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7" r:id="rId2"/>
    <p:sldId id="258" r:id="rId3"/>
    <p:sldId id="259" r:id="rId4"/>
    <p:sldId id="260" r:id="rId5"/>
    <p:sldId id="263" r:id="rId6"/>
    <p:sldId id="262" r:id="rId7"/>
    <p:sldId id="261"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56996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CE793-5E54-4759-9C4D-7CEDD47DC64E}" type="datetimeFigureOut">
              <a:rPr lang="en-IN" smtClean="0"/>
              <a:t>07-12-2019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650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237586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1680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72469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156170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4143575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3554195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291336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213562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401129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ECE793-5E54-4759-9C4D-7CEDD47DC64E}" type="datetimeFigureOut">
              <a:rPr lang="en-IN" smtClean="0"/>
              <a:t>07-12-2019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193625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CE793-5E54-4759-9C4D-7CEDD47DC64E}" type="datetimeFigureOut">
              <a:rPr lang="en-IN" smtClean="0"/>
              <a:t>07-12-2019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3555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24447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408716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ECE793-5E54-4759-9C4D-7CEDD47DC64E}" type="datetimeFigureOut">
              <a:rPr lang="en-IN" smtClean="0"/>
              <a:t>07-12-2019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68700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CE793-5E54-4759-9C4D-7CEDD47DC64E}" type="datetimeFigureOut">
              <a:rPr lang="en-IN" smtClean="0"/>
              <a:t>07-12-2019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E3101-4743-4193-9868-122F03F08055}" type="slidenum">
              <a:rPr lang="en-IN" smtClean="0"/>
              <a:t>‹#›</a:t>
            </a:fld>
            <a:endParaRPr lang="en-IN"/>
          </a:p>
        </p:txBody>
      </p:sp>
    </p:spTree>
    <p:extLst>
      <p:ext uri="{BB962C8B-B14F-4D97-AF65-F5344CB8AC3E}">
        <p14:creationId xmlns:p14="http://schemas.microsoft.com/office/powerpoint/2010/main" val="126914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ECE793-5E54-4759-9C4D-7CEDD47DC64E}" type="datetimeFigureOut">
              <a:rPr lang="en-IN" smtClean="0"/>
              <a:t>07-12-2019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EE3101-4743-4193-9868-122F03F08055}" type="slidenum">
              <a:rPr lang="en-IN" smtClean="0"/>
              <a:t>‹#›</a:t>
            </a:fld>
            <a:endParaRPr lang="en-IN"/>
          </a:p>
        </p:txBody>
      </p:sp>
    </p:spTree>
    <p:extLst>
      <p:ext uri="{BB962C8B-B14F-4D97-AF65-F5344CB8AC3E}">
        <p14:creationId xmlns:p14="http://schemas.microsoft.com/office/powerpoint/2010/main" val="41091946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315779579_Satellite_Communications_in_5G_Context" TargetMode="External"/><Relationship Id="rId2" Type="http://schemas.openxmlformats.org/officeDocument/2006/relationships/hyperlink" Target="https://www.idirect.net/wp-content/uploads/2019/01/The-5G-Future-and-the-Role-of-Satellite-White-Paper-2019.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0A291-01BB-498F-BE2A-7DEEC09F2A43}"/>
              </a:ext>
            </a:extLst>
          </p:cNvPr>
          <p:cNvSpPr txBox="1"/>
          <p:nvPr/>
        </p:nvSpPr>
        <p:spPr>
          <a:xfrm>
            <a:off x="265813" y="159488"/>
            <a:ext cx="11515061" cy="2554545"/>
          </a:xfrm>
          <a:prstGeom prst="rect">
            <a:avLst/>
          </a:prstGeom>
          <a:noFill/>
        </p:spPr>
        <p:txBody>
          <a:bodyPr wrap="square" rtlCol="0">
            <a:spAutoFit/>
          </a:bodyPr>
          <a:lstStyle/>
          <a:p>
            <a:pPr algn="ctr"/>
            <a:r>
              <a:rPr lang="en-IN" sz="3200" dirty="0">
                <a:latin typeface="Arial Rounded MT Bold" panose="020F0704030504030204" pitchFamily="34" charset="0"/>
              </a:rPr>
              <a:t>Project presentation on </a:t>
            </a:r>
          </a:p>
          <a:p>
            <a:pPr algn="ctr"/>
            <a:endParaRPr lang="en-IN" sz="3200" dirty="0">
              <a:latin typeface="Arial Rounded MT Bold" panose="020F0704030504030204" pitchFamily="34" charset="0"/>
            </a:endParaRPr>
          </a:p>
          <a:p>
            <a:pPr algn="ctr"/>
            <a:endParaRPr lang="en-IN" sz="3200" dirty="0">
              <a:latin typeface="Arial Rounded MT Bold" panose="020F0704030504030204" pitchFamily="34" charset="0"/>
            </a:endParaRPr>
          </a:p>
          <a:p>
            <a:pPr algn="ctr"/>
            <a:r>
              <a:rPr lang="en-IN" sz="3200" b="1" u="sng" dirty="0">
                <a:latin typeface="Arial Rounded MT Bold" panose="020F0704030504030204" pitchFamily="34" charset="0"/>
              </a:rPr>
              <a:t>SATELLITE COMMUNICATION FOR 5G: PROMISING YET CHALLENGING</a:t>
            </a:r>
          </a:p>
        </p:txBody>
      </p:sp>
      <p:sp>
        <p:nvSpPr>
          <p:cNvPr id="4" name="TextBox 3">
            <a:extLst>
              <a:ext uri="{FF2B5EF4-FFF2-40B4-BE49-F238E27FC236}">
                <a16:creationId xmlns:a16="http://schemas.microsoft.com/office/drawing/2014/main" id="{8E145D6E-97B5-4648-B7AF-98D30567B3E4}"/>
              </a:ext>
            </a:extLst>
          </p:cNvPr>
          <p:cNvSpPr txBox="1"/>
          <p:nvPr/>
        </p:nvSpPr>
        <p:spPr>
          <a:xfrm>
            <a:off x="476693" y="5155641"/>
            <a:ext cx="11238612" cy="1754326"/>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Presented by:</a:t>
            </a:r>
          </a:p>
          <a:p>
            <a:pPr algn="ctr"/>
            <a:endParaRPr lang="en-IN" sz="2400" dirty="0">
              <a:latin typeface="Times New Roman" panose="02020603050405020304" pitchFamily="18" charset="0"/>
              <a:cs typeface="Times New Roman" panose="02020603050405020304" pitchFamily="18" charset="0"/>
            </a:endParaRPr>
          </a:p>
          <a:p>
            <a:pPr algn="ctr"/>
            <a:r>
              <a:rPr lang="en-IN" sz="2000" dirty="0" err="1">
                <a:latin typeface="Times New Roman" panose="02020603050405020304" pitchFamily="18" charset="0"/>
                <a:cs typeface="Times New Roman" panose="02020603050405020304" pitchFamily="18" charset="0"/>
              </a:rPr>
              <a:t>Susmitha</a:t>
            </a:r>
            <a:r>
              <a:rPr lang="en-IN" sz="2000" dirty="0">
                <a:latin typeface="Times New Roman" panose="02020603050405020304" pitchFamily="18" charset="0"/>
                <a:cs typeface="Times New Roman" panose="02020603050405020304" pitchFamily="18" charset="0"/>
              </a:rPr>
              <a:t> Neerubai</a:t>
            </a:r>
          </a:p>
          <a:p>
            <a:pPr algn="ctr"/>
            <a:r>
              <a:rPr lang="en-IN" sz="2000" dirty="0">
                <a:latin typeface="Times New Roman" panose="02020603050405020304" pitchFamily="18" charset="0"/>
                <a:cs typeface="Times New Roman" panose="02020603050405020304" pitchFamily="18" charset="0"/>
              </a:rPr>
              <a:t>WSU ID: C534C335</a:t>
            </a:r>
          </a:p>
          <a:p>
            <a:pPr algn="ctr"/>
            <a:r>
              <a:rPr lang="en-IN" sz="2000" dirty="0">
                <a:latin typeface="Times New Roman" panose="02020603050405020304" pitchFamily="18" charset="0"/>
                <a:cs typeface="Times New Roman" panose="02020603050405020304" pitchFamily="18" charset="0"/>
              </a:rPr>
              <a:t>5G wireless communication</a:t>
            </a:r>
          </a:p>
        </p:txBody>
      </p:sp>
      <p:pic>
        <p:nvPicPr>
          <p:cNvPr id="1028" name="Picture 4" descr="Image result for wsu wichita logo transparent">
            <a:extLst>
              <a:ext uri="{FF2B5EF4-FFF2-40B4-BE49-F238E27FC236}">
                <a16:creationId xmlns:a16="http://schemas.microsoft.com/office/drawing/2014/main" id="{196CC0D3-2F26-4774-A621-89D8885A9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815" y="2911732"/>
            <a:ext cx="3256369" cy="204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67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A38082-B6D7-4A30-B1C8-E23807D8999B}"/>
              </a:ext>
            </a:extLst>
          </p:cNvPr>
          <p:cNvPicPr>
            <a:picLocks noGrp="1"/>
          </p:cNvPicPr>
          <p:nvPr>
            <p:ph idx="1"/>
          </p:nvPr>
        </p:nvPicPr>
        <p:blipFill>
          <a:blip r:embed="rId2"/>
          <a:stretch>
            <a:fillRect/>
          </a:stretch>
        </p:blipFill>
        <p:spPr>
          <a:xfrm>
            <a:off x="7176978" y="1548585"/>
            <a:ext cx="4338084" cy="4150466"/>
          </a:xfrm>
          <a:prstGeom prst="rect">
            <a:avLst/>
          </a:prstGeom>
        </p:spPr>
      </p:pic>
      <p:sp>
        <p:nvSpPr>
          <p:cNvPr id="2" name="Title 1">
            <a:extLst>
              <a:ext uri="{FF2B5EF4-FFF2-40B4-BE49-F238E27FC236}">
                <a16:creationId xmlns:a16="http://schemas.microsoft.com/office/drawing/2014/main" id="{296B8618-C47C-4E5A-941C-90FEF4954A0A}"/>
              </a:ext>
            </a:extLst>
          </p:cNvPr>
          <p:cNvSpPr>
            <a:spLocks noGrp="1"/>
          </p:cNvSpPr>
          <p:nvPr>
            <p:ph type="title"/>
          </p:nvPr>
        </p:nvSpPr>
        <p:spPr>
          <a:xfrm>
            <a:off x="378777" y="109221"/>
            <a:ext cx="9956070" cy="723900"/>
          </a:xfrm>
        </p:spPr>
        <p:txBody>
          <a:bodyPr/>
          <a:lstStyle/>
          <a:p>
            <a:r>
              <a:rPr lang="en-IN" sz="4000" b="1" dirty="0">
                <a:solidFill>
                  <a:schemeClr val="tx1"/>
                </a:solidFill>
                <a:latin typeface="Times New Roman" panose="02020603050405020304" pitchFamily="18" charset="0"/>
                <a:cs typeface="Times New Roman" panose="02020603050405020304" pitchFamily="18" charset="0"/>
              </a:rPr>
              <a:t>5G Applications and satellite role</a:t>
            </a:r>
            <a:r>
              <a:rPr lang="en-IN" sz="4000" dirty="0">
                <a:solidFill>
                  <a:schemeClr val="tx1"/>
                </a:solidFill>
                <a:latin typeface="Times New Roman" panose="02020603050405020304" pitchFamily="18" charset="0"/>
                <a:cs typeface="Times New Roman" panose="02020603050405020304" pitchFamily="18" charset="0"/>
              </a:rPr>
              <a:t>:</a:t>
            </a:r>
          </a:p>
        </p:txBody>
      </p:sp>
      <p:sp>
        <p:nvSpPr>
          <p:cNvPr id="6" name="Rectangle 2">
            <a:extLst>
              <a:ext uri="{FF2B5EF4-FFF2-40B4-BE49-F238E27FC236}">
                <a16:creationId xmlns:a16="http://schemas.microsoft.com/office/drawing/2014/main" id="{DD5F5F2A-FE56-41A7-81E4-2DBCB1EDDF5E}"/>
              </a:ext>
            </a:extLst>
          </p:cNvPr>
          <p:cNvSpPr>
            <a:spLocks noChangeArrowheads="1"/>
          </p:cNvSpPr>
          <p:nvPr/>
        </p:nvSpPr>
        <p:spPr bwMode="auto">
          <a:xfrm>
            <a:off x="485102" y="1143493"/>
            <a:ext cx="7138442"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sz="2400" b="0"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Enhanced mobile broadband (</a:t>
            </a:r>
            <a:r>
              <a:rPr lang="en-US" altLang="en-US" sz="2400"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kumimoji="0" lang="en-US" altLang="en-US" sz="2400" b="0"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MBB):</a:t>
            </a:r>
            <a:endParaRPr kumimoji="0" lang="en-US" altLang="en-US" sz="1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endParaRPr lang="en-US" altLang="en-US" dirty="0">
              <a:solidFill>
                <a:srgbClr val="000000"/>
              </a:solidFill>
              <a:latin typeface="ff4"/>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endParaRPr lang="en-US" altLang="en-US" dirty="0">
              <a:solidFill>
                <a:srgbClr val="000000"/>
              </a:solidFill>
              <a:latin typeface="ff4"/>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Offers vastly enhanced and faster broadband connectivity to WAN , hotspots.</a:t>
            </a:r>
            <a:endParaRPr lang="en-US" altLang="en-US" sz="1400" dirty="0">
              <a:latin typeface="Georgia" panose="02040502050405020303" pitchFamily="18" charset="0"/>
            </a:endParaRPr>
          </a:p>
          <a:p>
            <a:pPr lvl="0" defTabSz="91440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5G to premises: Satellite compliment to terrestrial networks.</a:t>
            </a:r>
            <a:endParaRPr lang="en-US" altLang="en-US" sz="1400" dirty="0">
              <a:latin typeface="Georgia" panose="02040502050405020303" pitchFamily="18" charset="0"/>
            </a:endParaRPr>
          </a:p>
          <a:p>
            <a:pPr lvl="0" defTabSz="91440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5G to Backhaul : Satellite brings broad band connectivity where it is difficult to set up terrestrial connections in rural and remote areas.</a:t>
            </a:r>
            <a:endParaRPr lang="en-US" altLang="en-US" sz="1400" dirty="0">
              <a:latin typeface="Georgia" panose="02040502050405020303" pitchFamily="18" charset="0"/>
            </a:endParaRPr>
          </a:p>
          <a:p>
            <a:pPr lvl="0" defTabSz="914400" eaLnBrk="0" fontAlgn="base" hangingPunct="0">
              <a:spcBef>
                <a:spcPct val="0"/>
              </a:spcBef>
              <a:spcAft>
                <a:spcPct val="0"/>
              </a:spcAft>
              <a:buFontTx/>
              <a:buChar char="•"/>
            </a:pPr>
            <a:r>
              <a:rPr lang="en-US" alt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5G mobility backhaul : connectivity to remote or airplanes, trains, vehicles .</a:t>
            </a:r>
            <a:endParaRPr lang="en-US" altLang="en-US" sz="4000" dirty="0">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77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a:extLst>
              <a:ext uri="{FF2B5EF4-FFF2-40B4-BE49-F238E27FC236}">
                <a16:creationId xmlns:a16="http://schemas.microsoft.com/office/drawing/2014/main" id="{6E0F4A8D-1DF3-4D51-8AAE-A974617A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441" y="1072408"/>
            <a:ext cx="5018568" cy="54651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EE17645-B14B-475C-B69C-91D48A1E7101}"/>
              </a:ext>
            </a:extLst>
          </p:cNvPr>
          <p:cNvSpPr>
            <a:spLocks noChangeArrowheads="1"/>
          </p:cNvSpPr>
          <p:nvPr/>
        </p:nvSpPr>
        <p:spPr bwMode="auto">
          <a:xfrm>
            <a:off x="117991" y="612844"/>
            <a:ext cx="708025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endParaRPr>
          </a:p>
          <a:p>
            <a:pPr defTabSz="914400"/>
            <a:r>
              <a:rPr lang="en-US" altLang="en-US" sz="2400" dirty="0">
                <a:solidFill>
                  <a:srgbClr val="000000"/>
                </a:solidFill>
                <a:latin typeface="ff4"/>
                <a:ea typeface="Times New Roman" panose="02020603050405020304" pitchFamily="18" charset="0"/>
                <a:cs typeface="Times New Roman" panose="02020603050405020304" pitchFamily="18" charset="0"/>
              </a:rPr>
              <a:t>2.</a:t>
            </a:r>
            <a:r>
              <a:rPr lang="en-US" altLang="en-US" sz="2000" u="sng"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Ultra reliable and low latency communications (URLLC):</a:t>
            </a:r>
            <a:endParaRPr lang="en-US" altLang="en-US" sz="3600" dirty="0">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Important for mission – critical real time applications</a:t>
            </a: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 as shown in the fig : consider case of autonomous cars where latency is critical. To establish a successful communication , cars need to talk to each other within milli seconds. After the 5G has been introduced , autonomous driving with low latency possible. </a:t>
            </a:r>
            <a:endParaRPr kumimoji="0" lang="en-US" altLang="en-US" sz="2000" b="0" i="0" u="none" strike="noStrike" cap="none" normalizeH="0" baseline="0" dirty="0">
              <a:ln>
                <a:noFill/>
              </a:ln>
              <a:solidFill>
                <a:srgbClr val="000000"/>
              </a:solidFill>
              <a:effectLst/>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3. </a:t>
            </a:r>
            <a:r>
              <a:rPr kumimoji="0" lang="en-US" altLang="en-US" sz="2000" b="0" i="0" u="sng"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Massive machine type communications (</a:t>
            </a:r>
            <a:r>
              <a:rPr lang="en-US" altLang="en-US" sz="2000" u="sng"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M</a:t>
            </a:r>
            <a:r>
              <a:rPr kumimoji="0" lang="en-US" altLang="en-US" sz="2000" b="0" i="0" u="sng"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MTC):</a:t>
            </a:r>
            <a:endParaRPr kumimoji="0" lang="en-US" altLang="en-US" sz="1200" b="0" i="0" u="sng"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This is IOT devices. Here software defined networking plays a crucial role. </a:t>
            </a: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Enables several UE to be serviced with the equivalent resource  of single 4G UE.</a:t>
            </a: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a:t>
            </a:r>
            <a:r>
              <a:rPr kumimoji="0" lang="en-US" altLang="en-US" sz="20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5G architecture connects and backhauls the data from million of smart devices and sensors etc.</a:t>
            </a:r>
            <a:endParaRPr kumimoji="0" lang="en-US" altLang="en-US" sz="12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961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524CE1-78AA-4DA8-B496-3187B6B72BB0}"/>
              </a:ext>
            </a:extLst>
          </p:cNvPr>
          <p:cNvPicPr/>
          <p:nvPr/>
        </p:nvPicPr>
        <p:blipFill>
          <a:blip r:embed="rId2"/>
          <a:stretch>
            <a:fillRect/>
          </a:stretch>
        </p:blipFill>
        <p:spPr>
          <a:xfrm>
            <a:off x="6446325" y="1376873"/>
            <a:ext cx="5387164" cy="4655362"/>
          </a:xfrm>
          <a:prstGeom prst="rect">
            <a:avLst/>
          </a:prstGeom>
        </p:spPr>
      </p:pic>
      <p:sp>
        <p:nvSpPr>
          <p:cNvPr id="3" name="Rectangle 2">
            <a:extLst>
              <a:ext uri="{FF2B5EF4-FFF2-40B4-BE49-F238E27FC236}">
                <a16:creationId xmlns:a16="http://schemas.microsoft.com/office/drawing/2014/main" id="{97E823C1-BE6C-457F-BA72-44D2C72ECE65}"/>
              </a:ext>
            </a:extLst>
          </p:cNvPr>
          <p:cNvSpPr/>
          <p:nvPr/>
        </p:nvSpPr>
        <p:spPr>
          <a:xfrm>
            <a:off x="294192" y="235320"/>
            <a:ext cx="7001660" cy="584775"/>
          </a:xfrm>
          <a:prstGeom prst="rect">
            <a:avLst/>
          </a:prstGeom>
        </p:spPr>
        <p:txBody>
          <a:bodyPr wrap="none">
            <a:spAutoFit/>
          </a:bodyPr>
          <a:lstStyle/>
          <a:p>
            <a:r>
              <a:rPr lang="en-IN" sz="3200" b="1" dirty="0">
                <a:solidFill>
                  <a:srgbClr val="000000"/>
                </a:solidFill>
                <a:latin typeface="ff4"/>
                <a:ea typeface="Times New Roman" panose="02020603050405020304" pitchFamily="18" charset="0"/>
                <a:cs typeface="Times New Roman" panose="02020603050405020304" pitchFamily="18" charset="0"/>
              </a:rPr>
              <a:t>Applications of Satellite Communication</a:t>
            </a:r>
            <a:endParaRPr lang="en-IN" sz="3200" b="1" dirty="0"/>
          </a:p>
        </p:txBody>
      </p:sp>
      <p:sp>
        <p:nvSpPr>
          <p:cNvPr id="4" name="Rectangle 3">
            <a:extLst>
              <a:ext uri="{FF2B5EF4-FFF2-40B4-BE49-F238E27FC236}">
                <a16:creationId xmlns:a16="http://schemas.microsoft.com/office/drawing/2014/main" id="{4D548A8A-7A56-4C33-8A48-BA2918B1CEE5}"/>
              </a:ext>
            </a:extLst>
          </p:cNvPr>
          <p:cNvSpPr/>
          <p:nvPr/>
        </p:nvSpPr>
        <p:spPr>
          <a:xfrm>
            <a:off x="350325" y="1506250"/>
            <a:ext cx="6096000" cy="4517134"/>
          </a:xfrm>
          <a:prstGeom prst="rect">
            <a:avLst/>
          </a:prstGeom>
        </p:spPr>
        <p:txBody>
          <a:bodyPr>
            <a:spAutoFit/>
          </a:bodyPr>
          <a:lstStyle/>
          <a:p>
            <a:pPr marL="342900" lvl="0" indent="-342900" algn="just">
              <a:lnSpc>
                <a:spcPct val="107000"/>
              </a:lnSpc>
              <a:spcAft>
                <a:spcPts val="0"/>
              </a:spcAft>
              <a:buFont typeface="Arial" panose="020B0604020202020204" pitchFamily="34" charset="0"/>
              <a:buChar char="•"/>
            </a:pP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multimedia distribution- </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Content providers are usually broadcast their tv programme via satellites. Live sports match or live tv shows with high speed internet is prime demand in this sector.</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Arial" panose="020B0604020202020204" pitchFamily="34" charset="0"/>
              <a:buChar char="•"/>
            </a:pP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service continuity </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describes that in remote places of the world can be accessible via satellite communication in 5G. Helps billions of devises to connect with wide range of connectivity.</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Arial" panose="020B0604020202020204" pitchFamily="34" charset="0"/>
              <a:buChar char="•"/>
            </a:pP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network control and signalling offload </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As the 5G is based on large number of small cells or network densification is key so there will be huge amount of signalling data going to be sent to the network.  Using 5G satellite communication this signalling can be reduced.</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Arial" panose="020B0604020202020204" pitchFamily="34" charset="0"/>
              <a:buChar char="•"/>
            </a:pP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M2M and critical missions</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endParaRPr lang="en-IN"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644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FFE047-60E1-437B-AC17-32D2034A5301}"/>
              </a:ext>
            </a:extLst>
          </p:cNvPr>
          <p:cNvSpPr/>
          <p:nvPr/>
        </p:nvSpPr>
        <p:spPr>
          <a:xfrm>
            <a:off x="83288" y="1605314"/>
            <a:ext cx="12025424" cy="4350550"/>
          </a:xfrm>
          <a:prstGeom prst="rect">
            <a:avLst/>
          </a:prstGeom>
        </p:spPr>
        <p:txBody>
          <a:bodyPr wrap="square">
            <a:spAutoFit/>
          </a:bodyPr>
          <a:lstStyle/>
          <a:p>
            <a:pPr algn="just">
              <a:lnSpc>
                <a:spcPct val="107000"/>
              </a:lnSpc>
              <a:spcAft>
                <a:spcPts val="0"/>
              </a:spcAft>
            </a:pP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On further studying the feasibility of transmitting HLS (HTTP-based Live Streaming) based live streaming content with Ultra-high definition (UHD) 4K video at a bitrate of 20Mbps through the satellite-backhauled 5G network infrastructure,  with a conventional end-to-end delivery scheme, it has been </a:t>
            </a:r>
            <a:r>
              <a:rPr lang="en-US" sz="2000" b="1" dirty="0">
                <a:solidFill>
                  <a:srgbClr val="000000"/>
                </a:solidFill>
                <a:latin typeface="Georgia" panose="02040502050405020303" pitchFamily="18" charset="0"/>
                <a:ea typeface="Calibri" panose="020F0502020204030204" pitchFamily="34" charset="0"/>
                <a:cs typeface="Times New Roman" panose="02020603050405020304" pitchFamily="18" charset="0"/>
              </a:rPr>
              <a:t>verified that the user experiences were extremely poor</a:t>
            </a: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 due to the limited TCP throughput incurred by the satellite link latency. </a:t>
            </a:r>
          </a:p>
          <a:p>
            <a:pPr algn="just">
              <a:lnSpc>
                <a:spcPct val="107000"/>
              </a:lnSpc>
              <a:spcAft>
                <a:spcPts val="0"/>
              </a:spcAft>
            </a:pP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However, the project team have designed and developed a </a:t>
            </a:r>
            <a:r>
              <a:rPr lang="en-US" sz="2000" b="1" dirty="0">
                <a:solidFill>
                  <a:srgbClr val="000000"/>
                </a:solidFill>
                <a:latin typeface="Georgia" panose="02040502050405020303" pitchFamily="18" charset="0"/>
                <a:ea typeface="Calibri" panose="020F0502020204030204" pitchFamily="34" charset="0"/>
                <a:cs typeface="Times New Roman" panose="02020603050405020304" pitchFamily="18" charset="0"/>
              </a:rPr>
              <a:t>MEC-enabled scheme to break the end-to-end connection</a:t>
            </a: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 with a transient video segment holding technique at the mobile edge, the playback performance has substantially improved with the complete avoidance of streaming disruptions.</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2000" dirty="0">
                <a:latin typeface="Georgia" panose="02040502050405020303" pitchFamily="18" charset="0"/>
                <a:ea typeface="Calibri" panose="020F0502020204030204" pitchFamily="34" charset="0"/>
                <a:cs typeface="Times New Roman" panose="02020603050405020304" pitchFamily="18" charset="0"/>
              </a:rPr>
              <a:t> </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Adapting satellite to work seamlessly with 5G cellular and terrestrial networks will empower end users anywhere in the world with </a:t>
            </a:r>
            <a:r>
              <a:rPr lang="en-US" sz="2000" b="1" dirty="0">
                <a:solidFill>
                  <a:srgbClr val="000000"/>
                </a:solidFill>
                <a:latin typeface="Georgia" panose="02040502050405020303" pitchFamily="18" charset="0"/>
                <a:ea typeface="Calibri" panose="020F0502020204030204" pitchFamily="34" charset="0"/>
                <a:cs typeface="Times New Roman" panose="02020603050405020304" pitchFamily="18" charset="0"/>
              </a:rPr>
              <a:t>consistent, reliable, high performance experiences</a:t>
            </a: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 </a:t>
            </a:r>
            <a:r>
              <a:rPr lang="en-US" sz="2000" b="1" dirty="0">
                <a:solidFill>
                  <a:srgbClr val="000000"/>
                </a:solidFill>
                <a:latin typeface="Georgia" panose="02040502050405020303" pitchFamily="18" charset="0"/>
                <a:ea typeface="Calibri" panose="020F0502020204030204" pitchFamily="34" charset="0"/>
                <a:cs typeface="Times New Roman" panose="02020603050405020304" pitchFamily="18" charset="0"/>
              </a:rPr>
              <a:t>Service providers </a:t>
            </a: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will be able to decide </a:t>
            </a:r>
            <a:r>
              <a:rPr lang="en-US" sz="2000" b="1" dirty="0">
                <a:solidFill>
                  <a:srgbClr val="000000"/>
                </a:solidFill>
                <a:latin typeface="Georgia" panose="02040502050405020303" pitchFamily="18" charset="0"/>
                <a:ea typeface="Calibri" panose="020F0502020204030204" pitchFamily="34" charset="0"/>
                <a:cs typeface="Times New Roman" panose="02020603050405020304" pitchFamily="18" charset="0"/>
              </a:rPr>
              <a:t>how they can best serve customers </a:t>
            </a:r>
            <a:r>
              <a:rPr lang="en-US" sz="2000" dirty="0">
                <a:solidFill>
                  <a:srgbClr val="000000"/>
                </a:solidFill>
                <a:latin typeface="Georgia" panose="02040502050405020303" pitchFamily="18" charset="0"/>
                <a:ea typeface="Calibri" panose="020F0502020204030204" pitchFamily="34" charset="0"/>
                <a:cs typeface="Times New Roman" panose="02020603050405020304" pitchFamily="18" charset="0"/>
              </a:rPr>
              <a:t>— whether it’s through satellite, terrestrial or mobile networks, or all of them combined.</a:t>
            </a:r>
            <a:endParaRPr lang="en-IN" sz="2000"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9CED769-0F40-4C71-9C8C-5D561E1663CC}"/>
              </a:ext>
            </a:extLst>
          </p:cNvPr>
          <p:cNvSpPr txBox="1"/>
          <p:nvPr/>
        </p:nvSpPr>
        <p:spPr>
          <a:xfrm>
            <a:off x="83288" y="457200"/>
            <a:ext cx="8167577" cy="830997"/>
          </a:xfrm>
          <a:prstGeom prst="rect">
            <a:avLst/>
          </a:prstGeom>
          <a:noFill/>
        </p:spPr>
        <p:txBody>
          <a:bodyPr wrap="square" rtlCol="0">
            <a:spAutoFit/>
          </a:bodyPr>
          <a:lstStyle/>
          <a:p>
            <a:r>
              <a:rPr lang="en-IN" sz="4800" b="1" dirty="0"/>
              <a:t>VERIFICATION &amp;RESULTS:</a:t>
            </a:r>
          </a:p>
        </p:txBody>
      </p:sp>
    </p:spTree>
    <p:extLst>
      <p:ext uri="{BB962C8B-B14F-4D97-AF65-F5344CB8AC3E}">
        <p14:creationId xmlns:p14="http://schemas.microsoft.com/office/powerpoint/2010/main" val="360324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F56CFD-D5AC-4092-AFEF-2DFC2163F38D}"/>
              </a:ext>
            </a:extLst>
          </p:cNvPr>
          <p:cNvSpPr/>
          <p:nvPr/>
        </p:nvSpPr>
        <p:spPr>
          <a:xfrm>
            <a:off x="255180" y="159804"/>
            <a:ext cx="11111023" cy="5845639"/>
          </a:xfrm>
          <a:prstGeom prst="rect">
            <a:avLst/>
          </a:prstGeom>
        </p:spPr>
        <p:txBody>
          <a:bodyPr wrap="square">
            <a:spAutoFit/>
          </a:bodyPr>
          <a:lstStyle/>
          <a:p>
            <a:pPr algn="just">
              <a:lnSpc>
                <a:spcPct val="107000"/>
              </a:lnSpc>
              <a:spcAft>
                <a:spcPts val="0"/>
              </a:spcAft>
            </a:pPr>
            <a:r>
              <a:rPr lang="en-US" sz="2800" u="sng" dirty="0">
                <a:solidFill>
                  <a:srgbClr val="000000"/>
                </a:solidFill>
                <a:latin typeface="Georgia" panose="02040502050405020303" pitchFamily="18" charset="0"/>
                <a:ea typeface="Calibri" panose="020F0502020204030204" pitchFamily="34" charset="0"/>
                <a:cs typeface="Times New Roman" panose="02020603050405020304" pitchFamily="18" charset="0"/>
              </a:rPr>
              <a:t>Advantages: </a:t>
            </a:r>
            <a:endParaRPr lang="en-IN" sz="2800" u="sng" dirty="0">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0"/>
              </a:spcAft>
            </a:pPr>
            <a:endPar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Mobile network operators </a:t>
            </a: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offload their terrestrial networks </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in a large scale.</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Taking advantage of satellite </a:t>
            </a: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inherent multicasting/broadband functionality </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but preserves high value wireless spectrum for latency sensitive services. </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latin typeface="Georgia" panose="02040502050405020303" pitchFamily="18" charset="0"/>
                <a:ea typeface="Calibri" panose="020F0502020204030204" pitchFamily="34" charset="0"/>
                <a:cs typeface="Times New Roman" panose="02020603050405020304" pitchFamily="18" charset="0"/>
              </a:rPr>
              <a:t>satellite’s inherent multicasting/broadcast functionality for new use cases, such as connected car, while preserving high-value wireless spectrum for latency-sensitive services. Or, they can use </a:t>
            </a:r>
            <a:r>
              <a:rPr lang="en-US" b="1" dirty="0">
                <a:latin typeface="Georgia" panose="02040502050405020303" pitchFamily="18" charset="0"/>
                <a:ea typeface="Calibri" panose="020F0502020204030204" pitchFamily="34" charset="0"/>
                <a:cs typeface="Times New Roman" panose="02020603050405020304" pitchFamily="18" charset="0"/>
              </a:rPr>
              <a:t>satellite’s longer range </a:t>
            </a:r>
            <a:r>
              <a:rPr lang="en-US" dirty="0">
                <a:latin typeface="Georgia" panose="02040502050405020303" pitchFamily="18" charset="0"/>
                <a:ea typeface="Calibri" panose="020F0502020204030204" pitchFamily="34" charset="0"/>
                <a:cs typeface="Times New Roman" panose="02020603050405020304" pitchFamily="18" charset="0"/>
              </a:rPr>
              <a:t>to complement the buildout of 5G </a:t>
            </a:r>
            <a:r>
              <a:rPr lang="en-US" b="1" dirty="0">
                <a:latin typeface="Georgia" panose="02040502050405020303" pitchFamily="18" charset="0"/>
                <a:ea typeface="Calibri" panose="020F0502020204030204" pitchFamily="34" charset="0"/>
                <a:cs typeface="Times New Roman" panose="02020603050405020304" pitchFamily="18" charset="0"/>
              </a:rPr>
              <a:t>in remote areas </a:t>
            </a:r>
            <a:r>
              <a:rPr lang="en-US" dirty="0">
                <a:latin typeface="Georgia" panose="02040502050405020303" pitchFamily="18" charset="0"/>
                <a:ea typeface="Calibri" panose="020F0502020204030204" pitchFamily="34" charset="0"/>
                <a:cs typeface="Times New Roman" panose="02020603050405020304" pitchFamily="18" charset="0"/>
              </a:rPr>
              <a:t>where building terrestrial networks for enhanced broadband services is simply too cost prohibitive.</a:t>
            </a:r>
            <a:endParaRPr lang="en-IN" dirty="0">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u="sng"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en-IN" sz="2800" u="sng"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Disadvantages</a:t>
            </a:r>
            <a:endParaRPr lang="en-IN" sz="2800"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endPar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Resource optimisation on parallel backhaul links </a:t>
            </a:r>
            <a:r>
              <a:rPr lang="en-IN"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US"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Given that satellite communication offers an additional channel for carrying trac over the 5G backhaul, context-aware policies or mechanisms need to be in place to properly steer trac through either the satellite or the terrestrial backhauls.</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Holistic orchestration of network functions </a:t>
            </a:r>
            <a:r>
              <a:rPr lang="en-US"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partly depends on how the SNO networks support the MNO networks and partly on the virtualization architecture underlying the SNO networks.</a:t>
            </a:r>
            <a:endParaRPr lang="en-IN"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Further </a:t>
            </a:r>
            <a:r>
              <a:rPr lang="en-U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complexity in the business model</a:t>
            </a:r>
            <a:endParaRPr lang="en-IN" b="1"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902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A77F71-AD18-488C-A62F-5B077BF33DBA}"/>
              </a:ext>
            </a:extLst>
          </p:cNvPr>
          <p:cNvSpPr>
            <a:spLocks noChangeArrowheads="1"/>
          </p:cNvSpPr>
          <p:nvPr/>
        </p:nvSpPr>
        <p:spPr bwMode="auto">
          <a:xfrm>
            <a:off x="147083" y="287073"/>
            <a:ext cx="11897833"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rPr>
              <a:t>Conclusion  </a:t>
            </a: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ff4"/>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rPr>
              <a:t>It is still  required  to work on this  satellite communication in 5G.  The network providers, vendors and operators of 5G communication related company can search more use cases and other solutions for the betterment of this. There are different companies nowadays also working on the same point for bring something tangible.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7" descr="Related image">
            <a:extLst>
              <a:ext uri="{FF2B5EF4-FFF2-40B4-BE49-F238E27FC236}">
                <a16:creationId xmlns:a16="http://schemas.microsoft.com/office/drawing/2014/main" id="{EFFF5054-FDD9-4C69-8430-163CCC0CB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76" y="3335371"/>
            <a:ext cx="5245690" cy="29398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0CF0F71-AF48-44B8-8D59-EF7A7A82EA63}"/>
              </a:ext>
            </a:extLst>
          </p:cNvPr>
          <p:cNvSpPr>
            <a:spLocks noChangeArrowheads="1"/>
          </p:cNvSpPr>
          <p:nvPr/>
        </p:nvSpPr>
        <p:spPr bwMode="auto">
          <a:xfrm>
            <a:off x="4183521" y="6242447"/>
            <a:ext cx="3824958"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rPr>
              <a:t>Integrated satellite </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ff4"/>
                <a:ea typeface="Times New Roman" panose="02020603050405020304" pitchFamily="18" charset="0"/>
                <a:cs typeface="Times New Roman" panose="02020603050405020304" pitchFamily="18" charset="0"/>
              </a:rPr>
              <a:t> terrestrial architecture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225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9E0459-020F-4ED8-BB71-83920A809CB1}"/>
              </a:ext>
            </a:extLst>
          </p:cNvPr>
          <p:cNvSpPr/>
          <p:nvPr/>
        </p:nvSpPr>
        <p:spPr>
          <a:xfrm>
            <a:off x="202019" y="559278"/>
            <a:ext cx="10802679" cy="3339247"/>
          </a:xfrm>
          <a:prstGeom prst="rect">
            <a:avLst/>
          </a:prstGeom>
        </p:spPr>
        <p:txBody>
          <a:bodyPr wrap="square">
            <a:spAutoFit/>
          </a:bodyPr>
          <a:lstStyle/>
          <a:p>
            <a:pPr>
              <a:lnSpc>
                <a:spcPct val="107000"/>
              </a:lnSpc>
              <a:spcAft>
                <a:spcPts val="0"/>
              </a:spcAft>
            </a:pPr>
            <a:r>
              <a:rPr lang="en-IN" sz="3600"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Future methods:</a:t>
            </a:r>
            <a:endParaRPr lang="en-IN" sz="3600" b="1"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endParaRPr lang="en-US" dirty="0">
              <a:solidFill>
                <a:srgbClr val="000000"/>
              </a:solidFill>
              <a:latin typeface="ff4"/>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Satellite can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 longer be a separate, standalone network</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Rather, it must become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standard radio interface within the multi-radio network architecture of 5G.</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the future, an intelligent 5G network will need to automatically engage satellite — quickly and easily.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our industry will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shift from a peripheral position in the global communications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infrastructure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a central player in achieving a truly connected world.</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Service providers will be able to decide how they can best serve customers — whether it’s through satellite, terrestrial or mobile networks, or all of them combined.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95300">
              <a:lnSpc>
                <a:spcPct val="107000"/>
              </a:lnSpc>
              <a:spcAft>
                <a:spcPts val="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A90453D-2004-43AA-8654-E9652EF20E37}"/>
              </a:ext>
            </a:extLst>
          </p:cNvPr>
          <p:cNvPicPr/>
          <p:nvPr/>
        </p:nvPicPr>
        <p:blipFill>
          <a:blip r:embed="rId2"/>
          <a:stretch>
            <a:fillRect/>
          </a:stretch>
        </p:blipFill>
        <p:spPr>
          <a:xfrm>
            <a:off x="1187302" y="3670935"/>
            <a:ext cx="8825023" cy="3187065"/>
          </a:xfrm>
          <a:prstGeom prst="rect">
            <a:avLst/>
          </a:prstGeom>
        </p:spPr>
      </p:pic>
    </p:spTree>
    <p:extLst>
      <p:ext uri="{BB962C8B-B14F-4D97-AF65-F5344CB8AC3E}">
        <p14:creationId xmlns:p14="http://schemas.microsoft.com/office/powerpoint/2010/main" val="237558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464F-8C51-462A-B660-C9E2C6E721C4}"/>
              </a:ext>
            </a:extLst>
          </p:cNvPr>
          <p:cNvSpPr>
            <a:spLocks noGrp="1"/>
          </p:cNvSpPr>
          <p:nvPr>
            <p:ph type="title"/>
          </p:nvPr>
        </p:nvSpPr>
        <p:spPr>
          <a:xfrm>
            <a:off x="646111" y="452718"/>
            <a:ext cx="9404723" cy="855087"/>
          </a:xfrm>
        </p:spPr>
        <p:txBody>
          <a:bodyPr/>
          <a:lstStyle/>
          <a:p>
            <a:r>
              <a:rPr lang="en-IN" dirty="0">
                <a:latin typeface="Georgia" panose="02040502050405020303" pitchFamily="18" charset="0"/>
              </a:rPr>
              <a:t>References:</a:t>
            </a:r>
          </a:p>
        </p:txBody>
      </p:sp>
      <p:sp>
        <p:nvSpPr>
          <p:cNvPr id="4" name="Rectangle 1">
            <a:extLst>
              <a:ext uri="{FF2B5EF4-FFF2-40B4-BE49-F238E27FC236}">
                <a16:creationId xmlns:a16="http://schemas.microsoft.com/office/drawing/2014/main" id="{BB9F61E7-CFFC-41C0-94EE-9C66A7FBFA5C}"/>
              </a:ext>
            </a:extLst>
          </p:cNvPr>
          <p:cNvSpPr>
            <a:spLocks noGrp="1" noChangeArrowheads="1"/>
          </p:cNvSpPr>
          <p:nvPr>
            <p:ph idx="1"/>
          </p:nvPr>
        </p:nvSpPr>
        <p:spPr bwMode="auto">
          <a:xfrm>
            <a:off x="1104293" y="1071883"/>
            <a:ext cx="8946541" cy="27764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200000"/>
              </a:lnSpc>
              <a:buClrTx/>
              <a:buSzTx/>
            </a:pPr>
            <a:r>
              <a:rPr kumimoji="0" lang="en-US" altLang="en-US" sz="1800" b="0" i="1" u="none" strike="noStrike" cap="none" normalizeH="0" baseline="0" dirty="0">
                <a:ln>
                  <a:noFill/>
                </a:ln>
                <a:effectLst/>
                <a:cs typeface="Arial" panose="020B0604020202020204" pitchFamily="34" charset="0"/>
              </a:rPr>
              <a:t>file:///C:/Users/c534c335/Downloads/5GSatellitecommunication.pdf </a:t>
            </a:r>
            <a:endParaRPr kumimoji="0" lang="en-US" altLang="en-US" sz="1800" b="0" i="1" u="none" strike="noStrike" cap="none" normalizeH="0" baseline="0" dirty="0">
              <a:ln>
                <a:noFill/>
              </a:ln>
              <a:effectLst/>
            </a:endParaRPr>
          </a:p>
          <a:p>
            <a:pPr defTabSz="914400">
              <a:lnSpc>
                <a:spcPct val="200000"/>
              </a:lnSpc>
              <a:buClrTx/>
              <a:buSzTx/>
            </a:pPr>
            <a:r>
              <a:rPr kumimoji="0" lang="en-US" altLang="en-US" sz="1800" b="0" i="1"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800" b="0" i="1" u="none" strike="noStrike" cap="none" normalizeH="0" baseline="0" dirty="0">
                <a:ln>
                  <a:noFill/>
                </a:ln>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https://www.idirect.net/wp-content/uploads/2019/01/The-5G-Future-and-the-Role-of-Satellite-White-Paper-2019.pdf</a:t>
            </a:r>
            <a:r>
              <a:rPr kumimoji="0" lang="en-US" altLang="en-US" sz="1800" b="0" i="1" u="none" strike="noStrike" cap="none" normalizeH="0" baseline="0" dirty="0">
                <a:ln>
                  <a:noFill/>
                </a:ln>
                <a:effectLst/>
                <a:cs typeface="Arial" panose="020B0604020202020204" pitchFamily="34" charset="0"/>
              </a:rPr>
              <a:t> </a:t>
            </a:r>
            <a:endParaRPr kumimoji="0" lang="en-US" altLang="en-US" sz="1800" b="0" i="1" u="none" strike="noStrike" cap="none" normalizeH="0" baseline="0" dirty="0">
              <a:ln>
                <a:noFill/>
              </a:ln>
              <a:effectLst/>
            </a:endParaRPr>
          </a:p>
          <a:p>
            <a:pPr defTabSz="914400">
              <a:lnSpc>
                <a:spcPct val="200000"/>
              </a:lnSpc>
              <a:buClrTx/>
              <a:buSzTx/>
            </a:pPr>
            <a:r>
              <a:rPr kumimoji="0" lang="en-US" altLang="en-US" sz="1800" b="0" i="1"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800" b="0" i="1" u="none" strike="noStrike" cap="none" normalizeH="0" baseline="0" dirty="0">
                <a:ln>
                  <a:noFill/>
                </a:ln>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https://www.researchgate.net/publication/315779579_Satellite_Communications_in_5G_Context</a:t>
            </a:r>
            <a:endParaRPr kumimoji="0" lang="en-US" altLang="en-US" sz="1800" b="0" i="1"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531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C01D9-69F9-4B90-A344-21AF20098476}"/>
              </a:ext>
            </a:extLst>
          </p:cNvPr>
          <p:cNvSpPr txBox="1"/>
          <p:nvPr/>
        </p:nvSpPr>
        <p:spPr>
          <a:xfrm>
            <a:off x="423530" y="1116418"/>
            <a:ext cx="11344940" cy="5632311"/>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PAPER BASED ON</a:t>
            </a:r>
            <a:r>
              <a:rPr lang="en-IN" sz="2000" b="1"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FOLLOWING PRESENTATION IS BASED ON THE TOPIC "Satellite</a:t>
            </a:r>
            <a:r>
              <a:rPr lang="en-IN" sz="2000" i="1" dirty="0">
                <a:latin typeface="Times New Roman" panose="02020603050405020304" pitchFamily="18" charset="0"/>
                <a:cs typeface="Times New Roman" panose="02020603050405020304" pitchFamily="18" charset="0"/>
              </a:rPr>
              <a:t> communications for 5G – Promising yet challenging.”</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Ning Wang, Chang Ge, Barry Evans, </a:t>
            </a:r>
            <a:r>
              <a:rPr lang="en-IN" sz="2000" i="1" dirty="0" err="1">
                <a:latin typeface="Times New Roman" panose="02020603050405020304" pitchFamily="18" charset="0"/>
                <a:cs typeface="Times New Roman" panose="02020603050405020304" pitchFamily="18" charset="0"/>
              </a:rPr>
              <a:t>Yogaratnam</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Rahulan</a:t>
            </a:r>
            <a:r>
              <a:rPr lang="en-IN" sz="2000" i="1" dirty="0">
                <a:latin typeface="Times New Roman" panose="02020603050405020304" pitchFamily="18" charset="0"/>
                <a:cs typeface="Times New Roman" panose="02020603050405020304" pitchFamily="18" charset="0"/>
              </a:rPr>
              <a:t>, Michael Fitch.</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PUBLICATIONS:</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IEEE Wireless communication ,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IEEE communications society  (IEEE </a:t>
            </a:r>
            <a:r>
              <a:rPr lang="en-IN" sz="2000" dirty="0" err="1">
                <a:latin typeface="Times New Roman" panose="02020603050405020304" pitchFamily="18" charset="0"/>
                <a:cs typeface="Times New Roman" panose="02020603050405020304" pitchFamily="18" charset="0"/>
              </a:rPr>
              <a:t>ComSoc</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Communications Technology news (CTN)</a:t>
            </a:r>
          </a:p>
        </p:txBody>
      </p:sp>
      <p:pic>
        <p:nvPicPr>
          <p:cNvPr id="2050" name="Picture 2" descr="Image result for satellite image transparent">
            <a:extLst>
              <a:ext uri="{FF2B5EF4-FFF2-40B4-BE49-F238E27FC236}">
                <a16:creationId xmlns:a16="http://schemas.microsoft.com/office/drawing/2014/main" id="{F3F60220-4B18-45B2-A08F-3A3E9D413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073" y="4171950"/>
            <a:ext cx="4781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16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7EF88C-5593-41BC-A3FD-C2E6888F41F4}"/>
              </a:ext>
            </a:extLst>
          </p:cNvPr>
          <p:cNvSpPr txBox="1"/>
          <p:nvPr/>
        </p:nvSpPr>
        <p:spPr>
          <a:xfrm>
            <a:off x="669850" y="765544"/>
            <a:ext cx="5114261" cy="954107"/>
          </a:xfrm>
          <a:prstGeom prst="rect">
            <a:avLst/>
          </a:prstGeom>
          <a:noFill/>
        </p:spPr>
        <p:txBody>
          <a:bodyPr wrap="square" rtlCol="0">
            <a:spAutoFit/>
          </a:bodyPr>
          <a:lstStyle/>
          <a:p>
            <a:r>
              <a:rPr lang="en-IN" sz="2800" b="1" u="sng" dirty="0">
                <a:latin typeface="Arial Rounded MT Bold" panose="020F0704030504030204" pitchFamily="34" charset="0"/>
              </a:rPr>
              <a:t>INTRODUCTION TO 5G:</a:t>
            </a:r>
          </a:p>
          <a:p>
            <a:endParaRPr lang="en-IN" sz="2800" b="1" u="sng" dirty="0">
              <a:latin typeface="Arial Rounded MT Bold" panose="020F0704030504030204" pitchFamily="34" charset="0"/>
            </a:endParaRPr>
          </a:p>
        </p:txBody>
      </p:sp>
      <p:sp>
        <p:nvSpPr>
          <p:cNvPr id="5" name="TextBox 4">
            <a:extLst>
              <a:ext uri="{FF2B5EF4-FFF2-40B4-BE49-F238E27FC236}">
                <a16:creationId xmlns:a16="http://schemas.microsoft.com/office/drawing/2014/main" id="{57236DA0-D4BF-4B4A-B67E-AC3DBF847C27}"/>
              </a:ext>
            </a:extLst>
          </p:cNvPr>
          <p:cNvSpPr txBox="1"/>
          <p:nvPr/>
        </p:nvSpPr>
        <p:spPr>
          <a:xfrm>
            <a:off x="404036" y="2151727"/>
            <a:ext cx="11164186" cy="48320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Georgia" panose="02040502050405020303" pitchFamily="18" charset="0"/>
              </a:rPr>
              <a:t>Today, we are on the verge of seeing what a truly “connected world” looks like. </a:t>
            </a:r>
          </a:p>
          <a:p>
            <a:pPr marL="342900" indent="-342900" algn="just">
              <a:lnSpc>
                <a:spcPct val="150000"/>
              </a:lnSpc>
              <a:buFont typeface="Arial" panose="020B0604020202020204" pitchFamily="34" charset="0"/>
              <a:buChar char="•"/>
            </a:pPr>
            <a:r>
              <a:rPr lang="en-US" sz="2400" dirty="0">
                <a:latin typeface="Georgia" panose="02040502050405020303" pitchFamily="18" charset="0"/>
              </a:rPr>
              <a:t>It’s projected that soon there will be </a:t>
            </a:r>
            <a:r>
              <a:rPr lang="en-US" sz="2400" b="1" dirty="0">
                <a:latin typeface="Georgia" panose="02040502050405020303" pitchFamily="18" charset="0"/>
              </a:rPr>
              <a:t>6 billion people, 30 billion devices and 50 billion machines online. </a:t>
            </a:r>
          </a:p>
          <a:p>
            <a:pPr marL="342900" indent="-342900" algn="just">
              <a:lnSpc>
                <a:spcPct val="150000"/>
              </a:lnSpc>
              <a:buFont typeface="Arial" panose="020B0604020202020204" pitchFamily="34" charset="0"/>
              <a:buChar char="•"/>
            </a:pPr>
            <a:r>
              <a:rPr lang="en-US" sz="2400" dirty="0">
                <a:latin typeface="Georgia" panose="02040502050405020303" pitchFamily="18" charset="0"/>
              </a:rPr>
              <a:t>That’s </a:t>
            </a:r>
            <a:r>
              <a:rPr lang="en-US" sz="2400" b="1" dirty="0">
                <a:latin typeface="Georgia" panose="02040502050405020303" pitchFamily="18" charset="0"/>
              </a:rPr>
              <a:t>essentially everyone and everything connected</a:t>
            </a:r>
            <a:r>
              <a:rPr lang="en-US" sz="2400" dirty="0">
                <a:latin typeface="Georgia" panose="02040502050405020303" pitchFamily="18" charset="0"/>
              </a:rPr>
              <a:t>, across every geography, supporting every application from consumer broadband, mobile gaming and connected cars to global business networks, ships, planes, soldiers, first responders and connected farms.</a:t>
            </a:r>
          </a:p>
          <a:p>
            <a:pPr algn="just">
              <a:lnSpc>
                <a:spcPct val="150000"/>
              </a:lnSpc>
            </a:pPr>
            <a:endParaRPr lang="en-US" sz="2400" dirty="0">
              <a:latin typeface="Georgia" panose="02040502050405020303" pitchFamily="18" charset="0"/>
            </a:endParaRPr>
          </a:p>
          <a:p>
            <a:pPr marL="342900" indent="-342900" algn="just">
              <a:buFont typeface="Arial" panose="020B0604020202020204" pitchFamily="34" charset="0"/>
              <a:buChar char="•"/>
            </a:pPr>
            <a:endParaRPr lang="en-IN" sz="2000" dirty="0">
              <a:latin typeface="Georgia" panose="02040502050405020303" pitchFamily="18" charset="0"/>
            </a:endParaRPr>
          </a:p>
        </p:txBody>
      </p:sp>
      <p:pic>
        <p:nvPicPr>
          <p:cNvPr id="9226" name="Picture 10" descr="Image result for 5g networks transparent image">
            <a:extLst>
              <a:ext uri="{FF2B5EF4-FFF2-40B4-BE49-F238E27FC236}">
                <a16:creationId xmlns:a16="http://schemas.microsoft.com/office/drawing/2014/main" id="{8148F736-6304-417E-85C3-3EC26B30A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944" y="-129363"/>
            <a:ext cx="3255216" cy="240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0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A1886-7E66-43C8-B2B7-C0B0FB9D3F19}"/>
              </a:ext>
            </a:extLst>
          </p:cNvPr>
          <p:cNvSpPr txBox="1"/>
          <p:nvPr/>
        </p:nvSpPr>
        <p:spPr>
          <a:xfrm>
            <a:off x="350874" y="223284"/>
            <a:ext cx="11504428" cy="1692771"/>
          </a:xfrm>
          <a:prstGeom prst="rect">
            <a:avLst/>
          </a:prstGeom>
          <a:noFill/>
        </p:spPr>
        <p:txBody>
          <a:bodyPr wrap="square" rtlCol="0">
            <a:spAutoFit/>
          </a:bodyPr>
          <a:lstStyle/>
          <a:p>
            <a:r>
              <a:rPr lang="en-IN" sz="4000" dirty="0">
                <a:latin typeface="Arial Rounded MT Bold" panose="020F0704030504030204" pitchFamily="34" charset="0"/>
              </a:rPr>
              <a:t>MOTIVATION of 5G &amp; SATELLITE COMMUNICATION:</a:t>
            </a:r>
            <a:endParaRPr lang="en-IN" sz="1200" dirty="0">
              <a:latin typeface="Arial Rounded MT Bold" panose="020F0704030504030204" pitchFamily="34" charset="0"/>
            </a:endParaRPr>
          </a:p>
          <a:p>
            <a:endParaRPr lang="en-IN" sz="1200" dirty="0">
              <a:latin typeface="Arial Rounded MT Bold" panose="020F0704030504030204" pitchFamily="34" charset="0"/>
            </a:endParaRPr>
          </a:p>
          <a:p>
            <a:endParaRPr lang="en-IN" sz="1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4DD8F500-5880-4E35-838C-2150FCDEA2E5}"/>
              </a:ext>
            </a:extLst>
          </p:cNvPr>
          <p:cNvSpPr txBox="1"/>
          <p:nvPr/>
        </p:nvSpPr>
        <p:spPr>
          <a:xfrm>
            <a:off x="350874" y="1916055"/>
            <a:ext cx="11376838"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Georgia" panose="02040502050405020303" pitchFamily="18" charset="0"/>
              </a:rPr>
              <a:t>Supporting a connected world is a daunting challenge that today’s telecom infrastructure is simply not equipped to handle. </a:t>
            </a:r>
          </a:p>
          <a:p>
            <a:pPr marL="342900" indent="-342900" algn="just">
              <a:buFont typeface="Arial" panose="020B0604020202020204" pitchFamily="34" charset="0"/>
              <a:buChar char="•"/>
            </a:pPr>
            <a:r>
              <a:rPr lang="en-US" sz="2000" dirty="0">
                <a:latin typeface="Georgia" panose="02040502050405020303" pitchFamily="18" charset="0"/>
              </a:rPr>
              <a:t>5G have exponentially </a:t>
            </a:r>
            <a:r>
              <a:rPr lang="en-US" sz="2000" b="1" dirty="0">
                <a:latin typeface="Georgia" panose="02040502050405020303" pitchFamily="18" charset="0"/>
              </a:rPr>
              <a:t>higher efficiencies, massive scalability, significantly lower costs for mobile and fixed networks, and ultra-low latency applications such as connected car and massive M2M and IoT applications</a:t>
            </a:r>
            <a:r>
              <a:rPr lang="en-US" sz="2000" dirty="0">
                <a:latin typeface="Georgia" panose="02040502050405020303" pitchFamily="18" charset="0"/>
              </a:rPr>
              <a:t>.</a:t>
            </a:r>
            <a:endParaRPr lang="en-IN" sz="2000" dirty="0">
              <a:latin typeface="Georgia" panose="02040502050405020303" pitchFamily="18" charset="0"/>
            </a:endParaRPr>
          </a:p>
          <a:p>
            <a:pPr marL="342900" indent="-342900" algn="just">
              <a:buFont typeface="Arial" panose="020B0604020202020204" pitchFamily="34" charset="0"/>
              <a:buChar char="•"/>
            </a:pPr>
            <a:r>
              <a:rPr lang="en-US" sz="2000" dirty="0">
                <a:latin typeface="Georgia" panose="02040502050405020303" pitchFamily="18" charset="0"/>
              </a:rPr>
              <a:t>5G will enable new types of applications and services in different domains, and satellite communications will be an essential part of the 5G infrastructure.</a:t>
            </a:r>
          </a:p>
          <a:p>
            <a:pPr algn="just"/>
            <a:endParaRPr lang="en-US" sz="2000" dirty="0">
              <a:latin typeface="Georgia" panose="02040502050405020303" pitchFamily="18" charset="0"/>
            </a:endParaRPr>
          </a:p>
          <a:p>
            <a:pPr marL="285750" indent="-285750">
              <a:buFont typeface="Arial" panose="020B0604020202020204" pitchFamily="34" charset="0"/>
              <a:buChar char="•"/>
            </a:pPr>
            <a:r>
              <a:rPr lang="en-US" sz="2000" dirty="0">
                <a:latin typeface="Georgia" panose="02040502050405020303" pitchFamily="18" charset="0"/>
              </a:rPr>
              <a:t>We believe the opportunities for satellite are enormous. Mobile network operators will be able to complement their 5G services with satellite connectivity to offload their terrestrial networks in a large scale with satellites.</a:t>
            </a:r>
          </a:p>
          <a:p>
            <a:endParaRPr lang="en-IN" sz="2000" dirty="0">
              <a:latin typeface="Georgia" panose="02040502050405020303" pitchFamily="18" charset="0"/>
            </a:endParaRPr>
          </a:p>
        </p:txBody>
      </p:sp>
    </p:spTree>
    <p:extLst>
      <p:ext uri="{BB962C8B-B14F-4D97-AF65-F5344CB8AC3E}">
        <p14:creationId xmlns:p14="http://schemas.microsoft.com/office/powerpoint/2010/main" val="203105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6CBE-2219-4D6E-9C1F-2529B9E681C5}"/>
              </a:ext>
            </a:extLst>
          </p:cNvPr>
          <p:cNvSpPr>
            <a:spLocks noGrp="1"/>
          </p:cNvSpPr>
          <p:nvPr>
            <p:ph type="title"/>
          </p:nvPr>
        </p:nvSpPr>
        <p:spPr>
          <a:xfrm>
            <a:off x="244549" y="73588"/>
            <a:ext cx="10987201" cy="1286541"/>
          </a:xfrm>
        </p:spPr>
        <p:txBody>
          <a:bodyPr/>
          <a:lstStyle/>
          <a:p>
            <a:r>
              <a:rPr lang="en-IN" sz="3600" dirty="0">
                <a:latin typeface="Georgia" panose="02040502050405020303" pitchFamily="18" charset="0"/>
              </a:rPr>
              <a:t>CONTEXT OF 5G IN SATELLITE COMMUNICATION</a:t>
            </a:r>
          </a:p>
        </p:txBody>
      </p:sp>
      <p:sp>
        <p:nvSpPr>
          <p:cNvPr id="3" name="Text Placeholder 2">
            <a:extLst>
              <a:ext uri="{FF2B5EF4-FFF2-40B4-BE49-F238E27FC236}">
                <a16:creationId xmlns:a16="http://schemas.microsoft.com/office/drawing/2014/main" id="{8746E29D-60F2-4877-B13C-DA3D0630DB2C}"/>
              </a:ext>
            </a:extLst>
          </p:cNvPr>
          <p:cNvSpPr>
            <a:spLocks noGrp="1"/>
          </p:cNvSpPr>
          <p:nvPr>
            <p:ph type="body" idx="1"/>
          </p:nvPr>
        </p:nvSpPr>
        <p:spPr>
          <a:xfrm>
            <a:off x="404037" y="2094614"/>
            <a:ext cx="9576576" cy="3543167"/>
          </a:xfrm>
        </p:spPr>
        <p:txBody>
          <a:bodyPr>
            <a:normAutofit/>
          </a:bodyPr>
          <a:lstStyle/>
          <a:p>
            <a:pPr marL="342900" indent="-342900" algn="just">
              <a:buClrTx/>
              <a:buFont typeface="Arial" panose="020B0604020202020204" pitchFamily="34" charset="0"/>
              <a:buChar char="•"/>
            </a:pPr>
            <a:r>
              <a:rPr lang="en-US" sz="2400" cap="none" dirty="0">
                <a:solidFill>
                  <a:schemeClr val="tx1"/>
                </a:solidFill>
                <a:latin typeface="Georgia" panose="02040502050405020303" pitchFamily="18" charset="0"/>
              </a:rPr>
              <a:t>Traditionally, satellite communication has </a:t>
            </a:r>
            <a:r>
              <a:rPr lang="en-US" sz="2400" b="1" cap="none" dirty="0">
                <a:solidFill>
                  <a:schemeClr val="tx1"/>
                </a:solidFill>
                <a:latin typeface="Georgia" panose="02040502050405020303" pitchFamily="18" charset="0"/>
              </a:rPr>
              <a:t>remained standalone and separated from the technical domain of mobile networking.</a:t>
            </a:r>
            <a:r>
              <a:rPr lang="en-US" sz="2400" cap="none" dirty="0">
                <a:solidFill>
                  <a:schemeClr val="tx1"/>
                </a:solidFill>
                <a:latin typeface="Georgia" panose="02040502050405020303" pitchFamily="18" charset="0"/>
              </a:rPr>
              <a:t> It hasn’t been until recently that efforts have been made to embed satellite communication as an integral part of the 5 generation (5G) mobile networks.</a:t>
            </a:r>
            <a:endParaRPr lang="en-IN" sz="2400" cap="none" dirty="0">
              <a:solidFill>
                <a:schemeClr val="tx1"/>
              </a:solidFill>
              <a:latin typeface="Georgia" panose="02040502050405020303" pitchFamily="18" charset="0"/>
            </a:endParaRPr>
          </a:p>
          <a:p>
            <a:pPr marL="342900" indent="-342900" algn="just">
              <a:buClrTx/>
              <a:buFont typeface="Arial" panose="020B0604020202020204" pitchFamily="34" charset="0"/>
              <a:buChar char="•"/>
            </a:pPr>
            <a:r>
              <a:rPr lang="en-US" sz="2400" cap="none" dirty="0">
                <a:solidFill>
                  <a:schemeClr val="tx1"/>
                </a:solidFill>
                <a:latin typeface="Georgia" panose="02040502050405020303" pitchFamily="18" charset="0"/>
              </a:rPr>
              <a:t> As such, 5g will dramatically change how satellite is integrated into mainstream, achieving full interoperability within the </a:t>
            </a:r>
            <a:r>
              <a:rPr lang="en-US" sz="2400" b="1" cap="none" dirty="0">
                <a:solidFill>
                  <a:schemeClr val="tx1"/>
                </a:solidFill>
                <a:latin typeface="Georgia" panose="02040502050405020303" pitchFamily="18" charset="0"/>
              </a:rPr>
              <a:t>end-to-end 5g network.</a:t>
            </a:r>
            <a:r>
              <a:rPr lang="en-US" sz="2400" cap="none" dirty="0">
                <a:solidFill>
                  <a:schemeClr val="tx1"/>
                </a:solidFill>
                <a:latin typeface="Georgia" panose="02040502050405020303" pitchFamily="18" charset="0"/>
              </a:rPr>
              <a:t> With 5g, the satellite network will be developed from the get-go to interoperate within a 5g architecture.</a:t>
            </a:r>
            <a:endParaRPr lang="en-IN" sz="2400" cap="none" dirty="0">
              <a:solidFill>
                <a:schemeClr val="tx1"/>
              </a:solidFill>
              <a:latin typeface="Georgia" panose="02040502050405020303" pitchFamily="18" charset="0"/>
            </a:endParaRPr>
          </a:p>
        </p:txBody>
      </p:sp>
    </p:spTree>
    <p:extLst>
      <p:ext uri="{BB962C8B-B14F-4D97-AF65-F5344CB8AC3E}">
        <p14:creationId xmlns:p14="http://schemas.microsoft.com/office/powerpoint/2010/main" val="396892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F25-DA21-4E41-B5DC-D7F7560133ED}"/>
              </a:ext>
            </a:extLst>
          </p:cNvPr>
          <p:cNvSpPr>
            <a:spLocks noGrp="1"/>
          </p:cNvSpPr>
          <p:nvPr>
            <p:ph type="ctrTitle"/>
          </p:nvPr>
        </p:nvSpPr>
        <p:spPr>
          <a:xfrm>
            <a:off x="644817" y="1079107"/>
            <a:ext cx="10902366" cy="3546056"/>
          </a:xfrm>
        </p:spPr>
        <p:txBody>
          <a:bodyPr/>
          <a:lstStyle/>
          <a:p>
            <a:r>
              <a:rPr lang="en-IN" sz="2400" b="1" dirty="0">
                <a:latin typeface="Georgia" panose="02040502050405020303" pitchFamily="18" charset="0"/>
              </a:rPr>
              <a:t>Working principle:</a:t>
            </a:r>
            <a:br>
              <a:rPr lang="en-IN" sz="2400" b="1" dirty="0">
                <a:latin typeface="Georgia" panose="02040502050405020303" pitchFamily="18" charset="0"/>
              </a:rPr>
            </a:br>
            <a:br>
              <a:rPr lang="en-IN" sz="1600" dirty="0">
                <a:latin typeface="Georgia" panose="02040502050405020303" pitchFamily="18" charset="0"/>
              </a:rPr>
            </a:br>
            <a:r>
              <a:rPr lang="en-US" sz="2000" dirty="0">
                <a:latin typeface="Georgia" panose="02040502050405020303" pitchFamily="18" charset="0"/>
              </a:rPr>
              <a:t>Once satellites placed in the space two forces acts on them. They are </a:t>
            </a:r>
            <a:r>
              <a:rPr lang="en-US" sz="2000" b="1" u="sng" dirty="0">
                <a:latin typeface="Georgia" panose="02040502050405020303" pitchFamily="18" charset="0"/>
              </a:rPr>
              <a:t>Centripetal force </a:t>
            </a:r>
            <a:r>
              <a:rPr lang="en-US" sz="2000" dirty="0">
                <a:latin typeface="Georgia" panose="02040502050405020303" pitchFamily="18" charset="0"/>
              </a:rPr>
              <a:t>and </a:t>
            </a:r>
            <a:br>
              <a:rPr lang="en-IN" sz="2000" dirty="0">
                <a:latin typeface="Georgia" panose="02040502050405020303" pitchFamily="18" charset="0"/>
              </a:rPr>
            </a:br>
            <a:r>
              <a:rPr lang="en-US" sz="2000" b="1" u="sng" dirty="0">
                <a:latin typeface="Georgia" panose="02040502050405020303" pitchFamily="18" charset="0"/>
              </a:rPr>
              <a:t>centrifugal force</a:t>
            </a:r>
            <a:r>
              <a:rPr lang="en-US" sz="2000" dirty="0">
                <a:latin typeface="Georgia" panose="02040502050405020303" pitchFamily="18" charset="0"/>
              </a:rPr>
              <a:t>. </a:t>
            </a:r>
            <a:br>
              <a:rPr lang="en-US" sz="2000" dirty="0">
                <a:latin typeface="Georgia" panose="02040502050405020303" pitchFamily="18" charset="0"/>
              </a:rPr>
            </a:br>
            <a:r>
              <a:rPr lang="en-US" sz="2000" dirty="0">
                <a:latin typeface="Georgia" panose="02040502050405020303" pitchFamily="18" charset="0"/>
              </a:rPr>
              <a:t>The centripetal force is due to earth’s gravitational pull and centrifugal force, </a:t>
            </a:r>
            <a:br>
              <a:rPr lang="en-IN" sz="2000" dirty="0">
                <a:latin typeface="Georgia" panose="02040502050405020303" pitchFamily="18" charset="0"/>
              </a:rPr>
            </a:br>
            <a:r>
              <a:rPr lang="en-US" sz="2000" dirty="0">
                <a:latin typeface="Georgia" panose="02040502050405020303" pitchFamily="18" charset="0"/>
              </a:rPr>
              <a:t>pushes satellites away from earth. This two forces must be equal and precise in order to orbit </a:t>
            </a:r>
            <a:br>
              <a:rPr lang="en-IN" sz="2000" dirty="0">
                <a:latin typeface="Georgia" panose="02040502050405020303" pitchFamily="18" charset="0"/>
              </a:rPr>
            </a:br>
            <a:r>
              <a:rPr lang="en-US" sz="2000" dirty="0">
                <a:latin typeface="Georgia" panose="02040502050405020303" pitchFamily="18" charset="0"/>
              </a:rPr>
              <a:t>earth. </a:t>
            </a:r>
            <a:br>
              <a:rPr lang="en-US" sz="2000" dirty="0">
                <a:latin typeface="Georgia" panose="02040502050405020303" pitchFamily="18" charset="0"/>
              </a:rPr>
            </a:br>
            <a:r>
              <a:rPr lang="en-US" sz="2000" dirty="0">
                <a:latin typeface="Georgia" panose="02040502050405020303" pitchFamily="18" charset="0"/>
              </a:rPr>
              <a:t>They mismatch between this two forces results destroying the satellite</a:t>
            </a:r>
            <a:br>
              <a:rPr lang="en-IN" sz="2000" dirty="0">
                <a:latin typeface="Georgia" panose="02040502050405020303" pitchFamily="18" charset="0"/>
              </a:rPr>
            </a:br>
            <a:r>
              <a:rPr lang="en-US" sz="2000" dirty="0">
                <a:latin typeface="Georgia" panose="02040502050405020303" pitchFamily="18" charset="0"/>
              </a:rPr>
              <a:t> </a:t>
            </a:r>
            <a:br>
              <a:rPr lang="en-IN" sz="2000" dirty="0">
                <a:latin typeface="Georgia" panose="02040502050405020303" pitchFamily="18" charset="0"/>
              </a:rPr>
            </a:br>
            <a:endParaRPr lang="en-IN" sz="1600" dirty="0">
              <a:latin typeface="Georgia" panose="02040502050405020303" pitchFamily="18" charset="0"/>
            </a:endParaRPr>
          </a:p>
        </p:txBody>
      </p:sp>
      <p:sp>
        <p:nvSpPr>
          <p:cNvPr id="3" name="Subtitle 2">
            <a:extLst>
              <a:ext uri="{FF2B5EF4-FFF2-40B4-BE49-F238E27FC236}">
                <a16:creationId xmlns:a16="http://schemas.microsoft.com/office/drawing/2014/main" id="{A5E14506-F15D-4C89-999B-C98B67D9CEEE}"/>
              </a:ext>
            </a:extLst>
          </p:cNvPr>
          <p:cNvSpPr>
            <a:spLocks noGrp="1"/>
          </p:cNvSpPr>
          <p:nvPr>
            <p:ph type="subTitle" idx="1"/>
          </p:nvPr>
        </p:nvSpPr>
        <p:spPr>
          <a:xfrm>
            <a:off x="644817" y="296734"/>
            <a:ext cx="8825658" cy="861420"/>
          </a:xfrm>
        </p:spPr>
        <p:txBody>
          <a:bodyPr>
            <a:normAutofit/>
          </a:bodyPr>
          <a:lstStyle/>
          <a:p>
            <a:r>
              <a:rPr lang="en-IN" sz="3200" b="1" dirty="0">
                <a:solidFill>
                  <a:schemeClr val="tx1"/>
                </a:solidFill>
              </a:rPr>
              <a:t>CURRENT SATELLITE SYSTEMS</a:t>
            </a:r>
          </a:p>
        </p:txBody>
      </p:sp>
      <p:pic>
        <p:nvPicPr>
          <p:cNvPr id="10242" name="Picture 2" descr="Image result for satellite system working principle">
            <a:extLst>
              <a:ext uri="{FF2B5EF4-FFF2-40B4-BE49-F238E27FC236}">
                <a16:creationId xmlns:a16="http://schemas.microsoft.com/office/drawing/2014/main" id="{1105B2F2-C5A8-47AF-83A3-66A529488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118" y="4291117"/>
            <a:ext cx="6081822" cy="223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02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5C05C1-B52F-4C3C-91CD-12360379D713}"/>
              </a:ext>
            </a:extLst>
          </p:cNvPr>
          <p:cNvSpPr/>
          <p:nvPr/>
        </p:nvSpPr>
        <p:spPr>
          <a:xfrm>
            <a:off x="159488" y="757095"/>
            <a:ext cx="11025963" cy="5909566"/>
          </a:xfrm>
          <a:prstGeom prst="rect">
            <a:avLst/>
          </a:prstGeom>
        </p:spPr>
        <p:txBody>
          <a:bodyPr wrap="square">
            <a:spAutoFit/>
          </a:bodyPr>
          <a:lstStyle/>
          <a:p>
            <a:pPr>
              <a:lnSpc>
                <a:spcPct val="107000"/>
              </a:lnSpc>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Objectives:</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Aft>
                <a:spcPts val="0"/>
              </a:spcAft>
              <a:buFont typeface="Arial" panose="020B0604020202020204" pitchFamily="34" charset="0"/>
              <a:buChar char="•"/>
            </a:pPr>
            <a:r>
              <a:rPr 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As satellite provides supreme features such as globally reachable connection, </a:t>
            </a:r>
            <a:r>
              <a:rPr lang="en-US" sz="2400"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huge amount  of data  can be distributed </a:t>
            </a:r>
            <a:r>
              <a:rPr 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in  any  region and synchronized  delivery.  </a:t>
            </a:r>
          </a:p>
          <a:p>
            <a:pPr marL="285750" indent="-285750" algn="just">
              <a:spcAft>
                <a:spcPts val="0"/>
              </a:spcAft>
              <a:buFont typeface="Arial" panose="020B0604020202020204" pitchFamily="34" charset="0"/>
              <a:buChar char="•"/>
            </a:pPr>
            <a:r>
              <a:rPr 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Those </a:t>
            </a:r>
            <a:r>
              <a:rPr lang="en-IN" sz="2400" dirty="0">
                <a:latin typeface="Georgia" panose="02040502050405020303" pitchFamily="18" charset="0"/>
                <a:ea typeface="Times New Roman" panose="02020603050405020304" pitchFamily="18" charset="0"/>
                <a:cs typeface="Times New Roman" panose="02020603050405020304" pitchFamily="18" charset="0"/>
              </a:rPr>
              <a:t> </a:t>
            </a:r>
            <a:r>
              <a:rPr 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features  bring  lot  of  </a:t>
            </a:r>
            <a:r>
              <a:rPr lang="en-US" sz="2400"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services</a:t>
            </a:r>
            <a:r>
              <a:rPr lang="en-US" sz="24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like  TV broadcast,  broadband  access,  massive  IoT,  higher mobility and ultra-reliable communications. </a:t>
            </a:r>
            <a:endParaRPr lang="en-IN" sz="2400" dirty="0">
              <a:latin typeface="Georgia" panose="02040502050405020303" pitchFamily="18"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2400" dirty="0">
                <a:latin typeface="Georgia" panose="02040502050405020303" pitchFamily="18" charset="0"/>
                <a:ea typeface="Calibri" panose="020F0502020204030204" pitchFamily="34" charset="0"/>
                <a:cs typeface="Times New Roman" panose="02020603050405020304" pitchFamily="18" charset="0"/>
              </a:rPr>
              <a:t>5G provides also the ultimate opportunity for the satellite industry to offer a much </a:t>
            </a:r>
            <a:r>
              <a:rPr lang="en-US" sz="2400" b="1" dirty="0">
                <a:latin typeface="Georgia" panose="02040502050405020303" pitchFamily="18" charset="0"/>
                <a:ea typeface="Calibri" panose="020F0502020204030204" pitchFamily="34" charset="0"/>
                <a:cs typeface="Times New Roman" panose="02020603050405020304" pitchFamily="18" charset="0"/>
              </a:rPr>
              <a:t>wider range of services</a:t>
            </a:r>
            <a:r>
              <a:rPr lang="en-US" sz="2400" dirty="0">
                <a:latin typeface="Georgia" panose="02040502050405020303" pitchFamily="18" charset="0"/>
                <a:ea typeface="Calibri" panose="020F0502020204030204" pitchFamily="34" charset="0"/>
                <a:cs typeface="Times New Roman" panose="02020603050405020304" pitchFamily="18" charset="0"/>
              </a:rPr>
              <a:t>, while enabling mobile and fiber operators to leverage satellite connectivity to expand their coverage areas.</a:t>
            </a:r>
          </a:p>
          <a:p>
            <a:pPr marL="285750" indent="-285750">
              <a:buFont typeface="Arial" panose="020B0604020202020204" pitchFamily="34" charset="0"/>
              <a:buChar char="•"/>
            </a:pPr>
            <a:r>
              <a:rPr lang="en-US" sz="2400" dirty="0">
                <a:latin typeface="Georgia" panose="02040502050405020303" pitchFamily="18" charset="0"/>
              </a:rPr>
              <a:t>To meet the growing demand for GBPS rate.</a:t>
            </a:r>
            <a:endParaRPr lang="en-IN" sz="2400" dirty="0">
              <a:latin typeface="Georgia" panose="02040502050405020303" pitchFamily="18" charset="0"/>
            </a:endParaRPr>
          </a:p>
          <a:p>
            <a:pPr marL="285750" indent="-285750">
              <a:buFont typeface="Arial" panose="020B0604020202020204" pitchFamily="34" charset="0"/>
              <a:buChar char="•"/>
            </a:pPr>
            <a:r>
              <a:rPr lang="en-US" sz="2400" dirty="0">
                <a:latin typeface="Georgia" panose="02040502050405020303" pitchFamily="18" charset="0"/>
              </a:rPr>
              <a:t>To accommodate more users.</a:t>
            </a:r>
            <a:endParaRPr lang="en-IN" sz="2400" dirty="0">
              <a:latin typeface="Georgia" panose="02040502050405020303" pitchFamily="18" charset="0"/>
            </a:endParaRPr>
          </a:p>
          <a:p>
            <a:pPr marL="285750" indent="-285750">
              <a:buFont typeface="Arial" panose="020B0604020202020204" pitchFamily="34" charset="0"/>
              <a:buChar char="•"/>
            </a:pPr>
            <a:r>
              <a:rPr lang="en-US" sz="2400" dirty="0">
                <a:latin typeface="Georgia" panose="02040502050405020303" pitchFamily="18" charset="0"/>
              </a:rPr>
              <a:t>To increase data rates anew radio propagation technique is been introduced into future 5G cellular network.</a:t>
            </a:r>
            <a:endParaRPr lang="en-IN" sz="2400" dirty="0">
              <a:latin typeface="Georgia" panose="02040502050405020303" pitchFamily="18" charset="0"/>
            </a:endParaRPr>
          </a:p>
          <a:p>
            <a:pPr marL="285750" indent="-285750" algn="just">
              <a:lnSpc>
                <a:spcPct val="107000"/>
              </a:lnSpc>
              <a:spcAft>
                <a:spcPts val="800"/>
              </a:spcAft>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896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8A45473-0051-4167-A2D0-1BA1EA030047}"/>
              </a:ext>
            </a:extLst>
          </p:cNvPr>
          <p:cNvSpPr>
            <a:spLocks noChangeArrowheads="1"/>
          </p:cNvSpPr>
          <p:nvPr/>
        </p:nvSpPr>
        <p:spPr bwMode="auto">
          <a:xfrm>
            <a:off x="0" y="109422"/>
            <a:ext cx="767569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Architecture of satellite systems:</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9B93ED3E-59EE-41FE-96A3-0024F49F5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26" y="1073888"/>
            <a:ext cx="6219595" cy="57841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B740ED6-60CD-4E8B-9CF9-CD7B5A324B8A}"/>
              </a:ext>
            </a:extLst>
          </p:cNvPr>
          <p:cNvSpPr>
            <a:spLocks noChangeArrowheads="1"/>
          </p:cNvSpPr>
          <p:nvPr/>
        </p:nvSpPr>
        <p:spPr bwMode="auto">
          <a:xfrm>
            <a:off x="191385" y="1155862"/>
            <a:ext cx="691116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Current studies say that in space  segments, there  are 24+  satellites  or  SV’s  (Satellite  Vehicles)  orbiting the  earth.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Nowadays more than 30 operator’s satellites are on orbits. The SV’s are orbiting with a radius of 26,560km and at a certain on earth there are 4  satellites are visible. Main task of space </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egments is generating and send ranging signals. In control segments have different task such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monitoring and maintaining satellites orbits, satellites health and GPS time. Users segments are basically user’s receiver devices for position, velocity and time solutions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GPS satellite have Transmission frequencies of L1 = 1575.42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MHz = 154 x 10.23 MHz and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L2 = 1227.6 MHz = 120 x 10.23 MHz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basic GPS signal codes available, namely C/A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codes and P(Y) codes.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10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D7DCEE-2C5A-4140-8EEA-7C41D6FCEDA7}"/>
              </a:ext>
            </a:extLst>
          </p:cNvPr>
          <p:cNvSpPr>
            <a:spLocks noGrp="1"/>
          </p:cNvSpPr>
          <p:nvPr>
            <p:ph type="title"/>
          </p:nvPr>
        </p:nvSpPr>
        <p:spPr>
          <a:xfrm>
            <a:off x="400041" y="288851"/>
            <a:ext cx="9264954" cy="795670"/>
          </a:xfrm>
        </p:spPr>
        <p:txBody>
          <a:bodyPr/>
          <a:lstStyle/>
          <a:p>
            <a:r>
              <a:rPr lang="en-IN" sz="4400" b="1" dirty="0"/>
              <a:t>METHODS</a:t>
            </a:r>
          </a:p>
        </p:txBody>
      </p:sp>
      <p:sp>
        <p:nvSpPr>
          <p:cNvPr id="12" name="Text Placeholder 11">
            <a:extLst>
              <a:ext uri="{FF2B5EF4-FFF2-40B4-BE49-F238E27FC236}">
                <a16:creationId xmlns:a16="http://schemas.microsoft.com/office/drawing/2014/main" id="{CE573D4E-E4A9-4FEF-8F48-402257C27BC8}"/>
              </a:ext>
            </a:extLst>
          </p:cNvPr>
          <p:cNvSpPr>
            <a:spLocks noGrp="1"/>
          </p:cNvSpPr>
          <p:nvPr>
            <p:ph type="body" sz="half" idx="2"/>
          </p:nvPr>
        </p:nvSpPr>
        <p:spPr>
          <a:xfrm>
            <a:off x="400041" y="1428071"/>
            <a:ext cx="7000219" cy="5141078"/>
          </a:xfrm>
        </p:spPr>
        <p:txBody>
          <a:bodyPr>
            <a:normAutofit fontScale="85000" lnSpcReduction="20000"/>
          </a:bodyPr>
          <a:lstStyle/>
          <a:p>
            <a:pPr algn="just"/>
            <a:r>
              <a:rPr lang="en-US" sz="2000" dirty="0"/>
              <a:t>1.</a:t>
            </a:r>
            <a:r>
              <a:rPr lang="en-US" sz="2000" b="1" u="sng" dirty="0">
                <a:latin typeface="Georgia" panose="02040502050405020303" pitchFamily="18" charset="0"/>
              </a:rPr>
              <a:t>GEO satellite link – delivers offline</a:t>
            </a:r>
            <a:endParaRPr lang="en-IN" sz="2000" b="1" u="sng" dirty="0">
              <a:latin typeface="Georgia" panose="02040502050405020303" pitchFamily="18" charset="0"/>
            </a:endParaRPr>
          </a:p>
          <a:p>
            <a:pPr marL="285750" indent="-285750" algn="just">
              <a:buFont typeface="Arial" panose="020B0604020202020204" pitchFamily="34" charset="0"/>
              <a:buChar char="•"/>
            </a:pPr>
            <a:r>
              <a:rPr lang="en-US" sz="2000" dirty="0">
                <a:latin typeface="Georgia" panose="02040502050405020303" pitchFamily="18" charset="0"/>
              </a:rPr>
              <a:t>GEO satellite link </a:t>
            </a:r>
            <a:r>
              <a:rPr lang="en-US" sz="2000" b="1" dirty="0">
                <a:latin typeface="Georgia" panose="02040502050405020303" pitchFamily="18" charset="0"/>
              </a:rPr>
              <a:t>connects the central 5G core network and multiple remote 5G mobile edges</a:t>
            </a:r>
            <a:r>
              <a:rPr lang="en-US" sz="2000" dirty="0">
                <a:latin typeface="Georgia" panose="02040502050405020303" pitchFamily="18" charset="0"/>
              </a:rPr>
              <a:t>. </a:t>
            </a:r>
            <a:endParaRPr lang="en-IN" sz="2000" dirty="0">
              <a:latin typeface="Georgia" panose="02040502050405020303" pitchFamily="18" charset="0"/>
            </a:endParaRPr>
          </a:p>
          <a:p>
            <a:pPr marL="285750" indent="-285750" algn="just">
              <a:buFont typeface="Arial" panose="020B0604020202020204" pitchFamily="34" charset="0"/>
              <a:buChar char="•"/>
            </a:pPr>
            <a:r>
              <a:rPr lang="en-US" sz="2000" b="1" dirty="0">
                <a:latin typeface="Georgia" panose="02040502050405020303" pitchFamily="18" charset="0"/>
              </a:rPr>
              <a:t>In rural areas </a:t>
            </a:r>
            <a:r>
              <a:rPr lang="en-US" sz="2000" dirty="0">
                <a:latin typeface="Georgia" panose="02040502050405020303" pitchFamily="18" charset="0"/>
              </a:rPr>
              <a:t>satellite may be the only backhaul option but also in other areas satellite can still be used in conjunction with terrestrial means. </a:t>
            </a:r>
            <a:endParaRPr lang="en-IN" sz="2000" dirty="0">
              <a:latin typeface="Georgia" panose="02040502050405020303" pitchFamily="18" charset="0"/>
            </a:endParaRPr>
          </a:p>
          <a:p>
            <a:pPr marL="285750" indent="-285750" algn="just">
              <a:buFont typeface="Arial" panose="020B0604020202020204" pitchFamily="34" charset="0"/>
              <a:buChar char="•"/>
            </a:pPr>
            <a:r>
              <a:rPr lang="en-US" sz="2000" dirty="0">
                <a:latin typeface="Georgia" panose="02040502050405020303" pitchFamily="18" charset="0"/>
              </a:rPr>
              <a:t>In content delivery networks the role of satellite can be to offline deliver (popular) content to the mobile edge. As such, local users will be able to access the pre-cached content at the attached MEC server, thus leading to the</a:t>
            </a:r>
            <a:r>
              <a:rPr lang="en-IN" sz="2000" dirty="0">
                <a:latin typeface="Georgia" panose="02040502050405020303" pitchFamily="18" charset="0"/>
              </a:rPr>
              <a:t> </a:t>
            </a:r>
            <a:r>
              <a:rPr lang="en-US" sz="2000" dirty="0">
                <a:latin typeface="Georgia" panose="02040502050405020303" pitchFamily="18" charset="0"/>
              </a:rPr>
              <a:t>reduced content traffic volume through the 5G core.</a:t>
            </a:r>
          </a:p>
          <a:p>
            <a:pPr algn="just"/>
            <a:r>
              <a:rPr lang="en-US" sz="2000" b="1" u="sng" dirty="0">
                <a:latin typeface="Georgia" panose="02040502050405020303" pitchFamily="18" charset="0"/>
              </a:rPr>
              <a:t>2. Backhaul segment:</a:t>
            </a:r>
            <a:endParaRPr lang="en-IN" sz="2000" b="1" u="sng" dirty="0">
              <a:latin typeface="Georgia" panose="02040502050405020303" pitchFamily="18" charset="0"/>
            </a:endParaRPr>
          </a:p>
          <a:p>
            <a:pPr marL="342900" indent="-342900" algn="just">
              <a:buFont typeface="Arial" panose="020B0604020202020204" pitchFamily="34" charset="0"/>
              <a:buChar char="•"/>
            </a:pPr>
            <a:r>
              <a:rPr lang="en-IN" sz="2000" dirty="0">
                <a:latin typeface="Georgia" panose="02040502050405020303" pitchFamily="18" charset="0"/>
              </a:rPr>
              <a:t>Backhaul segment of the network is the most promising role in 5g satellite communication tool. </a:t>
            </a:r>
          </a:p>
          <a:p>
            <a:pPr marL="342900" indent="-342900" algn="just">
              <a:buFont typeface="Arial" panose="020B0604020202020204" pitchFamily="34" charset="0"/>
              <a:buChar char="•"/>
            </a:pPr>
            <a:r>
              <a:rPr lang="en-IN" sz="2000" dirty="0">
                <a:latin typeface="Georgia" panose="02040502050405020303" pitchFamily="18" charset="0"/>
              </a:rPr>
              <a:t>Strong backhaul satellite communication can be helpful for M2M solutions, mobile computing </a:t>
            </a:r>
          </a:p>
          <a:p>
            <a:pPr marL="342900" indent="-342900" algn="just">
              <a:buFont typeface="Arial" panose="020B0604020202020204" pitchFamily="34" charset="0"/>
              <a:buChar char="•"/>
            </a:pPr>
            <a:r>
              <a:rPr lang="en-IN" sz="2000" dirty="0">
                <a:latin typeface="Georgia" panose="02040502050405020303" pitchFamily="18" charset="0"/>
              </a:rPr>
              <a:t>and maintaining virtual machines. There are other futuristic usages of satellite communication in 5g are satellites can communicate directly with user terminal.</a:t>
            </a:r>
          </a:p>
          <a:p>
            <a:pPr algn="just"/>
            <a:endParaRPr lang="en-IN" sz="2000" dirty="0">
              <a:latin typeface="Georgia" panose="02040502050405020303" pitchFamily="18" charset="0"/>
            </a:endParaRPr>
          </a:p>
          <a:p>
            <a:endParaRPr lang="en-IN" dirty="0"/>
          </a:p>
        </p:txBody>
      </p:sp>
      <p:pic>
        <p:nvPicPr>
          <p:cNvPr id="20" name="Picture 19">
            <a:extLst>
              <a:ext uri="{FF2B5EF4-FFF2-40B4-BE49-F238E27FC236}">
                <a16:creationId xmlns:a16="http://schemas.microsoft.com/office/drawing/2014/main" id="{7CFD4678-30F2-4C30-A472-B1E725BCCCFD}"/>
              </a:ext>
            </a:extLst>
          </p:cNvPr>
          <p:cNvPicPr/>
          <p:nvPr/>
        </p:nvPicPr>
        <p:blipFill>
          <a:blip r:embed="rId2"/>
          <a:stretch>
            <a:fillRect/>
          </a:stretch>
        </p:blipFill>
        <p:spPr>
          <a:xfrm>
            <a:off x="7527851" y="797087"/>
            <a:ext cx="3923865" cy="32015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1" name="Picture 20">
            <a:extLst>
              <a:ext uri="{FF2B5EF4-FFF2-40B4-BE49-F238E27FC236}">
                <a16:creationId xmlns:a16="http://schemas.microsoft.com/office/drawing/2014/main" id="{AE836045-7508-4F59-856E-777A130BF3D3}"/>
              </a:ext>
            </a:extLst>
          </p:cNvPr>
          <p:cNvPicPr/>
          <p:nvPr/>
        </p:nvPicPr>
        <p:blipFill>
          <a:blip r:embed="rId3"/>
          <a:stretch>
            <a:fillRect/>
          </a:stretch>
        </p:blipFill>
        <p:spPr>
          <a:xfrm>
            <a:off x="7527850" y="4019071"/>
            <a:ext cx="4495619" cy="255007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85009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
      <a:dk1>
        <a:sysClr val="windowText" lastClr="000000"/>
      </a:dk1>
      <a:lt1>
        <a:sysClr val="window" lastClr="FFFFFF"/>
      </a:lt1>
      <a:dk2>
        <a:srgbClr val="1E5155"/>
      </a:dk2>
      <a:lt2>
        <a:srgbClr val="000000"/>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508</TotalTime>
  <Words>1778</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Rounded MT Bold</vt:lpstr>
      <vt:lpstr>Calibri</vt:lpstr>
      <vt:lpstr>Century Gothic</vt:lpstr>
      <vt:lpstr>ff4</vt:lpstr>
      <vt:lpstr>Georgia</vt:lpstr>
      <vt:lpstr>Symbol</vt:lpstr>
      <vt:lpstr>Times New Roman</vt:lpstr>
      <vt:lpstr>Wingdings 3</vt:lpstr>
      <vt:lpstr>Ion</vt:lpstr>
      <vt:lpstr>PowerPoint Presentation</vt:lpstr>
      <vt:lpstr>PowerPoint Presentation</vt:lpstr>
      <vt:lpstr>PowerPoint Presentation</vt:lpstr>
      <vt:lpstr>PowerPoint Presentation</vt:lpstr>
      <vt:lpstr>CONTEXT OF 5G IN SATELLITE COMMUNICATION</vt:lpstr>
      <vt:lpstr>Working principle:  Once satellites placed in the space two forces acts on them. They are Centripetal force and  centrifugal force.  The centripetal force is due to earth’s gravitational pull and centrifugal force,  pushes satellites away from earth. This two forces must be equal and precise in order to orbit  earth.  They mismatch between this two forces results destroying the satellite   </vt:lpstr>
      <vt:lpstr>PowerPoint Presentation</vt:lpstr>
      <vt:lpstr>PowerPoint Presentation</vt:lpstr>
      <vt:lpstr>METHODS</vt:lpstr>
      <vt:lpstr>5G Applications and satellite role:</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 N</dc:creator>
  <cp:lastModifiedBy>Sushmitha N</cp:lastModifiedBy>
  <cp:revision>16</cp:revision>
  <dcterms:created xsi:type="dcterms:W3CDTF">2019-12-07T06:30:11Z</dcterms:created>
  <dcterms:modified xsi:type="dcterms:W3CDTF">2019-12-07T14:58:23Z</dcterms:modified>
</cp:coreProperties>
</file>