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5"/>
  </p:notesMasterIdLst>
  <p:sldIdLst>
    <p:sldId id="256" r:id="rId2"/>
    <p:sldId id="257" r:id="rId3"/>
    <p:sldId id="258" r:id="rId4"/>
  </p:sldIdLst>
  <p:sldSz cx="12192000" cy="6858000"/>
  <p:notesSz cx="6858000" cy="9144000"/>
  <p:embeddedFontLst>
    <p:embeddedFont>
      <p:font typeface="Calibri" panose="020F0502020204030204" pitchFamily="34" charset="0"/>
      <p:regular r:id="rId6"/>
      <p:bold r:id="rId7"/>
      <p:italic r:id="rId8"/>
      <p:boldItalic r:id="rId9"/>
    </p:embeddedFont>
    <p:embeddedFont>
      <p:font typeface="Dubai" panose="020B0503030403030204" pitchFamily="34" charset="-78"/>
      <p:regular r:id="rId10"/>
    </p:embeddedFon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649837ee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649837ee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1681865" y="962801"/>
            <a:ext cx="8610900" cy="2388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160"/>
              <a:buFont typeface="Calibri"/>
              <a:buNone/>
            </a:pPr>
            <a:r>
              <a:rPr lang="en-US" sz="2160" dirty="0"/>
              <a:t>             </a:t>
            </a:r>
            <a:br>
              <a:rPr lang="en-US" sz="2160" dirty="0"/>
            </a:br>
            <a:br>
              <a:rPr lang="en-US" sz="2160" dirty="0"/>
            </a:br>
            <a:br>
              <a:rPr lang="en-US" sz="2160" dirty="0"/>
            </a:br>
            <a:br>
              <a:rPr lang="en-US" sz="2160" dirty="0"/>
            </a:br>
            <a:br>
              <a:rPr lang="en-US" sz="2160" dirty="0"/>
            </a:br>
            <a:br>
              <a:rPr lang="en-US" sz="2160" dirty="0"/>
            </a:br>
            <a:br>
              <a:rPr lang="en-US" sz="2160" dirty="0"/>
            </a:br>
            <a:br>
              <a:rPr lang="en-US" sz="2160" dirty="0"/>
            </a:br>
            <a:r>
              <a:rPr lang="en-US" sz="3000" b="1" dirty="0"/>
              <a:t>Ministry/ Organization name: </a:t>
            </a:r>
            <a:r>
              <a:rPr lang="en-US" sz="3000" dirty="0"/>
              <a:t>  </a:t>
            </a:r>
            <a:r>
              <a:rPr lang="en-US" sz="2000" i="1" dirty="0">
                <a:latin typeface="Arial"/>
                <a:ea typeface="Arial"/>
                <a:cs typeface="Arial"/>
                <a:sym typeface="Arial"/>
              </a:rPr>
              <a:t>Ministry of health and welfare</a:t>
            </a:r>
            <a:r>
              <a:rPr lang="en-US" sz="2000" dirty="0">
                <a:latin typeface="Arial"/>
                <a:ea typeface="Arial"/>
                <a:cs typeface="Arial"/>
                <a:sym typeface="Arial"/>
              </a:rPr>
              <a:t> </a:t>
            </a:r>
            <a:endParaRPr sz="2000" dirty="0">
              <a:latin typeface="Arial"/>
              <a:ea typeface="Arial"/>
              <a:cs typeface="Arial"/>
              <a:sym typeface="Arial"/>
            </a:endParaRPr>
          </a:p>
          <a:p>
            <a:pPr marL="0" lvl="0" indent="0" algn="l" rtl="0">
              <a:lnSpc>
                <a:spcPct val="90000"/>
              </a:lnSpc>
              <a:spcBef>
                <a:spcPts val="0"/>
              </a:spcBef>
              <a:spcAft>
                <a:spcPts val="0"/>
              </a:spcAft>
              <a:buClr>
                <a:schemeClr val="dk1"/>
              </a:buClr>
              <a:buSzPts val="2160"/>
              <a:buFont typeface="Calibri"/>
              <a:buNone/>
            </a:pPr>
            <a:br>
              <a:rPr lang="en-US" sz="2160" dirty="0"/>
            </a:br>
            <a:r>
              <a:rPr lang="en-US" sz="3000" b="1" dirty="0"/>
              <a:t>Problem Statement :</a:t>
            </a:r>
            <a:endParaRPr sz="3000" b="1" dirty="0"/>
          </a:p>
          <a:p>
            <a:pPr marL="0" lvl="0" indent="0" algn="l" rtl="0">
              <a:lnSpc>
                <a:spcPct val="90000"/>
              </a:lnSpc>
              <a:spcBef>
                <a:spcPts val="0"/>
              </a:spcBef>
              <a:spcAft>
                <a:spcPts val="0"/>
              </a:spcAft>
              <a:buClr>
                <a:schemeClr val="dk1"/>
              </a:buClr>
              <a:buSzPts val="2160"/>
              <a:buFont typeface="Calibri"/>
              <a:buNone/>
            </a:pPr>
            <a:r>
              <a:rPr lang="en-US" sz="1500" dirty="0">
                <a:latin typeface="Arial"/>
                <a:ea typeface="Arial"/>
                <a:cs typeface="Arial"/>
                <a:sym typeface="Arial"/>
              </a:rPr>
              <a:t>	</a:t>
            </a:r>
            <a:br>
              <a:rPr lang="en-US" sz="1500" dirty="0">
                <a:latin typeface="Arial"/>
                <a:ea typeface="Arial"/>
                <a:cs typeface="Arial"/>
                <a:sym typeface="Arial"/>
              </a:rPr>
            </a:br>
            <a:r>
              <a:rPr lang="en-US" sz="1900" i="1" dirty="0">
                <a:latin typeface="Arial"/>
                <a:ea typeface="Arial"/>
                <a:cs typeface="Arial"/>
                <a:sym typeface="Arial"/>
              </a:rPr>
              <a:t>EHR generally contains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a:t>
            </a:r>
            <a:br>
              <a:rPr lang="en-US" sz="2160" dirty="0"/>
            </a:br>
            <a:endParaRPr sz="2160" dirty="0"/>
          </a:p>
          <a:p>
            <a:pPr marL="0" lvl="0" indent="0" algn="l" rtl="0">
              <a:lnSpc>
                <a:spcPct val="90000"/>
              </a:lnSpc>
              <a:spcBef>
                <a:spcPts val="0"/>
              </a:spcBef>
              <a:spcAft>
                <a:spcPts val="0"/>
              </a:spcAft>
              <a:buClr>
                <a:schemeClr val="dk1"/>
              </a:buClr>
              <a:buSzPts val="2160"/>
              <a:buFont typeface="Calibri"/>
              <a:buNone/>
            </a:pPr>
            <a:r>
              <a:rPr lang="en-US" sz="3000" b="1" dirty="0"/>
              <a:t>Team Name :</a:t>
            </a:r>
            <a:r>
              <a:rPr lang="en-US" sz="3000" dirty="0"/>
              <a:t> </a:t>
            </a:r>
            <a:r>
              <a:rPr lang="en-US" sz="1900" i="1" dirty="0" err="1">
                <a:latin typeface="Arial"/>
                <a:ea typeface="Arial"/>
                <a:cs typeface="Arial"/>
                <a:sym typeface="Arial"/>
              </a:rPr>
              <a:t>Kernal</a:t>
            </a:r>
            <a:r>
              <a:rPr lang="en-US" sz="1900" i="1" dirty="0">
                <a:latin typeface="Arial"/>
                <a:ea typeface="Arial"/>
                <a:cs typeface="Arial"/>
                <a:sym typeface="Arial"/>
              </a:rPr>
              <a:t> Squad</a:t>
            </a:r>
            <a:endParaRPr sz="1900" i="1" dirty="0">
              <a:latin typeface="Arial"/>
              <a:ea typeface="Arial"/>
              <a:cs typeface="Arial"/>
              <a:sym typeface="Arial"/>
            </a:endParaRPr>
          </a:p>
          <a:p>
            <a:pPr marL="0" lvl="0" indent="0" algn="l" rtl="0">
              <a:lnSpc>
                <a:spcPct val="90000"/>
              </a:lnSpc>
              <a:spcBef>
                <a:spcPts val="0"/>
              </a:spcBef>
              <a:spcAft>
                <a:spcPts val="0"/>
              </a:spcAft>
              <a:buClr>
                <a:schemeClr val="dk1"/>
              </a:buClr>
              <a:buSzPts val="2160"/>
              <a:buFont typeface="Calibri"/>
              <a:buNone/>
            </a:pPr>
            <a:br>
              <a:rPr lang="en-US" sz="2160" dirty="0"/>
            </a:br>
            <a:r>
              <a:rPr lang="en-US" sz="3000" b="1" dirty="0"/>
              <a:t>Team Leader Name : </a:t>
            </a:r>
            <a:r>
              <a:rPr lang="en-US" sz="2160" i="1" dirty="0" err="1"/>
              <a:t>Sumit</a:t>
            </a:r>
            <a:r>
              <a:rPr lang="en-US" sz="2160" i="1" dirty="0"/>
              <a:t> </a:t>
            </a:r>
            <a:r>
              <a:rPr lang="en-US" sz="2160" i="1" dirty="0" err="1"/>
              <a:t>Panchwalli</a:t>
            </a:r>
            <a:r>
              <a:rPr lang="en-US" sz="2160" i="1" dirty="0"/>
              <a:t> </a:t>
            </a:r>
            <a:endParaRPr sz="2160" i="1" dirty="0"/>
          </a:p>
          <a:p>
            <a:pPr marL="0" lvl="0" indent="0" algn="l" rtl="0">
              <a:lnSpc>
                <a:spcPct val="90000"/>
              </a:lnSpc>
              <a:spcBef>
                <a:spcPts val="0"/>
              </a:spcBef>
              <a:spcAft>
                <a:spcPts val="0"/>
              </a:spcAft>
              <a:buClr>
                <a:schemeClr val="dk1"/>
              </a:buClr>
              <a:buSzPts val="2160"/>
              <a:buFont typeface="Calibri"/>
              <a:buNone/>
            </a:pPr>
            <a:endParaRPr sz="2160" i="1" dirty="0"/>
          </a:p>
          <a:p>
            <a:pPr marL="0" lvl="0" indent="0" algn="l" rtl="0">
              <a:lnSpc>
                <a:spcPct val="90000"/>
              </a:lnSpc>
              <a:spcBef>
                <a:spcPts val="0"/>
              </a:spcBef>
              <a:spcAft>
                <a:spcPts val="0"/>
              </a:spcAft>
              <a:buClr>
                <a:schemeClr val="dk1"/>
              </a:buClr>
              <a:buSzPts val="2160"/>
              <a:buFont typeface="Calibri"/>
              <a:buNone/>
            </a:pPr>
            <a:r>
              <a:rPr lang="en-US" sz="3000" b="1" dirty="0"/>
              <a:t>College Code : </a:t>
            </a:r>
            <a:r>
              <a:rPr lang="en-US" sz="2160" i="1" dirty="0"/>
              <a:t>0103</a:t>
            </a:r>
            <a:endParaRPr i="1" dirty="0"/>
          </a:p>
        </p:txBody>
      </p:sp>
      <p:sp>
        <p:nvSpPr>
          <p:cNvPr id="2" name="TextBox 1">
            <a:extLst>
              <a:ext uri="{FF2B5EF4-FFF2-40B4-BE49-F238E27FC236}">
                <a16:creationId xmlns:a16="http://schemas.microsoft.com/office/drawing/2014/main" id="{A294CA57-D788-427F-9E10-4D7B6E55E56D}"/>
              </a:ext>
            </a:extLst>
          </p:cNvPr>
          <p:cNvSpPr txBox="1"/>
          <p:nvPr/>
        </p:nvSpPr>
        <p:spPr>
          <a:xfrm>
            <a:off x="2995127" y="83974"/>
            <a:ext cx="5775648" cy="646331"/>
          </a:xfrm>
          <a:prstGeom prst="rect">
            <a:avLst/>
          </a:prstGeom>
          <a:noFill/>
        </p:spPr>
        <p:txBody>
          <a:bodyPr wrap="square" rtlCol="0">
            <a:spAutoFit/>
          </a:bodyPr>
          <a:lstStyle/>
          <a:p>
            <a:r>
              <a:rPr lang="en-US" sz="3600" dirty="0"/>
              <a:t> </a:t>
            </a:r>
            <a:r>
              <a:rPr lang="en-US" sz="3600" dirty="0">
                <a:latin typeface="Raleway" panose="020B0604020202020204" charset="0"/>
                <a:ea typeface="Times New Roman"/>
                <a:cs typeface="Times New Roman"/>
                <a:sym typeface="Times New Roman"/>
              </a:rPr>
              <a:t>Idea/Approach Details</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546980" y="65689"/>
            <a:ext cx="74553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latin typeface="Raleway" panose="020B0604020202020204" charset="0"/>
                <a:ea typeface="Times New Roman"/>
                <a:cs typeface="Times New Roman"/>
                <a:sym typeface="Times New Roman"/>
              </a:rPr>
              <a:t>Idea / Approach details</a:t>
            </a:r>
            <a:endParaRPr dirty="0">
              <a:latin typeface="Raleway" panose="020B0604020202020204" charset="0"/>
              <a:ea typeface="Times New Roman"/>
              <a:cs typeface="Times New Roman"/>
              <a:sym typeface="Times New Roman"/>
            </a:endParaRPr>
          </a:p>
        </p:txBody>
      </p:sp>
      <p:sp>
        <p:nvSpPr>
          <p:cNvPr id="153" name="Google Shape;153;p26"/>
          <p:cNvSpPr/>
          <p:nvPr/>
        </p:nvSpPr>
        <p:spPr>
          <a:xfrm>
            <a:off x="233264" y="1115198"/>
            <a:ext cx="8462867" cy="2316900"/>
          </a:xfrm>
          <a:prstGeom prst="roundRect">
            <a:avLst>
              <a:gd name="adj" fmla="val 16667"/>
            </a:avLst>
          </a:prstGeom>
          <a:gradFill>
            <a:gsLst>
              <a:gs pos="0">
                <a:srgbClr val="D4E5F5"/>
              </a:gs>
              <a:gs pos="100000">
                <a:srgbClr val="70A4D5"/>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txBox="1"/>
          <p:nvPr/>
        </p:nvSpPr>
        <p:spPr>
          <a:xfrm>
            <a:off x="251488" y="1099748"/>
            <a:ext cx="8510054" cy="231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b="1" dirty="0">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sz="1500" b="1" dirty="0">
              <a:solidFill>
                <a:srgbClr val="434343"/>
              </a:solidFill>
              <a:latin typeface="Lato"/>
              <a:ea typeface="Lato"/>
              <a:cs typeface="Lato"/>
              <a:sym typeface="Lato"/>
            </a:endParaRP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In the existing EHR system , once a patient(user) ,visits a reputed medical organization</a:t>
            </a: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 of a city than his all the sensitive data is stored in the database of that organization only</a:t>
            </a: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 and only that organization has the right and power to manipulate that data in their </a:t>
            </a: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database using SQL-commands.</a:t>
            </a: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But there is a demand for multiple access of this data (as seen in the figure),as patient may</a:t>
            </a:r>
          </a:p>
          <a:p>
            <a:pPr marL="0" lvl="0" indent="0" algn="l" rtl="0">
              <a:lnSpc>
                <a:spcPct val="115000"/>
              </a:lnSpc>
              <a:spcBef>
                <a:spcPts val="0"/>
              </a:spcBef>
              <a:spcAft>
                <a:spcPts val="0"/>
              </a:spcAft>
              <a:buClr>
                <a:schemeClr val="dk1"/>
              </a:buClr>
              <a:buSzPts val="4000"/>
              <a:buFont typeface="Arial"/>
              <a:buNone/>
            </a:pPr>
            <a:r>
              <a:rPr lang="en-US" sz="1600" dirty="0">
                <a:latin typeface="Dubai" panose="020B0604020202020204" pitchFamily="34" charset="-78"/>
                <a:ea typeface="Cambria" panose="02040503050406030204" pitchFamily="18" charset="0"/>
                <a:cs typeface="Dubai" panose="020B0604020202020204" pitchFamily="34" charset="-78"/>
                <a:sym typeface="Lato"/>
              </a:rPr>
              <a:t> go to some other hospital also for treatment.</a:t>
            </a:r>
            <a:endParaRPr sz="1600" dirty="0">
              <a:latin typeface="Dubai" panose="020B0604020202020204" pitchFamily="34" charset="-78"/>
              <a:ea typeface="Cambria" panose="02040503050406030204" pitchFamily="18" charset="0"/>
              <a:cs typeface="Dubai" panose="020B0604020202020204" pitchFamily="34" charset="-78"/>
              <a:sym typeface="Calibri"/>
            </a:endParaRPr>
          </a:p>
        </p:txBody>
      </p:sp>
      <p:sp>
        <p:nvSpPr>
          <p:cNvPr id="155" name="Google Shape;155;p26"/>
          <p:cNvSpPr txBox="1"/>
          <p:nvPr/>
        </p:nvSpPr>
        <p:spPr>
          <a:xfrm>
            <a:off x="2379740" y="1208689"/>
            <a:ext cx="42819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000"/>
              <a:buFont typeface="Arial"/>
              <a:buNone/>
            </a:pPr>
            <a:r>
              <a:rPr lang="en-US" sz="1800" b="1" u="sng" dirty="0">
                <a:solidFill>
                  <a:schemeClr val="tx1">
                    <a:lumMod val="95000"/>
                    <a:lumOff val="5000"/>
                  </a:schemeClr>
                </a:solidFill>
                <a:latin typeface="Raleway"/>
                <a:ea typeface="Raleway"/>
                <a:cs typeface="Raleway"/>
                <a:sym typeface="Raleway"/>
              </a:rPr>
              <a:t>Problem with existing EHR System</a:t>
            </a:r>
            <a:endParaRPr sz="1800" b="1" u="sng" dirty="0">
              <a:solidFill>
                <a:schemeClr val="tx1">
                  <a:lumMod val="95000"/>
                  <a:lumOff val="5000"/>
                </a:schemeClr>
              </a:solidFill>
              <a:latin typeface="Raleway"/>
              <a:ea typeface="Raleway"/>
              <a:cs typeface="Raleway"/>
              <a:sym typeface="Raleway"/>
            </a:endParaRPr>
          </a:p>
          <a:p>
            <a:pPr marL="0" lvl="0" indent="0" algn="l" rtl="0">
              <a:spcBef>
                <a:spcPts val="2100"/>
              </a:spcBef>
              <a:spcAft>
                <a:spcPts val="0"/>
              </a:spcAft>
              <a:buNone/>
            </a:pPr>
            <a:endParaRPr dirty="0">
              <a:solidFill>
                <a:schemeClr val="tx1">
                  <a:lumMod val="95000"/>
                  <a:lumOff val="5000"/>
                </a:schemeClr>
              </a:solidFill>
              <a:latin typeface="Calibri"/>
              <a:ea typeface="Calibri"/>
              <a:cs typeface="Calibri"/>
              <a:sym typeface="Calibri"/>
            </a:endParaRPr>
          </a:p>
        </p:txBody>
      </p:sp>
      <p:sp>
        <p:nvSpPr>
          <p:cNvPr id="156" name="Google Shape;156;p26"/>
          <p:cNvSpPr/>
          <p:nvPr/>
        </p:nvSpPr>
        <p:spPr>
          <a:xfrm>
            <a:off x="164566" y="3803711"/>
            <a:ext cx="8531565" cy="2830354"/>
          </a:xfrm>
          <a:prstGeom prst="roundRect">
            <a:avLst>
              <a:gd name="adj" fmla="val 16667"/>
            </a:avLst>
          </a:prstGeom>
          <a:gradFill flip="none" rotWithShape="1">
            <a:gsLst>
              <a:gs pos="0">
                <a:srgbClr val="D4E5F5"/>
              </a:gs>
              <a:gs pos="100000">
                <a:srgbClr val="70A4D5"/>
              </a:gs>
            </a:gsLst>
            <a:path path="circle">
              <a:fillToRect l="100000" b="100000"/>
            </a:path>
            <a:tileRect t="-100000" r="-10000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txBox="1"/>
          <p:nvPr/>
        </p:nvSpPr>
        <p:spPr>
          <a:xfrm>
            <a:off x="326734" y="4052592"/>
            <a:ext cx="9745398" cy="24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Dubai" panose="020B0604020202020204" pitchFamily="34" charset="-78"/>
                <a:ea typeface="Lato"/>
                <a:cs typeface="Dubai" panose="020B0604020202020204" pitchFamily="34" charset="-78"/>
                <a:sym typeface="Lato"/>
              </a:rPr>
              <a:t>Here we propose an blockchain architecture building on top of the </a:t>
            </a:r>
            <a:r>
              <a:rPr lang="en-US" sz="1600" i="1" u="sng" dirty="0">
                <a:latin typeface="Dubai" panose="020B0604020202020204" pitchFamily="34" charset="-78"/>
                <a:ea typeface="Lato"/>
                <a:cs typeface="Dubai" panose="020B0604020202020204" pitchFamily="34" charset="-78"/>
                <a:sym typeface="Lato"/>
              </a:rPr>
              <a:t>existing providers</a:t>
            </a:r>
          </a:p>
          <a:p>
            <a:pPr marL="0" lvl="0" indent="0" algn="l" rtl="0">
              <a:spcBef>
                <a:spcPts val="0"/>
              </a:spcBef>
              <a:spcAft>
                <a:spcPts val="0"/>
              </a:spcAft>
              <a:buNone/>
            </a:pPr>
            <a:r>
              <a:rPr lang="en-US" sz="1600" i="1" u="sng" dirty="0">
                <a:latin typeface="Dubai" panose="020B0604020202020204" pitchFamily="34" charset="-78"/>
                <a:ea typeface="Lato"/>
                <a:cs typeface="Dubai" panose="020B0604020202020204" pitchFamily="34" charset="-78"/>
                <a:sym typeface="Lato"/>
              </a:rPr>
              <a:t> database.</a:t>
            </a:r>
            <a:endParaRPr sz="1600" i="1" u="sng" dirty="0">
              <a:latin typeface="Dubai" panose="020B0604020202020204" pitchFamily="34" charset="-78"/>
              <a:ea typeface="Lato"/>
              <a:cs typeface="Dubai" panose="020B0604020202020204" pitchFamily="34" charset="-78"/>
              <a:sym typeface="Lato"/>
            </a:endParaRPr>
          </a:p>
          <a:p>
            <a:pPr marL="0" lvl="0" indent="0" algn="l" rtl="0">
              <a:spcBef>
                <a:spcPts val="0"/>
              </a:spcBef>
              <a:spcAft>
                <a:spcPts val="0"/>
              </a:spcAft>
              <a:buNone/>
            </a:pPr>
            <a:r>
              <a:rPr lang="en-US" sz="1600" dirty="0">
                <a:latin typeface="Dubai" panose="020B0604020202020204" pitchFamily="34" charset="-78"/>
                <a:ea typeface="Lato"/>
                <a:cs typeface="Dubai" panose="020B0604020202020204" pitchFamily="34" charset="-78"/>
                <a:sym typeface="Lato"/>
              </a:rPr>
              <a:t>All accesses to the health records in the SQL server databases of organizations have to go </a:t>
            </a:r>
          </a:p>
          <a:p>
            <a:pPr marL="0" lvl="0" indent="0" algn="l" rtl="0">
              <a:spcBef>
                <a:spcPts val="0"/>
              </a:spcBef>
              <a:spcAft>
                <a:spcPts val="0"/>
              </a:spcAft>
              <a:buNone/>
            </a:pPr>
            <a:r>
              <a:rPr lang="en-US" sz="1600" dirty="0">
                <a:latin typeface="Dubai" panose="020B0604020202020204" pitchFamily="34" charset="-78"/>
                <a:ea typeface="Lato"/>
                <a:cs typeface="Dubai" panose="020B0604020202020204" pitchFamily="34" charset="-78"/>
                <a:sym typeface="Lato"/>
              </a:rPr>
              <a:t>through the blockchain, which then keeps track of all logs of queries, such as select, insert, </a:t>
            </a:r>
          </a:p>
          <a:p>
            <a:pPr marL="0" lvl="0" indent="0" algn="l" rtl="0">
              <a:spcBef>
                <a:spcPts val="0"/>
              </a:spcBef>
              <a:spcAft>
                <a:spcPts val="0"/>
              </a:spcAft>
              <a:buNone/>
            </a:pPr>
            <a:r>
              <a:rPr lang="en-US" sz="1600" dirty="0">
                <a:latin typeface="Dubai" panose="020B0604020202020204" pitchFamily="34" charset="-78"/>
                <a:ea typeface="Lato"/>
                <a:cs typeface="Dubai" panose="020B0604020202020204" pitchFamily="34" charset="-78"/>
                <a:sym typeface="Lato"/>
              </a:rPr>
              <a:t>delete, etc. Ownerships and access rights of records are important  </a:t>
            </a:r>
            <a:r>
              <a:rPr lang="en-US" sz="1600" i="1" u="sng" dirty="0">
                <a:latin typeface="Dubai" panose="020B0604020202020204" pitchFamily="34" charset="-78"/>
                <a:ea typeface="Lato"/>
                <a:cs typeface="Dubai" panose="020B0604020202020204" pitchFamily="34" charset="-78"/>
                <a:sym typeface="Lato"/>
              </a:rPr>
              <a:t>metadata added to the</a:t>
            </a:r>
          </a:p>
          <a:p>
            <a:pPr marL="0" lvl="0" indent="0" algn="l" rtl="0">
              <a:spcBef>
                <a:spcPts val="0"/>
              </a:spcBef>
              <a:spcAft>
                <a:spcPts val="0"/>
              </a:spcAft>
              <a:buNone/>
            </a:pPr>
            <a:r>
              <a:rPr lang="en-US" sz="1600" i="1" u="sng" dirty="0">
                <a:latin typeface="Dubai" panose="020B0604020202020204" pitchFamily="34" charset="-78"/>
                <a:ea typeface="Lato"/>
                <a:cs typeface="Dubai" panose="020B0604020202020204" pitchFamily="34" charset="-78"/>
                <a:sym typeface="Lato"/>
              </a:rPr>
              <a:t> chain in addition to the logs.</a:t>
            </a:r>
            <a:r>
              <a:rPr lang="en-US" sz="1600" dirty="0">
                <a:latin typeface="Dubai" panose="020B0604020202020204" pitchFamily="34" charset="-78"/>
                <a:ea typeface="Lato"/>
                <a:cs typeface="Dubai" panose="020B0604020202020204" pitchFamily="34" charset="-78"/>
                <a:sym typeface="Lato"/>
              </a:rPr>
              <a:t> </a:t>
            </a:r>
            <a:endParaRPr sz="1600" dirty="0">
              <a:latin typeface="Dubai" panose="020B0604020202020204" pitchFamily="34" charset="-78"/>
              <a:ea typeface="Lato"/>
              <a:cs typeface="Dubai" panose="020B0604020202020204" pitchFamily="34" charset="-78"/>
              <a:sym typeface="Lato"/>
            </a:endParaRPr>
          </a:p>
          <a:p>
            <a:pPr marL="0" lvl="0" indent="0" algn="l" rtl="0">
              <a:spcBef>
                <a:spcPts val="0"/>
              </a:spcBef>
              <a:spcAft>
                <a:spcPts val="0"/>
              </a:spcAft>
              <a:buNone/>
            </a:pPr>
            <a:endParaRPr sz="1600" dirty="0">
              <a:latin typeface="Dubai" panose="020B0604020202020204" pitchFamily="34" charset="-78"/>
              <a:ea typeface="Lato"/>
              <a:cs typeface="Dubai" panose="020B0604020202020204" pitchFamily="34" charset="-78"/>
              <a:sym typeface="Lato"/>
            </a:endParaRPr>
          </a:p>
          <a:p>
            <a:pPr marL="0" lvl="0" indent="0" algn="l" rtl="0">
              <a:spcBef>
                <a:spcPts val="0"/>
              </a:spcBef>
              <a:spcAft>
                <a:spcPts val="0"/>
              </a:spcAft>
              <a:buClr>
                <a:schemeClr val="dk1"/>
              </a:buClr>
              <a:buSzPts val="1500"/>
              <a:buFont typeface="Arial"/>
              <a:buNone/>
            </a:pPr>
            <a:r>
              <a:rPr lang="en-US" sz="1600" dirty="0">
                <a:latin typeface="Dubai" panose="020B0604020202020204" pitchFamily="34" charset="-78"/>
                <a:ea typeface="Lato"/>
                <a:cs typeface="Dubai" panose="020B0604020202020204" pitchFamily="34" charset="-78"/>
                <a:sym typeface="Lato"/>
              </a:rPr>
              <a:t>In this way, the history of all accesses is stored on the blockchain that provides a full view</a:t>
            </a:r>
          </a:p>
          <a:p>
            <a:pPr marL="0" lvl="0" indent="0" algn="l" rtl="0">
              <a:spcBef>
                <a:spcPts val="0"/>
              </a:spcBef>
              <a:spcAft>
                <a:spcPts val="0"/>
              </a:spcAft>
              <a:buClr>
                <a:schemeClr val="dk1"/>
              </a:buClr>
              <a:buSzPts val="1500"/>
              <a:buFont typeface="Arial"/>
              <a:buNone/>
            </a:pPr>
            <a:r>
              <a:rPr lang="en-US" sz="1600" dirty="0">
                <a:latin typeface="Dubai" panose="020B0604020202020204" pitchFamily="34" charset="-78"/>
                <a:ea typeface="Lato"/>
                <a:cs typeface="Dubai" panose="020B0604020202020204" pitchFamily="34" charset="-78"/>
                <a:sym typeface="Lato"/>
              </a:rPr>
              <a:t> of all events that have happened to each record and hence guarantees data integrity and</a:t>
            </a:r>
          </a:p>
          <a:p>
            <a:pPr marL="0" lvl="0" indent="0" algn="l" rtl="0">
              <a:spcBef>
                <a:spcPts val="0"/>
              </a:spcBef>
              <a:spcAft>
                <a:spcPts val="0"/>
              </a:spcAft>
              <a:buClr>
                <a:schemeClr val="dk1"/>
              </a:buClr>
              <a:buSzPts val="1500"/>
              <a:buFont typeface="Arial"/>
              <a:buNone/>
            </a:pPr>
            <a:r>
              <a:rPr lang="en-US" sz="1600" dirty="0">
                <a:latin typeface="Dubai" panose="020B0604020202020204" pitchFamily="34" charset="-78"/>
                <a:ea typeface="Lato"/>
                <a:cs typeface="Dubai" panose="020B0604020202020204" pitchFamily="34" charset="-78"/>
                <a:sym typeface="Lato"/>
              </a:rPr>
              <a:t> prevents misuse of user records.</a:t>
            </a:r>
            <a:endParaRPr sz="1600" dirty="0">
              <a:latin typeface="Dubai" panose="020B0604020202020204" pitchFamily="34" charset="-78"/>
              <a:ea typeface="Calibri"/>
              <a:cs typeface="Dubai" panose="020B0604020202020204" pitchFamily="34" charset="-78"/>
              <a:sym typeface="Calibri"/>
            </a:endParaRPr>
          </a:p>
        </p:txBody>
      </p:sp>
      <p:sp>
        <p:nvSpPr>
          <p:cNvPr id="158" name="Google Shape;158;p26"/>
          <p:cNvSpPr txBox="1"/>
          <p:nvPr/>
        </p:nvSpPr>
        <p:spPr>
          <a:xfrm>
            <a:off x="3620450" y="3759563"/>
            <a:ext cx="15174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dirty="0">
                <a:solidFill>
                  <a:schemeClr val="tx1">
                    <a:lumMod val="95000"/>
                    <a:lumOff val="5000"/>
                  </a:schemeClr>
                </a:solidFill>
                <a:latin typeface="Calibri"/>
                <a:ea typeface="Calibri"/>
                <a:cs typeface="Calibri"/>
                <a:sym typeface="Calibri"/>
              </a:rPr>
              <a:t>Our solution</a:t>
            </a:r>
            <a:endParaRPr sz="1800" b="1" u="sng" dirty="0">
              <a:solidFill>
                <a:schemeClr val="tx1">
                  <a:lumMod val="95000"/>
                  <a:lumOff val="5000"/>
                </a:schemeClr>
              </a:solidFill>
              <a:latin typeface="Calibri"/>
              <a:ea typeface="Calibri"/>
              <a:cs typeface="Calibri"/>
              <a:sym typeface="Calibri"/>
            </a:endParaRPr>
          </a:p>
        </p:txBody>
      </p:sp>
      <p:sp>
        <p:nvSpPr>
          <p:cNvPr id="9" name="Rectangle: Rounded Corners 8">
            <a:extLst>
              <a:ext uri="{FF2B5EF4-FFF2-40B4-BE49-F238E27FC236}">
                <a16:creationId xmlns:a16="http://schemas.microsoft.com/office/drawing/2014/main" id="{CE4E425A-D810-44C5-9FED-9F68BA3546B3}"/>
              </a:ext>
            </a:extLst>
          </p:cNvPr>
          <p:cNvSpPr/>
          <p:nvPr/>
        </p:nvSpPr>
        <p:spPr>
          <a:xfrm>
            <a:off x="8916202" y="1141695"/>
            <a:ext cx="3083567" cy="908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C3B904BA-402D-470E-9B10-760DB5BF0CA8}"/>
              </a:ext>
            </a:extLst>
          </p:cNvPr>
          <p:cNvSpPr/>
          <p:nvPr/>
        </p:nvSpPr>
        <p:spPr>
          <a:xfrm>
            <a:off x="8916203" y="2539012"/>
            <a:ext cx="3177038" cy="908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D04AC41-7F7A-4E56-AFD3-3D49C0782862}"/>
              </a:ext>
            </a:extLst>
          </p:cNvPr>
          <p:cNvSpPr/>
          <p:nvPr/>
        </p:nvSpPr>
        <p:spPr>
          <a:xfrm>
            <a:off x="8916202" y="4066195"/>
            <a:ext cx="3205883" cy="908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0382A24-05E3-4806-9BE0-182F9936A803}"/>
              </a:ext>
            </a:extLst>
          </p:cNvPr>
          <p:cNvSpPr/>
          <p:nvPr/>
        </p:nvSpPr>
        <p:spPr>
          <a:xfrm>
            <a:off x="9022703" y="5463512"/>
            <a:ext cx="2922918" cy="908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ADDE48D-DF4C-4A73-9BBF-AD9E424D6CF9}"/>
              </a:ext>
            </a:extLst>
          </p:cNvPr>
          <p:cNvSpPr txBox="1"/>
          <p:nvPr/>
        </p:nvSpPr>
        <p:spPr>
          <a:xfrm>
            <a:off x="9840239" y="1208689"/>
            <a:ext cx="2077434" cy="738664"/>
          </a:xfrm>
          <a:prstGeom prst="rect">
            <a:avLst/>
          </a:prstGeom>
          <a:noFill/>
        </p:spPr>
        <p:txBody>
          <a:bodyPr wrap="square" rtlCol="0">
            <a:spAutoFit/>
          </a:bodyPr>
          <a:lstStyle/>
          <a:p>
            <a:r>
              <a:rPr lang="en-US" dirty="0"/>
              <a:t>Front-End Stack : </a:t>
            </a:r>
          </a:p>
          <a:p>
            <a:r>
              <a:rPr lang="en-US" b="1" i="1" dirty="0"/>
              <a:t>HTML,CSS,JS,JS-FRAMEWORS </a:t>
            </a:r>
            <a:endParaRPr lang="en-IN" b="1" i="1" dirty="0"/>
          </a:p>
        </p:txBody>
      </p:sp>
      <p:sp>
        <p:nvSpPr>
          <p:cNvPr id="14" name="TextBox 13">
            <a:extLst>
              <a:ext uri="{FF2B5EF4-FFF2-40B4-BE49-F238E27FC236}">
                <a16:creationId xmlns:a16="http://schemas.microsoft.com/office/drawing/2014/main" id="{3A397AA9-1872-4AAD-86A2-D58F2DCD0ACC}"/>
              </a:ext>
            </a:extLst>
          </p:cNvPr>
          <p:cNvSpPr txBox="1"/>
          <p:nvPr/>
        </p:nvSpPr>
        <p:spPr>
          <a:xfrm>
            <a:off x="9386624" y="2550339"/>
            <a:ext cx="2575794" cy="954107"/>
          </a:xfrm>
          <a:prstGeom prst="rect">
            <a:avLst/>
          </a:prstGeom>
          <a:noFill/>
        </p:spPr>
        <p:txBody>
          <a:bodyPr wrap="square" rtlCol="0">
            <a:spAutoFit/>
          </a:bodyPr>
          <a:lstStyle/>
          <a:p>
            <a:r>
              <a:rPr lang="en-US" dirty="0"/>
              <a:t>BLOCKCHAIN,SMARTCONTRACTS :USING </a:t>
            </a:r>
            <a:r>
              <a:rPr lang="en-US" b="1" i="1" dirty="0"/>
              <a:t>SOLIDITY ON ETHEREUM PLATFORM ,WEB3JS</a:t>
            </a:r>
            <a:endParaRPr lang="en-IN" b="1" i="1" dirty="0"/>
          </a:p>
        </p:txBody>
      </p:sp>
      <p:sp>
        <p:nvSpPr>
          <p:cNvPr id="15" name="TextBox 14">
            <a:extLst>
              <a:ext uri="{FF2B5EF4-FFF2-40B4-BE49-F238E27FC236}">
                <a16:creationId xmlns:a16="http://schemas.microsoft.com/office/drawing/2014/main" id="{51B3F96F-B83B-457F-BB07-B162F831624A}"/>
              </a:ext>
            </a:extLst>
          </p:cNvPr>
          <p:cNvSpPr txBox="1"/>
          <p:nvPr/>
        </p:nvSpPr>
        <p:spPr>
          <a:xfrm>
            <a:off x="9732188" y="4258995"/>
            <a:ext cx="2133430" cy="523220"/>
          </a:xfrm>
          <a:prstGeom prst="rect">
            <a:avLst/>
          </a:prstGeom>
          <a:noFill/>
        </p:spPr>
        <p:txBody>
          <a:bodyPr wrap="square" rtlCol="0">
            <a:spAutoFit/>
          </a:bodyPr>
          <a:lstStyle/>
          <a:p>
            <a:r>
              <a:rPr lang="en-US" dirty="0"/>
              <a:t>SERVER-SIDE: </a:t>
            </a:r>
            <a:r>
              <a:rPr lang="en-US" b="1" i="1" dirty="0"/>
              <a:t>NODEJS, REST API</a:t>
            </a:r>
            <a:endParaRPr lang="en-IN" b="1" i="1" dirty="0"/>
          </a:p>
        </p:txBody>
      </p:sp>
      <p:sp>
        <p:nvSpPr>
          <p:cNvPr id="16" name="TextBox 15">
            <a:extLst>
              <a:ext uri="{FF2B5EF4-FFF2-40B4-BE49-F238E27FC236}">
                <a16:creationId xmlns:a16="http://schemas.microsoft.com/office/drawing/2014/main" id="{6B4DC560-A72E-4F98-8E94-3A09F3A5D846}"/>
              </a:ext>
            </a:extLst>
          </p:cNvPr>
          <p:cNvSpPr txBox="1"/>
          <p:nvPr/>
        </p:nvSpPr>
        <p:spPr>
          <a:xfrm>
            <a:off x="10128170" y="5676354"/>
            <a:ext cx="966738" cy="523220"/>
          </a:xfrm>
          <a:prstGeom prst="rect">
            <a:avLst/>
          </a:prstGeom>
          <a:noFill/>
        </p:spPr>
        <p:txBody>
          <a:bodyPr wrap="square" rtlCol="0">
            <a:spAutoFit/>
          </a:bodyPr>
          <a:lstStyle/>
          <a:p>
            <a:r>
              <a:rPr lang="en-US" b="1" i="1" dirty="0"/>
              <a:t>SQL SERVER</a:t>
            </a:r>
            <a:endParaRPr lang="en-IN" b="1" i="1" dirty="0"/>
          </a:p>
        </p:txBody>
      </p:sp>
      <p:sp>
        <p:nvSpPr>
          <p:cNvPr id="17" name="Arrow: Up-Down 16">
            <a:extLst>
              <a:ext uri="{FF2B5EF4-FFF2-40B4-BE49-F238E27FC236}">
                <a16:creationId xmlns:a16="http://schemas.microsoft.com/office/drawing/2014/main" id="{732B7EE3-DE12-4FE8-A17D-BCA31D0592D4}"/>
              </a:ext>
            </a:extLst>
          </p:cNvPr>
          <p:cNvSpPr/>
          <p:nvPr/>
        </p:nvSpPr>
        <p:spPr>
          <a:xfrm>
            <a:off x="10314239" y="2103541"/>
            <a:ext cx="214625" cy="393516"/>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02DEC99E-3BEB-4929-BA78-E5BB1B858D04}"/>
              </a:ext>
            </a:extLst>
          </p:cNvPr>
          <p:cNvSpPr/>
          <p:nvPr/>
        </p:nvSpPr>
        <p:spPr>
          <a:xfrm>
            <a:off x="10319877" y="3539086"/>
            <a:ext cx="213132" cy="422337"/>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Up-Down 18">
            <a:extLst>
              <a:ext uri="{FF2B5EF4-FFF2-40B4-BE49-F238E27FC236}">
                <a16:creationId xmlns:a16="http://schemas.microsoft.com/office/drawing/2014/main" id="{96DC99A3-769E-4321-9CF3-D10938D8B3C2}"/>
              </a:ext>
            </a:extLst>
          </p:cNvPr>
          <p:cNvSpPr/>
          <p:nvPr/>
        </p:nvSpPr>
        <p:spPr>
          <a:xfrm>
            <a:off x="10314239" y="5028297"/>
            <a:ext cx="217534" cy="446604"/>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55C78E4-27C8-49B3-ADDA-EDE112B9C97D}"/>
              </a:ext>
            </a:extLst>
          </p:cNvPr>
          <p:cNvSpPr/>
          <p:nvPr/>
        </p:nvSpPr>
        <p:spPr>
          <a:xfrm>
            <a:off x="8680117" y="297365"/>
            <a:ext cx="3441968" cy="584775"/>
          </a:xfrm>
          <a:prstGeom prst="rect">
            <a:avLst/>
          </a:prstGeom>
        </p:spPr>
        <p:txBody>
          <a:bodyPr wrap="none">
            <a:spAutoFit/>
          </a:bodyPr>
          <a:lstStyle/>
          <a:p>
            <a:r>
              <a:rPr lang="en-IN" sz="3200" dirty="0"/>
              <a:t>Technology Stack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a:stretch/>
        </p:blipFill>
        <p:spPr>
          <a:xfrm>
            <a:off x="160256" y="76428"/>
            <a:ext cx="6531428" cy="3732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BE92FAC2-B74F-4F74-83A4-D103B5892AC3}"/>
              </a:ext>
            </a:extLst>
          </p:cNvPr>
          <p:cNvSpPr txBox="1"/>
          <p:nvPr/>
        </p:nvSpPr>
        <p:spPr>
          <a:xfrm>
            <a:off x="6997959" y="410547"/>
            <a:ext cx="4674637" cy="5509200"/>
          </a:xfrm>
          <a:prstGeom prst="rect">
            <a:avLst/>
          </a:prstGeom>
          <a:noFill/>
        </p:spPr>
        <p:txBody>
          <a:bodyPr wrap="square" rtlCol="0">
            <a:spAutoFit/>
          </a:bodyPr>
          <a:lstStyle/>
          <a:p>
            <a:r>
              <a:rPr lang="en-US" sz="3200" b="1" u="sng" dirty="0">
                <a:latin typeface="Calibri" panose="020F0502020204030204" pitchFamily="34" charset="0"/>
                <a:cs typeface="Calibri" panose="020F0502020204030204" pitchFamily="34" charset="0"/>
              </a:rPr>
              <a:t>DEPENDENCIES</a:t>
            </a:r>
          </a:p>
          <a:p>
            <a:pPr lvl="1"/>
            <a:endParaRPr lang="en-US" sz="1600" dirty="0">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DATA NEEDED FROM THE HEALTH CARE ORGS. AND CLINICS.</a:t>
            </a:r>
          </a:p>
          <a:p>
            <a:pPr lvl="4"/>
            <a:endParaRPr lang="en-US" sz="1600" b="1" dirty="0">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DATA SHOULD BE AVAILABLE IN SUITABLE FORMAT.</a:t>
            </a:r>
          </a:p>
          <a:p>
            <a:pPr marL="285750" lvl="4"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pPr lvl="1"/>
            <a:r>
              <a:rPr lang="en-US" sz="3200" b="1" u="sng" dirty="0">
                <a:latin typeface="Calibri" panose="020F0502020204030204" pitchFamily="34" charset="0"/>
                <a:cs typeface="Calibri" panose="020F0502020204030204" pitchFamily="34" charset="0"/>
              </a:rPr>
              <a:t>SHOW STOPPER</a:t>
            </a:r>
          </a:p>
          <a:p>
            <a:pPr lvl="1"/>
            <a:endParaRPr lang="en-US" sz="1600" dirty="0">
              <a:latin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CUSTOMERS ARE NOT FAMILIAR WITH THE USAGE OF THIS TECHNOLOGY YET SO EFFICIENY TOTAL.</a:t>
            </a:r>
          </a:p>
          <a:p>
            <a:pPr marL="285750" lvl="1" indent="-285750">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H</a:t>
            </a:r>
            <a:r>
              <a:rPr lang="en-IN" sz="1600" b="1" dirty="0">
                <a:latin typeface="Calibri" panose="020F0502020204030204" pitchFamily="34" charset="0"/>
                <a:cs typeface="Calibri" panose="020F0502020204030204" pitchFamily="34" charset="0"/>
              </a:rPr>
              <a:t>EALTH CARE PROVIDERS SHOULD ALSO BE AWARED OF IT.</a:t>
            </a:r>
          </a:p>
          <a:p>
            <a:pPr marL="285750" lvl="1" indent="-285750">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I</a:t>
            </a:r>
            <a:r>
              <a:rPr lang="en-IN" sz="1600" b="1" dirty="0">
                <a:latin typeface="Calibri" panose="020F0502020204030204" pitchFamily="34" charset="0"/>
                <a:cs typeface="Calibri" panose="020F0502020204030204" pitchFamily="34" charset="0"/>
              </a:rPr>
              <a:t>T IS A IMMUTABLE LEDGER SO IN RARE CASE WRONG RECORD IS ENTERED LEDGER IS SPOILED.</a:t>
            </a:r>
          </a:p>
        </p:txBody>
      </p:sp>
      <p:pic>
        <p:nvPicPr>
          <p:cNvPr id="4" name="Google Shape;108;p17">
            <a:extLst>
              <a:ext uri="{FF2B5EF4-FFF2-40B4-BE49-F238E27FC236}">
                <a16:creationId xmlns:a16="http://schemas.microsoft.com/office/drawing/2014/main" id="{050F0AC8-4D49-4185-81D6-42B03B8CE58B}"/>
              </a:ext>
            </a:extLst>
          </p:cNvPr>
          <p:cNvPicPr preferRelativeResize="0"/>
          <p:nvPr/>
        </p:nvPicPr>
        <p:blipFill>
          <a:blip r:embed="rId4">
            <a:alphaModFix/>
          </a:blip>
          <a:stretch>
            <a:fillRect/>
          </a:stretch>
        </p:blipFill>
        <p:spPr>
          <a:xfrm>
            <a:off x="160256" y="4374038"/>
            <a:ext cx="6717274" cy="221349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418</Words>
  <Application>Microsoft Office PowerPoint</Application>
  <PresentationFormat>Widescreen</PresentationFormat>
  <Paragraphs>49</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Lato</vt:lpstr>
      <vt:lpstr>Calibri</vt:lpstr>
      <vt:lpstr>Dubai</vt:lpstr>
      <vt:lpstr>Arial</vt:lpstr>
      <vt:lpstr>Raleway</vt:lpstr>
      <vt:lpstr>Office Theme</vt:lpstr>
      <vt:lpstr>                     Ministry/ Organization name:   Ministry of health and welfare   Problem Statement :   EHR generally contains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  Team Name : Kernal Squad  Team Leader Name : Sumit Panchwalli   College Code : 0103</vt:lpstr>
      <vt:lpstr>Idea / Approach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Ministry/ Organization name:   Ministry of health and welfare   Problem Statement : EHR generally contains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  Team Name : Kernal Squad  Team Leader Name : Sumit Panchwalli   College Code : 0103</dc:title>
  <cp:lastModifiedBy>SURAJ SINGH</cp:lastModifiedBy>
  <cp:revision>12</cp:revision>
  <dcterms:modified xsi:type="dcterms:W3CDTF">2020-01-10T09:18:39Z</dcterms:modified>
</cp:coreProperties>
</file>