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83" r:id="rId3"/>
    <p:sldId id="285" r:id="rId4"/>
    <p:sldId id="269" r:id="rId5"/>
    <p:sldId id="288" r:id="rId6"/>
    <p:sldId id="327" r:id="rId7"/>
    <p:sldId id="262" r:id="rId8"/>
    <p:sldId id="284" r:id="rId9"/>
    <p:sldId id="271" r:id="rId10"/>
    <p:sldId id="272" r:id="rId11"/>
    <p:sldId id="296" r:id="rId12"/>
    <p:sldId id="270" r:id="rId13"/>
    <p:sldId id="274" r:id="rId14"/>
    <p:sldId id="273" r:id="rId15"/>
    <p:sldId id="291" r:id="rId16"/>
    <p:sldId id="295" r:id="rId17"/>
    <p:sldId id="294" r:id="rId18"/>
    <p:sldId id="268" r:id="rId19"/>
    <p:sldId id="340" r:id="rId20"/>
    <p:sldId id="299" r:id="rId21"/>
    <p:sldId id="297" r:id="rId22"/>
    <p:sldId id="304" r:id="rId23"/>
    <p:sldId id="306" r:id="rId24"/>
    <p:sldId id="307" r:id="rId25"/>
    <p:sldId id="308" r:id="rId26"/>
    <p:sldId id="314" r:id="rId27"/>
    <p:sldId id="312" r:id="rId28"/>
    <p:sldId id="316" r:id="rId29"/>
    <p:sldId id="317" r:id="rId30"/>
    <p:sldId id="319" r:id="rId31"/>
    <p:sldId id="321" r:id="rId32"/>
    <p:sldId id="322" r:id="rId33"/>
    <p:sldId id="323" r:id="rId34"/>
    <p:sldId id="324" r:id="rId35"/>
    <p:sldId id="325" r:id="rId36"/>
    <p:sldId id="34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F7C80"/>
    <a:srgbClr val="33CC33"/>
    <a:srgbClr val="9F2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3497"/>
  </p:normalViewPr>
  <p:slideViewPr>
    <p:cSldViewPr snapToGrid="0">
      <p:cViewPr varScale="1">
        <p:scale>
          <a:sx n="102" d="100"/>
          <a:sy n="102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A44F0-FF9F-4139-A608-919076D03DE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E444B-72EB-4FDB-8508-36627780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2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collaboration with Karan,</a:t>
            </a:r>
            <a:r>
              <a:rPr lang="en-US" baseline="0" dirty="0"/>
              <a:t> </a:t>
            </a:r>
            <a:r>
              <a:rPr lang="en-US" baseline="0" dirty="0" err="1"/>
              <a:t>Anirban</a:t>
            </a:r>
            <a:r>
              <a:rPr lang="en-US" baseline="0" dirty="0"/>
              <a:t> and </a:t>
            </a:r>
            <a:r>
              <a:rPr lang="en-US" baseline="0" dirty="0" err="1"/>
              <a:t>Susmit</a:t>
            </a:r>
            <a:r>
              <a:rPr lang="en-US" baseline="0" dirty="0"/>
              <a:t> at SRI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E444B-72EB-4FDB-8508-36627780F9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0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E444B-72EB-4FDB-8508-36627780F9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38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E444B-72EB-4FDB-8508-36627780F9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17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d403f6398c_0_1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d403f6398c_0_1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that we need</a:t>
            </a:r>
            <a:r>
              <a:rPr lang="en-US" baseline="0" dirty="0"/>
              <a:t> to manipulate the reward in addition to the action output for RL </a:t>
            </a:r>
            <a:r>
              <a:rPr lang="en-US" baseline="0" dirty="0" err="1"/>
              <a:t>trojans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7449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d403f6398c_0_1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d403f6398c_0_1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571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d403f6398c_0_1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d403f6398c_0_1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011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d7545a0a2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d7545a0a2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055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d7bce907a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d7bce907a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048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d403f6398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d403f6398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955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d7545a0a2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d7545a0a2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106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d403f6398c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d403f6398c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25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E444B-72EB-4FDB-8508-36627780F9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74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d403f6398c_0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d403f6398c_0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676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d7545a0a2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d7545a0a2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148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d403f6398c_0_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d403f6398c_0_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572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d403f6398c_0_1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d403f6398c_0_1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645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d403f6398c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d403f6398c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43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additional note that by</a:t>
            </a:r>
            <a:r>
              <a:rPr lang="en-US" baseline="0" dirty="0"/>
              <a:t> patch-based we mean only a few pixels in the original image are replaced by the trigger. The pixels can in fact be spread out across the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E444B-72EB-4FDB-8508-36627780F9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0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attributions concentrated</a:t>
            </a:r>
            <a:r>
              <a:rPr lang="en-US" baseline="0" dirty="0"/>
              <a:t> on the trigger pixels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E444B-72EB-4FDB-8508-36627780F9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4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one-class SVM trained</a:t>
            </a:r>
            <a:r>
              <a:rPr lang="en-US" baseline="0" dirty="0"/>
              <a:t> using only clean images</a:t>
            </a:r>
          </a:p>
          <a:p>
            <a:r>
              <a:rPr lang="en-US" baseline="0" dirty="0"/>
              <a:t>*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SVM classifier is used to improve FPR at the expense of a small reduction in TPR.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E444B-72EB-4FDB-8508-36627780F9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83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an attribution</a:t>
            </a:r>
            <a:r>
              <a:rPr lang="en-US" baseline="0" dirty="0"/>
              <a:t> map has been flagged anomalous in Stage 2, then </a:t>
            </a:r>
            <a:r>
              <a:rPr lang="mr-IN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E444B-72EB-4FDB-8508-36627780F9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11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</a:t>
            </a:r>
            <a:r>
              <a:rPr lang="en-US" baseline="0" dirty="0"/>
              <a:t> to STRIP which is prior SOTA for online detection of neural Trojans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E444B-72EB-4FDB-8508-36627780F9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3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also look at TPR and FPR independently</a:t>
            </a:r>
            <a:r>
              <a:rPr lang="en-US" baseline="0" dirty="0"/>
              <a:t> for these two methods. In general, we significantly outperform STRIP in terms of TPR (ability to detect Trojans) with a slightly increased FPR.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E444B-72EB-4FDB-8508-36627780F9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99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E444B-72EB-4FDB-8508-36627780F9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7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8BBC-65FC-4724-A6DF-E2F680D20556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63A0-359B-454A-9CD6-4B6A90D2151B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7DFD-F8F4-4312-BD86-74B1BEEF2E86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17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55F-BE00-4380-8B92-013305654341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9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4386-21EF-46F4-BCB0-A0AF7EB99BC2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2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32A0-8AC4-4597-A429-2DB96A08B878}" type="datetime1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9DE0-8229-4AD6-8CD1-B05F2A4E2265}" type="datetime1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6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6316-6086-4A0A-B8A6-F16430CC4922}" type="datetime1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3830-3C58-4953-A244-B13FAB8D0117}" type="datetime1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6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D176-A16F-4AD6-8F53-1A5136987375}" type="datetime1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7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BA81-FAB2-416A-80C8-4AB022FBA530}" type="datetime1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0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48368-1C7A-4B14-8F33-6CEE7A36CF51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78FF4138-A5BA-4C3C-8F4D-88D5B5999F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7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1.png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1.png"/><Relationship Id="rId5" Type="http://schemas.openxmlformats.org/officeDocument/2006/relationships/image" Target="../media/image17.png"/><Relationship Id="rId10" Type="http://schemas.openxmlformats.org/officeDocument/2006/relationships/image" Target="../media/image320.png"/><Relationship Id="rId4" Type="http://schemas.openxmlformats.org/officeDocument/2006/relationships/image" Target="../media/image1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380.png"/><Relationship Id="rId4" Type="http://schemas.openxmlformats.org/officeDocument/2006/relationships/image" Target="../media/image28.png"/><Relationship Id="rId9" Type="http://schemas.openxmlformats.org/officeDocument/2006/relationships/image" Target="../media/image3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15" Type="http://schemas.openxmlformats.org/officeDocument/2006/relationships/image" Target="../media/image34.png"/><Relationship Id="rId4" Type="http://schemas.openxmlformats.org/officeDocument/2006/relationships/image" Target="../media/image14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1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33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3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Attribution-Based Neural Trojan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Wenchao</a:t>
            </a:r>
            <a:r>
              <a:rPr lang="en-US" sz="2800" dirty="0"/>
              <a:t> Li and </a:t>
            </a:r>
            <a:r>
              <a:rPr lang="en-US" sz="2800" dirty="0" err="1"/>
              <a:t>Panagiota</a:t>
            </a:r>
            <a:r>
              <a:rPr lang="en-US" sz="2800" dirty="0"/>
              <a:t> </a:t>
            </a:r>
            <a:r>
              <a:rPr lang="en-US" sz="2800" dirty="0" err="1"/>
              <a:t>Kiourti</a:t>
            </a:r>
            <a:endParaRPr lang="en-US" sz="2800" dirty="0"/>
          </a:p>
          <a:p>
            <a:r>
              <a:rPr lang="en-US" sz="2800" dirty="0"/>
              <a:t>Boston University</a:t>
            </a:r>
          </a:p>
          <a:p>
            <a:endParaRPr lang="en-US" sz="2800" dirty="0"/>
          </a:p>
          <a:p>
            <a:r>
              <a:rPr lang="en-US" sz="2800" dirty="0"/>
              <a:t>IARPA SRI Site Visit Presentation</a:t>
            </a:r>
          </a:p>
          <a:p>
            <a:r>
              <a:rPr lang="en-US" sz="2800" dirty="0"/>
              <a:t>November 15,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E9650-8FDB-4743-874D-D31566EDA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294458"/>
            <a:ext cx="3213100" cy="248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90F51E-9A61-8F42-BB76-8E711FE32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257800"/>
            <a:ext cx="1981200" cy="8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44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46888" y="4329495"/>
            <a:ext cx="10608089" cy="1956569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MISA: Stage 3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04" y="5159998"/>
            <a:ext cx="809188" cy="8091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10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1614" y="5018443"/>
            <a:ext cx="1200526" cy="11356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Stage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399" y="444533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aramond" panose="02020404030301010803" pitchFamily="18" charset="0"/>
              </a:rPr>
              <a:t>Input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0236" y="449568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aramond" panose="02020404030301010803" pitchFamily="18" charset="0"/>
              </a:rPr>
              <a:t>Output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415" y="4814665"/>
            <a:ext cx="744206" cy="7442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866" y="5187693"/>
            <a:ext cx="744206" cy="744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ight Arrow 12"/>
              <p:cNvSpPr/>
              <p:nvPr/>
            </p:nvSpPr>
            <p:spPr>
              <a:xfrm>
                <a:off x="1993019" y="5382315"/>
                <a:ext cx="505076" cy="444843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13" name="Right Arrow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019" y="5382315"/>
                <a:ext cx="505076" cy="444843"/>
              </a:xfrm>
              <a:prstGeom prst="rightArrow">
                <a:avLst/>
              </a:prstGeom>
              <a:blipFill>
                <a:blip r:embed="rId6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3891396" y="5380261"/>
            <a:ext cx="505076" cy="444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077732" y="5153379"/>
            <a:ext cx="505076" cy="444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8EB8DE-E8E1-6947-9E90-E5C3CF4B0607}"/>
              </a:ext>
            </a:extLst>
          </p:cNvPr>
          <p:cNvGrpSpPr/>
          <p:nvPr/>
        </p:nvGrpSpPr>
        <p:grpSpPr>
          <a:xfrm>
            <a:off x="6741749" y="4794729"/>
            <a:ext cx="1314328" cy="1268500"/>
            <a:chOff x="3254188" y="3504936"/>
            <a:chExt cx="2331452" cy="2134128"/>
          </a:xfrm>
          <a:solidFill>
            <a:schemeClr val="bg1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3FD021D-510F-B043-8355-DD2B7E2BF72D}"/>
                </a:ext>
              </a:extLst>
            </p:cNvPr>
            <p:cNvSpPr/>
            <p:nvPr/>
          </p:nvSpPr>
          <p:spPr>
            <a:xfrm>
              <a:off x="4267514" y="4419864"/>
              <a:ext cx="304800" cy="304800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131FE8-F3BE-524A-9489-180B22B749BD}"/>
                </a:ext>
              </a:extLst>
            </p:cNvPr>
            <p:cNvSpPr/>
            <p:nvPr/>
          </p:nvSpPr>
          <p:spPr>
            <a:xfrm>
              <a:off x="4267514" y="4877064"/>
              <a:ext cx="304800" cy="304800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10A4627-7A46-304B-A44F-A28645A7AF58}"/>
                </a:ext>
              </a:extLst>
            </p:cNvPr>
            <p:cNvSpPr/>
            <p:nvPr/>
          </p:nvSpPr>
          <p:spPr>
            <a:xfrm>
              <a:off x="4267514" y="5334264"/>
              <a:ext cx="304800" cy="304800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3B3F75-8AB4-FB46-91AE-6BE498DF2CBD}"/>
                </a:ext>
              </a:extLst>
            </p:cNvPr>
            <p:cNvSpPr/>
            <p:nvPr/>
          </p:nvSpPr>
          <p:spPr>
            <a:xfrm>
              <a:off x="3254188" y="3865830"/>
              <a:ext cx="304800" cy="304800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C2EC3B0-A9FB-5948-A9A4-649F514DC458}"/>
                </a:ext>
              </a:extLst>
            </p:cNvPr>
            <p:cNvSpPr/>
            <p:nvPr/>
          </p:nvSpPr>
          <p:spPr>
            <a:xfrm>
              <a:off x="3254188" y="4419864"/>
              <a:ext cx="304800" cy="304800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B9DC687-884E-FE4A-8D18-CB19675C7151}"/>
                </a:ext>
              </a:extLst>
            </p:cNvPr>
            <p:cNvSpPr/>
            <p:nvPr/>
          </p:nvSpPr>
          <p:spPr>
            <a:xfrm>
              <a:off x="4267514" y="3962400"/>
              <a:ext cx="304800" cy="304800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E2B7D1C-C54D-7342-9C72-CE9518EFA151}"/>
                </a:ext>
              </a:extLst>
            </p:cNvPr>
            <p:cNvSpPr/>
            <p:nvPr/>
          </p:nvSpPr>
          <p:spPr>
            <a:xfrm>
              <a:off x="3276600" y="4973898"/>
              <a:ext cx="304800" cy="304800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A4199B-801D-0149-9987-3F83A443AEDE}"/>
                </a:ext>
              </a:extLst>
            </p:cNvPr>
            <p:cNvSpPr/>
            <p:nvPr/>
          </p:nvSpPr>
          <p:spPr>
            <a:xfrm>
              <a:off x="4267514" y="3504936"/>
              <a:ext cx="304800" cy="304800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0981453-1CCF-6E4C-90E6-CE4CEB37DB7D}"/>
                </a:ext>
              </a:extLst>
            </p:cNvPr>
            <p:cNvSpPr/>
            <p:nvPr/>
          </p:nvSpPr>
          <p:spPr>
            <a:xfrm>
              <a:off x="5280840" y="4094037"/>
              <a:ext cx="304800" cy="304800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C512902-D24E-5346-93C9-C38BD4D0F304}"/>
                </a:ext>
              </a:extLst>
            </p:cNvPr>
            <p:cNvSpPr/>
            <p:nvPr/>
          </p:nvSpPr>
          <p:spPr>
            <a:xfrm>
              <a:off x="5280840" y="4681031"/>
              <a:ext cx="304800" cy="304800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4ED2E5-9EE6-FC47-BBD5-38B021C13AFB}"/>
                </a:ext>
              </a:extLst>
            </p:cNvPr>
            <p:cNvCxnSpPr>
              <a:cxnSpLocks/>
              <a:stCxn id="20" idx="6"/>
              <a:endCxn id="24" idx="2"/>
            </p:cNvCxnSpPr>
            <p:nvPr/>
          </p:nvCxnSpPr>
          <p:spPr>
            <a:xfrm flipV="1">
              <a:off x="3558988" y="3657336"/>
              <a:ext cx="708526" cy="360894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B43B64F-9368-1547-81F0-EFCAD5981BC9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3558988" y="4018230"/>
              <a:ext cx="708526" cy="96570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68BBE91-056F-E84D-87B1-64781DD560E7}"/>
                </a:ext>
              </a:extLst>
            </p:cNvPr>
            <p:cNvCxnSpPr>
              <a:cxnSpLocks/>
              <a:stCxn id="20" idx="6"/>
              <a:endCxn id="17" idx="2"/>
            </p:cNvCxnSpPr>
            <p:nvPr/>
          </p:nvCxnSpPr>
          <p:spPr>
            <a:xfrm>
              <a:off x="3558988" y="4018230"/>
              <a:ext cx="708526" cy="554034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B69D5D5-6EDE-1B47-ADCB-A6E6CFFA1EE4}"/>
                </a:ext>
              </a:extLst>
            </p:cNvPr>
            <p:cNvCxnSpPr>
              <a:cxnSpLocks/>
              <a:stCxn id="20" idx="6"/>
              <a:endCxn id="18" idx="2"/>
            </p:cNvCxnSpPr>
            <p:nvPr/>
          </p:nvCxnSpPr>
          <p:spPr>
            <a:xfrm>
              <a:off x="3558988" y="4018230"/>
              <a:ext cx="708526" cy="1011234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5709E0D-187B-9941-BD6E-30A7286B99C7}"/>
                </a:ext>
              </a:extLst>
            </p:cNvPr>
            <p:cNvCxnSpPr>
              <a:cxnSpLocks/>
              <a:stCxn id="20" idx="6"/>
              <a:endCxn id="19" idx="2"/>
            </p:cNvCxnSpPr>
            <p:nvPr/>
          </p:nvCxnSpPr>
          <p:spPr>
            <a:xfrm>
              <a:off x="3558988" y="4018230"/>
              <a:ext cx="708526" cy="1468434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970A20-DFD5-ED4D-93CF-90381F686F1D}"/>
                </a:ext>
              </a:extLst>
            </p:cNvPr>
            <p:cNvCxnSpPr>
              <a:cxnSpLocks/>
              <a:stCxn id="21" idx="6"/>
              <a:endCxn id="24" idx="2"/>
            </p:cNvCxnSpPr>
            <p:nvPr/>
          </p:nvCxnSpPr>
          <p:spPr>
            <a:xfrm flipV="1">
              <a:off x="3558988" y="3657336"/>
              <a:ext cx="708526" cy="914928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21A6196-C68E-924E-92AD-113FC935DC7B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 flipV="1">
              <a:off x="3558988" y="4114800"/>
              <a:ext cx="708526" cy="457464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5F8690C-7FF5-B643-852F-3E58F7B42223}"/>
                </a:ext>
              </a:extLst>
            </p:cNvPr>
            <p:cNvCxnSpPr>
              <a:cxnSpLocks/>
              <a:stCxn id="21" idx="6"/>
              <a:endCxn id="17" idx="2"/>
            </p:cNvCxnSpPr>
            <p:nvPr/>
          </p:nvCxnSpPr>
          <p:spPr>
            <a:xfrm>
              <a:off x="3558988" y="4572264"/>
              <a:ext cx="708526" cy="0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DCCB0F5-BA0B-D146-B440-F6F85B4DC37C}"/>
                </a:ext>
              </a:extLst>
            </p:cNvPr>
            <p:cNvCxnSpPr>
              <a:cxnSpLocks/>
              <a:stCxn id="21" idx="6"/>
              <a:endCxn id="18" idx="2"/>
            </p:cNvCxnSpPr>
            <p:nvPr/>
          </p:nvCxnSpPr>
          <p:spPr>
            <a:xfrm>
              <a:off x="3558988" y="4572264"/>
              <a:ext cx="708526" cy="457200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3A134D0-55AC-B44D-B6A1-579131164E65}"/>
                </a:ext>
              </a:extLst>
            </p:cNvPr>
            <p:cNvCxnSpPr>
              <a:cxnSpLocks/>
              <a:stCxn id="21" idx="6"/>
              <a:endCxn id="19" idx="2"/>
            </p:cNvCxnSpPr>
            <p:nvPr/>
          </p:nvCxnSpPr>
          <p:spPr>
            <a:xfrm>
              <a:off x="3558988" y="4572264"/>
              <a:ext cx="708526" cy="914400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CB6065-C147-A444-BE59-B38F7A618B0B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 flipV="1">
              <a:off x="3581400" y="3657336"/>
              <a:ext cx="686114" cy="1468962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CA04B5D-17C5-F948-95E8-0323F5F3D824}"/>
                </a:ext>
              </a:extLst>
            </p:cNvPr>
            <p:cNvCxnSpPr>
              <a:cxnSpLocks/>
              <a:stCxn id="23" idx="6"/>
              <a:endCxn id="22" idx="2"/>
            </p:cNvCxnSpPr>
            <p:nvPr/>
          </p:nvCxnSpPr>
          <p:spPr>
            <a:xfrm flipV="1">
              <a:off x="3581400" y="4114800"/>
              <a:ext cx="686114" cy="1011498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01B5B31-ECB1-6645-B93D-EDFEF9DF74E0}"/>
                </a:ext>
              </a:extLst>
            </p:cNvPr>
            <p:cNvCxnSpPr>
              <a:cxnSpLocks/>
              <a:stCxn id="23" idx="6"/>
              <a:endCxn id="17" idx="2"/>
            </p:cNvCxnSpPr>
            <p:nvPr/>
          </p:nvCxnSpPr>
          <p:spPr>
            <a:xfrm flipV="1">
              <a:off x="3581400" y="4572264"/>
              <a:ext cx="686114" cy="554034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3C9A7BC-5B45-0F4B-A1EB-35FABD283408}"/>
                </a:ext>
              </a:extLst>
            </p:cNvPr>
            <p:cNvCxnSpPr>
              <a:cxnSpLocks/>
              <a:stCxn id="23" idx="6"/>
              <a:endCxn id="18" idx="2"/>
            </p:cNvCxnSpPr>
            <p:nvPr/>
          </p:nvCxnSpPr>
          <p:spPr>
            <a:xfrm flipV="1">
              <a:off x="3581400" y="5029464"/>
              <a:ext cx="686114" cy="96834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397ED72-08E6-E749-8D47-819B9598317F}"/>
                </a:ext>
              </a:extLst>
            </p:cNvPr>
            <p:cNvCxnSpPr>
              <a:cxnSpLocks/>
              <a:stCxn id="23" idx="6"/>
              <a:endCxn id="19" idx="2"/>
            </p:cNvCxnSpPr>
            <p:nvPr/>
          </p:nvCxnSpPr>
          <p:spPr>
            <a:xfrm>
              <a:off x="3581400" y="5126298"/>
              <a:ext cx="686114" cy="360366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FF9F6CF-32CF-734E-8E16-33A1C349112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4572314" y="3657336"/>
              <a:ext cx="708526" cy="589101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A8458DE-20E6-B349-8AF6-0EAE7C170A0A}"/>
                </a:ext>
              </a:extLst>
            </p:cNvPr>
            <p:cNvCxnSpPr>
              <a:cxnSpLocks/>
              <a:stCxn id="24" idx="6"/>
              <a:endCxn id="26" idx="2"/>
            </p:cNvCxnSpPr>
            <p:nvPr/>
          </p:nvCxnSpPr>
          <p:spPr>
            <a:xfrm>
              <a:off x="4572314" y="3657336"/>
              <a:ext cx="708526" cy="1176095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A4B2F18-B28B-E148-89DE-1E185582BF34}"/>
                </a:ext>
              </a:extLst>
            </p:cNvPr>
            <p:cNvCxnSpPr>
              <a:cxnSpLocks/>
              <a:stCxn id="22" idx="6"/>
              <a:endCxn id="25" idx="2"/>
            </p:cNvCxnSpPr>
            <p:nvPr/>
          </p:nvCxnSpPr>
          <p:spPr>
            <a:xfrm>
              <a:off x="4572314" y="4114800"/>
              <a:ext cx="708526" cy="131637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D66F9FD-AE76-4E42-BC8F-FB1AE25680F5}"/>
                </a:ext>
              </a:extLst>
            </p:cNvPr>
            <p:cNvCxnSpPr>
              <a:cxnSpLocks/>
              <a:stCxn id="22" idx="6"/>
              <a:endCxn id="26" idx="2"/>
            </p:cNvCxnSpPr>
            <p:nvPr/>
          </p:nvCxnSpPr>
          <p:spPr>
            <a:xfrm>
              <a:off x="4572314" y="4114800"/>
              <a:ext cx="708526" cy="718631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FE9FFCE-2B8E-BD4F-9AD7-AFDADFBD3955}"/>
                </a:ext>
              </a:extLst>
            </p:cNvPr>
            <p:cNvCxnSpPr>
              <a:cxnSpLocks/>
              <a:stCxn id="17" idx="6"/>
              <a:endCxn id="25" idx="2"/>
            </p:cNvCxnSpPr>
            <p:nvPr/>
          </p:nvCxnSpPr>
          <p:spPr>
            <a:xfrm flipV="1">
              <a:off x="4572314" y="4246437"/>
              <a:ext cx="708526" cy="325827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D9864A7-EACD-2141-BAE4-A1CE67BB3A21}"/>
                </a:ext>
              </a:extLst>
            </p:cNvPr>
            <p:cNvCxnSpPr>
              <a:cxnSpLocks/>
              <a:stCxn id="17" idx="6"/>
              <a:endCxn id="26" idx="2"/>
            </p:cNvCxnSpPr>
            <p:nvPr/>
          </p:nvCxnSpPr>
          <p:spPr>
            <a:xfrm>
              <a:off x="4572314" y="4572264"/>
              <a:ext cx="708526" cy="261167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57B29D7-D062-7940-9FDE-D6BA6CB2A0CA}"/>
                </a:ext>
              </a:extLst>
            </p:cNvPr>
            <p:cNvCxnSpPr>
              <a:cxnSpLocks/>
              <a:stCxn id="18" idx="6"/>
              <a:endCxn id="25" idx="2"/>
            </p:cNvCxnSpPr>
            <p:nvPr/>
          </p:nvCxnSpPr>
          <p:spPr>
            <a:xfrm flipV="1">
              <a:off x="4572314" y="4246437"/>
              <a:ext cx="708526" cy="783027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67D75E0-7CCA-3E44-87CD-6B0D6F7494F4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 flipV="1">
              <a:off x="4572314" y="4833431"/>
              <a:ext cx="708526" cy="196033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F67A04D-B12C-B548-AE2B-842898F2EFE8}"/>
                </a:ext>
              </a:extLst>
            </p:cNvPr>
            <p:cNvCxnSpPr>
              <a:cxnSpLocks/>
              <a:stCxn id="19" idx="6"/>
              <a:endCxn id="25" idx="2"/>
            </p:cNvCxnSpPr>
            <p:nvPr/>
          </p:nvCxnSpPr>
          <p:spPr>
            <a:xfrm flipV="1">
              <a:off x="4572314" y="4246437"/>
              <a:ext cx="708526" cy="1240227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586EEF-107D-9940-BD35-33D9463C6222}"/>
                </a:ext>
              </a:extLst>
            </p:cNvPr>
            <p:cNvCxnSpPr>
              <a:cxnSpLocks/>
              <a:stCxn id="19" idx="6"/>
              <a:endCxn id="26" idx="2"/>
            </p:cNvCxnSpPr>
            <p:nvPr/>
          </p:nvCxnSpPr>
          <p:spPr>
            <a:xfrm flipV="1">
              <a:off x="4572314" y="4833431"/>
              <a:ext cx="708526" cy="653233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218424" y="4567971"/>
                <a:ext cx="127814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x% of predictions same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Garamond" panose="02020404030301010803" pitchFamily="18" charset="0"/>
                  </a:rPr>
                  <a:t>as the initial predicted label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424" y="4567971"/>
                <a:ext cx="1278144" cy="1569660"/>
              </a:xfrm>
              <a:prstGeom prst="rect">
                <a:avLst/>
              </a:prstGeom>
              <a:blipFill>
                <a:blip r:embed="rId7"/>
                <a:stretch>
                  <a:fillRect l="-2381" t="-775" b="-4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Arrow 53"/>
          <p:cNvSpPr/>
          <p:nvPr/>
        </p:nvSpPr>
        <p:spPr>
          <a:xfrm rot="20512983">
            <a:off x="9682391" y="5027805"/>
            <a:ext cx="505076" cy="444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Garamond" panose="02020404030301010803" pitchFamily="18" charset="0"/>
              </a:rPr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0238639" y="4925295"/>
                <a:ext cx="5437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639" y="4925295"/>
                <a:ext cx="54373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290624" y="5762527"/>
                <a:ext cx="37061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624" y="5762527"/>
                <a:ext cx="3706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Arrow 58"/>
          <p:cNvSpPr/>
          <p:nvPr/>
        </p:nvSpPr>
        <p:spPr>
          <a:xfrm rot="858169">
            <a:off x="9658960" y="5616795"/>
            <a:ext cx="505076" cy="444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Garamond" panose="02020404030301010803" pitchFamily="18" charset="0"/>
              </a:rPr>
              <a:t>No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97241" y="4364707"/>
            <a:ext cx="203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Extract Candidate Trigger’s mask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53936" y="4380835"/>
            <a:ext cx="2635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Evaluate Candidate Trigger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4488039" y="4404835"/>
            <a:ext cx="5079304" cy="1801582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77124" y="3168122"/>
            <a:ext cx="3014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Alternatively: Repeat from Stage 1 until there is no other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activation layer to attribute</a:t>
            </a:r>
          </a:p>
        </p:txBody>
      </p:sp>
      <p:sp>
        <p:nvSpPr>
          <p:cNvPr id="62" name="Flowchart: Magnetic Disk 61"/>
          <p:cNvSpPr/>
          <p:nvPr/>
        </p:nvSpPr>
        <p:spPr>
          <a:xfrm>
            <a:off x="5352657" y="3288325"/>
            <a:ext cx="1075655" cy="950585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Clean set of images</a:t>
            </a:r>
          </a:p>
        </p:txBody>
      </p:sp>
      <p:sp>
        <p:nvSpPr>
          <p:cNvPr id="52" name="Bent Arrow 51"/>
          <p:cNvSpPr/>
          <p:nvPr/>
        </p:nvSpPr>
        <p:spPr>
          <a:xfrm rot="5400000">
            <a:off x="6677430" y="3636283"/>
            <a:ext cx="522058" cy="586653"/>
          </a:xfrm>
          <a:prstGeom prst="bentArrow">
            <a:avLst>
              <a:gd name="adj1" fmla="val 45799"/>
              <a:gd name="adj2" fmla="val 33560"/>
              <a:gd name="adj3" fmla="val 37336"/>
              <a:gd name="adj4" fmla="val 437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Bent Arrow 75"/>
          <p:cNvSpPr/>
          <p:nvPr/>
        </p:nvSpPr>
        <p:spPr>
          <a:xfrm rot="16200000" flipV="1">
            <a:off x="10337209" y="4764988"/>
            <a:ext cx="1856208" cy="707509"/>
          </a:xfrm>
          <a:prstGeom prst="bentArrow">
            <a:avLst>
              <a:gd name="adj1" fmla="val 35110"/>
              <a:gd name="adj2" fmla="val 33560"/>
              <a:gd name="adj3" fmla="val 37336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2421693" y="1932354"/>
            <a:ext cx="1602393" cy="114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Stage 1:</a:t>
            </a:r>
          </a:p>
          <a:p>
            <a:pPr algn="ctr"/>
            <a:r>
              <a:rPr lang="en-US" dirty="0">
                <a:latin typeface="Garamond" panose="02020404030301010803" pitchFamily="18" charset="0"/>
              </a:rPr>
              <a:t>Compute Attributions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977402" y="1970359"/>
            <a:ext cx="1602393" cy="114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Stage 2:</a:t>
            </a:r>
          </a:p>
          <a:p>
            <a:pPr algn="ctr"/>
            <a:r>
              <a:rPr lang="en-US" dirty="0">
                <a:latin typeface="Garamond" panose="02020404030301010803" pitchFamily="18" charset="0"/>
              </a:rPr>
              <a:t>Attribution Anomaly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7532371" y="1932354"/>
            <a:ext cx="1602393" cy="1142106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Stage 3:</a:t>
            </a:r>
          </a:p>
          <a:p>
            <a:pPr algn="ctr"/>
            <a:r>
              <a:rPr lang="en-US" dirty="0">
                <a:latin typeface="Garamond" panose="02020404030301010803" pitchFamily="18" charset="0"/>
              </a:rPr>
              <a:t>Extract and Evaluate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2237" y="2127855"/>
            <a:ext cx="1558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Inference-time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image</a:t>
            </a:r>
          </a:p>
        </p:txBody>
      </p:sp>
      <p:sp>
        <p:nvSpPr>
          <p:cNvPr id="91" name="Right Arrow 90"/>
          <p:cNvSpPr/>
          <p:nvPr/>
        </p:nvSpPr>
        <p:spPr>
          <a:xfrm>
            <a:off x="1620992" y="2302489"/>
            <a:ext cx="661086" cy="444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4170571" y="2276056"/>
            <a:ext cx="661086" cy="444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>
            <a:off x="6728256" y="2265466"/>
            <a:ext cx="661086" cy="444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>
            <a:off x="9277793" y="2265466"/>
            <a:ext cx="661086" cy="444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0081908" y="2175311"/>
                <a:ext cx="1338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Garamond" panose="02020404030301010803" pitchFamily="18" charset="0"/>
                  </a:rPr>
                  <a:t>:Trojaned</a:t>
                </a:r>
              </a:p>
              <a:p>
                <a:pPr algn="just"/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Garamond" panose="02020404030301010803" pitchFamily="18" charset="0"/>
                  </a:rPr>
                  <a:t>: Clean</a:t>
                </a: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908" y="2175311"/>
                <a:ext cx="1338572" cy="646331"/>
              </a:xfrm>
              <a:prstGeom prst="rect">
                <a:avLst/>
              </a:prstGeom>
              <a:blipFill>
                <a:blip r:embed="rId10"/>
                <a:stretch>
                  <a:fillRect t="-4717" r="-3196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17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Averaged over All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0" y="1954868"/>
            <a:ext cx="5474947" cy="40014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113" y="1690688"/>
            <a:ext cx="4061624" cy="441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2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Averaged over All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7" y="1991379"/>
            <a:ext cx="10515600" cy="3772681"/>
          </a:xfrm>
        </p:spPr>
      </p:pic>
      <p:sp>
        <p:nvSpPr>
          <p:cNvPr id="7" name="Rectangle 6"/>
          <p:cNvSpPr/>
          <p:nvPr/>
        </p:nvSpPr>
        <p:spPr>
          <a:xfrm>
            <a:off x="6817466" y="5959725"/>
            <a:ext cx="4080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STRIP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[Gao,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Yansong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et al.]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09649" y="1399089"/>
            <a:ext cx="2372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TPR: True Positive Rate</a:t>
            </a:r>
          </a:p>
          <a:p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FPR: 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319918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2907197" y="4320444"/>
            <a:ext cx="6650754" cy="19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907197" y="1677900"/>
            <a:ext cx="6650754" cy="2168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Comparing STRIP and MISA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89" y="4551352"/>
            <a:ext cx="1346886" cy="13468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14" y="1860540"/>
            <a:ext cx="1346886" cy="13468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40" y="4545174"/>
            <a:ext cx="1346886" cy="1346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77" y="3381299"/>
            <a:ext cx="1346886" cy="1346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91" y="4545174"/>
            <a:ext cx="1346886" cy="1346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448" y="1860540"/>
            <a:ext cx="1346886" cy="13468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9811" y="2686183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Inference-time </a:t>
            </a:r>
          </a:p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Trojaned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 image</a:t>
            </a:r>
          </a:p>
        </p:txBody>
      </p:sp>
      <p:sp>
        <p:nvSpPr>
          <p:cNvPr id="12" name="Down Arrow 11"/>
          <p:cNvSpPr/>
          <p:nvPr/>
        </p:nvSpPr>
        <p:spPr>
          <a:xfrm rot="17605518">
            <a:off x="2315250" y="4193797"/>
            <a:ext cx="465656" cy="88572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MISA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62645" y="5110578"/>
            <a:ext cx="98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Trojaned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183" y="1860540"/>
            <a:ext cx="1346886" cy="1346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45747" y="239548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747" y="2395483"/>
                <a:ext cx="226023" cy="276999"/>
              </a:xfrm>
              <a:prstGeom prst="rect">
                <a:avLst/>
              </a:prstGeom>
              <a:blipFill>
                <a:blip r:embed="rId9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937512" y="237552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512" y="2375520"/>
                <a:ext cx="226023" cy="276999"/>
              </a:xfrm>
              <a:prstGeom prst="rect">
                <a:avLst/>
              </a:prstGeom>
              <a:blipFill>
                <a:blip r:embed="rId10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7280" y="4694920"/>
            <a:ext cx="222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Predicted label: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Speed limit (100km/h)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73560" y="3218863"/>
            <a:ext cx="222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Predicted label: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Speed limit (100km/h)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13932" y="3198900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Keep Right Ahead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78101" y="3198900"/>
            <a:ext cx="172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Keep Left Ahead</a:t>
            </a:r>
          </a:p>
        </p:txBody>
      </p:sp>
      <p:sp>
        <p:nvSpPr>
          <p:cNvPr id="27" name="Down Arrow 26"/>
          <p:cNvSpPr/>
          <p:nvPr/>
        </p:nvSpPr>
        <p:spPr>
          <a:xfrm rot="16200000">
            <a:off x="9590851" y="5021509"/>
            <a:ext cx="358346" cy="58694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6200000">
            <a:off x="9608305" y="2452152"/>
            <a:ext cx="358346" cy="58694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121793" y="2552569"/>
            <a:ext cx="94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Clean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76629" y="3093951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(Entropy is 0.26 &gt; 0.14)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91849" y="5746315"/>
            <a:ext cx="2515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(99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% images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classified as </a:t>
            </a:r>
          </a:p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Trojaned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 &gt; 50%)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69746" y="5846953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Attribution Map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04564" y="584695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Mask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42813" y="5851431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Garamond" panose="02020404030301010803" pitchFamily="18" charset="0"/>
              </a:rPr>
              <a:t>Trojaned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 image</a:t>
            </a:r>
          </a:p>
        </p:txBody>
      </p:sp>
      <p:sp>
        <p:nvSpPr>
          <p:cNvPr id="34" name="Down Arrow 33"/>
          <p:cNvSpPr/>
          <p:nvPr/>
        </p:nvSpPr>
        <p:spPr>
          <a:xfrm rot="14980083">
            <a:off x="2290686" y="3001850"/>
            <a:ext cx="465656" cy="8733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STRIP</a:t>
            </a:r>
          </a:p>
        </p:txBody>
      </p:sp>
    </p:spTree>
    <p:extLst>
      <p:ext uri="{BB962C8B-B14F-4D97-AF65-F5344CB8AC3E}">
        <p14:creationId xmlns:p14="http://schemas.microsoft.com/office/powerpoint/2010/main" val="2472100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Intermediate Layer Attributions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3" y="3174396"/>
            <a:ext cx="10515600" cy="318195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Each layer learns to capture different features, textures or patterns, and class-discriminative objects [Matthew D. </a:t>
            </a:r>
            <a:r>
              <a:rPr lang="en-US" sz="2400" dirty="0" err="1"/>
              <a:t>Zeiler</a:t>
            </a:r>
            <a:r>
              <a:rPr lang="en-US" sz="2400" dirty="0"/>
              <a:t> et al. 2014]</a:t>
            </a:r>
          </a:p>
          <a:p>
            <a:r>
              <a:rPr lang="en-US" sz="2400" dirty="0"/>
              <a:t>Misattributions often don’t appear in the input layer depending on the trigger type.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4068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Intermediate Layer Attributions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15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3" y="3174396"/>
            <a:ext cx="10515600" cy="318195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Each layer learns to capture different features, textures or patterns, and class-discriminative objects [Matthew D. </a:t>
            </a:r>
            <a:r>
              <a:rPr lang="en-US" sz="2400" dirty="0" err="1"/>
              <a:t>Zeiler</a:t>
            </a:r>
            <a:r>
              <a:rPr lang="en-US" sz="2400" dirty="0"/>
              <a:t> et al. 2014]</a:t>
            </a:r>
          </a:p>
          <a:p>
            <a:r>
              <a:rPr lang="en-US" sz="2400" dirty="0"/>
              <a:t>Misattributions often don’t appear in the input layer depending on the trigger type.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4518664" y="3501894"/>
            <a:ext cx="1062681" cy="25269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9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MISA across Different Layers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21" y="2000588"/>
            <a:ext cx="6834157" cy="40014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74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MISA with Clean Models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04" y="1974084"/>
            <a:ext cx="4026817" cy="40014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79191" y="5216589"/>
            <a:ext cx="5029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Clean features are not flagged as Trojans</a:t>
            </a:r>
          </a:p>
        </p:txBody>
      </p:sp>
    </p:spTree>
    <p:extLst>
      <p:ext uri="{BB962C8B-B14F-4D97-AF65-F5344CB8AC3E}">
        <p14:creationId xmlns:p14="http://schemas.microsoft.com/office/powerpoint/2010/main" val="410565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b="1" dirty="0"/>
              <a:t>MISA makes no assumption about the trigger type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2600" dirty="0"/>
              <a:t>Extensive evaluation on multiple triggers types</a:t>
            </a:r>
          </a:p>
          <a:p>
            <a:pPr lvl="1"/>
            <a:r>
              <a:rPr lang="en-US" sz="2200" dirty="0"/>
              <a:t>Randomly-shaped and randomly colored patch triggers</a:t>
            </a:r>
          </a:p>
          <a:p>
            <a:pPr lvl="1"/>
            <a:r>
              <a:rPr lang="en-US" sz="2200" dirty="0"/>
              <a:t>Dynamic triggers</a:t>
            </a:r>
          </a:p>
          <a:p>
            <a:pPr lvl="1"/>
            <a:r>
              <a:rPr lang="en-US" sz="2200" dirty="0"/>
              <a:t>Noise triggers</a:t>
            </a:r>
          </a:p>
          <a:p>
            <a:pPr lvl="1"/>
            <a:r>
              <a:rPr lang="en-US" sz="2200" dirty="0"/>
              <a:t>Spread-out triggers</a:t>
            </a:r>
          </a:p>
          <a:p>
            <a:pPr lvl="1"/>
            <a:r>
              <a:rPr lang="en-US" sz="2200" dirty="0"/>
              <a:t>Instagram filters</a:t>
            </a:r>
          </a:p>
          <a:p>
            <a:pPr lvl="1"/>
            <a:r>
              <a:rPr lang="en-US" sz="2200" dirty="0"/>
              <a:t>Smooth trigger</a:t>
            </a:r>
          </a:p>
          <a:p>
            <a:pPr lvl="1"/>
            <a:r>
              <a:rPr lang="mr-IN" sz="2200" dirty="0"/>
              <a:t>…</a:t>
            </a:r>
            <a:endParaRPr lang="en-US" sz="2600" dirty="0"/>
          </a:p>
          <a:p>
            <a:r>
              <a:rPr lang="en-US" sz="2600" dirty="0"/>
              <a:t>Detection of triggers for which there was no existing defense (e.g. smooth trigger)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71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6235" cy="1325563"/>
          </a:xfrm>
        </p:spPr>
        <p:txBody>
          <a:bodyPr/>
          <a:lstStyle/>
          <a:p>
            <a:r>
              <a:rPr lang="en-US" dirty="0"/>
              <a:t>Future Work: Offline Defense using Attributions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Attributions highlight the trigger even when it is not present (misclassified images)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57697" y="5280707"/>
            <a:ext cx="474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Misclassified images to the target label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364122" y="2209364"/>
            <a:ext cx="4332790" cy="1509958"/>
            <a:chOff x="1364122" y="2209364"/>
            <a:chExt cx="4332790" cy="1509958"/>
          </a:xfrm>
        </p:grpSpPr>
        <p:grpSp>
          <p:nvGrpSpPr>
            <p:cNvPr id="17" name="Group 16"/>
            <p:cNvGrpSpPr/>
            <p:nvPr/>
          </p:nvGrpSpPr>
          <p:grpSpPr>
            <a:xfrm>
              <a:off x="1364122" y="2297538"/>
              <a:ext cx="4332790" cy="1421784"/>
              <a:chOff x="1364122" y="2297538"/>
              <a:chExt cx="4332790" cy="1421784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4122" y="2297538"/>
                <a:ext cx="4332790" cy="1421784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4762774" y="2407701"/>
                <a:ext cx="381548" cy="124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88494" y="2209364"/>
              <a:ext cx="13301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aramond" panose="02020404030301010803" pitchFamily="18" charset="0"/>
                </a:rPr>
                <a:t>Actual Trigger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18688" y="3672088"/>
            <a:ext cx="4429064" cy="1535238"/>
            <a:chOff x="1318688" y="3672088"/>
            <a:chExt cx="4429064" cy="1535238"/>
          </a:xfrm>
        </p:grpSpPr>
        <p:grpSp>
          <p:nvGrpSpPr>
            <p:cNvPr id="18" name="Group 17"/>
            <p:cNvGrpSpPr/>
            <p:nvPr/>
          </p:nvGrpSpPr>
          <p:grpSpPr>
            <a:xfrm>
              <a:off x="1318688" y="3753950"/>
              <a:ext cx="4429064" cy="1453376"/>
              <a:chOff x="1318688" y="3753950"/>
              <a:chExt cx="4429064" cy="145337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688" y="3753950"/>
                <a:ext cx="4429064" cy="1453376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4762774" y="3876304"/>
                <a:ext cx="381548" cy="124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288494" y="3672088"/>
              <a:ext cx="13301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aramond" panose="02020404030301010803" pitchFamily="18" charset="0"/>
                </a:rPr>
                <a:t>Actual Trigger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18688" y="5172986"/>
            <a:ext cx="4429064" cy="1492437"/>
            <a:chOff x="1318688" y="5172986"/>
            <a:chExt cx="4429064" cy="1492437"/>
          </a:xfrm>
        </p:grpSpPr>
        <p:grpSp>
          <p:nvGrpSpPr>
            <p:cNvPr id="19" name="Group 18"/>
            <p:cNvGrpSpPr/>
            <p:nvPr/>
          </p:nvGrpSpPr>
          <p:grpSpPr>
            <a:xfrm>
              <a:off x="1318688" y="5212047"/>
              <a:ext cx="4429064" cy="1453376"/>
              <a:chOff x="1318688" y="5212047"/>
              <a:chExt cx="4429064" cy="1453376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688" y="5212047"/>
                <a:ext cx="4429064" cy="1453376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4762774" y="5334090"/>
                <a:ext cx="381548" cy="124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301847" y="5172986"/>
              <a:ext cx="13301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aramond" panose="02020404030301010803" pitchFamily="18" charset="0"/>
                </a:rPr>
                <a:t>Actual Trigger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68934" y="3055753"/>
            <a:ext cx="4363684" cy="1642481"/>
            <a:chOff x="6368934" y="3055753"/>
            <a:chExt cx="4363684" cy="1642481"/>
          </a:xfrm>
        </p:grpSpPr>
        <p:grpSp>
          <p:nvGrpSpPr>
            <p:cNvPr id="27" name="Group 26"/>
            <p:cNvGrpSpPr/>
            <p:nvPr/>
          </p:nvGrpSpPr>
          <p:grpSpPr>
            <a:xfrm>
              <a:off x="6368934" y="3055753"/>
              <a:ext cx="4363684" cy="1642481"/>
              <a:chOff x="6368934" y="3055753"/>
              <a:chExt cx="4363684" cy="1642481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8934" y="3131330"/>
                <a:ext cx="4363684" cy="1566904"/>
              </a:xfrm>
              <a:prstGeom prst="rect">
                <a:avLst/>
              </a:prstGeom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8966383" y="3055753"/>
                <a:ext cx="1670918" cy="4373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9136788" y="3157933"/>
              <a:ext cx="13301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aramond" panose="02020404030301010803" pitchFamily="18" charset="0"/>
                </a:rPr>
                <a:t>Actual Trigger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71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Defenses against Backdoor Attacks in Computer Vision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5184" y="4093777"/>
            <a:ext cx="5181600" cy="221599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Flag Triggered Images</a:t>
            </a:r>
          </a:p>
          <a:p>
            <a:pPr lvl="1" algn="just"/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STRong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 Intentional Perturbations</a:t>
            </a:r>
          </a:p>
          <a:p>
            <a:pPr lvl="1" algn="just"/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(STRIP)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[Gao,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Yansong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et al.]</a:t>
            </a:r>
          </a:p>
          <a:p>
            <a:pPr lvl="1" algn="just"/>
            <a:endParaRPr lang="en-US" sz="2200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lvl="1" algn="just"/>
            <a:endParaRPr lang="en-US" sz="2200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lvl="1" algn="just"/>
            <a:endParaRPr lang="en-US" sz="2200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6216" y="1780243"/>
            <a:ext cx="5181600" cy="221599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Reverse-engineer the Trigger</a:t>
            </a:r>
          </a:p>
          <a:p>
            <a:pPr lvl="1" algn="just"/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Neural Cleanse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[Wang,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Bolun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et al.]</a:t>
            </a:r>
          </a:p>
          <a:p>
            <a:pPr lvl="1" algn="just"/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MESA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Qiao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Ximing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et al.]</a:t>
            </a:r>
          </a:p>
          <a:p>
            <a:pPr lvl="1" algn="just"/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ABS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[Liu,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Yingqi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et al.]</a:t>
            </a:r>
          </a:p>
          <a:p>
            <a:pPr lvl="1" algn="just"/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K-Arm Backdoor Optimization </a:t>
            </a:r>
          </a:p>
          <a:p>
            <a:pPr lvl="1" algn="just"/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[Shen,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Guangyu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et al.]</a:t>
            </a:r>
            <a:endParaRPr lang="en-US" sz="2200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6040" y="1780243"/>
            <a:ext cx="5181600" cy="221599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Erase the Backdoor</a:t>
            </a:r>
          </a:p>
          <a:p>
            <a:pPr lvl="1" algn="just"/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Neural Attention Distillation</a:t>
            </a:r>
          </a:p>
          <a:p>
            <a:pPr lvl="1" algn="just"/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[Li,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Yige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et al.]</a:t>
            </a:r>
          </a:p>
          <a:p>
            <a:pPr lvl="1" algn="just"/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Fine-Pruning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[Liu, Kang, et al.]</a:t>
            </a:r>
          </a:p>
          <a:p>
            <a:pPr lvl="1" algn="just"/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DeepSweep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Qiu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Han, et al.]</a:t>
            </a:r>
          </a:p>
          <a:p>
            <a:pPr lvl="1" algn="just"/>
            <a:endParaRPr lang="en-US" sz="2200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6216" y="4093776"/>
            <a:ext cx="5181600" cy="221599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Prevent the Backdoor</a:t>
            </a:r>
          </a:p>
          <a:p>
            <a:pPr lvl="1" algn="just"/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Februus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[Doan,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Bao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Gia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et al.]</a:t>
            </a:r>
          </a:p>
          <a:p>
            <a:pPr lvl="1" algn="just"/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CleaNN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Mojan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Javaheripi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et al.]</a:t>
            </a:r>
          </a:p>
          <a:p>
            <a:pPr lvl="1" algn="just"/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NNoculation</a:t>
            </a:r>
            <a:endParaRPr lang="en-US" sz="22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  <a:p>
            <a:pPr lvl="1" algn="just"/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</a:t>
            </a:r>
            <a:r>
              <a:rPr lang="nn-NO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Veldanda, Akshaj Kumar, et al.]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200" dirty="0">
              <a:latin typeface="Garamond" panose="020204040303010108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100830"/>
            <a:ext cx="923330" cy="19934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Online</a:t>
            </a:r>
          </a:p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(inference-time)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0090" y="2298622"/>
            <a:ext cx="553998" cy="96379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Offline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3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Temporal Backdoors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14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Temporal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>
                <a:latin typeface="Garamond"/>
                <a:ea typeface="Garamond"/>
                <a:cs typeface="Garamond"/>
                <a:sym typeface="Garamond"/>
              </a:rPr>
              <a:t>Prior work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: </a:t>
            </a:r>
            <a:r>
              <a:rPr lang="en-US" dirty="0" err="1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Kiourti</a:t>
            </a:r>
            <a:r>
              <a:rPr lang="en-US" dirty="0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 et al. </a:t>
            </a:r>
            <a:r>
              <a:rPr lang="en-US" dirty="0" err="1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TrojDRL</a:t>
            </a:r>
            <a:r>
              <a:rPr lang="en-US" dirty="0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: Evaluation of Backdoor Attacks on Deep Reinforcement Learning. DAC 2020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.</a:t>
            </a:r>
          </a:p>
          <a:p>
            <a:pPr lvl="0"/>
            <a:endParaRPr lang="en-US" u="sng" dirty="0">
              <a:latin typeface="Garamond"/>
              <a:ea typeface="Garamond"/>
              <a:cs typeface="Garamond"/>
              <a:sym typeface="Garamond"/>
            </a:endParaRPr>
          </a:p>
          <a:p>
            <a:pPr lvl="0"/>
            <a:r>
              <a:rPr lang="en-US" u="sng" dirty="0">
                <a:latin typeface="Garamond"/>
                <a:ea typeface="Garamond"/>
                <a:cs typeface="Garamond"/>
                <a:sym typeface="Garamond"/>
              </a:rPr>
              <a:t>State-Persistent Trigger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: Trigger persists in order for the action to be taken once</a:t>
            </a:r>
            <a:endParaRPr lang="en-US" dirty="0"/>
          </a:p>
          <a:p>
            <a:pPr lvl="0"/>
            <a:r>
              <a:rPr lang="en-US" u="sng" dirty="0">
                <a:latin typeface="Garamond"/>
                <a:ea typeface="Garamond"/>
                <a:cs typeface="Garamond"/>
                <a:sym typeface="Garamond"/>
              </a:rPr>
              <a:t>Action-persistent Trigger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: Trigger appears once and the target action is taken for x next states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7631" y="5417415"/>
            <a:ext cx="9385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Both require learning a temporal backdoor behavior along with a good policy</a:t>
            </a:r>
          </a:p>
        </p:txBody>
      </p:sp>
    </p:spTree>
    <p:extLst>
      <p:ext uri="{BB962C8B-B14F-4D97-AF65-F5344CB8AC3E}">
        <p14:creationId xmlns:p14="http://schemas.microsoft.com/office/powerpoint/2010/main" val="354143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Approaches to inject a sequential trigger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55" name="Google Shape;755;p88"/>
          <p:cNvSpPr txBox="1">
            <a:spLocks noGrp="1"/>
          </p:cNvSpPr>
          <p:nvPr>
            <p:ph type="body" idx="1"/>
          </p:nvPr>
        </p:nvSpPr>
        <p:spPr>
          <a:xfrm>
            <a:off x="455033" y="15097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Reward 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L</a:t>
            </a:r>
            <a:r>
              <a:rPr lang="en" dirty="0" err="1">
                <a:latin typeface="Garamond"/>
                <a:ea typeface="Garamond"/>
                <a:cs typeface="Garamond"/>
                <a:sym typeface="Garamond"/>
              </a:rPr>
              <a:t>ast</a:t>
            </a:r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T</a:t>
            </a:r>
            <a:r>
              <a:rPr lang="en" dirty="0" err="1">
                <a:latin typeface="Garamond"/>
                <a:ea typeface="Garamond"/>
                <a:cs typeface="Garamond"/>
                <a:sym typeface="Garamond"/>
              </a:rPr>
              <a:t>imestep</a:t>
            </a:r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: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514350" indent="-514350">
              <a:spcBef>
                <a:spcPts val="2133"/>
              </a:spcBef>
              <a:buFont typeface="+mj-lt"/>
              <a:buAutoNum type="arabicPeriod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514350" indent="-514350">
              <a:spcBef>
                <a:spcPts val="2133"/>
              </a:spcBef>
              <a:buFont typeface="+mj-lt"/>
              <a:buAutoNum type="arabicPeriod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514350" indent="-514350">
              <a:spcBef>
                <a:spcPts val="2133"/>
              </a:spcBef>
              <a:buFont typeface="+mj-lt"/>
              <a:buAutoNum type="arabicPeriod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56" name="Google Shape;756;p8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46" name="Google Shape;67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193" y="2354710"/>
            <a:ext cx="6182909" cy="14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030769" y="6258362"/>
            <a:ext cx="550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The 4 last consecutive frames are used for the LSTM policy</a:t>
            </a:r>
          </a:p>
        </p:txBody>
      </p:sp>
      <p:sp>
        <p:nvSpPr>
          <p:cNvPr id="51" name="Google Shape;795;p88"/>
          <p:cNvSpPr/>
          <p:nvPr/>
        </p:nvSpPr>
        <p:spPr>
          <a:xfrm>
            <a:off x="6639247" y="5699166"/>
            <a:ext cx="532800" cy="606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1" name="Google Shape;757;p88"/>
          <p:cNvGrpSpPr/>
          <p:nvPr/>
        </p:nvGrpSpPr>
        <p:grpSpPr>
          <a:xfrm>
            <a:off x="3937843" y="4002643"/>
            <a:ext cx="5861597" cy="1802281"/>
            <a:chOff x="2809002" y="1299800"/>
            <a:chExt cx="4396198" cy="1351711"/>
          </a:xfrm>
        </p:grpSpPr>
        <p:sp>
          <p:nvSpPr>
            <p:cNvPr id="22" name="Google Shape;758;p88"/>
            <p:cNvSpPr/>
            <p:nvPr/>
          </p:nvSpPr>
          <p:spPr>
            <a:xfrm>
              <a:off x="4055355" y="1752443"/>
              <a:ext cx="633300" cy="43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t-2</a:t>
              </a:r>
              <a:endParaRPr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3" name="Google Shape;759;p88"/>
            <p:cNvSpPr/>
            <p:nvPr/>
          </p:nvSpPr>
          <p:spPr>
            <a:xfrm>
              <a:off x="5184942" y="1752443"/>
              <a:ext cx="633300" cy="43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t-1</a:t>
              </a:r>
              <a:endParaRPr/>
            </a:p>
          </p:txBody>
        </p:sp>
        <p:sp>
          <p:nvSpPr>
            <p:cNvPr id="24" name="Google Shape;760;p88"/>
            <p:cNvSpPr/>
            <p:nvPr/>
          </p:nvSpPr>
          <p:spPr>
            <a:xfrm>
              <a:off x="6314550" y="1752443"/>
              <a:ext cx="633300" cy="43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</a:t>
              </a:r>
              <a:endParaRPr/>
            </a:p>
          </p:txBody>
        </p:sp>
        <p:sp>
          <p:nvSpPr>
            <p:cNvPr id="25" name="Google Shape;761;p88"/>
            <p:cNvSpPr txBox="1"/>
            <p:nvPr/>
          </p:nvSpPr>
          <p:spPr>
            <a:xfrm>
              <a:off x="5040676" y="1299800"/>
              <a:ext cx="777600" cy="52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467">
                  <a:solidFill>
                    <a:srgbClr val="980000"/>
                  </a:solidFill>
                  <a:latin typeface="Garamond"/>
                  <a:ea typeface="Garamond"/>
                  <a:cs typeface="Garamond"/>
                  <a:sym typeface="Garamond"/>
                </a:rPr>
                <a:t>Poisoned</a:t>
              </a:r>
              <a:endParaRPr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algn="ctr"/>
              <a:r>
                <a:rPr lang="en" sz="1467">
                  <a:solidFill>
                    <a:srgbClr val="980000"/>
                  </a:solidFill>
                  <a:latin typeface="Garamond"/>
                  <a:ea typeface="Garamond"/>
                  <a:cs typeface="Garamond"/>
                  <a:sym typeface="Garamond"/>
                </a:rPr>
                <a:t>image</a:t>
              </a:r>
              <a:endParaRPr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6" name="Google Shape;762;p88"/>
            <p:cNvSpPr txBox="1"/>
            <p:nvPr/>
          </p:nvSpPr>
          <p:spPr>
            <a:xfrm>
              <a:off x="3994925" y="1299800"/>
              <a:ext cx="814500" cy="52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467">
                  <a:solidFill>
                    <a:srgbClr val="980000"/>
                  </a:solidFill>
                  <a:latin typeface="Garamond"/>
                  <a:ea typeface="Garamond"/>
                  <a:cs typeface="Garamond"/>
                  <a:sym typeface="Garamond"/>
                </a:rPr>
                <a:t>Poisoned</a:t>
              </a:r>
              <a:endParaRPr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algn="ctr"/>
              <a:r>
                <a:rPr lang="en" sz="1467">
                  <a:solidFill>
                    <a:srgbClr val="980000"/>
                  </a:solidFill>
                  <a:latin typeface="Garamond"/>
                  <a:ea typeface="Garamond"/>
                  <a:cs typeface="Garamond"/>
                  <a:sym typeface="Garamond"/>
                </a:rPr>
                <a:t>image</a:t>
              </a:r>
              <a:endParaRPr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7" name="Google Shape;765;p88"/>
            <p:cNvSpPr txBox="1"/>
            <p:nvPr/>
          </p:nvSpPr>
          <p:spPr>
            <a:xfrm>
              <a:off x="6214300" y="2128225"/>
              <a:ext cx="990900" cy="52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467" dirty="0">
                  <a:solidFill>
                    <a:srgbClr val="980000"/>
                  </a:solidFill>
                  <a:latin typeface="Garamond"/>
                  <a:ea typeface="Garamond"/>
                  <a:cs typeface="Garamond"/>
                  <a:sym typeface="Garamond"/>
                </a:rPr>
                <a:t>Target_action reward = +1</a:t>
              </a:r>
              <a:endParaRPr sz="1467" dirty="0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8" name="Google Shape;766;p88"/>
            <p:cNvSpPr txBox="1"/>
            <p:nvPr/>
          </p:nvSpPr>
          <p:spPr>
            <a:xfrm>
              <a:off x="6214299" y="1299800"/>
              <a:ext cx="724500" cy="52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467">
                  <a:solidFill>
                    <a:srgbClr val="980000"/>
                  </a:solidFill>
                  <a:latin typeface="Garamond"/>
                  <a:ea typeface="Garamond"/>
                  <a:cs typeface="Garamond"/>
                  <a:sym typeface="Garamond"/>
                </a:rPr>
                <a:t>Poisoned</a:t>
              </a:r>
              <a:endParaRPr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algn="ctr"/>
              <a:r>
                <a:rPr lang="en" sz="1467">
                  <a:solidFill>
                    <a:srgbClr val="980000"/>
                  </a:solidFill>
                  <a:latin typeface="Garamond"/>
                  <a:ea typeface="Garamond"/>
                  <a:cs typeface="Garamond"/>
                  <a:sym typeface="Garamond"/>
                </a:rPr>
                <a:t>image</a:t>
              </a:r>
              <a:endParaRPr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9" name="Google Shape;767;p88"/>
            <p:cNvSpPr/>
            <p:nvPr/>
          </p:nvSpPr>
          <p:spPr>
            <a:xfrm>
              <a:off x="2971313" y="1752443"/>
              <a:ext cx="633300" cy="43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t-3</a:t>
              </a:r>
              <a:endParaRPr dirty="0"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30" name="Google Shape;768;p88"/>
            <p:cNvSpPr txBox="1"/>
            <p:nvPr/>
          </p:nvSpPr>
          <p:spPr>
            <a:xfrm>
              <a:off x="2809002" y="1299800"/>
              <a:ext cx="957900" cy="52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467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Not poisoned</a:t>
              </a:r>
              <a:endParaRPr sz="1467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algn="ctr"/>
              <a:r>
                <a:rPr lang="en" sz="1467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image</a:t>
              </a:r>
              <a:endParaRPr sz="1467" dirty="0"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31" name="Google Shape;769;p88"/>
            <p:cNvSpPr txBox="1"/>
            <p:nvPr/>
          </p:nvSpPr>
          <p:spPr>
            <a:xfrm>
              <a:off x="2809002" y="2128225"/>
              <a:ext cx="957900" cy="52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467" dirty="0">
                  <a:latin typeface="Garamond"/>
                  <a:ea typeface="Garamond"/>
                  <a:cs typeface="Garamond"/>
                  <a:sym typeface="Garamond"/>
                </a:rPr>
                <a:t>No change action, reward</a:t>
              </a:r>
              <a:endParaRPr sz="1467" dirty="0"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32" name="Google Shape;769;p88"/>
          <p:cNvSpPr txBox="1"/>
          <p:nvPr/>
        </p:nvSpPr>
        <p:spPr>
          <a:xfrm>
            <a:off x="5379547" y="5104161"/>
            <a:ext cx="12772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 dirty="0">
                <a:latin typeface="Garamond"/>
                <a:ea typeface="Garamond"/>
                <a:cs typeface="Garamond"/>
                <a:sym typeface="Garamond"/>
              </a:rPr>
              <a:t>No change action, reward</a:t>
            </a:r>
            <a:endParaRPr sz="1467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3" name="Google Shape;769;p88"/>
          <p:cNvSpPr txBox="1"/>
          <p:nvPr/>
        </p:nvSpPr>
        <p:spPr>
          <a:xfrm>
            <a:off x="6894403" y="5110257"/>
            <a:ext cx="12772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 dirty="0">
                <a:latin typeface="Garamond"/>
                <a:ea typeface="Garamond"/>
                <a:cs typeface="Garamond"/>
                <a:sym typeface="Garamond"/>
              </a:rPr>
              <a:t>No change action, reward</a:t>
            </a:r>
            <a:endParaRPr sz="1467"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186305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Approaches to inject a sequential trigger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55" name="Google Shape;755;p88"/>
          <p:cNvSpPr txBox="1">
            <a:spLocks noGrp="1"/>
          </p:cNvSpPr>
          <p:nvPr>
            <p:ph type="body" idx="1"/>
          </p:nvPr>
        </p:nvSpPr>
        <p:spPr>
          <a:xfrm>
            <a:off x="455033" y="15097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Reward All Timesteps: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514350" indent="-514350">
              <a:spcBef>
                <a:spcPts val="2133"/>
              </a:spcBef>
              <a:buFont typeface="+mj-lt"/>
              <a:buAutoNum type="arabicPeriod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514350" indent="-514350">
              <a:spcBef>
                <a:spcPts val="2133"/>
              </a:spcBef>
              <a:buFont typeface="+mj-lt"/>
              <a:buAutoNum type="arabicPeriod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514350" indent="-514350">
              <a:spcBef>
                <a:spcPts val="2133"/>
              </a:spcBef>
              <a:buFont typeface="+mj-lt"/>
              <a:buAutoNum type="arabicPeriod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56" name="Google Shape;756;p8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pic>
        <p:nvPicPr>
          <p:cNvPr id="46" name="Google Shape;67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193" y="2354710"/>
            <a:ext cx="6182909" cy="1495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757;p88"/>
          <p:cNvGrpSpPr/>
          <p:nvPr/>
        </p:nvGrpSpPr>
        <p:grpSpPr>
          <a:xfrm>
            <a:off x="3937843" y="4002643"/>
            <a:ext cx="5861597" cy="1802281"/>
            <a:chOff x="2809002" y="1299800"/>
            <a:chExt cx="4396198" cy="1351711"/>
          </a:xfrm>
        </p:grpSpPr>
        <p:sp>
          <p:nvSpPr>
            <p:cNvPr id="31" name="Google Shape;758;p88"/>
            <p:cNvSpPr/>
            <p:nvPr/>
          </p:nvSpPr>
          <p:spPr>
            <a:xfrm>
              <a:off x="4055355" y="1752443"/>
              <a:ext cx="633300" cy="43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t-2</a:t>
              </a:r>
              <a:endParaRPr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32" name="Google Shape;759;p88"/>
            <p:cNvSpPr/>
            <p:nvPr/>
          </p:nvSpPr>
          <p:spPr>
            <a:xfrm>
              <a:off x="5184942" y="1752443"/>
              <a:ext cx="633300" cy="43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t-1</a:t>
              </a:r>
              <a:endParaRPr/>
            </a:p>
          </p:txBody>
        </p:sp>
        <p:sp>
          <p:nvSpPr>
            <p:cNvPr id="33" name="Google Shape;760;p88"/>
            <p:cNvSpPr/>
            <p:nvPr/>
          </p:nvSpPr>
          <p:spPr>
            <a:xfrm>
              <a:off x="6314550" y="1752443"/>
              <a:ext cx="633300" cy="43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</a:t>
              </a:r>
              <a:endParaRPr/>
            </a:p>
          </p:txBody>
        </p:sp>
        <p:sp>
          <p:nvSpPr>
            <p:cNvPr id="34" name="Google Shape;761;p88"/>
            <p:cNvSpPr txBox="1"/>
            <p:nvPr/>
          </p:nvSpPr>
          <p:spPr>
            <a:xfrm>
              <a:off x="5040676" y="1299800"/>
              <a:ext cx="777600" cy="52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467">
                  <a:solidFill>
                    <a:srgbClr val="980000"/>
                  </a:solidFill>
                  <a:latin typeface="Garamond"/>
                  <a:ea typeface="Garamond"/>
                  <a:cs typeface="Garamond"/>
                  <a:sym typeface="Garamond"/>
                </a:rPr>
                <a:t>Poisoned</a:t>
              </a:r>
              <a:endParaRPr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algn="ctr"/>
              <a:r>
                <a:rPr lang="en" sz="1467">
                  <a:solidFill>
                    <a:srgbClr val="980000"/>
                  </a:solidFill>
                  <a:latin typeface="Garamond"/>
                  <a:ea typeface="Garamond"/>
                  <a:cs typeface="Garamond"/>
                  <a:sym typeface="Garamond"/>
                </a:rPr>
                <a:t>image</a:t>
              </a:r>
              <a:endParaRPr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35" name="Google Shape;762;p88"/>
            <p:cNvSpPr txBox="1"/>
            <p:nvPr/>
          </p:nvSpPr>
          <p:spPr>
            <a:xfrm>
              <a:off x="3994925" y="1299800"/>
              <a:ext cx="814500" cy="52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467">
                  <a:solidFill>
                    <a:srgbClr val="980000"/>
                  </a:solidFill>
                  <a:latin typeface="Garamond"/>
                  <a:ea typeface="Garamond"/>
                  <a:cs typeface="Garamond"/>
                  <a:sym typeface="Garamond"/>
                </a:rPr>
                <a:t>Poisoned</a:t>
              </a:r>
              <a:endParaRPr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algn="ctr"/>
              <a:r>
                <a:rPr lang="en" sz="1467">
                  <a:solidFill>
                    <a:srgbClr val="980000"/>
                  </a:solidFill>
                  <a:latin typeface="Garamond"/>
                  <a:ea typeface="Garamond"/>
                  <a:cs typeface="Garamond"/>
                  <a:sym typeface="Garamond"/>
                </a:rPr>
                <a:t>image</a:t>
              </a:r>
              <a:endParaRPr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36" name="Google Shape;765;p88"/>
            <p:cNvSpPr txBox="1"/>
            <p:nvPr/>
          </p:nvSpPr>
          <p:spPr>
            <a:xfrm>
              <a:off x="6214300" y="2128225"/>
              <a:ext cx="990900" cy="52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467" dirty="0">
                  <a:solidFill>
                    <a:srgbClr val="980000"/>
                  </a:solidFill>
                  <a:latin typeface="Garamond"/>
                  <a:ea typeface="Garamond"/>
                  <a:cs typeface="Garamond"/>
                  <a:sym typeface="Garamond"/>
                </a:rPr>
                <a:t>Target_action reward = +1</a:t>
              </a:r>
              <a:endParaRPr sz="1467" dirty="0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37" name="Google Shape;766;p88"/>
            <p:cNvSpPr txBox="1"/>
            <p:nvPr/>
          </p:nvSpPr>
          <p:spPr>
            <a:xfrm>
              <a:off x="6214299" y="1299800"/>
              <a:ext cx="724500" cy="52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467">
                  <a:solidFill>
                    <a:srgbClr val="980000"/>
                  </a:solidFill>
                  <a:latin typeface="Garamond"/>
                  <a:ea typeface="Garamond"/>
                  <a:cs typeface="Garamond"/>
                  <a:sym typeface="Garamond"/>
                </a:rPr>
                <a:t>Poisoned</a:t>
              </a:r>
              <a:endParaRPr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algn="ctr"/>
              <a:r>
                <a:rPr lang="en" sz="1467">
                  <a:solidFill>
                    <a:srgbClr val="980000"/>
                  </a:solidFill>
                  <a:latin typeface="Garamond"/>
                  <a:ea typeface="Garamond"/>
                  <a:cs typeface="Garamond"/>
                  <a:sym typeface="Garamond"/>
                </a:rPr>
                <a:t>image</a:t>
              </a:r>
              <a:endParaRPr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38" name="Google Shape;767;p88"/>
            <p:cNvSpPr/>
            <p:nvPr/>
          </p:nvSpPr>
          <p:spPr>
            <a:xfrm>
              <a:off x="2971313" y="1752443"/>
              <a:ext cx="633300" cy="43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t-3</a:t>
              </a:r>
              <a:endParaRPr dirty="0"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39" name="Google Shape;768;p88"/>
            <p:cNvSpPr txBox="1"/>
            <p:nvPr/>
          </p:nvSpPr>
          <p:spPr>
            <a:xfrm>
              <a:off x="2809002" y="1299800"/>
              <a:ext cx="957900" cy="52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467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Not poisoned</a:t>
              </a:r>
              <a:endParaRPr sz="1467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algn="ctr"/>
              <a:r>
                <a:rPr lang="en" sz="1467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image</a:t>
              </a:r>
              <a:endParaRPr sz="1467" dirty="0"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0" name="Google Shape;769;p88"/>
            <p:cNvSpPr txBox="1"/>
            <p:nvPr/>
          </p:nvSpPr>
          <p:spPr>
            <a:xfrm>
              <a:off x="2809002" y="2128225"/>
              <a:ext cx="957900" cy="52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467" dirty="0">
                  <a:latin typeface="Garamond"/>
                  <a:ea typeface="Garamond"/>
                  <a:cs typeface="Garamond"/>
                  <a:sym typeface="Garamond"/>
                </a:rPr>
                <a:t>No change action, reward</a:t>
              </a:r>
              <a:endParaRPr sz="1467" dirty="0"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41" name="Google Shape;765;p88"/>
          <p:cNvSpPr txBox="1"/>
          <p:nvPr/>
        </p:nvSpPr>
        <p:spPr>
          <a:xfrm>
            <a:off x="6940655" y="5107209"/>
            <a:ext cx="13212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 dirty="0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Target_action reward = +1</a:t>
            </a:r>
            <a:endParaRPr sz="1467" dirty="0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" name="Google Shape;765;p88"/>
          <p:cNvSpPr txBox="1"/>
          <p:nvPr/>
        </p:nvSpPr>
        <p:spPr>
          <a:xfrm>
            <a:off x="5431428" y="5107209"/>
            <a:ext cx="13212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 dirty="0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Target_action reward = +1</a:t>
            </a:r>
            <a:endParaRPr sz="1467" dirty="0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677221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Approaches to inject a sequential trigger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55" name="Google Shape;755;p88"/>
          <p:cNvSpPr txBox="1">
            <a:spLocks noGrp="1"/>
          </p:cNvSpPr>
          <p:nvPr>
            <p:ph type="body" idx="1"/>
          </p:nvPr>
        </p:nvSpPr>
        <p:spPr>
          <a:xfrm>
            <a:off x="455033" y="15097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Avoid Target Action: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514350" indent="-514350">
              <a:spcBef>
                <a:spcPts val="2133"/>
              </a:spcBef>
              <a:buFont typeface="+mj-lt"/>
              <a:buAutoNum type="arabicPeriod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514350" indent="-514350">
              <a:spcBef>
                <a:spcPts val="2133"/>
              </a:spcBef>
              <a:buFont typeface="+mj-lt"/>
              <a:buAutoNum type="arabicPeriod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marL="514350" indent="-514350">
              <a:spcBef>
                <a:spcPts val="2133"/>
              </a:spcBef>
              <a:buFont typeface="+mj-lt"/>
              <a:buAutoNum type="arabicPeriod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56" name="Google Shape;756;p8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grpSp>
        <p:nvGrpSpPr>
          <p:cNvPr id="757" name="Google Shape;757;p88"/>
          <p:cNvGrpSpPr/>
          <p:nvPr/>
        </p:nvGrpSpPr>
        <p:grpSpPr>
          <a:xfrm>
            <a:off x="3937843" y="4002643"/>
            <a:ext cx="5861597" cy="1802281"/>
            <a:chOff x="2809002" y="1299800"/>
            <a:chExt cx="4396198" cy="1351711"/>
          </a:xfrm>
        </p:grpSpPr>
        <p:sp>
          <p:nvSpPr>
            <p:cNvPr id="758" name="Google Shape;758;p88"/>
            <p:cNvSpPr/>
            <p:nvPr/>
          </p:nvSpPr>
          <p:spPr>
            <a:xfrm>
              <a:off x="4055355" y="1752443"/>
              <a:ext cx="633300" cy="43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t-2</a:t>
              </a:r>
              <a:endParaRPr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759" name="Google Shape;759;p88"/>
            <p:cNvSpPr/>
            <p:nvPr/>
          </p:nvSpPr>
          <p:spPr>
            <a:xfrm>
              <a:off x="5184942" y="1752443"/>
              <a:ext cx="633300" cy="43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t-1</a:t>
              </a:r>
              <a:endParaRPr/>
            </a:p>
          </p:txBody>
        </p:sp>
        <p:sp>
          <p:nvSpPr>
            <p:cNvPr id="760" name="Google Shape;760;p88"/>
            <p:cNvSpPr/>
            <p:nvPr/>
          </p:nvSpPr>
          <p:spPr>
            <a:xfrm>
              <a:off x="6314550" y="1752443"/>
              <a:ext cx="633300" cy="43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</a:t>
              </a:r>
              <a:endParaRPr/>
            </a:p>
          </p:txBody>
        </p:sp>
        <p:sp>
          <p:nvSpPr>
            <p:cNvPr id="761" name="Google Shape;761;p88"/>
            <p:cNvSpPr txBox="1"/>
            <p:nvPr/>
          </p:nvSpPr>
          <p:spPr>
            <a:xfrm>
              <a:off x="5040676" y="1299800"/>
              <a:ext cx="777600" cy="52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467">
                  <a:solidFill>
                    <a:srgbClr val="980000"/>
                  </a:solidFill>
                  <a:latin typeface="Garamond"/>
                  <a:ea typeface="Garamond"/>
                  <a:cs typeface="Garamond"/>
                  <a:sym typeface="Garamond"/>
                </a:rPr>
                <a:t>Poisoned</a:t>
              </a:r>
              <a:endParaRPr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algn="ctr"/>
              <a:r>
                <a:rPr lang="en" sz="1467">
                  <a:solidFill>
                    <a:srgbClr val="980000"/>
                  </a:solidFill>
                  <a:latin typeface="Garamond"/>
                  <a:ea typeface="Garamond"/>
                  <a:cs typeface="Garamond"/>
                  <a:sym typeface="Garamond"/>
                </a:rPr>
                <a:t>image</a:t>
              </a:r>
              <a:endParaRPr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762" name="Google Shape;762;p88"/>
            <p:cNvSpPr txBox="1"/>
            <p:nvPr/>
          </p:nvSpPr>
          <p:spPr>
            <a:xfrm>
              <a:off x="3994925" y="1299800"/>
              <a:ext cx="814500" cy="52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467">
                  <a:solidFill>
                    <a:srgbClr val="980000"/>
                  </a:solidFill>
                  <a:latin typeface="Garamond"/>
                  <a:ea typeface="Garamond"/>
                  <a:cs typeface="Garamond"/>
                  <a:sym typeface="Garamond"/>
                </a:rPr>
                <a:t>Poisoned</a:t>
              </a:r>
              <a:endParaRPr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algn="ctr"/>
              <a:r>
                <a:rPr lang="en" sz="1467">
                  <a:solidFill>
                    <a:srgbClr val="980000"/>
                  </a:solidFill>
                  <a:latin typeface="Garamond"/>
                  <a:ea typeface="Garamond"/>
                  <a:cs typeface="Garamond"/>
                  <a:sym typeface="Garamond"/>
                </a:rPr>
                <a:t>image</a:t>
              </a:r>
              <a:endParaRPr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765" name="Google Shape;765;p88"/>
            <p:cNvSpPr txBox="1"/>
            <p:nvPr/>
          </p:nvSpPr>
          <p:spPr>
            <a:xfrm>
              <a:off x="6214300" y="2128225"/>
              <a:ext cx="990900" cy="52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467" dirty="0">
                  <a:solidFill>
                    <a:srgbClr val="980000"/>
                  </a:solidFill>
                  <a:latin typeface="Garamond"/>
                  <a:ea typeface="Garamond"/>
                  <a:cs typeface="Garamond"/>
                  <a:sym typeface="Garamond"/>
                </a:rPr>
                <a:t>Target_action reward = +1</a:t>
              </a:r>
              <a:endParaRPr sz="1467" dirty="0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766" name="Google Shape;766;p88"/>
            <p:cNvSpPr txBox="1"/>
            <p:nvPr/>
          </p:nvSpPr>
          <p:spPr>
            <a:xfrm>
              <a:off x="6214299" y="1299800"/>
              <a:ext cx="724500" cy="52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467">
                  <a:solidFill>
                    <a:srgbClr val="980000"/>
                  </a:solidFill>
                  <a:latin typeface="Garamond"/>
                  <a:ea typeface="Garamond"/>
                  <a:cs typeface="Garamond"/>
                  <a:sym typeface="Garamond"/>
                </a:rPr>
                <a:t>Poisoned</a:t>
              </a:r>
              <a:endParaRPr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algn="ctr"/>
              <a:r>
                <a:rPr lang="en" sz="1467">
                  <a:solidFill>
                    <a:srgbClr val="980000"/>
                  </a:solidFill>
                  <a:latin typeface="Garamond"/>
                  <a:ea typeface="Garamond"/>
                  <a:cs typeface="Garamond"/>
                  <a:sym typeface="Garamond"/>
                </a:rPr>
                <a:t>image</a:t>
              </a:r>
              <a:endParaRPr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767" name="Google Shape;767;p88"/>
            <p:cNvSpPr/>
            <p:nvPr/>
          </p:nvSpPr>
          <p:spPr>
            <a:xfrm>
              <a:off x="2971313" y="1752443"/>
              <a:ext cx="633300" cy="43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t-3</a:t>
              </a:r>
              <a:endParaRPr dirty="0"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768" name="Google Shape;768;p88"/>
            <p:cNvSpPr txBox="1"/>
            <p:nvPr/>
          </p:nvSpPr>
          <p:spPr>
            <a:xfrm>
              <a:off x="2809002" y="1299800"/>
              <a:ext cx="957900" cy="52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467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Not poisoned</a:t>
              </a:r>
              <a:endParaRPr sz="1467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algn="ctr"/>
              <a:r>
                <a:rPr lang="en" sz="1467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image</a:t>
              </a:r>
              <a:endParaRPr sz="1467" dirty="0"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769" name="Google Shape;769;p88"/>
            <p:cNvSpPr txBox="1"/>
            <p:nvPr/>
          </p:nvSpPr>
          <p:spPr>
            <a:xfrm>
              <a:off x="2809002" y="2128225"/>
              <a:ext cx="957900" cy="52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467" dirty="0">
                  <a:latin typeface="Garamond"/>
                  <a:ea typeface="Garamond"/>
                  <a:cs typeface="Garamond"/>
                  <a:sym typeface="Garamond"/>
                </a:rPr>
                <a:t>No change action, reward</a:t>
              </a:r>
              <a:endParaRPr sz="1467" dirty="0"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pic>
        <p:nvPicPr>
          <p:cNvPr id="46" name="Google Shape;67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193" y="2354710"/>
            <a:ext cx="6182909" cy="14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793;p88"/>
          <p:cNvSpPr txBox="1"/>
          <p:nvPr/>
        </p:nvSpPr>
        <p:spPr>
          <a:xfrm>
            <a:off x="4777099" y="6106823"/>
            <a:ext cx="21924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Target_action reward = -1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" name="Google Shape;794;p88"/>
          <p:cNvSpPr txBox="1"/>
          <p:nvPr/>
        </p:nvSpPr>
        <p:spPr>
          <a:xfrm>
            <a:off x="6969231" y="6106823"/>
            <a:ext cx="2361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Other actions reward = +1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" name="Google Shape;795;p88"/>
          <p:cNvSpPr/>
          <p:nvPr/>
        </p:nvSpPr>
        <p:spPr>
          <a:xfrm>
            <a:off x="6604049" y="5542275"/>
            <a:ext cx="532800" cy="606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14824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8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1st Approach: Reward Last Timestep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03" name="Google Shape;803;p8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b="1" dirty="0">
                <a:latin typeface="Garamond"/>
                <a:ea typeface="Garamond"/>
                <a:cs typeface="Garamond"/>
                <a:sym typeface="Garamond"/>
              </a:rPr>
              <a:t>Input Timesteps: 4</a:t>
            </a:r>
            <a:endParaRPr b="1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04" name="Google Shape;804;p8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pic>
        <p:nvPicPr>
          <p:cNvPr id="805" name="Google Shape;805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1956" y="4275833"/>
            <a:ext cx="2479742" cy="2293908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89"/>
          <p:cNvSpPr txBox="1"/>
          <p:nvPr/>
        </p:nvSpPr>
        <p:spPr>
          <a:xfrm>
            <a:off x="601867" y="4995425"/>
            <a:ext cx="4537744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 dirty="0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NOTE</a:t>
            </a:r>
            <a:r>
              <a:rPr lang="en" sz="2400" dirty="0">
                <a:latin typeface="Garamond"/>
                <a:ea typeface="Garamond"/>
                <a:cs typeface="Garamond"/>
                <a:sym typeface="Garamond"/>
              </a:rPr>
              <a:t>: The backdoor is not learnt for Target Action: 1 (Fire) when we use a history of 4 timesteps</a:t>
            </a:r>
            <a:endParaRPr sz="2400" dirty="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07" name="Google Shape;807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5050" y="1989208"/>
            <a:ext cx="2430542" cy="2242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3400" y="2014918"/>
            <a:ext cx="2440382" cy="2252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5181" y="4322542"/>
            <a:ext cx="2519104" cy="2200490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89"/>
          <p:cNvSpPr/>
          <p:nvPr/>
        </p:nvSpPr>
        <p:spPr>
          <a:xfrm>
            <a:off x="2001967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t-2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11" name="Google Shape;811;p89"/>
          <p:cNvSpPr/>
          <p:nvPr/>
        </p:nvSpPr>
        <p:spPr>
          <a:xfrm>
            <a:off x="3298767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t-1</a:t>
            </a:r>
            <a:endParaRPr/>
          </a:p>
        </p:txBody>
      </p:sp>
      <p:sp>
        <p:nvSpPr>
          <p:cNvPr id="812" name="Google Shape;812;p89"/>
          <p:cNvSpPr/>
          <p:nvPr/>
        </p:nvSpPr>
        <p:spPr>
          <a:xfrm>
            <a:off x="4595600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endParaRPr/>
          </a:p>
        </p:txBody>
      </p:sp>
      <p:sp>
        <p:nvSpPr>
          <p:cNvPr id="813" name="Google Shape;813;p89"/>
          <p:cNvSpPr txBox="1"/>
          <p:nvPr/>
        </p:nvSpPr>
        <p:spPr>
          <a:xfrm>
            <a:off x="3237967" y="2118801"/>
            <a:ext cx="10800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14" name="Google Shape;814;p89"/>
          <p:cNvSpPr txBox="1"/>
          <p:nvPr/>
        </p:nvSpPr>
        <p:spPr>
          <a:xfrm>
            <a:off x="2061533" y="2118801"/>
            <a:ext cx="959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15" name="Google Shape;815;p89"/>
          <p:cNvSpPr txBox="1"/>
          <p:nvPr/>
        </p:nvSpPr>
        <p:spPr>
          <a:xfrm>
            <a:off x="1880767" y="3578234"/>
            <a:ext cx="1251600" cy="9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latin typeface="Garamond"/>
                <a:ea typeface="Garamond"/>
                <a:cs typeface="Garamond"/>
                <a:sym typeface="Garamond"/>
              </a:rPr>
              <a:t>No change action, reward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16" name="Google Shape;816;p89"/>
          <p:cNvSpPr txBox="1"/>
          <p:nvPr/>
        </p:nvSpPr>
        <p:spPr>
          <a:xfrm>
            <a:off x="3182567" y="3578234"/>
            <a:ext cx="1251600" cy="9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 change action, reward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17" name="Google Shape;817;p89"/>
          <p:cNvSpPr txBox="1"/>
          <p:nvPr/>
        </p:nvSpPr>
        <p:spPr>
          <a:xfrm>
            <a:off x="4434167" y="3578234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Target_action reward = +1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18" name="Google Shape;818;p89"/>
          <p:cNvSpPr txBox="1"/>
          <p:nvPr/>
        </p:nvSpPr>
        <p:spPr>
          <a:xfrm>
            <a:off x="4519967" y="2118801"/>
            <a:ext cx="10800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19" name="Google Shape;819;p89"/>
          <p:cNvSpPr/>
          <p:nvPr/>
        </p:nvSpPr>
        <p:spPr>
          <a:xfrm>
            <a:off x="601867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t-3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20" name="Google Shape;820;p89"/>
          <p:cNvSpPr txBox="1"/>
          <p:nvPr/>
        </p:nvSpPr>
        <p:spPr>
          <a:xfrm>
            <a:off x="460067" y="2118801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 poisoned</a:t>
            </a:r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21" name="Google Shape;821;p89"/>
          <p:cNvSpPr txBox="1"/>
          <p:nvPr/>
        </p:nvSpPr>
        <p:spPr>
          <a:xfrm>
            <a:off x="458367" y="3578234"/>
            <a:ext cx="1251600" cy="9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latin typeface="Garamond"/>
                <a:ea typeface="Garamond"/>
                <a:cs typeface="Garamond"/>
                <a:sym typeface="Garamond"/>
              </a:rPr>
              <a:t>No change action, reward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22" name="Google Shape;822;p89"/>
          <p:cNvSpPr/>
          <p:nvPr/>
        </p:nvSpPr>
        <p:spPr>
          <a:xfrm>
            <a:off x="6719073" y="2176630"/>
            <a:ext cx="1195600" cy="1852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823" name="Google Shape;823;p89"/>
          <p:cNvSpPr/>
          <p:nvPr/>
        </p:nvSpPr>
        <p:spPr>
          <a:xfrm>
            <a:off x="6706933" y="4438135"/>
            <a:ext cx="1195600" cy="226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824" name="Google Shape;824;p89"/>
          <p:cNvSpPr txBox="1"/>
          <p:nvPr/>
        </p:nvSpPr>
        <p:spPr>
          <a:xfrm>
            <a:off x="7757063" y="1156942"/>
            <a:ext cx="2389978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Same parameters, </a:t>
            </a:r>
          </a:p>
          <a:p>
            <a:pPr algn="ctr"/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Different Target Action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825" name="Google Shape;825;p89"/>
          <p:cNvCxnSpPr/>
          <p:nvPr/>
        </p:nvCxnSpPr>
        <p:spPr>
          <a:xfrm flipH="1">
            <a:off x="7899803" y="1798934"/>
            <a:ext cx="537600" cy="20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6" name="Google Shape;826;p89"/>
          <p:cNvCxnSpPr/>
          <p:nvPr/>
        </p:nvCxnSpPr>
        <p:spPr>
          <a:xfrm>
            <a:off x="8952052" y="1802328"/>
            <a:ext cx="602400" cy="2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512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" grpId="0"/>
      <p:bldP spid="822" grpId="0" animBg="1"/>
      <p:bldP spid="823" grpId="0" animBg="1"/>
      <p:bldP spid="8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Garamond"/>
                <a:ea typeface="Garamond"/>
                <a:cs typeface="Garamond"/>
                <a:sym typeface="Garamond"/>
              </a:rPr>
              <a:t>1st Approach: Reward Last Timestep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01" name="Google Shape;1101;p9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b="1" dirty="0">
                <a:latin typeface="Garamond"/>
                <a:ea typeface="Garamond"/>
                <a:cs typeface="Garamond"/>
                <a:sym typeface="Garamond"/>
              </a:rPr>
              <a:t>Input Timesteps: 7</a:t>
            </a:r>
            <a:endParaRPr b="1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02" name="Google Shape;1102;p9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1103" name="Google Shape;1103;p97"/>
          <p:cNvSpPr txBox="1"/>
          <p:nvPr/>
        </p:nvSpPr>
        <p:spPr>
          <a:xfrm>
            <a:off x="736784" y="5142834"/>
            <a:ext cx="4763366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400" b="1" dirty="0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NOTE</a:t>
            </a: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: The backdoor is not learnt for Target Action: 1 (Fire) when we use a history of 7 </a:t>
            </a:r>
            <a:r>
              <a:rPr lang="en-US" sz="2400" dirty="0" err="1">
                <a:latin typeface="Garamond"/>
                <a:ea typeface="Garamond"/>
                <a:cs typeface="Garamond"/>
                <a:sym typeface="Garamond"/>
              </a:rPr>
              <a:t>timesteps</a:t>
            </a:r>
            <a:endParaRPr lang="en-US" sz="24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04" name="Google Shape;1104;p97"/>
          <p:cNvSpPr/>
          <p:nvPr/>
        </p:nvSpPr>
        <p:spPr>
          <a:xfrm>
            <a:off x="3424367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t-2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05" name="Google Shape;1105;p97"/>
          <p:cNvSpPr/>
          <p:nvPr/>
        </p:nvSpPr>
        <p:spPr>
          <a:xfrm>
            <a:off x="4721167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t-1</a:t>
            </a:r>
            <a:endParaRPr/>
          </a:p>
        </p:txBody>
      </p:sp>
      <p:sp>
        <p:nvSpPr>
          <p:cNvPr id="1106" name="Google Shape;1106;p97"/>
          <p:cNvSpPr/>
          <p:nvPr/>
        </p:nvSpPr>
        <p:spPr>
          <a:xfrm>
            <a:off x="6018000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endParaRPr/>
          </a:p>
        </p:txBody>
      </p:sp>
      <p:sp>
        <p:nvSpPr>
          <p:cNvPr id="1107" name="Google Shape;1107;p97"/>
          <p:cNvSpPr txBox="1"/>
          <p:nvPr/>
        </p:nvSpPr>
        <p:spPr>
          <a:xfrm>
            <a:off x="4660367" y="2118801"/>
            <a:ext cx="10800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08" name="Google Shape;1108;p97"/>
          <p:cNvSpPr txBox="1"/>
          <p:nvPr/>
        </p:nvSpPr>
        <p:spPr>
          <a:xfrm>
            <a:off x="3483933" y="2118801"/>
            <a:ext cx="959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09" name="Google Shape;1109;p97"/>
          <p:cNvSpPr txBox="1"/>
          <p:nvPr/>
        </p:nvSpPr>
        <p:spPr>
          <a:xfrm>
            <a:off x="3303167" y="3578234"/>
            <a:ext cx="1251600" cy="9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latin typeface="Garamond"/>
                <a:ea typeface="Garamond"/>
                <a:cs typeface="Garamond"/>
                <a:sym typeface="Garamond"/>
              </a:rPr>
              <a:t>No change action, reward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10" name="Google Shape;1110;p97"/>
          <p:cNvSpPr txBox="1"/>
          <p:nvPr/>
        </p:nvSpPr>
        <p:spPr>
          <a:xfrm>
            <a:off x="4604967" y="3578234"/>
            <a:ext cx="1251600" cy="9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 change action, reward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11" name="Google Shape;1111;p97"/>
          <p:cNvSpPr txBox="1"/>
          <p:nvPr/>
        </p:nvSpPr>
        <p:spPr>
          <a:xfrm>
            <a:off x="5856567" y="3578234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Target_action reward = +1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12" name="Google Shape;1112;p97"/>
          <p:cNvSpPr txBox="1"/>
          <p:nvPr/>
        </p:nvSpPr>
        <p:spPr>
          <a:xfrm>
            <a:off x="5942367" y="2118801"/>
            <a:ext cx="10800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13" name="Google Shape;1113;p97"/>
          <p:cNvSpPr/>
          <p:nvPr/>
        </p:nvSpPr>
        <p:spPr>
          <a:xfrm>
            <a:off x="195467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t-7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14" name="Google Shape;1114;p97"/>
          <p:cNvSpPr txBox="1"/>
          <p:nvPr/>
        </p:nvSpPr>
        <p:spPr>
          <a:xfrm>
            <a:off x="53667" y="2118801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 poisoned</a:t>
            </a:r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15" name="Google Shape;1115;p97"/>
          <p:cNvSpPr txBox="1"/>
          <p:nvPr/>
        </p:nvSpPr>
        <p:spPr>
          <a:xfrm>
            <a:off x="51967" y="3578234"/>
            <a:ext cx="1251600" cy="9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latin typeface="Garamond"/>
                <a:ea typeface="Garamond"/>
                <a:cs typeface="Garamond"/>
                <a:sym typeface="Garamond"/>
              </a:rPr>
              <a:t>No change action, reward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16" name="Google Shape;1116;p97"/>
          <p:cNvSpPr txBox="1"/>
          <p:nvPr/>
        </p:nvSpPr>
        <p:spPr>
          <a:xfrm>
            <a:off x="7459333" y="3336568"/>
            <a:ext cx="4244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 dirty="0">
                <a:latin typeface="Garamond"/>
                <a:ea typeface="Garamond"/>
                <a:cs typeface="Garamond"/>
                <a:sym typeface="Garamond"/>
              </a:rPr>
              <a:t>Same parameters, Different Target Action</a:t>
            </a:r>
            <a:endParaRPr sz="1600" dirty="0"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117" name="Google Shape;1117;p97"/>
          <p:cNvCxnSpPr/>
          <p:nvPr/>
        </p:nvCxnSpPr>
        <p:spPr>
          <a:xfrm flipH="1">
            <a:off x="8284100" y="3846033"/>
            <a:ext cx="537600" cy="20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8" name="Google Shape;1118;p97"/>
          <p:cNvCxnSpPr/>
          <p:nvPr/>
        </p:nvCxnSpPr>
        <p:spPr>
          <a:xfrm>
            <a:off x="9526033" y="3836767"/>
            <a:ext cx="602400" cy="2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9" name="Google Shape;1119;p97"/>
          <p:cNvSpPr/>
          <p:nvPr/>
        </p:nvSpPr>
        <p:spPr>
          <a:xfrm>
            <a:off x="2023400" y="2724651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t-3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20" name="Google Shape;1120;p97"/>
          <p:cNvSpPr txBox="1"/>
          <p:nvPr/>
        </p:nvSpPr>
        <p:spPr>
          <a:xfrm>
            <a:off x="1881600" y="2118785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 poisoned</a:t>
            </a:r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21" name="Google Shape;1121;p97"/>
          <p:cNvSpPr txBox="1"/>
          <p:nvPr/>
        </p:nvSpPr>
        <p:spPr>
          <a:xfrm>
            <a:off x="1879900" y="3578218"/>
            <a:ext cx="1251600" cy="9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latin typeface="Garamond"/>
                <a:ea typeface="Garamond"/>
                <a:cs typeface="Garamond"/>
                <a:sym typeface="Garamond"/>
              </a:rPr>
              <a:t>No change action, reward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22" name="Google Shape;1122;p97"/>
          <p:cNvSpPr txBox="1"/>
          <p:nvPr/>
        </p:nvSpPr>
        <p:spPr>
          <a:xfrm>
            <a:off x="1395533" y="2810068"/>
            <a:ext cx="53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...</a:t>
            </a:r>
            <a:endParaRPr sz="2400"/>
          </a:p>
        </p:txBody>
      </p:sp>
      <p:pic>
        <p:nvPicPr>
          <p:cNvPr id="1123" name="Google Shape;112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737" y="4275833"/>
            <a:ext cx="3116729" cy="2463033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97"/>
          <p:cNvSpPr txBox="1"/>
          <p:nvPr/>
        </p:nvSpPr>
        <p:spPr>
          <a:xfrm>
            <a:off x="9031200" y="4728001"/>
            <a:ext cx="31608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 dirty="0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NOTE</a:t>
            </a:r>
            <a:r>
              <a:rPr lang="en" sz="2000" dirty="0">
                <a:latin typeface="Garamond"/>
                <a:ea typeface="Garamond"/>
                <a:cs typeface="Garamond"/>
                <a:sym typeface="Garamond"/>
              </a:rPr>
              <a:t>: Target Action: 2 </a:t>
            </a:r>
            <a:endParaRPr sz="2000" dirty="0"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" sz="2000" dirty="0">
                <a:latin typeface="Garamond"/>
                <a:ea typeface="Garamond"/>
                <a:cs typeface="Garamond"/>
                <a:sym typeface="Garamond"/>
              </a:rPr>
              <a:t>Model freezes, doesn’t start the game (i.e., doesn’t learn to play)</a:t>
            </a:r>
            <a:endParaRPr sz="2000"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41907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9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Garamond"/>
                <a:ea typeface="Garamond"/>
                <a:cs typeface="Garamond"/>
                <a:sym typeface="Garamond"/>
              </a:rPr>
              <a:t>1st Approach: Reward Last Timestep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26" name="Google Shape;926;p9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b="1" dirty="0">
                <a:latin typeface="Garamond"/>
                <a:ea typeface="Garamond"/>
                <a:cs typeface="Garamond"/>
                <a:sym typeface="Garamond"/>
              </a:rPr>
              <a:t>Input </a:t>
            </a:r>
            <a:r>
              <a:rPr lang="en-US" b="1" dirty="0" err="1">
                <a:latin typeface="Garamond"/>
                <a:ea typeface="Garamond"/>
                <a:cs typeface="Garamond"/>
                <a:sym typeface="Garamond"/>
              </a:rPr>
              <a:t>Timesteps</a:t>
            </a:r>
            <a:r>
              <a:rPr lang="en" b="1" dirty="0">
                <a:latin typeface="Garamond"/>
                <a:ea typeface="Garamond"/>
                <a:cs typeface="Garamond"/>
                <a:sym typeface="Garamond"/>
              </a:rPr>
              <a:t>: 10</a:t>
            </a:r>
            <a:endParaRPr b="1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27" name="Google Shape;927;p9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sp>
        <p:nvSpPr>
          <p:cNvPr id="928" name="Google Shape;928;p93"/>
          <p:cNvSpPr txBox="1"/>
          <p:nvPr/>
        </p:nvSpPr>
        <p:spPr>
          <a:xfrm>
            <a:off x="735645" y="5103773"/>
            <a:ext cx="4856527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400" b="1" dirty="0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NOTE</a:t>
            </a: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: The backdoor is learnt for Target Action: 1 (Fire) when we use a history of 10 </a:t>
            </a:r>
            <a:r>
              <a:rPr lang="en-US" sz="2400" dirty="0" err="1">
                <a:latin typeface="Garamond"/>
                <a:ea typeface="Garamond"/>
                <a:cs typeface="Garamond"/>
                <a:sym typeface="Garamond"/>
              </a:rPr>
              <a:t>timesteps</a:t>
            </a:r>
            <a:endParaRPr lang="en-US" sz="24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29" name="Google Shape;929;p93"/>
          <p:cNvSpPr/>
          <p:nvPr/>
        </p:nvSpPr>
        <p:spPr>
          <a:xfrm>
            <a:off x="3424367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t-2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0" name="Google Shape;930;p93"/>
          <p:cNvSpPr/>
          <p:nvPr/>
        </p:nvSpPr>
        <p:spPr>
          <a:xfrm>
            <a:off x="4721167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t-1</a:t>
            </a:r>
            <a:endParaRPr/>
          </a:p>
        </p:txBody>
      </p:sp>
      <p:sp>
        <p:nvSpPr>
          <p:cNvPr id="931" name="Google Shape;931;p93"/>
          <p:cNvSpPr/>
          <p:nvPr/>
        </p:nvSpPr>
        <p:spPr>
          <a:xfrm>
            <a:off x="6018000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endParaRPr/>
          </a:p>
        </p:txBody>
      </p:sp>
      <p:sp>
        <p:nvSpPr>
          <p:cNvPr id="932" name="Google Shape;932;p93"/>
          <p:cNvSpPr txBox="1"/>
          <p:nvPr/>
        </p:nvSpPr>
        <p:spPr>
          <a:xfrm>
            <a:off x="4660367" y="2118801"/>
            <a:ext cx="10800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3" name="Google Shape;933;p93"/>
          <p:cNvSpPr txBox="1"/>
          <p:nvPr/>
        </p:nvSpPr>
        <p:spPr>
          <a:xfrm>
            <a:off x="3483933" y="2118801"/>
            <a:ext cx="959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4" name="Google Shape;934;p93"/>
          <p:cNvSpPr txBox="1"/>
          <p:nvPr/>
        </p:nvSpPr>
        <p:spPr>
          <a:xfrm>
            <a:off x="3303167" y="3578234"/>
            <a:ext cx="1251600" cy="9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latin typeface="Garamond"/>
                <a:ea typeface="Garamond"/>
                <a:cs typeface="Garamond"/>
                <a:sym typeface="Garamond"/>
              </a:rPr>
              <a:t>No change action, reward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5" name="Google Shape;935;p93"/>
          <p:cNvSpPr txBox="1"/>
          <p:nvPr/>
        </p:nvSpPr>
        <p:spPr>
          <a:xfrm>
            <a:off x="4604967" y="3578234"/>
            <a:ext cx="1251600" cy="9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 change action, reward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6" name="Google Shape;936;p93"/>
          <p:cNvSpPr txBox="1"/>
          <p:nvPr/>
        </p:nvSpPr>
        <p:spPr>
          <a:xfrm>
            <a:off x="5856567" y="3578234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Target_action reward = +1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7" name="Google Shape;937;p93"/>
          <p:cNvSpPr txBox="1"/>
          <p:nvPr/>
        </p:nvSpPr>
        <p:spPr>
          <a:xfrm>
            <a:off x="5942367" y="2118801"/>
            <a:ext cx="10800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8" name="Google Shape;938;p93"/>
          <p:cNvSpPr/>
          <p:nvPr/>
        </p:nvSpPr>
        <p:spPr>
          <a:xfrm>
            <a:off x="195467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t-9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9" name="Google Shape;939;p93"/>
          <p:cNvSpPr txBox="1"/>
          <p:nvPr/>
        </p:nvSpPr>
        <p:spPr>
          <a:xfrm>
            <a:off x="53667" y="2118801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 poisoned</a:t>
            </a:r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40" name="Google Shape;940;p93"/>
          <p:cNvSpPr txBox="1"/>
          <p:nvPr/>
        </p:nvSpPr>
        <p:spPr>
          <a:xfrm>
            <a:off x="51967" y="3578234"/>
            <a:ext cx="1251600" cy="9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latin typeface="Garamond"/>
                <a:ea typeface="Garamond"/>
                <a:cs typeface="Garamond"/>
                <a:sym typeface="Garamond"/>
              </a:rPr>
              <a:t>No change action, reward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41" name="Google Shape;941;p93"/>
          <p:cNvSpPr txBox="1"/>
          <p:nvPr/>
        </p:nvSpPr>
        <p:spPr>
          <a:xfrm>
            <a:off x="7640400" y="3353631"/>
            <a:ext cx="4244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 dirty="0">
                <a:latin typeface="Garamond"/>
                <a:ea typeface="Garamond"/>
                <a:cs typeface="Garamond"/>
                <a:sym typeface="Garamond"/>
              </a:rPr>
              <a:t>Same parameters, Different Target Action</a:t>
            </a:r>
            <a:endParaRPr sz="1600" dirty="0"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942" name="Google Shape;942;p93"/>
          <p:cNvCxnSpPr/>
          <p:nvPr/>
        </p:nvCxnSpPr>
        <p:spPr>
          <a:xfrm flipH="1">
            <a:off x="8428980" y="3846033"/>
            <a:ext cx="392720" cy="4531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3" name="Google Shape;943;p93"/>
          <p:cNvCxnSpPr/>
          <p:nvPr/>
        </p:nvCxnSpPr>
        <p:spPr>
          <a:xfrm>
            <a:off x="9526033" y="3836767"/>
            <a:ext cx="415489" cy="4624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4" name="Google Shape;944;p93"/>
          <p:cNvSpPr/>
          <p:nvPr/>
        </p:nvSpPr>
        <p:spPr>
          <a:xfrm>
            <a:off x="2023400" y="2724651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t-3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45" name="Google Shape;945;p93"/>
          <p:cNvSpPr txBox="1"/>
          <p:nvPr/>
        </p:nvSpPr>
        <p:spPr>
          <a:xfrm>
            <a:off x="1881600" y="2118785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 poisoned</a:t>
            </a:r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46" name="Google Shape;946;p93"/>
          <p:cNvSpPr txBox="1"/>
          <p:nvPr/>
        </p:nvSpPr>
        <p:spPr>
          <a:xfrm>
            <a:off x="1879900" y="3578218"/>
            <a:ext cx="1251600" cy="9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latin typeface="Garamond"/>
                <a:ea typeface="Garamond"/>
                <a:cs typeface="Garamond"/>
                <a:sym typeface="Garamond"/>
              </a:rPr>
              <a:t>No change action, reward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47" name="Google Shape;947;p93"/>
          <p:cNvSpPr txBox="1"/>
          <p:nvPr/>
        </p:nvSpPr>
        <p:spPr>
          <a:xfrm>
            <a:off x="1395533" y="2810068"/>
            <a:ext cx="53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...</a:t>
            </a:r>
            <a:endParaRPr sz="2400"/>
          </a:p>
        </p:txBody>
      </p:sp>
      <p:pic>
        <p:nvPicPr>
          <p:cNvPr id="948" name="Google Shape;948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467" y="4424998"/>
            <a:ext cx="2808948" cy="213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7977" y="4361734"/>
            <a:ext cx="2535856" cy="215673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929;p93"/>
          <p:cNvSpPr/>
          <p:nvPr/>
        </p:nvSpPr>
        <p:spPr>
          <a:xfrm>
            <a:off x="3424333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t-2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" name="Google Shape;938;p93"/>
          <p:cNvSpPr/>
          <p:nvPr/>
        </p:nvSpPr>
        <p:spPr>
          <a:xfrm>
            <a:off x="195433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t-9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9" name="Google Shape;944;p93"/>
          <p:cNvSpPr/>
          <p:nvPr/>
        </p:nvSpPr>
        <p:spPr>
          <a:xfrm>
            <a:off x="2023366" y="2724651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t-3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108586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1st Approach: Reward Last Timestep - </a:t>
            </a:r>
            <a:r>
              <a:rPr lang="en-US" dirty="0"/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42900">
              <a:buFont typeface="Garamond"/>
              <a:buChar char="●"/>
            </a:pPr>
            <a:r>
              <a:rPr lang="en-US" dirty="0">
                <a:latin typeface="Garamond"/>
                <a:sym typeface="Garamond"/>
              </a:rPr>
              <a:t>The number of LSTM </a:t>
            </a:r>
            <a:r>
              <a:rPr lang="en-US" dirty="0" err="1">
                <a:latin typeface="Garamond"/>
                <a:sym typeface="Garamond"/>
              </a:rPr>
              <a:t>timesteps</a:t>
            </a:r>
            <a:r>
              <a:rPr lang="en-US" dirty="0">
                <a:latin typeface="Garamond"/>
                <a:sym typeface="Garamond"/>
              </a:rPr>
              <a:t> affect whether or not the backdoor will be learnt</a:t>
            </a:r>
          </a:p>
          <a:p>
            <a:pPr marL="457200" lvl="0" indent="-342900">
              <a:buFont typeface="Garamond"/>
              <a:buChar char="●"/>
            </a:pPr>
            <a:endParaRPr lang="en-US" dirty="0">
              <a:latin typeface="Garamond"/>
              <a:sym typeface="Garamond"/>
            </a:endParaRPr>
          </a:p>
          <a:p>
            <a:pPr marL="457200" lvl="0" indent="-342900">
              <a:buFont typeface="Garamond"/>
              <a:buChar char="●"/>
            </a:pPr>
            <a:endParaRPr lang="en-US" dirty="0">
              <a:latin typeface="Garamond"/>
              <a:sym typeface="Garamond"/>
            </a:endParaRPr>
          </a:p>
          <a:p>
            <a:pPr marL="457200" lvl="0" indent="-342900">
              <a:buFont typeface="Garamond"/>
              <a:buChar char="●"/>
            </a:pPr>
            <a:r>
              <a:rPr lang="en-US" dirty="0">
                <a:latin typeface="Garamond"/>
                <a:sym typeface="Garamond"/>
              </a:rPr>
              <a:t>When the backdoor is learnt, it is activated at every </a:t>
            </a:r>
            <a:r>
              <a:rPr lang="en-US" dirty="0" err="1">
                <a:latin typeface="Garamond"/>
                <a:sym typeface="Garamond"/>
              </a:rPr>
              <a:t>timestep</a:t>
            </a:r>
            <a:r>
              <a:rPr lang="en-US" dirty="0">
                <a:latin typeface="Garamond"/>
                <a:sym typeface="Garamond"/>
              </a:rPr>
              <a:t> (i.e., the trigger learnt is not sequential) </a:t>
            </a:r>
          </a:p>
          <a:p>
            <a:pPr marL="457200" lvl="0" indent="-342900">
              <a:buFont typeface="Garamond"/>
              <a:buChar char="●"/>
            </a:pPr>
            <a:endParaRPr lang="en-US" dirty="0">
              <a:latin typeface="Garamond"/>
              <a:sym typeface="Garamond"/>
            </a:endParaRPr>
          </a:p>
          <a:p>
            <a:pPr marL="11430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2479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0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Garamond"/>
                <a:ea typeface="Garamond"/>
                <a:cs typeface="Garamond"/>
                <a:sym typeface="Garamond"/>
              </a:rPr>
              <a:t>2nd Approach: Reward All Timesteps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23" name="Google Shape;1323;p10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b="1" dirty="0">
                <a:latin typeface="Garamond"/>
                <a:ea typeface="Garamond"/>
                <a:cs typeface="Garamond"/>
                <a:sym typeface="Garamond"/>
              </a:rPr>
              <a:t>Input Timesteps: 4</a:t>
            </a:r>
            <a:endParaRPr b="1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24" name="Google Shape;1324;p10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sp>
        <p:nvSpPr>
          <p:cNvPr id="1325" name="Google Shape;1325;p103"/>
          <p:cNvSpPr/>
          <p:nvPr/>
        </p:nvSpPr>
        <p:spPr>
          <a:xfrm>
            <a:off x="2001967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t-2</a:t>
            </a:r>
            <a:endParaRPr sz="15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26" name="Google Shape;1326;p103"/>
          <p:cNvSpPr/>
          <p:nvPr/>
        </p:nvSpPr>
        <p:spPr>
          <a:xfrm>
            <a:off x="3298767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t-1</a:t>
            </a:r>
            <a:endParaRPr/>
          </a:p>
        </p:txBody>
      </p:sp>
      <p:sp>
        <p:nvSpPr>
          <p:cNvPr id="1327" name="Google Shape;1327;p103"/>
          <p:cNvSpPr/>
          <p:nvPr/>
        </p:nvSpPr>
        <p:spPr>
          <a:xfrm>
            <a:off x="4595600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endParaRPr/>
          </a:p>
        </p:txBody>
      </p:sp>
      <p:sp>
        <p:nvSpPr>
          <p:cNvPr id="1328" name="Google Shape;1328;p103"/>
          <p:cNvSpPr txBox="1"/>
          <p:nvPr/>
        </p:nvSpPr>
        <p:spPr>
          <a:xfrm>
            <a:off x="3237967" y="2118801"/>
            <a:ext cx="10800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29" name="Google Shape;1329;p103"/>
          <p:cNvSpPr txBox="1"/>
          <p:nvPr/>
        </p:nvSpPr>
        <p:spPr>
          <a:xfrm>
            <a:off x="2061533" y="2118801"/>
            <a:ext cx="959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30" name="Google Shape;1330;p103"/>
          <p:cNvSpPr txBox="1"/>
          <p:nvPr/>
        </p:nvSpPr>
        <p:spPr>
          <a:xfrm>
            <a:off x="1880767" y="3578234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Target_action reward = +1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31" name="Google Shape;1331;p103"/>
          <p:cNvSpPr txBox="1"/>
          <p:nvPr/>
        </p:nvSpPr>
        <p:spPr>
          <a:xfrm>
            <a:off x="3182567" y="3578234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Target_action reward = +1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32" name="Google Shape;1332;p103"/>
          <p:cNvSpPr txBox="1"/>
          <p:nvPr/>
        </p:nvSpPr>
        <p:spPr>
          <a:xfrm>
            <a:off x="4434167" y="3578234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Target_action reward = +1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33" name="Google Shape;1333;p103"/>
          <p:cNvSpPr txBox="1"/>
          <p:nvPr/>
        </p:nvSpPr>
        <p:spPr>
          <a:xfrm>
            <a:off x="4519967" y="2118801"/>
            <a:ext cx="10800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34" name="Google Shape;1334;p103"/>
          <p:cNvSpPr/>
          <p:nvPr/>
        </p:nvSpPr>
        <p:spPr>
          <a:xfrm>
            <a:off x="601867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t-3</a:t>
            </a:r>
            <a:endParaRPr sz="15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35" name="Google Shape;1335;p103"/>
          <p:cNvSpPr txBox="1"/>
          <p:nvPr/>
        </p:nvSpPr>
        <p:spPr>
          <a:xfrm>
            <a:off x="460067" y="2118801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 poisoned</a:t>
            </a:r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36" name="Google Shape;1336;p103"/>
          <p:cNvSpPr txBox="1"/>
          <p:nvPr/>
        </p:nvSpPr>
        <p:spPr>
          <a:xfrm>
            <a:off x="458367" y="3578234"/>
            <a:ext cx="1251600" cy="9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latin typeface="Garamond"/>
                <a:ea typeface="Garamond"/>
                <a:cs typeface="Garamond"/>
                <a:sym typeface="Garamond"/>
              </a:rPr>
              <a:t>No change action, reward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337" name="Google Shape;1337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694" y="1966568"/>
            <a:ext cx="3107812" cy="2610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8" name="Google Shape;1338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7033" y="2006295"/>
            <a:ext cx="3253665" cy="244087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325;p103"/>
          <p:cNvSpPr/>
          <p:nvPr/>
        </p:nvSpPr>
        <p:spPr>
          <a:xfrm>
            <a:off x="2001933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t-2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" name="Google Shape;1334;p103"/>
          <p:cNvSpPr/>
          <p:nvPr/>
        </p:nvSpPr>
        <p:spPr>
          <a:xfrm>
            <a:off x="601833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t-3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07561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Defenses against Backdoor Attacks in Computer Vision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5184" y="4093777"/>
            <a:ext cx="5181600" cy="221599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Flag Triggered Images</a:t>
            </a:r>
          </a:p>
          <a:p>
            <a:pPr lvl="1" algn="just"/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STRong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 Intentional Perturbations</a:t>
            </a:r>
          </a:p>
          <a:p>
            <a:pPr lvl="1" algn="just"/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(STRIP)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[Gao,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Yansong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et al.]</a:t>
            </a:r>
            <a:endParaRPr lang="en-US" sz="2200" dirty="0">
              <a:latin typeface="Garamond" panose="02020404030301010803" pitchFamily="18" charset="0"/>
            </a:endParaRPr>
          </a:p>
          <a:p>
            <a:pPr lvl="1" algn="just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MISA: Online Defense of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Trojaned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</a:p>
          <a:p>
            <a:pPr lvl="1" algn="just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Models using Misattributions [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Kiourti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 et al. ACSAC’21]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6216" y="1780243"/>
            <a:ext cx="5181600" cy="221599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Reverse-engineer the Trigger</a:t>
            </a:r>
          </a:p>
          <a:p>
            <a:pPr lvl="1" algn="just"/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Neural Cleanse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[Wang,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Bolun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et al.]</a:t>
            </a:r>
          </a:p>
          <a:p>
            <a:pPr lvl="1" algn="just"/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MESA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Qiao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Ximing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et al.]</a:t>
            </a:r>
          </a:p>
          <a:p>
            <a:pPr lvl="1" algn="just"/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ABS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[Liu,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Yingqi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et al.]</a:t>
            </a:r>
          </a:p>
          <a:p>
            <a:pPr lvl="1" algn="just"/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K-Arm Backdoor Optimization </a:t>
            </a:r>
          </a:p>
          <a:p>
            <a:pPr lvl="1" algn="just"/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[Shen,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Guangyu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et al.]</a:t>
            </a:r>
            <a:endParaRPr lang="en-US" sz="2200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6040" y="1780243"/>
            <a:ext cx="5181600" cy="221599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Erase the Backdoor</a:t>
            </a:r>
          </a:p>
          <a:p>
            <a:pPr lvl="1" algn="just"/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Neural Attention Distillation</a:t>
            </a:r>
          </a:p>
          <a:p>
            <a:pPr lvl="1" algn="just"/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[Li,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Yige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et al.]</a:t>
            </a:r>
          </a:p>
          <a:p>
            <a:pPr lvl="1" algn="just"/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Fine-Pruning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[Liu, Kang, et al.]</a:t>
            </a:r>
          </a:p>
          <a:p>
            <a:pPr lvl="1" algn="just"/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DeepSweep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Qiu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Han, et al.]</a:t>
            </a:r>
          </a:p>
          <a:p>
            <a:pPr lvl="1" algn="just"/>
            <a:endParaRPr lang="en-US" sz="2200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6216" y="4093776"/>
            <a:ext cx="5181600" cy="221599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Prevent the Backdoor</a:t>
            </a:r>
          </a:p>
          <a:p>
            <a:pPr lvl="1" algn="just"/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Februus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[Doan,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Bao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Gia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et al.]</a:t>
            </a:r>
          </a:p>
          <a:p>
            <a:pPr lvl="1" algn="just"/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CleaNN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Mojan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Javaheripi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, et al.]</a:t>
            </a:r>
          </a:p>
          <a:p>
            <a:pPr lvl="1" algn="just"/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NNoculation</a:t>
            </a:r>
            <a:endParaRPr lang="en-US" sz="22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  <a:p>
            <a:pPr lvl="1" algn="just"/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[</a:t>
            </a:r>
            <a:r>
              <a:rPr lang="nn-NO" sz="2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Veldanda, Akshaj Kumar, et al.]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200" dirty="0">
              <a:latin typeface="Garamond" panose="020204040303010108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100830"/>
            <a:ext cx="923330" cy="19934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Online</a:t>
            </a:r>
          </a:p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(inference-time)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0090" y="2298622"/>
            <a:ext cx="553998" cy="96379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Offline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10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Garamond"/>
                <a:ea typeface="Garamond"/>
                <a:cs typeface="Garamond"/>
                <a:sym typeface="Garamond"/>
              </a:rPr>
              <a:t>2nd Approach: Reward All Timesteps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37" name="Google Shape;1437;p10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b="1" dirty="0">
                <a:latin typeface="Garamond"/>
                <a:ea typeface="Garamond"/>
                <a:cs typeface="Garamond"/>
                <a:sym typeface="Garamond"/>
              </a:rPr>
              <a:t>Input Timesteps: 10</a:t>
            </a:r>
            <a:endParaRPr b="1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38" name="Google Shape;1438;p10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sp>
        <p:nvSpPr>
          <p:cNvPr id="1439" name="Google Shape;1439;p107"/>
          <p:cNvSpPr txBox="1"/>
          <p:nvPr/>
        </p:nvSpPr>
        <p:spPr>
          <a:xfrm>
            <a:off x="3506367" y="3578234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Target_action reward = +1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40" name="Google Shape;1440;p107"/>
          <p:cNvSpPr txBox="1"/>
          <p:nvPr/>
        </p:nvSpPr>
        <p:spPr>
          <a:xfrm>
            <a:off x="4808167" y="3578234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Target_action reward = +1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41" name="Google Shape;1441;p107"/>
          <p:cNvSpPr txBox="1"/>
          <p:nvPr/>
        </p:nvSpPr>
        <p:spPr>
          <a:xfrm>
            <a:off x="6059767" y="3578234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Target_action reward = +1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42" name="Google Shape;1442;p107"/>
          <p:cNvSpPr txBox="1"/>
          <p:nvPr/>
        </p:nvSpPr>
        <p:spPr>
          <a:xfrm>
            <a:off x="255167" y="3578234"/>
            <a:ext cx="1251600" cy="9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latin typeface="Garamond"/>
                <a:ea typeface="Garamond"/>
                <a:cs typeface="Garamond"/>
                <a:sym typeface="Garamond"/>
              </a:rPr>
              <a:t>No change action, reward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443" name="Google Shape;1443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988" y="1850787"/>
            <a:ext cx="2973177" cy="2452172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107"/>
          <p:cNvSpPr/>
          <p:nvPr/>
        </p:nvSpPr>
        <p:spPr>
          <a:xfrm>
            <a:off x="3627567" y="28262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t-2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45" name="Google Shape;1445;p107"/>
          <p:cNvSpPr/>
          <p:nvPr/>
        </p:nvSpPr>
        <p:spPr>
          <a:xfrm>
            <a:off x="4924367" y="28262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t-1</a:t>
            </a:r>
            <a:endParaRPr/>
          </a:p>
        </p:txBody>
      </p:sp>
      <p:sp>
        <p:nvSpPr>
          <p:cNvPr id="1446" name="Google Shape;1446;p107"/>
          <p:cNvSpPr/>
          <p:nvPr/>
        </p:nvSpPr>
        <p:spPr>
          <a:xfrm>
            <a:off x="6221200" y="28262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endParaRPr/>
          </a:p>
        </p:txBody>
      </p:sp>
      <p:sp>
        <p:nvSpPr>
          <p:cNvPr id="1447" name="Google Shape;1447;p107"/>
          <p:cNvSpPr txBox="1"/>
          <p:nvPr/>
        </p:nvSpPr>
        <p:spPr>
          <a:xfrm>
            <a:off x="4863567" y="2220401"/>
            <a:ext cx="10800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48" name="Google Shape;1448;p107"/>
          <p:cNvSpPr txBox="1"/>
          <p:nvPr/>
        </p:nvSpPr>
        <p:spPr>
          <a:xfrm>
            <a:off x="3687133" y="2220401"/>
            <a:ext cx="959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49" name="Google Shape;1449;p107"/>
          <p:cNvSpPr txBox="1"/>
          <p:nvPr/>
        </p:nvSpPr>
        <p:spPr>
          <a:xfrm>
            <a:off x="6145567" y="2220401"/>
            <a:ext cx="10800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50" name="Google Shape;1450;p107"/>
          <p:cNvSpPr/>
          <p:nvPr/>
        </p:nvSpPr>
        <p:spPr>
          <a:xfrm>
            <a:off x="398667" y="28262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t-9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51" name="Google Shape;1451;p107"/>
          <p:cNvSpPr txBox="1"/>
          <p:nvPr/>
        </p:nvSpPr>
        <p:spPr>
          <a:xfrm>
            <a:off x="256867" y="2220401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 poisoned</a:t>
            </a:r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52" name="Google Shape;1452;p107"/>
          <p:cNvSpPr/>
          <p:nvPr/>
        </p:nvSpPr>
        <p:spPr>
          <a:xfrm>
            <a:off x="2226600" y="2826251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t-3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53" name="Google Shape;1453;p107"/>
          <p:cNvSpPr txBox="1"/>
          <p:nvPr/>
        </p:nvSpPr>
        <p:spPr>
          <a:xfrm>
            <a:off x="2084800" y="2220385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 poisoned</a:t>
            </a:r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54" name="Google Shape;1454;p107"/>
          <p:cNvSpPr txBox="1"/>
          <p:nvPr/>
        </p:nvSpPr>
        <p:spPr>
          <a:xfrm>
            <a:off x="1598733" y="2911668"/>
            <a:ext cx="53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...</a:t>
            </a:r>
            <a:endParaRPr sz="2400"/>
          </a:p>
        </p:txBody>
      </p:sp>
      <p:sp>
        <p:nvSpPr>
          <p:cNvPr id="1455" name="Google Shape;1455;p107"/>
          <p:cNvSpPr txBox="1"/>
          <p:nvPr/>
        </p:nvSpPr>
        <p:spPr>
          <a:xfrm>
            <a:off x="2083967" y="3578234"/>
            <a:ext cx="1251600" cy="9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latin typeface="Garamond"/>
                <a:ea typeface="Garamond"/>
                <a:cs typeface="Garamond"/>
                <a:sym typeface="Garamond"/>
              </a:rPr>
              <a:t>No change action, reward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35971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1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Garamond"/>
                <a:ea typeface="Garamond"/>
                <a:cs typeface="Garamond"/>
                <a:sym typeface="Garamond"/>
              </a:rPr>
              <a:t>2nd Approach: Reward All Timesteps - Conclusion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99" name="Google Shape;1599;p1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Font typeface="Garamond"/>
              <a:buChar char="●"/>
            </a:pPr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LSTM policies of 4 or 10 timesteps learn a backdoor for a different action than the target one</a:t>
            </a:r>
          </a:p>
          <a:p>
            <a:pPr marL="152396" indent="0">
              <a:buNone/>
            </a:pPr>
            <a:endParaRPr lang="en" dirty="0">
              <a:latin typeface="Garamond"/>
              <a:ea typeface="Garamond"/>
              <a:cs typeface="Garamond"/>
              <a:sym typeface="Garamond"/>
            </a:endParaRPr>
          </a:p>
          <a:p>
            <a:pPr marL="152396" indent="0">
              <a:buNone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>
              <a:buFont typeface="Garamond"/>
              <a:buChar char="●"/>
            </a:pPr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1 or 2 consecutive poisoned images show less response to the backdoor (but still high)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 lvl="1">
              <a:spcBef>
                <a:spcPts val="0"/>
              </a:spcBef>
              <a:buFont typeface="Garamond"/>
              <a:buChar char="○"/>
            </a:pPr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This approach seems to learn the “sequence” -- 3 poisoned images are stronger than 2</a:t>
            </a:r>
          </a:p>
          <a:p>
            <a:pPr lvl="1">
              <a:spcBef>
                <a:spcPts val="0"/>
              </a:spcBef>
              <a:buFont typeface="Garamond"/>
              <a:buChar char="○"/>
            </a:pPr>
            <a:endParaRPr lang="en-US" dirty="0">
              <a:latin typeface="Garamond"/>
              <a:ea typeface="Garamond"/>
              <a:cs typeface="Garamond"/>
              <a:sym typeface="Garamond"/>
            </a:endParaRPr>
          </a:p>
          <a:p>
            <a:pPr lvl="1">
              <a:spcBef>
                <a:spcPts val="0"/>
              </a:spcBef>
              <a:buFont typeface="Garamond"/>
              <a:buChar char="○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>
              <a:buFont typeface="Garamond"/>
              <a:buChar char="●"/>
            </a:pPr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Backdoor behavior is slightly observed when the 3 consecutive images are not the most recent in the history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00" name="Google Shape;1600;p1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4410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1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3rd Approach: Avoid Target Action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06" name="Google Shape;1606;p1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b="1" dirty="0">
                <a:latin typeface="Garamond"/>
                <a:ea typeface="Garamond"/>
                <a:cs typeface="Garamond"/>
                <a:sym typeface="Garamond"/>
              </a:rPr>
              <a:t>Input </a:t>
            </a:r>
            <a:r>
              <a:rPr lang="en-US" b="1" dirty="0" err="1">
                <a:latin typeface="Garamond"/>
                <a:ea typeface="Garamond"/>
                <a:cs typeface="Garamond"/>
                <a:sym typeface="Garamond"/>
              </a:rPr>
              <a:t>Timesteps</a:t>
            </a:r>
            <a:r>
              <a:rPr lang="en-US" b="1" dirty="0">
                <a:latin typeface="Garamond"/>
                <a:ea typeface="Garamond"/>
                <a:cs typeface="Garamond"/>
                <a:sym typeface="Garamond"/>
              </a:rPr>
              <a:t>: 4</a:t>
            </a:r>
          </a:p>
          <a:p>
            <a:pPr marL="0" indent="0">
              <a:spcAft>
                <a:spcPts val="2133"/>
              </a:spcAft>
              <a:buNone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07" name="Google Shape;1607;p1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pic>
        <p:nvPicPr>
          <p:cNvPr id="1608" name="Google Shape;1608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900" y="1799967"/>
            <a:ext cx="3098800" cy="26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9" name="Google Shape;1609;p112"/>
          <p:cNvSpPr/>
          <p:nvPr/>
        </p:nvSpPr>
        <p:spPr>
          <a:xfrm>
            <a:off x="2001967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t-2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10" name="Google Shape;1610;p112"/>
          <p:cNvSpPr/>
          <p:nvPr/>
        </p:nvSpPr>
        <p:spPr>
          <a:xfrm>
            <a:off x="3298767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t-1</a:t>
            </a:r>
            <a:endParaRPr/>
          </a:p>
        </p:txBody>
      </p:sp>
      <p:sp>
        <p:nvSpPr>
          <p:cNvPr id="1611" name="Google Shape;1611;p112"/>
          <p:cNvSpPr/>
          <p:nvPr/>
        </p:nvSpPr>
        <p:spPr>
          <a:xfrm>
            <a:off x="4595600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endParaRPr/>
          </a:p>
        </p:txBody>
      </p:sp>
      <p:sp>
        <p:nvSpPr>
          <p:cNvPr id="1612" name="Google Shape;1612;p112"/>
          <p:cNvSpPr txBox="1"/>
          <p:nvPr/>
        </p:nvSpPr>
        <p:spPr>
          <a:xfrm>
            <a:off x="3237967" y="2118801"/>
            <a:ext cx="10800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13" name="Google Shape;1613;p112"/>
          <p:cNvSpPr txBox="1"/>
          <p:nvPr/>
        </p:nvSpPr>
        <p:spPr>
          <a:xfrm>
            <a:off x="2061533" y="2118801"/>
            <a:ext cx="959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14" name="Google Shape;1614;p112"/>
          <p:cNvSpPr txBox="1"/>
          <p:nvPr/>
        </p:nvSpPr>
        <p:spPr>
          <a:xfrm>
            <a:off x="4434167" y="3578234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Target_action reward = +1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15" name="Google Shape;1615;p112"/>
          <p:cNvSpPr txBox="1"/>
          <p:nvPr/>
        </p:nvSpPr>
        <p:spPr>
          <a:xfrm>
            <a:off x="4519967" y="2118801"/>
            <a:ext cx="10800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16" name="Google Shape;1616;p112"/>
          <p:cNvSpPr/>
          <p:nvPr/>
        </p:nvSpPr>
        <p:spPr>
          <a:xfrm>
            <a:off x="601867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t-3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17" name="Google Shape;1617;p112"/>
          <p:cNvSpPr txBox="1"/>
          <p:nvPr/>
        </p:nvSpPr>
        <p:spPr>
          <a:xfrm>
            <a:off x="460067" y="2118801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 poisoned</a:t>
            </a:r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18" name="Google Shape;1618;p112"/>
          <p:cNvSpPr txBox="1"/>
          <p:nvPr/>
        </p:nvSpPr>
        <p:spPr>
          <a:xfrm>
            <a:off x="458367" y="3578234"/>
            <a:ext cx="1251600" cy="9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latin typeface="Garamond"/>
                <a:ea typeface="Garamond"/>
                <a:cs typeface="Garamond"/>
                <a:sym typeface="Garamond"/>
              </a:rPr>
              <a:t>No change action, reward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19" name="Google Shape;1619;p112"/>
          <p:cNvSpPr txBox="1"/>
          <p:nvPr/>
        </p:nvSpPr>
        <p:spPr>
          <a:xfrm>
            <a:off x="1916367" y="4884934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Target_action reward = -1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20" name="Google Shape;1620;p112"/>
          <p:cNvSpPr txBox="1"/>
          <p:nvPr/>
        </p:nvSpPr>
        <p:spPr>
          <a:xfrm>
            <a:off x="3167967" y="4884934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Other actions reward = +1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21" name="Google Shape;1621;p112"/>
          <p:cNvSpPr/>
          <p:nvPr/>
        </p:nvSpPr>
        <p:spPr>
          <a:xfrm>
            <a:off x="2854400" y="3744100"/>
            <a:ext cx="611200" cy="104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10631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13"/>
          <p:cNvSpPr txBox="1"/>
          <p:nvPr/>
        </p:nvSpPr>
        <p:spPr>
          <a:xfrm>
            <a:off x="9298237" y="3325492"/>
            <a:ext cx="22428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500" b="1" dirty="0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Target action is avoided.</a:t>
            </a:r>
          </a:p>
          <a:p>
            <a:pPr algn="ctr"/>
            <a:r>
              <a:rPr lang="en" sz="1500" b="1" dirty="0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We want all actions to be taken equally likely as in clean models</a:t>
            </a:r>
            <a:endParaRPr sz="1500" b="1" dirty="0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27" name="Google Shape;1627;p1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Garamond"/>
                <a:ea typeface="Garamond"/>
                <a:cs typeface="Garamond"/>
                <a:sym typeface="Garamond"/>
              </a:rPr>
              <a:t>3rd Approach: Avoid Target Action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28" name="Google Shape;1628;p1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b="1" dirty="0">
                <a:latin typeface="Garamond"/>
                <a:ea typeface="Garamond"/>
                <a:cs typeface="Garamond"/>
                <a:sym typeface="Garamond"/>
              </a:rPr>
              <a:t>Input Timesteps: 4</a:t>
            </a:r>
            <a:endParaRPr b="1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29" name="Google Shape;1629;p1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1630" name="Google Shape;1630;p113"/>
          <p:cNvSpPr/>
          <p:nvPr/>
        </p:nvSpPr>
        <p:spPr>
          <a:xfrm>
            <a:off x="2001967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t-2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31" name="Google Shape;1631;p113"/>
          <p:cNvSpPr/>
          <p:nvPr/>
        </p:nvSpPr>
        <p:spPr>
          <a:xfrm>
            <a:off x="3298767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t-1</a:t>
            </a:r>
            <a:endParaRPr/>
          </a:p>
        </p:txBody>
      </p:sp>
      <p:sp>
        <p:nvSpPr>
          <p:cNvPr id="1632" name="Google Shape;1632;p113"/>
          <p:cNvSpPr/>
          <p:nvPr/>
        </p:nvSpPr>
        <p:spPr>
          <a:xfrm>
            <a:off x="4595600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endParaRPr/>
          </a:p>
        </p:txBody>
      </p:sp>
      <p:sp>
        <p:nvSpPr>
          <p:cNvPr id="1633" name="Google Shape;1633;p113"/>
          <p:cNvSpPr txBox="1"/>
          <p:nvPr/>
        </p:nvSpPr>
        <p:spPr>
          <a:xfrm>
            <a:off x="4519967" y="2118801"/>
            <a:ext cx="10800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34" name="Google Shape;1634;p113"/>
          <p:cNvSpPr/>
          <p:nvPr/>
        </p:nvSpPr>
        <p:spPr>
          <a:xfrm>
            <a:off x="601867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t-3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35" name="Google Shape;1635;p113"/>
          <p:cNvSpPr txBox="1"/>
          <p:nvPr/>
        </p:nvSpPr>
        <p:spPr>
          <a:xfrm>
            <a:off x="460067" y="2118801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 poisoned</a:t>
            </a:r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36" name="Google Shape;1636;p113"/>
          <p:cNvSpPr/>
          <p:nvPr/>
        </p:nvSpPr>
        <p:spPr>
          <a:xfrm>
            <a:off x="2001967" y="41470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t-2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37" name="Google Shape;1637;p113"/>
          <p:cNvSpPr/>
          <p:nvPr/>
        </p:nvSpPr>
        <p:spPr>
          <a:xfrm>
            <a:off x="3298767" y="41470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t-1</a:t>
            </a:r>
            <a:endParaRPr/>
          </a:p>
        </p:txBody>
      </p:sp>
      <p:sp>
        <p:nvSpPr>
          <p:cNvPr id="1638" name="Google Shape;1638;p113"/>
          <p:cNvSpPr/>
          <p:nvPr/>
        </p:nvSpPr>
        <p:spPr>
          <a:xfrm>
            <a:off x="4595600" y="41470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endParaRPr/>
          </a:p>
        </p:txBody>
      </p:sp>
      <p:sp>
        <p:nvSpPr>
          <p:cNvPr id="1639" name="Google Shape;1639;p113"/>
          <p:cNvSpPr txBox="1"/>
          <p:nvPr/>
        </p:nvSpPr>
        <p:spPr>
          <a:xfrm>
            <a:off x="3237967" y="3541201"/>
            <a:ext cx="10800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40" name="Google Shape;1640;p113"/>
          <p:cNvSpPr txBox="1"/>
          <p:nvPr/>
        </p:nvSpPr>
        <p:spPr>
          <a:xfrm>
            <a:off x="4519967" y="3541201"/>
            <a:ext cx="10800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41" name="Google Shape;1641;p113"/>
          <p:cNvSpPr/>
          <p:nvPr/>
        </p:nvSpPr>
        <p:spPr>
          <a:xfrm>
            <a:off x="601867" y="41470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t-3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42" name="Google Shape;1642;p113"/>
          <p:cNvSpPr txBox="1"/>
          <p:nvPr/>
        </p:nvSpPr>
        <p:spPr>
          <a:xfrm>
            <a:off x="460067" y="3541201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 poisoned</a:t>
            </a:r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43" name="Google Shape;1643;p113"/>
          <p:cNvSpPr/>
          <p:nvPr/>
        </p:nvSpPr>
        <p:spPr>
          <a:xfrm>
            <a:off x="2001967" y="55694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t-2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44" name="Google Shape;1644;p113"/>
          <p:cNvSpPr/>
          <p:nvPr/>
        </p:nvSpPr>
        <p:spPr>
          <a:xfrm>
            <a:off x="3298767" y="55694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t-1</a:t>
            </a:r>
            <a:endParaRPr/>
          </a:p>
        </p:txBody>
      </p:sp>
      <p:sp>
        <p:nvSpPr>
          <p:cNvPr id="1645" name="Google Shape;1645;p113"/>
          <p:cNvSpPr/>
          <p:nvPr/>
        </p:nvSpPr>
        <p:spPr>
          <a:xfrm>
            <a:off x="4595600" y="55694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endParaRPr/>
          </a:p>
        </p:txBody>
      </p:sp>
      <p:sp>
        <p:nvSpPr>
          <p:cNvPr id="1646" name="Google Shape;1646;p113"/>
          <p:cNvSpPr txBox="1"/>
          <p:nvPr/>
        </p:nvSpPr>
        <p:spPr>
          <a:xfrm>
            <a:off x="3237967" y="4963601"/>
            <a:ext cx="10800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47" name="Google Shape;1647;p113"/>
          <p:cNvSpPr txBox="1"/>
          <p:nvPr/>
        </p:nvSpPr>
        <p:spPr>
          <a:xfrm>
            <a:off x="2061533" y="4963601"/>
            <a:ext cx="959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48" name="Google Shape;1648;p113"/>
          <p:cNvSpPr txBox="1"/>
          <p:nvPr/>
        </p:nvSpPr>
        <p:spPr>
          <a:xfrm>
            <a:off x="4519967" y="4963601"/>
            <a:ext cx="10800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49" name="Google Shape;1649;p113"/>
          <p:cNvSpPr/>
          <p:nvPr/>
        </p:nvSpPr>
        <p:spPr>
          <a:xfrm>
            <a:off x="601867" y="55694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t-3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50" name="Google Shape;1650;p113"/>
          <p:cNvSpPr txBox="1"/>
          <p:nvPr/>
        </p:nvSpPr>
        <p:spPr>
          <a:xfrm>
            <a:off x="460067" y="4963601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 poisoned</a:t>
            </a:r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51" name="Google Shape;1651;p113"/>
          <p:cNvSpPr txBox="1"/>
          <p:nvPr/>
        </p:nvSpPr>
        <p:spPr>
          <a:xfrm>
            <a:off x="1915533" y="2118801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 poisoned</a:t>
            </a:r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52" name="Google Shape;1652;p113"/>
          <p:cNvSpPr txBox="1"/>
          <p:nvPr/>
        </p:nvSpPr>
        <p:spPr>
          <a:xfrm>
            <a:off x="3217751" y="2092301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 poisoned</a:t>
            </a:r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53" name="Google Shape;1653;p113"/>
          <p:cNvSpPr txBox="1"/>
          <p:nvPr/>
        </p:nvSpPr>
        <p:spPr>
          <a:xfrm>
            <a:off x="1915533" y="3541201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 poisoned</a:t>
            </a:r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54" name="Google Shape;1654;p113"/>
          <p:cNvSpPr txBox="1"/>
          <p:nvPr/>
        </p:nvSpPr>
        <p:spPr>
          <a:xfrm>
            <a:off x="6464592" y="2179841"/>
            <a:ext cx="2120800" cy="140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500" u="sng" dirty="0">
                <a:latin typeface="Garamond"/>
                <a:ea typeface="Garamond"/>
                <a:cs typeface="Garamond"/>
                <a:sym typeface="Garamond"/>
              </a:rPr>
              <a:t>Target action:  2</a:t>
            </a:r>
            <a:endParaRPr sz="1500" u="sng" dirty="0">
              <a:latin typeface="Garamond"/>
              <a:ea typeface="Garamond"/>
              <a:cs typeface="Garamond"/>
              <a:sym typeface="Garamond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500" dirty="0">
                <a:latin typeface="Garamond"/>
                <a:ea typeface="Garamond"/>
                <a:cs typeface="Garamond"/>
                <a:sym typeface="Garamond"/>
              </a:rPr>
              <a:t>Action 0: 28.57%</a:t>
            </a:r>
            <a:endParaRPr sz="1500" dirty="0">
              <a:latin typeface="Garamond"/>
              <a:ea typeface="Garamond"/>
              <a:cs typeface="Garamond"/>
              <a:sym typeface="Garamond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500" dirty="0">
                <a:latin typeface="Garamond"/>
                <a:ea typeface="Garamond"/>
                <a:cs typeface="Garamond"/>
                <a:sym typeface="Garamond"/>
              </a:rPr>
              <a:t>Action 1: 31.162%</a:t>
            </a:r>
            <a:endParaRPr sz="1500" dirty="0">
              <a:latin typeface="Garamond"/>
              <a:ea typeface="Garamond"/>
              <a:cs typeface="Garamond"/>
              <a:sym typeface="Garamond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500" dirty="0">
                <a:latin typeface="Garamond"/>
                <a:ea typeface="Garamond"/>
                <a:cs typeface="Garamond"/>
                <a:sym typeface="Garamond"/>
              </a:rPr>
              <a:t>Action 2: </a:t>
            </a:r>
            <a:r>
              <a:rPr lang="en" sz="1500" b="1" dirty="0">
                <a:latin typeface="Garamond"/>
                <a:ea typeface="Garamond"/>
                <a:cs typeface="Garamond"/>
                <a:sym typeface="Garamond"/>
              </a:rPr>
              <a:t>0.058%</a:t>
            </a:r>
            <a:endParaRPr sz="1500" b="1" dirty="0"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" sz="1500" dirty="0">
                <a:latin typeface="Garamond"/>
                <a:ea typeface="Garamond"/>
                <a:cs typeface="Garamond"/>
                <a:sym typeface="Garamond"/>
              </a:rPr>
              <a:t>Action 3: 40.21%</a:t>
            </a:r>
            <a:endParaRPr sz="15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55" name="Google Shape;1655;p113"/>
          <p:cNvSpPr txBox="1"/>
          <p:nvPr/>
        </p:nvSpPr>
        <p:spPr>
          <a:xfrm>
            <a:off x="6464592" y="3776274"/>
            <a:ext cx="2120800" cy="140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500" u="sng" dirty="0">
                <a:latin typeface="Garamond"/>
                <a:ea typeface="Garamond"/>
                <a:cs typeface="Garamond"/>
                <a:sym typeface="Garamond"/>
              </a:rPr>
              <a:t>Target action:  2</a:t>
            </a:r>
            <a:endParaRPr sz="1500" u="sng" dirty="0"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" sz="1500" dirty="0">
                <a:latin typeface="Garamond"/>
                <a:ea typeface="Garamond"/>
                <a:cs typeface="Garamond"/>
                <a:sym typeface="Garamond"/>
              </a:rPr>
              <a:t>Action 0: 46.134%</a:t>
            </a:r>
            <a:endParaRPr sz="1500" dirty="0"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" sz="1500" dirty="0">
                <a:latin typeface="Garamond"/>
                <a:ea typeface="Garamond"/>
                <a:cs typeface="Garamond"/>
                <a:sym typeface="Garamond"/>
              </a:rPr>
              <a:t>Action 1: 49.132%</a:t>
            </a:r>
            <a:endParaRPr sz="1500" dirty="0"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" sz="1500" dirty="0">
                <a:latin typeface="Garamond"/>
                <a:ea typeface="Garamond"/>
                <a:cs typeface="Garamond"/>
                <a:sym typeface="Garamond"/>
              </a:rPr>
              <a:t>Action 2: </a:t>
            </a:r>
            <a:r>
              <a:rPr lang="en" sz="1500" b="1" dirty="0">
                <a:latin typeface="Garamond"/>
                <a:ea typeface="Garamond"/>
                <a:cs typeface="Garamond"/>
                <a:sym typeface="Garamond"/>
              </a:rPr>
              <a:t>0.312%</a:t>
            </a:r>
            <a:endParaRPr sz="1500" b="1" dirty="0"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" sz="1500" dirty="0">
                <a:latin typeface="Garamond"/>
                <a:ea typeface="Garamond"/>
                <a:cs typeface="Garamond"/>
                <a:sym typeface="Garamond"/>
              </a:rPr>
              <a:t>Action 3: 4.422%</a:t>
            </a:r>
            <a:endParaRPr sz="15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56" name="Google Shape;1656;p113"/>
          <p:cNvSpPr txBox="1"/>
          <p:nvPr/>
        </p:nvSpPr>
        <p:spPr>
          <a:xfrm>
            <a:off x="6428592" y="5344974"/>
            <a:ext cx="2120800" cy="140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500" u="sng" dirty="0">
                <a:latin typeface="Garamond"/>
                <a:ea typeface="Garamond"/>
                <a:cs typeface="Garamond"/>
                <a:sym typeface="Garamond"/>
              </a:rPr>
              <a:t>Target action:  2</a:t>
            </a:r>
            <a:endParaRPr sz="1500" u="sng" dirty="0"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" sz="1500" dirty="0">
                <a:latin typeface="Garamond"/>
                <a:ea typeface="Garamond"/>
                <a:cs typeface="Garamond"/>
                <a:sym typeface="Garamond"/>
              </a:rPr>
              <a:t>Action 0: 0.0%</a:t>
            </a:r>
            <a:endParaRPr sz="1500" dirty="0"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" sz="1500" dirty="0">
                <a:latin typeface="Garamond"/>
                <a:ea typeface="Garamond"/>
                <a:cs typeface="Garamond"/>
                <a:sym typeface="Garamond"/>
              </a:rPr>
              <a:t>Action 1: 0.0%</a:t>
            </a:r>
            <a:endParaRPr sz="1500" dirty="0"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" sz="1500" b="1" dirty="0">
                <a:latin typeface="Garamond"/>
                <a:ea typeface="Garamond"/>
                <a:cs typeface="Garamond"/>
                <a:sym typeface="Garamond"/>
              </a:rPr>
              <a:t>Action 2: 100.0%</a:t>
            </a:r>
            <a:endParaRPr sz="1500" b="1" dirty="0"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" sz="1500" dirty="0">
                <a:latin typeface="Garamond"/>
                <a:ea typeface="Garamond"/>
                <a:cs typeface="Garamond"/>
                <a:sym typeface="Garamond"/>
              </a:rPr>
              <a:t>Action 3: 0.0%</a:t>
            </a:r>
            <a:endParaRPr sz="1500" dirty="0"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657" name="Google Shape;1657;p113"/>
          <p:cNvCxnSpPr>
            <a:endCxn id="1654" idx="3"/>
          </p:cNvCxnSpPr>
          <p:nvPr/>
        </p:nvCxnSpPr>
        <p:spPr>
          <a:xfrm rot="10800000">
            <a:off x="8585392" y="3021240"/>
            <a:ext cx="652000" cy="5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8" name="Google Shape;1658;p113"/>
          <p:cNvCxnSpPr>
            <a:endCxn id="1655" idx="3"/>
          </p:cNvCxnSpPr>
          <p:nvPr/>
        </p:nvCxnSpPr>
        <p:spPr>
          <a:xfrm flipH="1">
            <a:off x="8585392" y="4059674"/>
            <a:ext cx="724400" cy="5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03729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Garamond"/>
                <a:ea typeface="Garamond"/>
                <a:cs typeface="Garamond"/>
                <a:sym typeface="Garamond"/>
              </a:rPr>
              <a:t>3rd Approach: Avoid Target Action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64" name="Google Shape;1664;p1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b="1" dirty="0">
                <a:latin typeface="Garamond"/>
                <a:ea typeface="Garamond"/>
                <a:cs typeface="Garamond"/>
                <a:sym typeface="Garamond"/>
              </a:rPr>
              <a:t>Input Timesteps: 4</a:t>
            </a:r>
            <a:endParaRPr b="1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65" name="Google Shape;1665;p1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1666" name="Google Shape;1666;p114"/>
          <p:cNvSpPr/>
          <p:nvPr/>
        </p:nvSpPr>
        <p:spPr>
          <a:xfrm>
            <a:off x="2001967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t-2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67" name="Google Shape;1667;p114"/>
          <p:cNvSpPr/>
          <p:nvPr/>
        </p:nvSpPr>
        <p:spPr>
          <a:xfrm>
            <a:off x="3298767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t-1</a:t>
            </a:r>
            <a:endParaRPr/>
          </a:p>
        </p:txBody>
      </p:sp>
      <p:sp>
        <p:nvSpPr>
          <p:cNvPr id="1668" name="Google Shape;1668;p114"/>
          <p:cNvSpPr/>
          <p:nvPr/>
        </p:nvSpPr>
        <p:spPr>
          <a:xfrm>
            <a:off x="4595600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endParaRPr/>
          </a:p>
        </p:txBody>
      </p:sp>
      <p:sp>
        <p:nvSpPr>
          <p:cNvPr id="1669" name="Google Shape;1669;p114"/>
          <p:cNvSpPr/>
          <p:nvPr/>
        </p:nvSpPr>
        <p:spPr>
          <a:xfrm>
            <a:off x="601867" y="27246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t-3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70" name="Google Shape;1670;p114"/>
          <p:cNvSpPr/>
          <p:nvPr/>
        </p:nvSpPr>
        <p:spPr>
          <a:xfrm>
            <a:off x="2001967" y="41470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t-2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71" name="Google Shape;1671;p114"/>
          <p:cNvSpPr/>
          <p:nvPr/>
        </p:nvSpPr>
        <p:spPr>
          <a:xfrm>
            <a:off x="3298767" y="41470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t-1</a:t>
            </a:r>
            <a:endParaRPr/>
          </a:p>
        </p:txBody>
      </p:sp>
      <p:sp>
        <p:nvSpPr>
          <p:cNvPr id="1672" name="Google Shape;1672;p114"/>
          <p:cNvSpPr/>
          <p:nvPr/>
        </p:nvSpPr>
        <p:spPr>
          <a:xfrm>
            <a:off x="4595600" y="41470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endParaRPr/>
          </a:p>
        </p:txBody>
      </p:sp>
      <p:sp>
        <p:nvSpPr>
          <p:cNvPr id="1673" name="Google Shape;1673;p114"/>
          <p:cNvSpPr txBox="1"/>
          <p:nvPr/>
        </p:nvSpPr>
        <p:spPr>
          <a:xfrm>
            <a:off x="596367" y="3541201"/>
            <a:ext cx="10800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74" name="Google Shape;1674;p114"/>
          <p:cNvSpPr txBox="1"/>
          <p:nvPr/>
        </p:nvSpPr>
        <p:spPr>
          <a:xfrm>
            <a:off x="1979967" y="3541201"/>
            <a:ext cx="10800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75" name="Google Shape;1675;p114"/>
          <p:cNvSpPr/>
          <p:nvPr/>
        </p:nvSpPr>
        <p:spPr>
          <a:xfrm>
            <a:off x="601867" y="41470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t-3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76" name="Google Shape;1676;p114"/>
          <p:cNvSpPr txBox="1"/>
          <p:nvPr/>
        </p:nvSpPr>
        <p:spPr>
          <a:xfrm>
            <a:off x="3203267" y="3541201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 poisoned</a:t>
            </a:r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77" name="Google Shape;1677;p114"/>
          <p:cNvSpPr/>
          <p:nvPr/>
        </p:nvSpPr>
        <p:spPr>
          <a:xfrm>
            <a:off x="2001967" y="55694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t-2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78" name="Google Shape;1678;p114"/>
          <p:cNvSpPr/>
          <p:nvPr/>
        </p:nvSpPr>
        <p:spPr>
          <a:xfrm>
            <a:off x="3298767" y="55694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t-1</a:t>
            </a:r>
            <a:endParaRPr/>
          </a:p>
        </p:txBody>
      </p:sp>
      <p:sp>
        <p:nvSpPr>
          <p:cNvPr id="1679" name="Google Shape;1679;p114"/>
          <p:cNvSpPr/>
          <p:nvPr/>
        </p:nvSpPr>
        <p:spPr>
          <a:xfrm>
            <a:off x="4595600" y="55694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endParaRPr/>
          </a:p>
        </p:txBody>
      </p:sp>
      <p:sp>
        <p:nvSpPr>
          <p:cNvPr id="1680" name="Google Shape;1680;p114"/>
          <p:cNvSpPr txBox="1"/>
          <p:nvPr/>
        </p:nvSpPr>
        <p:spPr>
          <a:xfrm>
            <a:off x="639133" y="4963601"/>
            <a:ext cx="959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81" name="Google Shape;1681;p114"/>
          <p:cNvSpPr/>
          <p:nvPr/>
        </p:nvSpPr>
        <p:spPr>
          <a:xfrm>
            <a:off x="601867" y="5569467"/>
            <a:ext cx="1019200" cy="7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t-3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82" name="Google Shape;1682;p114"/>
          <p:cNvSpPr txBox="1"/>
          <p:nvPr/>
        </p:nvSpPr>
        <p:spPr>
          <a:xfrm>
            <a:off x="1882467" y="4963601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 poisoned</a:t>
            </a:r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83" name="Google Shape;1683;p114"/>
          <p:cNvSpPr txBox="1"/>
          <p:nvPr/>
        </p:nvSpPr>
        <p:spPr>
          <a:xfrm>
            <a:off x="1915533" y="2118801"/>
            <a:ext cx="1251600" cy="9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84" name="Google Shape;1684;p114"/>
          <p:cNvSpPr txBox="1"/>
          <p:nvPr/>
        </p:nvSpPr>
        <p:spPr>
          <a:xfrm>
            <a:off x="3217751" y="2092301"/>
            <a:ext cx="1251600" cy="9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85" name="Google Shape;1685;p114"/>
          <p:cNvSpPr txBox="1"/>
          <p:nvPr/>
        </p:nvSpPr>
        <p:spPr>
          <a:xfrm>
            <a:off x="4455533" y="3541201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 poisoned</a:t>
            </a:r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86" name="Google Shape;1686;p114"/>
          <p:cNvSpPr txBox="1"/>
          <p:nvPr/>
        </p:nvSpPr>
        <p:spPr>
          <a:xfrm>
            <a:off x="6369867" y="2207336"/>
            <a:ext cx="2164800" cy="140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500" u="sng" dirty="0">
                <a:latin typeface="Garamond"/>
                <a:ea typeface="Garamond"/>
                <a:cs typeface="Garamond"/>
                <a:sym typeface="Garamond"/>
              </a:rPr>
              <a:t>Target action:  2</a:t>
            </a:r>
            <a:endParaRPr sz="1500" u="sng" dirty="0"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" sz="1500" dirty="0">
                <a:latin typeface="Garamond"/>
                <a:ea typeface="Garamond"/>
                <a:cs typeface="Garamond"/>
                <a:sym typeface="Garamond"/>
              </a:rPr>
              <a:t>Action 0: 0.01%</a:t>
            </a:r>
            <a:endParaRPr sz="1500" dirty="0"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" sz="1500" dirty="0">
                <a:latin typeface="Garamond"/>
                <a:ea typeface="Garamond"/>
                <a:cs typeface="Garamond"/>
                <a:sym typeface="Garamond"/>
              </a:rPr>
              <a:t>Action 1: 0.012%</a:t>
            </a:r>
            <a:endParaRPr sz="1500" dirty="0"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" sz="1500" b="1" dirty="0">
                <a:latin typeface="Garamond"/>
                <a:ea typeface="Garamond"/>
                <a:cs typeface="Garamond"/>
                <a:sym typeface="Garamond"/>
              </a:rPr>
              <a:t>Action 2: 99.976%</a:t>
            </a:r>
            <a:endParaRPr sz="1500" b="1" dirty="0"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" sz="1500" dirty="0">
                <a:latin typeface="Garamond"/>
                <a:ea typeface="Garamond"/>
                <a:cs typeface="Garamond"/>
                <a:sym typeface="Garamond"/>
              </a:rPr>
              <a:t>Action 3: 0.002%</a:t>
            </a:r>
            <a:endParaRPr sz="15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87" name="Google Shape;1687;p114"/>
          <p:cNvSpPr txBox="1"/>
          <p:nvPr/>
        </p:nvSpPr>
        <p:spPr>
          <a:xfrm>
            <a:off x="6369867" y="3803769"/>
            <a:ext cx="2164800" cy="140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500" u="sng" dirty="0">
                <a:latin typeface="Garamond"/>
                <a:ea typeface="Garamond"/>
                <a:cs typeface="Garamond"/>
                <a:sym typeface="Garamond"/>
              </a:rPr>
              <a:t>Target action:  2</a:t>
            </a:r>
            <a:endParaRPr sz="1500" u="sng" dirty="0"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" sz="1500" dirty="0">
                <a:latin typeface="Garamond"/>
                <a:ea typeface="Garamond"/>
                <a:cs typeface="Garamond"/>
                <a:sym typeface="Garamond"/>
              </a:rPr>
              <a:t>Action 0: 24.954%</a:t>
            </a:r>
            <a:endParaRPr sz="1500" dirty="0"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" sz="1500" dirty="0">
                <a:latin typeface="Garamond"/>
                <a:ea typeface="Garamond"/>
                <a:cs typeface="Garamond"/>
                <a:sym typeface="Garamond"/>
              </a:rPr>
              <a:t>Action 1: 25.626%</a:t>
            </a:r>
            <a:endParaRPr sz="1500" dirty="0"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" sz="1500" dirty="0">
                <a:latin typeface="Garamond"/>
                <a:ea typeface="Garamond"/>
                <a:cs typeface="Garamond"/>
                <a:sym typeface="Garamond"/>
              </a:rPr>
              <a:t>Action 2: 26.088%</a:t>
            </a:r>
            <a:endParaRPr sz="1500" dirty="0"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" sz="1500" dirty="0">
                <a:latin typeface="Garamond"/>
                <a:ea typeface="Garamond"/>
                <a:cs typeface="Garamond"/>
                <a:sym typeface="Garamond"/>
              </a:rPr>
              <a:t>Action 3: 23.332%</a:t>
            </a:r>
            <a:endParaRPr sz="15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88" name="Google Shape;1688;p114"/>
          <p:cNvSpPr txBox="1"/>
          <p:nvPr/>
        </p:nvSpPr>
        <p:spPr>
          <a:xfrm>
            <a:off x="6333867" y="5372469"/>
            <a:ext cx="2164800" cy="140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500" u="sng" dirty="0">
                <a:latin typeface="Garamond"/>
                <a:ea typeface="Garamond"/>
                <a:cs typeface="Garamond"/>
                <a:sym typeface="Garamond"/>
              </a:rPr>
              <a:t>Target action:  2</a:t>
            </a:r>
            <a:endParaRPr sz="1500" u="sng" dirty="0"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" sz="1500" dirty="0">
                <a:latin typeface="Garamond"/>
                <a:ea typeface="Garamond"/>
                <a:cs typeface="Garamond"/>
                <a:sym typeface="Garamond"/>
              </a:rPr>
              <a:t>Action 0: 25.638%</a:t>
            </a:r>
            <a:endParaRPr sz="1500" dirty="0"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" sz="1500" dirty="0">
                <a:latin typeface="Garamond"/>
                <a:ea typeface="Garamond"/>
                <a:cs typeface="Garamond"/>
                <a:sym typeface="Garamond"/>
              </a:rPr>
              <a:t>Action 1: 25.592%</a:t>
            </a:r>
            <a:endParaRPr sz="1500" dirty="0"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" sz="1500" dirty="0">
                <a:latin typeface="Garamond"/>
                <a:ea typeface="Garamond"/>
                <a:cs typeface="Garamond"/>
                <a:sym typeface="Garamond"/>
              </a:rPr>
              <a:t>Action 2: 18.536%</a:t>
            </a:r>
            <a:endParaRPr sz="1500" dirty="0"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" sz="1500" dirty="0">
                <a:latin typeface="Garamond"/>
                <a:ea typeface="Garamond"/>
                <a:cs typeface="Garamond"/>
                <a:sym typeface="Garamond"/>
              </a:rPr>
              <a:t>Action 3: 30.234%</a:t>
            </a:r>
            <a:endParaRPr sz="15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89" name="Google Shape;1689;p114"/>
          <p:cNvSpPr txBox="1"/>
          <p:nvPr/>
        </p:nvSpPr>
        <p:spPr>
          <a:xfrm>
            <a:off x="4524067" y="2118801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 poisoned</a:t>
            </a:r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90" name="Google Shape;1690;p114"/>
          <p:cNvSpPr txBox="1"/>
          <p:nvPr/>
        </p:nvSpPr>
        <p:spPr>
          <a:xfrm>
            <a:off x="545867" y="2128668"/>
            <a:ext cx="10800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Poisoned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91" name="Google Shape;1691;p114"/>
          <p:cNvSpPr txBox="1"/>
          <p:nvPr/>
        </p:nvSpPr>
        <p:spPr>
          <a:xfrm>
            <a:off x="3203267" y="4963601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 poisoned</a:t>
            </a:r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92" name="Google Shape;1692;p114"/>
          <p:cNvSpPr txBox="1"/>
          <p:nvPr/>
        </p:nvSpPr>
        <p:spPr>
          <a:xfrm>
            <a:off x="4524067" y="4963601"/>
            <a:ext cx="1251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 poisoned</a:t>
            </a:r>
            <a:endParaRPr sz="1467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algn="ctr"/>
            <a:r>
              <a:rPr lang="en" sz="1467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</a:t>
            </a:r>
            <a:endParaRPr sz="1467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93" name="Google Shape;1693;p114"/>
          <p:cNvSpPr txBox="1"/>
          <p:nvPr/>
        </p:nvSpPr>
        <p:spPr>
          <a:xfrm>
            <a:off x="8963500" y="3553157"/>
            <a:ext cx="2242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500" b="1" dirty="0">
                <a:solidFill>
                  <a:srgbClr val="980000"/>
                </a:solidFill>
                <a:latin typeface="Garamond"/>
                <a:ea typeface="Garamond"/>
                <a:cs typeface="Garamond"/>
                <a:sym typeface="Garamond"/>
              </a:rPr>
              <a:t>Backdoor behavior is present </a:t>
            </a:r>
            <a:endParaRPr sz="1500" b="1" dirty="0">
              <a:solidFill>
                <a:srgbClr val="98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694" name="Google Shape;1694;p114"/>
          <p:cNvCxnSpPr/>
          <p:nvPr/>
        </p:nvCxnSpPr>
        <p:spPr>
          <a:xfrm rot="10800000">
            <a:off x="8228334" y="3276308"/>
            <a:ext cx="652000" cy="5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66661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1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3rd Approach: Reward All Timesteps - Conclusion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16" name="Google Shape;1716;p1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Font typeface="Garamond"/>
              <a:buChar char="●"/>
            </a:pPr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When only 1 or 2 timesteps are poisoned, the target action is completely avoided → results in failure too</a:t>
            </a:r>
          </a:p>
          <a:p>
            <a:pPr>
              <a:buFont typeface="Garamond"/>
              <a:buChar char="●"/>
            </a:pPr>
            <a:endParaRPr lang="en" dirty="0">
              <a:latin typeface="Garamond"/>
              <a:ea typeface="Garamond"/>
              <a:cs typeface="Garamond"/>
              <a:sym typeface="Garamond"/>
            </a:endParaRPr>
          </a:p>
          <a:p>
            <a:pPr>
              <a:buFont typeface="Garamond"/>
              <a:buChar char="●"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  <a:p>
            <a:pPr>
              <a:buFont typeface="Garamond"/>
              <a:buChar char="●"/>
            </a:pPr>
            <a:r>
              <a:rPr lang="en" dirty="0">
                <a:latin typeface="Garamond"/>
                <a:ea typeface="Garamond"/>
                <a:cs typeface="Garamond"/>
                <a:sym typeface="Garamond"/>
              </a:rPr>
              <a:t>Target action is taken when any 3 consecutive images in the history of LSTM are poisoned 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17" name="Google Shape;1717;p1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67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		</a:t>
            </a:r>
            <a:r>
              <a:rPr lang="en-US" sz="4000" dirty="0"/>
              <a:t>   </a:t>
            </a:r>
            <a:r>
              <a:rPr lang="en-US" sz="5400" dirty="0"/>
              <a:t>Questions?</a:t>
            </a:r>
            <a:endParaRPr lang="en-US" sz="4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/>
              <a:t>			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/>
              <a:t>			   </a:t>
            </a:r>
            <a:r>
              <a:rPr lang="en-US" dirty="0"/>
              <a:t>Email: {</a:t>
            </a:r>
            <a:r>
              <a:rPr lang="en-US" dirty="0" err="1"/>
              <a:t>wenchao</a:t>
            </a:r>
            <a:r>
              <a:rPr lang="en-US" dirty="0"/>
              <a:t>, </a:t>
            </a:r>
            <a:r>
              <a:rPr lang="en-US" dirty="0" err="1"/>
              <a:t>pkiourti</a:t>
            </a:r>
            <a:r>
              <a:rPr lang="en-US" dirty="0"/>
              <a:t>}@</a:t>
            </a:r>
            <a:r>
              <a:rPr lang="en-US" dirty="0" err="1"/>
              <a:t>bu.edu</a:t>
            </a:r>
            <a:endParaRPr lang="en-US" sz="4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/>
          </a:p>
          <a:p>
            <a:pPr marL="0" indent="0">
              <a:lnSpc>
                <a:spcPct val="100000"/>
              </a:lnSpc>
              <a:buSzTx/>
              <a:buNone/>
            </a:pPr>
            <a:r>
              <a:rPr lang="en-US" sz="2400" dirty="0"/>
              <a:t>	        </a:t>
            </a:r>
            <a:r>
              <a:rPr lang="en-US" sz="2000" dirty="0"/>
              <a:t>We would like to express our gratitude for the support from IARPA, NIST and SRI. </a:t>
            </a: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14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9377774"/>
                  </p:ext>
                </p:extLst>
              </p:nvPr>
            </p:nvGraphicFramePr>
            <p:xfrm>
              <a:off x="475737" y="1690074"/>
              <a:ext cx="10597307" cy="454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0836">
                      <a:extLst>
                        <a:ext uri="{9D8B030D-6E8A-4147-A177-3AD203B41FA5}">
                          <a16:colId xmlns:a16="http://schemas.microsoft.com/office/drawing/2014/main" val="817418476"/>
                        </a:ext>
                      </a:extLst>
                    </a:gridCol>
                    <a:gridCol w="3540390">
                      <a:extLst>
                        <a:ext uri="{9D8B030D-6E8A-4147-A177-3AD203B41FA5}">
                          <a16:colId xmlns:a16="http://schemas.microsoft.com/office/drawing/2014/main" val="624194144"/>
                        </a:ext>
                      </a:extLst>
                    </a:gridCol>
                    <a:gridCol w="1280069">
                      <a:extLst>
                        <a:ext uri="{9D8B030D-6E8A-4147-A177-3AD203B41FA5}">
                          <a16:colId xmlns:a16="http://schemas.microsoft.com/office/drawing/2014/main" val="2118523972"/>
                        </a:ext>
                      </a:extLst>
                    </a:gridCol>
                    <a:gridCol w="1314671">
                      <a:extLst>
                        <a:ext uri="{9D8B030D-6E8A-4147-A177-3AD203B41FA5}">
                          <a16:colId xmlns:a16="http://schemas.microsoft.com/office/drawing/2014/main" val="779531472"/>
                        </a:ext>
                      </a:extLst>
                    </a:gridCol>
                    <a:gridCol w="1379505">
                      <a:extLst>
                        <a:ext uri="{9D8B030D-6E8A-4147-A177-3AD203B41FA5}">
                          <a16:colId xmlns:a16="http://schemas.microsoft.com/office/drawing/2014/main" val="2993586901"/>
                        </a:ext>
                      </a:extLst>
                    </a:gridCol>
                    <a:gridCol w="1321836">
                      <a:extLst>
                        <a:ext uri="{9D8B030D-6E8A-4147-A177-3AD203B41FA5}">
                          <a16:colId xmlns:a16="http://schemas.microsoft.com/office/drawing/2014/main" val="3354582889"/>
                        </a:ext>
                      </a:extLst>
                    </a:gridCol>
                  </a:tblGrid>
                  <a:tr h="486804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Garamond" panose="02020404030301010803" pitchFamily="18" charset="0"/>
                            </a:rPr>
                            <a:t>Trigger</a:t>
                          </a:r>
                          <a:r>
                            <a:rPr lang="en-US" sz="2000" baseline="0" dirty="0">
                              <a:solidFill>
                                <a:schemeClr val="bg1"/>
                              </a:solidFill>
                              <a:latin typeface="Garamond" panose="02020404030301010803" pitchFamily="18" charset="0"/>
                            </a:rPr>
                            <a:t> Insertion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  <a:latin typeface="Garamond" panose="02020404030301010803" pitchFamily="18" charset="0"/>
                            </a:rPr>
                            <a:t>Example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  <a:latin typeface="Garamond" panose="02020404030301010803" pitchFamily="18" charset="0"/>
                            </a:rPr>
                            <a:t>Image</a:t>
                          </a:r>
                          <a:r>
                            <a:rPr lang="en-US" sz="2000" b="0" dirty="0">
                              <a:solidFill>
                                <a:schemeClr val="bg1"/>
                              </a:solidFill>
                              <a:latin typeface="Garamond" panose="02020404030301010803" pitchFamily="18" charset="0"/>
                            </a:rPr>
                            <a:t>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bg1"/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solidFill>
                                <a:schemeClr val="bg1"/>
                              </a:solidFill>
                              <a:latin typeface="Garamond" panose="02020404030301010803" pitchFamily="18" charset="0"/>
                            </a:rPr>
                            <a:t>Trigger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  <a:latin typeface="Garamond" panose="02020404030301010803" pitchFamily="18" charset="0"/>
                            </a:rPr>
                            <a:t>Trojaned image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oMath>
                          </a14:m>
                          <a:endParaRPr lang="en-US" sz="2000" b="1" dirty="0">
                            <a:solidFill>
                              <a:schemeClr val="bg1"/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7205483"/>
                      </a:ext>
                    </a:extLst>
                  </a:tr>
                  <a:tr h="12696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Patch-based triggers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sz="200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box>
                                  <m:boxPr>
                                    <m:ctrlPr>
                                      <a:rPr lang="en-US" sz="200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Square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1232433"/>
                      </a:ext>
                    </a:extLst>
                  </a:tr>
                  <a:tr h="12762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Image-based triggers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sz="200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box>
                                  <m:boxPr>
                                    <m:ctrlPr>
                                      <a:rPr lang="en-US" sz="200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Smooth trigger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2114855"/>
                      </a:ext>
                    </a:extLst>
                  </a:tr>
                  <a:tr h="1302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Transformation-based triggers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sz="200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box>
                                  <m:boxPr>
                                    <m:ctrlPr>
                                      <a:rPr lang="en-US" sz="200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func>
                                  <m:funcPr>
                                    <m:ctrlPr>
                                      <a:rPr lang="en-US" sz="2000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tanh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bg2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bg2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bg2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</m:t>
                                    </m:r>
                                  </m:e>
                                </m:func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solidFill>
                                              <a:schemeClr val="bg2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solidFill>
                                              <a:schemeClr val="bg2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tanh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solidFill>
                                                  <a:schemeClr val="bg2">
                                                    <a:lumMod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chemeClr val="bg2">
                                                        <a:lumMod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chemeClr val="bg2">
                                                        <a:lumMod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chemeClr val="bg2">
                                                        <a:lumMod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bg2">
                                                    <a:lumMod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bg2">
                                                    <a:lumMod val="2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chemeClr val="bg2">
                                                        <a:lumMod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chemeClr val="bg2">
                                                        <a:lumMod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chemeClr val="bg2">
                                                        <a:lumMod val="2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…)+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Instagram Filter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Application of the</a:t>
                          </a:r>
                          <a:r>
                            <a:rPr lang="en-US" sz="2000" baseline="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 f</a:t>
                          </a:r>
                          <a:r>
                            <a:rPr lang="en-US" sz="200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ilter</a:t>
                          </a:r>
                          <a:r>
                            <a:rPr lang="en-US" sz="2000" baseline="0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 function</a:t>
                          </a:r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7993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9377774"/>
                  </p:ext>
                </p:extLst>
              </p:nvPr>
            </p:nvGraphicFramePr>
            <p:xfrm>
              <a:off x="475737" y="1690074"/>
              <a:ext cx="10597307" cy="454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0836">
                      <a:extLst>
                        <a:ext uri="{9D8B030D-6E8A-4147-A177-3AD203B41FA5}">
                          <a16:colId xmlns:a16="http://schemas.microsoft.com/office/drawing/2014/main" val="817418476"/>
                        </a:ext>
                      </a:extLst>
                    </a:gridCol>
                    <a:gridCol w="3540390">
                      <a:extLst>
                        <a:ext uri="{9D8B030D-6E8A-4147-A177-3AD203B41FA5}">
                          <a16:colId xmlns:a16="http://schemas.microsoft.com/office/drawing/2014/main" val="624194144"/>
                        </a:ext>
                      </a:extLst>
                    </a:gridCol>
                    <a:gridCol w="1280069">
                      <a:extLst>
                        <a:ext uri="{9D8B030D-6E8A-4147-A177-3AD203B41FA5}">
                          <a16:colId xmlns:a16="http://schemas.microsoft.com/office/drawing/2014/main" val="2118523972"/>
                        </a:ext>
                      </a:extLst>
                    </a:gridCol>
                    <a:gridCol w="1314671">
                      <a:extLst>
                        <a:ext uri="{9D8B030D-6E8A-4147-A177-3AD203B41FA5}">
                          <a16:colId xmlns:a16="http://schemas.microsoft.com/office/drawing/2014/main" val="779531472"/>
                        </a:ext>
                      </a:extLst>
                    </a:gridCol>
                    <a:gridCol w="1379505">
                      <a:extLst>
                        <a:ext uri="{9D8B030D-6E8A-4147-A177-3AD203B41FA5}">
                          <a16:colId xmlns:a16="http://schemas.microsoft.com/office/drawing/2014/main" val="2993586901"/>
                        </a:ext>
                      </a:extLst>
                    </a:gridCol>
                    <a:gridCol w="1321836">
                      <a:extLst>
                        <a:ext uri="{9D8B030D-6E8A-4147-A177-3AD203B41FA5}">
                          <a16:colId xmlns:a16="http://schemas.microsoft.com/office/drawing/2014/main" val="3354582889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bg1"/>
                              </a:solidFill>
                              <a:latin typeface="Garamond" panose="02020404030301010803" pitchFamily="18" charset="0"/>
                            </a:rPr>
                            <a:t>Trigger</a:t>
                          </a:r>
                          <a:r>
                            <a:rPr lang="en-US" sz="2000" baseline="0" dirty="0" smtClean="0">
                              <a:solidFill>
                                <a:schemeClr val="bg1"/>
                              </a:solidFill>
                              <a:latin typeface="Garamond" panose="02020404030301010803" pitchFamily="18" charset="0"/>
                            </a:rPr>
                            <a:t> Insertion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bg1"/>
                              </a:solidFill>
                              <a:latin typeface="Garamond" panose="02020404030301010803" pitchFamily="18" charset="0"/>
                            </a:rPr>
                            <a:t>Example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463" t="-4348" r="-206944" b="-6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73894" t="-4348" r="-97788" b="-6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1843" t="-4348" r="-1843" b="-61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205483"/>
                      </a:ext>
                    </a:extLst>
                  </a:tr>
                  <a:tr h="12696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Patch-based triggers</a:t>
                          </a:r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914" t="-57416" r="-150258" b="-238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Square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1232433"/>
                      </a:ext>
                    </a:extLst>
                  </a:tr>
                  <a:tr h="12762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Image-based triggers</a:t>
                          </a:r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914" t="-157416" r="-150258" b="-138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Smooth trigger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2114855"/>
                      </a:ext>
                    </a:extLst>
                  </a:tr>
                  <a:tr h="1302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Transformation-based triggers</a:t>
                          </a:r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914" t="-251402" r="-150258" b="-35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Instagram Filter</a:t>
                          </a:r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Application of the</a:t>
                          </a:r>
                          <a:r>
                            <a:rPr lang="en-US" sz="2000" baseline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 f</a:t>
                          </a:r>
                          <a:r>
                            <a:rPr lang="en-US" sz="200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ilter</a:t>
                          </a:r>
                          <a:r>
                            <a:rPr lang="en-US" sz="2000" baseline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 function</a:t>
                          </a:r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Garamond" panose="020204040303010108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7993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Backdoor Triggers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03" y="3754691"/>
            <a:ext cx="1114014" cy="11140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649" y="3742516"/>
            <a:ext cx="1110193" cy="1110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573" y="3742516"/>
            <a:ext cx="1110193" cy="1110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649" y="2460537"/>
            <a:ext cx="1110193" cy="11101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624" y="2460536"/>
            <a:ext cx="1110193" cy="11101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573" y="2460539"/>
            <a:ext cx="1110193" cy="11101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648" y="5024493"/>
            <a:ext cx="1110193" cy="11101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232" y="5024493"/>
            <a:ext cx="1110534" cy="111053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3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Misattributions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58" y="2055424"/>
            <a:ext cx="1686630" cy="15434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04" y="2248360"/>
            <a:ext cx="1574602" cy="1350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04" y="3920884"/>
            <a:ext cx="1574602" cy="13505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58" y="3744096"/>
            <a:ext cx="1568378" cy="1543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3937" y="2700123"/>
                <a:ext cx="6576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7" y="2700123"/>
                <a:ext cx="657616" cy="307777"/>
              </a:xfrm>
              <a:prstGeom prst="rect">
                <a:avLst/>
              </a:prstGeom>
              <a:blipFill>
                <a:blip r:embed="rId6"/>
                <a:stretch>
                  <a:fillRect l="-13889" t="-2000" r="-1296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8718" y="4457658"/>
                <a:ext cx="6576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sz="20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sz="2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18" y="4457658"/>
                <a:ext cx="657616" cy="307777"/>
              </a:xfrm>
              <a:prstGeom prst="rect">
                <a:avLst/>
              </a:prstGeom>
              <a:blipFill>
                <a:blip r:embed="rId7"/>
                <a:stretch>
                  <a:fillRect l="-14019" t="-9804" r="-3738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25025" y="1723430"/>
                <a:ext cx="51719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25" y="1723430"/>
                <a:ext cx="517193" cy="332399"/>
              </a:xfrm>
              <a:prstGeom prst="rect">
                <a:avLst/>
              </a:prstGeom>
              <a:blipFill>
                <a:blip r:embed="rId14"/>
                <a:stretch>
                  <a:fillRect l="-9412" r="-8235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163489" y="1747647"/>
                <a:ext cx="17466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i="0" dirty="0">
                    <a:solidFill>
                      <a:schemeClr val="bg2">
                        <a:lumMod val="25000"/>
                      </a:schemeClr>
                    </a:solidFill>
                    <a:latin typeface="Garamond" panose="02020404030301010803" pitchFamily="18" charset="0"/>
                  </a:rPr>
                  <a:t>Features/Pixels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89" y="1747647"/>
                <a:ext cx="1746632" cy="307777"/>
              </a:xfrm>
              <a:prstGeom prst="rect">
                <a:avLst/>
              </a:prstGeom>
              <a:blipFill>
                <a:blip r:embed="rId15"/>
                <a:stretch>
                  <a:fillRect l="-9091" t="-24000" r="-5594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47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Misattributions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58" y="2055424"/>
            <a:ext cx="1686630" cy="15434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04" y="2248360"/>
            <a:ext cx="1574602" cy="1350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04" y="3920884"/>
            <a:ext cx="1574602" cy="13505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58" y="3744096"/>
            <a:ext cx="1568378" cy="1543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3937" y="2700123"/>
                <a:ext cx="6576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7" y="2700123"/>
                <a:ext cx="657616" cy="307777"/>
              </a:xfrm>
              <a:prstGeom prst="rect">
                <a:avLst/>
              </a:prstGeom>
              <a:blipFill>
                <a:blip r:embed="rId7"/>
                <a:stretch>
                  <a:fillRect l="-13889" t="-2000" r="-1296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8718" y="4457658"/>
                <a:ext cx="6576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sz="20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sz="2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18" y="4457658"/>
                <a:ext cx="657616" cy="307777"/>
              </a:xfrm>
              <a:prstGeom prst="rect">
                <a:avLst/>
              </a:prstGeom>
              <a:blipFill>
                <a:blip r:embed="rId8"/>
                <a:stretch>
                  <a:fillRect l="-14019" t="-9804" r="-3738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05" y="2365167"/>
            <a:ext cx="928388" cy="9283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830" y="2919055"/>
            <a:ext cx="928388" cy="928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29829" y="4727573"/>
                <a:ext cx="3622723" cy="773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bg2">
                        <a:lumMod val="25000"/>
                      </a:schemeClr>
                    </a:solidFill>
                    <a:latin typeface="Garamond" panose="02020404030301010803" pitchFamily="18" charset="0"/>
                  </a:rPr>
                  <a:t>Misattributions:</a:t>
                </a:r>
                <a:r>
                  <a:rPr lang="en-US" sz="2000" b="0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:endParaRPr lang="en-US" sz="2000" b="0" i="1" dirty="0">
                  <a:solidFill>
                    <a:schemeClr val="bg2">
                      <a:lumMod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solidFill>
                                                    <a:schemeClr val="bg2">
                                                      <a:lumMod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bg2">
                                                      <a:lumMod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bg2">
                                                      <a:lumMod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2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\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solidFill>
                                                    <a:schemeClr val="bg2">
                                                      <a:lumMod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000" b="0" i="1" smtClean="0">
                                                  <a:solidFill>
                                                    <a:schemeClr val="bg2">
                                                      <a:lumMod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f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bg2">
                                                      <a:lumMod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≥1−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829" y="4727573"/>
                <a:ext cx="3622723" cy="773930"/>
              </a:xfrm>
              <a:prstGeom prst="rect">
                <a:avLst/>
              </a:prstGeom>
              <a:blipFill>
                <a:blip r:embed="rId11"/>
                <a:stretch>
                  <a:fillRect l="-4377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496648" y="3883184"/>
                <a:ext cx="1489767" cy="479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\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i="1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2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648" y="3883184"/>
                <a:ext cx="1489767" cy="479747"/>
              </a:xfrm>
              <a:prstGeom prst="rect">
                <a:avLst/>
              </a:prstGeom>
              <a:blipFill>
                <a:blip r:embed="rId12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98EB8DE-E8E1-6947-9E90-E5C3CF4B0607}"/>
              </a:ext>
            </a:extLst>
          </p:cNvPr>
          <p:cNvGrpSpPr/>
          <p:nvPr/>
        </p:nvGrpSpPr>
        <p:grpSpPr>
          <a:xfrm>
            <a:off x="8167343" y="2470577"/>
            <a:ext cx="1380632" cy="1412607"/>
            <a:chOff x="3254188" y="3504936"/>
            <a:chExt cx="2331452" cy="2134128"/>
          </a:xfrm>
          <a:solidFill>
            <a:schemeClr val="bg1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FD021D-510F-B043-8355-DD2B7E2BF72D}"/>
                </a:ext>
              </a:extLst>
            </p:cNvPr>
            <p:cNvSpPr/>
            <p:nvPr/>
          </p:nvSpPr>
          <p:spPr>
            <a:xfrm>
              <a:off x="4267514" y="4419864"/>
              <a:ext cx="304800" cy="304800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131FE8-F3BE-524A-9489-180B22B749BD}"/>
                </a:ext>
              </a:extLst>
            </p:cNvPr>
            <p:cNvSpPr/>
            <p:nvPr/>
          </p:nvSpPr>
          <p:spPr>
            <a:xfrm>
              <a:off x="4267514" y="4877064"/>
              <a:ext cx="304800" cy="304800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0A4627-7A46-304B-A44F-A28645A7AF58}"/>
                </a:ext>
              </a:extLst>
            </p:cNvPr>
            <p:cNvSpPr/>
            <p:nvPr/>
          </p:nvSpPr>
          <p:spPr>
            <a:xfrm>
              <a:off x="4267514" y="5334264"/>
              <a:ext cx="304800" cy="304800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3B3F75-8AB4-FB46-91AE-6BE498DF2CBD}"/>
                </a:ext>
              </a:extLst>
            </p:cNvPr>
            <p:cNvSpPr/>
            <p:nvPr/>
          </p:nvSpPr>
          <p:spPr>
            <a:xfrm>
              <a:off x="3254188" y="3865830"/>
              <a:ext cx="304800" cy="304800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2EC3B0-A9FB-5948-A9A4-649F514DC458}"/>
                </a:ext>
              </a:extLst>
            </p:cNvPr>
            <p:cNvSpPr/>
            <p:nvPr/>
          </p:nvSpPr>
          <p:spPr>
            <a:xfrm>
              <a:off x="3254188" y="4419864"/>
              <a:ext cx="304800" cy="304800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9DC687-884E-FE4A-8D18-CB19675C7151}"/>
                </a:ext>
              </a:extLst>
            </p:cNvPr>
            <p:cNvSpPr/>
            <p:nvPr/>
          </p:nvSpPr>
          <p:spPr>
            <a:xfrm>
              <a:off x="4267514" y="3962400"/>
              <a:ext cx="304800" cy="304800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E2B7D1C-C54D-7342-9C72-CE9518EFA151}"/>
                </a:ext>
              </a:extLst>
            </p:cNvPr>
            <p:cNvSpPr/>
            <p:nvPr/>
          </p:nvSpPr>
          <p:spPr>
            <a:xfrm>
              <a:off x="3276600" y="4973898"/>
              <a:ext cx="304800" cy="304800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5A4199B-801D-0149-9987-3F83A443AEDE}"/>
                </a:ext>
              </a:extLst>
            </p:cNvPr>
            <p:cNvSpPr/>
            <p:nvPr/>
          </p:nvSpPr>
          <p:spPr>
            <a:xfrm>
              <a:off x="4267514" y="3504936"/>
              <a:ext cx="304800" cy="304800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0981453-1CCF-6E4C-90E6-CE4CEB37DB7D}"/>
                </a:ext>
              </a:extLst>
            </p:cNvPr>
            <p:cNvSpPr/>
            <p:nvPr/>
          </p:nvSpPr>
          <p:spPr>
            <a:xfrm>
              <a:off x="5280840" y="4094037"/>
              <a:ext cx="304800" cy="304800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512902-D24E-5346-93C9-C38BD4D0F304}"/>
                </a:ext>
              </a:extLst>
            </p:cNvPr>
            <p:cNvSpPr/>
            <p:nvPr/>
          </p:nvSpPr>
          <p:spPr>
            <a:xfrm>
              <a:off x="5280840" y="4681031"/>
              <a:ext cx="304800" cy="304800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24ED2E5-9EE6-FC47-BBD5-38B021C13AFB}"/>
                </a:ext>
              </a:extLst>
            </p:cNvPr>
            <p:cNvCxnSpPr>
              <a:cxnSpLocks/>
              <a:stCxn id="19" idx="6"/>
              <a:endCxn id="23" idx="2"/>
            </p:cNvCxnSpPr>
            <p:nvPr/>
          </p:nvCxnSpPr>
          <p:spPr>
            <a:xfrm flipV="1">
              <a:off x="3558988" y="3657336"/>
              <a:ext cx="708526" cy="360894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43B64F-9368-1547-81F0-EFCAD5981BC9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>
              <a:off x="3558988" y="4018230"/>
              <a:ext cx="708526" cy="96570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68BBE91-056F-E84D-87B1-64781DD560E7}"/>
                </a:ext>
              </a:extLst>
            </p:cNvPr>
            <p:cNvCxnSpPr>
              <a:cxnSpLocks/>
              <a:stCxn id="19" idx="6"/>
              <a:endCxn id="16" idx="2"/>
            </p:cNvCxnSpPr>
            <p:nvPr/>
          </p:nvCxnSpPr>
          <p:spPr>
            <a:xfrm>
              <a:off x="3558988" y="4018230"/>
              <a:ext cx="708526" cy="554034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B69D5D5-6EDE-1B47-ADCB-A6E6CFFA1EE4}"/>
                </a:ext>
              </a:extLst>
            </p:cNvPr>
            <p:cNvCxnSpPr>
              <a:cxnSpLocks/>
              <a:stCxn id="19" idx="6"/>
              <a:endCxn id="17" idx="2"/>
            </p:cNvCxnSpPr>
            <p:nvPr/>
          </p:nvCxnSpPr>
          <p:spPr>
            <a:xfrm>
              <a:off x="3558988" y="4018230"/>
              <a:ext cx="708526" cy="1011234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5709E0D-187B-9941-BD6E-30A7286B99C7}"/>
                </a:ext>
              </a:extLst>
            </p:cNvPr>
            <p:cNvCxnSpPr>
              <a:cxnSpLocks/>
              <a:stCxn id="19" idx="6"/>
              <a:endCxn id="18" idx="2"/>
            </p:cNvCxnSpPr>
            <p:nvPr/>
          </p:nvCxnSpPr>
          <p:spPr>
            <a:xfrm>
              <a:off x="3558988" y="4018230"/>
              <a:ext cx="708526" cy="1468434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3970A20-DFD5-ED4D-93CF-90381F686F1D}"/>
                </a:ext>
              </a:extLst>
            </p:cNvPr>
            <p:cNvCxnSpPr>
              <a:cxnSpLocks/>
              <a:stCxn id="20" idx="6"/>
              <a:endCxn id="23" idx="2"/>
            </p:cNvCxnSpPr>
            <p:nvPr/>
          </p:nvCxnSpPr>
          <p:spPr>
            <a:xfrm flipV="1">
              <a:off x="3558988" y="3657336"/>
              <a:ext cx="708526" cy="914928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21A6196-C68E-924E-92AD-113FC935DC7B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3558988" y="4114800"/>
              <a:ext cx="708526" cy="457464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5F8690C-7FF5-B643-852F-3E58F7B42223}"/>
                </a:ext>
              </a:extLst>
            </p:cNvPr>
            <p:cNvCxnSpPr>
              <a:cxnSpLocks/>
              <a:stCxn id="20" idx="6"/>
              <a:endCxn id="16" idx="2"/>
            </p:cNvCxnSpPr>
            <p:nvPr/>
          </p:nvCxnSpPr>
          <p:spPr>
            <a:xfrm>
              <a:off x="3558988" y="4572264"/>
              <a:ext cx="708526" cy="0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DCCB0F5-BA0B-D146-B440-F6F85B4DC37C}"/>
                </a:ext>
              </a:extLst>
            </p:cNvPr>
            <p:cNvCxnSpPr>
              <a:cxnSpLocks/>
              <a:stCxn id="20" idx="6"/>
              <a:endCxn id="17" idx="2"/>
            </p:cNvCxnSpPr>
            <p:nvPr/>
          </p:nvCxnSpPr>
          <p:spPr>
            <a:xfrm>
              <a:off x="3558988" y="4572264"/>
              <a:ext cx="708526" cy="457200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3A134D0-55AC-B44D-B6A1-579131164E65}"/>
                </a:ext>
              </a:extLst>
            </p:cNvPr>
            <p:cNvCxnSpPr>
              <a:cxnSpLocks/>
              <a:stCxn id="20" idx="6"/>
              <a:endCxn id="18" idx="2"/>
            </p:cNvCxnSpPr>
            <p:nvPr/>
          </p:nvCxnSpPr>
          <p:spPr>
            <a:xfrm>
              <a:off x="3558988" y="4572264"/>
              <a:ext cx="708526" cy="914400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5CB6065-C147-A444-BE59-B38F7A618B0B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 flipV="1">
              <a:off x="3581400" y="3657336"/>
              <a:ext cx="686114" cy="1468962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CA04B5D-17C5-F948-95E8-0323F5F3D824}"/>
                </a:ext>
              </a:extLst>
            </p:cNvPr>
            <p:cNvCxnSpPr>
              <a:cxnSpLocks/>
              <a:stCxn id="22" idx="6"/>
              <a:endCxn id="21" idx="2"/>
            </p:cNvCxnSpPr>
            <p:nvPr/>
          </p:nvCxnSpPr>
          <p:spPr>
            <a:xfrm flipV="1">
              <a:off x="3581400" y="4114800"/>
              <a:ext cx="686114" cy="1011498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01B5B31-ECB1-6645-B93D-EDFEF9DF74E0}"/>
                </a:ext>
              </a:extLst>
            </p:cNvPr>
            <p:cNvCxnSpPr>
              <a:cxnSpLocks/>
              <a:stCxn id="22" idx="6"/>
              <a:endCxn id="16" idx="2"/>
            </p:cNvCxnSpPr>
            <p:nvPr/>
          </p:nvCxnSpPr>
          <p:spPr>
            <a:xfrm flipV="1">
              <a:off x="3581400" y="4572264"/>
              <a:ext cx="686114" cy="554034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3C9A7BC-5B45-0F4B-A1EB-35FABD283408}"/>
                </a:ext>
              </a:extLst>
            </p:cNvPr>
            <p:cNvCxnSpPr>
              <a:cxnSpLocks/>
              <a:stCxn id="22" idx="6"/>
              <a:endCxn id="17" idx="2"/>
            </p:cNvCxnSpPr>
            <p:nvPr/>
          </p:nvCxnSpPr>
          <p:spPr>
            <a:xfrm flipV="1">
              <a:off x="3581400" y="5029464"/>
              <a:ext cx="686114" cy="96834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397ED72-08E6-E749-8D47-819B9598317F}"/>
                </a:ext>
              </a:extLst>
            </p:cNvPr>
            <p:cNvCxnSpPr>
              <a:cxnSpLocks/>
              <a:stCxn id="22" idx="6"/>
              <a:endCxn id="18" idx="2"/>
            </p:cNvCxnSpPr>
            <p:nvPr/>
          </p:nvCxnSpPr>
          <p:spPr>
            <a:xfrm>
              <a:off x="3581400" y="5126298"/>
              <a:ext cx="686114" cy="360366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FF9F6CF-32CF-734E-8E16-33A1C3491125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>
              <a:off x="4572314" y="3657336"/>
              <a:ext cx="708526" cy="589101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8458DE-20E6-B349-8AF6-0EAE7C170A0A}"/>
                </a:ext>
              </a:extLst>
            </p:cNvPr>
            <p:cNvCxnSpPr>
              <a:cxnSpLocks/>
              <a:stCxn id="23" idx="6"/>
              <a:endCxn id="25" idx="2"/>
            </p:cNvCxnSpPr>
            <p:nvPr/>
          </p:nvCxnSpPr>
          <p:spPr>
            <a:xfrm>
              <a:off x="4572314" y="3657336"/>
              <a:ext cx="708526" cy="1176095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A4B2F18-B28B-E148-89DE-1E185582BF34}"/>
                </a:ext>
              </a:extLst>
            </p:cNvPr>
            <p:cNvCxnSpPr>
              <a:cxnSpLocks/>
              <a:stCxn id="21" idx="6"/>
              <a:endCxn id="24" idx="2"/>
            </p:cNvCxnSpPr>
            <p:nvPr/>
          </p:nvCxnSpPr>
          <p:spPr>
            <a:xfrm>
              <a:off x="4572314" y="4114800"/>
              <a:ext cx="708526" cy="131637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D66F9FD-AE76-4E42-BC8F-FB1AE25680F5}"/>
                </a:ext>
              </a:extLst>
            </p:cNvPr>
            <p:cNvCxnSpPr>
              <a:cxnSpLocks/>
              <a:stCxn id="21" idx="6"/>
              <a:endCxn id="25" idx="2"/>
            </p:cNvCxnSpPr>
            <p:nvPr/>
          </p:nvCxnSpPr>
          <p:spPr>
            <a:xfrm>
              <a:off x="4572314" y="4114800"/>
              <a:ext cx="708526" cy="718631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FE9FFCE-2B8E-BD4F-9AD7-AFDADFBD3955}"/>
                </a:ext>
              </a:extLst>
            </p:cNvPr>
            <p:cNvCxnSpPr>
              <a:cxnSpLocks/>
              <a:stCxn id="16" idx="6"/>
              <a:endCxn id="24" idx="2"/>
            </p:cNvCxnSpPr>
            <p:nvPr/>
          </p:nvCxnSpPr>
          <p:spPr>
            <a:xfrm flipV="1">
              <a:off x="4572314" y="4246437"/>
              <a:ext cx="708526" cy="325827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D9864A7-EACD-2141-BAE4-A1CE67BB3A21}"/>
                </a:ext>
              </a:extLst>
            </p:cNvPr>
            <p:cNvCxnSpPr>
              <a:cxnSpLocks/>
              <a:stCxn id="16" idx="6"/>
              <a:endCxn id="25" idx="2"/>
            </p:cNvCxnSpPr>
            <p:nvPr/>
          </p:nvCxnSpPr>
          <p:spPr>
            <a:xfrm>
              <a:off x="4572314" y="4572264"/>
              <a:ext cx="708526" cy="261167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57B29D7-D062-7940-9FDE-D6BA6CB2A0CA}"/>
                </a:ext>
              </a:extLst>
            </p:cNvPr>
            <p:cNvCxnSpPr>
              <a:cxnSpLocks/>
              <a:stCxn id="17" idx="6"/>
              <a:endCxn id="24" idx="2"/>
            </p:cNvCxnSpPr>
            <p:nvPr/>
          </p:nvCxnSpPr>
          <p:spPr>
            <a:xfrm flipV="1">
              <a:off x="4572314" y="4246437"/>
              <a:ext cx="708526" cy="783027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67D75E0-7CCA-3E44-87CD-6B0D6F7494F4}"/>
                </a:ext>
              </a:extLst>
            </p:cNvPr>
            <p:cNvCxnSpPr>
              <a:cxnSpLocks/>
              <a:stCxn id="17" idx="6"/>
              <a:endCxn id="25" idx="2"/>
            </p:cNvCxnSpPr>
            <p:nvPr/>
          </p:nvCxnSpPr>
          <p:spPr>
            <a:xfrm flipV="1">
              <a:off x="4572314" y="4833431"/>
              <a:ext cx="708526" cy="196033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F67A04D-B12C-B548-AE2B-842898F2EFE8}"/>
                </a:ext>
              </a:extLst>
            </p:cNvPr>
            <p:cNvCxnSpPr>
              <a:cxnSpLocks/>
              <a:stCxn id="18" idx="6"/>
              <a:endCxn id="24" idx="2"/>
            </p:cNvCxnSpPr>
            <p:nvPr/>
          </p:nvCxnSpPr>
          <p:spPr>
            <a:xfrm flipV="1">
              <a:off x="4572314" y="4246437"/>
              <a:ext cx="708526" cy="1240227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4586EEF-107D-9940-BD35-33D9463C6222}"/>
                </a:ext>
              </a:extLst>
            </p:cNvPr>
            <p:cNvCxnSpPr>
              <a:cxnSpLocks/>
              <a:stCxn id="18" idx="6"/>
              <a:endCxn id="25" idx="2"/>
            </p:cNvCxnSpPr>
            <p:nvPr/>
          </p:nvCxnSpPr>
          <p:spPr>
            <a:xfrm flipV="1">
              <a:off x="4572314" y="4833431"/>
              <a:ext cx="708526" cy="653233"/>
            </a:xfrm>
            <a:prstGeom prst="straightConnector1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013824" y="4002900"/>
                <a:ext cx="174278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Garamond" panose="02020404030301010803" pitchFamily="18" charset="0"/>
                  </a:rPr>
                  <a:t>Neural network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𝔽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24" y="4002900"/>
                <a:ext cx="1742785" cy="707886"/>
              </a:xfrm>
              <a:prstGeom prst="rect">
                <a:avLst/>
              </a:prstGeom>
              <a:blipFill>
                <a:blip r:embed="rId13"/>
                <a:stretch>
                  <a:fillRect l="-3860" t="-5172" r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9969906" y="2974893"/>
                <a:ext cx="3974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906" y="2974893"/>
                <a:ext cx="397416" cy="400110"/>
              </a:xfrm>
              <a:prstGeom prst="rect">
                <a:avLst/>
              </a:prstGeom>
              <a:blipFill>
                <a:blip r:embed="rId14"/>
                <a:stretch>
                  <a:fillRect r="-13636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Arrow 52"/>
          <p:cNvSpPr/>
          <p:nvPr/>
        </p:nvSpPr>
        <p:spPr>
          <a:xfrm>
            <a:off x="7943256" y="3081869"/>
            <a:ext cx="1883922" cy="20006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25025" y="1723430"/>
                <a:ext cx="51719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25" y="1723430"/>
                <a:ext cx="517193" cy="332399"/>
              </a:xfrm>
              <a:prstGeom prst="rect">
                <a:avLst/>
              </a:prstGeom>
              <a:blipFill>
                <a:blip r:embed="rId15"/>
                <a:stretch>
                  <a:fillRect l="-9412" r="-8235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163489" y="1747647"/>
                <a:ext cx="17466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i="0" dirty="0">
                    <a:solidFill>
                      <a:schemeClr val="bg2">
                        <a:lumMod val="25000"/>
                      </a:schemeClr>
                    </a:solidFill>
                    <a:latin typeface="Garamond" panose="02020404030301010803" pitchFamily="18" charset="0"/>
                  </a:rPr>
                  <a:t>Features/Pixels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489" y="1747647"/>
                <a:ext cx="1746632" cy="307777"/>
              </a:xfrm>
              <a:prstGeom prst="rect">
                <a:avLst/>
              </a:prstGeom>
              <a:blipFill>
                <a:blip r:embed="rId16"/>
                <a:stretch>
                  <a:fillRect l="-9091" t="-24000" r="-5594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/>
          <p:cNvSpPr/>
          <p:nvPr/>
        </p:nvSpPr>
        <p:spPr>
          <a:xfrm>
            <a:off x="4730255" y="2190223"/>
            <a:ext cx="322981" cy="316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694765" y="3856181"/>
            <a:ext cx="322981" cy="316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830642" y="4259634"/>
            <a:ext cx="322981" cy="316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510934" y="4331172"/>
                <a:ext cx="446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934" y="4331172"/>
                <a:ext cx="446212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75053" y="5532524"/>
                <a:ext cx="30999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Garamond" panose="02020404030301010803" pitchFamily="18" charset="0"/>
                  </a:rPr>
                  <a:t>Attribution maps in this distribution are related to decision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053" y="5532524"/>
                <a:ext cx="3099944" cy="923330"/>
              </a:xfrm>
              <a:prstGeom prst="rect">
                <a:avLst/>
              </a:prstGeom>
              <a:blipFill>
                <a:blip r:embed="rId18"/>
                <a:stretch>
                  <a:fillRect t="-3974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46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1" grpId="0"/>
      <p:bldP spid="52" grpId="0"/>
      <p:bldP spid="53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MISA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7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421693" y="1932354"/>
            <a:ext cx="1602393" cy="114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Stage 1:</a:t>
            </a:r>
          </a:p>
          <a:p>
            <a:pPr algn="ctr"/>
            <a:r>
              <a:rPr lang="en-US" dirty="0">
                <a:latin typeface="Garamond" panose="02020404030301010803" pitchFamily="18" charset="0"/>
              </a:rPr>
              <a:t>Compute Attributions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977402" y="1970359"/>
            <a:ext cx="1602393" cy="114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Stage 2:</a:t>
            </a:r>
          </a:p>
          <a:p>
            <a:pPr algn="ctr"/>
            <a:r>
              <a:rPr lang="en-US" dirty="0">
                <a:latin typeface="Garamond" panose="02020404030301010803" pitchFamily="18" charset="0"/>
              </a:rPr>
              <a:t>Attribution Anomaly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532371" y="1932354"/>
            <a:ext cx="1602393" cy="114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Stage 3:</a:t>
            </a:r>
          </a:p>
          <a:p>
            <a:pPr algn="ctr"/>
            <a:r>
              <a:rPr lang="en-US" dirty="0">
                <a:latin typeface="Garamond" panose="02020404030301010803" pitchFamily="18" charset="0"/>
              </a:rPr>
              <a:t>Extract and Evaluate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37" y="2127855"/>
            <a:ext cx="1558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Inference-time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image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1620992" y="2302489"/>
            <a:ext cx="661086" cy="444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170571" y="2276056"/>
            <a:ext cx="661086" cy="444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728256" y="2265466"/>
            <a:ext cx="661086" cy="444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277793" y="2265466"/>
            <a:ext cx="661086" cy="444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081908" y="2175311"/>
                <a:ext cx="1338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Garamond" panose="02020404030301010803" pitchFamily="18" charset="0"/>
                  </a:rPr>
                  <a:t>:Trojaned</a:t>
                </a:r>
              </a:p>
              <a:p>
                <a:pPr algn="just"/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Garamond" panose="02020404030301010803" pitchFamily="18" charset="0"/>
                  </a:rPr>
                  <a:t>: Clean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908" y="2175311"/>
                <a:ext cx="1338572" cy="646331"/>
              </a:xfrm>
              <a:prstGeom prst="rect">
                <a:avLst/>
              </a:prstGeom>
              <a:blipFill>
                <a:blip r:embed="rId2"/>
                <a:stretch>
                  <a:fillRect t="-4717" r="-3196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31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865870" y="3441356"/>
            <a:ext cx="8216038" cy="2434281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MISA: Stage 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4" y="4014264"/>
            <a:ext cx="1031396" cy="10313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834" y="3965265"/>
            <a:ext cx="1031396" cy="1031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63385" y="5007318"/>
            <a:ext cx="2299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aramond" panose="02020404030301010803" pitchFamily="18" charset="0"/>
              </a:rPr>
              <a:t>Predicted label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: </a:t>
            </a:r>
          </a:p>
          <a:p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Speed Limit (100km/h)</a:t>
            </a:r>
          </a:p>
          <a:p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Garamond" panose="02020404030301010803" pitchFamily="18" charset="0"/>
              </a:rPr>
              <a:t>True label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: No entry)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859190" y="4322104"/>
            <a:ext cx="661086" cy="444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4780466" y="3879581"/>
                <a:ext cx="2247902" cy="126564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Garamond" panose="02020404030301010803" pitchFamily="18" charset="0"/>
                  </a:rPr>
                  <a:t>Attribute the decision</a:t>
                </a:r>
              </a:p>
              <a:p>
                <a:pPr algn="ctr"/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Garamond" panose="02020404030301010803" pitchFamily="18" charset="0"/>
                  </a:rPr>
                  <a:t>(for the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sz="160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Garamond" panose="02020404030301010803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466" y="3879581"/>
                <a:ext cx="2247902" cy="126564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7288558" y="4289981"/>
            <a:ext cx="661086" cy="444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9546" y="5119937"/>
            <a:ext cx="251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aramond" panose="02020404030301010803" pitchFamily="18" charset="0"/>
              </a:rPr>
              <a:t>Trojaned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 Attribution Map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16855" y="356528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aramond" panose="02020404030301010803" pitchFamily="18" charset="0"/>
              </a:rPr>
              <a:t>Input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7332" y="353764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aramond" panose="02020404030301010803" pitchFamily="18" charset="0"/>
              </a:rPr>
              <a:t>Output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21693" y="1932354"/>
            <a:ext cx="1602393" cy="1142106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Stage 1:</a:t>
            </a:r>
          </a:p>
          <a:p>
            <a:pPr algn="ctr"/>
            <a:r>
              <a:rPr lang="en-US" dirty="0">
                <a:latin typeface="Garamond" panose="02020404030301010803" pitchFamily="18" charset="0"/>
              </a:rPr>
              <a:t>Compute Attributions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977402" y="1970359"/>
            <a:ext cx="1602393" cy="114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Stage 2:</a:t>
            </a:r>
          </a:p>
          <a:p>
            <a:pPr algn="ctr"/>
            <a:r>
              <a:rPr lang="en-US" dirty="0">
                <a:latin typeface="Garamond" panose="02020404030301010803" pitchFamily="18" charset="0"/>
              </a:rPr>
              <a:t>Attribution Anomaly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532371" y="1932354"/>
            <a:ext cx="1602393" cy="114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Stage 3:</a:t>
            </a:r>
          </a:p>
          <a:p>
            <a:pPr algn="ctr"/>
            <a:r>
              <a:rPr lang="en-US" dirty="0">
                <a:latin typeface="Garamond" panose="02020404030301010803" pitchFamily="18" charset="0"/>
              </a:rPr>
              <a:t>Extract and Evaluate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37" y="2127855"/>
            <a:ext cx="1558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Inference-time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081908" y="2175311"/>
                <a:ext cx="1338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Garamond" panose="02020404030301010803" pitchFamily="18" charset="0"/>
                  </a:rPr>
                  <a:t>:Trojaned</a:t>
                </a:r>
              </a:p>
              <a:p>
                <a:pPr algn="just"/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Garamond" panose="02020404030301010803" pitchFamily="18" charset="0"/>
                  </a:rPr>
                  <a:t>: Clean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908" y="2175311"/>
                <a:ext cx="1338572" cy="646331"/>
              </a:xfrm>
              <a:prstGeom prst="rect">
                <a:avLst/>
              </a:prstGeom>
              <a:blipFill>
                <a:blip r:embed="rId5"/>
                <a:stretch>
                  <a:fillRect t="-4717" r="-3196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Arrow 38"/>
          <p:cNvSpPr/>
          <p:nvPr/>
        </p:nvSpPr>
        <p:spPr>
          <a:xfrm>
            <a:off x="1620992" y="2302489"/>
            <a:ext cx="661086" cy="444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4170571" y="2276056"/>
            <a:ext cx="661086" cy="444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6728256" y="2265466"/>
            <a:ext cx="661086" cy="444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9277793" y="2265466"/>
            <a:ext cx="661086" cy="444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5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2811161" y="4493476"/>
            <a:ext cx="7364627" cy="1848918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MISA: Stage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4138-A5BA-4C3C-8F4D-88D5B5999FFD}" type="slidenum">
              <a:rPr lang="en-US" smtClean="0"/>
              <a:t>9</a:t>
            </a:fld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63" y="3610117"/>
            <a:ext cx="726412" cy="726412"/>
          </a:xfrm>
        </p:spPr>
      </p:pic>
      <p:sp>
        <p:nvSpPr>
          <p:cNvPr id="8" name="Rounded Rectangle 7"/>
          <p:cNvSpPr/>
          <p:nvPr/>
        </p:nvSpPr>
        <p:spPr>
          <a:xfrm>
            <a:off x="6633124" y="3565019"/>
            <a:ext cx="1262477" cy="7855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Clean Attribution Maps</a:t>
            </a:r>
          </a:p>
        </p:txBody>
      </p:sp>
      <p:sp>
        <p:nvSpPr>
          <p:cNvPr id="15" name="Cube 14"/>
          <p:cNvSpPr/>
          <p:nvPr/>
        </p:nvSpPr>
        <p:spPr>
          <a:xfrm flipH="1">
            <a:off x="5084632" y="4968585"/>
            <a:ext cx="2230578" cy="1069951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One-class SVM Anomaly Detection</a:t>
            </a:r>
          </a:p>
        </p:txBody>
      </p:sp>
      <p:sp>
        <p:nvSpPr>
          <p:cNvPr id="16" name="Right Arrow 15"/>
          <p:cNvSpPr/>
          <p:nvPr/>
        </p:nvSpPr>
        <p:spPr>
          <a:xfrm rot="5400000">
            <a:off x="5871191" y="4467615"/>
            <a:ext cx="475232" cy="40761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204115" y="3803579"/>
            <a:ext cx="412987" cy="40761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037961" y="4968585"/>
            <a:ext cx="1200104" cy="10330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Stage 1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328414" y="5214127"/>
            <a:ext cx="599977" cy="40761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20200643">
            <a:off x="7619679" y="5054757"/>
            <a:ext cx="605763" cy="40761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382512">
            <a:off x="7605078" y="5591435"/>
            <a:ext cx="605763" cy="40761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509872" y="4884693"/>
                <a:ext cx="147438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(</a:t>
                </a:r>
                <a:r>
                  <a:rPr lang="en-US" dirty="0" err="1">
                    <a:latin typeface="Garamond" panose="02020404030301010803" pitchFamily="18" charset="0"/>
                  </a:rPr>
                  <a:t>Trojaned</a:t>
                </a:r>
                <a:r>
                  <a:rPr lang="en-US" dirty="0">
                    <a:latin typeface="Garamond" panose="02020404030301010803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872" y="4884693"/>
                <a:ext cx="1474387" cy="369332"/>
              </a:xfrm>
              <a:prstGeom prst="rect">
                <a:avLst/>
              </a:prstGeom>
              <a:blipFill>
                <a:blip r:embed="rId4"/>
                <a:stretch>
                  <a:fillRect t="-6557" r="-330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571523" y="5742676"/>
                <a:ext cx="109146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(Clean)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523" y="5742676"/>
                <a:ext cx="1091462" cy="369332"/>
              </a:xfrm>
              <a:prstGeom prst="rect">
                <a:avLst/>
              </a:prstGeom>
              <a:blipFill>
                <a:blip r:embed="rId5"/>
                <a:stretch>
                  <a:fillRect t="-6557" r="-5028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266267" y="4627815"/>
            <a:ext cx="110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aramond" panose="02020404030301010803" pitchFamily="18" charset="0"/>
              </a:rPr>
              <a:t>Input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57454" y="4477705"/>
            <a:ext cx="129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aramond" panose="02020404030301010803" pitchFamily="18" charset="0"/>
              </a:rPr>
              <a:t>Output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7" name="Flowchart: Magnetic Disk 36"/>
          <p:cNvSpPr/>
          <p:nvPr/>
        </p:nvSpPr>
        <p:spPr>
          <a:xfrm>
            <a:off x="4024600" y="3450062"/>
            <a:ext cx="1075655" cy="950585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Clean set of images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2421693" y="1932354"/>
            <a:ext cx="1602393" cy="114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Stage 1:</a:t>
            </a:r>
          </a:p>
          <a:p>
            <a:pPr algn="ctr"/>
            <a:r>
              <a:rPr lang="en-US" dirty="0">
                <a:latin typeface="Garamond" panose="02020404030301010803" pitchFamily="18" charset="0"/>
              </a:rPr>
              <a:t>Compute Attributions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977402" y="1970359"/>
            <a:ext cx="1602393" cy="1142106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Stage 2:</a:t>
            </a:r>
          </a:p>
          <a:p>
            <a:pPr algn="ctr"/>
            <a:r>
              <a:rPr lang="en-US" dirty="0">
                <a:latin typeface="Garamond" panose="02020404030301010803" pitchFamily="18" charset="0"/>
              </a:rPr>
              <a:t>Attribution Anomaly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532371" y="1932354"/>
            <a:ext cx="1602393" cy="114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Stage 3:</a:t>
            </a:r>
          </a:p>
          <a:p>
            <a:pPr algn="ctr"/>
            <a:r>
              <a:rPr lang="en-US" dirty="0">
                <a:latin typeface="Garamond" panose="02020404030301010803" pitchFamily="18" charset="0"/>
              </a:rPr>
              <a:t>Extract and Evaluate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237" y="2127855"/>
            <a:ext cx="1558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Inference-time </a:t>
            </a:r>
          </a:p>
          <a:p>
            <a:pPr algn="ctr"/>
            <a:r>
              <a:rPr lang="en-US" dirty="0">
                <a:latin typeface="Garamond" panose="02020404030301010803" pitchFamily="18" charset="0"/>
              </a:rPr>
              <a:t>image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1620992" y="2302489"/>
            <a:ext cx="661086" cy="444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4170571" y="2276056"/>
            <a:ext cx="661086" cy="444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6728256" y="2265466"/>
            <a:ext cx="661086" cy="444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9277793" y="2265466"/>
            <a:ext cx="661086" cy="4448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081908" y="2175311"/>
                <a:ext cx="1338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:Trojaned</a:t>
                </a:r>
              </a:p>
              <a:p>
                <a:pPr algn="just"/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: Clean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908" y="2175311"/>
                <a:ext cx="1338572" cy="646331"/>
              </a:xfrm>
              <a:prstGeom prst="rect">
                <a:avLst/>
              </a:prstGeom>
              <a:blipFill>
                <a:blip r:embed="rId6"/>
                <a:stretch>
                  <a:fillRect t="-4717" r="-3196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90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2256</Words>
  <Application>Microsoft Macintosh PowerPoint</Application>
  <PresentationFormat>Widescreen</PresentationFormat>
  <Paragraphs>613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Garamond</vt:lpstr>
      <vt:lpstr>Office Theme</vt:lpstr>
      <vt:lpstr>Attribution-Based Neural Trojan Detection</vt:lpstr>
      <vt:lpstr>Defenses against Backdoor Attacks in Computer Vision</vt:lpstr>
      <vt:lpstr>Defenses against Backdoor Attacks in Computer Vision</vt:lpstr>
      <vt:lpstr>Types of Backdoor Triggers</vt:lpstr>
      <vt:lpstr>Misattributions</vt:lpstr>
      <vt:lpstr>Misattributions</vt:lpstr>
      <vt:lpstr>Overview of MISA</vt:lpstr>
      <vt:lpstr>Overview of MISA: Stage 1</vt:lpstr>
      <vt:lpstr>Overview of MISA: Stage 2</vt:lpstr>
      <vt:lpstr>Overview of MISA: Stage 3</vt:lpstr>
      <vt:lpstr>Results Averaged over All Models</vt:lpstr>
      <vt:lpstr>Results Averaged over All Models</vt:lpstr>
      <vt:lpstr>Example Comparing STRIP and MISA</vt:lpstr>
      <vt:lpstr>Leveraging Intermediate Layer Attributions</vt:lpstr>
      <vt:lpstr>Leveraging Intermediate Layer Attributions</vt:lpstr>
      <vt:lpstr>MISA across Different Layers</vt:lpstr>
      <vt:lpstr>MISA with Clean Models</vt:lpstr>
      <vt:lpstr>Conclusion</vt:lpstr>
      <vt:lpstr>Future Work: Offline Defense using Attributions</vt:lpstr>
      <vt:lpstr>RL Temporal Backdoors</vt:lpstr>
      <vt:lpstr>RL Temporal Triggers</vt:lpstr>
      <vt:lpstr>Approaches to inject a sequential trigger</vt:lpstr>
      <vt:lpstr>Approaches to inject a sequential trigger</vt:lpstr>
      <vt:lpstr>Approaches to inject a sequential trigger</vt:lpstr>
      <vt:lpstr>1st Approach: Reward Last Timestep</vt:lpstr>
      <vt:lpstr>1st Approach: Reward Last Timestep</vt:lpstr>
      <vt:lpstr>1st Approach: Reward Last Timestep</vt:lpstr>
      <vt:lpstr>1st Approach: Reward Last Timestep - Conclusion </vt:lpstr>
      <vt:lpstr>2nd Approach: Reward All Timesteps</vt:lpstr>
      <vt:lpstr>2nd Approach: Reward All Timesteps</vt:lpstr>
      <vt:lpstr>2nd Approach: Reward All Timesteps - Conclusion</vt:lpstr>
      <vt:lpstr>3rd Approach: Avoid Target Action </vt:lpstr>
      <vt:lpstr>3rd Approach: Avoid Target Action</vt:lpstr>
      <vt:lpstr>3rd Approach: Avoid Target Action</vt:lpstr>
      <vt:lpstr>3rd Approach: Reward All Timesteps - Conclusion 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MISA: Online Defense of Trojaned Models using Misattribution</dc:title>
  <dc:creator>User</dc:creator>
  <cp:lastModifiedBy>Susmit Jha</cp:lastModifiedBy>
  <cp:revision>687</cp:revision>
  <dcterms:created xsi:type="dcterms:W3CDTF">2021-11-07T05:05:21Z</dcterms:created>
  <dcterms:modified xsi:type="dcterms:W3CDTF">2021-11-17T08:44:59Z</dcterms:modified>
</cp:coreProperties>
</file>