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sldIdLst>
    <p:sldId id="287"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7">
          <p15:clr>
            <a:srgbClr val="A4A3A4"/>
          </p15:clr>
        </p15:guide>
        <p15:guide id="2" orient="horz" pos="3864">
          <p15:clr>
            <a:srgbClr val="A4A3A4"/>
          </p15:clr>
        </p15:guide>
        <p15:guide id="3" orient="horz" pos="688">
          <p15:clr>
            <a:srgbClr val="A4A3A4"/>
          </p15:clr>
        </p15:guide>
        <p15:guide id="4" orient="horz" pos="508">
          <p15:clr>
            <a:srgbClr val="A4A3A4"/>
          </p15:clr>
        </p15:guide>
        <p15:guide id="5" pos="336">
          <p15:clr>
            <a:srgbClr val="A4A3A4"/>
          </p15:clr>
        </p15:guide>
        <p15:guide id="6" pos="5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595959"/>
    <a:srgbClr val="1F497D"/>
    <a:srgbClr val="4F81BD"/>
    <a:srgbClr val="BFBFBF"/>
    <a:srgbClr val="7F7F7F"/>
    <a:srgbClr val="E9EDF4"/>
    <a:srgbClr val="A6A6A6"/>
    <a:srgbClr val="C2583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32" autoAdjust="0"/>
  </p:normalViewPr>
  <p:slideViewPr>
    <p:cSldViewPr showGuides="1">
      <p:cViewPr varScale="1">
        <p:scale>
          <a:sx n="72" d="100"/>
          <a:sy n="72" d="100"/>
        </p:scale>
        <p:origin x="1554" y="72"/>
      </p:cViewPr>
      <p:guideLst>
        <p:guide orient="horz" pos="4057"/>
        <p:guide orient="horz" pos="3864"/>
        <p:guide orient="horz" pos="688"/>
        <p:guide orient="horz" pos="508"/>
        <p:guide pos="336"/>
        <p:guide pos="59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12/13/2016</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95959"/>
                </a:solidFill>
                <a:effectLst/>
                <a:uLnTx/>
                <a:uFillTx/>
                <a:latin typeface="+mn-lt"/>
                <a:ea typeface="+mn-ea"/>
                <a:cs typeface="+mn-cs"/>
              </a:rPr>
              <a:t>© EduPristine </a:t>
            </a: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mn-lt"/>
                <a:ea typeface="+mn-ea"/>
                <a:cs typeface="+mn-cs"/>
              </a:rPr>
              <a:t>Customer 360</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www.slideshare.net/cloudera/using-big-data-to-drive-customer-36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9488" y="3505200"/>
            <a:ext cx="5396612" cy="1524000"/>
          </a:xfrm>
        </p:spPr>
        <p:txBody>
          <a:bodyPr/>
          <a:lstStyle/>
          <a:p>
            <a:r>
              <a:rPr lang="en-US" dirty="0"/>
              <a:t>Project 2	</a:t>
            </a:r>
          </a:p>
        </p:txBody>
      </p:sp>
      <p:sp>
        <p:nvSpPr>
          <p:cNvPr id="3" name="Subtitle 2"/>
          <p:cNvSpPr>
            <a:spLocks noGrp="1"/>
          </p:cNvSpPr>
          <p:nvPr>
            <p:ph type="subTitle" idx="1"/>
          </p:nvPr>
        </p:nvSpPr>
        <p:spPr>
          <a:xfrm>
            <a:off x="4039488" y="3810000"/>
            <a:ext cx="5396612" cy="762000"/>
          </a:xfrm>
        </p:spPr>
        <p:txBody>
          <a:bodyPr/>
          <a:lstStyle/>
          <a:p>
            <a:r>
              <a:rPr lang="en-US" dirty="0"/>
              <a:t>Customer 360</a:t>
            </a:r>
          </a:p>
        </p:txBody>
      </p:sp>
      <p:pic>
        <p:nvPicPr>
          <p:cNvPr id="4" name="Picture 6" descr="Image result for customer 360"/>
          <p:cNvPicPr>
            <a:picLocks noChangeAspect="1" noChangeArrowheads="1"/>
          </p:cNvPicPr>
          <p:nvPr/>
        </p:nvPicPr>
        <p:blipFill rotWithShape="1">
          <a:blip r:embed="rId2"/>
          <a:srcRect l="15286" r="17441"/>
          <a:stretch/>
        </p:blipFill>
        <p:spPr bwMode="auto">
          <a:xfrm>
            <a:off x="7378700" y="3810000"/>
            <a:ext cx="2057400" cy="1752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case2: Next best offer</a:t>
            </a:r>
          </a:p>
        </p:txBody>
      </p:sp>
      <p:sp>
        <p:nvSpPr>
          <p:cNvPr id="4" name="Content Placeholder 3"/>
          <p:cNvSpPr>
            <a:spLocks noGrp="1"/>
          </p:cNvSpPr>
          <p:nvPr>
            <p:ph sz="half" idx="2"/>
          </p:nvPr>
        </p:nvSpPr>
        <p:spPr>
          <a:xfrm>
            <a:off x="5715000" y="1600200"/>
            <a:ext cx="3886200" cy="5041900"/>
          </a:xfrm>
        </p:spPr>
        <p:txBody>
          <a:bodyPr/>
          <a:lstStyle/>
          <a:p>
            <a:pPr lvl="1"/>
            <a:r>
              <a:rPr lang="en-US" dirty="0"/>
              <a:t>Whom to offer what is a big question?</a:t>
            </a:r>
          </a:p>
          <a:p>
            <a:pPr lvl="1"/>
            <a:r>
              <a:rPr lang="en-US" dirty="0"/>
              <a:t>Especially in retail sector, identifying loyal customers and offering them products based on previous transactions is a bigger challenge.</a:t>
            </a:r>
          </a:p>
          <a:p>
            <a:pPr lvl="1"/>
            <a:r>
              <a:rPr lang="en-US" dirty="0"/>
              <a:t>Having customer DNA will make it much simpler.</a:t>
            </a:r>
          </a:p>
          <a:p>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6" name="Picture 2" descr="http://www.cloudera.com/content/dam/www/static/images/lifestyle/sm/woman-shopping-cart.jpg"/>
          <p:cNvPicPr>
            <a:picLocks noChangeAspect="1" noChangeArrowheads="1"/>
          </p:cNvPicPr>
          <p:nvPr/>
        </p:nvPicPr>
        <p:blipFill>
          <a:blip r:embed="rId2"/>
          <a:srcRect/>
          <a:stretch>
            <a:fillRect/>
          </a:stretch>
        </p:blipFill>
        <p:spPr bwMode="auto">
          <a:xfrm>
            <a:off x="292422" y="1600200"/>
            <a:ext cx="5225452" cy="3483635"/>
          </a:xfrm>
          <a:prstGeom prst="rect">
            <a:avLst/>
          </a:prstGeom>
          <a:noFill/>
          <a:ln>
            <a:solidFill>
              <a:schemeClr val="tx1"/>
            </a:solidFill>
          </a:ln>
        </p:spPr>
      </p:pic>
    </p:spTree>
    <p:extLst>
      <p:ext uri="{BB962C8B-B14F-4D97-AF65-F5344CB8AC3E}">
        <p14:creationId xmlns:p14="http://schemas.microsoft.com/office/powerpoint/2010/main" val="421158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case3: Customer satisfaction</a:t>
            </a:r>
          </a:p>
        </p:txBody>
      </p:sp>
      <p:sp>
        <p:nvSpPr>
          <p:cNvPr id="4" name="Content Placeholder 3"/>
          <p:cNvSpPr>
            <a:spLocks noGrp="1"/>
          </p:cNvSpPr>
          <p:nvPr>
            <p:ph sz="half" idx="2"/>
          </p:nvPr>
        </p:nvSpPr>
        <p:spPr>
          <a:xfrm>
            <a:off x="5181600" y="1676400"/>
            <a:ext cx="4334256" cy="2971800"/>
          </a:xfrm>
        </p:spPr>
        <p:txBody>
          <a:bodyPr/>
          <a:lstStyle/>
          <a:p>
            <a:pPr lvl="1"/>
            <a:r>
              <a:rPr lang="en-US" dirty="0"/>
              <a:t>Email sent by a customer, needs an immediate response. </a:t>
            </a:r>
          </a:p>
          <a:p>
            <a:pPr lvl="1"/>
            <a:r>
              <a:rPr lang="en-US" dirty="0"/>
              <a:t>It’s important that organizations collect every interaction in order to identify leading indicators of unhappy customers, keep their existing customers, and improve net promoter scores.</a:t>
            </a:r>
          </a:p>
          <a:p>
            <a:endParaRPr lang="en-US" dirty="0"/>
          </a:p>
          <a:p>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10</a:t>
            </a:fld>
            <a:endParaRPr lang="en-US" dirty="0"/>
          </a:p>
        </p:txBody>
      </p:sp>
      <p:pic>
        <p:nvPicPr>
          <p:cNvPr id="6" name="Picture 2" descr="http://www.cloudera.com/content/dam/www/static/images/lifestyle/sm/woman-shopping-smiling.jpg"/>
          <p:cNvPicPr>
            <a:picLocks noChangeAspect="1" noChangeArrowheads="1"/>
          </p:cNvPicPr>
          <p:nvPr/>
        </p:nvPicPr>
        <p:blipFill>
          <a:blip r:embed="rId2"/>
          <a:srcRect/>
          <a:stretch>
            <a:fillRect/>
          </a:stretch>
        </p:blipFill>
        <p:spPr bwMode="auto">
          <a:xfrm>
            <a:off x="228600" y="1676400"/>
            <a:ext cx="4752975" cy="3168650"/>
          </a:xfrm>
          <a:prstGeom prst="rect">
            <a:avLst/>
          </a:prstGeom>
          <a:noFill/>
          <a:ln>
            <a:solidFill>
              <a:schemeClr val="tx1"/>
            </a:solidFill>
          </a:ln>
        </p:spPr>
      </p:pic>
    </p:spTree>
    <p:extLst>
      <p:ext uri="{BB962C8B-B14F-4D97-AF65-F5344CB8AC3E}">
        <p14:creationId xmlns:p14="http://schemas.microsoft.com/office/powerpoint/2010/main" val="377739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 sell and cross sell recommendations</a:t>
            </a:r>
          </a:p>
        </p:txBody>
      </p:sp>
      <p:sp>
        <p:nvSpPr>
          <p:cNvPr id="3" name="Content Placeholder 2"/>
          <p:cNvSpPr>
            <a:spLocks noGrp="1"/>
          </p:cNvSpPr>
          <p:nvPr>
            <p:ph sz="half" idx="1"/>
          </p:nvPr>
        </p:nvSpPr>
        <p:spPr>
          <a:xfrm>
            <a:off x="533400" y="1206500"/>
            <a:ext cx="4337050" cy="5041900"/>
          </a:xfrm>
        </p:spPr>
        <p:txBody>
          <a:bodyPr/>
          <a:lstStyle/>
          <a:p>
            <a:pPr lvl="1"/>
            <a:r>
              <a:rPr lang="en-US" dirty="0"/>
              <a:t>Identifying similar customers is on the top priority for all the industries, as it can solve upsell, cross sell, product recommendation and many other problems.</a:t>
            </a:r>
          </a:p>
          <a:p>
            <a:pPr lvl="1"/>
            <a:r>
              <a:rPr lang="en-US" dirty="0"/>
              <a:t>To identify similar customers, one should have all possible information of customers, summarized and store digitally.</a:t>
            </a:r>
          </a:p>
          <a:p>
            <a:pPr lvl="1"/>
            <a:r>
              <a:rPr lang="en-US" dirty="0"/>
              <a:t>Customer 360 can do that.</a:t>
            </a:r>
          </a:p>
          <a:p>
            <a:pPr lvl="1"/>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11</a:t>
            </a:fld>
            <a:endParaRPr lang="en-US" dirty="0"/>
          </a:p>
        </p:txBody>
      </p:sp>
      <p:pic>
        <p:nvPicPr>
          <p:cNvPr id="6" name="Picture 2" descr="Image result for customer segmentation"/>
          <p:cNvPicPr>
            <a:picLocks noChangeAspect="1" noChangeArrowheads="1"/>
          </p:cNvPicPr>
          <p:nvPr/>
        </p:nvPicPr>
        <p:blipFill>
          <a:blip r:embed="rId2"/>
          <a:srcRect/>
          <a:stretch>
            <a:fillRect/>
          </a:stretch>
        </p:blipFill>
        <p:spPr bwMode="auto">
          <a:xfrm>
            <a:off x="5139198" y="1192979"/>
            <a:ext cx="4317639" cy="3833869"/>
          </a:xfrm>
          <a:prstGeom prst="rect">
            <a:avLst/>
          </a:prstGeom>
          <a:noFill/>
          <a:ln>
            <a:solidFill>
              <a:schemeClr val="tx1"/>
            </a:solidFill>
          </a:ln>
        </p:spPr>
      </p:pic>
    </p:spTree>
    <p:extLst>
      <p:ext uri="{BB962C8B-B14F-4D97-AF65-F5344CB8AC3E}">
        <p14:creationId xmlns:p14="http://schemas.microsoft.com/office/powerpoint/2010/main" val="59215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t>
            </a:r>
            <a:r>
              <a:rPr lang="en-US" dirty="0" err="1"/>
              <a:t>hadoop</a:t>
            </a:r>
            <a:r>
              <a:rPr lang="en-US" dirty="0"/>
              <a:t> for customer 360?</a:t>
            </a:r>
          </a:p>
        </p:txBody>
      </p:sp>
      <p:sp>
        <p:nvSpPr>
          <p:cNvPr id="7" name="Content Placeholder 6"/>
          <p:cNvSpPr>
            <a:spLocks noGrp="1"/>
          </p:cNvSpPr>
          <p:nvPr>
            <p:ph idx="1"/>
          </p:nvPr>
        </p:nvSpPr>
        <p:spPr/>
        <p:txBody>
          <a:bodyPr/>
          <a:lstStyle/>
          <a:p>
            <a:pPr lvl="1"/>
            <a:r>
              <a:rPr lang="en-US" dirty="0"/>
              <a:t>Existing systems are costly</a:t>
            </a:r>
          </a:p>
          <a:p>
            <a:pPr lvl="1"/>
            <a:r>
              <a:rPr lang="en-US" dirty="0"/>
              <a:t>Are not scalable</a:t>
            </a:r>
          </a:p>
          <a:p>
            <a:pPr lvl="1"/>
            <a:r>
              <a:rPr lang="en-US" dirty="0"/>
              <a:t>Vendor locked</a:t>
            </a:r>
          </a:p>
          <a:p>
            <a:pPr lvl="1"/>
            <a:r>
              <a:rPr lang="en-US" dirty="0"/>
              <a:t>Slow in processing</a:t>
            </a:r>
          </a:p>
          <a:p>
            <a:pPr lvl="1"/>
            <a:endParaRPr lang="en-US" dirty="0"/>
          </a:p>
        </p:txBody>
      </p:sp>
      <p:sp>
        <p:nvSpPr>
          <p:cNvPr id="5" name="Slide Number Placeholder 4"/>
          <p:cNvSpPr>
            <a:spLocks noGrp="1"/>
          </p:cNvSpPr>
          <p:nvPr>
            <p:ph type="sldNum" sz="quarter" idx="12"/>
          </p:nvPr>
        </p:nvSpPr>
        <p:spPr/>
        <p:txBody>
          <a:body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274276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Notes</a:t>
            </a:r>
          </a:p>
        </p:txBody>
      </p:sp>
      <p:sp>
        <p:nvSpPr>
          <p:cNvPr id="3" name="Content Placeholder 2"/>
          <p:cNvSpPr>
            <a:spLocks noGrp="1"/>
          </p:cNvSpPr>
          <p:nvPr>
            <p:ph idx="1"/>
          </p:nvPr>
        </p:nvSpPr>
        <p:spPr/>
        <p:txBody>
          <a:bodyPr/>
          <a:lstStyle/>
          <a:p>
            <a:pPr lvl="1"/>
            <a:r>
              <a:rPr lang="en-US" dirty="0"/>
              <a:t>To demonstrate this case study, we have created data sets and designed dataflow architectures.</a:t>
            </a:r>
          </a:p>
          <a:p>
            <a:pPr lvl="1"/>
            <a:r>
              <a:rPr lang="en-US" dirty="0"/>
              <a:t>Students will get to know how to implement customer 360 industrial case study, which is the most needed technology for many sectors.</a:t>
            </a:r>
          </a:p>
          <a:p>
            <a:pPr lvl="1"/>
            <a:r>
              <a:rPr lang="en-US" dirty="0"/>
              <a:t>This will improve your profile.</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325216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grpSp>
        <p:nvGrpSpPr>
          <p:cNvPr id="35" name="Group 34"/>
          <p:cNvGrpSpPr/>
          <p:nvPr/>
        </p:nvGrpSpPr>
        <p:grpSpPr>
          <a:xfrm>
            <a:off x="533400" y="1084582"/>
            <a:ext cx="2228019" cy="3944618"/>
            <a:chOff x="243450" y="1005394"/>
            <a:chExt cx="2295530" cy="4271456"/>
          </a:xfrm>
        </p:grpSpPr>
        <p:grpSp>
          <p:nvGrpSpPr>
            <p:cNvPr id="13" name="Group 12"/>
            <p:cNvGrpSpPr/>
            <p:nvPr/>
          </p:nvGrpSpPr>
          <p:grpSpPr>
            <a:xfrm>
              <a:off x="243450" y="1005394"/>
              <a:ext cx="2295530" cy="2499806"/>
              <a:chOff x="243450" y="1005394"/>
              <a:chExt cx="2295530" cy="2499806"/>
            </a:xfrm>
          </p:grpSpPr>
          <p:sp>
            <p:nvSpPr>
              <p:cNvPr id="14" name="Oval 13"/>
              <p:cNvSpPr/>
              <p:nvPr/>
            </p:nvSpPr>
            <p:spPr>
              <a:xfrm>
                <a:off x="371620" y="1066797"/>
                <a:ext cx="2046175" cy="724892"/>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sp>
            <p:nvSpPr>
              <p:cNvPr id="15" name="Down Arrow 14"/>
              <p:cNvSpPr/>
              <p:nvPr/>
            </p:nvSpPr>
            <p:spPr>
              <a:xfrm>
                <a:off x="1030835" y="2694646"/>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6" name="Freeform 15"/>
              <p:cNvSpPr/>
              <p:nvPr/>
            </p:nvSpPr>
            <p:spPr>
              <a:xfrm>
                <a:off x="503543" y="3061364"/>
                <a:ext cx="1775345" cy="443836"/>
              </a:xfrm>
              <a:custGeom>
                <a:avLst/>
                <a:gdLst>
                  <a:gd name="connsiteX0" fmla="*/ 0 w 1775345"/>
                  <a:gd name="connsiteY0" fmla="*/ 0 h 443836"/>
                  <a:gd name="connsiteX1" fmla="*/ 1775345 w 1775345"/>
                  <a:gd name="connsiteY1" fmla="*/ 0 h 443836"/>
                  <a:gd name="connsiteX2" fmla="*/ 1775345 w 1775345"/>
                  <a:gd name="connsiteY2" fmla="*/ 443836 h 443836"/>
                  <a:gd name="connsiteX3" fmla="*/ 0 w 1775345"/>
                  <a:gd name="connsiteY3" fmla="*/ 443836 h 443836"/>
                  <a:gd name="connsiteX4" fmla="*/ 0 w 1775345"/>
                  <a:gd name="connsiteY4" fmla="*/ 0 h 443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345" h="443836">
                    <a:moveTo>
                      <a:pt x="0" y="0"/>
                    </a:moveTo>
                    <a:lnTo>
                      <a:pt x="1775345" y="0"/>
                    </a:lnTo>
                    <a:lnTo>
                      <a:pt x="1775345" y="443836"/>
                    </a:lnTo>
                    <a:lnTo>
                      <a:pt x="0" y="4438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u="none" kern="1200" dirty="0"/>
                  <a:t>Data Sources</a:t>
                </a:r>
              </a:p>
            </p:txBody>
          </p:sp>
          <p:sp>
            <p:nvSpPr>
              <p:cNvPr id="17" name="Freeform 16"/>
              <p:cNvSpPr/>
              <p:nvPr/>
            </p:nvSpPr>
            <p:spPr>
              <a:xfrm>
                <a:off x="1127873" y="1800749"/>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marL="0" lvl="0" indent="0" algn="ctr" defTabSz="400050">
                  <a:lnSpc>
                    <a:spcPct val="90000"/>
                  </a:lnSpc>
                  <a:spcBef>
                    <a:spcPct val="0"/>
                  </a:spcBef>
                  <a:spcAft>
                    <a:spcPct val="35000"/>
                  </a:spcAft>
                  <a:buNone/>
                </a:pPr>
                <a:r>
                  <a:rPr lang="en-US" sz="900" u="none" kern="1200" dirty="0"/>
                  <a:t>Loan, current, deposit</a:t>
                </a:r>
              </a:p>
            </p:txBody>
          </p:sp>
          <p:sp>
            <p:nvSpPr>
              <p:cNvPr id="18" name="Freeform 17"/>
              <p:cNvSpPr/>
              <p:nvPr/>
            </p:nvSpPr>
            <p:spPr>
              <a:xfrm>
                <a:off x="651488" y="1301285"/>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marL="0" lvl="0" indent="0" algn="ctr" defTabSz="400050">
                  <a:lnSpc>
                    <a:spcPct val="90000"/>
                  </a:lnSpc>
                  <a:spcBef>
                    <a:spcPct val="0"/>
                  </a:spcBef>
                  <a:spcAft>
                    <a:spcPct val="35000"/>
                  </a:spcAft>
                  <a:buNone/>
                </a:pPr>
                <a:r>
                  <a:rPr lang="en-US" sz="900" u="none" kern="1200" dirty="0"/>
                  <a:t>Credit, debit Card trx</a:t>
                </a:r>
              </a:p>
            </p:txBody>
          </p:sp>
          <p:sp>
            <p:nvSpPr>
              <p:cNvPr id="19" name="Freeform 18"/>
              <p:cNvSpPr/>
              <p:nvPr/>
            </p:nvSpPr>
            <p:spPr>
              <a:xfrm>
                <a:off x="1332037" y="1140320"/>
                <a:ext cx="665754" cy="665754"/>
              </a:xfrm>
              <a:custGeom>
                <a:avLst/>
                <a:gdLst>
                  <a:gd name="connsiteX0" fmla="*/ 0 w 665754"/>
                  <a:gd name="connsiteY0" fmla="*/ 332877 h 665754"/>
                  <a:gd name="connsiteX1" fmla="*/ 332877 w 665754"/>
                  <a:gd name="connsiteY1" fmla="*/ 0 h 665754"/>
                  <a:gd name="connsiteX2" fmla="*/ 665754 w 665754"/>
                  <a:gd name="connsiteY2" fmla="*/ 332877 h 665754"/>
                  <a:gd name="connsiteX3" fmla="*/ 332877 w 665754"/>
                  <a:gd name="connsiteY3" fmla="*/ 665754 h 665754"/>
                  <a:gd name="connsiteX4" fmla="*/ 0 w 665754"/>
                  <a:gd name="connsiteY4" fmla="*/ 332877 h 665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754" h="665754">
                    <a:moveTo>
                      <a:pt x="0" y="332877"/>
                    </a:moveTo>
                    <a:cubicBezTo>
                      <a:pt x="0" y="149034"/>
                      <a:pt x="149034" y="0"/>
                      <a:pt x="332877" y="0"/>
                    </a:cubicBezTo>
                    <a:cubicBezTo>
                      <a:pt x="516720" y="0"/>
                      <a:pt x="665754" y="149034"/>
                      <a:pt x="665754" y="332877"/>
                    </a:cubicBezTo>
                    <a:cubicBezTo>
                      <a:pt x="665754" y="516720"/>
                      <a:pt x="516720" y="665754"/>
                      <a:pt x="332877" y="665754"/>
                    </a:cubicBezTo>
                    <a:cubicBezTo>
                      <a:pt x="149034" y="665754"/>
                      <a:pt x="0" y="516720"/>
                      <a:pt x="0" y="332877"/>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8927" tIns="108927" rIns="108927" bIns="108927" numCol="1" spcCol="1270" anchor="ctr" anchorCtr="0">
                <a:noAutofit/>
              </a:bodyPr>
              <a:lstStyle/>
              <a:p>
                <a:pPr marL="0" lvl="0" indent="0" algn="ctr" defTabSz="400050">
                  <a:lnSpc>
                    <a:spcPct val="90000"/>
                  </a:lnSpc>
                  <a:spcBef>
                    <a:spcPct val="0"/>
                  </a:spcBef>
                  <a:spcAft>
                    <a:spcPct val="35000"/>
                  </a:spcAft>
                  <a:buNone/>
                </a:pPr>
                <a:r>
                  <a:rPr lang="en-US" sz="900" u="none" kern="1200" dirty="0"/>
                  <a:t>Demographics</a:t>
                </a:r>
              </a:p>
            </p:txBody>
          </p:sp>
          <p:sp>
            <p:nvSpPr>
              <p:cNvPr id="20" name="Shape 19"/>
              <p:cNvSpPr/>
              <p:nvPr/>
            </p:nvSpPr>
            <p:spPr>
              <a:xfrm>
                <a:off x="243450" y="1005394"/>
                <a:ext cx="2295530" cy="1656988"/>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grpSp>
        <p:pic>
          <p:nvPicPr>
            <p:cNvPr id="11" name="Picture 8"/>
            <p:cNvPicPr>
              <a:picLocks noChangeAspect="1" noChangeArrowheads="1"/>
            </p:cNvPicPr>
            <p:nvPr/>
          </p:nvPicPr>
          <p:blipFill>
            <a:blip r:embed="rId3"/>
            <a:srcRect/>
            <a:stretch>
              <a:fillRect/>
            </a:stretch>
          </p:blipFill>
          <p:spPr bwMode="auto">
            <a:xfrm>
              <a:off x="607278" y="3868484"/>
              <a:ext cx="1567875" cy="474916"/>
            </a:xfrm>
            <a:prstGeom prst="rect">
              <a:avLst/>
            </a:prstGeom>
            <a:noFill/>
            <a:ln w="9525">
              <a:noFill/>
              <a:miter lim="800000"/>
              <a:headEnd/>
              <a:tailEnd/>
            </a:ln>
            <a:effectLst/>
          </p:spPr>
        </p:pic>
        <p:pic>
          <p:nvPicPr>
            <p:cNvPr id="12" name="Picture 10"/>
            <p:cNvPicPr>
              <a:picLocks noChangeAspect="1" noChangeArrowheads="1"/>
            </p:cNvPicPr>
            <p:nvPr/>
          </p:nvPicPr>
          <p:blipFill>
            <a:blip r:embed="rId4"/>
            <a:srcRect/>
            <a:stretch>
              <a:fillRect/>
            </a:stretch>
          </p:blipFill>
          <p:spPr bwMode="auto">
            <a:xfrm>
              <a:off x="457200" y="4572000"/>
              <a:ext cx="1981200" cy="704850"/>
            </a:xfrm>
            <a:prstGeom prst="rect">
              <a:avLst/>
            </a:prstGeom>
            <a:noFill/>
            <a:ln w="9525">
              <a:noFill/>
              <a:miter lim="800000"/>
              <a:headEnd/>
              <a:tailEnd/>
            </a:ln>
            <a:effectLst/>
          </p:spPr>
        </p:pic>
        <p:sp>
          <p:nvSpPr>
            <p:cNvPr id="23" name="Down Arrow 22"/>
            <p:cNvSpPr/>
            <p:nvPr/>
          </p:nvSpPr>
          <p:spPr>
            <a:xfrm>
              <a:off x="1030835" y="3450246"/>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4" name="Down Arrow 23"/>
            <p:cNvSpPr/>
            <p:nvPr/>
          </p:nvSpPr>
          <p:spPr>
            <a:xfrm>
              <a:off x="1035682" y="4343400"/>
              <a:ext cx="720759" cy="435954"/>
            </a:xfrm>
            <a:prstGeom prst="downArrow">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28" name="Freeform 27"/>
          <p:cNvSpPr/>
          <p:nvPr/>
        </p:nvSpPr>
        <p:spPr>
          <a:xfrm>
            <a:off x="2514600" y="5414651"/>
            <a:ext cx="2498077" cy="890316"/>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rgbClr val="376092"/>
          </a:solidFill>
        </p:spPr>
        <p:style>
          <a:lnRef idx="2">
            <a:schemeClr val="lt1">
              <a:hueOff val="0"/>
              <a:satOff val="0"/>
              <a:lumOff val="0"/>
              <a:alphaOff val="0"/>
            </a:schemeClr>
          </a:lnRef>
          <a:fillRef idx="1">
            <a:schemeClr val="accent4">
              <a:hueOff val="0"/>
              <a:satOff val="0"/>
              <a:lumOff val="-4967"/>
              <a:alphaOff val="0"/>
            </a:schemeClr>
          </a:fillRef>
          <a:effectRef idx="0">
            <a:schemeClr val="accent4">
              <a:hueOff val="0"/>
              <a:satOff val="0"/>
              <a:lumOff val="-4967"/>
              <a:alphaOff val="0"/>
            </a:schemeClr>
          </a:effectRef>
          <a:fontRef idx="minor">
            <a:schemeClr val="lt1"/>
          </a:fontRef>
        </p:style>
        <p:txBody>
          <a:bodyPr spcFirstLastPara="0" vert="horz" wrap="square" lIns="517619" tIns="22670" rIns="472279" bIns="22670" numCol="1" spcCol="1270" anchor="ctr" anchorCtr="0">
            <a:noAutofit/>
          </a:bodyPr>
          <a:lstStyle/>
          <a:p>
            <a:pPr marL="0" lvl="0" indent="0" algn="ctr" defTabSz="755650">
              <a:lnSpc>
                <a:spcPct val="90000"/>
              </a:lnSpc>
              <a:spcBef>
                <a:spcPct val="0"/>
              </a:spcBef>
              <a:spcAft>
                <a:spcPct val="35000"/>
              </a:spcAft>
              <a:buNone/>
            </a:pPr>
            <a:r>
              <a:rPr lang="en-US" sz="1700" kern="1200" dirty="0"/>
              <a:t>Extract Load Transform </a:t>
            </a:r>
          </a:p>
          <a:p>
            <a:pPr marL="0" lvl="0" indent="0" algn="ctr" defTabSz="755650">
              <a:lnSpc>
                <a:spcPct val="90000"/>
              </a:lnSpc>
              <a:spcBef>
                <a:spcPct val="0"/>
              </a:spcBef>
              <a:spcAft>
                <a:spcPct val="35000"/>
              </a:spcAft>
              <a:buNone/>
            </a:pPr>
            <a:r>
              <a:rPr lang="en-US" sz="1700" kern="1200" dirty="0"/>
              <a:t>PIG</a:t>
            </a:r>
          </a:p>
        </p:txBody>
      </p:sp>
      <p:sp>
        <p:nvSpPr>
          <p:cNvPr id="29" name="Freeform 28"/>
          <p:cNvSpPr/>
          <p:nvPr/>
        </p:nvSpPr>
        <p:spPr>
          <a:xfrm>
            <a:off x="4876800" y="5414651"/>
            <a:ext cx="2498077" cy="890316"/>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chemeClr val="tx2">
              <a:lumMod val="50000"/>
            </a:schemeClr>
          </a:solidFill>
        </p:spPr>
        <p:style>
          <a:lnRef idx="2">
            <a:schemeClr val="lt1">
              <a:hueOff val="0"/>
              <a:satOff val="0"/>
              <a:lumOff val="0"/>
              <a:alphaOff val="0"/>
            </a:schemeClr>
          </a:lnRef>
          <a:fillRef idx="1">
            <a:schemeClr val="accent4">
              <a:hueOff val="0"/>
              <a:satOff val="0"/>
              <a:lumOff val="-9935"/>
              <a:alphaOff val="0"/>
            </a:schemeClr>
          </a:fillRef>
          <a:effectRef idx="0">
            <a:schemeClr val="accent4">
              <a:hueOff val="0"/>
              <a:satOff val="0"/>
              <a:lumOff val="-9935"/>
              <a:alphaOff val="0"/>
            </a:schemeClr>
          </a:effectRef>
          <a:fontRef idx="minor">
            <a:schemeClr val="lt1"/>
          </a:fontRef>
        </p:style>
        <p:txBody>
          <a:bodyPr spcFirstLastPara="0" vert="horz" wrap="square" lIns="517619" tIns="22670" rIns="472279" bIns="22670" numCol="1" spcCol="1270" anchor="ctr" anchorCtr="0">
            <a:noAutofit/>
          </a:bodyPr>
          <a:lstStyle/>
          <a:p>
            <a:pPr marL="0" lvl="0" indent="0" algn="ctr" defTabSz="755650">
              <a:lnSpc>
                <a:spcPct val="90000"/>
              </a:lnSpc>
              <a:spcBef>
                <a:spcPct val="0"/>
              </a:spcBef>
              <a:spcAft>
                <a:spcPct val="35000"/>
              </a:spcAft>
              <a:buNone/>
            </a:pPr>
            <a:r>
              <a:rPr lang="en-US" sz="1700" kern="1200" dirty="0"/>
              <a:t>Storage</a:t>
            </a:r>
          </a:p>
          <a:p>
            <a:pPr marL="0" lvl="0" indent="0" algn="ctr" defTabSz="755650">
              <a:lnSpc>
                <a:spcPct val="90000"/>
              </a:lnSpc>
              <a:spcBef>
                <a:spcPct val="0"/>
              </a:spcBef>
              <a:spcAft>
                <a:spcPct val="35000"/>
              </a:spcAft>
              <a:buNone/>
            </a:pPr>
            <a:r>
              <a:rPr lang="en-US" sz="1700" kern="1200" dirty="0" err="1"/>
              <a:t>Hbase</a:t>
            </a:r>
            <a:r>
              <a:rPr lang="en-US" sz="1700" kern="1200" dirty="0"/>
              <a:t> NoSQL</a:t>
            </a:r>
          </a:p>
        </p:txBody>
      </p:sp>
      <p:sp>
        <p:nvSpPr>
          <p:cNvPr id="30" name="Freeform 29"/>
          <p:cNvSpPr/>
          <p:nvPr/>
        </p:nvSpPr>
        <p:spPr>
          <a:xfrm>
            <a:off x="7239000" y="5414651"/>
            <a:ext cx="2498077" cy="890316"/>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chemeClr val="accent6">
              <a:lumMod val="75000"/>
            </a:schemeClr>
          </a:solidFill>
        </p:spPr>
        <p:style>
          <a:lnRef idx="2">
            <a:schemeClr val="lt1">
              <a:hueOff val="0"/>
              <a:satOff val="0"/>
              <a:lumOff val="0"/>
              <a:alphaOff val="0"/>
            </a:schemeClr>
          </a:lnRef>
          <a:fillRef idx="1">
            <a:schemeClr val="accent4">
              <a:hueOff val="0"/>
              <a:satOff val="0"/>
              <a:lumOff val="-14902"/>
              <a:alphaOff val="0"/>
            </a:schemeClr>
          </a:fillRef>
          <a:effectRef idx="0">
            <a:schemeClr val="accent4">
              <a:hueOff val="0"/>
              <a:satOff val="0"/>
              <a:lumOff val="-14902"/>
              <a:alphaOff val="0"/>
            </a:schemeClr>
          </a:effectRef>
          <a:fontRef idx="minor">
            <a:schemeClr val="lt1"/>
          </a:fontRef>
        </p:style>
        <p:txBody>
          <a:bodyPr spcFirstLastPara="0" vert="horz" wrap="square" lIns="517619" tIns="22670" rIns="472279" bIns="22670" numCol="1" spcCol="1270" anchor="ctr" anchorCtr="0">
            <a:noAutofit/>
          </a:bodyPr>
          <a:lstStyle/>
          <a:p>
            <a:pPr marL="0" lvl="0" indent="0" algn="ctr" defTabSz="755650">
              <a:lnSpc>
                <a:spcPct val="90000"/>
              </a:lnSpc>
              <a:spcBef>
                <a:spcPct val="0"/>
              </a:spcBef>
              <a:spcAft>
                <a:spcPct val="35000"/>
              </a:spcAft>
              <a:buNone/>
            </a:pPr>
            <a:r>
              <a:rPr lang="en-US" sz="1700" kern="1200" dirty="0"/>
              <a:t>Access to Users</a:t>
            </a:r>
            <a:br>
              <a:rPr lang="en-US" sz="1700" kern="1200" dirty="0"/>
            </a:br>
            <a:r>
              <a:rPr lang="en-US" sz="1700" kern="1200" dirty="0"/>
              <a:t>Hive</a:t>
            </a:r>
          </a:p>
        </p:txBody>
      </p:sp>
      <p:pic>
        <p:nvPicPr>
          <p:cNvPr id="31" name="Picture 12"/>
          <p:cNvPicPr>
            <a:picLocks noChangeAspect="1" noChangeArrowheads="1"/>
          </p:cNvPicPr>
          <p:nvPr/>
        </p:nvPicPr>
        <p:blipFill>
          <a:blip r:embed="rId5"/>
          <a:srcRect/>
          <a:stretch>
            <a:fillRect/>
          </a:stretch>
        </p:blipFill>
        <p:spPr bwMode="auto">
          <a:xfrm>
            <a:off x="6821490" y="1457561"/>
            <a:ext cx="2779710" cy="697885"/>
          </a:xfrm>
          <a:prstGeom prst="rect">
            <a:avLst/>
          </a:prstGeom>
          <a:noFill/>
          <a:ln w="9525">
            <a:noFill/>
            <a:miter lim="800000"/>
            <a:headEnd/>
            <a:tailEnd/>
          </a:ln>
          <a:effectLst/>
        </p:spPr>
      </p:pic>
      <p:pic>
        <p:nvPicPr>
          <p:cNvPr id="32" name="Picture 13"/>
          <p:cNvPicPr>
            <a:picLocks noChangeAspect="1" noChangeArrowheads="1"/>
          </p:cNvPicPr>
          <p:nvPr/>
        </p:nvPicPr>
        <p:blipFill>
          <a:blip r:embed="rId6"/>
          <a:srcRect/>
          <a:stretch>
            <a:fillRect/>
          </a:stretch>
        </p:blipFill>
        <p:spPr bwMode="auto">
          <a:xfrm>
            <a:off x="7564267" y="2371961"/>
            <a:ext cx="1503533" cy="1361839"/>
          </a:xfrm>
          <a:prstGeom prst="rect">
            <a:avLst/>
          </a:prstGeom>
          <a:noFill/>
          <a:ln w="9525">
            <a:noFill/>
            <a:miter lim="800000"/>
            <a:headEnd/>
            <a:tailEnd/>
          </a:ln>
          <a:effectLst/>
        </p:spPr>
      </p:pic>
      <p:sp>
        <p:nvSpPr>
          <p:cNvPr id="36" name="Freeform 35"/>
          <p:cNvSpPr/>
          <p:nvPr/>
        </p:nvSpPr>
        <p:spPr>
          <a:xfrm>
            <a:off x="195140" y="5414650"/>
            <a:ext cx="2471860" cy="890316"/>
          </a:xfrm>
          <a:custGeom>
            <a:avLst/>
            <a:gdLst>
              <a:gd name="connsiteX0" fmla="*/ 0 w 2248048"/>
              <a:gd name="connsiteY0" fmla="*/ 0 h 899219"/>
              <a:gd name="connsiteX1" fmla="*/ 1798439 w 2248048"/>
              <a:gd name="connsiteY1" fmla="*/ 0 h 899219"/>
              <a:gd name="connsiteX2" fmla="*/ 2248048 w 2248048"/>
              <a:gd name="connsiteY2" fmla="*/ 449610 h 899219"/>
              <a:gd name="connsiteX3" fmla="*/ 1798439 w 2248048"/>
              <a:gd name="connsiteY3" fmla="*/ 899219 h 899219"/>
              <a:gd name="connsiteX4" fmla="*/ 0 w 2248048"/>
              <a:gd name="connsiteY4" fmla="*/ 899219 h 899219"/>
              <a:gd name="connsiteX5" fmla="*/ 449610 w 2248048"/>
              <a:gd name="connsiteY5" fmla="*/ 449610 h 899219"/>
              <a:gd name="connsiteX6" fmla="*/ 0 w 2248048"/>
              <a:gd name="connsiteY6" fmla="*/ 0 h 8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8048" h="899219">
                <a:moveTo>
                  <a:pt x="0" y="0"/>
                </a:moveTo>
                <a:lnTo>
                  <a:pt x="1798439" y="0"/>
                </a:lnTo>
                <a:lnTo>
                  <a:pt x="2248048" y="449610"/>
                </a:lnTo>
                <a:lnTo>
                  <a:pt x="1798439" y="899219"/>
                </a:lnTo>
                <a:lnTo>
                  <a:pt x="0" y="899219"/>
                </a:lnTo>
                <a:lnTo>
                  <a:pt x="449610" y="449610"/>
                </a:lnTo>
                <a:lnTo>
                  <a:pt x="0" y="0"/>
                </a:lnTo>
                <a:close/>
              </a:path>
            </a:pathLst>
          </a:custGeom>
          <a:solidFill>
            <a:srgbClr val="0070C0"/>
          </a:solidFill>
        </p:spPr>
        <p:style>
          <a:lnRef idx="2">
            <a:schemeClr val="lt1">
              <a:hueOff val="0"/>
              <a:satOff val="0"/>
              <a:lumOff val="0"/>
              <a:alphaOff val="0"/>
            </a:schemeClr>
          </a:lnRef>
          <a:fillRef idx="1">
            <a:schemeClr val="accent4">
              <a:hueOff val="0"/>
              <a:satOff val="0"/>
              <a:lumOff val="-4967"/>
              <a:alphaOff val="0"/>
            </a:schemeClr>
          </a:fillRef>
          <a:effectRef idx="0">
            <a:schemeClr val="accent4">
              <a:hueOff val="0"/>
              <a:satOff val="0"/>
              <a:lumOff val="-4967"/>
              <a:alphaOff val="0"/>
            </a:schemeClr>
          </a:effectRef>
          <a:fontRef idx="minor">
            <a:schemeClr val="lt1"/>
          </a:fontRef>
        </p:style>
        <p:txBody>
          <a:bodyPr spcFirstLastPara="0" vert="horz" wrap="square" lIns="517619" tIns="22670" rIns="472279" bIns="22670" numCol="1" spcCol="1270" anchor="ctr" anchorCtr="0">
            <a:noAutofit/>
          </a:bodyPr>
          <a:lstStyle/>
          <a:p>
            <a:pPr lvl="0" algn="ctr" defTabSz="755650">
              <a:lnSpc>
                <a:spcPct val="90000"/>
              </a:lnSpc>
              <a:spcBef>
                <a:spcPct val="0"/>
              </a:spcBef>
              <a:spcAft>
                <a:spcPct val="35000"/>
              </a:spcAft>
            </a:pPr>
            <a:r>
              <a:rPr lang="en-US" sz="1700" dirty="0">
                <a:solidFill>
                  <a:srgbClr val="E6E6E6"/>
                </a:solidFill>
              </a:rPr>
              <a:t>Ingestion</a:t>
            </a:r>
          </a:p>
          <a:p>
            <a:pPr lvl="0" algn="ctr" defTabSz="755650">
              <a:lnSpc>
                <a:spcPct val="90000"/>
              </a:lnSpc>
              <a:spcBef>
                <a:spcPct val="0"/>
              </a:spcBef>
              <a:spcAft>
                <a:spcPct val="35000"/>
              </a:spcAft>
            </a:pPr>
            <a:r>
              <a:rPr lang="en-US" sz="1700" dirty="0">
                <a:solidFill>
                  <a:srgbClr val="E6E6E6"/>
                </a:solidFill>
              </a:rPr>
              <a:t>MySQL -&gt; </a:t>
            </a:r>
            <a:r>
              <a:rPr lang="en-US" sz="1700" dirty="0" err="1">
                <a:solidFill>
                  <a:srgbClr val="E6E6E6"/>
                </a:solidFill>
              </a:rPr>
              <a:t>Sqoop</a:t>
            </a:r>
            <a:r>
              <a:rPr lang="en-US" sz="1700" dirty="0">
                <a:solidFill>
                  <a:srgbClr val="E6E6E6"/>
                </a:solidFill>
              </a:rPr>
              <a:t> -&gt; HDFS</a:t>
            </a:r>
            <a:endParaRPr lang="en-US" sz="1700" kern="1200" dirty="0">
              <a:solidFill>
                <a:srgbClr val="E6E6E6"/>
              </a:solidFill>
            </a:endParaRPr>
          </a:p>
        </p:txBody>
      </p:sp>
      <p:grpSp>
        <p:nvGrpSpPr>
          <p:cNvPr id="50" name="Group 49"/>
          <p:cNvGrpSpPr/>
          <p:nvPr/>
        </p:nvGrpSpPr>
        <p:grpSpPr>
          <a:xfrm>
            <a:off x="3242724" y="1340614"/>
            <a:ext cx="3386676" cy="3424532"/>
            <a:chOff x="3182372" y="1557282"/>
            <a:chExt cx="3386676" cy="3424532"/>
          </a:xfrm>
        </p:grpSpPr>
        <p:pic>
          <p:nvPicPr>
            <p:cNvPr id="34" name="Picture 11"/>
            <p:cNvPicPr>
              <a:picLocks noChangeAspect="1" noChangeArrowheads="1"/>
            </p:cNvPicPr>
            <p:nvPr/>
          </p:nvPicPr>
          <p:blipFill>
            <a:blip r:embed="rId7"/>
            <a:srcRect/>
            <a:stretch>
              <a:fillRect/>
            </a:stretch>
          </p:blipFill>
          <p:spPr bwMode="auto">
            <a:xfrm>
              <a:off x="4726036" y="3398846"/>
              <a:ext cx="1075719" cy="1582968"/>
            </a:xfrm>
            <a:prstGeom prst="rect">
              <a:avLst/>
            </a:prstGeom>
            <a:noFill/>
            <a:ln w="9525">
              <a:noFill/>
              <a:miter lim="800000"/>
              <a:headEnd/>
              <a:tailEnd/>
            </a:ln>
            <a:effectLst/>
          </p:spPr>
        </p:pic>
        <p:sp>
          <p:nvSpPr>
            <p:cNvPr id="37" name="Shape 36"/>
            <p:cNvSpPr/>
            <p:nvPr/>
          </p:nvSpPr>
          <p:spPr>
            <a:xfrm>
              <a:off x="3182372" y="1557282"/>
              <a:ext cx="3386676" cy="3395718"/>
            </a:xfrm>
            <a:prstGeom prst="swooshArrow">
              <a:avLst>
                <a:gd name="adj1" fmla="val 25000"/>
                <a:gd name="adj2" fmla="val 25000"/>
              </a:avLst>
            </a:prstGeom>
            <a:solidFill>
              <a:schemeClr val="tx2">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5" name="Rectangle 44"/>
            <p:cNvSpPr/>
            <p:nvPr/>
          </p:nvSpPr>
          <p:spPr>
            <a:xfrm>
              <a:off x="3800856" y="3695473"/>
              <a:ext cx="745693" cy="57807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TextBox 45"/>
            <p:cNvSpPr txBox="1"/>
            <p:nvPr/>
          </p:nvSpPr>
          <p:spPr>
            <a:xfrm>
              <a:off x="4125160" y="3357824"/>
              <a:ext cx="745693" cy="5780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4091"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t>Load</a:t>
              </a:r>
            </a:p>
          </p:txBody>
        </p:sp>
        <p:sp>
          <p:nvSpPr>
            <p:cNvPr id="43" name="Rectangle 42"/>
            <p:cNvSpPr/>
            <p:nvPr/>
          </p:nvSpPr>
          <p:spPr>
            <a:xfrm>
              <a:off x="4337453" y="2771560"/>
              <a:ext cx="768096" cy="10881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4" name="TextBox 43"/>
            <p:cNvSpPr txBox="1"/>
            <p:nvPr/>
          </p:nvSpPr>
          <p:spPr>
            <a:xfrm>
              <a:off x="4566053" y="2874264"/>
              <a:ext cx="838200" cy="108813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704"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t>Transform</a:t>
              </a:r>
            </a:p>
          </p:txBody>
        </p:sp>
        <p:sp>
          <p:nvSpPr>
            <p:cNvPr id="41" name="Rectangle 40"/>
            <p:cNvSpPr/>
            <p:nvPr/>
          </p:nvSpPr>
          <p:spPr>
            <a:xfrm>
              <a:off x="5175653" y="2335696"/>
              <a:ext cx="768096" cy="139017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2" name="TextBox 41"/>
            <p:cNvSpPr txBox="1"/>
            <p:nvPr/>
          </p:nvSpPr>
          <p:spPr>
            <a:xfrm>
              <a:off x="5245757" y="2393323"/>
              <a:ext cx="768096" cy="13901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0229" tIns="0" rIns="0" bIns="0" numCol="1" spcCol="1270" anchor="t" anchorCtr="0">
              <a:noAutofit/>
            </a:bodyPr>
            <a:lstStyle/>
            <a:p>
              <a:pPr marL="0" lvl="0" indent="0" algn="l" defTabSz="577850">
                <a:lnSpc>
                  <a:spcPct val="90000"/>
                </a:lnSpc>
                <a:spcBef>
                  <a:spcPct val="0"/>
                </a:spcBef>
                <a:spcAft>
                  <a:spcPct val="35000"/>
                </a:spcAft>
                <a:buNone/>
              </a:pPr>
              <a:r>
                <a:rPr lang="en-US" sz="1300" b="1" kern="1200" dirty="0"/>
                <a:t>Store</a:t>
              </a:r>
            </a:p>
          </p:txBody>
        </p:sp>
        <p:sp>
          <p:nvSpPr>
            <p:cNvPr id="47" name="Flowchart: Connector 46"/>
            <p:cNvSpPr/>
            <p:nvPr/>
          </p:nvSpPr>
          <p:spPr>
            <a:xfrm>
              <a:off x="3962400" y="3366052"/>
              <a:ext cx="146453"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4413653" y="2894293"/>
              <a:ext cx="152400"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5143374" y="2403870"/>
              <a:ext cx="152400" cy="12720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79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 Understanding data</a:t>
            </a:r>
          </a:p>
        </p:txBody>
      </p:sp>
      <p:sp>
        <p:nvSpPr>
          <p:cNvPr id="3" name="Content Placeholder 2"/>
          <p:cNvSpPr>
            <a:spLocks noGrp="1"/>
          </p:cNvSpPr>
          <p:nvPr>
            <p:ph idx="1"/>
          </p:nvPr>
        </p:nvSpPr>
        <p:spPr/>
        <p:txBody>
          <a:bodyPr/>
          <a:lstStyle/>
          <a:p>
            <a:pPr lvl="1"/>
            <a:r>
              <a:rPr lang="en-US" dirty="0"/>
              <a:t>In datasets folder, six datasets are provided:</a:t>
            </a:r>
          </a:p>
          <a:p>
            <a:pPr lvl="2"/>
            <a:r>
              <a:rPr lang="en-US" dirty="0"/>
              <a:t>Credit card: Credit card account details.</a:t>
            </a:r>
          </a:p>
          <a:p>
            <a:pPr lvl="2"/>
            <a:r>
              <a:rPr lang="en-US" dirty="0"/>
              <a:t>Credit card trx: Credit card trx details.</a:t>
            </a:r>
          </a:p>
          <a:p>
            <a:pPr lvl="2"/>
            <a:r>
              <a:rPr lang="en-US" dirty="0"/>
              <a:t>Demographics: Customer demographic details.</a:t>
            </a:r>
          </a:p>
          <a:p>
            <a:pPr lvl="2"/>
            <a:r>
              <a:rPr lang="en-US" dirty="0"/>
              <a:t>Deposit: Deposit account details.</a:t>
            </a:r>
          </a:p>
          <a:p>
            <a:pPr lvl="2"/>
            <a:r>
              <a:rPr lang="en-US" dirty="0"/>
              <a:t>Loan: Loan account details.</a:t>
            </a:r>
          </a:p>
          <a:p>
            <a:pPr lvl="2"/>
            <a:r>
              <a:rPr lang="en-US" dirty="0"/>
              <a:t>Savings: Savings account details.</a:t>
            </a:r>
          </a:p>
          <a:p>
            <a:pPr marL="225425" lvl="2" indent="0">
              <a:buNone/>
            </a:pPr>
            <a:endParaRPr lang="en-US" dirty="0"/>
          </a:p>
          <a:p>
            <a:pPr lvl="1"/>
            <a:r>
              <a:rPr lang="en-US" dirty="0"/>
              <a:t>Refer to datasets folder.</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pic>
        <p:nvPicPr>
          <p:cNvPr id="5" name="Picture 2"/>
          <p:cNvPicPr>
            <a:picLocks noChangeAspect="1" noChangeArrowheads="1"/>
          </p:cNvPicPr>
          <p:nvPr/>
        </p:nvPicPr>
        <p:blipFill>
          <a:blip r:embed="rId2"/>
          <a:srcRect/>
          <a:stretch>
            <a:fillRect/>
          </a:stretch>
        </p:blipFill>
        <p:spPr bwMode="auto">
          <a:xfrm>
            <a:off x="762000" y="4038600"/>
            <a:ext cx="3429000" cy="672981"/>
          </a:xfrm>
          <a:prstGeom prst="rect">
            <a:avLst/>
          </a:prstGeom>
          <a:noFill/>
          <a:ln w="9525">
            <a:noFill/>
            <a:miter lim="800000"/>
            <a:headEnd/>
            <a:tailEnd/>
          </a:ln>
          <a:effectLst/>
        </p:spPr>
      </p:pic>
    </p:spTree>
    <p:extLst>
      <p:ext uri="{BB962C8B-B14F-4D97-AF65-F5344CB8AC3E}">
        <p14:creationId xmlns:p14="http://schemas.microsoft.com/office/powerpoint/2010/main" val="273297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Load data to MySQL</a:t>
            </a:r>
          </a:p>
        </p:txBody>
      </p:sp>
      <p:sp>
        <p:nvSpPr>
          <p:cNvPr id="3" name="Content Placeholder 2"/>
          <p:cNvSpPr>
            <a:spLocks noGrp="1"/>
          </p:cNvSpPr>
          <p:nvPr>
            <p:ph idx="1"/>
          </p:nvPr>
        </p:nvSpPr>
        <p:spPr/>
        <p:txBody>
          <a:bodyPr/>
          <a:lstStyle/>
          <a:p>
            <a:pPr lvl="1"/>
            <a:r>
              <a:rPr lang="en-US" dirty="0"/>
              <a:t>To replicate the exact business scenario, data will be first ingested to MySQL.</a:t>
            </a:r>
          </a:p>
          <a:p>
            <a:pPr lvl="1"/>
            <a:r>
              <a:rPr lang="en-US" dirty="0"/>
              <a:t>Refer to step2.</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pic>
        <p:nvPicPr>
          <p:cNvPr id="5" name="Picture 3"/>
          <p:cNvPicPr>
            <a:picLocks noChangeAspect="1" noChangeArrowheads="1"/>
          </p:cNvPicPr>
          <p:nvPr/>
        </p:nvPicPr>
        <p:blipFill>
          <a:blip r:embed="rId2"/>
          <a:srcRect/>
          <a:stretch>
            <a:fillRect/>
          </a:stretch>
        </p:blipFill>
        <p:spPr bwMode="auto">
          <a:xfrm>
            <a:off x="1447800" y="2057400"/>
            <a:ext cx="5846598" cy="821684"/>
          </a:xfrm>
          <a:prstGeom prst="rect">
            <a:avLst/>
          </a:prstGeom>
          <a:noFill/>
          <a:ln w="9525">
            <a:noFill/>
            <a:miter lim="800000"/>
            <a:headEnd/>
            <a:tailEnd/>
          </a:ln>
          <a:effectLst/>
        </p:spPr>
      </p:pic>
    </p:spTree>
    <p:extLst>
      <p:ext uri="{BB962C8B-B14F-4D97-AF65-F5344CB8AC3E}">
        <p14:creationId xmlns:p14="http://schemas.microsoft.com/office/powerpoint/2010/main" val="167454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Data Ingestion</a:t>
            </a:r>
          </a:p>
        </p:txBody>
      </p:sp>
      <p:sp>
        <p:nvSpPr>
          <p:cNvPr id="3" name="Content Placeholder 2"/>
          <p:cNvSpPr>
            <a:spLocks noGrp="1"/>
          </p:cNvSpPr>
          <p:nvPr>
            <p:ph idx="1"/>
          </p:nvPr>
        </p:nvSpPr>
        <p:spPr/>
        <p:txBody>
          <a:bodyPr/>
          <a:lstStyle/>
          <a:p>
            <a:pPr lvl="1"/>
            <a:r>
              <a:rPr lang="en-US" dirty="0" err="1"/>
              <a:t>Sqoop</a:t>
            </a:r>
            <a:r>
              <a:rPr lang="en-US" dirty="0"/>
              <a:t> will be used to ingest data from MySQL to HDFS.</a:t>
            </a:r>
          </a:p>
          <a:p>
            <a:pPr lvl="1"/>
            <a:r>
              <a:rPr lang="en-US" dirty="0" err="1"/>
              <a:t>Sqoop</a:t>
            </a:r>
            <a:r>
              <a:rPr lang="en-US" dirty="0"/>
              <a:t> is the most preferred tool for data ingestion.</a:t>
            </a:r>
          </a:p>
          <a:p>
            <a:pPr lvl="1"/>
            <a:r>
              <a:rPr lang="en-US" dirty="0"/>
              <a:t>Refer to:</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pic>
        <p:nvPicPr>
          <p:cNvPr id="5" name="Picture 2"/>
          <p:cNvPicPr>
            <a:picLocks noChangeAspect="1" noChangeArrowheads="1"/>
          </p:cNvPicPr>
          <p:nvPr/>
        </p:nvPicPr>
        <p:blipFill>
          <a:blip r:embed="rId2"/>
          <a:srcRect/>
          <a:stretch>
            <a:fillRect/>
          </a:stretch>
        </p:blipFill>
        <p:spPr bwMode="auto">
          <a:xfrm>
            <a:off x="1143000" y="2438400"/>
            <a:ext cx="6413500" cy="762000"/>
          </a:xfrm>
          <a:prstGeom prst="rect">
            <a:avLst/>
          </a:prstGeom>
          <a:noFill/>
          <a:ln w="9525">
            <a:noFill/>
            <a:miter lim="800000"/>
            <a:headEnd/>
            <a:tailEnd/>
          </a:ln>
          <a:effectLst/>
        </p:spPr>
      </p:pic>
    </p:spTree>
    <p:extLst>
      <p:ext uri="{BB962C8B-B14F-4D97-AF65-F5344CB8AC3E}">
        <p14:creationId xmlns:p14="http://schemas.microsoft.com/office/powerpoint/2010/main" val="2565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Step4: Customer 360 Mega Table; </a:t>
            </a:r>
            <a:r>
              <a:rPr lang="en-US" dirty="0" err="1"/>
              <a:t>HBase</a:t>
            </a:r>
            <a:endParaRPr lang="en-US" dirty="0"/>
          </a:p>
        </p:txBody>
      </p:sp>
      <p:sp>
        <p:nvSpPr>
          <p:cNvPr id="3" name="Content Placeholder 2"/>
          <p:cNvSpPr>
            <a:spLocks noGrp="1"/>
          </p:cNvSpPr>
          <p:nvPr>
            <p:ph idx="1"/>
          </p:nvPr>
        </p:nvSpPr>
        <p:spPr/>
        <p:txBody>
          <a:bodyPr/>
          <a:lstStyle/>
          <a:p>
            <a:pPr lvl="1"/>
            <a:r>
              <a:rPr lang="en-US" dirty="0"/>
              <a:t>Create a table with following column families:</a:t>
            </a:r>
          </a:p>
          <a:p>
            <a:pPr lvl="2"/>
            <a:r>
              <a:rPr lang="en-US" dirty="0"/>
              <a:t>Demographics</a:t>
            </a:r>
          </a:p>
          <a:p>
            <a:pPr lvl="2"/>
            <a:r>
              <a:rPr lang="en-US" dirty="0"/>
              <a:t>Savings</a:t>
            </a:r>
          </a:p>
          <a:p>
            <a:pPr lvl="2"/>
            <a:r>
              <a:rPr lang="en-US" dirty="0"/>
              <a:t>Loan</a:t>
            </a:r>
          </a:p>
          <a:p>
            <a:pPr lvl="2"/>
            <a:r>
              <a:rPr lang="en-US" dirty="0"/>
              <a:t>Credit</a:t>
            </a:r>
          </a:p>
          <a:p>
            <a:pPr lvl="2"/>
            <a:r>
              <a:rPr lang="en-US" dirty="0"/>
              <a:t>Deposit</a:t>
            </a:r>
          </a:p>
          <a:p>
            <a:pPr lvl="2"/>
            <a:r>
              <a:rPr lang="en-US" dirty="0" err="1"/>
              <a:t>credittrxsummary</a:t>
            </a:r>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pic>
        <p:nvPicPr>
          <p:cNvPr id="5" name="Picture 2"/>
          <p:cNvPicPr>
            <a:picLocks noChangeAspect="1" noChangeArrowheads="1"/>
          </p:cNvPicPr>
          <p:nvPr/>
        </p:nvPicPr>
        <p:blipFill>
          <a:blip r:embed="rId2"/>
          <a:srcRect/>
          <a:stretch>
            <a:fillRect/>
          </a:stretch>
        </p:blipFill>
        <p:spPr bwMode="auto">
          <a:xfrm>
            <a:off x="533400" y="3619776"/>
            <a:ext cx="3175000" cy="609600"/>
          </a:xfrm>
          <a:prstGeom prst="rect">
            <a:avLst/>
          </a:prstGeom>
          <a:noFill/>
          <a:ln w="9525">
            <a:noFill/>
            <a:miter lim="800000"/>
            <a:headEnd/>
            <a:tailEnd/>
          </a:ln>
          <a:effectLst/>
        </p:spPr>
      </p:pic>
    </p:spTree>
    <p:extLst>
      <p:ext uri="{BB962C8B-B14F-4D97-AF65-F5344CB8AC3E}">
        <p14:creationId xmlns:p14="http://schemas.microsoft.com/office/powerpoint/2010/main" val="327226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idx="1"/>
          </p:nvPr>
        </p:nvSpPr>
        <p:spPr/>
        <p:txBody>
          <a:bodyPr/>
          <a:lstStyle/>
          <a:p>
            <a:pPr lvl="1"/>
            <a:r>
              <a:rPr lang="en-US" dirty="0"/>
              <a:t>Things you will learn</a:t>
            </a:r>
          </a:p>
          <a:p>
            <a:pPr lvl="1"/>
            <a:r>
              <a:rPr lang="en-US" dirty="0"/>
              <a:t>Customer 360 introduction</a:t>
            </a:r>
          </a:p>
          <a:p>
            <a:pPr lvl="1"/>
            <a:r>
              <a:rPr lang="en-US" dirty="0"/>
              <a:t>Key points</a:t>
            </a:r>
          </a:p>
          <a:p>
            <a:pPr lvl="1"/>
            <a:r>
              <a:rPr lang="en-US" dirty="0"/>
              <a:t>Architecture</a:t>
            </a:r>
          </a:p>
          <a:p>
            <a:pPr lvl="1"/>
            <a:r>
              <a:rPr lang="en-US" dirty="0"/>
              <a:t>Lab</a:t>
            </a:r>
          </a:p>
          <a:p>
            <a:endParaRPr lang="en-US" dirty="0"/>
          </a:p>
        </p:txBody>
      </p:sp>
      <p:sp>
        <p:nvSpPr>
          <p:cNvPr id="2" name="Slide Number Placeholder 1"/>
          <p:cNvSpPr>
            <a:spLocks noGrp="1"/>
          </p:cNvSpPr>
          <p:nvPr>
            <p:ph type="sldNum" sz="quarter" idx="12"/>
          </p:nvPr>
        </p:nvSpPr>
        <p:spPr/>
        <p:txBody>
          <a:bodyPr/>
          <a:lstStyle/>
          <a:p>
            <a:fld id="{5A0614AE-7DA6-4443-9A06-FA7BD7CD666D}" type="slidenum">
              <a:rPr lang="en-US" smtClean="0"/>
              <a:pPr/>
              <a:t>1</a:t>
            </a:fld>
            <a:endParaRPr lang="en-US" dirty="0"/>
          </a:p>
        </p:txBody>
      </p:sp>
    </p:spTree>
    <p:extLst>
      <p:ext uri="{BB962C8B-B14F-4D97-AF65-F5344CB8AC3E}">
        <p14:creationId xmlns:p14="http://schemas.microsoft.com/office/powerpoint/2010/main" val="419559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ELT with Pig</a:t>
            </a:r>
          </a:p>
        </p:txBody>
      </p:sp>
      <p:sp>
        <p:nvSpPr>
          <p:cNvPr id="3" name="Content Placeholder 2"/>
          <p:cNvSpPr>
            <a:spLocks noGrp="1"/>
          </p:cNvSpPr>
          <p:nvPr>
            <p:ph idx="1"/>
          </p:nvPr>
        </p:nvSpPr>
        <p:spPr/>
        <p:txBody>
          <a:bodyPr/>
          <a:lstStyle/>
          <a:p>
            <a:pPr lvl="1"/>
            <a:r>
              <a:rPr lang="en-US" dirty="0"/>
              <a:t>Pig is the most preferred tool for ELT. It has many capabilities:</a:t>
            </a:r>
          </a:p>
          <a:p>
            <a:pPr lvl="2"/>
            <a:r>
              <a:rPr lang="en-US" dirty="0"/>
              <a:t>Can create complex projections.</a:t>
            </a:r>
          </a:p>
          <a:p>
            <a:pPr lvl="2"/>
            <a:r>
              <a:rPr lang="en-US" dirty="0"/>
              <a:t>Can store output in any point of data flow.</a:t>
            </a:r>
          </a:p>
          <a:p>
            <a:pPr lvl="2"/>
            <a:r>
              <a:rPr lang="en-US" dirty="0"/>
              <a:t>Easy to understand</a:t>
            </a:r>
          </a:p>
          <a:p>
            <a:pPr lvl="2"/>
            <a:r>
              <a:rPr lang="en-US" dirty="0"/>
              <a:t>Suites well for data flow</a:t>
            </a:r>
          </a:p>
          <a:p>
            <a:pPr marL="225425" lvl="2" indent="0">
              <a:buNone/>
            </a:pPr>
            <a:endParaRPr lang="en-US" dirty="0"/>
          </a:p>
          <a:p>
            <a:pPr lvl="1"/>
            <a:r>
              <a:rPr lang="en-US" dirty="0"/>
              <a:t>Refer to:</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19</a:t>
            </a:fld>
            <a:endParaRPr lang="en-US" dirty="0"/>
          </a:p>
        </p:txBody>
      </p:sp>
      <p:pic>
        <p:nvPicPr>
          <p:cNvPr id="5" name="Picture 2"/>
          <p:cNvPicPr>
            <a:picLocks noChangeAspect="1" noChangeArrowheads="1"/>
          </p:cNvPicPr>
          <p:nvPr/>
        </p:nvPicPr>
        <p:blipFill>
          <a:blip r:embed="rId2"/>
          <a:srcRect/>
          <a:stretch>
            <a:fillRect/>
          </a:stretch>
        </p:blipFill>
        <p:spPr bwMode="auto">
          <a:xfrm>
            <a:off x="533400" y="3613150"/>
            <a:ext cx="3977045" cy="857794"/>
          </a:xfrm>
          <a:prstGeom prst="rect">
            <a:avLst/>
          </a:prstGeom>
          <a:noFill/>
          <a:ln w="9525">
            <a:noFill/>
            <a:miter lim="800000"/>
            <a:headEnd/>
            <a:tailEnd/>
          </a:ln>
          <a:effectLst/>
        </p:spPr>
      </p:pic>
    </p:spTree>
    <p:extLst>
      <p:ext uri="{BB962C8B-B14F-4D97-AF65-F5344CB8AC3E}">
        <p14:creationId xmlns:p14="http://schemas.microsoft.com/office/powerpoint/2010/main" val="2429613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check </a:t>
            </a:r>
            <a:r>
              <a:rPr lang="en-US" dirty="0" err="1"/>
              <a:t>hbase</a:t>
            </a:r>
            <a:endParaRPr lang="en-US" dirty="0"/>
          </a:p>
        </p:txBody>
      </p:sp>
      <p:sp>
        <p:nvSpPr>
          <p:cNvPr id="3" name="Content Placeholder 2"/>
          <p:cNvSpPr>
            <a:spLocks noGrp="1"/>
          </p:cNvSpPr>
          <p:nvPr>
            <p:ph idx="1"/>
          </p:nvPr>
        </p:nvSpPr>
        <p:spPr/>
        <p:txBody>
          <a:bodyPr/>
          <a:lstStyle/>
          <a:p>
            <a:pPr lvl="1"/>
            <a:r>
              <a:rPr lang="en-US" dirty="0"/>
              <a:t>Now in </a:t>
            </a:r>
            <a:r>
              <a:rPr lang="en-US" dirty="0" err="1"/>
              <a:t>Hbase</a:t>
            </a:r>
            <a:r>
              <a:rPr lang="en-US" dirty="0"/>
              <a:t>, for each customer, all possible information from all different products are at one place.</a:t>
            </a:r>
          </a:p>
          <a:p>
            <a:pPr lvl="1"/>
            <a:r>
              <a:rPr lang="en-US" dirty="0"/>
              <a:t>Now how would you provide access to different teams??</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spTree>
    <p:extLst>
      <p:ext uri="{BB962C8B-B14F-4D97-AF65-F5344CB8AC3E}">
        <p14:creationId xmlns:p14="http://schemas.microsoft.com/office/powerpoint/2010/main" val="1245705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access; Hive </a:t>
            </a:r>
          </a:p>
        </p:txBody>
      </p:sp>
      <p:sp>
        <p:nvSpPr>
          <p:cNvPr id="3" name="Content Placeholder 2"/>
          <p:cNvSpPr>
            <a:spLocks noGrp="1"/>
          </p:cNvSpPr>
          <p:nvPr>
            <p:ph idx="1"/>
          </p:nvPr>
        </p:nvSpPr>
        <p:spPr/>
        <p:txBody>
          <a:bodyPr/>
          <a:lstStyle/>
          <a:p>
            <a:pPr lvl="1"/>
            <a:r>
              <a:rPr lang="en-US" dirty="0"/>
              <a:t>Now different teams need different data. Reception office should have access to only account information. Marketing team needs customer wallet data. Like this, different teams need different data, to make decisions.</a:t>
            </a:r>
          </a:p>
          <a:p>
            <a:pPr lvl="1"/>
            <a:r>
              <a:rPr lang="en-US" dirty="0"/>
              <a:t>Using hive, map external tables to required columns in </a:t>
            </a:r>
            <a:r>
              <a:rPr lang="en-US" dirty="0" err="1"/>
              <a:t>Hbase</a:t>
            </a:r>
            <a:r>
              <a:rPr lang="en-US" dirty="0"/>
              <a:t>.</a:t>
            </a:r>
          </a:p>
          <a:p>
            <a:pPr lvl="1"/>
            <a:endParaRPr lang="en-US" dirty="0"/>
          </a:p>
          <a:p>
            <a:pPr lvl="1"/>
            <a:r>
              <a:rPr lang="en-US" dirty="0"/>
              <a:t>Refer:</a:t>
            </a:r>
          </a:p>
          <a:p>
            <a:endParaRPr lang="en-US" dirty="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pic>
        <p:nvPicPr>
          <p:cNvPr id="5" name="Picture 2"/>
          <p:cNvPicPr>
            <a:picLocks noChangeAspect="1" noChangeArrowheads="1"/>
          </p:cNvPicPr>
          <p:nvPr/>
        </p:nvPicPr>
        <p:blipFill>
          <a:blip r:embed="rId2"/>
          <a:srcRect/>
          <a:stretch>
            <a:fillRect/>
          </a:stretch>
        </p:blipFill>
        <p:spPr bwMode="auto">
          <a:xfrm>
            <a:off x="559904" y="3287906"/>
            <a:ext cx="2667000" cy="650488"/>
          </a:xfrm>
          <a:prstGeom prst="rect">
            <a:avLst/>
          </a:prstGeom>
          <a:noFill/>
          <a:ln w="9525">
            <a:noFill/>
            <a:miter lim="800000"/>
            <a:headEnd/>
            <a:tailEnd/>
          </a:ln>
          <a:effectLst/>
        </p:spPr>
      </p:pic>
    </p:spTree>
    <p:extLst>
      <p:ext uri="{BB962C8B-B14F-4D97-AF65-F5344CB8AC3E}">
        <p14:creationId xmlns:p14="http://schemas.microsoft.com/office/powerpoint/2010/main" val="2851406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lvl="1"/>
            <a:r>
              <a:rPr lang="en-US" dirty="0"/>
              <a:t>Customer 360 is the most needed project in many banking, telecom and retail sectors.</a:t>
            </a:r>
          </a:p>
          <a:p>
            <a:pPr lvl="1"/>
            <a:r>
              <a:rPr lang="en-US" dirty="0"/>
              <a:t>With </a:t>
            </a:r>
            <a:r>
              <a:rPr lang="en-US" dirty="0" err="1"/>
              <a:t>hadoop</a:t>
            </a:r>
            <a:r>
              <a:rPr lang="en-US" dirty="0"/>
              <a:t>, entire load on traditional systems can be transferred to </a:t>
            </a:r>
            <a:r>
              <a:rPr lang="en-US" dirty="0" err="1"/>
              <a:t>hadoop</a:t>
            </a:r>
            <a:r>
              <a:rPr lang="en-US" dirty="0"/>
              <a:t>, and there by cost cuttings. </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spTree>
    <p:extLst>
      <p:ext uri="{BB962C8B-B14F-4D97-AF65-F5344CB8AC3E}">
        <p14:creationId xmlns:p14="http://schemas.microsoft.com/office/powerpoint/2010/main" val="98953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10700" y="6492875"/>
            <a:ext cx="495300" cy="365125"/>
          </a:xfrm>
        </p:spPr>
        <p:txBody>
          <a:bodyPr/>
          <a:lstStyle/>
          <a:p>
            <a:fld id="{5A0614AE-7DA6-4443-9A06-FA7BD7CD666D}" type="slidenum">
              <a:rPr lang="en-US" smtClean="0"/>
              <a:pPr/>
              <a:t>23</a:t>
            </a:fld>
            <a:endParaRPr lang="en-US" dirty="0"/>
          </a:p>
        </p:txBody>
      </p:sp>
    </p:spTree>
    <p:extLst>
      <p:ext uri="{BB962C8B-B14F-4D97-AF65-F5344CB8AC3E}">
        <p14:creationId xmlns:p14="http://schemas.microsoft.com/office/powerpoint/2010/main" val="294527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will learn</a:t>
            </a:r>
          </a:p>
        </p:txBody>
      </p:sp>
      <p:sp>
        <p:nvSpPr>
          <p:cNvPr id="3" name="Content Placeholder 2"/>
          <p:cNvSpPr>
            <a:spLocks noGrp="1"/>
          </p:cNvSpPr>
          <p:nvPr>
            <p:ph idx="1"/>
          </p:nvPr>
        </p:nvSpPr>
        <p:spPr/>
        <p:txBody>
          <a:bodyPr/>
          <a:lstStyle/>
          <a:p>
            <a:pPr lvl="1"/>
            <a:r>
              <a:rPr lang="en-US" dirty="0"/>
              <a:t>After completion of this project, you will learn the following:</a:t>
            </a:r>
          </a:p>
          <a:p>
            <a:pPr lvl="2"/>
            <a:r>
              <a:rPr lang="en-US" dirty="0"/>
              <a:t>Customer 360 </a:t>
            </a:r>
          </a:p>
          <a:p>
            <a:pPr lvl="2"/>
            <a:r>
              <a:rPr lang="en-US" dirty="0"/>
              <a:t>Customer 360 Architecture</a:t>
            </a:r>
          </a:p>
          <a:p>
            <a:pPr lvl="2"/>
            <a:r>
              <a:rPr lang="en-US" dirty="0"/>
              <a:t>End to end implementation</a:t>
            </a:r>
          </a:p>
          <a:p>
            <a:pPr lvl="2"/>
            <a:r>
              <a:rPr lang="en-US" dirty="0"/>
              <a:t>Technologies: MySQL, </a:t>
            </a:r>
            <a:r>
              <a:rPr lang="en-US" dirty="0" err="1"/>
              <a:t>sqoop</a:t>
            </a:r>
            <a:r>
              <a:rPr lang="en-US" dirty="0"/>
              <a:t>, pig, </a:t>
            </a:r>
            <a:r>
              <a:rPr lang="en-US" dirty="0" err="1"/>
              <a:t>Hbase</a:t>
            </a:r>
            <a:r>
              <a:rPr lang="en-US" dirty="0"/>
              <a:t>, Hive</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191946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pic>
        <p:nvPicPr>
          <p:cNvPr id="5" name="Picture 2"/>
          <p:cNvPicPr>
            <a:picLocks noChangeAspect="1" noChangeArrowheads="1"/>
          </p:cNvPicPr>
          <p:nvPr/>
        </p:nvPicPr>
        <p:blipFill>
          <a:blip r:embed="rId2"/>
          <a:srcRect/>
          <a:stretch>
            <a:fillRect/>
          </a:stretch>
        </p:blipFill>
        <p:spPr bwMode="auto">
          <a:xfrm>
            <a:off x="1105364" y="1295400"/>
            <a:ext cx="7500068" cy="4343400"/>
          </a:xfrm>
          <a:prstGeom prst="rect">
            <a:avLst/>
          </a:prstGeom>
          <a:noFill/>
          <a:ln w="3175">
            <a:solidFill>
              <a:schemeClr val="tx1"/>
            </a:solidFill>
            <a:miter lim="800000"/>
            <a:headEnd/>
            <a:tailEnd/>
          </a:ln>
          <a:effectLst/>
        </p:spPr>
      </p:pic>
      <p:sp>
        <p:nvSpPr>
          <p:cNvPr id="7" name="Rectangle 6"/>
          <p:cNvSpPr/>
          <p:nvPr/>
        </p:nvSpPr>
        <p:spPr>
          <a:xfrm>
            <a:off x="569843" y="5796772"/>
            <a:ext cx="2085123" cy="369332"/>
          </a:xfrm>
          <a:prstGeom prst="rect">
            <a:avLst/>
          </a:prstGeom>
        </p:spPr>
        <p:txBody>
          <a:bodyPr wrap="none">
            <a:spAutoFit/>
          </a:bodyPr>
          <a:lstStyle/>
          <a:p>
            <a:r>
              <a:rPr lang="en-US" b="1" dirty="0"/>
              <a:t>Reference: </a:t>
            </a:r>
            <a:r>
              <a:rPr lang="en-US" b="1" dirty="0" err="1"/>
              <a:t>cloudera</a:t>
            </a:r>
            <a:endParaRPr lang="en-US" b="1" dirty="0"/>
          </a:p>
        </p:txBody>
      </p:sp>
    </p:spTree>
    <p:extLst>
      <p:ext uri="{BB962C8B-B14F-4D97-AF65-F5344CB8AC3E}">
        <p14:creationId xmlns:p14="http://schemas.microsoft.com/office/powerpoint/2010/main" val="186309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A0614AE-7DA6-4443-9A06-FA7BD7CD666D}" type="slidenum">
              <a:rPr lang="en-US" smtClean="0"/>
              <a:pPr/>
              <a:t>4</a:t>
            </a:fld>
            <a:endParaRPr lang="en-US" dirty="0"/>
          </a:p>
        </p:txBody>
      </p:sp>
      <p:pic>
        <p:nvPicPr>
          <p:cNvPr id="4" name="Picture 2"/>
          <p:cNvPicPr>
            <a:picLocks noChangeAspect="1" noChangeArrowheads="1"/>
          </p:cNvPicPr>
          <p:nvPr/>
        </p:nvPicPr>
        <p:blipFill>
          <a:blip r:embed="rId2"/>
          <a:srcRect/>
          <a:stretch>
            <a:fillRect/>
          </a:stretch>
        </p:blipFill>
        <p:spPr bwMode="auto">
          <a:xfrm>
            <a:off x="996504" y="1090130"/>
            <a:ext cx="7877730" cy="4666032"/>
          </a:xfrm>
          <a:prstGeom prst="rect">
            <a:avLst/>
          </a:prstGeom>
          <a:noFill/>
          <a:ln w="9525">
            <a:solidFill>
              <a:schemeClr val="tx1"/>
            </a:solidFill>
            <a:miter lim="800000"/>
            <a:headEnd/>
            <a:tailEnd/>
          </a:ln>
          <a:effectLst/>
        </p:spPr>
      </p:pic>
      <p:sp>
        <p:nvSpPr>
          <p:cNvPr id="5" name="Rectangle 4"/>
          <p:cNvSpPr/>
          <p:nvPr/>
        </p:nvSpPr>
        <p:spPr>
          <a:xfrm>
            <a:off x="685800" y="6047140"/>
            <a:ext cx="2085123" cy="369332"/>
          </a:xfrm>
          <a:prstGeom prst="rect">
            <a:avLst/>
          </a:prstGeom>
        </p:spPr>
        <p:txBody>
          <a:bodyPr wrap="none">
            <a:spAutoFit/>
          </a:bodyPr>
          <a:lstStyle/>
          <a:p>
            <a:r>
              <a:rPr lang="en-US" b="1" dirty="0"/>
              <a:t>Reference: </a:t>
            </a:r>
            <a:r>
              <a:rPr lang="en-US" b="1" dirty="0" err="1"/>
              <a:t>cloudera</a:t>
            </a:r>
            <a:endParaRPr lang="en-US" b="1" dirty="0"/>
          </a:p>
        </p:txBody>
      </p:sp>
    </p:spTree>
    <p:extLst>
      <p:ext uri="{BB962C8B-B14F-4D97-AF65-F5344CB8AC3E}">
        <p14:creationId xmlns:p14="http://schemas.microsoft.com/office/powerpoint/2010/main" val="13268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customer 360</a:t>
            </a:r>
          </a:p>
        </p:txBody>
      </p:sp>
      <p:sp>
        <p:nvSpPr>
          <p:cNvPr id="5" name="Content Placeholder 4"/>
          <p:cNvSpPr>
            <a:spLocks noGrp="1"/>
          </p:cNvSpPr>
          <p:nvPr>
            <p:ph idx="1"/>
          </p:nvPr>
        </p:nvSpPr>
        <p:spPr/>
        <p:txBody>
          <a:bodyPr/>
          <a:lstStyle/>
          <a:p>
            <a:pPr lvl="1"/>
            <a:r>
              <a:rPr lang="en-US" dirty="0"/>
              <a:t>Customer 360 refers to </a:t>
            </a:r>
            <a:r>
              <a:rPr lang="en-US" dirty="0" err="1"/>
              <a:t>summarised</a:t>
            </a:r>
            <a:r>
              <a:rPr lang="en-US" dirty="0"/>
              <a:t> information related to customer, at every digital touch point, which describes the behavior of customer, and predicts what can happen with him in future.</a:t>
            </a:r>
          </a:p>
          <a:p>
            <a:pPr lvl="1"/>
            <a:r>
              <a:rPr lang="en-US" dirty="0"/>
              <a:t>It can be thought on mega table, which is holding information of all products a customer holds, summary of all customers transactions, demographic features, CRM information.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sz="1600" dirty="0"/>
              <a:t>Reference - </a:t>
            </a:r>
            <a:r>
              <a:rPr lang="en-US" sz="1600" dirty="0">
                <a:hlinkClick r:id="rId2"/>
              </a:rPr>
              <a:t>http://www.slideshare.net/cloudera/using-big-data-to-drive-customer-360</a:t>
            </a:r>
            <a:endParaRPr lang="en-US" sz="2000" dirty="0"/>
          </a:p>
          <a:p>
            <a:pPr lvl="1"/>
            <a:endParaRPr lang="en-US" dirty="0"/>
          </a:p>
          <a:p>
            <a:pPr lvl="1"/>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5</a:t>
            </a:fld>
            <a:endParaRPr lang="en-US" dirty="0"/>
          </a:p>
        </p:txBody>
      </p:sp>
    </p:spTree>
    <p:extLst>
      <p:ext uri="{BB962C8B-B14F-4D97-AF65-F5344CB8AC3E}">
        <p14:creationId xmlns:p14="http://schemas.microsoft.com/office/powerpoint/2010/main" val="138904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Understand Your Customers</a:t>
            </a:r>
          </a:p>
        </p:txBody>
      </p:sp>
      <p:sp>
        <p:nvSpPr>
          <p:cNvPr id="3" name="Content Placeholder 2"/>
          <p:cNvSpPr>
            <a:spLocks noGrp="1"/>
          </p:cNvSpPr>
          <p:nvPr>
            <p:ph idx="1"/>
          </p:nvPr>
        </p:nvSpPr>
        <p:spPr/>
        <p:txBody>
          <a:bodyPr/>
          <a:lstStyle/>
          <a:p>
            <a:pPr lvl="1"/>
            <a:r>
              <a:rPr lang="en-US" dirty="0"/>
              <a:t>Improve the entire customer lifecycle with a customer 360-degree profile.</a:t>
            </a:r>
          </a:p>
          <a:p>
            <a:pPr lvl="1"/>
            <a:r>
              <a:rPr lang="en-US" dirty="0"/>
              <a:t>Any marketing team or any other team dealing with customers must leverage technology to:</a:t>
            </a:r>
          </a:p>
          <a:p>
            <a:pPr lvl="2"/>
            <a:r>
              <a:rPr lang="en-US" dirty="0"/>
              <a:t>collect and analyze customer data</a:t>
            </a:r>
          </a:p>
          <a:p>
            <a:pPr lvl="2"/>
            <a:r>
              <a:rPr lang="en-US" dirty="0"/>
              <a:t>execute successful </a:t>
            </a:r>
            <a:r>
              <a:rPr lang="en-US" dirty="0" err="1"/>
              <a:t>omni</a:t>
            </a:r>
            <a:r>
              <a:rPr lang="en-US" dirty="0"/>
              <a:t>-channel campaigns</a:t>
            </a:r>
          </a:p>
          <a:p>
            <a:pPr lvl="2"/>
            <a:r>
              <a:rPr lang="en-US" dirty="0"/>
              <a:t>understand the customer lifecycle</a:t>
            </a:r>
          </a:p>
          <a:p>
            <a:pPr lvl="2"/>
            <a:r>
              <a:rPr lang="en-US" dirty="0"/>
              <a:t>influence buyers in a congested market.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139635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data sources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pic>
        <p:nvPicPr>
          <p:cNvPr id="5" name="Picture 2" descr="http://www.informaticsint.com/EndUserAssets/news/newsarticle/images/AvaBill_360_Customer_view___March_2015_1.jpg"/>
          <p:cNvPicPr>
            <a:picLocks noChangeAspect="1" noChangeArrowheads="1"/>
          </p:cNvPicPr>
          <p:nvPr/>
        </p:nvPicPr>
        <p:blipFill>
          <a:blip r:embed="rId2"/>
          <a:srcRect/>
          <a:stretch>
            <a:fillRect/>
          </a:stretch>
        </p:blipFill>
        <p:spPr bwMode="auto">
          <a:xfrm>
            <a:off x="2509371" y="1237914"/>
            <a:ext cx="4658658" cy="4612533"/>
          </a:xfrm>
          <a:prstGeom prst="rect">
            <a:avLst/>
          </a:prstGeom>
          <a:noFill/>
          <a:ln>
            <a:solidFill>
              <a:schemeClr val="tx1"/>
            </a:solidFill>
          </a:ln>
        </p:spPr>
      </p:pic>
    </p:spTree>
    <p:extLst>
      <p:ext uri="{BB962C8B-B14F-4D97-AF65-F5344CB8AC3E}">
        <p14:creationId xmlns:p14="http://schemas.microsoft.com/office/powerpoint/2010/main" val="381405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case1; Customer Acquisition &amp; Retention</a:t>
            </a:r>
          </a:p>
        </p:txBody>
      </p:sp>
      <p:sp>
        <p:nvSpPr>
          <p:cNvPr id="5" name="Content Placeholder 4"/>
          <p:cNvSpPr>
            <a:spLocks noGrp="1"/>
          </p:cNvSpPr>
          <p:nvPr>
            <p:ph sz="half" idx="2"/>
          </p:nvPr>
        </p:nvSpPr>
        <p:spPr>
          <a:xfrm>
            <a:off x="5076444" y="1822726"/>
            <a:ext cx="4334256" cy="3030564"/>
          </a:xfrm>
        </p:spPr>
        <p:txBody>
          <a:bodyPr/>
          <a:lstStyle/>
          <a:p>
            <a:pPr lvl="1"/>
            <a:r>
              <a:rPr lang="en-US" dirty="0"/>
              <a:t>How to acquire a new customer and how to retain existing customers is a big time challenge for any marketing team.</a:t>
            </a:r>
          </a:p>
          <a:p>
            <a:pPr lvl="1"/>
            <a:r>
              <a:rPr lang="en-US" dirty="0"/>
              <a:t>Now with customer 360, they know the DNA of customer, there by plan accordingly.</a:t>
            </a:r>
          </a:p>
          <a:p>
            <a:pPr lvl="1"/>
            <a:r>
              <a:rPr lang="en-US" dirty="0"/>
              <a:t>Especially in telecom sector, this is a big challenge.</a:t>
            </a:r>
          </a:p>
          <a:p>
            <a:endParaRPr lang="en-US" dirty="0"/>
          </a:p>
        </p:txBody>
      </p:sp>
      <p:sp>
        <p:nvSpPr>
          <p:cNvPr id="3" name="Slide Number Placeholder 2"/>
          <p:cNvSpPr>
            <a:spLocks noGrp="1"/>
          </p:cNvSpPr>
          <p:nvPr>
            <p:ph type="sldNum" sz="quarter" idx="12"/>
          </p:nvPr>
        </p:nvSpPr>
        <p:spPr/>
        <p:txBody>
          <a:bodyPr/>
          <a:lstStyle/>
          <a:p>
            <a:fld id="{5A0614AE-7DA6-4443-9A06-FA7BD7CD666D}" type="slidenum">
              <a:rPr lang="en-US" smtClean="0"/>
              <a:pPr/>
              <a:t>8</a:t>
            </a:fld>
            <a:endParaRPr lang="en-US" dirty="0"/>
          </a:p>
        </p:txBody>
      </p:sp>
      <p:pic>
        <p:nvPicPr>
          <p:cNvPr id="6" name="Picture 2" descr="http://www.cloudera.com/content/dam/www/static/images/lifestyle/sm/retail-shopping-two-women.jpg"/>
          <p:cNvPicPr>
            <a:picLocks noGrp="1" noChangeAspect="1" noChangeArrowheads="1"/>
          </p:cNvPicPr>
          <p:nvPr>
            <p:ph sz="half" idx="1"/>
          </p:nvPr>
        </p:nvPicPr>
        <p:blipFill>
          <a:blip r:embed="rId2"/>
          <a:srcRect/>
          <a:stretch>
            <a:fillRect/>
          </a:stretch>
        </p:blipFill>
        <p:spPr bwMode="auto">
          <a:xfrm>
            <a:off x="569843" y="1875183"/>
            <a:ext cx="4337050" cy="2978107"/>
          </a:xfrm>
          <a:prstGeom prst="rect">
            <a:avLst/>
          </a:prstGeom>
          <a:noFill/>
          <a:ln>
            <a:solidFill>
              <a:schemeClr val="tx1"/>
            </a:solidFill>
          </a:ln>
        </p:spPr>
      </p:pic>
    </p:spTree>
    <p:extLst>
      <p:ext uri="{BB962C8B-B14F-4D97-AF65-F5344CB8AC3E}">
        <p14:creationId xmlns:p14="http://schemas.microsoft.com/office/powerpoint/2010/main" val="2584941267"/>
      </p:ext>
    </p:extLst>
  </p:cSld>
  <p:clrMapOvr>
    <a:masterClrMapping/>
  </p:clrMapOvr>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3197</TotalTime>
  <Words>818</Words>
  <Application>Microsoft Office PowerPoint</Application>
  <PresentationFormat>A4 Paper (210x297 mm)</PresentationFormat>
  <Paragraphs>144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Project 2 </vt:lpstr>
      <vt:lpstr>Agenda</vt:lpstr>
      <vt:lpstr>Things you will learn</vt:lpstr>
      <vt:lpstr>PowerPoint Presentation</vt:lpstr>
      <vt:lpstr>PowerPoint Presentation</vt:lpstr>
      <vt:lpstr>What is customer 360</vt:lpstr>
      <vt:lpstr>Why; Understand Your Customers</vt:lpstr>
      <vt:lpstr>Possible data sources</vt:lpstr>
      <vt:lpstr>Use case1; Customer Acquisition &amp; Retention</vt:lpstr>
      <vt:lpstr>Use case2: Next best offer</vt:lpstr>
      <vt:lpstr>Use case3: Customer satisfaction</vt:lpstr>
      <vt:lpstr>Up sell and cross sell recommendations</vt:lpstr>
      <vt:lpstr>Why hadoop for customer 360?</vt:lpstr>
      <vt:lpstr>Key Notes</vt:lpstr>
      <vt:lpstr>Architecture</vt:lpstr>
      <vt:lpstr>Step1: Understanding data</vt:lpstr>
      <vt:lpstr>Step2: Load data to MySQL</vt:lpstr>
      <vt:lpstr>Step3: Data Ingestion</vt:lpstr>
      <vt:lpstr>Step4: Customer 360 Mega Table; HBase</vt:lpstr>
      <vt:lpstr>Step5: ELT with Pig</vt:lpstr>
      <vt:lpstr>Now check hbase</vt:lpstr>
      <vt:lpstr>Providing access; Hive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Rahul Sakpal</cp:lastModifiedBy>
  <cp:revision>351</cp:revision>
  <dcterms:created xsi:type="dcterms:W3CDTF">2012-03-13T16:05:56Z</dcterms:created>
  <dcterms:modified xsi:type="dcterms:W3CDTF">2016-12-13T13:24:57Z</dcterms:modified>
</cp:coreProperties>
</file>