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Corben"/>
      <p:bold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Century Schoolbook"/>
      <p:regular r:id="rId39"/>
      <p:bold r:id="rId40"/>
      <p:italic r:id="rId41"/>
      <p:boldItalic r:id="rId42"/>
    </p:embeddedFont>
    <p:embeddedFont>
      <p:font typeface="Libre Baskerville"/>
      <p:regular r:id="rId43"/>
      <p:bold r:id="rId44"/>
      <p:italic r:id="rId45"/>
    </p:embeddedFont>
    <p:embeddedFont>
      <p:font typeface="Book Antiqua"/>
      <p:regular r:id="rId46"/>
      <p:bold r:id="rId47"/>
      <p:italic r:id="rId48"/>
      <p:boldItalic r:id="rId49"/>
    </p:embeddedFont>
    <p:embeddedFont>
      <p:font typeface="Bodoni"/>
      <p:bold r:id="rId50"/>
      <p:boldItalic r:id="rId51"/>
    </p:embeddedFont>
    <p:embeddedFont>
      <p:font typeface="Bell MT"/>
      <p:regular r:id="rId52"/>
      <p:bold r:id="rId53"/>
      <p:italic r:id="rId54"/>
      <p:boldItalic r:id="rId55"/>
    </p:embeddedFont>
    <p:embeddedFont>
      <p:font typeface="Gentium Basic"/>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g8u5/0omPPYkzZCz2lXL9U719p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103DDF-64F9-4794-87CF-6CFECD7EF436}">
  <a:tblStyle styleId="{8C103DDF-64F9-4794-87CF-6CFECD7EF43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bold.fntdata"/><Relationship Id="rId42" Type="http://schemas.openxmlformats.org/officeDocument/2006/relationships/font" Target="fonts/CenturySchoolbook-boldItalic.fntdata"/><Relationship Id="rId41" Type="http://schemas.openxmlformats.org/officeDocument/2006/relationships/font" Target="fonts/CenturySchoolbook-italic.fntdata"/><Relationship Id="rId44" Type="http://schemas.openxmlformats.org/officeDocument/2006/relationships/font" Target="fonts/LibreBaskerville-bold.fntdata"/><Relationship Id="rId43" Type="http://schemas.openxmlformats.org/officeDocument/2006/relationships/font" Target="fonts/LibreBaskerville-regular.fntdata"/><Relationship Id="rId46" Type="http://schemas.openxmlformats.org/officeDocument/2006/relationships/font" Target="fonts/BookAntiqua-regular.fntdata"/><Relationship Id="rId45" Type="http://schemas.openxmlformats.org/officeDocument/2006/relationships/font" Target="fonts/LibreBaskervill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Corben-bold.fntdata"/><Relationship Id="rId33" Type="http://schemas.openxmlformats.org/officeDocument/2006/relationships/font" Target="fonts/Montserrat-italic.fntdata"/><Relationship Id="rId32" Type="http://schemas.openxmlformats.org/officeDocument/2006/relationships/font" Target="fonts/Montserrat-bold.fntdata"/><Relationship Id="rId35" Type="http://schemas.openxmlformats.org/officeDocument/2006/relationships/font" Target="fonts/Lato-regular.fntdata"/><Relationship Id="rId34" Type="http://schemas.openxmlformats.org/officeDocument/2006/relationships/font" Target="fonts/Montserrat-boldItalic.fntdata"/><Relationship Id="rId37" Type="http://schemas.openxmlformats.org/officeDocument/2006/relationships/font" Target="fonts/Lato-italic.fntdata"/><Relationship Id="rId36" Type="http://schemas.openxmlformats.org/officeDocument/2006/relationships/font" Target="fonts/Lato-bold.fntdata"/><Relationship Id="rId39" Type="http://schemas.openxmlformats.org/officeDocument/2006/relationships/font" Target="fonts/CenturySchoolbook-regular.fntdata"/><Relationship Id="rId38"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odoni-boldItalic.fntdata"/><Relationship Id="rId50" Type="http://schemas.openxmlformats.org/officeDocument/2006/relationships/font" Target="fonts/Bodoni-bold.fntdata"/><Relationship Id="rId53" Type="http://schemas.openxmlformats.org/officeDocument/2006/relationships/font" Target="fonts/BellMT-bold.fntdata"/><Relationship Id="rId52" Type="http://schemas.openxmlformats.org/officeDocument/2006/relationships/font" Target="fonts/BellMT-regular.fntdata"/><Relationship Id="rId11" Type="http://schemas.openxmlformats.org/officeDocument/2006/relationships/slide" Target="slides/slide5.xml"/><Relationship Id="rId55" Type="http://schemas.openxmlformats.org/officeDocument/2006/relationships/font" Target="fonts/BellMT-boldItalic.fntdata"/><Relationship Id="rId10" Type="http://schemas.openxmlformats.org/officeDocument/2006/relationships/slide" Target="slides/slide4.xml"/><Relationship Id="rId54" Type="http://schemas.openxmlformats.org/officeDocument/2006/relationships/font" Target="fonts/BellMT-italic.fntdata"/><Relationship Id="rId13" Type="http://schemas.openxmlformats.org/officeDocument/2006/relationships/slide" Target="slides/slide7.xml"/><Relationship Id="rId57" Type="http://schemas.openxmlformats.org/officeDocument/2006/relationships/font" Target="fonts/GentiumBasic-bold.fntdata"/><Relationship Id="rId12" Type="http://schemas.openxmlformats.org/officeDocument/2006/relationships/slide" Target="slides/slide6.xml"/><Relationship Id="rId56" Type="http://schemas.openxmlformats.org/officeDocument/2006/relationships/font" Target="fonts/GentiumBasic-regular.fntdata"/><Relationship Id="rId15" Type="http://schemas.openxmlformats.org/officeDocument/2006/relationships/slide" Target="slides/slide9.xml"/><Relationship Id="rId59" Type="http://schemas.openxmlformats.org/officeDocument/2006/relationships/font" Target="fonts/GentiumBasic-boldItalic.fntdata"/><Relationship Id="rId14" Type="http://schemas.openxmlformats.org/officeDocument/2006/relationships/slide" Target="slides/slide8.xml"/><Relationship Id="rId58" Type="http://schemas.openxmlformats.org/officeDocument/2006/relationships/font" Target="fonts/GentiumBas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a:t>Theory</a:t>
            </a:r>
            <a:endParaRPr/>
          </a:p>
          <a:p>
            <a:pPr indent="-317500" lvl="0" marL="457200" rtl="0" algn="l">
              <a:lnSpc>
                <a:spcPct val="100000"/>
              </a:lnSpc>
              <a:spcBef>
                <a:spcPts val="0"/>
              </a:spcBef>
              <a:spcAft>
                <a:spcPts val="0"/>
              </a:spcAft>
              <a:buSzPts val="1400"/>
              <a:buNone/>
            </a:pPr>
            <a:r>
              <a:rPr lang="en-US"/>
              <a:t>XGBoost is an optimized distributed gradient boosting library designed to be highly efficient, flexible and portable. It implements machine learning algorithms under the Gradient Boosting framework. It is an approach where new models are created that predict the residuals or errors of prior models and then added together to make the final prediction. It is called gradient boosting because it uses a gradient descent algorithm to minimize the loss when adding new models. </a:t>
            </a:r>
            <a:endParaRPr/>
          </a:p>
          <a:p>
            <a:pPr indent="-317500" lvl="0" marL="457200" rtl="0" algn="l">
              <a:lnSpc>
                <a:spcPct val="100000"/>
              </a:lnSpc>
              <a:spcBef>
                <a:spcPts val="0"/>
              </a:spcBef>
              <a:spcAft>
                <a:spcPts val="0"/>
              </a:spcAft>
              <a:buSzPts val="1400"/>
              <a:buNone/>
            </a:pPr>
            <a:r>
              <a:rPr lang="en-US"/>
              <a:t>Why XGBoost?</a:t>
            </a:r>
            <a:endParaRPr/>
          </a:p>
          <a:p>
            <a:pPr indent="-317500" lvl="0" marL="457200" rtl="0" algn="l">
              <a:lnSpc>
                <a:spcPct val="100000"/>
              </a:lnSpc>
              <a:spcBef>
                <a:spcPts val="0"/>
              </a:spcBef>
              <a:spcAft>
                <a:spcPts val="0"/>
              </a:spcAft>
              <a:buSzPts val="1400"/>
              <a:buNone/>
            </a:pPr>
            <a:r>
              <a:rPr lang="en-US"/>
              <a:t>The two reasons to use XGBoost are also the two goals of the project:</a:t>
            </a:r>
            <a:endParaRPr/>
          </a:p>
          <a:p>
            <a:pPr indent="-171450" lvl="0" marL="171450" rtl="0" algn="l">
              <a:lnSpc>
                <a:spcPct val="100000"/>
              </a:lnSpc>
              <a:spcBef>
                <a:spcPts val="0"/>
              </a:spcBef>
              <a:spcAft>
                <a:spcPts val="0"/>
              </a:spcAft>
              <a:buSzPts val="1400"/>
              <a:buChar char="●"/>
            </a:pPr>
            <a:r>
              <a:rPr lang="en-US"/>
              <a:t>Execution Speed: It is really fast when compared to other implementations of gradient boosting.</a:t>
            </a:r>
            <a:endParaRPr/>
          </a:p>
          <a:p>
            <a:pPr indent="-171450" lvl="0" marL="171450" rtl="0" algn="l">
              <a:lnSpc>
                <a:spcPct val="100000"/>
              </a:lnSpc>
              <a:spcBef>
                <a:spcPts val="0"/>
              </a:spcBef>
              <a:spcAft>
                <a:spcPts val="0"/>
              </a:spcAft>
              <a:buSzPts val="1400"/>
              <a:buChar char="●"/>
            </a:pPr>
            <a:r>
              <a:rPr lang="en-US"/>
              <a:t>Model Performance: It dominates structured or tabular datasets on classification and regression predictive modelling problems.</a:t>
            </a:r>
            <a:endParaRPr/>
          </a:p>
          <a:p>
            <a:pPr indent="0" lvl="0" marL="457200" rtl="0" algn="l">
              <a:lnSpc>
                <a:spcPct val="100000"/>
              </a:lnSpc>
              <a:spcBef>
                <a:spcPts val="0"/>
              </a:spcBef>
              <a:spcAft>
                <a:spcPts val="0"/>
              </a:spcAft>
              <a:buSzPts val="1400"/>
              <a:buNone/>
            </a:pPr>
            <a:br>
              <a:rPr lang="en-US"/>
            </a:br>
            <a:endParaRPr/>
          </a:p>
          <a:p>
            <a:pPr indent="-317500" lvl="0" marL="457200" rtl="0" algn="l">
              <a:lnSpc>
                <a:spcPct val="100000"/>
              </a:lnSpc>
              <a:spcBef>
                <a:spcPts val="0"/>
              </a:spcBef>
              <a:spcAft>
                <a:spcPts val="0"/>
              </a:spcAft>
              <a:buSzPts val="1400"/>
              <a:buNone/>
            </a:pPr>
            <a:r>
              <a:rPr lang="en-US"/>
              <a:t>Finally, the evidence is that it is the go-to algorithm for competition winners on the Kaggle competitive data science platform. </a:t>
            </a:r>
            <a:endParaRPr/>
          </a:p>
          <a:p>
            <a:pPr indent="-317500" lvl="0" marL="457200" rtl="0" algn="l">
              <a:lnSpc>
                <a:spcPct val="100000"/>
              </a:lnSpc>
              <a:spcBef>
                <a:spcPts val="0"/>
              </a:spcBef>
              <a:spcAft>
                <a:spcPts val="0"/>
              </a:spcAft>
              <a:buSzPts val="1400"/>
              <a:buNone/>
            </a:pPr>
            <a:br>
              <a:rPr lang="en-US"/>
            </a:br>
            <a:br>
              <a:rPr lang="en-US"/>
            </a:br>
            <a:endParaRPr/>
          </a:p>
          <a:p>
            <a:pPr indent="-317500" lvl="0" marL="457200" rtl="0" algn="l">
              <a:lnSpc>
                <a:spcPct val="100000"/>
              </a:lnSpc>
              <a:spcBef>
                <a:spcPts val="0"/>
              </a:spcBef>
              <a:spcAft>
                <a:spcPts val="0"/>
              </a:spcAft>
              <a:buSzPts val="1400"/>
              <a:buNone/>
            </a:pPr>
            <a:r>
              <a:rPr lang="en-US"/>
              <a:t>we implemented ML models to check if it could possibly improve the results. XG Boost was chosen mainly because of its higher execution speed.</a:t>
            </a:r>
            <a:endParaRPr/>
          </a:p>
          <a:p>
            <a:pPr indent="-317500" lvl="0" marL="457200" rtl="0" algn="l">
              <a:lnSpc>
                <a:spcPct val="100000"/>
              </a:lnSpc>
              <a:spcBef>
                <a:spcPts val="0"/>
              </a:spcBef>
              <a:spcAft>
                <a:spcPts val="0"/>
              </a:spcAft>
              <a:buSzPts val="1400"/>
              <a:buNone/>
            </a:pPr>
            <a:r>
              <a:rPr lang="en-US"/>
              <a:t>It calculates errors and residuals of a base model and uses them to keep building better models, until it can reduce the loss as much as possible.</a:t>
            </a:r>
            <a:endParaRPr/>
          </a:p>
          <a:p>
            <a:pPr indent="-317500" lvl="0" marL="457200" rtl="0" algn="l">
              <a:lnSpc>
                <a:spcPct val="100000"/>
              </a:lnSpc>
              <a:spcBef>
                <a:spcPts val="0"/>
              </a:spcBef>
              <a:spcAft>
                <a:spcPts val="0"/>
              </a:spcAft>
              <a:buSzPts val="1400"/>
              <a:buNone/>
            </a:pPr>
            <a:r>
              <a:rPr lang="en-US"/>
              <a:t>the results obtained were best compared to other traditional classification models ,</a:t>
            </a:r>
            <a:br>
              <a:rPr lang="en-US"/>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a:t>        Good Afternoon Judges, To keep you align with the agenda of this presentation We will first start with a big picture of what we are going to present during the course of our presentation,. We will start with our understanding of the problem statement provided, along with some traditional exploratory data analysis. Then we will explain how we have developed intelligent features and removed outliers to help our models learn better. We then move on to explain different models we have applied and the results which we have got on the validation set. Finally we will discuss the best model . So let us begin.    </a:t>
            </a:r>
            <a:endParaRPr/>
          </a:p>
          <a:p>
            <a:pPr indent="-317500" lvl="0" marL="45720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Ps define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So, now let’s talk about EDA that is the part where we get the insights from the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So looking at the features we sort of get this intuition that the louder the sound is the more energy the sound wave has. So we plotted the correlation matrix the indeed it was. loudness and energy were </a:t>
            </a:r>
            <a:r>
              <a:rPr lang="en-US"/>
              <a:t>highly</a:t>
            </a:r>
            <a:r>
              <a:rPr lang="en-US"/>
              <a:t> correlated, 0.78 was the correlation between them to be more specific. Also we know from the fact that in general newer songs tend to be more popular during a new year release, and we found out that the songs which were released in the month of january and to be more specific on the 1st of january were more popular. also there was an overall increase in the number of people listening to music in the course of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Also 75% of the values of Instrumentalness are less than 0.05 and the maximum value  is 1 which gives the clear indication of outliers in the dataset. Looking at the summary statistics of energy, we saw that it is well distributed as its quartiles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these are boxplots of the features which had more than 6% outliers. Since the outliers were large in number we tried to treat these features with the help of 3-sigma rule. Thresholds for upper limit and lower limit were also set and the values greater or less than them were made equal to the respective thresholds. </a:t>
            </a:r>
            <a:endParaRPr/>
          </a:p>
        </p:txBody>
      </p:sp>
      <p:sp>
        <p:nvSpPr>
          <p:cNvPr id="206" name="Google Shape;20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WHAT EXACTLY SENTIMENT ANALYSIS DEALS WITH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Classifying whether a piece of text provides a positive, negative or neutral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5"/>
          <p:cNvGrpSpPr/>
          <p:nvPr/>
        </p:nvGrpSpPr>
        <p:grpSpPr>
          <a:xfrm>
            <a:off x="0" y="490"/>
            <a:ext cx="5153705" cy="5134399"/>
            <a:chOff x="0" y="75"/>
            <a:chExt cx="5153705" cy="5152950"/>
          </a:xfrm>
        </p:grpSpPr>
        <p:sp>
          <p:nvSpPr>
            <p:cNvPr id="12" name="Google Shape;12;p25"/>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5"/>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5"/>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grpSp>
        <p:nvGrpSpPr>
          <p:cNvPr id="123" name="Google Shape;123;p34"/>
          <p:cNvGrpSpPr/>
          <p:nvPr/>
        </p:nvGrpSpPr>
        <p:grpSpPr>
          <a:xfrm>
            <a:off x="0" y="4128572"/>
            <a:ext cx="698925" cy="684657"/>
            <a:chOff x="0" y="3785672"/>
            <a:chExt cx="698925" cy="684657"/>
          </a:xfrm>
        </p:grpSpPr>
        <p:sp>
          <p:nvSpPr>
            <p:cNvPr id="124" name="Google Shape;124;p34"/>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4"/>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3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27" name="Google Shape;12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grpSp>
        <p:nvGrpSpPr>
          <p:cNvPr id="20" name="Google Shape;20;p26"/>
          <p:cNvGrpSpPr/>
          <p:nvPr/>
        </p:nvGrpSpPr>
        <p:grpSpPr>
          <a:xfrm>
            <a:off x="0" y="381001"/>
            <a:ext cx="1037850" cy="1016288"/>
            <a:chOff x="0" y="381001"/>
            <a:chExt cx="1037850" cy="1016288"/>
          </a:xfrm>
        </p:grpSpPr>
        <p:sp>
          <p:nvSpPr>
            <p:cNvPr id="21" name="Google Shape;21;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grpSp>
        <p:nvGrpSpPr>
          <p:cNvPr id="26" name="Google Shape;26;p27"/>
          <p:cNvGrpSpPr/>
          <p:nvPr/>
        </p:nvGrpSpPr>
        <p:grpSpPr>
          <a:xfrm>
            <a:off x="4406400" y="0"/>
            <a:ext cx="4737600" cy="5143500"/>
            <a:chOff x="4406400" y="0"/>
            <a:chExt cx="4737600" cy="5143500"/>
          </a:xfrm>
        </p:grpSpPr>
        <p:sp>
          <p:nvSpPr>
            <p:cNvPr id="27" name="Google Shape;27;p27"/>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7"/>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7"/>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7"/>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7"/>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7"/>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7"/>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7"/>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7"/>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7"/>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7"/>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7"/>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grpSp>
        <p:nvGrpSpPr>
          <p:cNvPr id="48" name="Google Shape;48;p28"/>
          <p:cNvGrpSpPr/>
          <p:nvPr/>
        </p:nvGrpSpPr>
        <p:grpSpPr>
          <a:xfrm>
            <a:off x="0" y="381001"/>
            <a:ext cx="1037850" cy="1016288"/>
            <a:chOff x="0" y="381001"/>
            <a:chExt cx="1037850" cy="1016288"/>
          </a:xfrm>
        </p:grpSpPr>
        <p:sp>
          <p:nvSpPr>
            <p:cNvPr id="49" name="Google Shape;49;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2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3" name="Google Shape;53;p2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grpSp>
        <p:nvGrpSpPr>
          <p:cNvPr id="56" name="Google Shape;56;p29"/>
          <p:cNvGrpSpPr/>
          <p:nvPr/>
        </p:nvGrpSpPr>
        <p:grpSpPr>
          <a:xfrm>
            <a:off x="4406400" y="0"/>
            <a:ext cx="4737600" cy="5143065"/>
            <a:chOff x="4406400" y="0"/>
            <a:chExt cx="4737600" cy="5143065"/>
          </a:xfrm>
        </p:grpSpPr>
        <p:sp>
          <p:nvSpPr>
            <p:cNvPr id="57" name="Google Shape;57;p29"/>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9"/>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9"/>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9"/>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9"/>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9"/>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9"/>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9"/>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9"/>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9"/>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9"/>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9"/>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9"/>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9"/>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76" name="Google Shape;76;p29"/>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7" name="Google Shape;7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grpSp>
        <p:nvGrpSpPr>
          <p:cNvPr id="79" name="Google Shape;79;p30"/>
          <p:cNvGrpSpPr/>
          <p:nvPr/>
        </p:nvGrpSpPr>
        <p:grpSpPr>
          <a:xfrm>
            <a:off x="0" y="381001"/>
            <a:ext cx="1037850" cy="1016288"/>
            <a:chOff x="0" y="381001"/>
            <a:chExt cx="1037850" cy="1016288"/>
          </a:xfrm>
        </p:grpSpPr>
        <p:sp>
          <p:nvSpPr>
            <p:cNvPr id="80" name="Google Shape;80;p3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3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3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84" name="Google Shape;84;p3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5" name="Google Shape;8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grpSp>
        <p:nvGrpSpPr>
          <p:cNvPr id="87" name="Google Shape;87;p31"/>
          <p:cNvGrpSpPr/>
          <p:nvPr/>
        </p:nvGrpSpPr>
        <p:grpSpPr>
          <a:xfrm>
            <a:off x="4406400" y="0"/>
            <a:ext cx="4737600" cy="5143065"/>
            <a:chOff x="4406400" y="0"/>
            <a:chExt cx="4737600" cy="5143065"/>
          </a:xfrm>
        </p:grpSpPr>
        <p:sp>
          <p:nvSpPr>
            <p:cNvPr id="88" name="Google Shape;88;p31"/>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1"/>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1"/>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1"/>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1"/>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1"/>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1"/>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1"/>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1"/>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1"/>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1"/>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1"/>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1"/>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1"/>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1"/>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3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grpSp>
        <p:nvGrpSpPr>
          <p:cNvPr id="109" name="Google Shape;109;p32"/>
          <p:cNvGrpSpPr/>
          <p:nvPr/>
        </p:nvGrpSpPr>
        <p:grpSpPr>
          <a:xfrm>
            <a:off x="0" y="381001"/>
            <a:ext cx="1037850" cy="1016288"/>
            <a:chOff x="0" y="381001"/>
            <a:chExt cx="1037850" cy="1016288"/>
          </a:xfrm>
        </p:grpSpPr>
        <p:sp>
          <p:nvSpPr>
            <p:cNvPr id="110" name="Google Shape;110;p3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4" name="Google Shape;11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grpSp>
        <p:nvGrpSpPr>
          <p:cNvPr id="116" name="Google Shape;116;p33"/>
          <p:cNvGrpSpPr/>
          <p:nvPr/>
        </p:nvGrpSpPr>
        <p:grpSpPr>
          <a:xfrm>
            <a:off x="0" y="381001"/>
            <a:ext cx="1037850" cy="1016288"/>
            <a:chOff x="0" y="381001"/>
            <a:chExt cx="1037850" cy="1016288"/>
          </a:xfrm>
        </p:grpSpPr>
        <p:sp>
          <p:nvSpPr>
            <p:cNvPr id="117" name="Google Shape;117;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3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1" name="Google Shape;12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23.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189021" y="1800882"/>
            <a:ext cx="7866300" cy="233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b="1" lang="en-US" sz="4100">
                <a:solidFill>
                  <a:srgbClr val="B6D7A8"/>
                </a:solidFill>
              </a:rPr>
              <a:t>Team-34</a:t>
            </a:r>
            <a:endParaRPr b="1" sz="4100">
              <a:solidFill>
                <a:srgbClr val="B6D7A8"/>
              </a:solidFill>
            </a:endParaRPr>
          </a:p>
          <a:p>
            <a:pPr indent="0" lvl="0" marL="0" rtl="0" algn="l">
              <a:lnSpc>
                <a:spcPct val="100000"/>
              </a:lnSpc>
              <a:spcBef>
                <a:spcPts val="0"/>
              </a:spcBef>
              <a:spcAft>
                <a:spcPts val="0"/>
              </a:spcAft>
              <a:buSzPts val="4000"/>
              <a:buNone/>
            </a:pPr>
            <a:r>
              <a:t/>
            </a:r>
            <a:endParaRPr b="1" sz="41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FEATURE ENGINEERING</a:t>
            </a:r>
            <a:endParaRPr sz="3400"/>
          </a:p>
          <a:p>
            <a:pPr indent="0" lvl="0" marL="0" rtl="0" algn="ctr">
              <a:lnSpc>
                <a:spcPct val="100000"/>
              </a:lnSpc>
              <a:spcBef>
                <a:spcPts val="0"/>
              </a:spcBef>
              <a:spcAft>
                <a:spcPts val="0"/>
              </a:spcAft>
              <a:buSzPts val="2400"/>
              <a:buNone/>
            </a:pPr>
            <a:r>
              <a:t/>
            </a:r>
            <a:endParaRPr b="1" sz="3400">
              <a:solidFill>
                <a:srgbClr val="B6D7A8"/>
              </a:solidFill>
            </a:endParaRPr>
          </a:p>
        </p:txBody>
      </p:sp>
      <p:cxnSp>
        <p:nvCxnSpPr>
          <p:cNvPr id="231" name="Google Shape;231;p10"/>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32" name="Google Shape;232;p10"/>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sp>
        <p:nvSpPr>
          <p:cNvPr id="233" name="Google Shape;233;p10"/>
          <p:cNvSpPr txBox="1"/>
          <p:nvPr/>
        </p:nvSpPr>
        <p:spPr>
          <a:xfrm>
            <a:off x="3200400" y="2343150"/>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10"/>
          <p:cNvSpPr txBox="1"/>
          <p:nvPr/>
        </p:nvSpPr>
        <p:spPr>
          <a:xfrm>
            <a:off x="1410020" y="1527502"/>
            <a:ext cx="2753983"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r>
              <a:rPr b="1" i="0" lang="en-US" sz="2600" u="none" cap="none" strike="noStrike">
                <a:solidFill>
                  <a:srgbClr val="B6D7A8"/>
                </a:solidFill>
                <a:latin typeface="Gentium Basic"/>
                <a:ea typeface="Gentium Basic"/>
                <a:cs typeface="Gentium Basic"/>
                <a:sym typeface="Gentium Basic"/>
              </a:rPr>
              <a:t>Release Day</a:t>
            </a:r>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rgbClr val="FFFFFF"/>
                </a:solidFill>
                <a:latin typeface="Book Antiqua"/>
                <a:ea typeface="Book Antiqua"/>
                <a:cs typeface="Book Antiqua"/>
                <a:sym typeface="Book Antiqua"/>
              </a:rPr>
              <a:t>Most of the songs were released on a  single day.</a:t>
            </a:r>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rgbClr val="FFFFFF"/>
                </a:solidFill>
                <a:latin typeface="Book Antiqua"/>
                <a:ea typeface="Book Antiqua"/>
                <a:cs typeface="Book Antiqua"/>
                <a:sym typeface="Book Antiqua"/>
              </a:rPr>
              <a:t>Contains the Day of Year on which the song was released.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hart, histogram, scatter chart&#10;&#10;Description automatically generated" id="235" name="Google Shape;235;p10"/>
          <p:cNvPicPr preferRelativeResize="0"/>
          <p:nvPr/>
        </p:nvPicPr>
        <p:blipFill rotWithShape="1">
          <a:blip r:embed="rId3">
            <a:alphaModFix/>
          </a:blip>
          <a:srcRect b="0" l="0" r="0" t="0"/>
          <a:stretch/>
        </p:blipFill>
        <p:spPr>
          <a:xfrm>
            <a:off x="4457700" y="1640711"/>
            <a:ext cx="4279106" cy="23407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FEATURE ENGINEERING</a:t>
            </a:r>
            <a:endParaRPr sz="3400"/>
          </a:p>
          <a:p>
            <a:pPr indent="0" lvl="0" marL="0" rtl="0" algn="ctr">
              <a:lnSpc>
                <a:spcPct val="100000"/>
              </a:lnSpc>
              <a:spcBef>
                <a:spcPts val="0"/>
              </a:spcBef>
              <a:spcAft>
                <a:spcPts val="0"/>
              </a:spcAft>
              <a:buSzPts val="2400"/>
              <a:buNone/>
            </a:pPr>
            <a:r>
              <a:t/>
            </a:r>
            <a:endParaRPr b="1" sz="3400">
              <a:solidFill>
                <a:srgbClr val="B6D7A8"/>
              </a:solidFill>
            </a:endParaRPr>
          </a:p>
        </p:txBody>
      </p:sp>
      <p:cxnSp>
        <p:nvCxnSpPr>
          <p:cNvPr id="241" name="Google Shape;241;p11"/>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42" name="Google Shape;242;p11"/>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pic>
        <p:nvPicPr>
          <p:cNvPr descr="Chart, histogram&#10;&#10;Description automatically generated" id="243" name="Google Shape;243;p11"/>
          <p:cNvPicPr preferRelativeResize="0"/>
          <p:nvPr/>
        </p:nvPicPr>
        <p:blipFill rotWithShape="1">
          <a:blip r:embed="rId3">
            <a:alphaModFix/>
          </a:blip>
          <a:srcRect b="0" l="0" r="0" t="0"/>
          <a:stretch/>
        </p:blipFill>
        <p:spPr>
          <a:xfrm>
            <a:off x="4387677" y="1682969"/>
            <a:ext cx="4419600" cy="2609850"/>
          </a:xfrm>
          <a:prstGeom prst="rect">
            <a:avLst/>
          </a:prstGeom>
          <a:noFill/>
          <a:ln>
            <a:noFill/>
          </a:ln>
        </p:spPr>
      </p:pic>
      <p:sp>
        <p:nvSpPr>
          <p:cNvPr id="244" name="Google Shape;244;p11"/>
          <p:cNvSpPr txBox="1"/>
          <p:nvPr/>
        </p:nvSpPr>
        <p:spPr>
          <a:xfrm>
            <a:off x="1228270" y="1744493"/>
            <a:ext cx="259223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r>
              <a:rPr b="1" i="0" lang="en-US" sz="2600" u="none" cap="none" strike="noStrike">
                <a:solidFill>
                  <a:srgbClr val="B6D7A8"/>
                </a:solidFill>
                <a:latin typeface="Gentium Basic"/>
                <a:ea typeface="Gentium Basic"/>
                <a:cs typeface="Gentium Basic"/>
                <a:sym typeface="Gentium Basic"/>
              </a:rPr>
              <a:t>Release Month</a:t>
            </a:r>
            <a:endParaRPr b="0" i="0" sz="2600" u="none" cap="none" strike="noStrike">
              <a:solidFill>
                <a:srgbClr val="000000"/>
              </a:solidFill>
              <a:latin typeface="Gentium Basic"/>
              <a:ea typeface="Gentium Basic"/>
              <a:cs typeface="Gentium Basic"/>
              <a:sym typeface="Gentium Basic"/>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rgbClr val="FFFFFF"/>
                </a:solidFill>
                <a:latin typeface="Book Antiqua"/>
                <a:ea typeface="Book Antiqua"/>
                <a:cs typeface="Book Antiqua"/>
                <a:sym typeface="Book Antiqua"/>
              </a:rPr>
              <a:t>Most of the songs were released in a particular month.</a:t>
            </a:r>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rgbClr val="FFFFFF"/>
                </a:solidFill>
                <a:latin typeface="Book Antiqua"/>
                <a:ea typeface="Book Antiqua"/>
                <a:cs typeface="Book Antiqua"/>
                <a:sym typeface="Book Antiqua"/>
              </a:rPr>
              <a:t>Contains the month number of the song.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2"/>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250" name="Google Shape;250;p12"/>
          <p:cNvSpPr txBox="1"/>
          <p:nvPr>
            <p:ph type="title"/>
          </p:nvPr>
        </p:nvSpPr>
        <p:spPr>
          <a:xfrm>
            <a:off x="365239" y="111722"/>
            <a:ext cx="9403020" cy="129701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sz="4400">
                <a:solidFill>
                  <a:srgbClr val="4A86E8"/>
                </a:solidFill>
              </a:rPr>
              <a:t>MODELS AND PREDICTIONS</a:t>
            </a:r>
            <a:endParaRPr/>
          </a:p>
        </p:txBody>
      </p:sp>
      <p:sp>
        <p:nvSpPr>
          <p:cNvPr id="251" name="Google Shape;251;p12"/>
          <p:cNvSpPr txBox="1"/>
          <p:nvPr/>
        </p:nvSpPr>
        <p:spPr>
          <a:xfrm>
            <a:off x="4240530" y="2709709"/>
            <a:ext cx="4316324" cy="39735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4A86E8"/>
                </a:solidFill>
                <a:latin typeface="Corben"/>
                <a:ea typeface="Corben"/>
                <a:cs typeface="Corben"/>
                <a:sym typeface="Corben"/>
              </a:rPr>
              <a:t>XGBOOST</a:t>
            </a:r>
            <a:endParaRPr b="0" i="0" sz="2000" u="none" cap="none" strike="noStrike">
              <a:solidFill>
                <a:srgbClr val="000000"/>
              </a:solidFill>
              <a:latin typeface="Bodoni"/>
              <a:ea typeface="Bodoni"/>
              <a:cs typeface="Bodoni"/>
              <a:sym typeface="Bodoni"/>
            </a:endParaRPr>
          </a:p>
          <a:p>
            <a:pPr indent="0" lvl="0" marL="0" marR="0" rtl="0" algn="just">
              <a:lnSpc>
                <a:spcPct val="100000"/>
              </a:lnSpc>
              <a:spcBef>
                <a:spcPts val="0"/>
              </a:spcBef>
              <a:spcAft>
                <a:spcPts val="0"/>
              </a:spcAft>
              <a:buNone/>
            </a:pPr>
            <a:r>
              <a:t/>
            </a:r>
            <a:endParaRPr b="0" i="0" sz="2000" u="none" cap="none" strike="noStrike">
              <a:solidFill>
                <a:srgbClr val="3C78D8"/>
              </a:solidFill>
              <a:latin typeface="Bodoni"/>
              <a:ea typeface="Bodoni"/>
              <a:cs typeface="Bodoni"/>
              <a:sym typeface="Bodon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Bodoni"/>
              <a:ea typeface="Bodoni"/>
              <a:cs typeface="Bodoni"/>
              <a:sym typeface="Bodoni"/>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p:txBody>
      </p:sp>
      <p:sp>
        <p:nvSpPr>
          <p:cNvPr id="252" name="Google Shape;252;p12"/>
          <p:cNvSpPr/>
          <p:nvPr/>
        </p:nvSpPr>
        <p:spPr>
          <a:xfrm>
            <a:off x="366171" y="281075"/>
            <a:ext cx="8498024" cy="951032"/>
          </a:xfrm>
          <a:custGeom>
            <a:rect b="b" l="l" r="r" t="t"/>
            <a:pathLst>
              <a:path extrusionOk="0" h="38888" w="309441">
                <a:moveTo>
                  <a:pt x="332" y="0"/>
                </a:moveTo>
                <a:lnTo>
                  <a:pt x="309441" y="0"/>
                </a:lnTo>
                <a:lnTo>
                  <a:pt x="309441" y="38888"/>
                </a:lnTo>
                <a:lnTo>
                  <a:pt x="0" y="38888"/>
                </a:lnTo>
                <a:close/>
              </a:path>
            </a:pathLst>
          </a:custGeom>
          <a:noFill/>
          <a:ln cap="flat" cmpd="sng" w="38100">
            <a:solidFill>
              <a:srgbClr val="3C78D8"/>
            </a:solidFill>
            <a:prstDash val="solid"/>
            <a:round/>
            <a:headEnd len="sm" w="sm" type="none"/>
            <a:tailEnd len="sm" w="sm" type="none"/>
          </a:ln>
        </p:spPr>
      </p:sp>
      <p:sp>
        <p:nvSpPr>
          <p:cNvPr id="253" name="Google Shape;253;p12"/>
          <p:cNvSpPr/>
          <p:nvPr/>
        </p:nvSpPr>
        <p:spPr>
          <a:xfrm>
            <a:off x="821136" y="2098197"/>
            <a:ext cx="2573989" cy="2039523"/>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4239161" y="2101527"/>
            <a:ext cx="4322599" cy="2040457"/>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10;&#10;Description automatically generated" id="255" name="Google Shape;255;p12"/>
          <p:cNvPicPr preferRelativeResize="0"/>
          <p:nvPr/>
        </p:nvPicPr>
        <p:blipFill rotWithShape="1">
          <a:blip r:embed="rId4">
            <a:alphaModFix/>
          </a:blip>
          <a:srcRect b="0" l="0" r="0" t="0"/>
          <a:stretch/>
        </p:blipFill>
        <p:spPr>
          <a:xfrm>
            <a:off x="1436511" y="2484260"/>
            <a:ext cx="1346200" cy="1339144"/>
          </a:xfrm>
          <a:prstGeom prst="rect">
            <a:avLst/>
          </a:prstGeom>
          <a:noFill/>
          <a:ln>
            <a:noFill/>
          </a:ln>
        </p:spPr>
      </p:pic>
      <p:sp>
        <p:nvSpPr>
          <p:cNvPr id="256" name="Google Shape;256;p12"/>
          <p:cNvSpPr txBox="1"/>
          <p:nvPr/>
        </p:nvSpPr>
        <p:spPr>
          <a:xfrm>
            <a:off x="4238124" y="2144851"/>
            <a:ext cx="432234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chemeClr val="lt1"/>
                </a:solidFill>
                <a:latin typeface="Gentium Basic"/>
                <a:ea typeface="Gentium Basic"/>
                <a:cs typeface="Gentium Basic"/>
                <a:sym typeface="Gentium Basic"/>
              </a:rPr>
              <a:t>MODELS USED</a:t>
            </a:r>
            <a:endParaRPr/>
          </a:p>
        </p:txBody>
      </p:sp>
      <p:sp>
        <p:nvSpPr>
          <p:cNvPr id="257" name="Google Shape;257;p12"/>
          <p:cNvSpPr txBox="1"/>
          <p:nvPr/>
        </p:nvSpPr>
        <p:spPr>
          <a:xfrm>
            <a:off x="4240529" y="3236090"/>
            <a:ext cx="4316326" cy="44439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US" sz="2000" u="none" cap="none" strike="noStrike">
                <a:solidFill>
                  <a:srgbClr val="4A86E8"/>
                </a:solidFill>
                <a:latin typeface="Corben"/>
                <a:ea typeface="Corben"/>
                <a:cs typeface="Corben"/>
                <a:sym typeface="Corben"/>
              </a:rPr>
              <a:t>RANDOM FOREST</a:t>
            </a:r>
            <a:endParaRPr/>
          </a:p>
          <a:p>
            <a:pPr indent="0" lvl="0" marL="0" marR="0" rtl="0" algn="just">
              <a:lnSpc>
                <a:spcPct val="100000"/>
              </a:lnSpc>
              <a:spcBef>
                <a:spcPts val="0"/>
              </a:spcBef>
              <a:spcAft>
                <a:spcPts val="0"/>
              </a:spcAft>
              <a:buNone/>
            </a:pPr>
            <a:r>
              <a:t/>
            </a:r>
            <a:endParaRPr b="0" i="0" sz="2000" u="none" cap="none" strike="noStrike">
              <a:solidFill>
                <a:srgbClr val="3C78D8"/>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MODELS</a:t>
            </a:r>
            <a:endParaRPr/>
          </a:p>
        </p:txBody>
      </p:sp>
      <p:sp>
        <p:nvSpPr>
          <p:cNvPr id="263" name="Google Shape;263;p13"/>
          <p:cNvSpPr txBox="1"/>
          <p:nvPr>
            <p:ph idx="1" type="body"/>
          </p:nvPr>
        </p:nvSpPr>
        <p:spPr>
          <a:xfrm>
            <a:off x="2983313" y="1327719"/>
            <a:ext cx="3403200" cy="192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US" sz="2600">
                <a:solidFill>
                  <a:srgbClr val="E1E8EF"/>
                </a:solidFill>
                <a:latin typeface="Gentium Basic"/>
                <a:ea typeface="Gentium Basic"/>
                <a:cs typeface="Gentium Basic"/>
                <a:sym typeface="Gentium Basic"/>
              </a:rPr>
              <a:t>XGBOOST</a:t>
            </a:r>
            <a:endParaRPr/>
          </a:p>
          <a:p>
            <a:pPr indent="0" lvl="0" marL="0" rtl="0" algn="ctr">
              <a:lnSpc>
                <a:spcPct val="100000"/>
              </a:lnSpc>
              <a:spcBef>
                <a:spcPts val="0"/>
              </a:spcBef>
              <a:spcAft>
                <a:spcPts val="0"/>
              </a:spcAft>
              <a:buSzPts val="1300"/>
              <a:buNone/>
            </a:pPr>
            <a:r>
              <a:rPr lang="en-US" sz="1700">
                <a:solidFill>
                  <a:srgbClr val="B3DDC8"/>
                </a:solidFill>
                <a:latin typeface="Bell MT"/>
                <a:ea typeface="Bell MT"/>
                <a:cs typeface="Bell MT"/>
                <a:sym typeface="Bell MT"/>
              </a:rPr>
              <a:t>Xgboost is a decision-tree-based ensemble Machine Learning algorithm that uses a gradient boosting framework.</a:t>
            </a:r>
            <a:endParaRPr/>
          </a:p>
          <a:p>
            <a:pPr indent="0" lvl="0" marL="0" rtl="0" algn="ctr">
              <a:lnSpc>
                <a:spcPct val="100000"/>
              </a:lnSpc>
              <a:spcBef>
                <a:spcPts val="0"/>
              </a:spcBef>
              <a:spcAft>
                <a:spcPts val="0"/>
              </a:spcAft>
              <a:buSzPts val="1300"/>
              <a:buNone/>
            </a:pPr>
            <a:r>
              <a:t/>
            </a:r>
            <a:endParaRPr sz="1600">
              <a:solidFill>
                <a:srgbClr val="B3DDC8"/>
              </a:solidFill>
              <a:latin typeface="Montserrat"/>
              <a:ea typeface="Montserrat"/>
              <a:cs typeface="Montserrat"/>
              <a:sym typeface="Montserrat"/>
            </a:endParaRPr>
          </a:p>
          <a:p>
            <a:pPr indent="0" lvl="0" marL="0" rtl="0" algn="ctr">
              <a:lnSpc>
                <a:spcPct val="100000"/>
              </a:lnSpc>
              <a:spcBef>
                <a:spcPts val="0"/>
              </a:spcBef>
              <a:spcAft>
                <a:spcPts val="0"/>
              </a:spcAft>
              <a:buSzPts val="1300"/>
              <a:buNone/>
            </a:pPr>
            <a:r>
              <a:t/>
            </a:r>
            <a:endParaRPr sz="1600">
              <a:solidFill>
                <a:srgbClr val="B3DDC8"/>
              </a:solidFill>
              <a:latin typeface="Montserrat"/>
              <a:ea typeface="Montserrat"/>
              <a:cs typeface="Montserrat"/>
              <a:sym typeface="Montserrat"/>
            </a:endParaRPr>
          </a:p>
          <a:p>
            <a:pPr indent="0" lvl="0" marL="0" rtl="0" algn="ctr">
              <a:lnSpc>
                <a:spcPct val="100000"/>
              </a:lnSpc>
              <a:spcBef>
                <a:spcPts val="0"/>
              </a:spcBef>
              <a:spcAft>
                <a:spcPts val="0"/>
              </a:spcAft>
              <a:buSzPts val="1300"/>
              <a:buNone/>
            </a:pPr>
            <a:r>
              <a:t/>
            </a:r>
            <a:endParaRPr sz="1600">
              <a:solidFill>
                <a:srgbClr val="B4DDC9"/>
              </a:solidFill>
              <a:latin typeface="Montserrat"/>
              <a:ea typeface="Montserrat"/>
              <a:cs typeface="Montserrat"/>
              <a:sym typeface="Montserrat"/>
            </a:endParaRPr>
          </a:p>
          <a:p>
            <a:pPr indent="0" lvl="0" marL="0" rtl="0" algn="ctr">
              <a:lnSpc>
                <a:spcPct val="100000"/>
              </a:lnSpc>
              <a:spcBef>
                <a:spcPts val="0"/>
              </a:spcBef>
              <a:spcAft>
                <a:spcPts val="0"/>
              </a:spcAft>
              <a:buSzPts val="1300"/>
              <a:buNone/>
            </a:pPr>
            <a:r>
              <a:t/>
            </a:r>
            <a:endParaRPr sz="2400">
              <a:latin typeface="Montserrat"/>
              <a:ea typeface="Montserrat"/>
              <a:cs typeface="Montserrat"/>
              <a:sym typeface="Montserrat"/>
            </a:endParaRPr>
          </a:p>
        </p:txBody>
      </p:sp>
      <p:sp>
        <p:nvSpPr>
          <p:cNvPr id="264" name="Google Shape;264;p13"/>
          <p:cNvSpPr txBox="1"/>
          <p:nvPr>
            <p:ph idx="2" type="body"/>
          </p:nvPr>
        </p:nvSpPr>
        <p:spPr>
          <a:xfrm flipH="1">
            <a:off x="6486195" y="3103545"/>
            <a:ext cx="2390379" cy="154281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FFFFF"/>
              </a:buClr>
              <a:buSzPts val="1100"/>
              <a:buNone/>
            </a:pPr>
            <a:r>
              <a:t/>
            </a:r>
            <a:endParaRPr b="1" sz="1700">
              <a:solidFill>
                <a:srgbClr val="B6D7A8"/>
              </a:solidFill>
              <a:latin typeface="Montserrat"/>
              <a:ea typeface="Montserrat"/>
              <a:cs typeface="Montserrat"/>
              <a:sym typeface="Montserrat"/>
            </a:endParaRPr>
          </a:p>
          <a:p>
            <a:pPr indent="0" lvl="0" marL="0" rtl="0" algn="ctr">
              <a:lnSpc>
                <a:spcPct val="100000"/>
              </a:lnSpc>
              <a:spcBef>
                <a:spcPts val="0"/>
              </a:spcBef>
              <a:spcAft>
                <a:spcPts val="0"/>
              </a:spcAft>
              <a:buSzPts val="1100"/>
              <a:buNone/>
            </a:pPr>
            <a:r>
              <a:rPr b="1" lang="en-US" sz="1700">
                <a:solidFill>
                  <a:srgbClr val="B6D7A8"/>
                </a:solidFill>
                <a:latin typeface="Balthazar"/>
                <a:ea typeface="Balthazar"/>
                <a:cs typeface="Balthazar"/>
                <a:sym typeface="Balthazar"/>
              </a:rPr>
              <a:t>Maximum possible bid on test data:</a:t>
            </a:r>
            <a:endParaRPr b="1">
              <a:latin typeface="Balthazar"/>
              <a:ea typeface="Balthazar"/>
              <a:cs typeface="Balthazar"/>
              <a:sym typeface="Balthazar"/>
            </a:endParaRPr>
          </a:p>
          <a:p>
            <a:pPr indent="0" lvl="0" marL="0" rtl="0" algn="ctr">
              <a:lnSpc>
                <a:spcPct val="100000"/>
              </a:lnSpc>
              <a:spcBef>
                <a:spcPts val="0"/>
              </a:spcBef>
              <a:spcAft>
                <a:spcPts val="0"/>
              </a:spcAft>
              <a:buSzPts val="1100"/>
              <a:buNone/>
            </a:pPr>
            <a:r>
              <a:rPr b="1" lang="en-US" sz="1700">
                <a:solidFill>
                  <a:srgbClr val="B6D7A8"/>
                </a:solidFill>
                <a:latin typeface="Balthazar"/>
                <a:ea typeface="Balthazar"/>
                <a:cs typeface="Balthazar"/>
                <a:sym typeface="Balthazar"/>
              </a:rPr>
              <a:t>$ 9891 </a:t>
            </a:r>
            <a:endParaRPr/>
          </a:p>
        </p:txBody>
      </p:sp>
      <p:cxnSp>
        <p:nvCxnSpPr>
          <p:cNvPr id="265" name="Google Shape;265;p13"/>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66" name="Google Shape;266;p13"/>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sp>
        <p:nvSpPr>
          <p:cNvPr id="267" name="Google Shape;267;p13"/>
          <p:cNvSpPr txBox="1"/>
          <p:nvPr/>
        </p:nvSpPr>
        <p:spPr>
          <a:xfrm flipH="1">
            <a:off x="2757488" y="3158133"/>
            <a:ext cx="1614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p:txBody>
      </p:sp>
      <p:sp>
        <p:nvSpPr>
          <p:cNvPr id="268" name="Google Shape;268;p13"/>
          <p:cNvSpPr txBox="1"/>
          <p:nvPr/>
        </p:nvSpPr>
        <p:spPr>
          <a:xfrm>
            <a:off x="407195" y="3100387"/>
            <a:ext cx="2776450" cy="16927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B6D7A8"/>
                </a:solidFill>
                <a:latin typeface="Gentium Basic"/>
                <a:ea typeface="Gentium Basic"/>
                <a:cs typeface="Gentium Basic"/>
                <a:sym typeface="Gentium Basic"/>
              </a:rPr>
              <a:t>WHY XGBOOST?</a:t>
            </a:r>
            <a:endParaRPr b="0" i="0" sz="1800" u="none" cap="none" strike="noStrike">
              <a:solidFill>
                <a:srgbClr val="000000"/>
              </a:solidFill>
              <a:latin typeface="Gentium Basic"/>
              <a:ea typeface="Gentium Basic"/>
              <a:cs typeface="Gentium Basic"/>
              <a:sym typeface="Gentium Basic"/>
            </a:endParaRPr>
          </a:p>
          <a:p>
            <a:pPr indent="0" lvl="0" marL="0" marR="0" rtl="0" algn="ctr">
              <a:lnSpc>
                <a:spcPct val="100000"/>
              </a:lnSpc>
              <a:spcBef>
                <a:spcPts val="0"/>
              </a:spcBef>
              <a:spcAft>
                <a:spcPts val="0"/>
              </a:spcAft>
              <a:buNone/>
            </a:pPr>
            <a:r>
              <a:t/>
            </a:r>
            <a:endParaRPr b="1" i="0" sz="1400" u="none" cap="none" strike="noStrike">
              <a:solidFill>
                <a:srgbClr val="B6D7A8"/>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400" u="none" cap="none" strike="noStrike">
                <a:solidFill>
                  <a:srgbClr val="B3DDC8"/>
                </a:solidFill>
                <a:latin typeface="Montserrat"/>
                <a:ea typeface="Montserrat"/>
                <a:cs typeface="Montserrat"/>
                <a:sym typeface="Montserrat"/>
              </a:rPr>
              <a:t>1. Execution Speed</a:t>
            </a:r>
            <a:endParaRPr/>
          </a:p>
          <a:p>
            <a:pPr indent="0" lvl="0" marL="0" marR="0" rtl="0" algn="l">
              <a:lnSpc>
                <a:spcPct val="100000"/>
              </a:lnSpc>
              <a:spcBef>
                <a:spcPts val="0"/>
              </a:spcBef>
              <a:spcAft>
                <a:spcPts val="0"/>
              </a:spcAft>
              <a:buNone/>
            </a:pPr>
            <a:r>
              <a:rPr b="0" i="0" lang="en-US" sz="1400" u="none" cap="none" strike="noStrike">
                <a:solidFill>
                  <a:srgbClr val="B3DDC8"/>
                </a:solidFill>
                <a:latin typeface="Montserrat"/>
                <a:ea typeface="Montserrat"/>
                <a:cs typeface="Montserrat"/>
                <a:sym typeface="Montserrat"/>
              </a:rPr>
              <a:t>2. Flexibility in setting on objective function</a:t>
            </a:r>
            <a:endParaRPr/>
          </a:p>
          <a:p>
            <a:pPr indent="0" lvl="0" marL="0" marR="0" rtl="0" algn="ctr">
              <a:lnSpc>
                <a:spcPct val="100000"/>
              </a:lnSpc>
              <a:spcBef>
                <a:spcPts val="0"/>
              </a:spcBef>
              <a:spcAft>
                <a:spcPts val="0"/>
              </a:spcAft>
              <a:buNone/>
            </a:pPr>
            <a:r>
              <a:t/>
            </a:r>
            <a:endParaRPr b="1" i="0" sz="14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9" name="Google Shape;269;p13"/>
          <p:cNvSpPr txBox="1"/>
          <p:nvPr/>
        </p:nvSpPr>
        <p:spPr>
          <a:xfrm>
            <a:off x="2871790" y="3250406"/>
            <a:ext cx="1743074" cy="954107"/>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None/>
            </a:pPr>
            <a:r>
              <a:rPr b="1" i="0" lang="en-US" sz="1400" u="none" cap="none" strike="noStrike">
                <a:solidFill>
                  <a:srgbClr val="B6D7A8"/>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b="1" i="0" sz="14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B6D7A8"/>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B6D7A8"/>
              </a:solidFill>
              <a:latin typeface="Arial"/>
              <a:ea typeface="Arial"/>
              <a:cs typeface="Arial"/>
              <a:sym typeface="Arial"/>
            </a:endParaRPr>
          </a:p>
        </p:txBody>
      </p:sp>
      <p:pic>
        <p:nvPicPr>
          <p:cNvPr descr="Chart&#10;&#10;Description automatically generated" id="270" name="Google Shape;270;p13"/>
          <p:cNvPicPr preferRelativeResize="0"/>
          <p:nvPr/>
        </p:nvPicPr>
        <p:blipFill rotWithShape="1">
          <a:blip r:embed="rId3">
            <a:alphaModFix/>
          </a:blip>
          <a:srcRect b="0" l="0" r="0" t="0"/>
          <a:stretch/>
        </p:blipFill>
        <p:spPr>
          <a:xfrm>
            <a:off x="3364706" y="3101602"/>
            <a:ext cx="2771775" cy="15406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MODELS</a:t>
            </a:r>
            <a:endParaRPr/>
          </a:p>
        </p:txBody>
      </p:sp>
      <p:sp>
        <p:nvSpPr>
          <p:cNvPr id="276" name="Google Shape;276;p14"/>
          <p:cNvSpPr txBox="1"/>
          <p:nvPr>
            <p:ph idx="1" type="body"/>
          </p:nvPr>
        </p:nvSpPr>
        <p:spPr>
          <a:xfrm>
            <a:off x="1020999" y="1284117"/>
            <a:ext cx="7431190" cy="59963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US" sz="2600">
                <a:solidFill>
                  <a:srgbClr val="E1E8EF"/>
                </a:solidFill>
                <a:latin typeface="Gentium Basic"/>
                <a:ea typeface="Gentium Basic"/>
                <a:cs typeface="Gentium Basic"/>
                <a:sym typeface="Gentium Basic"/>
              </a:rPr>
              <a:t>Random Forest</a:t>
            </a:r>
            <a:r>
              <a:rPr b="1" lang="en-US" sz="2400">
                <a:solidFill>
                  <a:srgbClr val="E1E8EF"/>
                </a:solidFill>
                <a:latin typeface="Montserrat"/>
                <a:ea typeface="Montserrat"/>
                <a:cs typeface="Montserrat"/>
                <a:sym typeface="Montserrat"/>
              </a:rPr>
              <a:t> </a:t>
            </a:r>
            <a:endParaRPr>
              <a:solidFill>
                <a:srgbClr val="E1E8EF"/>
              </a:solidFill>
            </a:endParaRPr>
          </a:p>
        </p:txBody>
      </p:sp>
      <p:cxnSp>
        <p:nvCxnSpPr>
          <p:cNvPr id="277" name="Google Shape;277;p14"/>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78" name="Google Shape;278;p14"/>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pic>
        <p:nvPicPr>
          <p:cNvPr id="279" name="Google Shape;279;p14"/>
          <p:cNvPicPr preferRelativeResize="0"/>
          <p:nvPr/>
        </p:nvPicPr>
        <p:blipFill rotWithShape="1">
          <a:blip r:embed="rId3">
            <a:alphaModFix/>
          </a:blip>
          <a:srcRect b="0" l="0" r="0" t="0"/>
          <a:stretch/>
        </p:blipFill>
        <p:spPr>
          <a:xfrm>
            <a:off x="5124650" y="2095793"/>
            <a:ext cx="3788942" cy="2826990"/>
          </a:xfrm>
          <a:prstGeom prst="rect">
            <a:avLst/>
          </a:prstGeom>
          <a:noFill/>
          <a:ln>
            <a:noFill/>
          </a:ln>
        </p:spPr>
      </p:pic>
      <p:sp>
        <p:nvSpPr>
          <p:cNvPr id="280" name="Google Shape;280;p14"/>
          <p:cNvSpPr txBox="1"/>
          <p:nvPr/>
        </p:nvSpPr>
        <p:spPr>
          <a:xfrm>
            <a:off x="650081" y="2028825"/>
            <a:ext cx="4395963" cy="298543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200" u="none" cap="none" strike="noStrike">
                <a:solidFill>
                  <a:srgbClr val="B6D7A8"/>
                </a:solidFill>
                <a:latin typeface="Gentium Basic"/>
                <a:ea typeface="Gentium Basic"/>
                <a:cs typeface="Gentium Basic"/>
                <a:sym typeface="Gentium Basic"/>
              </a:rPr>
              <a:t>RANDOM FOREST CLASSIFIER</a:t>
            </a:r>
            <a:endParaRPr b="1" i="0" sz="2200" u="none" cap="none" strike="noStrike">
              <a:solidFill>
                <a:srgbClr val="B6D7A8"/>
              </a:solidFill>
              <a:latin typeface="Gentium Basic"/>
              <a:ea typeface="Gentium Basic"/>
              <a:cs typeface="Gentium Basic"/>
              <a:sym typeface="Gentium Basic"/>
            </a:endParaRPr>
          </a:p>
          <a:p>
            <a:pPr indent="0" lvl="0" marL="0" marR="0" rtl="0" algn="just">
              <a:lnSpc>
                <a:spcPct val="100000"/>
              </a:lnSpc>
              <a:spcBef>
                <a:spcPts val="0"/>
              </a:spcBef>
              <a:spcAft>
                <a:spcPts val="0"/>
              </a:spcAft>
              <a:buNone/>
            </a:pPr>
            <a:r>
              <a:rPr b="0" i="0" lang="en-US" sz="1600" u="none" cap="none" strike="noStrike">
                <a:solidFill>
                  <a:srgbClr val="A5A5A5"/>
                </a:solidFill>
                <a:latin typeface="Century Schoolbook"/>
                <a:ea typeface="Century Schoolbook"/>
                <a:cs typeface="Century Schoolbook"/>
                <a:sym typeface="Century Schoolbook"/>
              </a:rPr>
              <a:t>Random Forest consist of large number of individual decision trees that operates as an ensemble. </a:t>
            </a:r>
            <a:endParaRPr b="0" i="0" sz="1600" u="none" cap="none" strike="noStrike">
              <a:solidFill>
                <a:srgbClr val="A5A5A5"/>
              </a:solidFill>
              <a:latin typeface="Century Schoolbook"/>
              <a:ea typeface="Century Schoolbook"/>
              <a:cs typeface="Century Schoolbook"/>
              <a:sym typeface="Century Schoolbook"/>
            </a:endParaRPr>
          </a:p>
          <a:p>
            <a:pPr indent="0" lvl="0" marL="0" marR="0" rtl="0" algn="just">
              <a:lnSpc>
                <a:spcPct val="100000"/>
              </a:lnSpc>
              <a:spcBef>
                <a:spcPts val="0"/>
              </a:spcBef>
              <a:spcAft>
                <a:spcPts val="0"/>
              </a:spcAft>
              <a:buNone/>
            </a:pPr>
            <a:r>
              <a:t/>
            </a:r>
            <a:endParaRPr b="0" i="0" sz="1600" u="none" cap="none" strike="noStrike">
              <a:solidFill>
                <a:srgbClr val="A5A5A5"/>
              </a:solidFill>
              <a:latin typeface="Century Schoolbook"/>
              <a:ea typeface="Century Schoolbook"/>
              <a:cs typeface="Century Schoolbook"/>
              <a:sym typeface="Century Schoolbook"/>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A5A5A5"/>
                </a:solidFill>
                <a:latin typeface="Century Schoolbook"/>
                <a:ea typeface="Century Schoolbook"/>
                <a:cs typeface="Century Schoolbook"/>
                <a:sym typeface="Century Schoolbook"/>
              </a:rPr>
              <a:t>Ensemble Cross-Validation</a:t>
            </a:r>
            <a:endParaRPr b="0" i="0" sz="1600" u="none" cap="none" strike="noStrike">
              <a:solidFill>
                <a:srgbClr val="A5A5A5"/>
              </a:solidFill>
              <a:latin typeface="Century Schoolbook"/>
              <a:ea typeface="Century Schoolbook"/>
              <a:cs typeface="Century Schoolbook"/>
              <a:sym typeface="Century Schoolbook"/>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A5A5A5"/>
                </a:solidFill>
                <a:latin typeface="Century Schoolbook"/>
                <a:ea typeface="Century Schoolbook"/>
                <a:cs typeface="Century Schoolbook"/>
                <a:sym typeface="Century Schoolbook"/>
              </a:rPr>
              <a:t>Class Weight</a:t>
            </a:r>
            <a:endParaRPr b="0" i="0" sz="1600" u="none" cap="none" strike="noStrike">
              <a:solidFill>
                <a:srgbClr val="A5A5A5"/>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b="1" i="0" sz="1600" u="none" cap="none" strike="noStrike">
              <a:solidFill>
                <a:srgbClr val="B6D7A8"/>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b="1" i="0" lang="en-US" sz="2200" u="none" cap="none" strike="noStrike">
                <a:solidFill>
                  <a:srgbClr val="B6D7A8"/>
                </a:solidFill>
                <a:latin typeface="Gentium Basic"/>
                <a:ea typeface="Gentium Basic"/>
                <a:cs typeface="Gentium Basic"/>
                <a:sym typeface="Gentium Basic"/>
              </a:rPr>
              <a:t>WHY RANDOM FOREST ?</a:t>
            </a:r>
            <a:endParaRPr b="1" i="0" sz="2200" u="none" cap="none" strike="noStrike">
              <a:solidFill>
                <a:srgbClr val="B6D7A8"/>
              </a:solidFill>
              <a:latin typeface="Gentium Basic"/>
              <a:ea typeface="Gentium Basic"/>
              <a:cs typeface="Gentium Basic"/>
              <a:sym typeface="Gentium Basic"/>
            </a:endParaRPr>
          </a:p>
          <a:p>
            <a:pPr indent="0" lvl="0" marL="0" marR="0" rtl="0" algn="l">
              <a:lnSpc>
                <a:spcPct val="100000"/>
              </a:lnSpc>
              <a:spcBef>
                <a:spcPts val="0"/>
              </a:spcBef>
              <a:spcAft>
                <a:spcPts val="0"/>
              </a:spcAft>
              <a:buNone/>
            </a:pPr>
            <a:r>
              <a:rPr b="0" i="0" lang="en-US" sz="1600" u="none" cap="none" strike="noStrike">
                <a:solidFill>
                  <a:srgbClr val="A5A5A5"/>
                </a:solidFill>
                <a:latin typeface="Century Schoolbook"/>
                <a:ea typeface="Century Schoolbook"/>
                <a:cs typeface="Century Schoolbook"/>
                <a:sym typeface="Century Schoolbook"/>
              </a:rPr>
              <a:t>1. Robust to overfitting.</a:t>
            </a:r>
            <a:endParaRPr b="0" i="0" sz="1600" u="none" cap="none" strike="noStrike">
              <a:solidFill>
                <a:srgbClr val="A5A5A5"/>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rPr b="0" i="0" lang="en-US" sz="1600" u="none" cap="none" strike="noStrike">
                <a:solidFill>
                  <a:srgbClr val="A5A5A5"/>
                </a:solidFill>
                <a:latin typeface="Century Schoolbook"/>
                <a:ea typeface="Century Schoolbook"/>
                <a:cs typeface="Century Schoolbook"/>
                <a:sym typeface="Century Schoolbook"/>
              </a:rPr>
              <a:t>2. Intuitively classify data points.</a:t>
            </a:r>
            <a:endParaRPr b="0" i="0" sz="1600" u="none" cap="none" strike="noStrike">
              <a:solidFill>
                <a:srgbClr val="A5A5A5"/>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PREDICTIONS</a:t>
            </a:r>
            <a:endParaRPr/>
          </a:p>
        </p:txBody>
      </p:sp>
      <p:sp>
        <p:nvSpPr>
          <p:cNvPr id="286" name="Google Shape;286;p15"/>
          <p:cNvSpPr txBox="1"/>
          <p:nvPr>
            <p:ph idx="1" type="body"/>
          </p:nvPr>
        </p:nvSpPr>
        <p:spPr>
          <a:xfrm>
            <a:off x="787313" y="1569989"/>
            <a:ext cx="4317502" cy="2964465"/>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300"/>
              <a:buFont typeface="Noto Sans Symbols"/>
              <a:buChar char="⮚"/>
            </a:pPr>
            <a:r>
              <a:rPr b="1" lang="en-US" sz="1800">
                <a:solidFill>
                  <a:srgbClr val="B3DDC8"/>
                </a:solidFill>
                <a:latin typeface="Gentium Basic"/>
                <a:ea typeface="Gentium Basic"/>
                <a:cs typeface="Gentium Basic"/>
                <a:sym typeface="Gentium Basic"/>
              </a:rPr>
              <a:t>Cross</a:t>
            </a:r>
            <a:r>
              <a:rPr b="1" lang="en-US" sz="1800">
                <a:solidFill>
                  <a:srgbClr val="CBE8DA"/>
                </a:solidFill>
                <a:latin typeface="Gentium Basic"/>
                <a:ea typeface="Gentium Basic"/>
                <a:cs typeface="Gentium Basic"/>
                <a:sym typeface="Gentium Basic"/>
              </a:rPr>
              <a:t>-</a:t>
            </a:r>
            <a:r>
              <a:rPr b="1" lang="en-US" sz="1800">
                <a:solidFill>
                  <a:srgbClr val="B3DDC8"/>
                </a:solidFill>
                <a:latin typeface="Gentium Basic"/>
                <a:ea typeface="Gentium Basic"/>
                <a:cs typeface="Gentium Basic"/>
                <a:sym typeface="Gentium Basic"/>
              </a:rPr>
              <a:t>Validation</a:t>
            </a:r>
            <a:endParaRPr b="1" sz="1600">
              <a:solidFill>
                <a:srgbClr val="B3DDC8"/>
              </a:solidFill>
              <a:latin typeface="Montserrat"/>
              <a:ea typeface="Montserrat"/>
              <a:cs typeface="Montserrat"/>
              <a:sym typeface="Montserrat"/>
            </a:endParaRPr>
          </a:p>
          <a:p>
            <a:pPr indent="-298450" lvl="1" marL="742950" rtl="0" algn="l">
              <a:lnSpc>
                <a:spcPct val="100000"/>
              </a:lnSpc>
              <a:spcBef>
                <a:spcPts val="1600"/>
              </a:spcBef>
              <a:spcAft>
                <a:spcPts val="0"/>
              </a:spcAft>
              <a:buSzPts val="1100"/>
              <a:buFont typeface="Noto Sans Symbols"/>
              <a:buChar char="▪"/>
            </a:pPr>
            <a:r>
              <a:rPr lang="en-US" sz="1600">
                <a:solidFill>
                  <a:srgbClr val="B3DDC8"/>
                </a:solidFill>
                <a:latin typeface="Libre Baskerville"/>
                <a:ea typeface="Libre Baskerville"/>
                <a:cs typeface="Libre Baskerville"/>
                <a:sym typeface="Libre Baskerville"/>
              </a:rPr>
              <a:t>Accuracy ~84.5%</a:t>
            </a:r>
            <a:endParaRPr sz="1600">
              <a:solidFill>
                <a:srgbClr val="B3DDC8"/>
              </a:solidFill>
              <a:latin typeface="Libre Baskerville"/>
              <a:ea typeface="Libre Baskerville"/>
              <a:cs typeface="Libre Baskerville"/>
              <a:sym typeface="Libre Baskerville"/>
            </a:endParaRPr>
          </a:p>
          <a:p>
            <a:pPr indent="-298450" lvl="1" marL="742950" rtl="0" algn="l">
              <a:lnSpc>
                <a:spcPct val="100000"/>
              </a:lnSpc>
              <a:spcBef>
                <a:spcPts val="1600"/>
              </a:spcBef>
              <a:spcAft>
                <a:spcPts val="0"/>
              </a:spcAft>
              <a:buSzPts val="1100"/>
              <a:buFont typeface="Noto Sans Symbols"/>
              <a:buChar char="▪"/>
            </a:pPr>
            <a:r>
              <a:rPr lang="en-US" sz="1600">
                <a:solidFill>
                  <a:srgbClr val="B3DDC8"/>
                </a:solidFill>
                <a:latin typeface="Libre Baskerville"/>
                <a:ea typeface="Libre Baskerville"/>
                <a:cs typeface="Libre Baskerville"/>
                <a:sym typeface="Libre Baskerville"/>
              </a:rPr>
              <a:t>Successful bidding cost 9259 generated revenue of 17789</a:t>
            </a:r>
            <a:endParaRPr sz="1600">
              <a:solidFill>
                <a:srgbClr val="B3DDC8"/>
              </a:solidFill>
              <a:latin typeface="Libre Baskerville"/>
              <a:ea typeface="Libre Baskerville"/>
              <a:cs typeface="Libre Baskerville"/>
              <a:sym typeface="Libre Baskerville"/>
            </a:endParaRPr>
          </a:p>
          <a:p>
            <a:pPr indent="-298450" lvl="1" marL="742950" rtl="0" algn="l">
              <a:lnSpc>
                <a:spcPct val="100000"/>
              </a:lnSpc>
              <a:spcBef>
                <a:spcPts val="1600"/>
              </a:spcBef>
              <a:spcAft>
                <a:spcPts val="0"/>
              </a:spcAft>
              <a:buSzPts val="1100"/>
              <a:buFont typeface="Noto Sans Symbols"/>
              <a:buChar char="▪"/>
            </a:pPr>
            <a:r>
              <a:rPr lang="en-US" sz="1600">
                <a:solidFill>
                  <a:srgbClr val="B3DDC8"/>
                </a:solidFill>
                <a:latin typeface="Libre Baskerville"/>
                <a:ea typeface="Libre Baskerville"/>
                <a:cs typeface="Libre Baskerville"/>
                <a:sym typeface="Libre Baskerville"/>
              </a:rPr>
              <a:t>F1 score 63.0%</a:t>
            </a:r>
            <a:endParaRPr sz="1600">
              <a:solidFill>
                <a:srgbClr val="B3DDC8"/>
              </a:solidFill>
              <a:latin typeface="Libre Baskerville"/>
              <a:ea typeface="Libre Baskerville"/>
              <a:cs typeface="Libre Baskerville"/>
              <a:sym typeface="Libre Baskerville"/>
            </a:endParaRPr>
          </a:p>
          <a:p>
            <a:pPr indent="-285750" lvl="0" marL="285750" rtl="0" algn="l">
              <a:lnSpc>
                <a:spcPct val="100000"/>
              </a:lnSpc>
              <a:spcBef>
                <a:spcPts val="0"/>
              </a:spcBef>
              <a:spcAft>
                <a:spcPts val="0"/>
              </a:spcAft>
              <a:buSzPts val="1300"/>
              <a:buFont typeface="Noto Sans Symbols"/>
              <a:buChar char="⮚"/>
            </a:pPr>
            <a:r>
              <a:rPr b="1" lang="en-US" sz="1800">
                <a:solidFill>
                  <a:srgbClr val="B3DDC8"/>
                </a:solidFill>
                <a:latin typeface="Gentium Basic"/>
                <a:ea typeface="Gentium Basic"/>
                <a:cs typeface="Gentium Basic"/>
                <a:sym typeface="Gentium Basic"/>
              </a:rPr>
              <a:t>Test</a:t>
            </a:r>
            <a:endParaRPr/>
          </a:p>
          <a:p>
            <a:pPr indent="-285750" lvl="1" marL="742950" rtl="0" algn="l">
              <a:lnSpc>
                <a:spcPct val="100000"/>
              </a:lnSpc>
              <a:spcBef>
                <a:spcPts val="1600"/>
              </a:spcBef>
              <a:spcAft>
                <a:spcPts val="0"/>
              </a:spcAft>
              <a:buSzPts val="1100"/>
              <a:buFont typeface="Arial"/>
              <a:buChar char="•"/>
            </a:pPr>
            <a:r>
              <a:rPr lang="en-US" sz="1600">
                <a:solidFill>
                  <a:srgbClr val="B3DDC8"/>
                </a:solidFill>
                <a:latin typeface="Libre Baskerville"/>
                <a:ea typeface="Libre Baskerville"/>
                <a:cs typeface="Libre Baskerville"/>
                <a:sym typeface="Libre Baskerville"/>
              </a:rPr>
              <a:t>Predicted 2.4% music in very high class.</a:t>
            </a:r>
            <a:endParaRPr/>
          </a:p>
          <a:p>
            <a:pPr indent="0" lvl="0" marL="0" rtl="0" algn="l">
              <a:lnSpc>
                <a:spcPct val="100000"/>
              </a:lnSpc>
              <a:spcBef>
                <a:spcPts val="0"/>
              </a:spcBef>
              <a:spcAft>
                <a:spcPts val="0"/>
              </a:spcAft>
              <a:buSzPts val="1300"/>
              <a:buNone/>
            </a:pPr>
            <a:r>
              <a:t/>
            </a:r>
            <a:endParaRPr sz="1400">
              <a:solidFill>
                <a:srgbClr val="CDE9DB"/>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CBE8DA"/>
              </a:solidFill>
              <a:latin typeface="Arial"/>
              <a:ea typeface="Arial"/>
              <a:cs typeface="Arial"/>
              <a:sym typeface="Arial"/>
            </a:endParaRPr>
          </a:p>
        </p:txBody>
      </p:sp>
      <p:cxnSp>
        <p:nvCxnSpPr>
          <p:cNvPr id="287" name="Google Shape;287;p15"/>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88" name="Google Shape;288;p15"/>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pic>
        <p:nvPicPr>
          <p:cNvPr descr="Chart, bar chart&#10;&#10;Description automatically generated" id="289" name="Google Shape;289;p15"/>
          <p:cNvPicPr preferRelativeResize="0"/>
          <p:nvPr/>
        </p:nvPicPr>
        <p:blipFill rotWithShape="1">
          <a:blip r:embed="rId3">
            <a:alphaModFix/>
          </a:blip>
          <a:srcRect b="0" l="0" r="0" t="0"/>
          <a:stretch/>
        </p:blipFill>
        <p:spPr>
          <a:xfrm>
            <a:off x="5219607" y="1801702"/>
            <a:ext cx="3726393" cy="24998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CONCLUSION</a:t>
            </a:r>
            <a:endParaRPr/>
          </a:p>
        </p:txBody>
      </p:sp>
      <p:sp>
        <p:nvSpPr>
          <p:cNvPr id="295" name="Google Shape;295;p16"/>
          <p:cNvSpPr txBox="1"/>
          <p:nvPr>
            <p:ph idx="1" type="body"/>
          </p:nvPr>
        </p:nvSpPr>
        <p:spPr>
          <a:xfrm>
            <a:off x="1168800" y="1382652"/>
            <a:ext cx="7135588" cy="343743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We ran the dataset on two models(XgBoost and Random Forest) for obtaining the performance.</a:t>
            </a:r>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On the cross-validation set with ~4000 music we obtained a revenue of 14198 and 17798 in XgBoost and Random Forest respectively.</a:t>
            </a:r>
            <a:endParaRPr sz="2400">
              <a:solidFill>
                <a:srgbClr val="FFFFFF"/>
              </a:solidFill>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Tree based methods outperformed other models due high imbalance in classes.</a:t>
            </a:r>
            <a:endParaRPr/>
          </a:p>
          <a:p>
            <a:pPr indent="0" lvl="0" marL="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a:p>
            <a:pPr indent="-374650" lvl="0" marL="45720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a:p>
            <a:pPr indent="-374650" lvl="0" marL="45720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a:p>
            <a:pPr indent="-374650" lvl="0" marL="45720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a:p>
            <a:pPr indent="-374650" lvl="0" marL="45720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p:txBody>
      </p:sp>
      <p:cxnSp>
        <p:nvCxnSpPr>
          <p:cNvPr id="296" name="Google Shape;296;p16"/>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97" name="Google Shape;297;p16"/>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753294" y="1510453"/>
            <a:ext cx="4776000" cy="130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en-US"/>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BACKUP SLIDES</a:t>
            </a:r>
            <a:endParaRPr/>
          </a:p>
        </p:txBody>
      </p:sp>
      <p:sp>
        <p:nvSpPr>
          <p:cNvPr id="308" name="Google Shape;308;p18"/>
          <p:cNvSpPr txBox="1"/>
          <p:nvPr>
            <p:ph idx="1" type="body"/>
          </p:nvPr>
        </p:nvSpPr>
        <p:spPr>
          <a:xfrm>
            <a:off x="1168800" y="1520600"/>
            <a:ext cx="7135588" cy="19200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Correlation Heatmap</a:t>
            </a:r>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Data Description</a:t>
            </a:r>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Boxplots of features</a:t>
            </a:r>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Histogram of features</a:t>
            </a:r>
            <a:endParaRPr/>
          </a:p>
          <a:p>
            <a:pPr indent="-457200" lvl="0" marL="457200" rtl="0" algn="l">
              <a:lnSpc>
                <a:spcPct val="100000"/>
              </a:lnSpc>
              <a:spcBef>
                <a:spcPts val="0"/>
              </a:spcBef>
              <a:spcAft>
                <a:spcPts val="0"/>
              </a:spcAft>
              <a:buSzPts val="1300"/>
              <a:buAutoNum type="arabicPeriod"/>
            </a:pPr>
            <a:r>
              <a:rPr b="1" lang="en-US" sz="2400">
                <a:solidFill>
                  <a:srgbClr val="B6D7A8"/>
                </a:solidFill>
                <a:latin typeface="Montserrat"/>
                <a:ea typeface="Montserrat"/>
                <a:cs typeface="Montserrat"/>
                <a:sym typeface="Montserrat"/>
              </a:rPr>
              <a:t>Classification Report  of Random Forest</a:t>
            </a:r>
            <a:endParaRPr/>
          </a:p>
          <a:p>
            <a:pPr indent="-374650" lvl="0" marL="457200" rtl="0" algn="l">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p:txBody>
      </p:sp>
      <p:cxnSp>
        <p:nvCxnSpPr>
          <p:cNvPr id="309" name="Google Shape;309;p18"/>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310" name="Google Shape;310;p18"/>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p:nvPr/>
        </p:nvSpPr>
        <p:spPr>
          <a:xfrm>
            <a:off x="1285523" y="1063273"/>
            <a:ext cx="4952999" cy="4021665"/>
          </a:xfrm>
          <a:prstGeom prst="rect">
            <a:avLst/>
          </a:prstGeom>
          <a:solidFill>
            <a:srgbClr val="F2F2F2"/>
          </a:solidFill>
          <a:ln cap="flat" cmpd="sng" w="25400">
            <a:solidFill>
              <a:srgbClr val="0032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6" name="Google Shape;316;p19"/>
          <p:cNvSpPr txBox="1"/>
          <p:nvPr>
            <p:ph type="title"/>
          </p:nvPr>
        </p:nvSpPr>
        <p:spPr>
          <a:xfrm>
            <a:off x="1268925" y="415181"/>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1. Correlation Heatmap</a:t>
            </a:r>
            <a:endParaRPr/>
          </a:p>
        </p:txBody>
      </p:sp>
      <p:sp>
        <p:nvSpPr>
          <p:cNvPr id="317" name="Google Shape;317;p19"/>
          <p:cNvSpPr txBox="1"/>
          <p:nvPr/>
        </p:nvSpPr>
        <p:spPr>
          <a:xfrm>
            <a:off x="1464469" y="1193007"/>
            <a:ext cx="63936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18" name="Google Shape;318;p19"/>
          <p:cNvPicPr preferRelativeResize="0"/>
          <p:nvPr/>
        </p:nvPicPr>
        <p:blipFill rotWithShape="1">
          <a:blip r:embed="rId3">
            <a:alphaModFix/>
          </a:blip>
          <a:srcRect b="0" l="0" r="0" t="0"/>
          <a:stretch/>
        </p:blipFill>
        <p:spPr>
          <a:xfrm>
            <a:off x="1362780" y="1122715"/>
            <a:ext cx="4716639" cy="40187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CONTENT OF THE PRESENTATION</a:t>
            </a:r>
            <a:endParaRPr/>
          </a:p>
        </p:txBody>
      </p:sp>
      <p:sp>
        <p:nvSpPr>
          <p:cNvPr id="140" name="Google Shape;140;p2"/>
          <p:cNvSpPr txBox="1"/>
          <p:nvPr/>
        </p:nvSpPr>
        <p:spPr>
          <a:xfrm>
            <a:off x="1507067" y="1517651"/>
            <a:ext cx="499392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2"/>
          <p:cNvSpPr txBox="1"/>
          <p:nvPr/>
        </p:nvSpPr>
        <p:spPr>
          <a:xfrm>
            <a:off x="1429456" y="1637266"/>
            <a:ext cx="4181877" cy="841897"/>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rgbClr val="000000"/>
              </a:buClr>
              <a:buSzPts val="1800"/>
              <a:buFont typeface="Noto Sans Symbols"/>
              <a:buNone/>
            </a:pPr>
            <a:r>
              <a:t/>
            </a:r>
            <a:endParaRPr b="1" i="0" sz="1800" u="none" cap="none" strike="noStrike">
              <a:solidFill>
                <a:srgbClr val="B4DDC9"/>
              </a:solidFill>
              <a:latin typeface="Arial"/>
              <a:ea typeface="Arial"/>
              <a:cs typeface="Arial"/>
              <a:sym typeface="Arial"/>
            </a:endParaRPr>
          </a:p>
          <a:p>
            <a:pPr indent="-228600" lvl="0" marL="342900" marR="0" rtl="0" algn="l">
              <a:lnSpc>
                <a:spcPct val="200000"/>
              </a:lnSpc>
              <a:spcBef>
                <a:spcPts val="0"/>
              </a:spcBef>
              <a:spcAft>
                <a:spcPts val="0"/>
              </a:spcAft>
              <a:buClr>
                <a:srgbClr val="000000"/>
              </a:buClr>
              <a:buSzPts val="1800"/>
              <a:buFont typeface="Noto Sans Symbols"/>
              <a:buNone/>
            </a:pPr>
            <a:r>
              <a:t/>
            </a:r>
            <a:endParaRPr b="0" i="0" sz="1800" u="none" cap="none" strike="noStrike">
              <a:solidFill>
                <a:schemeClr val="accent5"/>
              </a:solidFill>
              <a:latin typeface="Montserrat"/>
              <a:ea typeface="Montserrat"/>
              <a:cs typeface="Montserrat"/>
              <a:sym typeface="Montserrat"/>
            </a:endParaRPr>
          </a:p>
        </p:txBody>
      </p:sp>
      <p:pic>
        <p:nvPicPr>
          <p:cNvPr id="142" name="Google Shape;142;p2"/>
          <p:cNvPicPr preferRelativeResize="0"/>
          <p:nvPr/>
        </p:nvPicPr>
        <p:blipFill rotWithShape="1">
          <a:blip r:embed="rId3">
            <a:alphaModFix/>
          </a:blip>
          <a:srcRect b="0" l="0" r="0" t="0"/>
          <a:stretch/>
        </p:blipFill>
        <p:spPr>
          <a:xfrm>
            <a:off x="6365373" y="3390249"/>
            <a:ext cx="661812" cy="654756"/>
          </a:xfrm>
          <a:prstGeom prst="rect">
            <a:avLst/>
          </a:prstGeom>
          <a:noFill/>
          <a:ln>
            <a:noFill/>
          </a:ln>
        </p:spPr>
      </p:pic>
      <p:pic>
        <p:nvPicPr>
          <p:cNvPr descr="Icon&#10;&#10;Description automatically generated" id="143" name="Google Shape;143;p2"/>
          <p:cNvPicPr preferRelativeResize="0"/>
          <p:nvPr/>
        </p:nvPicPr>
        <p:blipFill rotWithShape="1">
          <a:blip r:embed="rId4">
            <a:alphaModFix/>
          </a:blip>
          <a:srcRect b="0" l="0" r="0" t="0"/>
          <a:stretch/>
        </p:blipFill>
        <p:spPr>
          <a:xfrm>
            <a:off x="1678907" y="2877515"/>
            <a:ext cx="464256" cy="457201"/>
          </a:xfrm>
          <a:prstGeom prst="rect">
            <a:avLst/>
          </a:prstGeom>
          <a:noFill/>
          <a:ln>
            <a:noFill/>
          </a:ln>
        </p:spPr>
      </p:pic>
      <p:pic>
        <p:nvPicPr>
          <p:cNvPr descr="Icon&#10;&#10;Description automatically generated" id="144" name="Google Shape;144;p2"/>
          <p:cNvPicPr preferRelativeResize="0"/>
          <p:nvPr/>
        </p:nvPicPr>
        <p:blipFill rotWithShape="1">
          <a:blip r:embed="rId5">
            <a:alphaModFix/>
          </a:blip>
          <a:srcRect b="0" l="0" r="0" t="0"/>
          <a:stretch/>
        </p:blipFill>
        <p:spPr>
          <a:xfrm>
            <a:off x="6367786" y="2058792"/>
            <a:ext cx="506590" cy="499534"/>
          </a:xfrm>
          <a:prstGeom prst="rect">
            <a:avLst/>
          </a:prstGeom>
          <a:noFill/>
          <a:ln>
            <a:noFill/>
          </a:ln>
        </p:spPr>
      </p:pic>
      <p:pic>
        <p:nvPicPr>
          <p:cNvPr id="145" name="Google Shape;145;p2"/>
          <p:cNvPicPr preferRelativeResize="0"/>
          <p:nvPr/>
        </p:nvPicPr>
        <p:blipFill rotWithShape="1">
          <a:blip r:embed="rId6">
            <a:alphaModFix/>
          </a:blip>
          <a:srcRect b="0" l="0" r="0" t="0"/>
          <a:stretch/>
        </p:blipFill>
        <p:spPr>
          <a:xfrm>
            <a:off x="1573630" y="1288530"/>
            <a:ext cx="612423" cy="605367"/>
          </a:xfrm>
          <a:prstGeom prst="rect">
            <a:avLst/>
          </a:prstGeom>
          <a:noFill/>
          <a:ln>
            <a:noFill/>
          </a:ln>
        </p:spPr>
      </p:pic>
      <p:sp>
        <p:nvSpPr>
          <p:cNvPr id="146" name="Google Shape;146;p2"/>
          <p:cNvSpPr txBox="1"/>
          <p:nvPr/>
        </p:nvSpPr>
        <p:spPr>
          <a:xfrm>
            <a:off x="2143440" y="1383772"/>
            <a:ext cx="4216191" cy="2462213"/>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lt1"/>
              </a:buClr>
              <a:buSzPts val="2000"/>
              <a:buFont typeface="Arial"/>
              <a:buAutoNum type="arabicPeriod"/>
            </a:pPr>
            <a:r>
              <a:rPr b="0" i="0" lang="en-US" sz="2000" u="none" cap="none" strike="noStrike">
                <a:solidFill>
                  <a:srgbClr val="B7C4D8"/>
                </a:solidFill>
                <a:latin typeface="Libre Baskerville"/>
                <a:ea typeface="Libre Baskerville"/>
                <a:cs typeface="Libre Baskerville"/>
                <a:sym typeface="Libre Baskerville"/>
              </a:rPr>
              <a:t>PROBLEM STATEMENT </a:t>
            </a:r>
            <a:endParaRPr b="0" i="0" sz="1400" u="none" cap="none" strike="noStrike">
              <a:solidFill>
                <a:srgbClr val="B7C4D8"/>
              </a:solidFill>
              <a:latin typeface="Arial"/>
              <a:ea typeface="Arial"/>
              <a:cs typeface="Arial"/>
              <a:sym typeface="Arial"/>
            </a:endParaRPr>
          </a:p>
          <a:p>
            <a:pPr indent="-254000" lvl="0" marL="342900" marR="0" rtl="0" algn="l">
              <a:lnSpc>
                <a:spcPct val="100000"/>
              </a:lnSpc>
              <a:spcBef>
                <a:spcPts val="0"/>
              </a:spcBef>
              <a:spcAft>
                <a:spcPts val="0"/>
              </a:spcAft>
              <a:buClr>
                <a:schemeClr val="lt1"/>
              </a:buClr>
              <a:buSzPts val="1400"/>
              <a:buFont typeface="Arial"/>
              <a:buNone/>
            </a:pPr>
            <a:r>
              <a:t/>
            </a:r>
            <a:endParaRPr b="0" i="0" sz="1400" u="none" cap="none" strike="noStrike">
              <a:solidFill>
                <a:srgbClr val="B7C4D8"/>
              </a:solidFill>
              <a:latin typeface="Arial"/>
              <a:ea typeface="Arial"/>
              <a:cs typeface="Arial"/>
              <a:sym typeface="Arial"/>
            </a:endParaRPr>
          </a:p>
          <a:p>
            <a:pPr indent="-457200" lvl="0" marL="457200" marR="0" rtl="0" algn="l">
              <a:lnSpc>
                <a:spcPct val="100000"/>
              </a:lnSpc>
              <a:spcBef>
                <a:spcPts val="0"/>
              </a:spcBef>
              <a:spcAft>
                <a:spcPts val="0"/>
              </a:spcAft>
              <a:buClr>
                <a:schemeClr val="lt1"/>
              </a:buClr>
              <a:buSzPts val="2000"/>
              <a:buFont typeface="Arial"/>
              <a:buAutoNum type="arabicPeriod"/>
            </a:pPr>
            <a:r>
              <a:rPr b="0" i="0" lang="en-US" sz="2000" u="none" cap="none" strike="noStrike">
                <a:solidFill>
                  <a:srgbClr val="B7C4D8"/>
                </a:solidFill>
                <a:latin typeface="Libre Baskerville"/>
                <a:ea typeface="Libre Baskerville"/>
                <a:cs typeface="Libre Baskerville"/>
                <a:sym typeface="Libre Baskerville"/>
              </a:rPr>
              <a:t>EXPLORATORY DATA ANALYSIS </a:t>
            </a:r>
            <a:endParaRPr b="0" i="0" sz="1400" u="none" cap="none" strike="noStrike">
              <a:solidFill>
                <a:srgbClr val="B7C4D8"/>
              </a:solidFill>
              <a:latin typeface="Arial"/>
              <a:ea typeface="Arial"/>
              <a:cs typeface="Arial"/>
              <a:sym typeface="Arial"/>
            </a:endParaRPr>
          </a:p>
          <a:p>
            <a:pPr indent="-330200" lvl="0" marL="457200" marR="0" rtl="0" algn="l">
              <a:lnSpc>
                <a:spcPct val="100000"/>
              </a:lnSpc>
              <a:spcBef>
                <a:spcPts val="0"/>
              </a:spcBef>
              <a:spcAft>
                <a:spcPts val="0"/>
              </a:spcAft>
              <a:buClr>
                <a:schemeClr val="lt1"/>
              </a:buClr>
              <a:buSzPts val="2000"/>
              <a:buFont typeface="Arial"/>
              <a:buNone/>
            </a:pPr>
            <a:r>
              <a:t/>
            </a:r>
            <a:endParaRPr b="0" i="0" sz="2000" u="none" cap="none" strike="noStrike">
              <a:solidFill>
                <a:srgbClr val="B7C4D8"/>
              </a:solidFill>
              <a:latin typeface="Libre Baskerville"/>
              <a:ea typeface="Libre Baskerville"/>
              <a:cs typeface="Libre Baskerville"/>
              <a:sym typeface="Libre Baskerville"/>
            </a:endParaRPr>
          </a:p>
          <a:p>
            <a:pPr indent="-457200" lvl="0" marL="457200" marR="0" rtl="0" algn="l">
              <a:lnSpc>
                <a:spcPct val="100000"/>
              </a:lnSpc>
              <a:spcBef>
                <a:spcPts val="0"/>
              </a:spcBef>
              <a:spcAft>
                <a:spcPts val="0"/>
              </a:spcAft>
              <a:buClr>
                <a:schemeClr val="lt1"/>
              </a:buClr>
              <a:buSzPts val="2000"/>
              <a:buFont typeface="Arial"/>
              <a:buAutoNum type="arabicPeriod"/>
            </a:pPr>
            <a:r>
              <a:rPr b="0" i="0" lang="en-US" sz="2000" u="none" cap="none" strike="noStrike">
                <a:solidFill>
                  <a:srgbClr val="B7C4D8"/>
                </a:solidFill>
                <a:latin typeface="Libre Baskerville"/>
                <a:ea typeface="Libre Baskerville"/>
                <a:cs typeface="Libre Baskerville"/>
                <a:sym typeface="Libre Baskerville"/>
              </a:rPr>
              <a:t>FEATURE ENGINEERING </a:t>
            </a:r>
            <a:endParaRPr/>
          </a:p>
          <a:p>
            <a:pPr indent="-330200" lvl="0" marL="457200" marR="0" rtl="0" algn="l">
              <a:lnSpc>
                <a:spcPct val="100000"/>
              </a:lnSpc>
              <a:spcBef>
                <a:spcPts val="0"/>
              </a:spcBef>
              <a:spcAft>
                <a:spcPts val="0"/>
              </a:spcAft>
              <a:buClr>
                <a:schemeClr val="lt1"/>
              </a:buClr>
              <a:buSzPts val="2000"/>
              <a:buFont typeface="Arial"/>
              <a:buNone/>
            </a:pPr>
            <a:r>
              <a:t/>
            </a:r>
            <a:endParaRPr b="0" i="0" sz="2000" u="none" cap="none" strike="noStrike">
              <a:solidFill>
                <a:srgbClr val="B7C4D8"/>
              </a:solidFill>
              <a:latin typeface="Libre Baskerville"/>
              <a:ea typeface="Libre Baskerville"/>
              <a:cs typeface="Libre Baskerville"/>
              <a:sym typeface="Libre Baskerville"/>
            </a:endParaRPr>
          </a:p>
          <a:p>
            <a:pPr indent="-457200" lvl="0" marL="457200" marR="0" rtl="0" algn="l">
              <a:lnSpc>
                <a:spcPct val="100000"/>
              </a:lnSpc>
              <a:spcBef>
                <a:spcPts val="0"/>
              </a:spcBef>
              <a:spcAft>
                <a:spcPts val="0"/>
              </a:spcAft>
              <a:buClr>
                <a:schemeClr val="lt1"/>
              </a:buClr>
              <a:buSzPts val="2000"/>
              <a:buFont typeface="Arial"/>
              <a:buAutoNum type="arabicPeriod"/>
            </a:pPr>
            <a:r>
              <a:rPr b="0" i="0" lang="en-US" sz="2000" u="none" cap="none" strike="noStrike">
                <a:solidFill>
                  <a:srgbClr val="B7C4D8"/>
                </a:solidFill>
                <a:latin typeface="Libre Baskerville"/>
                <a:ea typeface="Libre Baskerville"/>
                <a:cs typeface="Libre Baskerville"/>
                <a:sym typeface="Libre Baskerville"/>
              </a:rPr>
              <a:t>MODELS AND PREDICTIONS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2. Data Description</a:t>
            </a:r>
            <a:endParaRPr/>
          </a:p>
        </p:txBody>
      </p:sp>
      <p:sp>
        <p:nvSpPr>
          <p:cNvPr id="324" name="Google Shape;324;p20"/>
          <p:cNvSpPr txBox="1"/>
          <p:nvPr>
            <p:ph idx="1" type="body"/>
          </p:nvPr>
        </p:nvSpPr>
        <p:spPr>
          <a:xfrm>
            <a:off x="1183200" y="810312"/>
            <a:ext cx="7153668" cy="29112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b="1" lang="en-US" sz="1200"/>
              <a:t>Danceability</a:t>
            </a:r>
            <a:r>
              <a:rPr lang="en-US" sz="1200"/>
              <a:t> describes how suitable a track is for dancing based on a combination of musical elements including tempo, rhythm stability, beat strength, and overall regularity.</a:t>
            </a:r>
            <a:endParaRPr/>
          </a:p>
          <a:p>
            <a:pPr indent="-311150" lvl="0" marL="457200" rtl="0" algn="just">
              <a:lnSpc>
                <a:spcPct val="114999"/>
              </a:lnSpc>
              <a:spcBef>
                <a:spcPts val="0"/>
              </a:spcBef>
              <a:spcAft>
                <a:spcPts val="0"/>
              </a:spcAft>
              <a:buSzPts val="1300"/>
              <a:buChar char="●"/>
            </a:pPr>
            <a:r>
              <a:rPr b="1" lang="en-US" sz="1200"/>
              <a:t>Liveness</a:t>
            </a:r>
            <a:r>
              <a:rPr lang="en-US" sz="1200"/>
              <a:t> score detects the presence of an audience in the recording. Higher liveness values represent an increased probability that the track was performed live.</a:t>
            </a:r>
            <a:endParaRPr/>
          </a:p>
          <a:p>
            <a:pPr indent="-311150" lvl="0" marL="457200" rtl="0" algn="just">
              <a:lnSpc>
                <a:spcPct val="114999"/>
              </a:lnSpc>
              <a:spcBef>
                <a:spcPts val="0"/>
              </a:spcBef>
              <a:spcAft>
                <a:spcPts val="0"/>
              </a:spcAft>
              <a:buSzPts val="1300"/>
              <a:buChar char="●"/>
            </a:pPr>
            <a:r>
              <a:rPr b="1" lang="en-US" sz="1200"/>
              <a:t>Speechiness </a:t>
            </a:r>
            <a:r>
              <a:rPr lang="en-US" sz="1200"/>
              <a:t>detects the presence of spoken words in a track.</a:t>
            </a:r>
            <a:endParaRPr/>
          </a:p>
          <a:p>
            <a:pPr indent="-311150" lvl="0" marL="457200" rtl="0" algn="just">
              <a:lnSpc>
                <a:spcPct val="114999"/>
              </a:lnSpc>
              <a:spcBef>
                <a:spcPts val="0"/>
              </a:spcBef>
              <a:spcAft>
                <a:spcPts val="0"/>
              </a:spcAft>
              <a:buSzPts val="1300"/>
              <a:buChar char="●"/>
            </a:pPr>
            <a:r>
              <a:rPr b="1" lang="en-US" sz="1200"/>
              <a:t>Instrumentalness</a:t>
            </a:r>
            <a:r>
              <a:rPr lang="en-US" sz="1200"/>
              <a:t> predicts whether a track contains no vocals like (“Ooh” and “aah”).</a:t>
            </a:r>
            <a:endParaRPr/>
          </a:p>
          <a:p>
            <a:pPr indent="-311150" lvl="0" marL="457200" rtl="0" algn="just">
              <a:lnSpc>
                <a:spcPct val="114999"/>
              </a:lnSpc>
              <a:spcBef>
                <a:spcPts val="0"/>
              </a:spcBef>
              <a:spcAft>
                <a:spcPts val="0"/>
              </a:spcAft>
              <a:buSzPts val="1300"/>
              <a:buChar char="●"/>
            </a:pPr>
            <a:r>
              <a:rPr b="1" lang="en-US" sz="1200"/>
              <a:t>Loudness</a:t>
            </a:r>
            <a:r>
              <a:rPr lang="en-US" sz="1200"/>
              <a:t> score for each sample which is useful for comparing relative loudness of the tracks.</a:t>
            </a:r>
            <a:endParaRPr/>
          </a:p>
          <a:p>
            <a:pPr indent="-311150" lvl="0" marL="457200" rtl="0" algn="just">
              <a:lnSpc>
                <a:spcPct val="114999"/>
              </a:lnSpc>
              <a:spcBef>
                <a:spcPts val="0"/>
              </a:spcBef>
              <a:spcAft>
                <a:spcPts val="0"/>
              </a:spcAft>
              <a:buSzPts val="1300"/>
              <a:buChar char="●"/>
            </a:pPr>
            <a:r>
              <a:rPr b="1" lang="en-US" sz="1200"/>
              <a:t>Mode</a:t>
            </a:r>
            <a:r>
              <a:rPr lang="en-US" sz="1200"/>
              <a:t> Indicates the modality (major or minor) of a track, the type of scale from which its melodic content is derived. Major is represented by 1 and minor is 0.</a:t>
            </a:r>
            <a:endParaRPr/>
          </a:p>
          <a:p>
            <a:pPr indent="-311150" lvl="0" marL="457200" rtl="0" algn="just">
              <a:lnSpc>
                <a:spcPct val="114999"/>
              </a:lnSpc>
              <a:spcBef>
                <a:spcPts val="0"/>
              </a:spcBef>
              <a:spcAft>
                <a:spcPts val="0"/>
              </a:spcAft>
              <a:buSzPts val="1300"/>
              <a:buChar char="●"/>
            </a:pPr>
            <a:r>
              <a:rPr b="1" lang="en-US" sz="1200"/>
              <a:t>Key </a:t>
            </a:r>
            <a:r>
              <a:rPr lang="en-US" sz="1200"/>
              <a:t>feature  is Integers map to pitches using standard pitch class notation.</a:t>
            </a:r>
            <a:endParaRPr/>
          </a:p>
          <a:p>
            <a:pPr indent="-311150" lvl="0" marL="457200" rtl="0" algn="just">
              <a:lnSpc>
                <a:spcPct val="114999"/>
              </a:lnSpc>
              <a:spcBef>
                <a:spcPts val="0"/>
              </a:spcBef>
              <a:spcAft>
                <a:spcPts val="0"/>
              </a:spcAft>
              <a:buSzPts val="1300"/>
              <a:buChar char="●"/>
            </a:pPr>
            <a:r>
              <a:rPr b="1" lang="en-US" sz="1200"/>
              <a:t>Tempo</a:t>
            </a:r>
            <a:r>
              <a:rPr lang="en-US" sz="1200"/>
              <a:t> feature is a measure of BPM(beats per minute ) which shows the speed or pace of sample audio.</a:t>
            </a:r>
            <a:endParaRPr/>
          </a:p>
          <a:p>
            <a:pPr indent="-311150" lvl="0" marL="457200" rtl="0" algn="just">
              <a:lnSpc>
                <a:spcPct val="114999"/>
              </a:lnSpc>
              <a:spcBef>
                <a:spcPts val="0"/>
              </a:spcBef>
              <a:spcAft>
                <a:spcPts val="0"/>
              </a:spcAft>
              <a:buSzPts val="1300"/>
              <a:buChar char="●"/>
            </a:pPr>
            <a:r>
              <a:rPr b="1" lang="en-US" sz="1200"/>
              <a:t>Acousticness </a:t>
            </a:r>
            <a:r>
              <a:rPr lang="en-US" sz="1200"/>
              <a:t>is a confidence measure from 0.0 to 1.0 of whether the track is acoustic.</a:t>
            </a:r>
            <a:endParaRPr/>
          </a:p>
          <a:p>
            <a:pPr indent="-311150" lvl="0" marL="457200" rtl="0" algn="just">
              <a:lnSpc>
                <a:spcPct val="114999"/>
              </a:lnSpc>
              <a:spcBef>
                <a:spcPts val="0"/>
              </a:spcBef>
              <a:spcAft>
                <a:spcPts val="0"/>
              </a:spcAft>
              <a:buSzPts val="1300"/>
              <a:buChar char="●"/>
            </a:pPr>
            <a:r>
              <a:rPr b="1" lang="en-US" sz="1200"/>
              <a:t>Valence </a:t>
            </a:r>
            <a:r>
              <a:rPr lang="en-US" sz="1200"/>
              <a:t>describes the musical positiveness conveyed by a track. Tracks with high valence sound more positive (e.g. happy, cheerful, euphoric), while tracks with low valence sound more negative (e.g. sad, depressed, angry).</a:t>
            </a:r>
            <a:endParaRPr/>
          </a:p>
          <a:p>
            <a:pPr indent="-311150" lvl="0" marL="457200" rtl="0" algn="just">
              <a:lnSpc>
                <a:spcPct val="114999"/>
              </a:lnSpc>
              <a:spcBef>
                <a:spcPts val="0"/>
              </a:spcBef>
              <a:spcAft>
                <a:spcPts val="0"/>
              </a:spcAft>
              <a:buSzPts val="1300"/>
              <a:buChar char="●"/>
            </a:pPr>
            <a:r>
              <a:rPr b="1" lang="en-US" sz="1200"/>
              <a:t>Explicit</a:t>
            </a:r>
            <a:r>
              <a:rPr lang="en-US" sz="1200"/>
              <a:t> </a:t>
            </a:r>
            <a:r>
              <a:rPr b="1" lang="en-US" sz="1200"/>
              <a:t>track</a:t>
            </a:r>
            <a:r>
              <a:rPr lang="en-US" sz="1200"/>
              <a:t> is one that has curse words or language or art that is sexual, violent, or offensive in nature.</a:t>
            </a:r>
            <a:endParaRPr/>
          </a:p>
          <a:p>
            <a:pPr indent="-228600" lvl="0" marL="457200" rtl="0" algn="l">
              <a:lnSpc>
                <a:spcPct val="114999"/>
              </a:lnSpc>
              <a:spcBef>
                <a:spcPts val="0"/>
              </a:spcBef>
              <a:spcAft>
                <a:spcPts val="0"/>
              </a:spcAft>
              <a:buSzPts val="1300"/>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277480" y="577283"/>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3. Boxplots of features</a:t>
            </a:r>
            <a:endParaRPr/>
          </a:p>
        </p:txBody>
      </p:sp>
      <p:pic>
        <p:nvPicPr>
          <p:cNvPr descr="Chart, box and whisker chart&#10;&#10;Description automatically generated" id="330" name="Google Shape;330;p21"/>
          <p:cNvPicPr preferRelativeResize="0"/>
          <p:nvPr/>
        </p:nvPicPr>
        <p:blipFill rotWithShape="1">
          <a:blip r:embed="rId3">
            <a:alphaModFix/>
          </a:blip>
          <a:srcRect b="0" l="0" r="0" t="0"/>
          <a:stretch/>
        </p:blipFill>
        <p:spPr>
          <a:xfrm>
            <a:off x="1058157" y="1484753"/>
            <a:ext cx="1946628" cy="2647245"/>
          </a:xfrm>
          <a:prstGeom prst="rect">
            <a:avLst/>
          </a:prstGeom>
          <a:noFill/>
          <a:ln>
            <a:noFill/>
          </a:ln>
        </p:spPr>
      </p:pic>
      <p:pic>
        <p:nvPicPr>
          <p:cNvPr descr="Chart, box and whisker chart&#10;&#10;Description automatically generated" id="331" name="Google Shape;331;p21"/>
          <p:cNvPicPr preferRelativeResize="0"/>
          <p:nvPr/>
        </p:nvPicPr>
        <p:blipFill rotWithShape="1">
          <a:blip r:embed="rId4">
            <a:alphaModFix/>
          </a:blip>
          <a:srcRect b="0" l="0" r="0" t="0"/>
          <a:stretch/>
        </p:blipFill>
        <p:spPr>
          <a:xfrm>
            <a:off x="3087159" y="1487222"/>
            <a:ext cx="1850673" cy="2642659"/>
          </a:xfrm>
          <a:prstGeom prst="rect">
            <a:avLst/>
          </a:prstGeom>
          <a:noFill/>
          <a:ln>
            <a:noFill/>
          </a:ln>
        </p:spPr>
      </p:pic>
      <p:pic>
        <p:nvPicPr>
          <p:cNvPr id="332" name="Google Shape;332;p21"/>
          <p:cNvPicPr preferRelativeResize="0"/>
          <p:nvPr/>
        </p:nvPicPr>
        <p:blipFill rotWithShape="1">
          <a:blip r:embed="rId5">
            <a:alphaModFix/>
          </a:blip>
          <a:srcRect b="0" l="0" r="0" t="0"/>
          <a:stretch/>
        </p:blipFill>
        <p:spPr>
          <a:xfrm>
            <a:off x="5081237" y="1490044"/>
            <a:ext cx="1785056" cy="2651126"/>
          </a:xfrm>
          <a:prstGeom prst="rect">
            <a:avLst/>
          </a:prstGeom>
          <a:noFill/>
          <a:ln>
            <a:noFill/>
          </a:ln>
        </p:spPr>
      </p:pic>
      <p:pic>
        <p:nvPicPr>
          <p:cNvPr descr="Chart, box and whisker chart&#10;&#10;Description automatically generated" id="333" name="Google Shape;333;p21"/>
          <p:cNvPicPr preferRelativeResize="0"/>
          <p:nvPr/>
        </p:nvPicPr>
        <p:blipFill rotWithShape="1">
          <a:blip r:embed="rId6">
            <a:alphaModFix/>
          </a:blip>
          <a:srcRect b="0" l="0" r="0" t="0"/>
          <a:stretch/>
        </p:blipFill>
        <p:spPr>
          <a:xfrm>
            <a:off x="7015957" y="1485194"/>
            <a:ext cx="1956505" cy="26394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19019" y="533186"/>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4. Histograms of features</a:t>
            </a:r>
            <a:endParaRPr/>
          </a:p>
        </p:txBody>
      </p:sp>
      <p:pic>
        <p:nvPicPr>
          <p:cNvPr descr="Chart, histogram&#10;&#10;Description automatically generated" id="339" name="Google Shape;339;p22"/>
          <p:cNvPicPr preferRelativeResize="0"/>
          <p:nvPr/>
        </p:nvPicPr>
        <p:blipFill rotWithShape="1">
          <a:blip r:embed="rId3">
            <a:alphaModFix/>
          </a:blip>
          <a:srcRect b="0" l="0" r="0" t="0"/>
          <a:stretch/>
        </p:blipFill>
        <p:spPr>
          <a:xfrm>
            <a:off x="252701" y="1602164"/>
            <a:ext cx="2128312" cy="2873728"/>
          </a:xfrm>
          <a:prstGeom prst="rect">
            <a:avLst/>
          </a:prstGeom>
          <a:noFill/>
          <a:ln>
            <a:noFill/>
          </a:ln>
        </p:spPr>
      </p:pic>
      <p:pic>
        <p:nvPicPr>
          <p:cNvPr descr="Shape&#10;&#10;Description automatically generated" id="340" name="Google Shape;340;p22"/>
          <p:cNvPicPr preferRelativeResize="0"/>
          <p:nvPr/>
        </p:nvPicPr>
        <p:blipFill rotWithShape="1">
          <a:blip r:embed="rId4">
            <a:alphaModFix/>
          </a:blip>
          <a:srcRect b="0" l="0" r="0" t="0"/>
          <a:stretch/>
        </p:blipFill>
        <p:spPr>
          <a:xfrm>
            <a:off x="2489024" y="1603993"/>
            <a:ext cx="2015069" cy="2861735"/>
          </a:xfrm>
          <a:prstGeom prst="rect">
            <a:avLst/>
          </a:prstGeom>
          <a:noFill/>
          <a:ln>
            <a:noFill/>
          </a:ln>
        </p:spPr>
      </p:pic>
      <p:pic>
        <p:nvPicPr>
          <p:cNvPr descr="Chart, histogram&#10;&#10;Description automatically generated" id="341" name="Google Shape;341;p22"/>
          <p:cNvPicPr preferRelativeResize="0"/>
          <p:nvPr/>
        </p:nvPicPr>
        <p:blipFill rotWithShape="1">
          <a:blip r:embed="rId5">
            <a:alphaModFix/>
          </a:blip>
          <a:srcRect b="0" l="0" r="0" t="0"/>
          <a:stretch/>
        </p:blipFill>
        <p:spPr>
          <a:xfrm>
            <a:off x="4654725" y="1607255"/>
            <a:ext cx="2250370" cy="2869142"/>
          </a:xfrm>
          <a:prstGeom prst="rect">
            <a:avLst/>
          </a:prstGeom>
          <a:noFill/>
          <a:ln>
            <a:noFill/>
          </a:ln>
        </p:spPr>
      </p:pic>
      <p:pic>
        <p:nvPicPr>
          <p:cNvPr descr="Chart, histogram&#10;&#10;Description automatically generated" id="342" name="Google Shape;342;p22"/>
          <p:cNvPicPr preferRelativeResize="0"/>
          <p:nvPr/>
        </p:nvPicPr>
        <p:blipFill rotWithShape="1">
          <a:blip r:embed="rId6">
            <a:alphaModFix/>
          </a:blip>
          <a:srcRect b="0" l="0" r="0" t="0"/>
          <a:stretch/>
        </p:blipFill>
        <p:spPr>
          <a:xfrm>
            <a:off x="6999023" y="1604874"/>
            <a:ext cx="2076804" cy="286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290444" y="261723"/>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US"/>
              <a:t>5. Classification Report of Random Forest </a:t>
            </a:r>
            <a:endParaRPr/>
          </a:p>
        </p:txBody>
      </p:sp>
      <p:sp>
        <p:nvSpPr>
          <p:cNvPr id="348" name="Google Shape;348;p23"/>
          <p:cNvSpPr txBox="1"/>
          <p:nvPr/>
        </p:nvSpPr>
        <p:spPr>
          <a:xfrm>
            <a:off x="1288344" y="1009650"/>
            <a:ext cx="4563531" cy="86177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lt1"/>
                </a:solidFill>
                <a:latin typeface="Montserrat"/>
                <a:ea typeface="Montserrat"/>
                <a:cs typeface="Montserrat"/>
                <a:sym typeface="Montserrat"/>
              </a:rPr>
              <a:t>The F-1 score of the model 0.57</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lt1"/>
                </a:solidFill>
                <a:latin typeface="Montserrat"/>
                <a:ea typeface="Montserrat"/>
                <a:cs typeface="Montserrat"/>
                <a:sym typeface="Montserrat"/>
              </a:rPr>
              <a:t>The recall score of the model 0.56</a:t>
            </a:r>
            <a:endParaRPr b="0" i="0" sz="18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chemeClr val="lt2"/>
              </a:solidFill>
              <a:latin typeface="Arial"/>
              <a:ea typeface="Arial"/>
              <a:cs typeface="Arial"/>
              <a:sym typeface="Arial"/>
            </a:endParaRPr>
          </a:p>
        </p:txBody>
      </p:sp>
      <p:graphicFrame>
        <p:nvGraphicFramePr>
          <p:cNvPr id="349" name="Google Shape;349;p23"/>
          <p:cNvGraphicFramePr/>
          <p:nvPr/>
        </p:nvGraphicFramePr>
        <p:xfrm>
          <a:off x="239888" y="2518833"/>
          <a:ext cx="3000000" cy="3000000"/>
        </p:xfrm>
        <a:graphic>
          <a:graphicData uri="http://schemas.openxmlformats.org/drawingml/2006/table">
            <a:tbl>
              <a:tblPr bandRow="1" firstRow="1">
                <a:noFill/>
                <a:tableStyleId>{8C103DDF-64F9-4794-87CF-6CFECD7EF436}</a:tableStyleId>
              </a:tblPr>
              <a:tblGrid>
                <a:gridCol w="642650"/>
                <a:gridCol w="968750"/>
                <a:gridCol w="754625"/>
                <a:gridCol w="717000"/>
                <a:gridCol w="1032300"/>
              </a:tblGrid>
              <a:tr h="413025">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Class</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Precision</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Recall</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f1-score</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support</a:t>
                      </a:r>
                      <a:endParaRPr/>
                    </a:p>
                  </a:txBody>
                  <a:tcPr marT="63500" marB="63500" marR="63500" marL="63500"/>
                </a:tc>
              </a:tr>
              <a:tr h="367100">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1</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0.85</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0.78</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0.82</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3222</a:t>
                      </a:r>
                      <a:endParaRPr/>
                    </a:p>
                  </a:txBody>
                  <a:tcPr marT="63500" marB="63500" marR="63500" marL="63500"/>
                </a:tc>
              </a:tr>
              <a:tr h="367100">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2</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0.56</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0.71</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0.63</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3118</a:t>
                      </a:r>
                      <a:endParaRPr/>
                    </a:p>
                  </a:txBody>
                  <a:tcPr marT="63500" marB="63500" marR="63500" marL="63500"/>
                </a:tc>
              </a:tr>
              <a:tr h="367100">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3</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0.51</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0.45</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0.48</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2912</a:t>
                      </a:r>
                      <a:endParaRPr/>
                    </a:p>
                  </a:txBody>
                  <a:tcPr marT="63500" marB="63500" marR="63500" marL="63500"/>
                </a:tc>
              </a:tr>
              <a:tr h="367100">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4</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0.61</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0.58</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0.59</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2606</a:t>
                      </a:r>
                      <a:endParaRPr/>
                    </a:p>
                  </a:txBody>
                  <a:tcPr marT="63500" marB="63500" marR="63500" marL="63500"/>
                </a:tc>
              </a:tr>
              <a:tr h="367100">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5</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0.51</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0.35</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0.42</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369</a:t>
                      </a:r>
                      <a:endParaRPr/>
                    </a:p>
                  </a:txBody>
                  <a:tcPr marT="63500" marB="63500" marR="63500" marL="63500"/>
                </a:tc>
              </a:tr>
            </a:tbl>
          </a:graphicData>
        </a:graphic>
      </p:graphicFrame>
      <p:sp>
        <p:nvSpPr>
          <p:cNvPr id="350" name="Google Shape;350;p23"/>
          <p:cNvSpPr txBox="1"/>
          <p:nvPr/>
        </p:nvSpPr>
        <p:spPr>
          <a:xfrm>
            <a:off x="3200400" y="2343150"/>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51" name="Google Shape;351;p23"/>
          <p:cNvGraphicFramePr/>
          <p:nvPr/>
        </p:nvGraphicFramePr>
        <p:xfrm>
          <a:off x="4423833" y="3132666"/>
          <a:ext cx="3000000" cy="3000000"/>
        </p:xfrm>
        <a:graphic>
          <a:graphicData uri="http://schemas.openxmlformats.org/drawingml/2006/table">
            <a:tbl>
              <a:tblPr bandRow="1" firstRow="1">
                <a:noFill/>
                <a:tableStyleId>{8C103DDF-64F9-4794-87CF-6CFECD7EF436}</a:tableStyleId>
              </a:tblPr>
              <a:tblGrid>
                <a:gridCol w="968750"/>
                <a:gridCol w="1070725"/>
                <a:gridCol w="856600"/>
                <a:gridCol w="775000"/>
                <a:gridCol w="917525"/>
              </a:tblGrid>
              <a:tr h="563400">
                <a:tc>
                  <a:txBody>
                    <a:bodyPr/>
                    <a:lstStyle/>
                    <a:p>
                      <a:pPr indent="0" lvl="0" marL="0" marR="0" rtl="0" algn="l">
                        <a:lnSpc>
                          <a:spcPct val="100000"/>
                        </a:lnSpc>
                        <a:spcBef>
                          <a:spcPts val="0"/>
                        </a:spcBef>
                        <a:spcAft>
                          <a:spcPts val="0"/>
                        </a:spcAft>
                        <a:buNone/>
                      </a:pPr>
                      <a:br>
                        <a:rPr lang="en-US" sz="1400" u="none" cap="none" strike="noStrike"/>
                      </a:br>
                      <a:endParaRPr sz="1600" u="none" cap="none" strike="noStrike">
                        <a:solidFill>
                          <a:schemeClr val="lt1"/>
                        </a:solidFill>
                        <a:latin typeface="Arial"/>
                        <a:ea typeface="Arial"/>
                        <a:cs typeface="Arial"/>
                        <a:sym typeface="Arial"/>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Precision</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Recall</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f1-score</a:t>
                      </a:r>
                      <a:endParaRPr/>
                    </a:p>
                  </a:txBody>
                  <a:tcPr marT="63500" marB="63500" marR="63500" marL="63500"/>
                </a:tc>
                <a:tc>
                  <a:txBody>
                    <a:bodyPr/>
                    <a:lstStyle/>
                    <a:p>
                      <a:pPr indent="0" lvl="0" marL="0" marR="0" rtl="0" algn="ctr">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Support</a:t>
                      </a:r>
                      <a:endParaRPr/>
                    </a:p>
                  </a:txBody>
                  <a:tcPr marT="63500" marB="63500" marR="63500" marL="63500"/>
                </a:tc>
              </a:tr>
              <a:tr h="563400">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macro average </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0.61</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0.57</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0.58</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12227</a:t>
                      </a:r>
                      <a:endParaRPr/>
                    </a:p>
                  </a:txBody>
                  <a:tcPr marT="63500" marB="63500" marR="63500" marL="63500"/>
                </a:tc>
              </a:tr>
              <a:tr h="611850">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weighted average</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0.63</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0.63</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0.63</a:t>
                      </a:r>
                      <a:endParaRPr/>
                    </a:p>
                  </a:txBody>
                  <a:tcPr marT="63500" marB="63500" marR="63500" marL="63500"/>
                </a:tc>
                <a:tc>
                  <a:txBody>
                    <a:bodyPr/>
                    <a:lstStyle/>
                    <a:p>
                      <a:pPr indent="0" lvl="0" marL="0" marR="0" rtl="0" algn="l">
                        <a:lnSpc>
                          <a:spcPct val="100000"/>
                        </a:lnSpc>
                        <a:spcBef>
                          <a:spcPts val="0"/>
                        </a:spcBef>
                        <a:spcAft>
                          <a:spcPts val="0"/>
                        </a:spcAft>
                        <a:buNone/>
                      </a:pPr>
                      <a:r>
                        <a:rPr lang="en-US" sz="1600" u="none" cap="none" strike="noStrike">
                          <a:solidFill>
                            <a:schemeClr val="lt1"/>
                          </a:solidFill>
                          <a:latin typeface="Arial"/>
                          <a:ea typeface="Arial"/>
                          <a:cs typeface="Arial"/>
                          <a:sym typeface="Arial"/>
                        </a:rPr>
                        <a:t>12227</a:t>
                      </a:r>
                      <a:endParaRPr/>
                    </a:p>
                  </a:txBody>
                  <a:tcPr marT="63500" marB="63500" marR="63500" marL="63500"/>
                </a:tc>
              </a:tr>
            </a:tbl>
          </a:graphicData>
        </a:graphic>
      </p:graphicFrame>
      <p:graphicFrame>
        <p:nvGraphicFramePr>
          <p:cNvPr id="352" name="Google Shape;352;p23"/>
          <p:cNvGraphicFramePr/>
          <p:nvPr/>
        </p:nvGraphicFramePr>
        <p:xfrm>
          <a:off x="5870221" y="1072444"/>
          <a:ext cx="3000000" cy="3000000"/>
        </p:xfrm>
        <a:graphic>
          <a:graphicData uri="http://schemas.openxmlformats.org/drawingml/2006/table">
            <a:tbl>
              <a:tblPr bandRow="1" firstRow="1">
                <a:noFill/>
                <a:tableStyleId>{8C103DDF-64F9-4794-87CF-6CFECD7EF436}</a:tableStyleId>
              </a:tblPr>
              <a:tblGrid>
                <a:gridCol w="588525"/>
                <a:gridCol w="588525"/>
                <a:gridCol w="588525"/>
                <a:gridCol w="588525"/>
                <a:gridCol w="588525"/>
              </a:tblGrid>
              <a:tr h="367100">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2516</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303</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97</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291  </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15</a:t>
                      </a:r>
                      <a:endParaRPr/>
                    </a:p>
                  </a:txBody>
                  <a:tcPr marT="63500" marB="63500" marR="63500" marL="63500"/>
                </a:tc>
              </a:tr>
              <a:tr h="331025">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310</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2215</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558</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31</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4</a:t>
                      </a:r>
                      <a:endParaRPr/>
                    </a:p>
                  </a:txBody>
                  <a:tcPr marT="63500" marB="63500" marR="63500" marL="63500"/>
                </a:tc>
              </a:tr>
              <a:tr h="331025">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77</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1077</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1309</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449</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0</a:t>
                      </a:r>
                      <a:endParaRPr/>
                    </a:p>
                  </a:txBody>
                  <a:tcPr marT="63500" marB="63500" marR="63500" marL="63500"/>
                </a:tc>
              </a:tr>
              <a:tr h="331025">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36</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353</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609</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1501</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107</a:t>
                      </a:r>
                      <a:endParaRPr/>
                    </a:p>
                  </a:txBody>
                  <a:tcPr marT="63500" marB="63500" marR="63500" marL="63500"/>
                </a:tc>
              </a:tr>
              <a:tr h="331025">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9</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11</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13</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206</a:t>
                      </a:r>
                      <a:endParaRPr/>
                    </a:p>
                  </a:txBody>
                  <a:tcPr marT="63500" marB="63500" marR="63500" marL="63500"/>
                </a:tc>
                <a:tc>
                  <a:txBody>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109</a:t>
                      </a:r>
                      <a:endParaRPr/>
                    </a:p>
                  </a:txBody>
                  <a:tcPr marT="63500" marB="63500" marR="63500" marL="63500"/>
                </a:tc>
              </a:tr>
            </a:tbl>
          </a:graphicData>
        </a:graphic>
      </p:graphicFrame>
      <p:sp>
        <p:nvSpPr>
          <p:cNvPr id="353" name="Google Shape;353;p23"/>
          <p:cNvSpPr txBox="1"/>
          <p:nvPr/>
        </p:nvSpPr>
        <p:spPr>
          <a:xfrm>
            <a:off x="5937955" y="790928"/>
            <a:ext cx="27431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Confusion Matrix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
          <p:cNvPicPr preferRelativeResize="0"/>
          <p:nvPr/>
        </p:nvPicPr>
        <p:blipFill rotWithShape="1">
          <a:blip r:embed="rId3">
            <a:alphaModFix/>
          </a:blip>
          <a:srcRect b="0" l="7783" r="0" t="0"/>
          <a:stretch/>
        </p:blipFill>
        <p:spPr>
          <a:xfrm>
            <a:off x="150" y="7056"/>
            <a:ext cx="9144000" cy="5143500"/>
          </a:xfrm>
          <a:prstGeom prst="rect">
            <a:avLst/>
          </a:prstGeom>
          <a:noFill/>
          <a:ln>
            <a:noFill/>
          </a:ln>
        </p:spPr>
      </p:pic>
      <p:sp>
        <p:nvSpPr>
          <p:cNvPr id="152" name="Google Shape;152;p3"/>
          <p:cNvSpPr txBox="1"/>
          <p:nvPr>
            <p:ph type="title"/>
          </p:nvPr>
        </p:nvSpPr>
        <p:spPr>
          <a:xfrm>
            <a:off x="1985551" y="153106"/>
            <a:ext cx="5688489" cy="79374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4A86E8"/>
                </a:solidFill>
              </a:rPr>
              <a:t> PROBLEM STATEMENT</a:t>
            </a:r>
            <a:endParaRPr b="1">
              <a:solidFill>
                <a:srgbClr val="4A86E8"/>
              </a:solidFill>
            </a:endParaRPr>
          </a:p>
        </p:txBody>
      </p:sp>
      <p:sp>
        <p:nvSpPr>
          <p:cNvPr id="153" name="Google Shape;153;p3"/>
          <p:cNvSpPr txBox="1"/>
          <p:nvPr/>
        </p:nvSpPr>
        <p:spPr>
          <a:xfrm>
            <a:off x="4462781" y="1284303"/>
            <a:ext cx="4412317" cy="196739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4A86E8"/>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600" u="none" cap="none" strike="noStrike">
                <a:solidFill>
                  <a:srgbClr val="FFFFFF"/>
                </a:solidFill>
                <a:latin typeface="Bell MT"/>
                <a:ea typeface="Bell MT"/>
                <a:cs typeface="Bell MT"/>
                <a:sym typeface="Bell MT"/>
              </a:rPr>
              <a:t>MAXIMIZING </a:t>
            </a:r>
            <a:r>
              <a:rPr b="0" i="0" lang="en-US" sz="1600" u="none" cap="none" strike="noStrike">
                <a:solidFill>
                  <a:srgbClr val="3C78D8"/>
                </a:solidFill>
                <a:latin typeface="Bell MT"/>
                <a:ea typeface="Bell MT"/>
                <a:cs typeface="Bell MT"/>
                <a:sym typeface="Bell MT"/>
              </a:rPr>
              <a:t>REVENUE</a:t>
            </a:r>
            <a:r>
              <a:rPr b="0" i="0" lang="en-US" sz="1600" u="none" cap="none" strike="noStrike">
                <a:solidFill>
                  <a:srgbClr val="FFFFFF"/>
                </a:solidFill>
                <a:latin typeface="Bell MT"/>
                <a:ea typeface="Bell MT"/>
                <a:cs typeface="Bell MT"/>
                <a:sym typeface="Bell MT"/>
              </a:rPr>
              <a:t> BY EFFICIENTLY </a:t>
            </a:r>
            <a:r>
              <a:rPr b="0" i="0" lang="en-US" sz="1600" u="none" cap="none" strike="noStrike">
                <a:solidFill>
                  <a:srgbClr val="3384FF"/>
                </a:solidFill>
                <a:latin typeface="Bell MT"/>
                <a:ea typeface="Bell MT"/>
                <a:cs typeface="Bell MT"/>
                <a:sym typeface="Bell MT"/>
              </a:rPr>
              <a:t>PREDICTING POPULARITY OF SONGS</a:t>
            </a:r>
            <a:endParaRPr b="0" i="0" sz="1600" u="none" cap="none" strike="noStrike">
              <a:solidFill>
                <a:srgbClr val="3384FF"/>
              </a:solidFill>
              <a:latin typeface="Bell MT"/>
              <a:ea typeface="Bell MT"/>
              <a:cs typeface="Bell MT"/>
              <a:sym typeface="Bell M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p:txBody>
      </p:sp>
      <p:sp>
        <p:nvSpPr>
          <p:cNvPr id="154" name="Google Shape;154;p3"/>
          <p:cNvSpPr/>
          <p:nvPr/>
        </p:nvSpPr>
        <p:spPr>
          <a:xfrm>
            <a:off x="302274" y="1481115"/>
            <a:ext cx="3709468" cy="3107231"/>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4466768" y="1482864"/>
            <a:ext cx="4306359" cy="3102227"/>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3"/>
          <p:cNvPicPr preferRelativeResize="0"/>
          <p:nvPr/>
        </p:nvPicPr>
        <p:blipFill rotWithShape="1">
          <a:blip r:embed="rId4">
            <a:alphaModFix/>
          </a:blip>
          <a:srcRect b="0" l="0" r="0" t="0"/>
          <a:stretch/>
        </p:blipFill>
        <p:spPr>
          <a:xfrm>
            <a:off x="648982" y="1784925"/>
            <a:ext cx="1049867" cy="1056923"/>
          </a:xfrm>
          <a:prstGeom prst="rect">
            <a:avLst/>
          </a:prstGeom>
          <a:noFill/>
          <a:ln>
            <a:noFill/>
          </a:ln>
        </p:spPr>
      </p:pic>
      <p:pic>
        <p:nvPicPr>
          <p:cNvPr descr="Icon&#10;&#10;Description automatically generated" id="157" name="Google Shape;157;p3"/>
          <p:cNvPicPr preferRelativeResize="0"/>
          <p:nvPr/>
        </p:nvPicPr>
        <p:blipFill rotWithShape="1">
          <a:blip r:embed="rId5">
            <a:alphaModFix/>
          </a:blip>
          <a:srcRect b="0" l="0" r="0" t="0"/>
          <a:stretch/>
        </p:blipFill>
        <p:spPr>
          <a:xfrm>
            <a:off x="2359859" y="3287666"/>
            <a:ext cx="1106312" cy="1106312"/>
          </a:xfrm>
          <a:prstGeom prst="rect">
            <a:avLst/>
          </a:prstGeom>
          <a:noFill/>
          <a:ln>
            <a:noFill/>
          </a:ln>
        </p:spPr>
      </p:pic>
      <p:pic>
        <p:nvPicPr>
          <p:cNvPr descr="A picture containing graphical user interface&#10;&#10;Description automatically generated" id="158" name="Google Shape;158;p3"/>
          <p:cNvPicPr preferRelativeResize="0"/>
          <p:nvPr/>
        </p:nvPicPr>
        <p:blipFill rotWithShape="1">
          <a:blip r:embed="rId6">
            <a:alphaModFix/>
          </a:blip>
          <a:srcRect b="0" l="0" r="0" t="0"/>
          <a:stretch/>
        </p:blipFill>
        <p:spPr>
          <a:xfrm>
            <a:off x="563201" y="3208942"/>
            <a:ext cx="1219200" cy="1219200"/>
          </a:xfrm>
          <a:prstGeom prst="rect">
            <a:avLst/>
          </a:prstGeom>
          <a:noFill/>
          <a:ln>
            <a:noFill/>
          </a:ln>
        </p:spPr>
      </p:pic>
      <p:pic>
        <p:nvPicPr>
          <p:cNvPr descr="Shape&#10;&#10;Description automatically generated" id="159" name="Google Shape;159;p3"/>
          <p:cNvPicPr preferRelativeResize="0"/>
          <p:nvPr/>
        </p:nvPicPr>
        <p:blipFill rotWithShape="1">
          <a:blip r:embed="rId7">
            <a:alphaModFix/>
          </a:blip>
          <a:srcRect b="0" l="0" r="0" t="0"/>
          <a:stretch/>
        </p:blipFill>
        <p:spPr>
          <a:xfrm>
            <a:off x="2608846" y="1722539"/>
            <a:ext cx="1159043" cy="1174082"/>
          </a:xfrm>
          <a:prstGeom prst="rect">
            <a:avLst/>
          </a:prstGeom>
          <a:noFill/>
          <a:ln>
            <a:noFill/>
          </a:ln>
        </p:spPr>
      </p:pic>
      <p:sp>
        <p:nvSpPr>
          <p:cNvPr id="160" name="Google Shape;160;p3"/>
          <p:cNvSpPr txBox="1"/>
          <p:nvPr/>
        </p:nvSpPr>
        <p:spPr>
          <a:xfrm>
            <a:off x="4830911" y="2204896"/>
            <a:ext cx="1914294" cy="20252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B6D7A8"/>
                </a:solidFill>
                <a:latin typeface="Montserrat"/>
                <a:ea typeface="Montserrat"/>
                <a:cs typeface="Montserrat"/>
                <a:sym typeface="Montserrat"/>
              </a:rPr>
              <a:t>TASK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400" u="none" cap="none" strike="noStrike">
                <a:solidFill>
                  <a:schemeClr val="lt1"/>
                </a:solidFill>
                <a:latin typeface="Book Antiqua"/>
                <a:ea typeface="Book Antiqua"/>
                <a:cs typeface="Book Antiqua"/>
                <a:sym typeface="Book Antiqua"/>
              </a:rPr>
              <a:t>Classification of Songs into 5 predefined </a:t>
            </a:r>
            <a:endParaRPr b="0" i="0" sz="1400" u="none" cap="none" strike="noStrike">
              <a:solidFill>
                <a:schemeClr val="lt1"/>
              </a:solidFill>
              <a:latin typeface="Book Antiqua"/>
              <a:ea typeface="Book Antiqua"/>
              <a:cs typeface="Book Antiqua"/>
              <a:sym typeface="Book Antiqua"/>
            </a:endParaRPr>
          </a:p>
          <a:p>
            <a:pPr indent="0" lvl="0" marL="0" marR="0" rtl="0" algn="l">
              <a:lnSpc>
                <a:spcPct val="100000"/>
              </a:lnSpc>
              <a:spcBef>
                <a:spcPts val="0"/>
              </a:spcBef>
              <a:spcAft>
                <a:spcPts val="0"/>
              </a:spcAft>
              <a:buNone/>
            </a:pPr>
            <a:r>
              <a:rPr b="0" i="0" lang="en-US" sz="1400" u="none" cap="none" strike="noStrike">
                <a:solidFill>
                  <a:schemeClr val="lt1"/>
                </a:solidFill>
                <a:latin typeface="Book Antiqua"/>
                <a:ea typeface="Book Antiqua"/>
                <a:cs typeface="Book Antiqua"/>
                <a:sym typeface="Book Antiqua"/>
              </a:rPr>
              <a:t>popularity levels</a:t>
            </a:r>
            <a:endParaRPr b="0" i="0" sz="1400" u="none" cap="none" strike="noStrike">
              <a:solidFill>
                <a:schemeClr val="lt1"/>
              </a:solidFill>
              <a:latin typeface="Book Antiqua"/>
              <a:ea typeface="Book Antiqua"/>
              <a:cs typeface="Book Antiqua"/>
              <a:sym typeface="Book Antiqua"/>
            </a:endParaRPr>
          </a:p>
          <a:p>
            <a:pPr indent="0" lvl="0" marL="0" marR="0" rtl="0" algn="l">
              <a:lnSpc>
                <a:spcPct val="100000"/>
              </a:lnSpc>
              <a:spcBef>
                <a:spcPts val="0"/>
              </a:spcBef>
              <a:spcAft>
                <a:spcPts val="1600"/>
              </a:spcAft>
              <a:buNone/>
            </a:pPr>
            <a:r>
              <a:t/>
            </a:r>
            <a:endParaRPr b="0" i="0" sz="1400" u="none" cap="none" strike="noStrike">
              <a:solidFill>
                <a:srgbClr val="000000"/>
              </a:solidFill>
              <a:latin typeface="Arial"/>
              <a:ea typeface="Arial"/>
              <a:cs typeface="Arial"/>
              <a:sym typeface="Arial"/>
            </a:endParaRPr>
          </a:p>
        </p:txBody>
      </p:sp>
      <p:sp>
        <p:nvSpPr>
          <p:cNvPr id="161" name="Google Shape;161;p3"/>
          <p:cNvSpPr txBox="1"/>
          <p:nvPr/>
        </p:nvSpPr>
        <p:spPr>
          <a:xfrm>
            <a:off x="6828198" y="2207192"/>
            <a:ext cx="1921814" cy="200453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B6D7A8"/>
                </a:solidFill>
                <a:latin typeface="Montserrat"/>
                <a:ea typeface="Montserrat"/>
                <a:cs typeface="Montserrat"/>
                <a:sym typeface="Montserrat"/>
              </a:rPr>
              <a:t>TASK 2</a:t>
            </a:r>
            <a:r>
              <a:rPr b="0" i="0" lang="en-US" sz="2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4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400" u="none" cap="none" strike="noStrike">
                <a:solidFill>
                  <a:schemeClr val="lt1"/>
                </a:solidFill>
                <a:latin typeface="Book Antiqua"/>
                <a:ea typeface="Book Antiqua"/>
                <a:cs typeface="Book Antiqua"/>
                <a:sym typeface="Book Antiqua"/>
              </a:rPr>
              <a:t>Calculating the Maximum Revenue generated by Bidding according to the Model</a:t>
            </a:r>
            <a:endParaRPr b="0" i="0" sz="1400" u="none" cap="none" strike="noStrike">
              <a:solidFill>
                <a:schemeClr val="lt1"/>
              </a:solidFill>
              <a:latin typeface="Book Antiqua"/>
              <a:ea typeface="Book Antiqua"/>
              <a:cs typeface="Book Antiqua"/>
              <a:sym typeface="Book Antiqua"/>
            </a:endParaRPr>
          </a:p>
          <a:p>
            <a:pPr indent="0" lvl="0" marL="45720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317438" y="118798"/>
            <a:ext cx="8511478" cy="824032"/>
          </a:xfrm>
          <a:custGeom>
            <a:rect b="b" l="l" r="r" t="t"/>
            <a:pathLst>
              <a:path extrusionOk="0" h="38888" w="309441">
                <a:moveTo>
                  <a:pt x="332" y="0"/>
                </a:moveTo>
                <a:lnTo>
                  <a:pt x="309441" y="0"/>
                </a:lnTo>
                <a:lnTo>
                  <a:pt x="309441" y="38888"/>
                </a:lnTo>
                <a:lnTo>
                  <a:pt x="0" y="38888"/>
                </a:lnTo>
                <a:close/>
              </a:path>
            </a:pathLst>
          </a:custGeom>
          <a:noFill/>
          <a:ln cap="flat" cmpd="sng" w="38100">
            <a:solidFill>
              <a:srgbClr val="3C78D8"/>
            </a:solidFill>
            <a:prstDash val="solid"/>
            <a:round/>
            <a:headEnd len="sm" w="sm" type="none"/>
            <a:tailEnd len="sm" w="sm"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PROBLEM STATEMENT</a:t>
            </a:r>
            <a:endParaRPr/>
          </a:p>
        </p:txBody>
      </p:sp>
      <p:sp>
        <p:nvSpPr>
          <p:cNvPr id="168" name="Google Shape;168;p4"/>
          <p:cNvSpPr txBox="1"/>
          <p:nvPr>
            <p:ph idx="1" type="body"/>
          </p:nvPr>
        </p:nvSpPr>
        <p:spPr>
          <a:xfrm>
            <a:off x="1246273" y="1279575"/>
            <a:ext cx="3403200" cy="1844240"/>
          </a:xfrm>
          <a:prstGeom prst="rect">
            <a:avLst/>
          </a:prstGeom>
          <a:noFill/>
          <a:ln>
            <a:noFill/>
          </a:ln>
        </p:spPr>
        <p:txBody>
          <a:bodyPr anchorCtr="0" anchor="t" bIns="91425" lIns="91425" spcFirstLastPara="1" rIns="91425" wrap="square" tIns="91425">
            <a:noAutofit/>
          </a:bodyPr>
          <a:lstStyle/>
          <a:p>
            <a:pPr indent="0" lvl="0" marL="0" rtl="0" algn="just">
              <a:lnSpc>
                <a:spcPct val="114999"/>
              </a:lnSpc>
              <a:spcBef>
                <a:spcPts val="0"/>
              </a:spcBef>
              <a:spcAft>
                <a:spcPts val="0"/>
              </a:spcAft>
              <a:buSzPts val="1300"/>
              <a:buNone/>
            </a:pPr>
            <a:r>
              <a:rPr lang="en-US" sz="1400">
                <a:solidFill>
                  <a:schemeClr val="lt1"/>
                </a:solidFill>
                <a:latin typeface="Century Schoolbook"/>
                <a:ea typeface="Century Schoolbook"/>
                <a:cs typeface="Century Schoolbook"/>
                <a:sym typeface="Century Schoolbook"/>
              </a:rPr>
              <a:t>The target variable to predict is “popularity”, has 5 categories: ‘Very high’, ‘high’, ‘average’, ‘low’, ‘very low’. For each category, there is an initial bid price and expected revenue collections (in $10K ) as shown in table</a:t>
            </a:r>
            <a:r>
              <a:rPr lang="en-US" sz="1400">
                <a:latin typeface="Century Schoolbook"/>
                <a:ea typeface="Century Schoolbook"/>
                <a:cs typeface="Century Schoolbook"/>
                <a:sym typeface="Century Schoolbook"/>
              </a:rPr>
              <a:t>.</a:t>
            </a:r>
            <a:endParaRPr>
              <a:latin typeface="Century Schoolbook"/>
              <a:ea typeface="Century Schoolbook"/>
              <a:cs typeface="Century Schoolbook"/>
              <a:sym typeface="Century Schoolbook"/>
            </a:endParaRPr>
          </a:p>
        </p:txBody>
      </p:sp>
      <p:cxnSp>
        <p:nvCxnSpPr>
          <p:cNvPr id="169" name="Google Shape;169;p4"/>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170" name="Google Shape;170;p4"/>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graphicFrame>
        <p:nvGraphicFramePr>
          <p:cNvPr id="171" name="Google Shape;171;p4"/>
          <p:cNvGraphicFramePr/>
          <p:nvPr/>
        </p:nvGraphicFramePr>
        <p:xfrm>
          <a:off x="5249333" y="1531055"/>
          <a:ext cx="3000000" cy="3000000"/>
        </p:xfrm>
        <a:graphic>
          <a:graphicData uri="http://schemas.openxmlformats.org/drawingml/2006/table">
            <a:tbl>
              <a:tblPr bandRow="1" firstRow="1">
                <a:noFill/>
                <a:tableStyleId>{8C103DDF-64F9-4794-87CF-6CFECD7EF436}</a:tableStyleId>
              </a:tblPr>
              <a:tblGrid>
                <a:gridCol w="1323375"/>
                <a:gridCol w="1100850"/>
                <a:gridCol w="110877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Montserrat"/>
                          <a:ea typeface="Montserrat"/>
                          <a:cs typeface="Montserrat"/>
                          <a:sym typeface="Montserrat"/>
                        </a:rPr>
                        <a:t>Popularity</a:t>
                      </a:r>
                      <a:endParaRPr/>
                    </a:p>
                  </a:txBody>
                  <a:tcPr marT="45725" marB="45725" marR="91450" marL="91450"/>
                </a:tc>
                <a:tc>
                  <a:txBody>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Montserrat"/>
                          <a:ea typeface="Montserrat"/>
                          <a:cs typeface="Montserrat"/>
                          <a:sym typeface="Montserrat"/>
                        </a:rPr>
                        <a:t>Bid Price</a:t>
                      </a:r>
                      <a:endParaRPr/>
                    </a:p>
                  </a:txBody>
                  <a:tcPr marT="45725" marB="45725" marR="91450" marL="91450"/>
                </a:tc>
                <a:tc>
                  <a:txBody>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Montserrat"/>
                          <a:ea typeface="Montserrat"/>
                          <a:cs typeface="Montserrat"/>
                          <a:sym typeface="Montserrat"/>
                        </a:rPr>
                        <a:t>Expected Revenue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Very High</a:t>
                      </a:r>
                      <a:endParaRPr sz="14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5</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10</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High</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4</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8</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Average</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6</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Low </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4</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Very Low</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a:t>
                      </a:r>
                      <a:endParaRPr/>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a:t>
                      </a:r>
                      <a:endParaRPr/>
                    </a:p>
                  </a:txBody>
                  <a:tcPr marT="45725" marB="45725" marR="91450" marL="91450"/>
                </a:tc>
              </a:tr>
            </a:tbl>
          </a:graphicData>
        </a:graphic>
      </p:graphicFrame>
      <p:sp>
        <p:nvSpPr>
          <p:cNvPr id="172" name="Google Shape;172;p4"/>
          <p:cNvSpPr txBox="1"/>
          <p:nvPr/>
        </p:nvSpPr>
        <p:spPr>
          <a:xfrm>
            <a:off x="1302455" y="3210983"/>
            <a:ext cx="3505198" cy="17235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Gentium Basic"/>
                <a:ea typeface="Gentium Basic"/>
                <a:cs typeface="Gentium Basic"/>
                <a:sym typeface="Gentium Basic"/>
              </a:rPr>
              <a:t>Bidding Criteria</a:t>
            </a:r>
            <a:endParaRPr b="1" i="0" sz="1800" u="none" cap="none" strike="noStrike">
              <a:solidFill>
                <a:schemeClr val="lt1"/>
              </a:solidFill>
              <a:latin typeface="Gentium Basic"/>
              <a:ea typeface="Gentium Basic"/>
              <a:cs typeface="Gentium Basic"/>
              <a:sym typeface="Gentium Basic"/>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Gentium Basic"/>
              <a:ea typeface="Gentium Basic"/>
              <a:cs typeface="Gentium Basic"/>
              <a:sym typeface="Gentium Basic"/>
            </a:endParaRPr>
          </a:p>
          <a:p>
            <a:pPr indent="0" lvl="0" marL="0" marR="0" rtl="0" algn="just">
              <a:lnSpc>
                <a:spcPct val="100000"/>
              </a:lnSpc>
              <a:spcBef>
                <a:spcPts val="0"/>
              </a:spcBef>
              <a:spcAft>
                <a:spcPts val="0"/>
              </a:spcAft>
              <a:buNone/>
            </a:pPr>
            <a:r>
              <a:rPr b="0" i="0" lang="en-US" sz="1400" u="none" cap="none" strike="noStrike">
                <a:solidFill>
                  <a:schemeClr val="lt1"/>
                </a:solidFill>
                <a:latin typeface="Century Schoolbook"/>
                <a:ea typeface="Century Schoolbook"/>
                <a:cs typeface="Century Schoolbook"/>
                <a:sym typeface="Century Schoolbook"/>
              </a:rPr>
              <a:t>For the wrong prediction, bidding will be successful only if we bid a</a:t>
            </a:r>
            <a:r>
              <a:rPr b="1" i="0" lang="en-US" sz="1400" u="none" cap="none" strike="noStrike">
                <a:solidFill>
                  <a:schemeClr val="lt1"/>
                </a:solidFill>
                <a:latin typeface="Century Schoolbook"/>
                <a:ea typeface="Century Schoolbook"/>
                <a:cs typeface="Century Schoolbook"/>
                <a:sym typeface="Century Schoolbook"/>
              </a:rPr>
              <a:t> less</a:t>
            </a:r>
            <a:endParaRPr b="1" i="0" sz="1400" u="none" cap="none" strike="noStrike">
              <a:solidFill>
                <a:schemeClr val="lt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rPr b="0" i="0" lang="en-US" sz="1400" u="none" cap="none" strike="noStrike">
                <a:solidFill>
                  <a:schemeClr val="lt1"/>
                </a:solidFill>
                <a:latin typeface="Century Schoolbook"/>
                <a:ea typeface="Century Schoolbook"/>
                <a:cs typeface="Century Schoolbook"/>
                <a:sym typeface="Century Schoolbook"/>
              </a:rPr>
              <a:t>popular music track at the cost of a more popular music track, vice versa is not possible.</a:t>
            </a:r>
            <a:endParaRPr b="0" i="0" sz="14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5"/>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178" name="Google Shape;178;p5"/>
          <p:cNvSpPr txBox="1"/>
          <p:nvPr>
            <p:ph type="title"/>
          </p:nvPr>
        </p:nvSpPr>
        <p:spPr>
          <a:xfrm>
            <a:off x="823850" y="464500"/>
            <a:ext cx="7723800" cy="115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sz="4800">
                <a:solidFill>
                  <a:srgbClr val="4A86E8"/>
                </a:solidFill>
              </a:rPr>
              <a:t>EXPLORATORY DATA ANALYSIS</a:t>
            </a:r>
            <a:endParaRPr/>
          </a:p>
        </p:txBody>
      </p:sp>
      <p:sp>
        <p:nvSpPr>
          <p:cNvPr id="179" name="Google Shape;179;p5"/>
          <p:cNvSpPr txBox="1"/>
          <p:nvPr/>
        </p:nvSpPr>
        <p:spPr>
          <a:xfrm>
            <a:off x="4684195" y="2288605"/>
            <a:ext cx="3692187" cy="241264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b="0" i="0" sz="1700" u="none" cap="none" strike="noStrike">
              <a:solidFill>
                <a:srgbClr val="4A86E8"/>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1" i="0" lang="en-US" sz="2000" u="none" cap="none" strike="noStrike">
                <a:solidFill>
                  <a:srgbClr val="FFFFFF"/>
                </a:solidFill>
                <a:latin typeface="Courier New"/>
                <a:ea typeface="Courier New"/>
                <a:cs typeface="Courier New"/>
                <a:sym typeface="Courier New"/>
              </a:rPr>
              <a:t>GETTING </a:t>
            </a:r>
            <a:r>
              <a:rPr b="1" i="0" lang="en-US" sz="2000" u="none" cap="none" strike="noStrike">
                <a:solidFill>
                  <a:srgbClr val="3C78D8"/>
                </a:solidFill>
                <a:latin typeface="Courier New"/>
                <a:ea typeface="Courier New"/>
                <a:cs typeface="Courier New"/>
                <a:sym typeface="Courier New"/>
              </a:rPr>
              <a:t>INSIGHTS</a:t>
            </a:r>
            <a:r>
              <a:rPr b="1" i="0" lang="en-US" sz="2000" u="none" cap="none" strike="noStrike">
                <a:solidFill>
                  <a:srgbClr val="FFFFFF"/>
                </a:solidFill>
                <a:latin typeface="Courier New"/>
                <a:ea typeface="Courier New"/>
                <a:cs typeface="Courier New"/>
                <a:sym typeface="Courier New"/>
              </a:rPr>
              <a:t> ABOUT THE </a:t>
            </a:r>
            <a:r>
              <a:rPr b="1" i="0" lang="en-US" sz="2000" u="none" cap="none" strike="noStrike">
                <a:solidFill>
                  <a:srgbClr val="3C78D8"/>
                </a:solidFill>
                <a:latin typeface="Courier New"/>
                <a:ea typeface="Courier New"/>
                <a:cs typeface="Courier New"/>
                <a:sym typeface="Courier New"/>
              </a:rPr>
              <a:t> GIVEN DATASET</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p:txBody>
      </p:sp>
      <p:sp>
        <p:nvSpPr>
          <p:cNvPr id="180" name="Google Shape;180;p5"/>
          <p:cNvSpPr/>
          <p:nvPr/>
        </p:nvSpPr>
        <p:spPr>
          <a:xfrm>
            <a:off x="507937" y="281075"/>
            <a:ext cx="7975257" cy="1473144"/>
          </a:xfrm>
          <a:custGeom>
            <a:rect b="b" l="l" r="r" t="t"/>
            <a:pathLst>
              <a:path extrusionOk="0" h="38888" w="309441">
                <a:moveTo>
                  <a:pt x="332" y="0"/>
                </a:moveTo>
                <a:lnTo>
                  <a:pt x="309441" y="0"/>
                </a:lnTo>
                <a:lnTo>
                  <a:pt x="309441" y="38888"/>
                </a:lnTo>
                <a:lnTo>
                  <a:pt x="0" y="38888"/>
                </a:lnTo>
                <a:close/>
              </a:path>
            </a:pathLst>
          </a:custGeom>
          <a:noFill/>
          <a:ln cap="flat" cmpd="sng" w="38100">
            <a:solidFill>
              <a:srgbClr val="3C78D8"/>
            </a:solidFill>
            <a:prstDash val="solid"/>
            <a:round/>
            <a:headEnd len="sm" w="sm" type="none"/>
            <a:tailEnd len="sm" w="sm" type="none"/>
          </a:ln>
        </p:spPr>
      </p:sp>
      <p:sp>
        <p:nvSpPr>
          <p:cNvPr id="181" name="Google Shape;181;p5"/>
          <p:cNvSpPr/>
          <p:nvPr/>
        </p:nvSpPr>
        <p:spPr>
          <a:xfrm>
            <a:off x="750580" y="2281641"/>
            <a:ext cx="3096100" cy="1870190"/>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4613105" y="2284971"/>
            <a:ext cx="3934545" cy="1871124"/>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raphical user interface, application, icon&#10;&#10;Description automatically generated" id="183" name="Google Shape;183;p5"/>
          <p:cNvPicPr preferRelativeResize="0"/>
          <p:nvPr/>
        </p:nvPicPr>
        <p:blipFill rotWithShape="1">
          <a:blip r:embed="rId4">
            <a:alphaModFix/>
          </a:blip>
          <a:srcRect b="0" l="0" r="0" t="0"/>
          <a:stretch/>
        </p:blipFill>
        <p:spPr>
          <a:xfrm>
            <a:off x="2283178" y="2611262"/>
            <a:ext cx="1219200" cy="1219200"/>
          </a:xfrm>
          <a:prstGeom prst="rect">
            <a:avLst/>
          </a:prstGeom>
          <a:noFill/>
          <a:ln>
            <a:noFill/>
          </a:ln>
        </p:spPr>
      </p:pic>
      <p:pic>
        <p:nvPicPr>
          <p:cNvPr descr="Icon&#10;&#10;Description automatically generated" id="184" name="Google Shape;184;p5"/>
          <p:cNvPicPr preferRelativeResize="0"/>
          <p:nvPr/>
        </p:nvPicPr>
        <p:blipFill rotWithShape="1">
          <a:blip r:embed="rId5">
            <a:alphaModFix/>
          </a:blip>
          <a:srcRect b="0" l="0" r="0" t="0"/>
          <a:stretch/>
        </p:blipFill>
        <p:spPr>
          <a:xfrm>
            <a:off x="1351843" y="2992261"/>
            <a:ext cx="506590" cy="4995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6"/>
          <p:cNvSpPr/>
          <p:nvPr/>
        </p:nvSpPr>
        <p:spPr>
          <a:xfrm>
            <a:off x="4404079" y="1352550"/>
            <a:ext cx="4261555" cy="3683000"/>
          </a:xfrm>
          <a:prstGeom prst="rect">
            <a:avLst/>
          </a:prstGeom>
          <a:solidFill>
            <a:srgbClr val="F2F2F2"/>
          </a:solidFill>
          <a:ln cap="flat" cmpd="sng" w="25400">
            <a:solidFill>
              <a:srgbClr val="0032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6"/>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EXPLORATORY DATA ANALYSIS</a:t>
            </a:r>
            <a:endParaRPr/>
          </a:p>
        </p:txBody>
      </p:sp>
      <p:sp>
        <p:nvSpPr>
          <p:cNvPr id="191" name="Google Shape;191;p6"/>
          <p:cNvSpPr txBox="1"/>
          <p:nvPr>
            <p:ph idx="1" type="body"/>
          </p:nvPr>
        </p:nvSpPr>
        <p:spPr>
          <a:xfrm>
            <a:off x="837051" y="1286631"/>
            <a:ext cx="3403200" cy="321301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US" sz="2200">
                <a:solidFill>
                  <a:srgbClr val="B6D7A8"/>
                </a:solidFill>
                <a:latin typeface="Gentium Basic"/>
                <a:ea typeface="Gentium Basic"/>
                <a:cs typeface="Gentium Basic"/>
                <a:sym typeface="Gentium Basic"/>
              </a:rPr>
              <a:t>CORRELATION</a:t>
            </a:r>
            <a:endParaRPr sz="2200">
              <a:solidFill>
                <a:srgbClr val="FFFFFF"/>
              </a:solidFill>
              <a:latin typeface="Gentium Basic"/>
              <a:ea typeface="Gentium Basic"/>
              <a:cs typeface="Gentium Basic"/>
              <a:sym typeface="Gentium Basic"/>
            </a:endParaRPr>
          </a:p>
          <a:p>
            <a:pPr indent="0" lvl="0" marL="0" rtl="0" algn="ctr">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a:p>
            <a:pPr indent="0" lvl="0" marL="0" rtl="0" algn="just">
              <a:lnSpc>
                <a:spcPct val="100000"/>
              </a:lnSpc>
              <a:spcBef>
                <a:spcPts val="0"/>
              </a:spcBef>
              <a:spcAft>
                <a:spcPts val="0"/>
              </a:spcAft>
              <a:buSzPts val="1300"/>
              <a:buNone/>
            </a:pPr>
            <a:r>
              <a:rPr lang="en-US" sz="1400">
                <a:solidFill>
                  <a:schemeClr val="lt1"/>
                </a:solidFill>
                <a:latin typeface="Century Schoolbook"/>
                <a:ea typeface="Century Schoolbook"/>
                <a:cs typeface="Century Schoolbook"/>
                <a:sym typeface="Century Schoolbook"/>
              </a:rPr>
              <a:t>The Louder the sound is, the more energy the sound wave contains. The correlation we found out between loudness and energy is pretty high, which validates the above mentioned fact. The popularity of songs increases as we move ahead in time indicating that people prefer new songs to old ones and also there is an overall increase in the number of people listening to music.</a:t>
            </a:r>
            <a:endParaRPr sz="1400">
              <a:solidFill>
                <a:schemeClr val="lt1"/>
              </a:solidFill>
              <a:latin typeface="Century Schoolbook"/>
              <a:ea typeface="Century Schoolbook"/>
              <a:cs typeface="Century Schoolbook"/>
              <a:sym typeface="Century Schoolbook"/>
            </a:endParaRPr>
          </a:p>
          <a:p>
            <a:pPr indent="0" lvl="0" marL="0" rtl="0" algn="ctr">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p:txBody>
      </p:sp>
      <p:cxnSp>
        <p:nvCxnSpPr>
          <p:cNvPr id="192" name="Google Shape;192;p6"/>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193" name="Google Shape;193;p6"/>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pic>
        <p:nvPicPr>
          <p:cNvPr descr="A picture containing graphical user interface&#10;&#10;Description automatically generated" id="194" name="Google Shape;194;p6"/>
          <p:cNvPicPr preferRelativeResize="0"/>
          <p:nvPr/>
        </p:nvPicPr>
        <p:blipFill rotWithShape="1">
          <a:blip r:embed="rId3">
            <a:alphaModFix/>
          </a:blip>
          <a:srcRect b="0" l="0" r="0" t="0"/>
          <a:stretch/>
        </p:blipFill>
        <p:spPr>
          <a:xfrm>
            <a:off x="4407551" y="1351612"/>
            <a:ext cx="4267200" cy="3743325"/>
          </a:xfrm>
          <a:prstGeom prst="rect">
            <a:avLst/>
          </a:prstGeom>
          <a:noFill/>
          <a:ln cap="flat" cmpd="sng" w="9525">
            <a:solidFill>
              <a:srgbClr val="4472C4"/>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EXPLORATORY DATA ANALYSIS</a:t>
            </a:r>
            <a:endParaRPr/>
          </a:p>
        </p:txBody>
      </p:sp>
      <p:sp>
        <p:nvSpPr>
          <p:cNvPr id="200" name="Google Shape;200;p7"/>
          <p:cNvSpPr txBox="1"/>
          <p:nvPr>
            <p:ph idx="1" type="body"/>
          </p:nvPr>
        </p:nvSpPr>
        <p:spPr>
          <a:xfrm>
            <a:off x="307886" y="1787574"/>
            <a:ext cx="2951645" cy="274735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b="1" lang="en-US" sz="2200">
                <a:solidFill>
                  <a:srgbClr val="B6D7A8"/>
                </a:solidFill>
                <a:latin typeface="Gentium Basic"/>
                <a:ea typeface="Gentium Basic"/>
                <a:cs typeface="Gentium Basic"/>
                <a:sym typeface="Gentium Basic"/>
              </a:rPr>
              <a:t>SUMMARY STATISTICS</a:t>
            </a:r>
            <a:endParaRPr sz="2200">
              <a:solidFill>
                <a:srgbClr val="FFFFFF"/>
              </a:solidFill>
              <a:latin typeface="Gentium Basic"/>
              <a:ea typeface="Gentium Basic"/>
              <a:cs typeface="Gentium Basic"/>
              <a:sym typeface="Gentium Basic"/>
            </a:endParaRPr>
          </a:p>
          <a:p>
            <a:pPr indent="0" lvl="0" marL="0" rtl="0" algn="ctr">
              <a:lnSpc>
                <a:spcPct val="100000"/>
              </a:lnSpc>
              <a:spcBef>
                <a:spcPts val="0"/>
              </a:spcBef>
              <a:spcAft>
                <a:spcPts val="0"/>
              </a:spcAft>
              <a:buSzPts val="1300"/>
              <a:buNone/>
            </a:pPr>
            <a:r>
              <a:t/>
            </a:r>
            <a:endParaRPr sz="1200">
              <a:solidFill>
                <a:schemeClr val="lt1"/>
              </a:solidFill>
              <a:latin typeface="Montserrat"/>
              <a:ea typeface="Montserrat"/>
              <a:cs typeface="Montserrat"/>
              <a:sym typeface="Montserrat"/>
            </a:endParaRPr>
          </a:p>
          <a:p>
            <a:pPr indent="0" lvl="0" marL="0" rtl="0" algn="just">
              <a:lnSpc>
                <a:spcPct val="100000"/>
              </a:lnSpc>
              <a:spcBef>
                <a:spcPts val="0"/>
              </a:spcBef>
              <a:spcAft>
                <a:spcPts val="0"/>
              </a:spcAft>
              <a:buSzPts val="1300"/>
              <a:buNone/>
            </a:pPr>
            <a:r>
              <a:rPr lang="en-US" sz="1400">
                <a:solidFill>
                  <a:schemeClr val="lt1"/>
                </a:solidFill>
                <a:latin typeface="Montserrat"/>
                <a:ea typeface="Montserrat"/>
                <a:cs typeface="Montserrat"/>
                <a:sym typeface="Montserrat"/>
              </a:rPr>
              <a:t>The data provided consists of different audio features and their release dates with 12227 unique ids. There is a measure of loudness score for each sample which is useful for comparing relative loudness of the tracks.</a:t>
            </a:r>
            <a:endParaRPr sz="1400">
              <a:solidFill>
                <a:schemeClr val="lt1"/>
              </a:solidFill>
              <a:latin typeface="Montserrat"/>
              <a:ea typeface="Montserrat"/>
              <a:cs typeface="Montserrat"/>
              <a:sym typeface="Montserrat"/>
            </a:endParaRPr>
          </a:p>
          <a:p>
            <a:pPr indent="0" lvl="0" marL="0" rtl="0" algn="just">
              <a:lnSpc>
                <a:spcPct val="100000"/>
              </a:lnSpc>
              <a:spcBef>
                <a:spcPts val="0"/>
              </a:spcBef>
              <a:spcAft>
                <a:spcPts val="0"/>
              </a:spcAft>
              <a:buSzPts val="1300"/>
              <a:buNone/>
            </a:pPr>
            <a:r>
              <a:t/>
            </a:r>
            <a:endParaRPr sz="14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1300"/>
              <a:buNone/>
            </a:pPr>
            <a:r>
              <a:t/>
            </a:r>
            <a:endParaRPr b="1" sz="2400">
              <a:solidFill>
                <a:srgbClr val="B6D7A8"/>
              </a:solidFill>
              <a:latin typeface="Montserrat"/>
              <a:ea typeface="Montserrat"/>
              <a:cs typeface="Montserrat"/>
              <a:sym typeface="Montserrat"/>
            </a:endParaRPr>
          </a:p>
        </p:txBody>
      </p:sp>
      <p:cxnSp>
        <p:nvCxnSpPr>
          <p:cNvPr id="201" name="Google Shape;201;p7"/>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cxnSp>
        <p:nvCxnSpPr>
          <p:cNvPr id="202" name="Google Shape;202;p7"/>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graphicFrame>
        <p:nvGraphicFramePr>
          <p:cNvPr id="203" name="Google Shape;203;p7"/>
          <p:cNvGraphicFramePr/>
          <p:nvPr/>
        </p:nvGraphicFramePr>
        <p:xfrm>
          <a:off x="3443111" y="1643943"/>
          <a:ext cx="3000000" cy="3000000"/>
        </p:xfrm>
        <a:graphic>
          <a:graphicData uri="http://schemas.openxmlformats.org/drawingml/2006/table">
            <a:tbl>
              <a:tblPr bandRow="1" firstRow="1">
                <a:noFill/>
                <a:tableStyleId>{8C103DDF-64F9-4794-87CF-6CFECD7EF436}</a:tableStyleId>
              </a:tblPr>
              <a:tblGrid>
                <a:gridCol w="469075"/>
                <a:gridCol w="959500"/>
                <a:gridCol w="1040150"/>
                <a:gridCol w="652650"/>
                <a:gridCol w="785500"/>
                <a:gridCol w="968750"/>
                <a:gridCol w="750775"/>
              </a:tblGrid>
              <a:tr h="407850">
                <a:tc>
                  <a:txBody>
                    <a:bodyPr/>
                    <a:lstStyle/>
                    <a:p>
                      <a:pPr indent="0" lvl="0" marL="0" marR="0" rtl="0" algn="l">
                        <a:lnSpc>
                          <a:spcPct val="100000"/>
                        </a:lnSpc>
                        <a:spcBef>
                          <a:spcPts val="0"/>
                        </a:spcBef>
                        <a:spcAft>
                          <a:spcPts val="0"/>
                        </a:spcAft>
                        <a:buNone/>
                      </a:pPr>
                      <a:r>
                        <a:t/>
                      </a:r>
                      <a:endParaRPr sz="1400" u="none" cap="none" strike="noStrike">
                        <a:solidFill>
                          <a:schemeClr val="lt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b="0" lang="en-US" sz="950" u="none" cap="none" strike="noStrike">
                          <a:solidFill>
                            <a:schemeClr val="lt1"/>
                          </a:solidFill>
                        </a:rPr>
                        <a:t>acousticness</a:t>
                      </a:r>
                      <a:endParaRPr b="0" sz="1400" u="none" cap="none" strike="noStrike">
                        <a:solidFill>
                          <a:schemeClr val="lt1"/>
                        </a:solidFill>
                      </a:endParaRPr>
                    </a:p>
                  </a:txBody>
                  <a:tcPr marT="66675" marB="66675" marR="66675" marL="66675">
                    <a:solidFill>
                      <a:srgbClr val="B7C4D8"/>
                    </a:solidFill>
                  </a:tcPr>
                </a:tc>
                <a:tc>
                  <a:txBody>
                    <a:bodyPr/>
                    <a:lstStyle/>
                    <a:p>
                      <a:pPr indent="0" lvl="0" marL="0" marR="0" rtl="0" algn="l">
                        <a:lnSpc>
                          <a:spcPct val="100000"/>
                        </a:lnSpc>
                        <a:spcBef>
                          <a:spcPts val="0"/>
                        </a:spcBef>
                        <a:spcAft>
                          <a:spcPts val="0"/>
                        </a:spcAft>
                        <a:buNone/>
                      </a:pPr>
                      <a:r>
                        <a:rPr b="0" lang="en-US" sz="950" u="none" cap="none" strike="noStrike">
                          <a:solidFill>
                            <a:schemeClr val="lt1"/>
                          </a:solidFill>
                        </a:rPr>
                        <a:t>instrumentalness</a:t>
                      </a:r>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b="0" lang="en-US" sz="950" u="none" cap="none" strike="noStrike">
                          <a:solidFill>
                            <a:schemeClr val="lt1"/>
                          </a:solidFill>
                        </a:rPr>
                        <a:t>energy</a:t>
                      </a:r>
                      <a:endParaRPr b="0" sz="1400" u="none" cap="none" strike="noStrike">
                        <a:solidFill>
                          <a:schemeClr val="lt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b="0" lang="en-US" sz="950" u="none" cap="none" strike="noStrike">
                          <a:solidFill>
                            <a:schemeClr val="lt1"/>
                          </a:solidFill>
                        </a:rPr>
                        <a:t>loudness</a:t>
                      </a:r>
                      <a:endParaRPr b="0" sz="1400" u="none" cap="none" strike="noStrike">
                        <a:solidFill>
                          <a:schemeClr val="lt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b="0" lang="en-US" sz="950" u="none" cap="none" strike="noStrike">
                          <a:solidFill>
                            <a:schemeClr val="lt1"/>
                          </a:solidFill>
                        </a:rPr>
                        <a:t>year</a:t>
                      </a:r>
                      <a:endParaRPr b="0" sz="1400" u="none" cap="none" strike="noStrike">
                        <a:solidFill>
                          <a:schemeClr val="lt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b="0" lang="en-US" sz="950" u="none" cap="none" strike="noStrike">
                          <a:solidFill>
                            <a:schemeClr val="lt1"/>
                          </a:solidFill>
                        </a:rPr>
                        <a:t>popularity</a:t>
                      </a:r>
                      <a:endParaRPr b="0" sz="1400" u="none" cap="none" strike="noStrike">
                        <a:solidFill>
                          <a:schemeClr val="lt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mean</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0.430578</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0.149321</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0.522129</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-10.668687</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1984.517298</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2.491453</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std</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0.366893</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0.297954</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0.262482</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5.506888</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25.911998</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1.176612</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min</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0.000001</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0.000020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-43.738000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1920.000000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1.000000</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25%</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0.058950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0.303000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-13.656000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1966.000000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1.000000</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50%</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0.354000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0.000115</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0.534000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-9.584000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1987.000000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2.000000</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75%</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0.805000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0.055650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0.739000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-6.571500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2008.000000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3.000000</a:t>
                      </a:r>
                      <a:endParaRPr sz="1400" u="none" cap="none" strike="noStrike">
                        <a:solidFill>
                          <a:schemeClr val="dk1"/>
                        </a:solidFill>
                      </a:endParaRPr>
                    </a:p>
                  </a:txBody>
                  <a:tcPr marT="66675" marB="66675" marR="66675" marL="66675">
                    <a:solidFill>
                      <a:srgbClr val="B7C4D8"/>
                    </a:solidFill>
                  </a:tcPr>
                </a:tc>
              </a:tr>
              <a:tr h="407850">
                <a:tc>
                  <a:txBody>
                    <a:bodyPr/>
                    <a:lstStyle/>
                    <a:p>
                      <a:pPr indent="0" lvl="0" marL="0" marR="0" rtl="0" algn="ctr">
                        <a:lnSpc>
                          <a:spcPct val="100000"/>
                        </a:lnSpc>
                        <a:spcBef>
                          <a:spcPts val="0"/>
                        </a:spcBef>
                        <a:spcAft>
                          <a:spcPts val="0"/>
                        </a:spcAft>
                        <a:buNone/>
                      </a:pPr>
                      <a:r>
                        <a:rPr lang="en-US" sz="950" u="none" cap="none" strike="noStrike">
                          <a:solidFill>
                            <a:schemeClr val="dk1"/>
                          </a:solidFill>
                        </a:rPr>
                        <a:t>max</a:t>
                      </a:r>
                      <a:endParaRPr sz="1400" u="none" cap="none" strike="noStrike">
                        <a:solidFill>
                          <a:schemeClr val="dk1"/>
                        </a:solidFill>
                      </a:endParaRPr>
                    </a:p>
                  </a:txBody>
                  <a:tcPr marT="66675" marB="66675" marR="66675" marL="66675" anchor="ctr">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0.996000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1.006000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2021.000000</a:t>
                      </a:r>
                      <a:endParaRPr sz="1400" u="none" cap="none" strike="noStrike">
                        <a:solidFill>
                          <a:schemeClr val="dk1"/>
                        </a:solidFill>
                      </a:endParaRPr>
                    </a:p>
                  </a:txBody>
                  <a:tcPr marT="66675" marB="66675" marR="66675" marL="66675">
                    <a:solidFill>
                      <a:srgbClr val="B7C4D8"/>
                    </a:solidFill>
                  </a:tcPr>
                </a:tc>
                <a:tc>
                  <a:txBody>
                    <a:bodyPr/>
                    <a:lstStyle/>
                    <a:p>
                      <a:pPr indent="0" lvl="0" marL="0" marR="0" rtl="0" algn="r">
                        <a:lnSpc>
                          <a:spcPct val="100000"/>
                        </a:lnSpc>
                        <a:spcBef>
                          <a:spcPts val="0"/>
                        </a:spcBef>
                        <a:spcAft>
                          <a:spcPts val="0"/>
                        </a:spcAft>
                        <a:buNone/>
                      </a:pPr>
                      <a:r>
                        <a:rPr lang="en-US" sz="950" u="none" cap="none" strike="noStrike">
                          <a:solidFill>
                            <a:schemeClr val="dk1"/>
                          </a:solidFill>
                        </a:rPr>
                        <a:t>5.000000</a:t>
                      </a:r>
                      <a:endParaRPr sz="1400" u="none" cap="none" strike="noStrike">
                        <a:solidFill>
                          <a:schemeClr val="dk1"/>
                        </a:solidFill>
                      </a:endParaRPr>
                    </a:p>
                  </a:txBody>
                  <a:tcPr marT="66675" marB="66675" marR="66675" marL="66675">
                    <a:solidFill>
                      <a:srgbClr val="B7C4D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cxnSp>
        <p:nvCxnSpPr>
          <p:cNvPr id="208" name="Google Shape;208;p8"/>
          <p:cNvCxnSpPr/>
          <p:nvPr/>
        </p:nvCxnSpPr>
        <p:spPr>
          <a:xfrm>
            <a:off x="1355575" y="243325"/>
            <a:ext cx="6872100" cy="0"/>
          </a:xfrm>
          <a:prstGeom prst="straightConnector1">
            <a:avLst/>
          </a:prstGeom>
          <a:noFill/>
          <a:ln cap="flat" cmpd="sng" w="38100">
            <a:solidFill>
              <a:schemeClr val="dk2"/>
            </a:solidFill>
            <a:prstDash val="solid"/>
            <a:round/>
            <a:headEnd len="sm" w="sm" type="none"/>
            <a:tailEnd len="sm" w="sm" type="none"/>
          </a:ln>
        </p:spPr>
      </p:cxnSp>
      <p:sp>
        <p:nvSpPr>
          <p:cNvPr id="209" name="Google Shape;209;p8"/>
          <p:cNvSpPr txBox="1"/>
          <p:nvPr>
            <p:ph type="title"/>
          </p:nvPr>
        </p:nvSpPr>
        <p:spPr>
          <a:xfrm>
            <a:off x="923557" y="386694"/>
            <a:ext cx="7913787" cy="8999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3400">
                <a:solidFill>
                  <a:srgbClr val="B6D7A8"/>
                </a:solidFill>
              </a:rPr>
              <a:t>EXPLORATORY DATA ANALYSIS</a:t>
            </a:r>
            <a:endParaRPr/>
          </a:p>
        </p:txBody>
      </p:sp>
      <p:cxnSp>
        <p:nvCxnSpPr>
          <p:cNvPr id="210" name="Google Shape;210;p8"/>
          <p:cNvCxnSpPr/>
          <p:nvPr/>
        </p:nvCxnSpPr>
        <p:spPr>
          <a:xfrm>
            <a:off x="1355575" y="1157725"/>
            <a:ext cx="6872100" cy="0"/>
          </a:xfrm>
          <a:prstGeom prst="straightConnector1">
            <a:avLst/>
          </a:prstGeom>
          <a:noFill/>
          <a:ln cap="flat" cmpd="sng" w="38100">
            <a:solidFill>
              <a:schemeClr val="dk2"/>
            </a:solidFill>
            <a:prstDash val="solid"/>
            <a:round/>
            <a:headEnd len="sm" w="sm" type="none"/>
            <a:tailEnd len="sm" w="sm" type="none"/>
          </a:ln>
        </p:spPr>
      </p:cxnSp>
      <p:sp>
        <p:nvSpPr>
          <p:cNvPr id="211" name="Google Shape;211;p8"/>
          <p:cNvSpPr txBox="1"/>
          <p:nvPr/>
        </p:nvSpPr>
        <p:spPr>
          <a:xfrm>
            <a:off x="2369962" y="1393825"/>
            <a:ext cx="62892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2"/>
                </a:solidFill>
                <a:latin typeface="Gentium Basic"/>
                <a:ea typeface="Gentium Basic"/>
                <a:cs typeface="Gentium Basic"/>
                <a:sym typeface="Gentium Basic"/>
              </a:rPr>
              <a:t>ANOMALY DETECTION AND REPLACEMENT</a:t>
            </a:r>
            <a:endParaRPr/>
          </a:p>
        </p:txBody>
      </p:sp>
      <p:sp>
        <p:nvSpPr>
          <p:cNvPr id="212" name="Google Shape;212;p8"/>
          <p:cNvSpPr txBox="1"/>
          <p:nvPr/>
        </p:nvSpPr>
        <p:spPr>
          <a:xfrm>
            <a:off x="321821" y="1978553"/>
            <a:ext cx="2389982" cy="3093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500" u="none" cap="none" strike="noStrike">
                <a:solidFill>
                  <a:schemeClr val="lt1"/>
                </a:solidFill>
                <a:latin typeface="Bell MT"/>
                <a:ea typeface="Bell MT"/>
                <a:cs typeface="Bell MT"/>
                <a:sym typeface="Bell MT"/>
              </a:rPr>
              <a:t>These are the boxplots of features having outliers more than 6%.</a:t>
            </a:r>
            <a:endParaRPr/>
          </a:p>
          <a:p>
            <a:pPr indent="0" lvl="0" marL="0" marR="0" rtl="0" algn="l">
              <a:lnSpc>
                <a:spcPct val="100000"/>
              </a:lnSpc>
              <a:spcBef>
                <a:spcPts val="0"/>
              </a:spcBef>
              <a:spcAft>
                <a:spcPts val="0"/>
              </a:spcAft>
              <a:buNone/>
            </a:pPr>
            <a:r>
              <a:rPr b="0" i="0" lang="en-US" sz="1500" u="none" cap="none" strike="noStrike">
                <a:solidFill>
                  <a:schemeClr val="lt1"/>
                </a:solidFill>
                <a:latin typeface="Bell MT"/>
                <a:ea typeface="Bell MT"/>
                <a:cs typeface="Bell MT"/>
                <a:sym typeface="Bell MT"/>
              </a:rPr>
              <a:t>Since there are a significant  number of outliers so we decided to treat them with the help of 3-sigma rule. A threshold for upper limit and lower limit were set and the values greater or lower than them were made equal to the threshold respectively</a:t>
            </a:r>
            <a:endParaRPr/>
          </a:p>
        </p:txBody>
      </p:sp>
      <p:pic>
        <p:nvPicPr>
          <p:cNvPr descr="Chart, box and whisker chart&#10;&#10;Description automatically generated" id="213" name="Google Shape;213;p8"/>
          <p:cNvPicPr preferRelativeResize="0"/>
          <p:nvPr/>
        </p:nvPicPr>
        <p:blipFill rotWithShape="1">
          <a:blip r:embed="rId3">
            <a:alphaModFix/>
          </a:blip>
          <a:srcRect b="0" l="0" r="0" t="0"/>
          <a:stretch/>
        </p:blipFill>
        <p:spPr>
          <a:xfrm>
            <a:off x="2845065" y="2232554"/>
            <a:ext cx="3203401" cy="2447308"/>
          </a:xfrm>
          <a:prstGeom prst="rect">
            <a:avLst/>
          </a:prstGeom>
          <a:noFill/>
          <a:ln>
            <a:noFill/>
          </a:ln>
        </p:spPr>
      </p:pic>
      <p:graphicFrame>
        <p:nvGraphicFramePr>
          <p:cNvPr id="214" name="Google Shape;214;p8"/>
          <p:cNvGraphicFramePr/>
          <p:nvPr/>
        </p:nvGraphicFramePr>
        <p:xfrm>
          <a:off x="6230055" y="2271889"/>
          <a:ext cx="3000000" cy="3000000"/>
        </p:xfrm>
        <a:graphic>
          <a:graphicData uri="http://schemas.openxmlformats.org/drawingml/2006/table">
            <a:tbl>
              <a:tblPr bandRow="1" firstRow="1">
                <a:noFill/>
                <a:tableStyleId>{8C103DDF-64F9-4794-87CF-6CFECD7EF436}</a:tableStyleId>
              </a:tblPr>
              <a:tblGrid>
                <a:gridCol w="1570400"/>
                <a:gridCol w="892700"/>
              </a:tblGrid>
              <a:tr h="370850">
                <a:tc>
                  <a:txBody>
                    <a:bodyPr/>
                    <a:lstStyle/>
                    <a:p>
                      <a:pPr indent="0" lvl="0" marL="0" marR="0" rtl="0" algn="l">
                        <a:lnSpc>
                          <a:spcPct val="100000"/>
                        </a:lnSpc>
                        <a:spcBef>
                          <a:spcPts val="0"/>
                        </a:spcBef>
                        <a:spcAft>
                          <a:spcPts val="0"/>
                        </a:spcAft>
                        <a:buNone/>
                      </a:pPr>
                      <a:r>
                        <a:rPr b="1" lang="en-US" sz="1400" u="none" cap="none" strike="noStrike">
                          <a:solidFill>
                            <a:schemeClr val="lt1"/>
                          </a:solidFill>
                        </a:rPr>
                        <a:t>Feature</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solidFill>
                            <a:schemeClr val="lt1"/>
                          </a:solidFill>
                        </a:rPr>
                        <a:t>% of outliers</a:t>
                      </a:r>
                      <a:endParaRPr/>
                    </a:p>
                  </a:txBody>
                  <a:tcPr marT="45725" marB="45725" marR="91450" marL="91450"/>
                </a:tc>
              </a:tr>
              <a:tr h="2957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Instrumentalness</a:t>
                      </a:r>
                      <a:endParaRPr/>
                    </a:p>
                  </a:txBody>
                  <a:tcPr marT="45725" marB="45725" marR="91450" marL="914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21.6324</a:t>
                      </a:r>
                      <a:endParaRPr/>
                    </a:p>
                  </a:txBody>
                  <a:tcPr marT="45725" marB="45725" marR="91450" marL="91450"/>
                </a:tc>
              </a:tr>
              <a:tr h="2549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Liveness</a:t>
                      </a:r>
                      <a:endParaRPr/>
                    </a:p>
                  </a:txBody>
                  <a:tcPr marT="45725" marB="45725" marR="91450" marL="914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7.0745</a:t>
                      </a:r>
                      <a:endParaRPr/>
                    </a:p>
                  </a:txBody>
                  <a:tcPr marT="45725" marB="45725" marR="91450" marL="91450"/>
                </a:tc>
              </a:tr>
              <a:tr h="285525">
                <a:tc>
                  <a:txBody>
                    <a:bodyPr/>
                    <a:lstStyle/>
                    <a:p>
                      <a:pPr indent="0" lvl="0" marL="0" marR="0" rtl="0" algn="l">
                        <a:lnSpc>
                          <a:spcPct val="100000"/>
                        </a:lnSpc>
                        <a:spcBef>
                          <a:spcPts val="0"/>
                        </a:spcBef>
                        <a:spcAft>
                          <a:spcPts val="0"/>
                        </a:spcAft>
                        <a:buNone/>
                      </a:pPr>
                      <a:r>
                        <a:rPr lang="en-US" sz="1100" u="none" cap="none" strike="noStrike">
                          <a:solidFill>
                            <a:schemeClr val="lt1"/>
                          </a:solidFill>
                        </a:rPr>
                        <a:t>Speechiness</a:t>
                      </a:r>
                      <a:endParaRPr/>
                    </a:p>
                  </a:txBody>
                  <a:tcPr marT="45725" marB="45725" marR="91450" marL="91450"/>
                </a:tc>
                <a:tc>
                  <a:txBody>
                    <a:bodyPr/>
                    <a:lstStyle/>
                    <a:p>
                      <a:pPr indent="0" lvl="0" marL="0" marR="0" rtl="0" algn="l">
                        <a:lnSpc>
                          <a:spcPct val="100000"/>
                        </a:lnSpc>
                        <a:spcBef>
                          <a:spcPts val="0"/>
                        </a:spcBef>
                        <a:spcAft>
                          <a:spcPts val="0"/>
                        </a:spcAft>
                        <a:buNone/>
                      </a:pPr>
                      <a:r>
                        <a:rPr lang="en-US" sz="1100" u="none" cap="none" strike="noStrike">
                          <a:solidFill>
                            <a:schemeClr val="lt1"/>
                          </a:solidFill>
                        </a:rPr>
                        <a:t>13.92819</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9"/>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220" name="Google Shape;220;p9"/>
          <p:cNvSpPr txBox="1"/>
          <p:nvPr>
            <p:ph type="title"/>
          </p:nvPr>
        </p:nvSpPr>
        <p:spPr>
          <a:xfrm>
            <a:off x="739183" y="365722"/>
            <a:ext cx="8203577" cy="115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US" sz="4800">
                <a:solidFill>
                  <a:srgbClr val="4A86E8"/>
                </a:solidFill>
              </a:rPr>
              <a:t>FEATURE ENGINEERING</a:t>
            </a:r>
            <a:endParaRPr/>
          </a:p>
        </p:txBody>
      </p:sp>
      <p:sp>
        <p:nvSpPr>
          <p:cNvPr id="221" name="Google Shape;221;p9"/>
          <p:cNvSpPr txBox="1"/>
          <p:nvPr/>
        </p:nvSpPr>
        <p:spPr>
          <a:xfrm>
            <a:off x="4790029" y="2062827"/>
            <a:ext cx="3692187" cy="241264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rgbClr val="4A86E8"/>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1" i="0" lang="en-US" sz="2000" u="none" cap="none" strike="noStrike">
                <a:solidFill>
                  <a:srgbClr val="3C78D8"/>
                </a:solidFill>
                <a:latin typeface="Gentium Basic"/>
                <a:ea typeface="Gentium Basic"/>
                <a:cs typeface="Gentium Basic"/>
                <a:sym typeface="Gentium Basic"/>
              </a:rPr>
              <a:t>New Features </a:t>
            </a:r>
            <a:r>
              <a:rPr b="1" i="0" lang="en-US" sz="2000" u="none" cap="none" strike="noStrike">
                <a:solidFill>
                  <a:srgbClr val="FFFFFF"/>
                </a:solidFill>
                <a:latin typeface="Gentium Basic"/>
                <a:ea typeface="Gentium Basic"/>
                <a:cs typeface="Gentium Basic"/>
                <a:sym typeface="Gentium Basic"/>
              </a:rPr>
              <a:t>introduced to increase the </a:t>
            </a:r>
            <a:r>
              <a:rPr b="1" i="0" lang="en-US" sz="2000" u="none" cap="none" strike="noStrike">
                <a:solidFill>
                  <a:srgbClr val="3C78D8"/>
                </a:solidFill>
                <a:latin typeface="Gentium Basic"/>
                <a:ea typeface="Gentium Basic"/>
                <a:cs typeface="Gentium Basic"/>
                <a:sym typeface="Gentium Basic"/>
              </a:rPr>
              <a:t>accuracy</a:t>
            </a:r>
            <a:r>
              <a:rPr b="1" i="0" lang="en-US" sz="2000" u="none" cap="none" strike="noStrike">
                <a:solidFill>
                  <a:srgbClr val="FFFFFF"/>
                </a:solidFill>
                <a:latin typeface="Gentium Basic"/>
                <a:ea typeface="Gentium Basic"/>
                <a:cs typeface="Gentium Basic"/>
                <a:sym typeface="Gentium Basic"/>
              </a:rPr>
              <a:t> of model:</a:t>
            </a:r>
            <a:endParaRPr b="1" i="0" sz="1400" u="none" cap="none" strike="noStrike">
              <a:solidFill>
                <a:srgbClr val="000000"/>
              </a:solidFill>
              <a:latin typeface="Libre Baskerville"/>
              <a:ea typeface="Libre Baskerville"/>
              <a:cs typeface="Libre Baskerville"/>
              <a:sym typeface="Libre Baskerville"/>
            </a:endParaRPr>
          </a:p>
          <a:p>
            <a:pPr indent="0" lvl="0" marL="0" marR="0" rtl="0" algn="just">
              <a:lnSpc>
                <a:spcPct val="100000"/>
              </a:lnSpc>
              <a:spcBef>
                <a:spcPts val="0"/>
              </a:spcBef>
              <a:spcAft>
                <a:spcPts val="0"/>
              </a:spcAft>
              <a:buNone/>
            </a:pPr>
            <a:r>
              <a:t/>
            </a:r>
            <a:endParaRPr b="1" i="0" sz="2000" u="none" cap="none" strike="noStrike">
              <a:solidFill>
                <a:srgbClr val="FFFFFF"/>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None/>
            </a:pPr>
            <a:r>
              <a:rPr b="0" i="0" lang="en-US" sz="2000" u="none" cap="none" strike="noStrike">
                <a:solidFill>
                  <a:srgbClr val="FFFFFF"/>
                </a:solidFill>
                <a:latin typeface="Libre Baskerville"/>
                <a:ea typeface="Libre Baskerville"/>
                <a:cs typeface="Libre Baskerville"/>
                <a:sym typeface="Libre Baskerville"/>
              </a:rPr>
              <a:t>Release Day</a:t>
            </a:r>
            <a:endParaRPr b="0" i="0" sz="2000" u="none" cap="none" strike="noStrike">
              <a:solidFill>
                <a:srgbClr val="FFFFFF"/>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None/>
            </a:pPr>
            <a:r>
              <a:rPr b="0" i="0" lang="en-US" sz="2000" u="none" cap="none" strike="noStrike">
                <a:solidFill>
                  <a:srgbClr val="FFFFFF"/>
                </a:solidFill>
                <a:latin typeface="Libre Baskerville"/>
                <a:ea typeface="Libre Baskerville"/>
                <a:cs typeface="Libre Baskerville"/>
                <a:sym typeface="Libre Baskerville"/>
              </a:rPr>
              <a:t>Release Month</a:t>
            </a:r>
            <a:endParaRPr b="0" i="0" sz="2000" u="none" cap="none" strike="noStrike">
              <a:solidFill>
                <a:srgbClr val="FFFFF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p:txBody>
      </p:sp>
      <p:sp>
        <p:nvSpPr>
          <p:cNvPr id="222" name="Google Shape;222;p9"/>
          <p:cNvSpPr/>
          <p:nvPr/>
        </p:nvSpPr>
        <p:spPr>
          <a:xfrm>
            <a:off x="669559" y="464520"/>
            <a:ext cx="8039413" cy="951032"/>
          </a:xfrm>
          <a:custGeom>
            <a:rect b="b" l="l" r="r" t="t"/>
            <a:pathLst>
              <a:path extrusionOk="0" h="38888" w="309441">
                <a:moveTo>
                  <a:pt x="332" y="0"/>
                </a:moveTo>
                <a:lnTo>
                  <a:pt x="309441" y="0"/>
                </a:lnTo>
                <a:lnTo>
                  <a:pt x="309441" y="38888"/>
                </a:lnTo>
                <a:lnTo>
                  <a:pt x="0" y="38888"/>
                </a:lnTo>
                <a:close/>
              </a:path>
            </a:pathLst>
          </a:custGeom>
          <a:noFill/>
          <a:ln cap="flat" cmpd="sng" w="38100">
            <a:solidFill>
              <a:srgbClr val="3C78D8"/>
            </a:solidFill>
            <a:prstDash val="solid"/>
            <a:round/>
            <a:headEnd len="sm" w="sm" type="none"/>
            <a:tailEnd len="sm" w="sm" type="none"/>
          </a:ln>
        </p:spPr>
      </p:sp>
      <p:sp>
        <p:nvSpPr>
          <p:cNvPr id="223" name="Google Shape;223;p9"/>
          <p:cNvSpPr/>
          <p:nvPr/>
        </p:nvSpPr>
        <p:spPr>
          <a:xfrm>
            <a:off x="4394383" y="2284971"/>
            <a:ext cx="4315545" cy="1969902"/>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 icon&#10;&#10;Description automatically generated" id="224" name="Google Shape;224;p9"/>
          <p:cNvPicPr preferRelativeResize="0"/>
          <p:nvPr/>
        </p:nvPicPr>
        <p:blipFill rotWithShape="1">
          <a:blip r:embed="rId4">
            <a:alphaModFix/>
          </a:blip>
          <a:srcRect b="0" l="0" r="0" t="0"/>
          <a:stretch/>
        </p:blipFill>
        <p:spPr>
          <a:xfrm>
            <a:off x="833994" y="2341452"/>
            <a:ext cx="2656004" cy="1858660"/>
          </a:xfrm>
          <a:prstGeom prst="rect">
            <a:avLst/>
          </a:prstGeom>
          <a:noFill/>
          <a:ln>
            <a:noFill/>
          </a:ln>
        </p:spPr>
      </p:pic>
      <p:sp>
        <p:nvSpPr>
          <p:cNvPr id="225" name="Google Shape;225;p9"/>
          <p:cNvSpPr/>
          <p:nvPr/>
        </p:nvSpPr>
        <p:spPr>
          <a:xfrm>
            <a:off x="739797" y="2281641"/>
            <a:ext cx="2848091" cy="1967237"/>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NAMAN</dc:creator>
</cp:coreProperties>
</file>