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481" r:id="rId2"/>
    <p:sldId id="492" r:id="rId3"/>
    <p:sldId id="482" r:id="rId4"/>
    <p:sldId id="485" r:id="rId5"/>
    <p:sldId id="487" r:id="rId6"/>
    <p:sldId id="488" r:id="rId7"/>
    <p:sldId id="494" r:id="rId8"/>
    <p:sldId id="491" r:id="rId9"/>
    <p:sldId id="490" r:id="rId10"/>
    <p:sldId id="495" r:id="rId11"/>
    <p:sldId id="489" r:id="rId12"/>
    <p:sldId id="493"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hivo Light" panose="020B0604020202020204" charset="0"/>
      <p:regular r:id="rId19"/>
      <p:italic r:id="rId20"/>
    </p:embeddedFont>
    <p:embeddedFont>
      <p:font typeface="Oswald Medium" panose="00000600000000000000" pitchFamily="2" charset="0"/>
      <p:regular r:id="rId21"/>
    </p:embeddedFont>
    <p:embeddedFont>
      <p:font typeface="Oswald SemiBold" panose="00000700000000000000" pitchFamily="2" charset="0"/>
      <p:regular r:id="rId22"/>
      <p:bold r:id="rId23"/>
    </p:embeddedFont>
    <p:embeddedFont>
      <p:font typeface="Roboto Light"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6" userDrawn="1">
          <p15:clr>
            <a:srgbClr val="A4A3A4"/>
          </p15:clr>
        </p15:guide>
        <p15:guide id="2" pos="6264" userDrawn="1">
          <p15:clr>
            <a:srgbClr val="A4A3A4"/>
          </p15:clr>
        </p15:guide>
        <p15:guide id="3" orient="horz" pos="20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8E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24"/>
    <p:restoredTop sz="94344"/>
  </p:normalViewPr>
  <p:slideViewPr>
    <p:cSldViewPr snapToGrid="0" snapToObjects="1">
      <p:cViewPr varScale="1">
        <p:scale>
          <a:sx n="87" d="100"/>
          <a:sy n="87" d="100"/>
        </p:scale>
        <p:origin x="64" y="240"/>
      </p:cViewPr>
      <p:guideLst>
        <p:guide orient="horz" pos="1896"/>
        <p:guide pos="6264"/>
        <p:guide orient="horz" pos="201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swald Medium"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swald Medium" pitchFamily="2" charset="77"/>
              </a:defRPr>
            </a:lvl1pPr>
          </a:lstStyle>
          <a:p>
            <a:fld id="{EB692D35-10FD-6545-8C02-813A60B2B96E}" type="datetimeFigureOut">
              <a:rPr lang="en-US" smtClean="0"/>
              <a:pPr/>
              <a:t>11/17/2023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swald Medium"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swald Medium" pitchFamily="2" charset="77"/>
              </a:defRPr>
            </a:lvl1pPr>
          </a:lstStyle>
          <a:p>
            <a:fld id="{1CDBF76F-1338-7C4E-90E8-75B397557568}" type="slidenum">
              <a:rPr lang="en-US" smtClean="0"/>
              <a:pPr/>
              <a:t>‹#›</a:t>
            </a:fld>
            <a:endParaRPr lang="en-US" dirty="0"/>
          </a:p>
        </p:txBody>
      </p:sp>
    </p:spTree>
    <p:extLst>
      <p:ext uri="{BB962C8B-B14F-4D97-AF65-F5344CB8AC3E}">
        <p14:creationId xmlns:p14="http://schemas.microsoft.com/office/powerpoint/2010/main" val="86946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swald Medium" pitchFamily="2" charset="77"/>
        <a:ea typeface="+mn-ea"/>
        <a:cs typeface="+mn-cs"/>
      </a:defRPr>
    </a:lvl1pPr>
    <a:lvl2pPr marL="457200" algn="l" defTabSz="914400" rtl="0" eaLnBrk="1" latinLnBrk="0" hangingPunct="1">
      <a:defRPr sz="1200" b="0" i="0" kern="1200">
        <a:solidFill>
          <a:schemeClr val="tx1"/>
        </a:solidFill>
        <a:latin typeface="Oswald Medium" pitchFamily="2" charset="77"/>
        <a:ea typeface="+mn-ea"/>
        <a:cs typeface="+mn-cs"/>
      </a:defRPr>
    </a:lvl2pPr>
    <a:lvl3pPr marL="914400" algn="l" defTabSz="914400" rtl="0" eaLnBrk="1" latinLnBrk="0" hangingPunct="1">
      <a:defRPr sz="1200" b="0" i="0" kern="1200">
        <a:solidFill>
          <a:schemeClr val="tx1"/>
        </a:solidFill>
        <a:latin typeface="Oswald Medium" pitchFamily="2" charset="77"/>
        <a:ea typeface="+mn-ea"/>
        <a:cs typeface="+mn-cs"/>
      </a:defRPr>
    </a:lvl3pPr>
    <a:lvl4pPr marL="1371600" algn="l" defTabSz="914400" rtl="0" eaLnBrk="1" latinLnBrk="0" hangingPunct="1">
      <a:defRPr sz="1200" b="0" i="0" kern="1200">
        <a:solidFill>
          <a:schemeClr val="tx1"/>
        </a:solidFill>
        <a:latin typeface="Oswald Medium" pitchFamily="2" charset="77"/>
        <a:ea typeface="+mn-ea"/>
        <a:cs typeface="+mn-cs"/>
      </a:defRPr>
    </a:lvl4pPr>
    <a:lvl5pPr marL="1828800" algn="l" defTabSz="914400" rtl="0" eaLnBrk="1" latinLnBrk="0" hangingPunct="1">
      <a:defRPr sz="1200" b="0" i="0" kern="1200">
        <a:solidFill>
          <a:schemeClr val="tx1"/>
        </a:solidFill>
        <a:latin typeface="Oswald Medium"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11/17/2023</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1524000" y="3602038"/>
            <a:ext cx="9144000" cy="1655762"/>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tx1"/>
                </a:solidFill>
                <a:latin typeface="Roboto Light" panose="02000000000000000000" pitchFamily="2" charset="0"/>
                <a:ea typeface="Roboto Light" panose="02000000000000000000" pitchFamily="2" charset="0"/>
              </a:rPr>
              <a:t>No </a:t>
            </a:r>
            <a:r>
              <a:rPr lang="en-US" dirty="0" err="1">
                <a:solidFill>
                  <a:schemeClr val="tx1"/>
                </a:solidFill>
                <a:latin typeface="Roboto Light" panose="02000000000000000000" pitchFamily="2" charset="0"/>
                <a:ea typeface="Roboto Light" panose="02000000000000000000" pitchFamily="2" charset="0"/>
              </a:rPr>
              <a:t>ceteros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verterem</a:t>
            </a:r>
            <a:r>
              <a:rPr lang="en-US" dirty="0">
                <a:solidFill>
                  <a:schemeClr val="tx1"/>
                </a:solidFill>
                <a:latin typeface="Roboto Light" panose="02000000000000000000" pitchFamily="2" charset="0"/>
                <a:ea typeface="Roboto Light" panose="02000000000000000000" pitchFamily="2" charset="0"/>
              </a:rPr>
              <a:t> his, sea </a:t>
            </a:r>
            <a:r>
              <a:rPr lang="en-US" dirty="0" err="1">
                <a:solidFill>
                  <a:schemeClr val="tx1"/>
                </a:solidFill>
                <a:latin typeface="Roboto Light" panose="02000000000000000000" pitchFamily="2" charset="0"/>
                <a:ea typeface="Roboto Light" panose="02000000000000000000" pitchFamily="2" charset="0"/>
              </a:rPr>
              <a:t>eius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iisque</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eu</a:t>
            </a:r>
            <a:r>
              <a:rPr lang="en-US" dirty="0">
                <a:solidFill>
                  <a:schemeClr val="tx1"/>
                </a:solidFill>
                <a:latin typeface="Roboto Light" panose="02000000000000000000" pitchFamily="2" charset="0"/>
                <a:ea typeface="Roboto Light" panose="02000000000000000000" pitchFamily="2" charset="0"/>
              </a:rPr>
              <a:t>. Et vis stet </a:t>
            </a:r>
            <a:r>
              <a:rPr lang="en-US" dirty="0" err="1">
                <a:solidFill>
                  <a:schemeClr val="tx1"/>
                </a:solidFill>
                <a:latin typeface="Roboto Light" panose="02000000000000000000" pitchFamily="2" charset="0"/>
                <a:ea typeface="Roboto Light" panose="02000000000000000000" pitchFamily="2" charset="0"/>
              </a:rPr>
              <a:t>dolorem</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perpetua</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usu</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ea</a:t>
            </a:r>
            <a:r>
              <a:rPr lang="en-US" dirty="0">
                <a:solidFill>
                  <a:schemeClr val="tx1"/>
                </a:solidFill>
                <a:latin typeface="Roboto Light" panose="02000000000000000000" pitchFamily="2" charset="0"/>
                <a:ea typeface="Roboto Light" panose="02000000000000000000" pitchFamily="2" charset="0"/>
              </a:rPr>
              <a:t> diam </a:t>
            </a:r>
            <a:r>
              <a:rPr lang="en-US" dirty="0" err="1">
                <a:solidFill>
                  <a:schemeClr val="tx1"/>
                </a:solidFill>
                <a:latin typeface="Roboto Light" panose="02000000000000000000" pitchFamily="2" charset="0"/>
                <a:ea typeface="Roboto Light" panose="02000000000000000000" pitchFamily="2" charset="0"/>
              </a:rPr>
              <a:t>affert</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labores</a:t>
            </a:r>
            <a:r>
              <a:rPr lang="en-US" dirty="0">
                <a:solidFill>
                  <a:schemeClr val="tx1"/>
                </a:solidFill>
                <a:latin typeface="Roboto Light" panose="02000000000000000000" pitchFamily="2" charset="0"/>
                <a:ea typeface="Roboto Light" panose="02000000000000000000" pitchFamily="2" charset="0"/>
              </a:rPr>
              <a:t>.</a:t>
            </a:r>
            <a:r>
              <a:rPr lang="en-US" dirty="0"/>
              <a:t> </a:t>
            </a:r>
          </a:p>
        </p:txBody>
      </p:sp>
    </p:spTree>
    <p:extLst>
      <p:ext uri="{BB962C8B-B14F-4D97-AF65-F5344CB8AC3E}">
        <p14:creationId xmlns:p14="http://schemas.microsoft.com/office/powerpoint/2010/main" val="329796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hasCustomPrompt="1"/>
          </p:nvPr>
        </p:nvSpPr>
        <p:spPr>
          <a:xfrm>
            <a:off x="374145" y="497475"/>
            <a:ext cx="11443710" cy="1200872"/>
          </a:xfrm>
        </p:spPr>
        <p:txBody>
          <a:bodyPr>
            <a:normAutofit/>
          </a:bodyPr>
          <a:lstStyle>
            <a:lvl1pPr algn="ctr">
              <a:defRPr sz="5400"/>
            </a:lvl1pPr>
          </a:lstStyle>
          <a:p>
            <a:r>
              <a:rPr lang="en-US" dirty="0"/>
              <a:t>circle background</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42090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Autofit/>
          </a:bodyPr>
          <a:lstStyle>
            <a:lvl1pPr algn="ctr">
              <a:defRPr sz="6600">
                <a:solidFill>
                  <a:schemeClr val="accent1">
                    <a:lumMod val="10000"/>
                    <a:lumOff val="9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403642"/>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40364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40364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3145719"/>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314571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314571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5F725F5F-29EC-7A46-867A-CB9D50B0EE00}"/>
              </a:ext>
            </a:extLst>
          </p:cNvPr>
          <p:cNvSpPr>
            <a:spLocks noGrp="1"/>
          </p:cNvSpPr>
          <p:nvPr>
            <p:ph type="body" sz="quarter" idx="21"/>
          </p:nvPr>
        </p:nvSpPr>
        <p:spPr>
          <a:xfrm>
            <a:off x="374143" y="470478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9B1D89C0-DF86-9545-9067-BA2DAC653A4C}"/>
              </a:ext>
            </a:extLst>
          </p:cNvPr>
          <p:cNvSpPr>
            <a:spLocks noGrp="1"/>
          </p:cNvSpPr>
          <p:nvPr>
            <p:ph type="body" sz="quarter" idx="22"/>
          </p:nvPr>
        </p:nvSpPr>
        <p:spPr>
          <a:xfrm>
            <a:off x="4270627" y="470478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44CABBFD-2B5D-444F-B158-905AE8E47C75}"/>
              </a:ext>
            </a:extLst>
          </p:cNvPr>
          <p:cNvSpPr>
            <a:spLocks noGrp="1"/>
          </p:cNvSpPr>
          <p:nvPr>
            <p:ph type="body" sz="quarter" idx="23"/>
          </p:nvPr>
        </p:nvSpPr>
        <p:spPr>
          <a:xfrm>
            <a:off x="8167110" y="4704779"/>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C54232E4-32B2-BD43-9691-9BBD9351E4EB}"/>
              </a:ext>
            </a:extLst>
          </p:cNvPr>
          <p:cNvSpPr>
            <a:spLocks noGrp="1"/>
          </p:cNvSpPr>
          <p:nvPr>
            <p:ph type="body" sz="quarter" idx="24"/>
          </p:nvPr>
        </p:nvSpPr>
        <p:spPr>
          <a:xfrm>
            <a:off x="374141" y="544685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8" name="Text Placeholder 6">
            <a:extLst>
              <a:ext uri="{FF2B5EF4-FFF2-40B4-BE49-F238E27FC236}">
                <a16:creationId xmlns:a16="http://schemas.microsoft.com/office/drawing/2014/main" id="{8C0A11A7-0907-614C-8968-1586880AB596}"/>
              </a:ext>
            </a:extLst>
          </p:cNvPr>
          <p:cNvSpPr>
            <a:spLocks noGrp="1"/>
          </p:cNvSpPr>
          <p:nvPr>
            <p:ph type="body" sz="quarter" idx="25"/>
          </p:nvPr>
        </p:nvSpPr>
        <p:spPr>
          <a:xfrm>
            <a:off x="4270625" y="544685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9" name="Text Placeholder 6">
            <a:extLst>
              <a:ext uri="{FF2B5EF4-FFF2-40B4-BE49-F238E27FC236}">
                <a16:creationId xmlns:a16="http://schemas.microsoft.com/office/drawing/2014/main" id="{682C0728-65EA-464F-9DD9-96CB9AFFB3C8}"/>
              </a:ext>
            </a:extLst>
          </p:cNvPr>
          <p:cNvSpPr>
            <a:spLocks noGrp="1"/>
          </p:cNvSpPr>
          <p:nvPr>
            <p:ph type="body" sz="quarter" idx="26"/>
          </p:nvPr>
        </p:nvSpPr>
        <p:spPr>
          <a:xfrm>
            <a:off x="8167108" y="5446856"/>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71177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609277" y="4774196"/>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505761" y="4774195"/>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402244" y="4774194"/>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609276" y="1947278"/>
            <a:ext cx="3186687"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505760" y="1947278"/>
            <a:ext cx="3186687"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402243" y="1947277"/>
            <a:ext cx="3186687"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hasCustomPrompt="1"/>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lorem ipsum</a:t>
            </a:r>
          </a:p>
        </p:txBody>
      </p:sp>
    </p:spTree>
    <p:extLst>
      <p:ext uri="{BB962C8B-B14F-4D97-AF65-F5344CB8AC3E}">
        <p14:creationId xmlns:p14="http://schemas.microsoft.com/office/powerpoint/2010/main" val="167046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3429000"/>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635213"/>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92736" y="4061401"/>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3316680" y="4061400"/>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6240624" y="4061399"/>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9164567" y="4061398"/>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890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415398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6328476" y="5039833"/>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039832"/>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6328476" y="4469219"/>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4469218"/>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43959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1"/>
            <a:ext cx="12192000" cy="3428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4314662" y="5613991"/>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4314662" y="5043377"/>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7" name="Text Placeholder 6">
            <a:extLst>
              <a:ext uri="{FF2B5EF4-FFF2-40B4-BE49-F238E27FC236}">
                <a16:creationId xmlns:a16="http://schemas.microsoft.com/office/drawing/2014/main" id="{44D47342-243E-EA42-8B1C-33FAC522BAAE}"/>
              </a:ext>
            </a:extLst>
          </p:cNvPr>
          <p:cNvSpPr>
            <a:spLocks noGrp="1"/>
          </p:cNvSpPr>
          <p:nvPr>
            <p:ph type="body" sz="quarter" idx="22"/>
          </p:nvPr>
        </p:nvSpPr>
        <p:spPr>
          <a:xfrm>
            <a:off x="8236587"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111C4EF7-2E45-A142-A612-2BF9D714DF9E}"/>
              </a:ext>
            </a:extLst>
          </p:cNvPr>
          <p:cNvSpPr>
            <a:spLocks noGrp="1"/>
          </p:cNvSpPr>
          <p:nvPr>
            <p:ph type="body" sz="quarter" idx="23"/>
          </p:nvPr>
        </p:nvSpPr>
        <p:spPr>
          <a:xfrm>
            <a:off x="8236587"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97974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4935770" y="2322193"/>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8429846" y="2322192"/>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a:extLst>
              <a:ext uri="{FF2B5EF4-FFF2-40B4-BE49-F238E27FC236}">
                <a16:creationId xmlns:a16="http://schemas.microsoft.com/office/drawing/2014/main" id="{82EC3778-6871-3F46-8EE3-A1C813759D1B}"/>
              </a:ext>
            </a:extLst>
          </p:cNvPr>
          <p:cNvSpPr>
            <a:spLocks noGrp="1"/>
          </p:cNvSpPr>
          <p:nvPr>
            <p:ph type="body" sz="quarter" idx="20"/>
          </p:nvPr>
        </p:nvSpPr>
        <p:spPr>
          <a:xfrm>
            <a:off x="8429846" y="4376147"/>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324060"/>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solidFill>
            <a:schemeClr val="accent1">
              <a:lumMod val="10000"/>
              <a:lumOff val="90000"/>
            </a:schemeClr>
          </a:solidFill>
        </p:spPr>
        <p:txBody>
          <a:bodyPr>
            <a:normAutofit/>
          </a:bodyPr>
          <a:lstStyle>
            <a:lvl1pPr algn="ctr">
              <a:defRPr sz="3600">
                <a:solidFill>
                  <a:schemeClr val="bg2"/>
                </a:solidFill>
              </a:defRPr>
            </a:lvl1pPr>
          </a:lstStyle>
          <a:p>
            <a:r>
              <a:rPr lang="en-US"/>
              <a:t>Click to edit Master title style</a:t>
            </a:r>
          </a:p>
        </p:txBody>
      </p:sp>
    </p:spTree>
    <p:extLst>
      <p:ext uri="{BB962C8B-B14F-4D97-AF65-F5344CB8AC3E}">
        <p14:creationId xmlns:p14="http://schemas.microsoft.com/office/powerpoint/2010/main" val="132404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1231034"/>
            <a:ext cx="3207255" cy="2197966"/>
          </a:xfrm>
        </p:spPr>
        <p:txBody>
          <a:bodyPr anchor="b">
            <a:noAutofit/>
          </a:bodyPr>
          <a:lstStyle>
            <a:lvl1pP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8289588"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384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6418030"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noFill/>
        </p:spPr>
        <p:txBody>
          <a:bodyPr>
            <a:normAutofit/>
          </a:bodyPr>
          <a:lstStyle>
            <a:lvl1pPr algn="ctr">
              <a:defRPr sz="3600">
                <a:solidFill>
                  <a:schemeClr val="accent1">
                    <a:lumMod val="10000"/>
                    <a:lumOff val="90000"/>
                  </a:schemeClr>
                </a:solidFill>
              </a:defRPr>
            </a:lvl1pPr>
          </a:lstStyle>
          <a:p>
            <a:r>
              <a:rPr lang="en-US"/>
              <a:t>Click to edit Master title style</a:t>
            </a:r>
          </a:p>
        </p:txBody>
      </p:sp>
      <p:sp>
        <p:nvSpPr>
          <p:cNvPr id="12" name="Text Placeholder 6">
            <a:extLst>
              <a:ext uri="{FF2B5EF4-FFF2-40B4-BE49-F238E27FC236}">
                <a16:creationId xmlns:a16="http://schemas.microsoft.com/office/drawing/2014/main" id="{1AA4EDCC-12FD-2F4B-8085-FA396D744024}"/>
              </a:ext>
            </a:extLst>
          </p:cNvPr>
          <p:cNvSpPr>
            <a:spLocks noGrp="1"/>
          </p:cNvSpPr>
          <p:nvPr>
            <p:ph type="body" sz="quarter" idx="24"/>
          </p:nvPr>
        </p:nvSpPr>
        <p:spPr>
          <a:xfrm>
            <a:off x="4484782"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18B7584C-4C1C-894B-9823-E37B760A35B6}"/>
              </a:ext>
            </a:extLst>
          </p:cNvPr>
          <p:cNvSpPr>
            <a:spLocks noGrp="1"/>
          </p:cNvSpPr>
          <p:nvPr>
            <p:ph type="body" sz="quarter" idx="25"/>
          </p:nvPr>
        </p:nvSpPr>
        <p:spPr>
          <a:xfrm>
            <a:off x="8317494"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628604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5786F8-1EBE-A34F-8FF0-691916AD4E77}"/>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695951" y="517848"/>
            <a:ext cx="8800097" cy="988579"/>
          </a:xfrm>
        </p:spPr>
        <p:txBody>
          <a:bodyPr anchor="b">
            <a:noAutofit/>
          </a:bodyPr>
          <a:lstStyle>
            <a:lvl1pPr algn="ctr">
              <a:defRPr sz="48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1" y="3429000"/>
            <a:ext cx="4059936" cy="3429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7">
            <a:extLst>
              <a:ext uri="{FF2B5EF4-FFF2-40B4-BE49-F238E27FC236}">
                <a16:creationId xmlns:a16="http://schemas.microsoft.com/office/drawing/2014/main" id="{EC53FD0C-B1DC-E141-90F0-958953CFC698}"/>
              </a:ext>
            </a:extLst>
          </p:cNvPr>
          <p:cNvSpPr>
            <a:spLocks noGrp="1"/>
          </p:cNvSpPr>
          <p:nvPr>
            <p:ph type="pic" sz="quarter" idx="17"/>
          </p:nvPr>
        </p:nvSpPr>
        <p:spPr>
          <a:xfrm>
            <a:off x="8132064" y="3429000"/>
            <a:ext cx="4059936" cy="3429000"/>
          </a:xfrm>
          <a:solidFill>
            <a:schemeClr val="bg1"/>
          </a:solidFill>
        </p:spPr>
        <p:txBody>
          <a:bodyPr/>
          <a:lstStyle>
            <a:lvl1pPr>
              <a:defRPr b="0" i="0"/>
            </a:lvl1pPr>
          </a:lstStyle>
          <a:p>
            <a:endParaRPr lang="en-US" dirty="0"/>
          </a:p>
        </p:txBody>
      </p:sp>
      <p:sp>
        <p:nvSpPr>
          <p:cNvPr id="12" name="Text Placeholder 6">
            <a:extLst>
              <a:ext uri="{FF2B5EF4-FFF2-40B4-BE49-F238E27FC236}">
                <a16:creationId xmlns:a16="http://schemas.microsoft.com/office/drawing/2014/main" id="{23F5F0BC-E255-C841-9FB2-D5898ADF3311}"/>
              </a:ext>
            </a:extLst>
          </p:cNvPr>
          <p:cNvSpPr>
            <a:spLocks noGrp="1"/>
          </p:cNvSpPr>
          <p:nvPr>
            <p:ph type="body" sz="quarter" idx="19"/>
          </p:nvPr>
        </p:nvSpPr>
        <p:spPr>
          <a:xfrm>
            <a:off x="1695951" y="1699219"/>
            <a:ext cx="8800096" cy="795787"/>
          </a:xfrm>
        </p:spPr>
        <p:txBody>
          <a:bodyPr anchor="t">
            <a:noAutofit/>
          </a:bodyPr>
          <a:lstStyle>
            <a:lvl1pPr marL="0" indent="0" algn="ctr">
              <a:buNone/>
              <a:defRPr sz="1600" b="0" i="0"/>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43C10868-D381-D148-A04D-51D793729E77}"/>
              </a:ext>
            </a:extLst>
          </p:cNvPr>
          <p:cNvSpPr>
            <a:spLocks noGrp="1"/>
          </p:cNvSpPr>
          <p:nvPr>
            <p:ph type="body" sz="quarter" idx="20"/>
          </p:nvPr>
        </p:nvSpPr>
        <p:spPr>
          <a:xfrm>
            <a:off x="4577847" y="4719762"/>
            <a:ext cx="3036306" cy="1620389"/>
          </a:xfrm>
        </p:spPr>
        <p:txBody>
          <a:bodyPr anchor="t">
            <a:noAutofit/>
          </a:bodyPr>
          <a:lstStyle>
            <a:lvl1pPr marL="0" indent="0" algn="ctr">
              <a:buNone/>
              <a:defRPr sz="1600" b="0" i="0">
                <a:solidFill>
                  <a:schemeClr val="bg2"/>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F56925B-FE49-864C-BCE2-2C4BDFAA0099}"/>
              </a:ext>
            </a:extLst>
          </p:cNvPr>
          <p:cNvSpPr>
            <a:spLocks noGrp="1"/>
          </p:cNvSpPr>
          <p:nvPr>
            <p:ph type="body" sz="quarter" idx="23"/>
          </p:nvPr>
        </p:nvSpPr>
        <p:spPr>
          <a:xfrm>
            <a:off x="4577847" y="3793503"/>
            <a:ext cx="3036305" cy="926259"/>
          </a:xfrm>
        </p:spPr>
        <p:txBody>
          <a:bodyPr anchor="b">
            <a:noAutofit/>
          </a:bodyPr>
          <a:lstStyle>
            <a:lvl1pPr marL="0" indent="0" algn="ctr">
              <a:buNone/>
              <a:defRPr sz="2000" b="1" i="0" cap="all" baseline="0">
                <a:solidFill>
                  <a:schemeClr val="bg2"/>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84191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E5B5204-28C8-E44F-A86F-32B498F4E908}"/>
              </a:ext>
            </a:extLst>
          </p:cNvPr>
          <p:cNvSpPr>
            <a:spLocks noGrp="1"/>
          </p:cNvSpPr>
          <p:nvPr>
            <p:ph type="pic" sz="quarter" idx="13"/>
          </p:nvPr>
        </p:nvSpPr>
        <p:spPr>
          <a:xfrm>
            <a:off x="0" y="0"/>
            <a:ext cx="12192000" cy="6858000"/>
          </a:xfrm>
          <a:custGeom>
            <a:avLst/>
            <a:gdLst>
              <a:gd name="connsiteX0" fmla="*/ 915131 w 12192000"/>
              <a:gd name="connsiteY0" fmla="*/ 838931 h 6858000"/>
              <a:gd name="connsiteX1" fmla="*/ 11276869 w 12192000"/>
              <a:gd name="connsiteY1" fmla="*/ 838931 h 6858000"/>
              <a:gd name="connsiteX2" fmla="*/ 11276869 w 12192000"/>
              <a:gd name="connsiteY2" fmla="*/ 5893657 h 6858000"/>
              <a:gd name="connsiteX3" fmla="*/ 915131 w 12192000"/>
              <a:gd name="connsiteY3" fmla="*/ 5893657 h 6858000"/>
              <a:gd name="connsiteX4" fmla="*/ 838200 w 12192000"/>
              <a:gd name="connsiteY4" fmla="*/ 762000 h 6858000"/>
              <a:gd name="connsiteX5" fmla="*/ 838200 w 12192000"/>
              <a:gd name="connsiteY5" fmla="*/ 5970588 h 6858000"/>
              <a:gd name="connsiteX6" fmla="*/ 11353800 w 12192000"/>
              <a:gd name="connsiteY6" fmla="*/ 5970588 h 6858000"/>
              <a:gd name="connsiteX7" fmla="*/ 11353800 w 12192000"/>
              <a:gd name="connsiteY7" fmla="*/ 7620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tx2"/>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11/17/2023</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10" name="Text Placeholder 9">
            <a:extLst>
              <a:ext uri="{FF2B5EF4-FFF2-40B4-BE49-F238E27FC236}">
                <a16:creationId xmlns:a16="http://schemas.microsoft.com/office/drawing/2014/main" id="{204BB6CA-D6FD-4640-9A59-A33350DBE535}"/>
              </a:ext>
            </a:extLst>
          </p:cNvPr>
          <p:cNvSpPr>
            <a:spLocks noGrp="1"/>
          </p:cNvSpPr>
          <p:nvPr>
            <p:ph type="body" sz="quarter" idx="15"/>
          </p:nvPr>
        </p:nvSpPr>
        <p:spPr>
          <a:xfrm>
            <a:off x="838200" y="3602038"/>
            <a:ext cx="10515600"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437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154956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342900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583035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6833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6833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057197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09600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37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37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516595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0" y="4774193"/>
            <a:ext cx="407213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072130" y="4774195"/>
            <a:ext cx="408127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53400" y="4774194"/>
            <a:ext cx="403860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0" y="1947278"/>
            <a:ext cx="4059936"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072130" y="1947278"/>
            <a:ext cx="4059936"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153400" y="1947277"/>
            <a:ext cx="4038600"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2831642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lstStyle>
            <a:lvl1pPr algn="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8236454"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503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7398254"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023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Title and Content">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341477" y="1231034"/>
            <a:ext cx="4431771" cy="2197966"/>
          </a:xfrm>
        </p:spPr>
        <p:txBody>
          <a:bodyPr anchor="b">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418753" y="0"/>
            <a:ext cx="5131981"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1341477" y="3429000"/>
            <a:ext cx="4431771"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3312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42017" y="1231034"/>
            <a:ext cx="3506969" cy="4553078"/>
          </a:xfrm>
        </p:spPr>
        <p:txBody>
          <a:bodyPr anchor="ctr">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880114" y="0"/>
            <a:ext cx="4431772"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343014" y="1231034"/>
            <a:ext cx="3506969" cy="4553078"/>
          </a:xfrm>
        </p:spPr>
        <p:txBody>
          <a:bodyPr anchor="ctr">
            <a:noAutofit/>
          </a:bodyPr>
          <a:lstStyle>
            <a:lvl1pPr marL="0" indent="0" algn="l">
              <a:buNone/>
              <a:defRPr sz="1800" b="0" i="0"/>
            </a:lvl1pPr>
            <a:lvl2pPr marL="457200" indent="0" algn="l">
              <a:buNone/>
              <a:defRPr sz="1600" b="0" i="0"/>
            </a:lvl2pPr>
            <a:lvl3pPr marL="914400" indent="0" algn="l">
              <a:buNone/>
              <a:defRPr sz="1400" b="0" i="0"/>
            </a:lvl3pPr>
            <a:lvl4pPr marL="1371600" indent="0" algn="l">
              <a:buNone/>
              <a:defRPr sz="1200" b="0" i="0"/>
            </a:lvl4pPr>
            <a:lvl5pPr marL="1828800" indent="0" algn="l">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340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967784"/>
            <a:ext cx="7323826" cy="895478"/>
          </a:xfrm>
        </p:spPr>
        <p:txBody>
          <a:bodyPr anchor="ctr">
            <a:noAutofit/>
          </a:bodyPr>
          <a:lstStyle>
            <a:lvl1pP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374146" y="1998921"/>
            <a:ext cx="7323826" cy="4221770"/>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293629" y="2459614"/>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47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1339056"/>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11/17/2023</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838200" y="2664619"/>
            <a:ext cx="10515600" cy="2651660"/>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Tree>
    <p:extLst>
      <p:ext uri="{BB962C8B-B14F-4D97-AF65-F5344CB8AC3E}">
        <p14:creationId xmlns:p14="http://schemas.microsoft.com/office/powerpoint/2010/main" val="18073877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2968489" y="224003"/>
            <a:ext cx="7323826" cy="895478"/>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0" y="2681398"/>
            <a:ext cx="10292316" cy="3201044"/>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2968490" y="1119482"/>
            <a:ext cx="7323826" cy="1540652"/>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39870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875829"/>
            <a:ext cx="11443710" cy="766691"/>
          </a:xfrm>
        </p:spPr>
        <p:txBody>
          <a:bodyPr/>
          <a:lstStyle>
            <a:lvl1pPr algn="ct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348231"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6322316" y="3845646"/>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9296402" y="3845646"/>
            <a:ext cx="2521454" cy="2197966"/>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400E4FC5-3C29-A34A-9ED0-9BB0AABEE51D}"/>
              </a:ext>
            </a:extLst>
          </p:cNvPr>
          <p:cNvSpPr>
            <a:spLocks noGrp="1"/>
          </p:cNvSpPr>
          <p:nvPr>
            <p:ph type="body" sz="quarter" idx="17"/>
          </p:nvPr>
        </p:nvSpPr>
        <p:spPr>
          <a:xfrm>
            <a:off x="6322316" y="365125"/>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AA2362EC-5402-4541-ADB3-E692FB79A2F5}"/>
              </a:ext>
            </a:extLst>
          </p:cNvPr>
          <p:cNvSpPr>
            <a:spLocks noGrp="1"/>
          </p:cNvSpPr>
          <p:nvPr>
            <p:ph type="body" sz="quarter" idx="18"/>
          </p:nvPr>
        </p:nvSpPr>
        <p:spPr>
          <a:xfrm>
            <a:off x="374146" y="3845646"/>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205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365125"/>
            <a:ext cx="3207255" cy="2197966"/>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071140"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5768134" y="365125"/>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74146" y="2766219"/>
            <a:ext cx="7915442" cy="3454472"/>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BDCB00E-E181-034A-B4E2-2FB1C9C17883}"/>
              </a:ext>
            </a:extLst>
          </p:cNvPr>
          <p:cNvSpPr>
            <a:spLocks noGrp="1"/>
          </p:cNvSpPr>
          <p:nvPr>
            <p:ph type="body" sz="quarter" idx="17"/>
          </p:nvPr>
        </p:nvSpPr>
        <p:spPr>
          <a:xfrm>
            <a:off x="8610599" y="2766219"/>
            <a:ext cx="3207255" cy="3454472"/>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0434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697634"/>
            <a:ext cx="2553805" cy="251662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223540" y="697634"/>
            <a:ext cx="2553805" cy="2516620"/>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374145" y="3532908"/>
            <a:ext cx="2553805" cy="2516620"/>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223540" y="3532908"/>
            <a:ext cx="2553805" cy="2516620"/>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A98DFC60-50BC-894B-8B80-24E61B8F5646}"/>
              </a:ext>
            </a:extLst>
          </p:cNvPr>
          <p:cNvSpPr>
            <a:spLocks noGrp="1"/>
          </p:cNvSpPr>
          <p:nvPr>
            <p:ph type="title"/>
          </p:nvPr>
        </p:nvSpPr>
        <p:spPr>
          <a:xfrm>
            <a:off x="6072934" y="1888691"/>
            <a:ext cx="5280866" cy="1325563"/>
          </a:xfrm>
        </p:spPr>
        <p:txBody>
          <a:bodyPr/>
          <a:lstStyle/>
          <a:p>
            <a:r>
              <a:rPr lang="en-US"/>
              <a:t>Click to edit Master title style</a:t>
            </a:r>
          </a:p>
        </p:txBody>
      </p:sp>
      <p:sp>
        <p:nvSpPr>
          <p:cNvPr id="11" name="Text Placeholder 6">
            <a:extLst>
              <a:ext uri="{FF2B5EF4-FFF2-40B4-BE49-F238E27FC236}">
                <a16:creationId xmlns:a16="http://schemas.microsoft.com/office/drawing/2014/main" id="{6A80F8A3-B225-6547-B2D1-86354B64A79A}"/>
              </a:ext>
            </a:extLst>
          </p:cNvPr>
          <p:cNvSpPr>
            <a:spLocks noGrp="1"/>
          </p:cNvSpPr>
          <p:nvPr>
            <p:ph type="body" sz="quarter" idx="17"/>
          </p:nvPr>
        </p:nvSpPr>
        <p:spPr>
          <a:xfrm>
            <a:off x="6096000" y="3435925"/>
            <a:ext cx="5257800"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103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Custom Layout">
    <p:bg>
      <p:bgPr>
        <a:solidFill>
          <a:srgbClr val="F88E38"/>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CBB8533-D7B6-644D-BD33-D13D8516B8D5}"/>
              </a:ext>
            </a:extLst>
          </p:cNvPr>
          <p:cNvSpPr>
            <a:spLocks noGrp="1"/>
          </p:cNvSpPr>
          <p:nvPr>
            <p:ph type="body" sz="quarter" idx="14" hasCustomPrompt="1"/>
          </p:nvPr>
        </p:nvSpPr>
        <p:spPr>
          <a:xfrm>
            <a:off x="838200" y="762000"/>
            <a:ext cx="10515600" cy="5208588"/>
          </a:xfrm>
          <a:solidFill>
            <a:schemeClr val="bg1">
              <a:alpha val="34000"/>
            </a:schemeClr>
          </a:solidFill>
        </p:spPr>
        <p:txBody>
          <a:bodyPr anchor="ctr"/>
          <a:lstStyle>
            <a:lvl1pPr marL="0" indent="0" algn="ctr">
              <a:buNone/>
              <a:defRPr b="0" i="0"/>
            </a:lvl1pPr>
          </a:lstStyle>
          <a:p>
            <a:pPr lvl="0"/>
            <a:r>
              <a:rPr lang="en-US" dirty="0"/>
              <a:t>  </a:t>
            </a:r>
          </a:p>
        </p:txBody>
      </p:sp>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1617921" y="2276475"/>
            <a:ext cx="4478079" cy="1325563"/>
          </a:xfrm>
        </p:spPr>
        <p:txBody>
          <a:bodyPr anchor="b">
            <a:normAutofit/>
          </a:bodyPr>
          <a:lstStyle>
            <a:lvl1pPr algn="ctr">
              <a:defRPr sz="5400"/>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11/17/2023</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9" name="Text Placeholder 9">
            <a:extLst>
              <a:ext uri="{FF2B5EF4-FFF2-40B4-BE49-F238E27FC236}">
                <a16:creationId xmlns:a16="http://schemas.microsoft.com/office/drawing/2014/main" id="{A60B1C4F-631A-2841-BCDB-E21EE524FABB}"/>
              </a:ext>
            </a:extLst>
          </p:cNvPr>
          <p:cNvSpPr>
            <a:spLocks noGrp="1"/>
          </p:cNvSpPr>
          <p:nvPr>
            <p:ph type="body" sz="quarter" idx="15"/>
          </p:nvPr>
        </p:nvSpPr>
        <p:spPr>
          <a:xfrm>
            <a:off x="1617921" y="3602038"/>
            <a:ext cx="4478079"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7382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893344" y="0"/>
            <a:ext cx="4405312" cy="685800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9" name="Text Placeholder 6">
            <a:extLst>
              <a:ext uri="{FF2B5EF4-FFF2-40B4-BE49-F238E27FC236}">
                <a16:creationId xmlns:a16="http://schemas.microsoft.com/office/drawing/2014/main" id="{75660800-BC7C-3D4D-BB4D-D14309B627E2}"/>
              </a:ext>
            </a:extLst>
          </p:cNvPr>
          <p:cNvSpPr>
            <a:spLocks noGrp="1"/>
          </p:cNvSpPr>
          <p:nvPr>
            <p:ph type="body" sz="quarter" idx="14"/>
          </p:nvPr>
        </p:nvSpPr>
        <p:spPr>
          <a:xfrm>
            <a:off x="284772"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8BB0B1F9-E45E-7246-93FB-0390711AB993}"/>
              </a:ext>
            </a:extLst>
          </p:cNvPr>
          <p:cNvSpPr>
            <a:spLocks noGrp="1"/>
          </p:cNvSpPr>
          <p:nvPr>
            <p:ph type="body" sz="quarter" idx="15"/>
          </p:nvPr>
        </p:nvSpPr>
        <p:spPr>
          <a:xfrm>
            <a:off x="284772"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0C7732C0-67A9-5747-8D6C-C098C12ACAEA}"/>
              </a:ext>
            </a:extLst>
          </p:cNvPr>
          <p:cNvSpPr>
            <a:spLocks noGrp="1"/>
          </p:cNvSpPr>
          <p:nvPr>
            <p:ph type="body" sz="quarter" idx="16"/>
          </p:nvPr>
        </p:nvSpPr>
        <p:spPr>
          <a:xfrm>
            <a:off x="8580474"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F5FCAB5F-601E-724F-A4FC-9B65024475D0}"/>
              </a:ext>
            </a:extLst>
          </p:cNvPr>
          <p:cNvSpPr>
            <a:spLocks noGrp="1"/>
          </p:cNvSpPr>
          <p:nvPr>
            <p:ph type="body" sz="quarter" idx="17"/>
          </p:nvPr>
        </p:nvSpPr>
        <p:spPr>
          <a:xfrm>
            <a:off x="8580474"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418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6525491" y="365126"/>
            <a:ext cx="5181600" cy="2669454"/>
          </a:xfrm>
        </p:spPr>
        <p:txBody>
          <a:bodyPr anchor="b">
            <a:normAutofit/>
          </a:bodyPr>
          <a:lstStyle>
            <a:lvl1pPr>
              <a:defRPr sz="5400"/>
            </a:lvl1pPr>
          </a:lstStyle>
          <a:p>
            <a:r>
              <a:rPr lang="en-US"/>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6095999"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6526213" y="3214688"/>
            <a:ext cx="5181600" cy="3141661"/>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59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4A015D-571F-1F4B-974B-CBD2C44674A0}"/>
              </a:ext>
            </a:extLst>
          </p:cNvPr>
          <p:cNvSpPr/>
          <p:nvPr userDrawn="1"/>
        </p:nvSpPr>
        <p:spPr>
          <a:xfrm>
            <a:off x="3687412" y="0"/>
            <a:ext cx="4677631"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a:xfrm>
            <a:off x="3968827"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9175" y="0"/>
            <a:ext cx="3678237"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4069634" y="1496290"/>
            <a:ext cx="3913187" cy="4723536"/>
          </a:xfrm>
        </p:spPr>
        <p:txBody>
          <a:bodyPr/>
          <a:lstStyle>
            <a:lvl1pPr marL="0" indent="0">
              <a:buNone/>
              <a:defRPr b="0" i="0"/>
            </a:lvl1pPr>
            <a:lvl2pPr marL="457200" indent="0">
              <a:buNone/>
              <a:defRPr b="0" i="0"/>
            </a:lvl2pPr>
            <a:lvl3pPr marL="914400" indent="0">
              <a:buNone/>
              <a:defRPr b="0" i="0"/>
            </a:lvl3pPr>
            <a:lvl4pPr marL="1371600" indent="0">
              <a:buNone/>
              <a:defRPr b="0" i="0"/>
            </a:lvl4pPr>
            <a:lvl5pPr marL="1828800" indent="0">
              <a:buNone/>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4077968" y="401781"/>
            <a:ext cx="3896519" cy="1094509"/>
          </a:xfrm>
        </p:spPr>
        <p:txBody>
          <a:bodyPr anchor="b">
            <a:normAutofit/>
          </a:bodyPr>
          <a:lstStyle>
            <a:lvl1pPr>
              <a:defRPr sz="3200"/>
            </a:lvl1pPr>
          </a:lstStyle>
          <a:p>
            <a:r>
              <a:rPr lang="en-US"/>
              <a:t>Click to edit Master title style</a:t>
            </a:r>
          </a:p>
        </p:txBody>
      </p:sp>
      <p:sp>
        <p:nvSpPr>
          <p:cNvPr id="9" name="Text Placeholder 6">
            <a:extLst>
              <a:ext uri="{FF2B5EF4-FFF2-40B4-BE49-F238E27FC236}">
                <a16:creationId xmlns:a16="http://schemas.microsoft.com/office/drawing/2014/main" id="{4CDEBD39-CAFB-764B-A906-1F6F43175C3A}"/>
              </a:ext>
            </a:extLst>
          </p:cNvPr>
          <p:cNvSpPr>
            <a:spLocks noGrp="1"/>
          </p:cNvSpPr>
          <p:nvPr>
            <p:ph type="body" sz="quarter" idx="15"/>
          </p:nvPr>
        </p:nvSpPr>
        <p:spPr>
          <a:xfrm>
            <a:off x="8471055" y="4281054"/>
            <a:ext cx="3328194"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C18EBCA8-64DD-DE4F-8610-06030AD6F5B2}"/>
              </a:ext>
            </a:extLst>
          </p:cNvPr>
          <p:cNvSpPr>
            <a:spLocks noGrp="1"/>
          </p:cNvSpPr>
          <p:nvPr>
            <p:ph type="body" sz="quarter" idx="16"/>
          </p:nvPr>
        </p:nvSpPr>
        <p:spPr>
          <a:xfrm>
            <a:off x="8465849" y="1732683"/>
            <a:ext cx="3333400" cy="2548371"/>
          </a:xfrm>
        </p:spPr>
        <p:txBody>
          <a:bodyPr anchor="b"/>
          <a:lstStyle>
            <a:lvl1pPr marL="0" indent="0">
              <a:buNone/>
              <a:defRPr b="1" i="0" cap="all" baseline="0">
                <a:latin typeface="Oswald SemiBold" pitchFamily="2" charset="77"/>
              </a:defRPr>
            </a:lvl1pPr>
            <a:lvl2pPr marL="457200" indent="0">
              <a:buNone/>
              <a:defRPr b="1" i="0" cap="all" baseline="0">
                <a:latin typeface="Oswald SemiBold" pitchFamily="2" charset="77"/>
              </a:defRPr>
            </a:lvl2pPr>
            <a:lvl3pPr marL="914400" indent="0">
              <a:buNone/>
              <a:defRPr b="1" i="0" cap="all" baseline="0">
                <a:latin typeface="Oswald SemiBold" pitchFamily="2" charset="77"/>
              </a:defRPr>
            </a:lvl3pPr>
            <a:lvl4pPr marL="1371600" indent="0">
              <a:buNone/>
              <a:defRPr b="1" i="0" cap="all" baseline="0">
                <a:latin typeface="Oswald SemiBold" pitchFamily="2" charset="77"/>
              </a:defRPr>
            </a:lvl4pPr>
            <a:lvl5pPr marL="1828800" indent="0">
              <a:buNone/>
              <a:defRPr b="1" i="0" cap="all" baseline="0">
                <a:latin typeface="Oswald SemiBold" pitchFamily="2" charset="77"/>
              </a:defRPr>
            </a:lvl5pPr>
          </a:lstStyle>
          <a:p>
            <a:pPr lvl="0"/>
            <a:r>
              <a:rPr lang="en-US" dirty="0"/>
              <a:t>Click to edit Master text styles</a:t>
            </a:r>
          </a:p>
        </p:txBody>
      </p:sp>
    </p:spTree>
    <p:extLst>
      <p:ext uri="{BB962C8B-B14F-4D97-AF65-F5344CB8AC3E}">
        <p14:creationId xmlns:p14="http://schemas.microsoft.com/office/powerpoint/2010/main" val="126222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6" y="2228131"/>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362956" y="2228130"/>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351766" y="2228129"/>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4" y="3429002"/>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362956" y="3429001"/>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351764" y="3429000"/>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96202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11/17/2023</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39052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B6463-B070-BB45-90E2-9C1C867AA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AD6BF2F-F7D7-2B45-880A-9B98D91F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A661682-1BF7-EE41-9243-D95AF59C9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b="0" i="0">
                <a:solidFill>
                  <a:schemeClr val="bg2">
                    <a:lumMod val="25000"/>
                  </a:schemeClr>
                </a:solidFill>
                <a:latin typeface="Oswald Medium" pitchFamily="2" charset="77"/>
              </a:defRPr>
            </a:lvl1pPr>
          </a:lstStyle>
          <a:p>
            <a:fld id="{CC488FE3-79BF-DB4F-B648-6A8349C22FAF}" type="datetimeFigureOut">
              <a:rPr lang="en-US" smtClean="0"/>
              <a:pPr/>
              <a:t>11/17/2023</a:t>
            </a:fld>
            <a:endParaRPr lang="en-US" dirty="0"/>
          </a:p>
        </p:txBody>
      </p:sp>
      <p:sp>
        <p:nvSpPr>
          <p:cNvPr id="5" name="Footer Placeholder 4">
            <a:extLst>
              <a:ext uri="{FF2B5EF4-FFF2-40B4-BE49-F238E27FC236}">
                <a16:creationId xmlns:a16="http://schemas.microsoft.com/office/drawing/2014/main" id="{251642CB-2366-3F4E-9D73-1789D4B06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0" i="0">
                <a:solidFill>
                  <a:schemeClr val="bg2">
                    <a:lumMod val="25000"/>
                  </a:schemeClr>
                </a:solidFill>
                <a:latin typeface="Oswald Medium" pitchFamily="2" charset="77"/>
              </a:defRPr>
            </a:lvl1pPr>
          </a:lstStyle>
          <a:p>
            <a:endParaRPr lang="en-US" dirty="0"/>
          </a:p>
        </p:txBody>
      </p:sp>
      <p:sp>
        <p:nvSpPr>
          <p:cNvPr id="6" name="Slide Number Placeholder 5">
            <a:extLst>
              <a:ext uri="{FF2B5EF4-FFF2-40B4-BE49-F238E27FC236}">
                <a16:creationId xmlns:a16="http://schemas.microsoft.com/office/drawing/2014/main" id="{866B88C8-E345-D145-89E4-13B882F99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b="0" i="0">
                <a:solidFill>
                  <a:schemeClr val="bg2">
                    <a:lumMod val="25000"/>
                  </a:schemeClr>
                </a:solidFill>
                <a:latin typeface="Oswald Medium" pitchFamily="2" charset="77"/>
              </a:defRPr>
            </a:lvl1pPr>
          </a:lstStyle>
          <a:p>
            <a:fld id="{7E324480-4799-EE47-8D39-A19AEB828813}" type="slidenum">
              <a:rPr lang="en-US" smtClean="0"/>
              <a:pPr/>
              <a:t>‹#›</a:t>
            </a:fld>
            <a:endParaRPr lang="en-US" dirty="0"/>
          </a:p>
        </p:txBody>
      </p:sp>
    </p:spTree>
    <p:extLst>
      <p:ext uri="{BB962C8B-B14F-4D97-AF65-F5344CB8AC3E}">
        <p14:creationId xmlns:p14="http://schemas.microsoft.com/office/powerpoint/2010/main" val="1806011476"/>
      </p:ext>
    </p:extLst>
  </p:cSld>
  <p:clrMap bg1="lt1" tx1="dk1" bg2="lt2" tx2="dk2" accent1="accent1" accent2="accent2" accent3="accent3" accent4="accent4" accent5="accent5" accent6="accent6" hlink="hlink" folHlink="folHlink"/>
  <p:sldLayoutIdLst>
    <p:sldLayoutId id="2147483660" r:id="rId1"/>
    <p:sldLayoutId id="2147483674" r:id="rId2"/>
    <p:sldLayoutId id="2147483756" r:id="rId3"/>
    <p:sldLayoutId id="2147483675" r:id="rId4"/>
    <p:sldLayoutId id="2147483650" r:id="rId5"/>
    <p:sldLayoutId id="2147483676" r:id="rId6"/>
    <p:sldLayoutId id="2147483677" r:id="rId7"/>
    <p:sldLayoutId id="2147483670" r:id="rId8"/>
    <p:sldLayoutId id="2147483759" r:id="rId9"/>
    <p:sldLayoutId id="2147483760" r:id="rId10"/>
    <p:sldLayoutId id="2147483758" r:id="rId11"/>
    <p:sldLayoutId id="2147483687" r:id="rId12"/>
    <p:sldLayoutId id="2147483680" r:id="rId13"/>
    <p:sldLayoutId id="2147483686" r:id="rId14"/>
    <p:sldLayoutId id="2147483761" r:id="rId15"/>
    <p:sldLayoutId id="2147483762" r:id="rId16"/>
    <p:sldLayoutId id="2147483678" r:id="rId17"/>
    <p:sldLayoutId id="2147483763" r:id="rId18"/>
    <p:sldLayoutId id="2147483688" r:id="rId19"/>
    <p:sldLayoutId id="2147483689" r:id="rId20"/>
    <p:sldLayoutId id="2147483764" r:id="rId21"/>
    <p:sldLayoutId id="2147483765" r:id="rId22"/>
    <p:sldLayoutId id="2147483766" r:id="rId23"/>
    <p:sldLayoutId id="2147483767" r:id="rId24"/>
    <p:sldLayoutId id="2147483679" r:id="rId25"/>
    <p:sldLayoutId id="2147483681" r:id="rId26"/>
    <p:sldLayoutId id="2147483682" r:id="rId27"/>
    <p:sldLayoutId id="2147483684" r:id="rId28"/>
    <p:sldLayoutId id="2147483683" r:id="rId29"/>
    <p:sldLayoutId id="2147483685" r:id="rId30"/>
    <p:sldLayoutId id="2147483671" r:id="rId31"/>
    <p:sldLayoutId id="2147483673" r:id="rId32"/>
    <p:sldLayoutId id="2147483672" r:id="rId33"/>
  </p:sldLayoutIdLst>
  <p:txStyles>
    <p:titleStyle>
      <a:lvl1pPr algn="l" defTabSz="914400" rtl="0" eaLnBrk="1" latinLnBrk="0" hangingPunct="1">
        <a:lnSpc>
          <a:spcPct val="90000"/>
        </a:lnSpc>
        <a:spcBef>
          <a:spcPct val="0"/>
        </a:spcBef>
        <a:buNone/>
        <a:defRPr sz="4400" b="0" i="0" kern="1200" cap="all" baseline="0">
          <a:solidFill>
            <a:schemeClr val="accent1"/>
          </a:solidFill>
          <a:latin typeface="Oswald Medium"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hivo Light" pitchFamily="2" charset="77"/>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hivo Light" pitchFamily="2" charset="77"/>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hivo Light" pitchFamily="2" charset="77"/>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p:txBody>
          <a:bodyPr/>
          <a:lstStyle/>
          <a:p>
            <a:r>
              <a:rPr lang="en-US" dirty="0">
                <a:solidFill>
                  <a:schemeClr val="accent1"/>
                </a:solidFill>
              </a:rPr>
              <a:t>SINGAPORE AIRBNB</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p:txBody>
          <a:bodyPr>
            <a:normAutofit fontScale="85000" lnSpcReduction="20000"/>
          </a:bodyPr>
          <a:lstStyle/>
          <a:p>
            <a:pPr algn="l"/>
            <a:r>
              <a:rPr lang="en-US" dirty="0"/>
              <a:t>                                     </a:t>
            </a:r>
            <a:r>
              <a:rPr lang="en-US" sz="2000" dirty="0"/>
              <a:t>NAME :SUSNATA DAS MAHAPATRA</a:t>
            </a:r>
          </a:p>
          <a:p>
            <a:pPr algn="l"/>
            <a:r>
              <a:rPr lang="en-US" sz="2000" dirty="0"/>
              <a:t>                                                    ROLL NO :K21UPA11</a:t>
            </a:r>
          </a:p>
          <a:p>
            <a:pPr algn="l"/>
            <a:r>
              <a:rPr lang="en-US" sz="2000" dirty="0"/>
              <a:t>                                                    REG NO :12111532</a:t>
            </a:r>
          </a:p>
          <a:p>
            <a:pPr algn="l"/>
            <a:r>
              <a:rPr lang="en-US" sz="2000" dirty="0"/>
              <a:t>                                                    SECTION :K21UP</a:t>
            </a:r>
          </a:p>
          <a:p>
            <a:pPr algn="l"/>
            <a:r>
              <a:rPr lang="en-US" sz="2000" dirty="0"/>
              <a:t>                                                    COURSE NAME : INT 353 (EDA PROJECT )</a:t>
            </a:r>
          </a:p>
        </p:txBody>
      </p:sp>
      <p:pic>
        <p:nvPicPr>
          <p:cNvPr id="3" name="Picture 2">
            <a:extLst>
              <a:ext uri="{FF2B5EF4-FFF2-40B4-BE49-F238E27FC236}">
                <a16:creationId xmlns:a16="http://schemas.microsoft.com/office/drawing/2014/main" id="{0B622F75-E70F-48DE-A95A-5A789849BA12}"/>
              </a:ext>
            </a:extLst>
          </p:cNvPr>
          <p:cNvPicPr>
            <a:picLocks noChangeAspect="1"/>
          </p:cNvPicPr>
          <p:nvPr/>
        </p:nvPicPr>
        <p:blipFill>
          <a:blip r:embed="rId4"/>
          <a:stretch>
            <a:fillRect/>
          </a:stretch>
        </p:blipFill>
        <p:spPr>
          <a:xfrm>
            <a:off x="4924425" y="1241424"/>
            <a:ext cx="2343150" cy="1438275"/>
          </a:xfrm>
          <a:prstGeom prst="rect">
            <a:avLst/>
          </a:prstGeom>
        </p:spPr>
      </p:pic>
    </p:spTree>
    <p:extLst>
      <p:ext uri="{BB962C8B-B14F-4D97-AF65-F5344CB8AC3E}">
        <p14:creationId xmlns:p14="http://schemas.microsoft.com/office/powerpoint/2010/main" val="126104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52A503F-8C22-F0E9-E280-693967C803FC}"/>
              </a:ext>
            </a:extLst>
          </p:cNvPr>
          <p:cNvSpPr>
            <a:spLocks noGrp="1"/>
          </p:cNvSpPr>
          <p:nvPr>
            <p:ph type="pic" sz="quarter" idx="13"/>
          </p:nvPr>
        </p:nvSpPr>
        <p:spPr/>
      </p:sp>
      <p:sp>
        <p:nvSpPr>
          <p:cNvPr id="3" name="Title 2">
            <a:extLst>
              <a:ext uri="{FF2B5EF4-FFF2-40B4-BE49-F238E27FC236}">
                <a16:creationId xmlns:a16="http://schemas.microsoft.com/office/drawing/2014/main" id="{5F57D3A9-ABF5-40E8-8063-506A1DF17151}"/>
              </a:ext>
            </a:extLst>
          </p:cNvPr>
          <p:cNvSpPr>
            <a:spLocks noGrp="1"/>
          </p:cNvSpPr>
          <p:nvPr>
            <p:ph type="title"/>
          </p:nvPr>
        </p:nvSpPr>
        <p:spPr>
          <a:xfrm>
            <a:off x="838200" y="850011"/>
            <a:ext cx="10515600" cy="1325563"/>
          </a:xfrm>
        </p:spPr>
        <p:txBody>
          <a:bodyPr>
            <a:normAutofit/>
          </a:bodyPr>
          <a:lstStyle/>
          <a:p>
            <a:r>
              <a:rPr lang="en-US" sz="4400" dirty="0">
                <a:solidFill>
                  <a:schemeClr val="accent1"/>
                </a:solidFill>
              </a:rPr>
              <a:t>recommendations</a:t>
            </a:r>
            <a:endParaRPr lang="en-IN" sz="4400" dirty="0"/>
          </a:p>
        </p:txBody>
      </p:sp>
      <p:sp>
        <p:nvSpPr>
          <p:cNvPr id="4" name="Text Placeholder 3">
            <a:extLst>
              <a:ext uri="{FF2B5EF4-FFF2-40B4-BE49-F238E27FC236}">
                <a16:creationId xmlns:a16="http://schemas.microsoft.com/office/drawing/2014/main" id="{2AEACA0D-D623-1CA6-19A0-5A0120B16889}"/>
              </a:ext>
            </a:extLst>
          </p:cNvPr>
          <p:cNvSpPr>
            <a:spLocks noGrp="1"/>
          </p:cNvSpPr>
          <p:nvPr>
            <p:ph type="body" sz="quarter" idx="15"/>
          </p:nvPr>
        </p:nvSpPr>
        <p:spPr>
          <a:xfrm>
            <a:off x="838200" y="2417674"/>
            <a:ext cx="10515600" cy="2772461"/>
          </a:xfrm>
        </p:spPr>
        <p:txBody>
          <a:bodyPr>
            <a:normAutofit/>
          </a:bodyPr>
          <a:lstStyle/>
          <a:p>
            <a:pPr>
              <a:buFont typeface="+mj-lt"/>
              <a:buAutoNum type="arabicPeriod"/>
            </a:pPr>
            <a:r>
              <a:rPr lang="en-US" sz="1400" b="1" i="0" dirty="0">
                <a:effectLst/>
                <a:latin typeface="+mn-lt"/>
              </a:rPr>
              <a:t>Improve Data Quality</a:t>
            </a:r>
            <a:r>
              <a:rPr lang="en-US" sz="1400" b="0" i="0" dirty="0">
                <a:effectLst/>
                <a:latin typeface="+mn-lt"/>
              </a:rPr>
              <a:t>: Action: Rectify missing/inaccurate data through advanced methods. Further Steps: Use better imputation, validate with external sources, update data regularly.</a:t>
            </a:r>
          </a:p>
          <a:p>
            <a:pPr>
              <a:buFont typeface="+mj-lt"/>
              <a:buAutoNum type="arabicPeriod"/>
            </a:pPr>
            <a:r>
              <a:rPr lang="en-US" sz="1400" b="1" i="0" dirty="0">
                <a:effectLst/>
                <a:latin typeface="+mn-lt"/>
              </a:rPr>
              <a:t>Enhance Sampling</a:t>
            </a:r>
            <a:r>
              <a:rPr lang="en-US" sz="1400" b="0" i="0" dirty="0">
                <a:effectLst/>
                <a:latin typeface="+mn-lt"/>
              </a:rPr>
              <a:t>: Action: Seek a more diverse dataset for representation. Further Steps: Expand data sources, collaborate with Airbnb for broader samples.</a:t>
            </a:r>
          </a:p>
          <a:p>
            <a:pPr>
              <a:buFont typeface="+mj-lt"/>
              <a:buAutoNum type="arabicPeriod"/>
            </a:pPr>
            <a:r>
              <a:rPr lang="en-US" sz="1400" b="1" i="0" dirty="0">
                <a:effectLst/>
                <a:latin typeface="+mn-lt"/>
              </a:rPr>
              <a:t>Outlier Investigation</a:t>
            </a:r>
            <a:r>
              <a:rPr lang="en-US" sz="1400" b="0" i="0" dirty="0">
                <a:effectLst/>
                <a:latin typeface="+mn-lt"/>
              </a:rPr>
              <a:t>: Action: Understand and address pricing outliers' impact. Further Steps: Analyze outlier nature, use sensitivity tests, consider alternative stats methods.</a:t>
            </a:r>
          </a:p>
          <a:p>
            <a:pPr>
              <a:buFont typeface="+mj-lt"/>
              <a:buAutoNum type="arabicPeriod"/>
            </a:pPr>
            <a:r>
              <a:rPr lang="en-US" sz="1400" b="1" i="0" dirty="0">
                <a:effectLst/>
                <a:latin typeface="+mn-lt"/>
              </a:rPr>
              <a:t>Temporal Analysis</a:t>
            </a:r>
            <a:r>
              <a:rPr lang="en-US" sz="1400" b="0" i="0" dirty="0">
                <a:effectLst/>
                <a:latin typeface="+mn-lt"/>
              </a:rPr>
              <a:t>: Action: Get detailed time-related data for analysis. Further Steps: Include specific time variables, explore trends using time series methods.</a:t>
            </a:r>
          </a:p>
          <a:p>
            <a:pPr>
              <a:buFont typeface="+mj-lt"/>
              <a:buAutoNum type="arabicPeriod"/>
            </a:pPr>
            <a:r>
              <a:rPr lang="en-US" sz="1400" b="1" i="0" dirty="0">
                <a:effectLst/>
                <a:latin typeface="+mn-lt"/>
              </a:rPr>
              <a:t>Feature Enrichment</a:t>
            </a:r>
            <a:r>
              <a:rPr lang="en-US" sz="1400" b="0" i="0" dirty="0">
                <a:effectLst/>
                <a:latin typeface="+mn-lt"/>
              </a:rPr>
              <a:t>: Action: Expand features for better pricing influence. Further Steps: Engage experts, engineer features, explore alternative sets for improved analysis.</a:t>
            </a:r>
          </a:p>
          <a:p>
            <a:endParaRPr lang="en-IN" dirty="0"/>
          </a:p>
        </p:txBody>
      </p:sp>
    </p:spTree>
    <p:extLst>
      <p:ext uri="{BB962C8B-B14F-4D97-AF65-F5344CB8AC3E}">
        <p14:creationId xmlns:p14="http://schemas.microsoft.com/office/powerpoint/2010/main" val="50218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conclusion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rmAutofit lnSpcReduction="10000"/>
          </a:bodyPr>
          <a:lstStyle/>
          <a:p>
            <a:r>
              <a:rPr lang="en-US" sz="2000" b="1" dirty="0"/>
              <a:t>Price and Location</a:t>
            </a:r>
            <a:r>
              <a:rPr lang="en-US" sz="2000" dirty="0"/>
              <a:t>: Prices differ based on room type and neighborhood, with entire homes/apartments generally pricier. Consider location preferences and budget when booking.</a:t>
            </a:r>
          </a:p>
          <a:p>
            <a:r>
              <a:rPr lang="en-US" sz="2000" b="1" dirty="0"/>
              <a:t>Positive Guest Experiences</a:t>
            </a:r>
            <a:r>
              <a:rPr lang="en-US" sz="2000" dirty="0"/>
              <a:t>: Most listings receive high ratings, reflecting positive guest experiences. Hosts are responsive and attentive to guest needs.</a:t>
            </a:r>
          </a:p>
          <a:p>
            <a:r>
              <a:rPr lang="en-US" sz="2000" b="1" dirty="0"/>
              <a:t>Seasonal Considerations</a:t>
            </a:r>
            <a:r>
              <a:rPr lang="en-US" sz="2000" dirty="0"/>
              <a:t>: Availability and prices fluctuate seasonally; plan visits accordingly.</a:t>
            </a:r>
          </a:p>
          <a:p>
            <a:r>
              <a:rPr lang="en-US" sz="2000" b="1" dirty="0"/>
              <a:t>Common Amenities</a:t>
            </a:r>
            <a:r>
              <a:rPr lang="en-US" sz="2000" dirty="0"/>
              <a:t>: Common amenities like Wi-Fi, air conditioning, and essentials are standard, enhancing guest comfort.</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2215294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2122487"/>
            <a:ext cx="10515600" cy="1325563"/>
          </a:xfrm>
        </p:spPr>
        <p:txBody>
          <a:bodyPr>
            <a:normAutofit/>
          </a:bodyPr>
          <a:lstStyle/>
          <a:p>
            <a:r>
              <a:rPr lang="en-US" sz="3600" dirty="0">
                <a:solidFill>
                  <a:schemeClr val="accent1"/>
                </a:solidFill>
              </a:rPr>
              <a:t>thank you</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72746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introduction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141170" y="2414588"/>
            <a:ext cx="9897467" cy="2843212"/>
          </a:xfrm>
        </p:spPr>
        <p:txBody>
          <a:bodyPr>
            <a:normAutofit/>
          </a:bodyPr>
          <a:lstStyle/>
          <a:p>
            <a:r>
              <a:rPr lang="en-US" sz="2000" dirty="0"/>
              <a:t>An Exploratory Data Analysis (EDA) project involves an initial investigation into a dataset to uncover patterns, trends, and insights. It typically includes examining the structure of the data, identifying important variables, detecting outliers, and visualizing relationships among different data points. EDA serves as a crucial step in understanding the information within a dataset, helping to formulate hypotheses and guide further analysis or decision-making processes.</a:t>
            </a:r>
          </a:p>
          <a:p>
            <a:endParaRPr lang="en-US" sz="2000" dirty="0"/>
          </a:p>
          <a:p>
            <a:endParaRPr lang="en-US" sz="2000" dirty="0"/>
          </a:p>
          <a:p>
            <a:endParaRPr lang="en-US" sz="2000" dirty="0"/>
          </a:p>
          <a:p>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01918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ABOUT THE PROJECT</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rmAutofit/>
          </a:bodyPr>
          <a:lstStyle/>
          <a:p>
            <a:r>
              <a:rPr lang="en-US" sz="2000" dirty="0"/>
              <a:t>The "Singapore Airbnb Database" project focuses on compiling and analyzing data related to Airbnb rentals in Singapore. It aims to provide a comprehensive understanding of the city's short-term rental market by collecting information on listings, hosts, pricing trends, and guest reviews. Through exploratory data analysis (EDA), this project seeks to uncover patterns, trends, and insights within Singapore's dynamic Airbnb ecosystem, offering valuable information for stakeholders interested in the local hospitality and tourism industry.</a:t>
            </a:r>
          </a:p>
          <a:p>
            <a:r>
              <a:rPr lang="en-US" sz="2000" dirty="0"/>
              <a:t>And also I am solving 20 questions regarding Singapore Airbnb Database EDA project </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06147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493395"/>
            <a:ext cx="10515600" cy="1325563"/>
          </a:xfrm>
        </p:spPr>
        <p:txBody>
          <a:bodyPr>
            <a:normAutofit/>
          </a:bodyPr>
          <a:lstStyle/>
          <a:p>
            <a:r>
              <a:rPr lang="en-US" sz="2400" dirty="0">
                <a:solidFill>
                  <a:schemeClr val="accent1"/>
                </a:solidFill>
              </a:rPr>
              <a:t>STEPS OF EDA </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119226" y="2035213"/>
            <a:ext cx="9955987" cy="3743795"/>
          </a:xfrm>
        </p:spPr>
        <p:txBody>
          <a:bodyPr>
            <a:noAutofit/>
          </a:bodyPr>
          <a:lstStyle/>
          <a:p>
            <a:pPr algn="just"/>
            <a:r>
              <a:rPr lang="en-US" sz="1600" dirty="0"/>
              <a:t>Step 1: Importing Necessary Libraries You will typically need the following libraries for EDA in Python</a:t>
            </a:r>
          </a:p>
          <a:p>
            <a:pPr algn="just"/>
            <a:r>
              <a:rPr lang="en-US" sz="1600" dirty="0"/>
              <a:t>Step 2: Loading the Dataset Load your Singapore Airbnb dataset into a Pandas </a:t>
            </a:r>
            <a:r>
              <a:rPr lang="en-US" sz="1600" dirty="0" err="1"/>
              <a:t>DataFrame</a:t>
            </a:r>
            <a:endParaRPr lang="en-US" sz="1600" dirty="0"/>
          </a:p>
          <a:p>
            <a:pPr algn="just"/>
            <a:r>
              <a:rPr lang="en-US" sz="1600" dirty="0"/>
              <a:t>Step 3: Initial Data Exploration Start by exploring basic information about your dataset</a:t>
            </a:r>
          </a:p>
          <a:p>
            <a:pPr algn="just"/>
            <a:r>
              <a:rPr lang="en-US" sz="1600" dirty="0"/>
              <a:t>Step 4: Data Cleaning Address missing values, duplicate rows, and any obvious data quality issues</a:t>
            </a:r>
          </a:p>
          <a:p>
            <a:pPr algn="just"/>
            <a:r>
              <a:rPr lang="en-US" sz="1600" dirty="0"/>
              <a:t>Step 5: Data Visualization Use visualizations to gain insights into your data</a:t>
            </a:r>
          </a:p>
          <a:p>
            <a:pPr algn="just"/>
            <a:r>
              <a:rPr lang="en-US" sz="1600" dirty="0"/>
              <a:t>Step 6: Feature Engineering Create new features or transform existing ones to make them more informative:</a:t>
            </a:r>
          </a:p>
          <a:p>
            <a:pPr algn="just"/>
            <a:r>
              <a:rPr lang="en-US" sz="1600" dirty="0"/>
              <a:t>Step 7: Further Analysis Perform more in-depth analysis and answer specific questions about your dataset:</a:t>
            </a:r>
          </a:p>
          <a:p>
            <a:pPr algn="just"/>
            <a:r>
              <a:rPr lang="en-US" sz="1600" dirty="0"/>
              <a:t>  Step 8: Visualization and Reporting Create meaningful visualizations and reports to communicate your findings effectively.</a:t>
            </a:r>
          </a:p>
          <a:p>
            <a:pPr algn="just"/>
            <a:endParaRPr lang="en-US" sz="16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299542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err="1">
                <a:solidFill>
                  <a:schemeClr val="accent1"/>
                </a:solidFill>
              </a:rPr>
              <a:t>dAta</a:t>
            </a:r>
            <a:r>
              <a:rPr lang="en-US" sz="2400" dirty="0">
                <a:solidFill>
                  <a:schemeClr val="accent1"/>
                </a:solidFill>
              </a:rPr>
              <a:t> collection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2648102" y="2414588"/>
            <a:ext cx="6964071" cy="2843212"/>
          </a:xfrm>
        </p:spPr>
        <p:txBody>
          <a:bodyPr>
            <a:normAutofit/>
          </a:bodyPr>
          <a:lstStyle/>
          <a:p>
            <a:pPr lvl="0" algn="l"/>
            <a:r>
              <a:rPr lang="en-US" sz="1800" dirty="0">
                <a:latin typeface="Times New Roman" panose="02020603050405020304" pitchFamily="18" charset="0"/>
                <a:ea typeface="Times New Roman" panose="02020603050405020304" pitchFamily="18" charset="0"/>
              </a:rPr>
              <a:t>1.First I have downloaded Singapore Airbnb dataset from </a:t>
            </a:r>
            <a:r>
              <a:rPr lang="en-US" sz="1800" dirty="0" err="1">
                <a:latin typeface="Times New Roman" panose="02020603050405020304" pitchFamily="18" charset="0"/>
                <a:ea typeface="Times New Roman" panose="02020603050405020304" pitchFamily="18" charset="0"/>
              </a:rPr>
              <a:t>kaggle</a:t>
            </a:r>
            <a:endParaRPr lang="en-US" sz="1800" dirty="0">
              <a:latin typeface="Times New Roman" panose="02020603050405020304" pitchFamily="18" charset="0"/>
              <a:ea typeface="Times New Roman" panose="02020603050405020304" pitchFamily="18" charset="0"/>
            </a:endParaRPr>
          </a:p>
          <a:p>
            <a:pPr lvl="0" algn="l"/>
            <a:r>
              <a:rPr lang="en-US" sz="1800" dirty="0">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.Then I load it using Pandas </a:t>
            </a:r>
          </a:p>
          <a:p>
            <a:pPr lvl="0" algn="l"/>
            <a:r>
              <a:rPr lang="en-US" sz="1800" dirty="0" err="1">
                <a:latin typeface="Times New Roman" panose="02020603050405020304" pitchFamily="18" charset="0"/>
                <a:ea typeface="Times New Roman" panose="02020603050405020304" pitchFamily="18" charset="0"/>
              </a:rPr>
              <a:t>Df</a:t>
            </a:r>
            <a:r>
              <a:rPr lang="en-US" sz="1800" dirty="0">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pd.read_csv</a:t>
            </a:r>
            <a:r>
              <a:rPr lang="en-US" sz="1800" dirty="0">
                <a:effectLst/>
                <a:latin typeface="Times New Roman" panose="02020603050405020304" pitchFamily="18" charset="0"/>
                <a:ea typeface="Times New Roman" panose="02020603050405020304" pitchFamily="18" charset="0"/>
              </a:rPr>
              <a:t>(“Singapore Airbnb.csv”)</a:t>
            </a:r>
            <a:endParaRPr lang="en-IN" sz="1800" dirty="0">
              <a:effectLst/>
              <a:latin typeface="Times New Roman" panose="02020603050405020304" pitchFamily="18" charset="0"/>
              <a:ea typeface="Times New Roman" panose="02020603050405020304" pitchFamily="18" charset="0"/>
            </a:endParaRPr>
          </a:p>
          <a:p>
            <a:pPr algn="l"/>
            <a:r>
              <a:rPr lang="en-US" sz="1800" dirty="0">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.Ensure data integrity and verify that it contains relevant information.</a:t>
            </a:r>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51407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6445"/>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err="1">
                <a:solidFill>
                  <a:schemeClr val="accent1"/>
                </a:solidFill>
              </a:rPr>
              <a:t>dAta</a:t>
            </a:r>
            <a:r>
              <a:rPr lang="en-US" sz="2400" dirty="0">
                <a:solidFill>
                  <a:schemeClr val="accent1"/>
                </a:solidFill>
              </a:rPr>
              <a:t> analysis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2282344" y="2466368"/>
            <a:ext cx="7278624" cy="2669475"/>
          </a:xfrm>
        </p:spPr>
        <p:txBody>
          <a:bodyPr>
            <a:noAutofit/>
          </a:bodyPr>
          <a:lstStyle/>
          <a:p>
            <a:r>
              <a:rPr lang="en-US" sz="1400" b="1" dirty="0"/>
              <a:t>Perform initial data exploration:</a:t>
            </a:r>
          </a:p>
          <a:p>
            <a:r>
              <a:rPr lang="en-US" sz="1400" dirty="0"/>
              <a:t>1.Check the first few rows with </a:t>
            </a:r>
            <a:r>
              <a:rPr lang="en-US" sz="1400" dirty="0" err="1"/>
              <a:t>df.head</a:t>
            </a:r>
            <a:r>
              <a:rPr lang="en-US" sz="1400" dirty="0"/>
              <a:t>().</a:t>
            </a:r>
          </a:p>
          <a:p>
            <a:r>
              <a:rPr lang="en-US" sz="1400" dirty="0"/>
              <a:t>2.Get the dataset's dimensions using </a:t>
            </a:r>
            <a:r>
              <a:rPr lang="en-US" sz="1400" dirty="0" err="1"/>
              <a:t>df.shape</a:t>
            </a:r>
            <a:r>
              <a:rPr lang="en-US" sz="1400" dirty="0"/>
              <a:t>.</a:t>
            </a:r>
          </a:p>
          <a:p>
            <a:r>
              <a:rPr lang="en-US" sz="1400" dirty="0"/>
              <a:t>3.Inspect data types and missing values with df.info().</a:t>
            </a:r>
          </a:p>
          <a:p>
            <a:r>
              <a:rPr lang="en-US" sz="1400" dirty="0"/>
              <a:t>4.Calculate summary statistics using </a:t>
            </a:r>
            <a:r>
              <a:rPr lang="en-US" sz="1400" dirty="0" err="1"/>
              <a:t>df.describe</a:t>
            </a:r>
            <a:r>
              <a:rPr lang="en-US" sz="1400" dirty="0"/>
              <a:t>().</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295222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A258AA4-3FA1-3172-195A-372ED66B0F08}"/>
              </a:ext>
            </a:extLst>
          </p:cNvPr>
          <p:cNvSpPr>
            <a:spLocks noGrp="1"/>
          </p:cNvSpPr>
          <p:nvPr>
            <p:ph type="pic" sz="quarter" idx="13"/>
          </p:nvPr>
        </p:nvSpPr>
        <p:spPr>
          <a:ln>
            <a:solidFill>
              <a:schemeClr val="accent1"/>
            </a:solidFill>
          </a:ln>
        </p:spPr>
      </p:sp>
      <p:sp>
        <p:nvSpPr>
          <p:cNvPr id="3" name="Title 2">
            <a:extLst>
              <a:ext uri="{FF2B5EF4-FFF2-40B4-BE49-F238E27FC236}">
                <a16:creationId xmlns:a16="http://schemas.microsoft.com/office/drawing/2014/main" id="{6C035528-FAC7-7744-FF6A-4EC02DDE3192}"/>
              </a:ext>
            </a:extLst>
          </p:cNvPr>
          <p:cNvSpPr>
            <a:spLocks noGrp="1"/>
          </p:cNvSpPr>
          <p:nvPr>
            <p:ph type="title"/>
          </p:nvPr>
        </p:nvSpPr>
        <p:spPr>
          <a:xfrm>
            <a:off x="838200" y="1165669"/>
            <a:ext cx="10515600" cy="869061"/>
          </a:xfrm>
        </p:spPr>
        <p:txBody>
          <a:bodyPr/>
          <a:lstStyle/>
          <a:p>
            <a:r>
              <a:rPr lang="en-US" dirty="0">
                <a:solidFill>
                  <a:schemeClr val="accent1"/>
                </a:solidFill>
              </a:rPr>
              <a:t>DATA ANALYSIS</a:t>
            </a:r>
            <a:endParaRPr lang="en-IN" dirty="0">
              <a:solidFill>
                <a:schemeClr val="accent1"/>
              </a:solidFill>
            </a:endParaRPr>
          </a:p>
        </p:txBody>
      </p:sp>
      <p:sp>
        <p:nvSpPr>
          <p:cNvPr id="4" name="Text Placeholder 3">
            <a:extLst>
              <a:ext uri="{FF2B5EF4-FFF2-40B4-BE49-F238E27FC236}">
                <a16:creationId xmlns:a16="http://schemas.microsoft.com/office/drawing/2014/main" id="{31C481BA-8021-508D-CF79-52832F65BA61}"/>
              </a:ext>
            </a:extLst>
          </p:cNvPr>
          <p:cNvSpPr>
            <a:spLocks noGrp="1"/>
          </p:cNvSpPr>
          <p:nvPr>
            <p:ph type="body" sz="quarter" idx="15"/>
          </p:nvPr>
        </p:nvSpPr>
        <p:spPr>
          <a:xfrm>
            <a:off x="838200" y="2034730"/>
            <a:ext cx="10515600" cy="3223070"/>
          </a:xfrm>
        </p:spPr>
        <p:txBody>
          <a:bodyPr>
            <a:normAutofit fontScale="25000" lnSpcReduction="20000"/>
          </a:bodyPr>
          <a:lstStyle/>
          <a:p>
            <a:r>
              <a:rPr lang="en-US" sz="5600" b="1" dirty="0"/>
              <a:t>Data Cleaning</a:t>
            </a:r>
          </a:p>
          <a:p>
            <a:r>
              <a:rPr lang="en-US" sz="5600" dirty="0"/>
              <a:t>1.Address missing values using NumPy and Pandas:</a:t>
            </a:r>
          </a:p>
          <a:p>
            <a:r>
              <a:rPr lang="en-US" sz="5600" dirty="0"/>
              <a:t>2.Pandas' </a:t>
            </a:r>
            <a:r>
              <a:rPr lang="en-US" sz="5600" dirty="0" err="1"/>
              <a:t>fillna</a:t>
            </a:r>
            <a:r>
              <a:rPr lang="en-US" sz="5600" dirty="0"/>
              <a:t>() to impute missing values.</a:t>
            </a:r>
          </a:p>
          <a:p>
            <a:r>
              <a:rPr lang="en-US" sz="5600" dirty="0"/>
              <a:t>3.Remove rows or columns with missing values using </a:t>
            </a:r>
            <a:r>
              <a:rPr lang="en-US" sz="5600" dirty="0" err="1"/>
              <a:t>df.dropna</a:t>
            </a:r>
            <a:r>
              <a:rPr lang="en-US" sz="5600" dirty="0"/>
              <a:t>().</a:t>
            </a:r>
          </a:p>
          <a:p>
            <a:r>
              <a:rPr lang="en-US" sz="5600" dirty="0"/>
              <a:t>4.Remove duplicate rows if they exist (</a:t>
            </a:r>
            <a:r>
              <a:rPr lang="en-US" sz="5600" dirty="0" err="1"/>
              <a:t>df.drop_duplicates</a:t>
            </a:r>
            <a:r>
              <a:rPr lang="en-US" sz="5600" dirty="0"/>
              <a:t>()).</a:t>
            </a:r>
          </a:p>
          <a:p>
            <a:r>
              <a:rPr lang="en-US" sz="5600" b="1" dirty="0"/>
              <a:t>Data Visualization</a:t>
            </a:r>
          </a:p>
          <a:p>
            <a:r>
              <a:rPr lang="en-US" sz="5600" dirty="0"/>
              <a:t>1.Generate visualizations to gain insights using Matplotlib and Seaborn:</a:t>
            </a:r>
          </a:p>
          <a:p>
            <a:r>
              <a:rPr lang="en-US" sz="5600" dirty="0"/>
              <a:t>2.Create histograms, box plots, and scatter plots to explore distributions and relationships.</a:t>
            </a:r>
          </a:p>
          <a:p>
            <a:r>
              <a:rPr lang="en-US" sz="5600" dirty="0"/>
              <a:t>3.Use bar charts, count plots, and heatmaps for categorical data.</a:t>
            </a:r>
          </a:p>
          <a:p>
            <a:r>
              <a:rPr lang="en-US" sz="5600" dirty="0"/>
              <a:t>4.Construct correlation matrices and use </a:t>
            </a:r>
            <a:r>
              <a:rPr lang="en-US" sz="5600" dirty="0" err="1"/>
              <a:t>Seaborn's</a:t>
            </a:r>
            <a:r>
              <a:rPr lang="en-US" sz="5600" dirty="0"/>
              <a:t> heatmap() for visualizing relationships.</a:t>
            </a:r>
          </a:p>
          <a:p>
            <a:r>
              <a:rPr lang="en-US" sz="5600" dirty="0"/>
              <a:t>5.Create geographic visualizations if applicable..</a:t>
            </a:r>
          </a:p>
          <a:p>
            <a:endParaRPr lang="en-IN" dirty="0"/>
          </a:p>
        </p:txBody>
      </p:sp>
    </p:spTree>
    <p:extLst>
      <p:ext uri="{BB962C8B-B14F-4D97-AF65-F5344CB8AC3E}">
        <p14:creationId xmlns:p14="http://schemas.microsoft.com/office/powerpoint/2010/main" val="35166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insights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Autofit/>
          </a:bodyPr>
          <a:lstStyle/>
          <a:p>
            <a:pPr>
              <a:buFont typeface="+mj-lt"/>
              <a:buAutoNum type="arabicPeriod"/>
            </a:pPr>
            <a:r>
              <a:rPr lang="en-US" sz="1400" b="0" i="0" dirty="0">
                <a:effectLst/>
                <a:latin typeface="Söhne"/>
              </a:rPr>
              <a:t>Price Distribution: Most Singapore Airbnb listings have prices below a specific threshold, forming a right-skewed distribution.</a:t>
            </a:r>
          </a:p>
          <a:p>
            <a:pPr>
              <a:buFont typeface="+mj-lt"/>
              <a:buAutoNum type="arabicPeriod"/>
            </a:pPr>
            <a:r>
              <a:rPr lang="en-US" sz="1400" dirty="0">
                <a:latin typeface="Söhne"/>
              </a:rPr>
              <a:t>Room Type Impact on Price: Entire homes/apartments generally command higher prices compared to private or shared rooms.</a:t>
            </a:r>
            <a:endParaRPr lang="en-US" sz="1400" b="0" i="0" dirty="0">
              <a:effectLst/>
              <a:latin typeface="Söhne"/>
            </a:endParaRPr>
          </a:p>
          <a:p>
            <a:pPr>
              <a:buFont typeface="+mj-lt"/>
              <a:buAutoNum type="arabicPeriod"/>
            </a:pPr>
            <a:r>
              <a:rPr lang="en-US" sz="1400" b="0" i="0" dirty="0">
                <a:effectLst/>
                <a:latin typeface="Söhne"/>
              </a:rPr>
              <a:t>Neighborhood Price Variations: Prices significantly differ across neighborhoods, with some areas having notably higher average prices.</a:t>
            </a:r>
          </a:p>
          <a:p>
            <a:pPr>
              <a:buFont typeface="+mj-lt"/>
              <a:buAutoNum type="arabicPeriod"/>
            </a:pPr>
            <a:r>
              <a:rPr lang="en-US" sz="1400" b="0" i="0" dirty="0">
                <a:effectLst/>
                <a:latin typeface="Söhne"/>
              </a:rPr>
              <a:t>Correlation Between Bedrooms and Price: The number of bedrooms positively correlates with listing prices, indicating larger accommodations tend to be pricier.</a:t>
            </a:r>
          </a:p>
          <a:p>
            <a:pPr>
              <a:buFont typeface="+mj-lt"/>
              <a:buAutoNum type="arabicPeriod"/>
            </a:pPr>
            <a:r>
              <a:rPr lang="en-US" sz="1400" b="0" i="0" dirty="0">
                <a:effectLst/>
                <a:latin typeface="Söhne"/>
              </a:rPr>
              <a:t>Minimum Nights Requirement: Most listings allow short stays, typically having a low minimum nights requirement.</a:t>
            </a:r>
          </a:p>
          <a:p>
            <a:pPr>
              <a:buFont typeface="+mj-lt"/>
              <a:buAutoNum type="arabicPeriod"/>
            </a:pPr>
            <a:r>
              <a:rPr lang="en-US" sz="1400" b="0" i="0" dirty="0">
                <a:effectLst/>
                <a:latin typeface="Söhne"/>
              </a:rPr>
              <a:t>Seasonal Availability: Listings in Singapore show seasonal availability patterns, with certain times of the year having higher availability.</a:t>
            </a:r>
          </a:p>
          <a:p>
            <a:pPr>
              <a:buFont typeface="+mj-lt"/>
              <a:buAutoNum type="arabicPeriod"/>
            </a:pPr>
            <a:r>
              <a:rPr lang="en-US" sz="1400" b="0" i="0" dirty="0">
                <a:effectLst/>
                <a:latin typeface="Söhne"/>
              </a:rPr>
              <a:t>Outliers in Price: Some listings exhibit exceptionally high prices, potentially due to unique features or luxury amenities.</a:t>
            </a:r>
          </a:p>
          <a:p>
            <a:pPr>
              <a:buFont typeface="+mj-lt"/>
              <a:buAutoNum type="arabicPeriod"/>
            </a:pPr>
            <a:r>
              <a:rPr lang="en-US" sz="1400" b="0" i="0" dirty="0">
                <a:effectLst/>
                <a:latin typeface="Söhne"/>
              </a:rPr>
              <a:t>Rating Distribution: The majority of Singapore Airbnb listings boast high average rating scores, indicating positive guest </a:t>
            </a:r>
            <a:r>
              <a:rPr lang="en-US" sz="1400" b="0" i="0" dirty="0" err="1">
                <a:effectLst/>
                <a:latin typeface="Söhne"/>
              </a:rPr>
              <a:t>experiences,nights</a:t>
            </a:r>
            <a:r>
              <a:rPr lang="en-US" sz="1400" b="0" i="0" dirty="0">
                <a:effectLst/>
                <a:latin typeface="Söhne"/>
              </a:rPr>
              <a:t> requirement.</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372927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Limitations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rmAutofit fontScale="62500" lnSpcReduction="20000"/>
          </a:bodyPr>
          <a:lstStyle/>
          <a:p>
            <a:r>
              <a:rPr lang="en-US" sz="2000" b="1" dirty="0"/>
              <a:t>Data Quality: </a:t>
            </a:r>
            <a:r>
              <a:rPr lang="en-US" sz="2000" dirty="0"/>
              <a:t>Potential issues like missing or inaccurate data could affect analysis. Thorough cleaning and validation are necessary.</a:t>
            </a:r>
          </a:p>
          <a:p>
            <a:r>
              <a:rPr lang="en-US" sz="2000" dirty="0"/>
              <a:t>Sampling Bias: The dataset might not represent all Singapore Airbnb listings, introducing biases. Exercise caution when generalizing findings.</a:t>
            </a:r>
          </a:p>
          <a:p>
            <a:r>
              <a:rPr lang="en-US" sz="2000" b="1" dirty="0"/>
              <a:t>Outliers: </a:t>
            </a:r>
            <a:r>
              <a:rPr lang="en-US" sz="2000" dirty="0"/>
              <a:t>Extreme values in the data could heavily influence results. Properly address outliers to prevent skewed interpretations.</a:t>
            </a:r>
          </a:p>
          <a:p>
            <a:r>
              <a:rPr lang="en-US" sz="2000" dirty="0"/>
              <a:t>Temporal Limitations: Inadequate temporal information may restrict capturing detailed time-related trends. Be mindful when drawing time-based conclusions.</a:t>
            </a:r>
          </a:p>
          <a:p>
            <a:r>
              <a:rPr lang="en-US" sz="2000" b="1" dirty="0"/>
              <a:t>Feature Selection: </a:t>
            </a:r>
            <a:r>
              <a:rPr lang="en-US" sz="2000" dirty="0"/>
              <a:t>Selected features might not cover all relevant factors. Conduct comprehensive analyses and involve domain experts for complete feature selection.</a:t>
            </a:r>
          </a:p>
          <a:p>
            <a:r>
              <a:rPr lang="en-US" sz="2000" b="1" dirty="0"/>
              <a:t>Causation vs. Correlation: </a:t>
            </a:r>
            <a:r>
              <a:rPr lang="en-US" sz="2000" dirty="0"/>
              <a:t>Correlation doesn't imply causation; additional evidence is necessary to establish causality. Clearly differentiate between correlation and causation in findings.</a:t>
            </a:r>
          </a:p>
          <a:p>
            <a:r>
              <a:rPr lang="en-US" sz="2000" b="1" dirty="0"/>
              <a:t>Ethical Concerns: </a:t>
            </a:r>
            <a:r>
              <a:rPr lang="en-US" sz="2000" dirty="0"/>
              <a:t>Ensure adherence to ethical standards, data privacy, and fairness. Anonymize sensitive data and acknowledge potential biases in the analysis.</a:t>
            </a:r>
          </a:p>
          <a:p>
            <a:endParaRPr lang="en-US" sz="2000" dirty="0"/>
          </a:p>
          <a:p>
            <a:endParaRPr lang="en-US" sz="2000" dirty="0"/>
          </a:p>
          <a:p>
            <a:endParaRPr lang="en-US" sz="2000" dirty="0"/>
          </a:p>
          <a:p>
            <a:endParaRPr lang="en-US" sz="2000" dirty="0"/>
          </a:p>
          <a:p>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Tree>
    <p:extLst>
      <p:ext uri="{BB962C8B-B14F-4D97-AF65-F5344CB8AC3E}">
        <p14:creationId xmlns:p14="http://schemas.microsoft.com/office/powerpoint/2010/main" val="1632654396"/>
      </p:ext>
    </p:extLst>
  </p:cSld>
  <p:clrMapOvr>
    <a:masterClrMapping/>
  </p:clrMapOvr>
</p:sld>
</file>

<file path=ppt/theme/theme1.xml><?xml version="1.0" encoding="utf-8"?>
<a:theme xmlns:a="http://schemas.openxmlformats.org/drawingml/2006/main" name="Office Theme">
  <a:themeElements>
    <a:clrScheme name="2020 Templates - Orange Mono">
      <a:dk1>
        <a:srgbClr val="000000"/>
      </a:dk1>
      <a:lt1>
        <a:srgbClr val="FFFFFF"/>
      </a:lt1>
      <a:dk2>
        <a:srgbClr val="44546A"/>
      </a:dk2>
      <a:lt2>
        <a:srgbClr val="E7E6E6"/>
      </a:lt2>
      <a:accent1>
        <a:srgbClr val="F58423"/>
      </a:accent1>
      <a:accent2>
        <a:srgbClr val="DA741E"/>
      </a:accent2>
      <a:accent3>
        <a:srgbClr val="C96D1A"/>
      </a:accent3>
      <a:accent4>
        <a:srgbClr val="C16819"/>
      </a:accent4>
      <a:accent5>
        <a:srgbClr val="B66218"/>
      </a:accent5>
      <a:accent6>
        <a:srgbClr val="AD5D17"/>
      </a:accent6>
      <a:hlink>
        <a:srgbClr val="F58622"/>
      </a:hlink>
      <a:folHlink>
        <a:srgbClr val="F8B77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b="0" i="0" dirty="0">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1124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Oswald SemiBold</vt:lpstr>
      <vt:lpstr>Times New Roman</vt:lpstr>
      <vt:lpstr>Roboto Light</vt:lpstr>
      <vt:lpstr>Arial</vt:lpstr>
      <vt:lpstr>Calibri</vt:lpstr>
      <vt:lpstr>Oswald Medium</vt:lpstr>
      <vt:lpstr>Chivo Light</vt:lpstr>
      <vt:lpstr>Söhne</vt:lpstr>
      <vt:lpstr>Office Theme</vt:lpstr>
      <vt:lpstr>SINGAPORE AIRBNB</vt:lpstr>
      <vt:lpstr>introduction</vt:lpstr>
      <vt:lpstr>ABOUT THE PROJECT</vt:lpstr>
      <vt:lpstr>STEPS OF EDA </vt:lpstr>
      <vt:lpstr>dAta collection</vt:lpstr>
      <vt:lpstr>dAta analysis</vt:lpstr>
      <vt:lpstr>DATA ANALYSIS</vt:lpstr>
      <vt:lpstr>insights</vt:lpstr>
      <vt:lpstr>Limitations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 Johnston</dc:creator>
  <cp:lastModifiedBy>SUSNATA DAS MAHAPATRA</cp:lastModifiedBy>
  <cp:revision>79</cp:revision>
  <dcterms:created xsi:type="dcterms:W3CDTF">2020-01-31T01:07:39Z</dcterms:created>
  <dcterms:modified xsi:type="dcterms:W3CDTF">2023-11-16T19:48:43Z</dcterms:modified>
</cp:coreProperties>
</file>