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7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67" r:id="rId13"/>
    <p:sldId id="275" r:id="rId14"/>
    <p:sldId id="276" r:id="rId15"/>
    <p:sldId id="26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D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762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762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DD4D0"/>
          </a:solidFill>
        </a:fill>
      </a:tcStyle>
    </a:wholeTbl>
    <a:band2H>
      <a:tcTxStyle/>
      <a:tcStyle>
        <a:tcBdr/>
        <a:fill>
          <a:solidFill>
            <a:srgbClr val="FEEBE9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762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762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AE2F6"/>
          </a:solidFill>
        </a:fill>
      </a:tcStyle>
    </a:wholeTbl>
    <a:band2H>
      <a:tcTxStyle/>
      <a:tcStyle>
        <a:tcBdr/>
        <a:fill>
          <a:solidFill>
            <a:srgbClr val="E6F1FB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762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762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chemeClr val="accent1"/>
              </a:solidFill>
              <a:prstDash val="solid"/>
              <a:round/>
            </a:ln>
          </a:top>
          <a:bottom>
            <a:ln w="508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508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762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762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solidFill>
                <a:schemeClr val="accent1"/>
              </a:solidFill>
              <a:prstDash val="solid"/>
              <a:round/>
            </a:ln>
          </a:insideH>
          <a:insideV>
            <a:ln w="254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solidFill>
                <a:schemeClr val="accent1"/>
              </a:solidFill>
              <a:prstDash val="solid"/>
              <a:round/>
            </a:ln>
          </a:insideH>
          <a:insideV>
            <a:ln w="254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1016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solidFill>
                <a:schemeClr val="accent1"/>
              </a:solidFill>
              <a:prstDash val="solid"/>
              <a:round/>
            </a:ln>
          </a:insideH>
          <a:insideV>
            <a:ln w="254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508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solidFill>
                <a:schemeClr val="accent1"/>
              </a:solidFill>
              <a:prstDash val="solid"/>
              <a:round/>
            </a:ln>
          </a:insideH>
          <a:insideV>
            <a:ln w="254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59" d="100"/>
          <a:sy n="59" d="100"/>
        </p:scale>
        <p:origin x="1902" y="3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292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2056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solidFill>
          <a:schemeClr val="accent1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31998" y="4985792"/>
            <a:ext cx="3311352" cy="960263"/>
          </a:xfrm>
          <a:prstGeom prst="rect">
            <a:avLst/>
          </a:prstGeom>
        </p:spPr>
        <p:txBody>
          <a:bodyPr anchor="ctr"/>
          <a:lstStyle>
            <a:lvl1pPr algn="ctr">
              <a:defRPr spc="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605912" y="11106472"/>
            <a:ext cx="3163519" cy="62786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3531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defRPr sz="2800">
                <a:solidFill>
                  <a:srgbClr val="3531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>
              <a:defRPr>
                <a:solidFill>
                  <a:srgbClr val="353132"/>
                </a:solidFill>
              </a:defRPr>
            </a:lvl3pPr>
            <a:lvl4pPr algn="ctr">
              <a:defRPr>
                <a:solidFill>
                  <a:srgbClr val="353132"/>
                </a:solidFill>
              </a:defRPr>
            </a:lvl4pPr>
            <a:lvl5pPr algn="ctr">
              <a:defRPr>
                <a:solidFill>
                  <a:srgbClr val="353132"/>
                </a:solidFill>
              </a:defRPr>
            </a:lvl5pPr>
          </a:lstStyle>
          <a:p>
            <a:pPr lvl="1"/>
            <a:r>
              <a:rPr lang="zh-CN" altLang="en-US" dirty="0"/>
              <a:t>演讲人 </a:t>
            </a:r>
            <a:r>
              <a:rPr lang="en-US" altLang="zh-CN" dirty="0"/>
              <a:t>| </a:t>
            </a:r>
            <a:r>
              <a:rPr lang="zh-CN" altLang="en-US" dirty="0"/>
              <a:t>日期</a:t>
            </a:r>
            <a:endParaRPr dirty="0"/>
          </a:p>
        </p:txBody>
      </p:sp>
      <p:sp>
        <p:nvSpPr>
          <p:cNvPr id="5" name="标题文本">
            <a:extLst>
              <a:ext uri="{FF2B5EF4-FFF2-40B4-BE49-F238E27FC236}">
                <a16:creationId xmlns:a16="http://schemas.microsoft.com/office/drawing/2014/main" xmlns="" id="{B6ACEE3E-2C94-4FAB-8ECD-455422344F2E}"/>
              </a:ext>
            </a:extLst>
          </p:cNvPr>
          <p:cNvSpPr txBox="1">
            <a:spLocks/>
          </p:cNvSpPr>
          <p:nvPr userDrawn="1"/>
        </p:nvSpPr>
        <p:spPr>
          <a:xfrm>
            <a:off x="11069640" y="9954344"/>
            <a:ext cx="2236065" cy="9602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Autofit/>
          </a:bodyPr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zh-CN" altLang="en-US" sz="4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8831" y="7650088"/>
            <a:ext cx="2749890" cy="84946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第一章</a:t>
            </a:r>
            <a:endParaRPr dirty="0"/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78832" y="8802216"/>
            <a:ext cx="9577064" cy="1944216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Arial"/>
              <a:buChar char="•"/>
              <a:defRPr sz="2800">
                <a:solidFill>
                  <a:srgbClr val="E3DD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71550" indent="-514350">
              <a:buSzPct val="100000"/>
              <a:buFont typeface="Arial"/>
              <a:buChar char="•"/>
              <a:defRPr sz="3600">
                <a:solidFill>
                  <a:srgbClr val="353132"/>
                </a:solidFill>
              </a:defRPr>
            </a:lvl2pPr>
            <a:lvl3pPr marL="1502228" indent="-587828">
              <a:buSzPct val="100000"/>
              <a:buFont typeface="Arial"/>
              <a:buChar char="•"/>
              <a:defRPr sz="3600">
                <a:solidFill>
                  <a:srgbClr val="353132"/>
                </a:solidFill>
              </a:defRPr>
            </a:lvl3pPr>
            <a:lvl4pPr marL="2057400" indent="-685800">
              <a:buSzPct val="100000"/>
              <a:buFont typeface="Arial"/>
              <a:buChar char="•"/>
              <a:defRPr sz="3600">
                <a:solidFill>
                  <a:srgbClr val="353132"/>
                </a:solidFill>
              </a:defRPr>
            </a:lvl4pPr>
            <a:lvl5pPr marL="2514600" indent="-685800">
              <a:buSzPct val="100000"/>
              <a:buFont typeface="Arial"/>
              <a:buChar char="•"/>
              <a:defRPr sz="3600">
                <a:solidFill>
                  <a:srgbClr val="353132"/>
                </a:solidFill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ontent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513118" y="953344"/>
            <a:ext cx="21031201" cy="84946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26704" y="2105472"/>
            <a:ext cx="21031201" cy="5795818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Arial"/>
              <a:buChar char="•"/>
              <a:defRPr sz="2800">
                <a:solidFill>
                  <a:srgbClr val="3531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71550" indent="-514350">
              <a:buSzPct val="100000"/>
              <a:buFont typeface="Arial"/>
              <a:buChar char="•"/>
              <a:defRPr sz="3600">
                <a:solidFill>
                  <a:srgbClr val="353132"/>
                </a:solidFill>
              </a:defRPr>
            </a:lvl2pPr>
            <a:lvl3pPr marL="1502228" indent="-587828">
              <a:buSzPct val="100000"/>
              <a:buFont typeface="Arial"/>
              <a:buChar char="•"/>
              <a:defRPr sz="3600">
                <a:solidFill>
                  <a:srgbClr val="353132"/>
                </a:solidFill>
              </a:defRPr>
            </a:lvl3pPr>
            <a:lvl4pPr marL="2057400" indent="-685800">
              <a:buSzPct val="100000"/>
              <a:buFont typeface="Arial"/>
              <a:buChar char="•"/>
              <a:defRPr sz="3600">
                <a:solidFill>
                  <a:srgbClr val="353132"/>
                </a:solidFill>
              </a:defRPr>
            </a:lvl4pPr>
            <a:lvl5pPr marL="2514600" indent="-685800">
              <a:buSzPct val="100000"/>
              <a:buFont typeface="Arial"/>
              <a:buChar char="•"/>
              <a:defRPr sz="3600">
                <a:solidFill>
                  <a:srgbClr val="353132"/>
                </a:solidFill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8008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499812" y="6377868"/>
            <a:ext cx="4068452" cy="960263"/>
          </a:xfrm>
          <a:prstGeom prst="rect">
            <a:avLst/>
          </a:prstGeom>
        </p:spPr>
        <p:txBody>
          <a:bodyPr/>
          <a:lstStyle>
            <a:lvl1pPr algn="dist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谢谢观看！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>
            <a:extLst>
              <a:ext uri="{FF2B5EF4-FFF2-40B4-BE49-F238E27FC236}">
                <a16:creationId xmlns:a16="http://schemas.microsoft.com/office/drawing/2014/main" xmlns="" id="{4C6C3DD7-574F-4376-94E1-7A43D11BE30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723" y="2249489"/>
            <a:ext cx="22790533" cy="10297144"/>
          </a:xfrm>
          <a:prstGeom prst="rect">
            <a:avLst/>
          </a:prstGeom>
        </p:spPr>
        <p:txBody>
          <a:bodyPr/>
          <a:lstStyle>
            <a:lvl1pPr marL="228603" marR="0" indent="-228603" algn="l" defTabSz="914411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defRPr>
            </a:lvl1pPr>
            <a:lvl2pPr marL="685809" marR="0" indent="-228603" algn="l" defTabSz="914411" rtl="0" eaLnBrk="1" fontAlgn="auto" latinLnBrk="0" hangingPunct="1">
              <a:lnSpc>
                <a:spcPct val="150000"/>
              </a:lnSpc>
              <a:spcBef>
                <a:spcPts val="5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defRPr>
            </a:lvl2pPr>
            <a:lvl3pPr marL="1143014" marR="0" indent="-228603" algn="l" defTabSz="914411" rtl="0" eaLnBrk="1" fontAlgn="auto" latinLnBrk="0" hangingPunct="1">
              <a:lnSpc>
                <a:spcPct val="150000"/>
              </a:lnSpc>
              <a:spcBef>
                <a:spcPts val="5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defRPr>
            </a:lvl3pPr>
            <a:lvl4pPr marL="1600220" marR="0" indent="-228603" algn="l" defTabSz="914411" rtl="0" eaLnBrk="1" fontAlgn="auto" latinLnBrk="0" hangingPunct="1">
              <a:lnSpc>
                <a:spcPct val="150000"/>
              </a:lnSpc>
              <a:spcBef>
                <a:spcPts val="5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defRPr>
            </a:lvl4pPr>
            <a:lvl5pPr marL="2057426" marR="0" indent="-228603" algn="l" defTabSz="914411" rtl="0" eaLnBrk="1" fontAlgn="auto" latinLnBrk="0" hangingPunct="1">
              <a:lnSpc>
                <a:spcPct val="150000"/>
              </a:lnSpc>
              <a:spcBef>
                <a:spcPts val="5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defRPr>
            </a:lvl5pPr>
          </a:lstStyle>
          <a:p>
            <a:pPr marL="228603" marR="0" lvl="0" indent="-228603" algn="l" defTabSz="914411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正文文本</a:t>
            </a:r>
          </a:p>
          <a:p>
            <a:pPr marL="685809" marR="0" lvl="1" indent="-228603" algn="l" defTabSz="914411" rtl="0" eaLnBrk="1" fontAlgn="auto" latinLnBrk="0" hangingPunct="1">
              <a:lnSpc>
                <a:spcPct val="150000"/>
              </a:lnSpc>
              <a:spcBef>
                <a:spcPts val="5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第二级</a:t>
            </a:r>
          </a:p>
          <a:p>
            <a:pPr marL="1143014" marR="0" lvl="2" indent="-228603" algn="l" defTabSz="914411" rtl="0" eaLnBrk="1" fontAlgn="auto" latinLnBrk="0" hangingPunct="1">
              <a:lnSpc>
                <a:spcPct val="150000"/>
              </a:lnSpc>
              <a:spcBef>
                <a:spcPts val="5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第三级</a:t>
            </a:r>
          </a:p>
          <a:p>
            <a:pPr marL="1600220" marR="0" lvl="3" indent="-228603" algn="l" defTabSz="914411" rtl="0" eaLnBrk="1" fontAlgn="auto" latinLnBrk="0" hangingPunct="1">
              <a:lnSpc>
                <a:spcPct val="150000"/>
              </a:lnSpc>
              <a:spcBef>
                <a:spcPts val="5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第四级</a:t>
            </a:r>
          </a:p>
          <a:p>
            <a:pPr marL="2057426" marR="0" lvl="4" indent="-228603" algn="l" defTabSz="914411" rtl="0" eaLnBrk="1" fontAlgn="auto" latinLnBrk="0" hangingPunct="1">
              <a:lnSpc>
                <a:spcPct val="150000"/>
              </a:lnSpc>
              <a:spcBef>
                <a:spcPts val="5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第五级</a:t>
            </a:r>
          </a:p>
        </p:txBody>
      </p:sp>
      <p:sp>
        <p:nvSpPr>
          <p:cNvPr id="5" name="文本占位符 22">
            <a:extLst>
              <a:ext uri="{FF2B5EF4-FFF2-40B4-BE49-F238E27FC236}">
                <a16:creationId xmlns:a16="http://schemas.microsoft.com/office/drawing/2014/main" xmlns="" id="{EE2E42C7-7A7E-4881-9875-982F5FE2B7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2768" y="908049"/>
            <a:ext cx="17713968" cy="792088"/>
          </a:xfrm>
          <a:prstGeom prst="rect">
            <a:avLst/>
          </a:prstGeom>
        </p:spPr>
        <p:txBody>
          <a:bodyPr anchor="ctr"/>
          <a:lstStyle>
            <a:lvl1pPr algn="l">
              <a:defRPr sz="4267" b="1">
                <a:solidFill>
                  <a:srgbClr val="F77563"/>
                </a:solidFill>
              </a:defRPr>
            </a:lvl1pPr>
          </a:lstStyle>
          <a:p>
            <a:pPr lvl="0"/>
            <a:r>
              <a:rPr lang="zh-CN" altLang="en-US" dirty="0"/>
              <a:t>请在此处输入章节标题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7EFE993-A17E-4E8F-A094-BBCB849AC8BA}"/>
              </a:ext>
            </a:extLst>
          </p:cNvPr>
          <p:cNvSpPr/>
          <p:nvPr userDrawn="1"/>
        </p:nvSpPr>
        <p:spPr>
          <a:xfrm>
            <a:off x="697604" y="908052"/>
            <a:ext cx="117133" cy="738664"/>
          </a:xfrm>
          <a:prstGeom prst="rect">
            <a:avLst/>
          </a:prstGeom>
          <a:solidFill>
            <a:srgbClr val="F77563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ctr">
            <a:spAutoFit/>
          </a:bodyPr>
          <a:lstStyle/>
          <a:p>
            <a:pPr marL="0" marR="0" indent="0" algn="l" defTabSz="18288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510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0" r:id="rId4"/>
    <p:sldLayoutId id="2147483654" r:id="rId5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914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13716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18288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52802A5-F598-4644-BF66-FC634E2D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504" y="4985792"/>
            <a:ext cx="8712968" cy="1080120"/>
          </a:xfrm>
        </p:spPr>
        <p:txBody>
          <a:bodyPr/>
          <a:lstStyle/>
          <a:p>
            <a:r>
              <a:rPr lang="en-US" altLang="zh-CN" dirty="0" smtClean="0"/>
              <a:t>Google pay API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D0C1490-2E9B-4DF4-B48E-6C5AA6F6949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605911" y="10837022"/>
            <a:ext cx="3163519" cy="627865"/>
          </a:xfrm>
        </p:spPr>
        <p:txBody>
          <a:bodyPr/>
          <a:lstStyle/>
          <a:p>
            <a:r>
              <a:rPr lang="zh-CN" altLang="en-US" dirty="0" smtClean="0"/>
              <a:t>李旭</a:t>
            </a:r>
            <a:r>
              <a:rPr lang="zh-CN" altLang="en-US" dirty="0" smtClean="0"/>
              <a:t>升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071547" y="10098360"/>
            <a:ext cx="2232248" cy="738662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265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zh-CN" altLang="en-US" dirty="0" smtClean="0"/>
              <a:t>分库分表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zh-CN" altLang="en-US" dirty="0" smtClean="0"/>
              <a:t>演示环境：两台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，一台</a:t>
            </a:r>
            <a:r>
              <a:rPr lang="en-US" altLang="zh-CN" dirty="0" err="1" smtClean="0"/>
              <a:t>mycat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8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76" y="1961456"/>
            <a:ext cx="10191750" cy="97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47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46" y="881336"/>
            <a:ext cx="7048500" cy="114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zh-CN" altLang="en-US" dirty="0" smtClean="0"/>
              <a:t>管理与监控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zh-CN" altLang="en-US" dirty="0" smtClean="0"/>
              <a:t>管理端口</a:t>
            </a:r>
            <a:endParaRPr lang="en-US" altLang="zh-CN" dirty="0" smtClean="0"/>
          </a:p>
          <a:p>
            <a:r>
              <a:rPr lang="en-US" altLang="zh-CN" dirty="0" err="1" smtClean="0"/>
              <a:t>Mycat</a:t>
            </a:r>
            <a:r>
              <a:rPr lang="en-US" altLang="zh-CN" dirty="0" smtClean="0"/>
              <a:t>-web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044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zh-CN" altLang="en-US" dirty="0"/>
              <a:t>讨论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en-US" altLang="zh-CN" dirty="0" err="1" smtClean="0"/>
              <a:t>Mycat</a:t>
            </a:r>
            <a:r>
              <a:rPr lang="zh-CN" altLang="en-US" dirty="0" smtClean="0"/>
              <a:t>存在的限制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089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87ACC656-293E-4EFF-A60B-EF460D11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680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5633864"/>
            <a:ext cx="9577064" cy="5112568"/>
          </a:xfrm>
        </p:spPr>
        <p:txBody>
          <a:bodyPr/>
          <a:lstStyle/>
          <a:p>
            <a:r>
              <a:rPr lang="en-US" altLang="zh-CN" dirty="0" err="1" smtClean="0"/>
              <a:t>Mycat</a:t>
            </a:r>
            <a:r>
              <a:rPr lang="zh-CN" altLang="en-US" dirty="0" smtClean="0"/>
              <a:t>基本概念及特性</a:t>
            </a:r>
            <a:endParaRPr lang="en-US" altLang="zh-CN" dirty="0" smtClean="0"/>
          </a:p>
          <a:p>
            <a:r>
              <a:rPr lang="zh-CN" altLang="en-US" dirty="0" smtClean="0"/>
              <a:t>开放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zh-CN" altLang="en-US" dirty="0" smtClean="0"/>
              <a:t>日志分析</a:t>
            </a:r>
            <a:endParaRPr lang="en-US" altLang="zh-CN" dirty="0" smtClean="0"/>
          </a:p>
          <a:p>
            <a:r>
              <a:rPr lang="zh-CN" altLang="en-US" dirty="0" smtClean="0"/>
              <a:t>读写分离实例、分库分表实例</a:t>
            </a:r>
            <a:endParaRPr lang="en-US" altLang="zh-CN" dirty="0" smtClean="0"/>
          </a:p>
          <a:p>
            <a:r>
              <a:rPr lang="zh-CN" altLang="en-US" dirty="0" smtClean="0"/>
              <a:t>管理与监控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752" y="2465512"/>
            <a:ext cx="2160240" cy="792088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801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102768" y="2969568"/>
            <a:ext cx="21062481" cy="8352928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C0B7B48-8F59-426D-A312-6C35C31E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支持的网关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18792" y="11754543"/>
            <a:ext cx="18506056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https://developers.google.com/pay/api/#participating-google-pay-processors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2520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en-US" altLang="zh-CN" dirty="0" err="1"/>
              <a:t>Mycat</a:t>
            </a:r>
            <a:r>
              <a:rPr lang="zh-CN" altLang="en-US" dirty="0"/>
              <a:t>基本概念及特性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zh-CN" altLang="en-US" dirty="0"/>
              <a:t>中间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表（</a:t>
            </a:r>
            <a:r>
              <a:rPr lang="zh-CN" altLang="en-US" dirty="0"/>
              <a:t>分片表、非分片表、</a:t>
            </a:r>
            <a:r>
              <a:rPr lang="en-US" altLang="zh-CN" dirty="0"/>
              <a:t>ER</a:t>
            </a:r>
            <a:r>
              <a:rPr lang="zh-CN" altLang="en-US" dirty="0"/>
              <a:t>表、全局表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分片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/>
              <a:t>节点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r>
              <a:rPr lang="zh-CN" altLang="en-US" dirty="0"/>
              <a:t>分片规则</a:t>
            </a:r>
          </a:p>
        </p:txBody>
      </p:sp>
    </p:spTree>
    <p:extLst>
      <p:ext uri="{BB962C8B-B14F-4D97-AF65-F5344CB8AC3E}">
        <p14:creationId xmlns:p14="http://schemas.microsoft.com/office/powerpoint/2010/main" val="3327312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en-US" altLang="zh-CN" dirty="0" err="1"/>
              <a:t>Mycat</a:t>
            </a:r>
            <a:r>
              <a:rPr lang="zh-CN" altLang="en-US" dirty="0"/>
              <a:t>基本概念及特性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en-US" altLang="zh-CN" dirty="0" smtClean="0"/>
              <a:t>SQL92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集群</a:t>
            </a:r>
            <a:endParaRPr lang="en-US" altLang="zh-CN" dirty="0"/>
          </a:p>
          <a:p>
            <a:r>
              <a:rPr lang="en-US" altLang="zh-CN" dirty="0" err="1" smtClean="0"/>
              <a:t>Jdbc</a:t>
            </a:r>
            <a:endParaRPr lang="en-US" altLang="zh-CN" dirty="0" smtClean="0"/>
          </a:p>
          <a:p>
            <a:r>
              <a:rPr lang="en-US" altLang="zh-CN" dirty="0" err="1" smtClean="0"/>
              <a:t>Nosql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可用性</a:t>
            </a:r>
            <a:endParaRPr lang="en-US" altLang="zh-CN" dirty="0" smtClean="0"/>
          </a:p>
          <a:p>
            <a:r>
              <a:rPr lang="zh-CN" altLang="en-US" dirty="0" smtClean="0"/>
              <a:t>多平台支持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618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en-US" altLang="zh-CN" dirty="0" err="1"/>
              <a:t>Mycat</a:t>
            </a:r>
            <a:r>
              <a:rPr lang="zh-CN" altLang="en-US" dirty="0"/>
              <a:t>安装及启动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en-US" altLang="zh-CN" dirty="0" smtClean="0"/>
              <a:t>JDK7.0+</a:t>
            </a:r>
          </a:p>
          <a:p>
            <a:r>
              <a:rPr lang="en-US" dirty="0" err="1" smtClean="0"/>
              <a:t>linux</a:t>
            </a:r>
            <a:r>
              <a:rPr lang="zh-CN" altLang="en-US" dirty="0" smtClean="0"/>
              <a:t>下载</a:t>
            </a:r>
            <a:r>
              <a:rPr lang="en-US" dirty="0"/>
              <a:t>Mycat-server-xxxxx.linux.tar.gz </a:t>
            </a:r>
            <a:r>
              <a:rPr lang="zh-CN" altLang="en-US" dirty="0"/>
              <a:t>解压在某个目录下</a:t>
            </a:r>
            <a:endParaRPr lang="en-US" altLang="zh-CN" dirty="0" smtClean="0"/>
          </a:p>
          <a:p>
            <a:r>
              <a:rPr lang="en-US" dirty="0" err="1" smtClean="0"/>
              <a:t>mycat</a:t>
            </a:r>
            <a:r>
              <a:rPr lang="en-US" dirty="0" smtClean="0"/>
              <a:t> </a:t>
            </a:r>
            <a:r>
              <a:rPr lang="en-US" dirty="0"/>
              <a:t>{ console | start | stop | restart | status | dump 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08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zh-CN" altLang="en-US" dirty="0"/>
              <a:t>配置文件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en-US" altLang="zh-CN" dirty="0" err="1" smtClean="0"/>
              <a:t>mycat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en-US" dirty="0" smtClean="0"/>
              <a:t> 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dirty="0" smtClean="0"/>
              <a:t>schema.xml</a:t>
            </a:r>
          </a:p>
          <a:p>
            <a:r>
              <a:rPr lang="en-US" altLang="zh-CN" dirty="0" smtClean="0"/>
              <a:t>server.xml</a:t>
            </a:r>
          </a:p>
          <a:p>
            <a:r>
              <a:rPr lang="en-US" altLang="zh-CN" dirty="0" smtClean="0"/>
              <a:t>rule.xml</a:t>
            </a:r>
          </a:p>
          <a:p>
            <a:r>
              <a:rPr lang="en-US" altLang="zh-CN" dirty="0"/>
              <a:t>log4j2.xml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922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zh-CN" altLang="en-US" dirty="0"/>
              <a:t>日志分析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en-US" altLang="zh-CN" dirty="0" smtClean="0"/>
              <a:t>mycat.log</a:t>
            </a:r>
          </a:p>
          <a:p>
            <a:r>
              <a:rPr lang="en-US" altLang="zh-CN" dirty="0"/>
              <a:t>wrapper.log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9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279C6-1DF7-48BE-94FD-8938641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0" y="7650088"/>
            <a:ext cx="6840761" cy="849466"/>
          </a:xfrm>
        </p:spPr>
        <p:txBody>
          <a:bodyPr/>
          <a:lstStyle/>
          <a:p>
            <a:r>
              <a:rPr lang="zh-CN" altLang="en-US" dirty="0" smtClean="0"/>
              <a:t>读写分离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5E4D74-D01C-4256-B77D-F0F2931DE9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78832" y="8802216"/>
            <a:ext cx="9577064" cy="4176464"/>
          </a:xfrm>
        </p:spPr>
        <p:txBody>
          <a:bodyPr/>
          <a:lstStyle/>
          <a:p>
            <a:r>
              <a:rPr lang="zh-CN" altLang="en-US" dirty="0" smtClean="0"/>
              <a:t>演示环境：三台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，搭建一</a:t>
            </a:r>
            <a:r>
              <a:rPr lang="zh-CN" altLang="en-US" dirty="0"/>
              <a:t>主两从</a:t>
            </a:r>
            <a:r>
              <a:rPr lang="zh-CN" altLang="en-US" dirty="0" smtClean="0"/>
              <a:t>，一台</a:t>
            </a:r>
            <a:r>
              <a:rPr lang="en-US" altLang="zh-CN" dirty="0" err="1" smtClean="0"/>
              <a:t>mycat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51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ondershare Theme">
  <a:themeElements>
    <a:clrScheme name="Wondershare Theme">
      <a:dk1>
        <a:srgbClr val="352F30"/>
      </a:dk1>
      <a:lt1>
        <a:srgbClr val="06352D"/>
      </a:lt1>
      <a:dk2>
        <a:srgbClr val="A7A7A7"/>
      </a:dk2>
      <a:lt2>
        <a:srgbClr val="535353"/>
      </a:lt2>
      <a:accent1>
        <a:srgbClr val="352F30"/>
      </a:accent1>
      <a:accent2>
        <a:srgbClr val="E4DFD8"/>
      </a:accent2>
      <a:accent3>
        <a:srgbClr val="FB735A"/>
      </a:accent3>
      <a:accent4>
        <a:srgbClr val="66E2D9"/>
      </a:accent4>
      <a:accent5>
        <a:srgbClr val="4654D5"/>
      </a:accent5>
      <a:accent6>
        <a:srgbClr val="03ABE9"/>
      </a:accent6>
      <a:hlink>
        <a:srgbClr val="0000FF"/>
      </a:hlink>
      <a:folHlink>
        <a:srgbClr val="FF00FF"/>
      </a:folHlink>
    </a:clrScheme>
    <a:fontScheme name="Wondershar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ndershar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ondershare Theme">
  <a:themeElements>
    <a:clrScheme name="Wondershare Theme">
      <a:dk1>
        <a:srgbClr val="352F30"/>
      </a:dk1>
      <a:lt1>
        <a:srgbClr val="06352D"/>
      </a:lt1>
      <a:dk2>
        <a:srgbClr val="A7A7A7"/>
      </a:dk2>
      <a:lt2>
        <a:srgbClr val="535353"/>
      </a:lt2>
      <a:accent1>
        <a:srgbClr val="352F30"/>
      </a:accent1>
      <a:accent2>
        <a:srgbClr val="E4DFD8"/>
      </a:accent2>
      <a:accent3>
        <a:srgbClr val="FB735A"/>
      </a:accent3>
      <a:accent4>
        <a:srgbClr val="66E2D9"/>
      </a:accent4>
      <a:accent5>
        <a:srgbClr val="4654D5"/>
      </a:accent5>
      <a:accent6>
        <a:srgbClr val="03ABE9"/>
      </a:accent6>
      <a:hlink>
        <a:srgbClr val="0000FF"/>
      </a:hlink>
      <a:folHlink>
        <a:srgbClr val="FF00FF"/>
      </a:folHlink>
    </a:clrScheme>
    <a:fontScheme name="Wondershar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ndershar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</TotalTime>
  <Words>172</Words>
  <Application>Microsoft Office PowerPoint</Application>
  <PresentationFormat>自定义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Helvetica</vt:lpstr>
      <vt:lpstr>Wondershare Theme</vt:lpstr>
      <vt:lpstr>Google pay API介绍</vt:lpstr>
      <vt:lpstr>目录</vt:lpstr>
      <vt:lpstr>PowerPoint 演示文稿</vt:lpstr>
      <vt:lpstr>Mycat基本概念及特性</vt:lpstr>
      <vt:lpstr>Mycat基本概念及特性</vt:lpstr>
      <vt:lpstr>Mycat安装及启动</vt:lpstr>
      <vt:lpstr>配置文件 </vt:lpstr>
      <vt:lpstr>日志分析 </vt:lpstr>
      <vt:lpstr>读写分离 </vt:lpstr>
      <vt:lpstr>分库分表 </vt:lpstr>
      <vt:lpstr>PowerPoint 演示文稿</vt:lpstr>
      <vt:lpstr>PowerPoint 演示文稿</vt:lpstr>
      <vt:lpstr>管理与监控</vt:lpstr>
      <vt:lpstr>讨论</vt:lpstr>
      <vt:lpstr>谢谢观看！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标题XXX</dc:title>
  <dc:creator>user</dc:creator>
  <cp:lastModifiedBy>ws</cp:lastModifiedBy>
  <cp:revision>56</cp:revision>
  <dcterms:modified xsi:type="dcterms:W3CDTF">2018-07-13T10:27:54Z</dcterms:modified>
</cp:coreProperties>
</file>