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61" r:id="rId8"/>
    <p:sldId id="263" r:id="rId9"/>
    <p:sldId id="275" r:id="rId10"/>
    <p:sldId id="264" r:id="rId11"/>
    <p:sldId id="265" r:id="rId12"/>
    <p:sldId id="267" r:id="rId13"/>
    <p:sldId id="272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897A"/>
    <a:srgbClr val="2BDAA7"/>
    <a:srgbClr val="50D093"/>
    <a:srgbClr val="2FD9A9"/>
    <a:srgbClr val="46D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4BDFB-E25D-3476-F44D-59F012A36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CB118E-0DA0-470B-689E-13B8DDDC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270DA-C4FB-A403-BFCE-D3EB1AD9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05CF-612D-4944-AC79-BCDDA9ED7AF1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21961-2F98-C71A-543B-2CE682D4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BE36D-A3DC-846C-3C21-71D7DCFA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5E4-EAE1-4299-826E-6901D5B36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2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93620-C74D-3098-FD13-E865C51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39B2F-EFF6-D0B8-2B96-D741D4BCF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9E7C9-1EA8-B5E0-6054-A18F6A2D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05CF-612D-4944-AC79-BCDDA9ED7AF1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320C0-84A3-98ED-2977-D599D21A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8F663-3CD1-29BA-1575-86AD03E0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5E4-EAE1-4299-826E-6901D5B36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3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D2C70-406B-EAFC-FE38-BB3D690F6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82BEFE-E8A6-D6A7-FE83-2543C517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82423-4C9C-5232-A54C-E52645EE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05CF-612D-4944-AC79-BCDDA9ED7AF1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55DCA-2C45-0FE9-3269-BAE3DF3E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58020-9B99-17DA-946C-FB1E4726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5E4-EAE1-4299-826E-6901D5B36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7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77D45-6106-4B49-C17C-CF3A9251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5F638-3AE0-7B1D-DEF1-BD624359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C6BFB-761D-7784-2D70-A8A3EAD1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05CF-612D-4944-AC79-BCDDA9ED7AF1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5B158-0A2E-7908-ABBD-5C978C1C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37BDD-5BAF-A237-F44E-54CE6DCF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5E4-EAE1-4299-826E-6901D5B36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4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33B75-5118-07A6-B5D6-C4294865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A28F1-429A-0954-72BD-C2D8D6329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1842A-C089-3BE5-CBAE-B0BAFB89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05CF-612D-4944-AC79-BCDDA9ED7AF1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012E2-99AB-D997-57C2-D13BB87B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4B563-E24F-511A-25AE-E2D82D12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5E4-EAE1-4299-826E-6901D5B36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27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7057E-40F6-B2C0-F713-521E7D1A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4BB6A-88B4-F3F6-2A4E-B0F684469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CE9141-A028-B21D-484B-260DBD52C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8ECCE-0C56-89D1-C619-95133D6F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05CF-612D-4944-AC79-BCDDA9ED7AF1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C6E6C-A42D-9FB6-9568-3AF5CF75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AA5495-1639-2F12-BBC5-301C585C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5E4-EAE1-4299-826E-6901D5B36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3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44E2F-7168-4259-9D68-BB6C9A43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DE167-B7B3-C316-BEE8-860F1A2E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72E176-FCF9-C9F1-12C9-A4F35E290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668331-E9BC-E8CD-5436-A9475CEB8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718B5F-014A-7D47-5EBF-7BD8C188F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3F0C53-F031-A3DD-9D8D-1F06AF5F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05CF-612D-4944-AC79-BCDDA9ED7AF1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8BA32F-5714-871D-CCF2-FD4B819A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572AE5-B4DB-4746-6C0C-CC1CF634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5E4-EAE1-4299-826E-6901D5B36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8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1EAFB-497C-BC56-8CBE-382CBBBA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3BA44C-CE17-92E9-A7A8-32FE78C7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05CF-612D-4944-AC79-BCDDA9ED7AF1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CCE34F-6699-D8A8-61CD-C6AC313A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FE5DA5-7F21-2E4E-FEE9-F66ED7DE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5E4-EAE1-4299-826E-6901D5B36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5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872C3A-45B8-FA52-DA6D-461A0170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05CF-612D-4944-AC79-BCDDA9ED7AF1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57A233-9390-1DB9-524D-87FABFBD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A69D5A-8D7A-0387-4CC8-163C6743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5E4-EAE1-4299-826E-6901D5B36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5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ABA29-3643-8360-3A87-43982E65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69365-389B-A6F6-014D-88E5B89B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DADF1-24E2-417B-1D90-B70A930D0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671C9-6456-8AB5-3EA8-6C2F0E59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05CF-612D-4944-AC79-BCDDA9ED7AF1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F8B0E-C904-BB43-9AAA-12B631D5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63433-7189-5C78-B5BD-BD441F5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5E4-EAE1-4299-826E-6901D5B36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3CAB8-68BF-E306-CB37-FF8897DD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FAEFFF-F71E-C574-68D3-8FDACF141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3E8E3E-9659-1B47-7D92-4C479F0C2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644C4-9404-47F0-3A5A-351F3A06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05CF-612D-4944-AC79-BCDDA9ED7AF1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A9C04-3EC9-E5F3-C0E3-B57EC568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3BA64-33E5-187E-BEE9-D161C16F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F5E4-EAE1-4299-826E-6901D5B36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7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F4663D-BCA0-C644-E2EB-D7E462B5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CC5A2-2EA9-1205-68E9-17D8425F7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6329A-2DC7-E14B-05C1-442ED1A55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405CF-612D-4944-AC79-BCDDA9ED7AF1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3DC76-5948-B126-91A2-8052172BA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4F26C-CCF8-9A54-2E05-044646110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F5E4-EAE1-4299-826E-6901D5B36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3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0302E-5B40-1876-AC73-26A2FDC29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776" y="293307"/>
            <a:ext cx="9144000" cy="2387600"/>
          </a:xfrm>
        </p:spPr>
        <p:txBody>
          <a:bodyPr/>
          <a:lstStyle/>
          <a:p>
            <a:r>
              <a:rPr lang="ko-KR" altLang="en-U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상추생육환경</a:t>
            </a:r>
            <a:r>
              <a:rPr lang="ko-KR" altLang="en-US" b="1" dirty="0"/>
              <a:t> </a:t>
            </a:r>
          </a:p>
        </p:txBody>
      </p:sp>
      <p:pic>
        <p:nvPicPr>
          <p:cNvPr id="4100" name="Picture 4" descr="Stages in the lifecycle of lettuce (Lactuca, sativa, L.) [6].">
            <a:extLst>
              <a:ext uri="{FF2B5EF4-FFF2-40B4-BE49-F238E27FC236}">
                <a16:creationId xmlns:a16="http://schemas.microsoft.com/office/drawing/2014/main" id="{E009EFAE-ECD9-33D0-3BDD-4DFCFDE2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" y="1"/>
            <a:ext cx="105095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68EAE15-8742-2050-371E-079052DD25EC}"/>
              </a:ext>
            </a:extLst>
          </p:cNvPr>
          <p:cNvCxnSpPr/>
          <p:nvPr/>
        </p:nvCxnSpPr>
        <p:spPr>
          <a:xfrm flipV="1">
            <a:off x="1341120" y="3145536"/>
            <a:ext cx="9509760" cy="1121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E0A9CC-E28C-C483-5F99-D7EAEB957D1F}"/>
              </a:ext>
            </a:extLst>
          </p:cNvPr>
          <p:cNvSpPr txBox="1"/>
          <p:nvPr/>
        </p:nvSpPr>
        <p:spPr>
          <a:xfrm>
            <a:off x="3767328" y="1819133"/>
            <a:ext cx="7741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/>
              <a:t>상추 생육 환경 </a:t>
            </a:r>
          </a:p>
        </p:txBody>
      </p:sp>
      <p:pic>
        <p:nvPicPr>
          <p:cNvPr id="11" name="Picture 4" descr="Stages in the lifecycle of lettuce (Lactuca, sativa, L.) [6].">
            <a:extLst>
              <a:ext uri="{FF2B5EF4-FFF2-40B4-BE49-F238E27FC236}">
                <a16:creationId xmlns:a16="http://schemas.microsoft.com/office/drawing/2014/main" id="{D58DF4CE-7179-07D1-56B3-47080EE51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" y="-1"/>
            <a:ext cx="105095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80B607-6A34-9C6D-1D44-11E35B88865A}"/>
              </a:ext>
            </a:extLst>
          </p:cNvPr>
          <p:cNvSpPr txBox="1"/>
          <p:nvPr/>
        </p:nvSpPr>
        <p:spPr>
          <a:xfrm>
            <a:off x="822960" y="1819131"/>
            <a:ext cx="10546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/>
              <a:t>상추의 생육 환경 생성 </a:t>
            </a:r>
            <a:r>
              <a:rPr lang="en-US" altLang="ko-KR" sz="5000" b="1" dirty="0"/>
              <a:t>AI </a:t>
            </a:r>
            <a:r>
              <a:rPr lang="ko-KR" altLang="en-US" sz="5000" b="1" dirty="0"/>
              <a:t>경진대회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CC9CD-6F74-1B10-ED1E-0F4C3AD34A79}"/>
              </a:ext>
            </a:extLst>
          </p:cNvPr>
          <p:cNvSpPr txBox="1"/>
          <p:nvPr/>
        </p:nvSpPr>
        <p:spPr>
          <a:xfrm>
            <a:off x="5620512" y="5452347"/>
            <a:ext cx="7741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Team. </a:t>
            </a:r>
            <a:r>
              <a:rPr lang="en-US" altLang="ko-KR" sz="5000" b="1" dirty="0" err="1"/>
              <a:t>goorm</a:t>
            </a:r>
            <a:r>
              <a:rPr lang="ko-KR" altLang="en-US" sz="5000" b="1" dirty="0"/>
              <a:t>짱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FB2722-372D-FD36-4DEB-B4AE8812403B}"/>
              </a:ext>
            </a:extLst>
          </p:cNvPr>
          <p:cNvCxnSpPr/>
          <p:nvPr/>
        </p:nvCxnSpPr>
        <p:spPr>
          <a:xfrm flipV="1">
            <a:off x="1158240" y="3060192"/>
            <a:ext cx="9875520" cy="85344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4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24632-C60D-01C6-91A2-7D6FB525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307" y="1290220"/>
            <a:ext cx="9134707" cy="481628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b="1" i="0" dirty="0">
                <a:solidFill>
                  <a:srgbClr val="24292F"/>
                </a:solidFill>
                <a:effectLst/>
                <a:latin typeface="-apple-system"/>
              </a:rPr>
              <a:t>Command inputs: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seq_len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: sequence length (24hours)</a:t>
            </a:r>
          </a:p>
          <a:p>
            <a:r>
              <a:rPr lang="en-US" altLang="ko-KR" b="0" dirty="0" err="1">
                <a:effectLst/>
                <a:latin typeface="-apple-system"/>
              </a:rPr>
              <a:t>n_seq</a:t>
            </a:r>
            <a:r>
              <a:rPr lang="en-US" altLang="ko-KR" b="0" dirty="0">
                <a:effectLst/>
                <a:latin typeface="-apple-system"/>
              </a:rPr>
              <a:t> = </a:t>
            </a:r>
            <a:r>
              <a:rPr lang="en-US" altLang="ko-KR" dirty="0">
                <a:latin typeface="-apple-system"/>
              </a:rPr>
              <a:t>columns</a:t>
            </a:r>
            <a:endParaRPr lang="en-US" altLang="ko-KR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hidden_dim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: hidden dimensions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4292F"/>
                </a:solidFill>
                <a:latin typeface="-apple-system"/>
              </a:rPr>
              <a:t>n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oise_dim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: noise vectors dimensions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4292F"/>
                </a:solidFill>
                <a:effectLst/>
                <a:latin typeface="-apple-system"/>
              </a:rPr>
              <a:t>Outputs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4292F"/>
                </a:solidFill>
                <a:latin typeface="-apple-system"/>
              </a:rPr>
              <a:t>real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_data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: original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synthetic_data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: generated synthetic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visualization: PCA and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tSNE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analysis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7FD572-99E1-E48C-B1A0-3E5DFE0F348A}"/>
              </a:ext>
            </a:extLst>
          </p:cNvPr>
          <p:cNvSpPr/>
          <p:nvPr/>
        </p:nvSpPr>
        <p:spPr>
          <a:xfrm>
            <a:off x="0" y="12192"/>
            <a:ext cx="12192000" cy="739302"/>
          </a:xfrm>
          <a:prstGeom prst="rect">
            <a:avLst/>
          </a:prstGeom>
          <a:solidFill>
            <a:srgbClr val="A3897A"/>
          </a:solidFill>
          <a:ln w="19050">
            <a:solidFill>
              <a:srgbClr val="A3897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E2B970-AC4F-57A0-C405-7E67BC7A9D11}"/>
              </a:ext>
            </a:extLst>
          </p:cNvPr>
          <p:cNvSpPr/>
          <p:nvPr/>
        </p:nvSpPr>
        <p:spPr>
          <a:xfrm>
            <a:off x="252917" y="159904"/>
            <a:ext cx="4027251" cy="38910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생성 모델 학습 </a:t>
            </a:r>
          </a:p>
        </p:txBody>
      </p:sp>
    </p:spTree>
    <p:extLst>
      <p:ext uri="{BB962C8B-B14F-4D97-AF65-F5344CB8AC3E}">
        <p14:creationId xmlns:p14="http://schemas.microsoft.com/office/powerpoint/2010/main" val="265159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ACDF7A0-2420-8592-1DB0-3D9240D8C1DF}"/>
              </a:ext>
            </a:extLst>
          </p:cNvPr>
          <p:cNvSpPr/>
          <p:nvPr/>
        </p:nvSpPr>
        <p:spPr>
          <a:xfrm>
            <a:off x="0" y="12192"/>
            <a:ext cx="12192000" cy="739302"/>
          </a:xfrm>
          <a:prstGeom prst="rect">
            <a:avLst/>
          </a:prstGeom>
          <a:solidFill>
            <a:srgbClr val="A3897A"/>
          </a:solidFill>
          <a:ln w="19050">
            <a:solidFill>
              <a:srgbClr val="A3897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27B53AC-56F5-2D14-79E3-A3C93453402B}"/>
              </a:ext>
            </a:extLst>
          </p:cNvPr>
          <p:cNvSpPr/>
          <p:nvPr/>
        </p:nvSpPr>
        <p:spPr>
          <a:xfrm>
            <a:off x="252917" y="159904"/>
            <a:ext cx="4027251" cy="38910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생성 모델 선정 및 학습 </a:t>
            </a: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4A894FDA-3345-010F-983B-4EE65786A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63422"/>
              </p:ext>
            </p:extLst>
          </p:nvPr>
        </p:nvGraphicFramePr>
        <p:xfrm>
          <a:off x="1011198" y="1591934"/>
          <a:ext cx="1630402" cy="1585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025">
                  <a:extLst>
                    <a:ext uri="{9D8B030D-6E8A-4147-A177-3AD203B41FA5}">
                      <a16:colId xmlns:a16="http://schemas.microsoft.com/office/drawing/2014/main" val="1233691988"/>
                    </a:ext>
                  </a:extLst>
                </a:gridCol>
                <a:gridCol w="810377">
                  <a:extLst>
                    <a:ext uri="{9D8B030D-6E8A-4147-A177-3AD203B41FA5}">
                      <a16:colId xmlns:a16="http://schemas.microsoft.com/office/drawing/2014/main" val="4116750525"/>
                    </a:ext>
                  </a:extLst>
                </a:gridCol>
              </a:tblGrid>
              <a:tr h="26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DAT</a:t>
                      </a:r>
                      <a:endParaRPr lang="ko-KR" altLang="en-US" sz="1050" b="1" dirty="0"/>
                    </a:p>
                  </a:txBody>
                  <a:tcPr>
                    <a:solidFill>
                      <a:srgbClr val="A3897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/>
                        <a:t>obs_time</a:t>
                      </a:r>
                      <a:endParaRPr lang="ko-KR" altLang="en-US" sz="1050" b="1" dirty="0"/>
                    </a:p>
                  </a:txBody>
                  <a:tcPr>
                    <a:solidFill>
                      <a:srgbClr val="A389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68968"/>
                  </a:ext>
                </a:extLst>
              </a:tr>
              <a:tr h="26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1</a:t>
                      </a:r>
                      <a:endParaRPr lang="ko-KR" altLang="en-US" sz="105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1:00</a:t>
                      </a:r>
                      <a:endParaRPr lang="ko-KR" altLang="en-US" sz="105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85962"/>
                  </a:ext>
                </a:extLst>
              </a:tr>
              <a:tr h="26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2</a:t>
                      </a:r>
                      <a:endParaRPr lang="ko-KR" altLang="en-US" sz="105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2:00</a:t>
                      </a:r>
                      <a:endParaRPr lang="ko-KR" altLang="en-US" sz="105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67347"/>
                  </a:ext>
                </a:extLst>
              </a:tr>
              <a:tr h="26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:</a:t>
                      </a:r>
                      <a:endParaRPr lang="ko-KR" altLang="en-US" sz="105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:</a:t>
                      </a:r>
                      <a:endParaRPr lang="ko-KR" altLang="en-US" sz="105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589228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27</a:t>
                      </a:r>
                      <a:endParaRPr lang="ko-KR" altLang="en-US" sz="105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22:00</a:t>
                      </a:r>
                      <a:endParaRPr lang="ko-KR" altLang="en-US" sz="105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58462"/>
                  </a:ext>
                </a:extLst>
              </a:tr>
              <a:tr h="26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28</a:t>
                      </a:r>
                      <a:endParaRPr lang="ko-KR" altLang="en-US" sz="105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23:00</a:t>
                      </a:r>
                      <a:endParaRPr lang="ko-KR" altLang="en-US" sz="105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38542"/>
                  </a:ext>
                </a:extLst>
              </a:tr>
            </a:tbl>
          </a:graphicData>
        </a:graphic>
      </p:graphicFrame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151F7E01-B0C3-4281-E3A7-47C3633BE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2717"/>
              </p:ext>
            </p:extLst>
          </p:nvPr>
        </p:nvGraphicFramePr>
        <p:xfrm>
          <a:off x="3090764" y="1591934"/>
          <a:ext cx="1952290" cy="1585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90">
                  <a:extLst>
                    <a:ext uri="{9D8B030D-6E8A-4147-A177-3AD203B41FA5}">
                      <a16:colId xmlns:a16="http://schemas.microsoft.com/office/drawing/2014/main" val="1233691988"/>
                    </a:ext>
                  </a:extLst>
                </a:gridCol>
              </a:tblGrid>
              <a:tr h="2642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시간</a:t>
                      </a:r>
                    </a:p>
                  </a:txBody>
                  <a:tcPr>
                    <a:solidFill>
                      <a:srgbClr val="A389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68968"/>
                  </a:ext>
                </a:extLst>
              </a:tr>
              <a:tr h="264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20{</a:t>
                      </a:r>
                      <a:r>
                        <a:rPr lang="ko-KR" altLang="en-US" sz="1050" b="1" dirty="0"/>
                        <a:t>파일번호</a:t>
                      </a:r>
                      <a:r>
                        <a:rPr lang="en-US" altLang="ko-KR" sz="1050" b="1" dirty="0"/>
                        <a:t>}-01-01 1:00</a:t>
                      </a:r>
                      <a:endParaRPr lang="ko-KR" altLang="en-US" sz="105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85962"/>
                  </a:ext>
                </a:extLst>
              </a:tr>
              <a:tr h="264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20{</a:t>
                      </a:r>
                      <a:r>
                        <a:rPr lang="ko-KR" altLang="en-US" sz="1050" b="1" dirty="0"/>
                        <a:t>파일번호</a:t>
                      </a:r>
                      <a:r>
                        <a:rPr lang="en-US" altLang="ko-KR" sz="1050" b="1" dirty="0"/>
                        <a:t>}-01-01 2:00</a:t>
                      </a:r>
                      <a:endParaRPr lang="ko-KR" altLang="en-US" sz="105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67347"/>
                  </a:ext>
                </a:extLst>
              </a:tr>
              <a:tr h="264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:</a:t>
                      </a:r>
                      <a:endParaRPr lang="ko-KR" altLang="en-US" sz="105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589228"/>
                  </a:ext>
                </a:extLst>
              </a:tr>
              <a:tr h="264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/>
                        <a:t>20{</a:t>
                      </a:r>
                      <a:r>
                        <a:rPr lang="ko-KR" altLang="en-US" sz="1050" b="1"/>
                        <a:t>파일번호</a:t>
                      </a:r>
                      <a:r>
                        <a:rPr lang="en-US" altLang="ko-KR" sz="1050" b="1"/>
                        <a:t>}-01-01 22:00</a:t>
                      </a:r>
                      <a:endParaRPr lang="ko-KR" altLang="en-US" sz="105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58462"/>
                  </a:ext>
                </a:extLst>
              </a:tr>
              <a:tr h="264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/>
                        <a:t>20{</a:t>
                      </a:r>
                      <a:r>
                        <a:rPr lang="ko-KR" altLang="en-US" sz="1050" b="1" dirty="0"/>
                        <a:t>파일번호</a:t>
                      </a:r>
                      <a:r>
                        <a:rPr lang="en-US" altLang="ko-KR" sz="1050" b="1" dirty="0"/>
                        <a:t>}-01-01 23:00</a:t>
                      </a:r>
                      <a:endParaRPr lang="ko-KR" altLang="en-US" sz="105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38542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307351A-F14D-66BF-F524-4EBB80F23BED}"/>
              </a:ext>
            </a:extLst>
          </p:cNvPr>
          <p:cNvSpPr/>
          <p:nvPr/>
        </p:nvSpPr>
        <p:spPr>
          <a:xfrm>
            <a:off x="1742255" y="3325021"/>
            <a:ext cx="2697017" cy="360218"/>
          </a:xfrm>
          <a:prstGeom prst="roundRect">
            <a:avLst/>
          </a:prstGeom>
          <a:solidFill>
            <a:schemeClr val="bg1"/>
          </a:solidFill>
          <a:ln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DAT, </a:t>
            </a:r>
            <a:r>
              <a:rPr lang="en-US" altLang="ko-KR" sz="1200" dirty="0" err="1">
                <a:solidFill>
                  <a:schemeClr val="tx1"/>
                </a:solidFill>
              </a:rPr>
              <a:t>obs_time</a:t>
            </a:r>
            <a:r>
              <a:rPr lang="en-US" altLang="ko-KR" sz="1200" dirty="0">
                <a:solidFill>
                  <a:schemeClr val="tx1"/>
                </a:solidFill>
              </a:rPr>
              <a:t> -&gt; </a:t>
            </a:r>
            <a:r>
              <a:rPr lang="ko-KR" altLang="en-US" sz="1200" dirty="0">
                <a:solidFill>
                  <a:schemeClr val="tx1"/>
                </a:solidFill>
              </a:rPr>
              <a:t>시간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예측 모델과 동일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098CACE-CF7C-4687-D182-F1486C39478B}"/>
              </a:ext>
            </a:extLst>
          </p:cNvPr>
          <p:cNvSpPr/>
          <p:nvPr/>
        </p:nvSpPr>
        <p:spPr>
          <a:xfrm flipV="1">
            <a:off x="5430473" y="2384621"/>
            <a:ext cx="262682" cy="256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06F5C58-180A-B45B-A1B2-56C9FF16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72" y="4017748"/>
            <a:ext cx="2297423" cy="2088193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F704466-9738-F7E5-F361-928916D3C853}"/>
              </a:ext>
            </a:extLst>
          </p:cNvPr>
          <p:cNvSpPr/>
          <p:nvPr/>
        </p:nvSpPr>
        <p:spPr>
          <a:xfrm flipV="1">
            <a:off x="2740151" y="2384621"/>
            <a:ext cx="262682" cy="256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66A4DD9-2151-5C2C-8F8A-270B007E4D98}"/>
              </a:ext>
            </a:extLst>
          </p:cNvPr>
          <p:cNvSpPr/>
          <p:nvPr/>
        </p:nvSpPr>
        <p:spPr>
          <a:xfrm>
            <a:off x="6009448" y="2276764"/>
            <a:ext cx="3891934" cy="360218"/>
          </a:xfrm>
          <a:prstGeom prst="roundRect">
            <a:avLst/>
          </a:prstGeom>
          <a:solidFill>
            <a:schemeClr val="bg1"/>
          </a:solidFill>
          <a:ln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누적</a:t>
            </a:r>
            <a:r>
              <a:rPr lang="en-US" altLang="ko-KR" sz="1200" b="1" dirty="0">
                <a:solidFill>
                  <a:schemeClr val="tx1"/>
                </a:solidFill>
              </a:rPr>
              <a:t>xx</a:t>
            </a:r>
            <a:r>
              <a:rPr lang="ko-KR" altLang="en-US" sz="1200" b="1" dirty="0">
                <a:solidFill>
                  <a:schemeClr val="tx1"/>
                </a:solidFill>
              </a:rPr>
              <a:t>데이터 </a:t>
            </a:r>
            <a:r>
              <a:rPr lang="en-US" altLang="ko-KR" sz="1200" b="1" dirty="0">
                <a:solidFill>
                  <a:schemeClr val="tx1"/>
                </a:solidFill>
              </a:rPr>
              <a:t>column</a:t>
            </a:r>
            <a:r>
              <a:rPr lang="ko-KR" altLang="en-US" sz="1200" b="1" dirty="0">
                <a:solidFill>
                  <a:schemeClr val="tx1"/>
                </a:solidFill>
              </a:rPr>
              <a:t> 제거 </a:t>
            </a:r>
            <a:r>
              <a:rPr lang="en-US" altLang="ko-KR" sz="1200" b="1" dirty="0">
                <a:solidFill>
                  <a:schemeClr val="tx1"/>
                </a:solidFill>
              </a:rPr>
              <a:t>ex)</a:t>
            </a:r>
            <a:r>
              <a:rPr lang="ko-KR" altLang="en-US" sz="1200" b="1" dirty="0" err="1">
                <a:solidFill>
                  <a:schemeClr val="tx1"/>
                </a:solidFill>
              </a:rPr>
              <a:t>누적적색광량</a:t>
            </a:r>
            <a:r>
              <a:rPr lang="ko-KR" altLang="en-US" sz="1200" b="1" dirty="0">
                <a:solidFill>
                  <a:schemeClr val="tx1"/>
                </a:solidFill>
              </a:rPr>
              <a:t> 등</a:t>
            </a:r>
            <a:r>
              <a:rPr lang="en-US" altLang="ko-KR" sz="1200" b="1" dirty="0">
                <a:solidFill>
                  <a:schemeClr val="tx1"/>
                </a:solidFill>
              </a:rPr>
              <a:t>…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EB0323E-40AF-0CFC-8388-2952E0CFE980}"/>
              </a:ext>
            </a:extLst>
          </p:cNvPr>
          <p:cNvSpPr/>
          <p:nvPr/>
        </p:nvSpPr>
        <p:spPr>
          <a:xfrm flipV="1">
            <a:off x="618190" y="4564102"/>
            <a:ext cx="262682" cy="256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E5431DF7-60FF-1512-E391-CAAE5E79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78" y="4203884"/>
            <a:ext cx="2542309" cy="923330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Min-max scaling</a:t>
            </a:r>
            <a:endParaRPr lang="ko-KR" altLang="en-US" sz="2000" b="1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4A76733-BDF0-8A9A-C819-F3B53C5F87C8}"/>
              </a:ext>
            </a:extLst>
          </p:cNvPr>
          <p:cNvSpPr/>
          <p:nvPr/>
        </p:nvSpPr>
        <p:spPr>
          <a:xfrm flipV="1">
            <a:off x="4177605" y="4436086"/>
            <a:ext cx="262682" cy="256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1C95BF0-3D0F-35A1-CD97-A1303CD03422}"/>
              </a:ext>
            </a:extLst>
          </p:cNvPr>
          <p:cNvSpPr/>
          <p:nvPr/>
        </p:nvSpPr>
        <p:spPr>
          <a:xfrm>
            <a:off x="4344646" y="6258766"/>
            <a:ext cx="2697017" cy="445622"/>
          </a:xfrm>
          <a:prstGeom prst="roundRect">
            <a:avLst/>
          </a:prstGeom>
          <a:solidFill>
            <a:schemeClr val="bg1"/>
          </a:solidFill>
          <a:ln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학습을 위해 </a:t>
            </a:r>
            <a:r>
              <a:rPr lang="en-US" altLang="ko-KR" sz="12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200" b="1" dirty="0">
                <a:solidFill>
                  <a:schemeClr val="tx1"/>
                </a:solidFill>
              </a:rPr>
              <a:t>에서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Numpy</a:t>
            </a:r>
            <a:r>
              <a:rPr lang="en-US" altLang="ko-KR" sz="1200" b="1" dirty="0">
                <a:solidFill>
                  <a:schemeClr val="tx1"/>
                </a:solidFill>
              </a:rPr>
              <a:t> array</a:t>
            </a:r>
            <a:r>
              <a:rPr lang="ko-KR" altLang="en-US" sz="1200" b="1" dirty="0">
                <a:solidFill>
                  <a:schemeClr val="tx1"/>
                </a:solidFill>
              </a:rPr>
              <a:t>로 변환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D494C04-FCC2-E5DB-B6D1-47783C1C51A5}"/>
              </a:ext>
            </a:extLst>
          </p:cNvPr>
          <p:cNvSpPr/>
          <p:nvPr/>
        </p:nvSpPr>
        <p:spPr>
          <a:xfrm>
            <a:off x="954070" y="4970435"/>
            <a:ext cx="2697017" cy="697274"/>
          </a:xfrm>
          <a:prstGeom prst="roundRect">
            <a:avLst/>
          </a:prstGeom>
          <a:solidFill>
            <a:schemeClr val="bg1"/>
          </a:solidFill>
          <a:ln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Scaling</a:t>
            </a:r>
            <a:r>
              <a:rPr lang="ko-KR" altLang="en-US" sz="1200" dirty="0">
                <a:solidFill>
                  <a:schemeClr val="tx1"/>
                </a:solidFill>
              </a:rPr>
              <a:t>을 하면서 기존 데이터의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분포 유지하기 위해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min-max scaling </a:t>
            </a:r>
            <a:r>
              <a:rPr lang="ko-KR" altLang="en-US" sz="1200" dirty="0">
                <a:solidFill>
                  <a:schemeClr val="tx1"/>
                </a:solidFill>
              </a:rPr>
              <a:t>진행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39BEC7A-53F8-2F30-BAAF-DEF8DA4F76EC}"/>
              </a:ext>
            </a:extLst>
          </p:cNvPr>
          <p:cNvSpPr/>
          <p:nvPr/>
        </p:nvSpPr>
        <p:spPr>
          <a:xfrm flipV="1">
            <a:off x="7041663" y="4714403"/>
            <a:ext cx="262682" cy="256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80975950-E43C-0F70-D557-227F1827D03E}"/>
              </a:ext>
            </a:extLst>
          </p:cNvPr>
          <p:cNvSpPr txBox="1">
            <a:spLocks/>
          </p:cNvSpPr>
          <p:nvPr/>
        </p:nvSpPr>
        <p:spPr>
          <a:xfrm>
            <a:off x="8340850" y="4358469"/>
            <a:ext cx="2542309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Re-scaling</a:t>
            </a:r>
            <a:endParaRPr lang="ko-KR" altLang="en-US" sz="2000" b="1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384879C7-F547-1D7E-5E91-F142CEADF225}"/>
              </a:ext>
            </a:extLst>
          </p:cNvPr>
          <p:cNvSpPr txBox="1">
            <a:spLocks/>
          </p:cNvSpPr>
          <p:nvPr/>
        </p:nvSpPr>
        <p:spPr>
          <a:xfrm>
            <a:off x="6878289" y="4133149"/>
            <a:ext cx="2542309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b="1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58793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C23832-D0C6-7817-1130-5546F4F52E7C}"/>
              </a:ext>
            </a:extLst>
          </p:cNvPr>
          <p:cNvSpPr txBox="1"/>
          <p:nvPr/>
        </p:nvSpPr>
        <p:spPr>
          <a:xfrm>
            <a:off x="557304" y="4320414"/>
            <a:ext cx="1007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model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n_layers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hidden_units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output_units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net_type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'GRU'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D7790AC-4D75-F401-689C-FFC3CA80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48" y="4885654"/>
            <a:ext cx="10515600" cy="1365810"/>
          </a:xfrm>
        </p:spPr>
        <p:txBody>
          <a:bodyPr/>
          <a:lstStyle/>
          <a:p>
            <a:pPr algn="l"/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Net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 함수는 시계열 데이터를 처리하기 위한 순환 신경망을 생성하는 함수입니다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함수의 인자로는 생성할 신경망을 저장할 모델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신경망의 </a:t>
            </a:r>
            <a:r>
              <a:rPr lang="ko-KR" altLang="en-US" sz="1500" b="0" i="0" dirty="0" err="1">
                <a:solidFill>
                  <a:srgbClr val="374151"/>
                </a:solidFill>
                <a:effectLst/>
                <a:latin typeface="Söhne"/>
              </a:rPr>
              <a:t>은닉층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 개수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은닉층의 유닛 수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출력층의 유닛 수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생성할 신경망의 종류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기본값은 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'GRU')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가 전달됩니다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함수 내부에서는 신경망 종류가 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'GRU'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인 경우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주어진 </a:t>
            </a:r>
            <a:r>
              <a:rPr lang="ko-KR" altLang="en-US" sz="1500" b="0" i="0" dirty="0" err="1">
                <a:solidFill>
                  <a:srgbClr val="374151"/>
                </a:solidFill>
                <a:effectLst/>
                <a:latin typeface="Söhne"/>
              </a:rPr>
              <a:t>은닉층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 개수만큼 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GRU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층을 추가합니다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 'GRU'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가 아닌 경우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주어진 </a:t>
            </a:r>
            <a:r>
              <a:rPr lang="ko-KR" altLang="en-US" sz="1500" b="0" i="0" dirty="0" err="1">
                <a:solidFill>
                  <a:srgbClr val="374151"/>
                </a:solidFill>
                <a:effectLst/>
                <a:latin typeface="Söhne"/>
              </a:rPr>
              <a:t>은닉층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 개수만큼 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LSTM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층을 추가합니다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500" b="0" i="0" dirty="0" err="1">
                <a:solidFill>
                  <a:srgbClr val="374151"/>
                </a:solidFill>
                <a:effectLst/>
                <a:latin typeface="Söhne"/>
              </a:rPr>
              <a:t>은닉층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 추가 후에는 출력층을 추가합니다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출력층은 유닛 수가 주어진 </a:t>
            </a:r>
            <a:r>
              <a:rPr lang="ko-KR" altLang="en-US" sz="1500" b="0" i="0" dirty="0" err="1">
                <a:solidFill>
                  <a:srgbClr val="374151"/>
                </a:solidFill>
                <a:effectLst/>
                <a:latin typeface="Söhne"/>
              </a:rPr>
              <a:t>출력층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 유닛 수이고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활성화 함수는 </a:t>
            </a:r>
            <a:r>
              <a:rPr lang="ko-KR" altLang="en-US" sz="1500" b="0" i="0" dirty="0" err="1">
                <a:solidFill>
                  <a:srgbClr val="374151"/>
                </a:solidFill>
                <a:effectLst/>
                <a:latin typeface="Söhne"/>
              </a:rPr>
              <a:t>시그모이드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 함수를 사용합니다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최종적으로 생성된 신경망을 반환합니다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1026" name="Picture 2" descr="GAN] 생성적 적대 신경망(GAN) 쉽게 알아보기">
            <a:extLst>
              <a:ext uri="{FF2B5EF4-FFF2-40B4-BE49-F238E27FC236}">
                <a16:creationId xmlns:a16="http://schemas.microsoft.com/office/drawing/2014/main" id="{89AB5055-00D6-87A9-D9E9-BF0573D03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9" y="1931124"/>
            <a:ext cx="4911720" cy="22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7635459-14F7-732D-95A4-0FEA6E0598F9}"/>
              </a:ext>
            </a:extLst>
          </p:cNvPr>
          <p:cNvSpPr/>
          <p:nvPr/>
        </p:nvSpPr>
        <p:spPr>
          <a:xfrm>
            <a:off x="0" y="12192"/>
            <a:ext cx="12192000" cy="739302"/>
          </a:xfrm>
          <a:prstGeom prst="rect">
            <a:avLst/>
          </a:prstGeom>
          <a:solidFill>
            <a:srgbClr val="A3897A"/>
          </a:solidFill>
          <a:ln w="19050">
            <a:solidFill>
              <a:srgbClr val="A3897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76CF45-D8CF-CB6B-FDE5-22B260E7A490}"/>
              </a:ext>
            </a:extLst>
          </p:cNvPr>
          <p:cNvSpPr/>
          <p:nvPr/>
        </p:nvSpPr>
        <p:spPr>
          <a:xfrm>
            <a:off x="252917" y="159904"/>
            <a:ext cx="4027251" cy="38910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생성 모델 선정 및 학습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5CFB5-669B-043A-70F0-F952825C9E77}"/>
              </a:ext>
            </a:extLst>
          </p:cNvPr>
          <p:cNvSpPr txBox="1"/>
          <p:nvPr/>
        </p:nvSpPr>
        <p:spPr>
          <a:xfrm>
            <a:off x="379787" y="1619794"/>
            <a:ext cx="579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적대적 신경망</a:t>
            </a:r>
            <a:r>
              <a:rPr lang="en-US" altLang="ko-KR" dirty="0"/>
              <a:t>(Generative adversarial network) 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783D40-80CF-F8AF-D71D-B353F7E35ADF}"/>
              </a:ext>
            </a:extLst>
          </p:cNvPr>
          <p:cNvCxnSpPr/>
          <p:nvPr/>
        </p:nvCxnSpPr>
        <p:spPr>
          <a:xfrm>
            <a:off x="5469024" y="2743200"/>
            <a:ext cx="700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BC910B7-1486-9065-FE70-8F18731513D5}"/>
              </a:ext>
            </a:extLst>
          </p:cNvPr>
          <p:cNvSpPr/>
          <p:nvPr/>
        </p:nvSpPr>
        <p:spPr>
          <a:xfrm>
            <a:off x="3087112" y="920115"/>
            <a:ext cx="6316576" cy="3693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예측 모델의 결과로 시간이 중요한 </a:t>
            </a:r>
            <a:r>
              <a:rPr lang="ko-KR" altLang="en-US" b="1" dirty="0" err="1">
                <a:solidFill>
                  <a:schemeClr val="tx1"/>
                </a:solidFill>
              </a:rPr>
              <a:t>변수인것을</a:t>
            </a:r>
            <a:r>
              <a:rPr lang="ko-KR" altLang="en-US" b="1" dirty="0">
                <a:solidFill>
                  <a:schemeClr val="tx1"/>
                </a:solidFill>
              </a:rPr>
              <a:t>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9ABE6-2C7C-70A5-CB43-D8E697BF7767}"/>
              </a:ext>
            </a:extLst>
          </p:cNvPr>
          <p:cNvSpPr txBox="1"/>
          <p:nvPr/>
        </p:nvSpPr>
        <p:spPr>
          <a:xfrm>
            <a:off x="6884962" y="2349345"/>
            <a:ext cx="31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Time GAN</a:t>
            </a:r>
            <a:endParaRPr lang="ko-KR" altLang="en-US" sz="40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1D955D5-45D7-A6B6-31EF-EBFA65FF99E4}"/>
              </a:ext>
            </a:extLst>
          </p:cNvPr>
          <p:cNvCxnSpPr/>
          <p:nvPr/>
        </p:nvCxnSpPr>
        <p:spPr>
          <a:xfrm flipH="1">
            <a:off x="5897823" y="1289441"/>
            <a:ext cx="115050" cy="120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FA65095-F4DE-0CD9-06F4-467EE9B32594}"/>
              </a:ext>
            </a:extLst>
          </p:cNvPr>
          <p:cNvSpPr/>
          <p:nvPr/>
        </p:nvSpPr>
        <p:spPr>
          <a:xfrm>
            <a:off x="5210962" y="3084074"/>
            <a:ext cx="6530673" cy="4194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T</a:t>
            </a:r>
          </a:p>
          <a:p>
            <a:pPr algn="ctr"/>
            <a:endParaRPr lang="en-US" altLang="ko-KR" sz="1200" dirty="0">
              <a:solidFill>
                <a:srgbClr val="374151"/>
              </a:solidFill>
              <a:latin typeface="Söhne"/>
            </a:endParaRPr>
          </a:p>
          <a:p>
            <a:pPr algn="ctr"/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TimeGAN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시계열 데이터의 시간적 종속성을 모델링하기 위해 순환 신경망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(RNN)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구조를 사용</a:t>
            </a:r>
            <a:r>
              <a:rPr lang="en-US" altLang="ko-KR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38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D76B099-6028-E467-A018-BC7841F709F9}"/>
              </a:ext>
            </a:extLst>
          </p:cNvPr>
          <p:cNvSpPr txBox="1"/>
          <p:nvPr/>
        </p:nvSpPr>
        <p:spPr>
          <a:xfrm>
            <a:off x="1111622" y="1402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TimeGAN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918A4D-7574-B17C-3E91-83D97AD0EF0E}"/>
              </a:ext>
            </a:extLst>
          </p:cNvPr>
          <p:cNvSpPr txBox="1"/>
          <p:nvPr/>
        </p:nvSpPr>
        <p:spPr>
          <a:xfrm>
            <a:off x="5768109" y="2150239"/>
            <a:ext cx="60960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Generator: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입력으로 주어진 난수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(random noise)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를 이용해 새로운 시계열 데이터를 생성합니다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Supervisor: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입력으로 주어진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임베딩된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시계열 데이터와 원래의 시계열 데이터가 유사한지를 판단합니다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Discriminator: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입력으로 주어진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임베딩된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시계열 데이터가 원래의 시계열 데이터와 유사한지를 판단합니다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Recovery: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입력으로 주어진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임베딩된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시계열 데이터를 원래의 시계열 데이터로 복원합니다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Embedder: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입력으로 주어진 원래의 시계열 데이터를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임베딩된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시계열 데이터로 변환합니다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2930F-F92C-FB30-DF30-E5985595C941}"/>
              </a:ext>
            </a:extLst>
          </p:cNvPr>
          <p:cNvSpPr txBox="1"/>
          <p:nvPr/>
        </p:nvSpPr>
        <p:spPr>
          <a:xfrm>
            <a:off x="2636982" y="700069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TimeGAN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클래스에서는 컴포넌트를 이용해 모델을 정의합니다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이들 모델은 아래와 같습니다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Autoencoder: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원래의 시계열 데이터를 입력으로 받아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임베딩된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시계열데이터로 변환한 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원래의 시계열 데이터로 복원하는 모델입니다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Adversarial Supervised: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임베딩된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시계열 데이터를 생성하고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원래의 시계열 데이터와 유사한지 판단하는 모델입니다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Real Discriminator: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입력으로 주어진 원래의 시계열 데이터가 원래의 시계열 데이터와 유사한지 판단하는 모델입니다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AutoShape 4" descr="Structure of the Time-GAN model.">
            <a:extLst>
              <a:ext uri="{FF2B5EF4-FFF2-40B4-BE49-F238E27FC236}">
                <a16:creationId xmlns:a16="http://schemas.microsoft.com/office/drawing/2014/main" id="{DB5916F1-65E6-D9AE-E187-16932FB1B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4D1D9E-1EB5-BD53-87EB-8430A194F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00" y="2297243"/>
            <a:ext cx="4153619" cy="30393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7C51F2D-CDA6-C148-4103-2C0D43E74106}"/>
              </a:ext>
            </a:extLst>
          </p:cNvPr>
          <p:cNvSpPr/>
          <p:nvPr/>
        </p:nvSpPr>
        <p:spPr>
          <a:xfrm>
            <a:off x="0" y="12192"/>
            <a:ext cx="12192000" cy="739302"/>
          </a:xfrm>
          <a:prstGeom prst="rect">
            <a:avLst/>
          </a:prstGeom>
          <a:solidFill>
            <a:srgbClr val="A3897A"/>
          </a:solidFill>
          <a:ln w="19050">
            <a:solidFill>
              <a:srgbClr val="A3897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C5D1A0-6786-FC7A-D9FE-3E9F41147265}"/>
              </a:ext>
            </a:extLst>
          </p:cNvPr>
          <p:cNvSpPr/>
          <p:nvPr/>
        </p:nvSpPr>
        <p:spPr>
          <a:xfrm>
            <a:off x="252917" y="159904"/>
            <a:ext cx="4027251" cy="38910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생성 모델 선정 및 학습 </a:t>
            </a:r>
          </a:p>
        </p:txBody>
      </p:sp>
    </p:spTree>
    <p:extLst>
      <p:ext uri="{BB962C8B-B14F-4D97-AF65-F5344CB8AC3E}">
        <p14:creationId xmlns:p14="http://schemas.microsoft.com/office/powerpoint/2010/main" val="225841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B012BC-3670-C744-0338-10FAB566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56" y="1132989"/>
            <a:ext cx="9101741" cy="451813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48276A0-94F7-AE92-CDD9-848AE98354A6}"/>
              </a:ext>
            </a:extLst>
          </p:cNvPr>
          <p:cNvSpPr/>
          <p:nvPr/>
        </p:nvSpPr>
        <p:spPr>
          <a:xfrm>
            <a:off x="0" y="12192"/>
            <a:ext cx="12192000" cy="739302"/>
          </a:xfrm>
          <a:prstGeom prst="rect">
            <a:avLst/>
          </a:prstGeom>
          <a:solidFill>
            <a:srgbClr val="A3897A"/>
          </a:solidFill>
          <a:ln w="19050">
            <a:solidFill>
              <a:srgbClr val="A3897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290E603-238A-259D-BF78-07C74C0F5A50}"/>
              </a:ext>
            </a:extLst>
          </p:cNvPr>
          <p:cNvSpPr/>
          <p:nvPr/>
        </p:nvSpPr>
        <p:spPr>
          <a:xfrm>
            <a:off x="252917" y="159904"/>
            <a:ext cx="4027251" cy="38910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생성 모델 선정 및 학습 </a:t>
            </a:r>
          </a:p>
        </p:txBody>
      </p:sp>
    </p:spTree>
    <p:extLst>
      <p:ext uri="{BB962C8B-B14F-4D97-AF65-F5344CB8AC3E}">
        <p14:creationId xmlns:p14="http://schemas.microsoft.com/office/powerpoint/2010/main" val="67169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6955464-96EF-9A88-378C-811624050CD1}"/>
              </a:ext>
            </a:extLst>
          </p:cNvPr>
          <p:cNvSpPr/>
          <p:nvPr/>
        </p:nvSpPr>
        <p:spPr>
          <a:xfrm>
            <a:off x="0" y="9678"/>
            <a:ext cx="12192000" cy="739302"/>
          </a:xfrm>
          <a:prstGeom prst="rect">
            <a:avLst/>
          </a:prstGeom>
          <a:solidFill>
            <a:srgbClr val="A3897A"/>
          </a:solidFill>
          <a:ln w="19050">
            <a:solidFill>
              <a:srgbClr val="A3897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AA4C3B1-DECD-BA68-E191-669A456304F6}"/>
              </a:ext>
            </a:extLst>
          </p:cNvPr>
          <p:cNvSpPr/>
          <p:nvPr/>
        </p:nvSpPr>
        <p:spPr>
          <a:xfrm>
            <a:off x="252917" y="159904"/>
            <a:ext cx="4027251" cy="389107"/>
          </a:xfrm>
          <a:prstGeom prst="roundRect">
            <a:avLst/>
          </a:prstGeom>
          <a:solidFill>
            <a:schemeClr val="bg1"/>
          </a:solidFill>
          <a:ln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B06CB86-1CD8-04FA-AA98-DA8FD672ABF3}"/>
              </a:ext>
            </a:extLst>
          </p:cNvPr>
          <p:cNvSpPr/>
          <p:nvPr/>
        </p:nvSpPr>
        <p:spPr>
          <a:xfrm>
            <a:off x="2156597" y="1564308"/>
            <a:ext cx="6254496" cy="682041"/>
          </a:xfrm>
          <a:prstGeom prst="roundRect">
            <a:avLst/>
          </a:prstGeom>
          <a:solidFill>
            <a:schemeClr val="bg1"/>
          </a:solidFill>
          <a:ln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1.</a:t>
            </a:r>
            <a:r>
              <a:rPr lang="ko-KR" altLang="en-US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데이터 분석 및 </a:t>
            </a:r>
            <a:r>
              <a:rPr lang="ko-KR" altLang="en-US" b="1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전처리</a:t>
            </a:r>
            <a:endParaRPr lang="ko-KR" altLang="en-US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718582-AFDE-6A60-8762-F04388143502}"/>
              </a:ext>
            </a:extLst>
          </p:cNvPr>
          <p:cNvSpPr/>
          <p:nvPr/>
        </p:nvSpPr>
        <p:spPr>
          <a:xfrm>
            <a:off x="2156597" y="2488822"/>
            <a:ext cx="6254496" cy="682041"/>
          </a:xfrm>
          <a:prstGeom prst="roundRect">
            <a:avLst/>
          </a:prstGeom>
          <a:solidFill>
            <a:schemeClr val="bg1"/>
          </a:solidFill>
          <a:ln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2.</a:t>
            </a:r>
            <a:r>
              <a:rPr lang="ko-KR" altLang="en-US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예측 모델 학습 및 평가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BD5CA6A-87E6-2319-8D00-F3FF58E5DA3B}"/>
              </a:ext>
            </a:extLst>
          </p:cNvPr>
          <p:cNvSpPr/>
          <p:nvPr/>
        </p:nvSpPr>
        <p:spPr>
          <a:xfrm>
            <a:off x="2165832" y="3419764"/>
            <a:ext cx="6243277" cy="682041"/>
          </a:xfrm>
          <a:prstGeom prst="roundRect">
            <a:avLst/>
          </a:prstGeom>
          <a:solidFill>
            <a:schemeClr val="bg1"/>
          </a:solidFill>
          <a:ln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ko-KR" altLang="en-US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생성 모델 선정 및 학습</a:t>
            </a:r>
            <a:endParaRPr lang="en-US" altLang="ko-KR" sz="18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F43AE5-7265-4641-88A6-66AF8AC4AEFE}"/>
              </a:ext>
            </a:extLst>
          </p:cNvPr>
          <p:cNvSpPr/>
          <p:nvPr/>
        </p:nvSpPr>
        <p:spPr>
          <a:xfrm>
            <a:off x="1013082" y="1573814"/>
            <a:ext cx="727635" cy="682041"/>
          </a:xfrm>
          <a:prstGeom prst="roundRect">
            <a:avLst/>
          </a:prstGeom>
          <a:solidFill>
            <a:srgbClr val="A3897A"/>
          </a:solidFill>
          <a:ln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n w="222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sz="2800" b="1" dirty="0">
              <a:ln w="222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570509-9A66-C25E-478C-33262903E143}"/>
              </a:ext>
            </a:extLst>
          </p:cNvPr>
          <p:cNvSpPr/>
          <p:nvPr/>
        </p:nvSpPr>
        <p:spPr>
          <a:xfrm>
            <a:off x="1013082" y="2497579"/>
            <a:ext cx="727635" cy="682041"/>
          </a:xfrm>
          <a:prstGeom prst="roundRect">
            <a:avLst/>
          </a:prstGeom>
          <a:solidFill>
            <a:srgbClr val="A3897A"/>
          </a:solidFill>
          <a:ln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n w="222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2</a:t>
            </a:r>
            <a:endParaRPr lang="ko-KR" altLang="en-US" sz="2800" b="1" dirty="0">
              <a:ln w="222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7763674-6342-0E48-DEAF-80484F9B5D6D}"/>
              </a:ext>
            </a:extLst>
          </p:cNvPr>
          <p:cNvSpPr/>
          <p:nvPr/>
        </p:nvSpPr>
        <p:spPr>
          <a:xfrm>
            <a:off x="1009267" y="3431790"/>
            <a:ext cx="727635" cy="682041"/>
          </a:xfrm>
          <a:prstGeom prst="roundRect">
            <a:avLst/>
          </a:prstGeom>
          <a:solidFill>
            <a:srgbClr val="A3897A"/>
          </a:solidFill>
          <a:ln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n w="2222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3</a:t>
            </a:r>
            <a:endParaRPr lang="ko-KR" altLang="en-US" sz="2800" b="1" dirty="0">
              <a:ln w="2222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2146EF2-0271-F75D-100A-67B3796FA0BB}"/>
              </a:ext>
            </a:extLst>
          </p:cNvPr>
          <p:cNvSpPr/>
          <p:nvPr/>
        </p:nvSpPr>
        <p:spPr>
          <a:xfrm>
            <a:off x="2156597" y="1559149"/>
            <a:ext cx="6254496" cy="682041"/>
          </a:xfrm>
          <a:prstGeom prst="roundRect">
            <a:avLst/>
          </a:prstGeom>
          <a:solidFill>
            <a:schemeClr val="bg1"/>
          </a:solidFill>
          <a:ln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데이터 분석 및 </a:t>
            </a:r>
            <a:r>
              <a:rPr lang="ko-KR" altLang="en-US" b="1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전처리</a:t>
            </a:r>
            <a:endParaRPr lang="ko-KR" altLang="en-US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798A91-B424-32C4-A070-0928AED3A163}"/>
              </a:ext>
            </a:extLst>
          </p:cNvPr>
          <p:cNvSpPr/>
          <p:nvPr/>
        </p:nvSpPr>
        <p:spPr>
          <a:xfrm>
            <a:off x="2156597" y="2483663"/>
            <a:ext cx="6254496" cy="682041"/>
          </a:xfrm>
          <a:prstGeom prst="roundRect">
            <a:avLst/>
          </a:prstGeom>
          <a:solidFill>
            <a:schemeClr val="bg1"/>
          </a:solidFill>
          <a:ln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예측 모델 학습</a:t>
            </a:r>
          </a:p>
        </p:txBody>
      </p:sp>
    </p:spTree>
    <p:extLst>
      <p:ext uri="{BB962C8B-B14F-4D97-AF65-F5344CB8AC3E}">
        <p14:creationId xmlns:p14="http://schemas.microsoft.com/office/powerpoint/2010/main" val="25034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18F82-844D-6214-1E1A-2FA6ADAFE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128" y="1811827"/>
            <a:ext cx="10515600" cy="739302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생육에 영향을 미치는 요소 탐색 및 생장 예측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925E50-CC6E-8D82-5DD6-9D6E47567411}"/>
              </a:ext>
            </a:extLst>
          </p:cNvPr>
          <p:cNvSpPr/>
          <p:nvPr/>
        </p:nvSpPr>
        <p:spPr>
          <a:xfrm>
            <a:off x="0" y="12192"/>
            <a:ext cx="12192000" cy="739302"/>
          </a:xfrm>
          <a:prstGeom prst="rect">
            <a:avLst/>
          </a:prstGeom>
          <a:solidFill>
            <a:srgbClr val="A3897A"/>
          </a:solidFill>
          <a:ln w="19050"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E55610-E3DF-CA93-50EB-56E685A9A114}"/>
              </a:ext>
            </a:extLst>
          </p:cNvPr>
          <p:cNvSpPr/>
          <p:nvPr/>
        </p:nvSpPr>
        <p:spPr>
          <a:xfrm>
            <a:off x="252917" y="159904"/>
            <a:ext cx="4027251" cy="38910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데이터 분석 및 </a:t>
            </a:r>
            <a:r>
              <a:rPr lang="ko-KR" altLang="en-US" b="1" i="1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전처리</a:t>
            </a:r>
            <a:endParaRPr lang="ko-KR" altLang="en-US" b="1" i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1F851A4-6AC1-14A1-2087-0F4CEB8ED7BD}"/>
              </a:ext>
            </a:extLst>
          </p:cNvPr>
          <p:cNvSpPr/>
          <p:nvPr/>
        </p:nvSpPr>
        <p:spPr>
          <a:xfrm>
            <a:off x="911352" y="1733894"/>
            <a:ext cx="1514856" cy="562438"/>
          </a:xfrm>
          <a:prstGeom prst="roundRect">
            <a:avLst/>
          </a:prstGeom>
          <a:solidFill>
            <a:srgbClr val="A3897A"/>
          </a:solidFill>
          <a:ln w="15875">
            <a:solidFill>
              <a:srgbClr val="A3897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Object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B7692-5D44-6B33-99B6-6CC69B600528}"/>
              </a:ext>
            </a:extLst>
          </p:cNvPr>
          <p:cNvSpPr/>
          <p:nvPr/>
        </p:nvSpPr>
        <p:spPr>
          <a:xfrm>
            <a:off x="1023224" y="3874056"/>
            <a:ext cx="2319528" cy="865632"/>
          </a:xfrm>
          <a:prstGeom prst="rect">
            <a:avLst/>
          </a:prstGeom>
          <a:solidFill>
            <a:schemeClr val="bg1"/>
          </a:solidFill>
          <a:ln w="15875"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선행 이론 기반 가정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47B7BB-0B3A-C810-3745-C3056EB8177C}"/>
              </a:ext>
            </a:extLst>
          </p:cNvPr>
          <p:cNvSpPr/>
          <p:nvPr/>
        </p:nvSpPr>
        <p:spPr>
          <a:xfrm>
            <a:off x="4240122" y="3874056"/>
            <a:ext cx="2319528" cy="865632"/>
          </a:xfrm>
          <a:prstGeom prst="rect">
            <a:avLst/>
          </a:prstGeom>
          <a:solidFill>
            <a:schemeClr val="bg1"/>
          </a:solidFill>
          <a:ln w="15875"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데이터 </a:t>
            </a:r>
            <a:r>
              <a:rPr lang="ko-KR" altLang="en-US" dirty="0" err="1">
                <a:solidFill>
                  <a:schemeClr val="tx1"/>
                </a:solidFill>
              </a:rPr>
              <a:t>전처리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A18D49-6E9C-D067-2930-90899879C1C8}"/>
              </a:ext>
            </a:extLst>
          </p:cNvPr>
          <p:cNvSpPr/>
          <p:nvPr/>
        </p:nvSpPr>
        <p:spPr>
          <a:xfrm>
            <a:off x="7373466" y="3874056"/>
            <a:ext cx="2319528" cy="865632"/>
          </a:xfrm>
          <a:prstGeom prst="rect">
            <a:avLst/>
          </a:prstGeom>
          <a:solidFill>
            <a:schemeClr val="bg1"/>
          </a:solidFill>
          <a:ln w="15875"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학습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F14190-0E36-347D-AD2D-F50167F50F7D}"/>
              </a:ext>
            </a:extLst>
          </p:cNvPr>
          <p:cNvCxnSpPr>
            <a:cxnSpLocks/>
          </p:cNvCxnSpPr>
          <p:nvPr/>
        </p:nvCxnSpPr>
        <p:spPr>
          <a:xfrm>
            <a:off x="3557724" y="4297776"/>
            <a:ext cx="38979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D5167F4-50D9-59E3-8477-96F0860ED889}"/>
              </a:ext>
            </a:extLst>
          </p:cNvPr>
          <p:cNvCxnSpPr>
            <a:cxnSpLocks/>
          </p:cNvCxnSpPr>
          <p:nvPr/>
        </p:nvCxnSpPr>
        <p:spPr>
          <a:xfrm>
            <a:off x="6794700" y="4297776"/>
            <a:ext cx="38979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E7389DD-64F5-FF30-F031-0D464FB3E2D7}"/>
              </a:ext>
            </a:extLst>
          </p:cNvPr>
          <p:cNvCxnSpPr/>
          <p:nvPr/>
        </p:nvCxnSpPr>
        <p:spPr>
          <a:xfrm flipV="1">
            <a:off x="6989595" y="3291840"/>
            <a:ext cx="0" cy="731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869FDD6-8CFE-6036-9096-EF49BDB0C4D9}"/>
              </a:ext>
            </a:extLst>
          </p:cNvPr>
          <p:cNvCxnSpPr/>
          <p:nvPr/>
        </p:nvCxnSpPr>
        <p:spPr>
          <a:xfrm flipH="1">
            <a:off x="3752619" y="3291840"/>
            <a:ext cx="32369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9AE25B-EA83-DC93-0E54-1C9C174A7772}"/>
              </a:ext>
            </a:extLst>
          </p:cNvPr>
          <p:cNvCxnSpPr/>
          <p:nvPr/>
        </p:nvCxnSpPr>
        <p:spPr>
          <a:xfrm>
            <a:off x="3752619" y="3291840"/>
            <a:ext cx="0" cy="7315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9EDE82-A9BB-1303-B35D-150AFDB5BF65}"/>
              </a:ext>
            </a:extLst>
          </p:cNvPr>
          <p:cNvSpPr/>
          <p:nvPr/>
        </p:nvSpPr>
        <p:spPr>
          <a:xfrm>
            <a:off x="1570836" y="5303712"/>
            <a:ext cx="7950708" cy="1161049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시간에 따라 생장 속도 영향 존재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광색의 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소등시간 일교차 등이 생육에 영향 </a:t>
            </a:r>
            <a:r>
              <a:rPr lang="en-US" altLang="ko-KR" dirty="0" err="1">
                <a:solidFill>
                  <a:schemeClr val="tx1"/>
                </a:solidFill>
              </a:rPr>
              <a:t>etc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ED4D17-3131-0F11-FB88-16C045B8A420}"/>
              </a:ext>
            </a:extLst>
          </p:cNvPr>
          <p:cNvCxnSpPr>
            <a:cxnSpLocks/>
          </p:cNvCxnSpPr>
          <p:nvPr/>
        </p:nvCxnSpPr>
        <p:spPr>
          <a:xfrm>
            <a:off x="2109836" y="4903853"/>
            <a:ext cx="365140" cy="191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7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940372-BB2C-B32D-F64B-9D69DAF0B5C0}"/>
              </a:ext>
            </a:extLst>
          </p:cNvPr>
          <p:cNvSpPr/>
          <p:nvPr/>
        </p:nvSpPr>
        <p:spPr>
          <a:xfrm>
            <a:off x="0" y="12192"/>
            <a:ext cx="12192000" cy="739302"/>
          </a:xfrm>
          <a:prstGeom prst="rect">
            <a:avLst/>
          </a:prstGeom>
          <a:solidFill>
            <a:srgbClr val="A3897A"/>
          </a:solidFill>
          <a:ln w="19050"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64BB5A-7D37-A195-EBC4-51E4362DB5D1}"/>
              </a:ext>
            </a:extLst>
          </p:cNvPr>
          <p:cNvSpPr/>
          <p:nvPr/>
        </p:nvSpPr>
        <p:spPr>
          <a:xfrm>
            <a:off x="252917" y="159904"/>
            <a:ext cx="4027251" cy="38910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데이터 분석 및 </a:t>
            </a:r>
            <a:r>
              <a:rPr lang="ko-KR" altLang="en-US" b="1" i="1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전처리</a:t>
            </a:r>
            <a:endParaRPr lang="ko-KR" altLang="en-US" b="1" i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675CB8C-DE09-BA86-B057-DBE5E19E3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78837"/>
              </p:ext>
            </p:extLst>
          </p:nvPr>
        </p:nvGraphicFramePr>
        <p:xfrm>
          <a:off x="373888" y="1056704"/>
          <a:ext cx="2344928" cy="2019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02">
                  <a:extLst>
                    <a:ext uri="{9D8B030D-6E8A-4147-A177-3AD203B41FA5}">
                      <a16:colId xmlns:a16="http://schemas.microsoft.com/office/drawing/2014/main" val="1233691988"/>
                    </a:ext>
                  </a:extLst>
                </a:gridCol>
                <a:gridCol w="1165526">
                  <a:extLst>
                    <a:ext uri="{9D8B030D-6E8A-4147-A177-3AD203B41FA5}">
                      <a16:colId xmlns:a16="http://schemas.microsoft.com/office/drawing/2014/main" val="4116750525"/>
                    </a:ext>
                  </a:extLst>
                </a:gridCol>
              </a:tblGrid>
              <a:tr h="336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DAT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A3897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obs_time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A389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68968"/>
                  </a:ext>
                </a:extLst>
              </a:tr>
              <a:tr h="336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1:00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85962"/>
                  </a:ext>
                </a:extLst>
              </a:tr>
              <a:tr h="336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2:00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67347"/>
                  </a:ext>
                </a:extLst>
              </a:tr>
              <a:tr h="336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: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: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589228"/>
                  </a:ext>
                </a:extLst>
              </a:tr>
              <a:tr h="338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27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22:00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58462"/>
                  </a:ext>
                </a:extLst>
              </a:tr>
              <a:tr h="336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28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23:00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38542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8B4BD8D-CD13-333D-EE64-1D00B7394FD9}"/>
              </a:ext>
            </a:extLst>
          </p:cNvPr>
          <p:cNvSpPr/>
          <p:nvPr/>
        </p:nvSpPr>
        <p:spPr>
          <a:xfrm flipV="1">
            <a:off x="3755136" y="1938528"/>
            <a:ext cx="658368" cy="256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7E00DD2B-A1A2-2BBA-B0C1-A1FF611A5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06796"/>
              </p:ext>
            </p:extLst>
          </p:nvPr>
        </p:nvGraphicFramePr>
        <p:xfrm>
          <a:off x="5145024" y="954106"/>
          <a:ext cx="3023616" cy="2069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616">
                  <a:extLst>
                    <a:ext uri="{9D8B030D-6E8A-4147-A177-3AD203B41FA5}">
                      <a16:colId xmlns:a16="http://schemas.microsoft.com/office/drawing/2014/main" val="1233691988"/>
                    </a:ext>
                  </a:extLst>
                </a:gridCol>
              </a:tblGrid>
              <a:tr h="344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시간</a:t>
                      </a:r>
                    </a:p>
                  </a:txBody>
                  <a:tcPr>
                    <a:solidFill>
                      <a:srgbClr val="A389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68968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20{</a:t>
                      </a:r>
                      <a:r>
                        <a:rPr lang="ko-KR" altLang="en-US" sz="1400" b="1" dirty="0"/>
                        <a:t>파일번호</a:t>
                      </a:r>
                      <a:r>
                        <a:rPr lang="en-US" altLang="ko-KR" sz="1400" b="1" dirty="0"/>
                        <a:t>}-01-01 1:00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85962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20{</a:t>
                      </a:r>
                      <a:r>
                        <a:rPr lang="ko-KR" altLang="en-US" sz="1400" b="1"/>
                        <a:t>파일번호</a:t>
                      </a:r>
                      <a:r>
                        <a:rPr lang="en-US" altLang="ko-KR" sz="1400" b="1"/>
                        <a:t>}-01-01 2:00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67347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: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589228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20{</a:t>
                      </a:r>
                      <a:r>
                        <a:rPr lang="ko-KR" altLang="en-US" sz="1400" b="1"/>
                        <a:t>파일번호</a:t>
                      </a:r>
                      <a:r>
                        <a:rPr lang="en-US" altLang="ko-KR" sz="1400" b="1"/>
                        <a:t>}-01-01 22:00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58462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20{</a:t>
                      </a:r>
                      <a:r>
                        <a:rPr lang="ko-KR" altLang="en-US" sz="1400" b="1" dirty="0"/>
                        <a:t>파일번호</a:t>
                      </a:r>
                      <a:r>
                        <a:rPr lang="en-US" altLang="ko-KR" sz="1400" b="1" dirty="0"/>
                        <a:t>}-01-01 23:00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3854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09EF5C-5716-0AA1-2559-1E46E900A3A0}"/>
              </a:ext>
            </a:extLst>
          </p:cNvPr>
          <p:cNvSpPr/>
          <p:nvPr/>
        </p:nvSpPr>
        <p:spPr>
          <a:xfrm>
            <a:off x="5065776" y="1284048"/>
            <a:ext cx="3133344" cy="43349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B270CB-8B8F-F419-92E4-69638FA45A7B}"/>
              </a:ext>
            </a:extLst>
          </p:cNvPr>
          <p:cNvCxnSpPr/>
          <p:nvPr/>
        </p:nvCxnSpPr>
        <p:spPr>
          <a:xfrm>
            <a:off x="8119872" y="1597152"/>
            <a:ext cx="499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147A27F-27C7-5396-6682-B004438BB7BA}"/>
              </a:ext>
            </a:extLst>
          </p:cNvPr>
          <p:cNvSpPr/>
          <p:nvPr/>
        </p:nvSpPr>
        <p:spPr>
          <a:xfrm>
            <a:off x="8900160" y="1377695"/>
            <a:ext cx="2682240" cy="739298"/>
          </a:xfrm>
          <a:prstGeom prst="roundRect">
            <a:avLst/>
          </a:prstGeom>
          <a:solidFill>
            <a:schemeClr val="bg1"/>
          </a:solidFill>
          <a:ln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train_01.csv</a:t>
            </a:r>
            <a:r>
              <a:rPr lang="ko-KR" altLang="en-US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의 경우 </a:t>
            </a:r>
            <a:endParaRPr lang="en-US" altLang="ko-KR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2001-01-01 1:00 </a:t>
            </a:r>
            <a:endParaRPr lang="ko-KR" altLang="en-US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681F38EF-6127-8CE0-C3D8-77A539A14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69521"/>
              </p:ext>
            </p:extLst>
          </p:nvPr>
        </p:nvGraphicFramePr>
        <p:xfrm>
          <a:off x="231107" y="3353634"/>
          <a:ext cx="5472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888">
                  <a:extLst>
                    <a:ext uri="{9D8B030D-6E8A-4147-A177-3AD203B41FA5}">
                      <a16:colId xmlns:a16="http://schemas.microsoft.com/office/drawing/2014/main" val="1233691988"/>
                    </a:ext>
                  </a:extLst>
                </a:gridCol>
                <a:gridCol w="2304288">
                  <a:extLst>
                    <a:ext uri="{9D8B030D-6E8A-4147-A177-3AD203B41FA5}">
                      <a16:colId xmlns:a16="http://schemas.microsoft.com/office/drawing/2014/main" val="4116750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시간</a:t>
                      </a:r>
                    </a:p>
                  </a:txBody>
                  <a:tcPr>
                    <a:solidFill>
                      <a:srgbClr val="A3897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데이터 </a:t>
                      </a:r>
                      <a:r>
                        <a:rPr lang="en-US" altLang="ko-KR" sz="1400" b="1" dirty="0"/>
                        <a:t>columns 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A389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6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20{</a:t>
                      </a:r>
                      <a:r>
                        <a:rPr lang="ko-KR" altLang="en-US" sz="1400" b="1"/>
                        <a:t>파일번호</a:t>
                      </a:r>
                      <a:r>
                        <a:rPr lang="en-US" altLang="ko-KR" sz="1400" b="1"/>
                        <a:t>}-01-01 1:00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Var_1h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8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20{</a:t>
                      </a:r>
                      <a:r>
                        <a:rPr lang="ko-KR" altLang="en-US" sz="1400" b="1"/>
                        <a:t>파일번호</a:t>
                      </a:r>
                      <a:r>
                        <a:rPr lang="en-US" altLang="ko-KR" sz="1400" b="1"/>
                        <a:t>}-01-01 2:00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Var_2h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6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/>
                        <a:t>: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: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58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20{</a:t>
                      </a:r>
                      <a:r>
                        <a:rPr lang="ko-KR" altLang="en-US" sz="1400" b="1" dirty="0"/>
                        <a:t>파일번호</a:t>
                      </a:r>
                      <a:r>
                        <a:rPr lang="en-US" altLang="ko-KR" sz="1400" b="1" dirty="0"/>
                        <a:t>}-01-01 22:00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Var_22h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5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20{</a:t>
                      </a:r>
                      <a:r>
                        <a:rPr lang="ko-KR" altLang="en-US" sz="1400" b="1" dirty="0"/>
                        <a:t>파일번호</a:t>
                      </a:r>
                      <a:r>
                        <a:rPr lang="en-US" altLang="ko-KR" sz="1400" b="1" dirty="0"/>
                        <a:t>}-01-01 23:00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Var_23h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38542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83E29BE-E7E9-8B7E-7D60-367D9E6D37E6}"/>
              </a:ext>
            </a:extLst>
          </p:cNvPr>
          <p:cNvSpPr/>
          <p:nvPr/>
        </p:nvSpPr>
        <p:spPr>
          <a:xfrm flipV="1">
            <a:off x="5804342" y="4338819"/>
            <a:ext cx="329184" cy="25466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D42D1D6F-F78B-6596-A3B6-71FA66C22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37227"/>
              </p:ext>
            </p:extLst>
          </p:nvPr>
        </p:nvGraphicFramePr>
        <p:xfrm>
          <a:off x="6234585" y="3175245"/>
          <a:ext cx="5472176" cy="251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528">
                  <a:extLst>
                    <a:ext uri="{9D8B030D-6E8A-4147-A177-3AD203B41FA5}">
                      <a16:colId xmlns:a16="http://schemas.microsoft.com/office/drawing/2014/main" val="1233691988"/>
                    </a:ext>
                  </a:extLst>
                </a:gridCol>
                <a:gridCol w="4295648">
                  <a:extLst>
                    <a:ext uri="{9D8B030D-6E8A-4147-A177-3AD203B41FA5}">
                      <a16:colId xmlns:a16="http://schemas.microsoft.com/office/drawing/2014/main" val="4116750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시간</a:t>
                      </a:r>
                    </a:p>
                  </a:txBody>
                  <a:tcPr>
                    <a:solidFill>
                      <a:srgbClr val="A3897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데이터 </a:t>
                      </a:r>
                      <a:r>
                        <a:rPr lang="en-US" altLang="ko-KR" sz="1400" b="1" dirty="0"/>
                        <a:t>columns 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A389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6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20{</a:t>
                      </a:r>
                      <a:r>
                        <a:rPr lang="ko-KR" altLang="en-US" sz="1400" b="1" dirty="0"/>
                        <a:t>파일번호</a:t>
                      </a:r>
                      <a:r>
                        <a:rPr lang="en-US" altLang="ko-KR" sz="1400" b="1" dirty="0"/>
                        <a:t>}-01-01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Var_1h, Var_2h…Var_22h, Var_23h</a:t>
                      </a:r>
                      <a:endParaRPr lang="ko-KR" altLang="en-US" sz="14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합계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평균 </a:t>
                      </a:r>
                      <a:r>
                        <a:rPr lang="en-US" altLang="ko-KR" sz="1400" b="1" dirty="0" err="1"/>
                        <a:t>etc</a:t>
                      </a:r>
                      <a:endParaRPr lang="ko-KR" altLang="en-US" sz="1400" b="1" dirty="0"/>
                    </a:p>
                    <a:p>
                      <a:pPr latinLnBrk="1"/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8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: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: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67347"/>
                  </a:ext>
                </a:extLst>
              </a:tr>
              <a:tr h="366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: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: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589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: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: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5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: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: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38542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3C7CD11-5D17-BCF8-B84F-3BE89EA86240}"/>
              </a:ext>
            </a:extLst>
          </p:cNvPr>
          <p:cNvSpPr/>
          <p:nvPr/>
        </p:nvSpPr>
        <p:spPr>
          <a:xfrm>
            <a:off x="597408" y="6034086"/>
            <a:ext cx="6547104" cy="551806"/>
          </a:xfrm>
          <a:prstGeom prst="roundRect">
            <a:avLst/>
          </a:prstGeom>
          <a:noFill/>
          <a:ln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24</a:t>
            </a:r>
            <a:r>
              <a:rPr lang="ko-KR" altLang="en-US" sz="1400" dirty="0">
                <a:solidFill>
                  <a:schemeClr val="tx1"/>
                </a:solidFill>
              </a:rPr>
              <a:t>개의 데이터 하나로 합칠 때 구분을 해주기 위해 새 </a:t>
            </a:r>
            <a:r>
              <a:rPr lang="en-US" altLang="ko-KR" sz="1400" dirty="0">
                <a:solidFill>
                  <a:schemeClr val="tx1"/>
                </a:solidFill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</a:rPr>
              <a:t>인 </a:t>
            </a:r>
            <a:r>
              <a:rPr lang="en-US" altLang="ko-KR" sz="1400" dirty="0">
                <a:solidFill>
                  <a:schemeClr val="tx1"/>
                </a:solidFill>
              </a:rPr>
              <a:t>‘</a:t>
            </a:r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  <a:r>
              <a:rPr lang="ko-KR" altLang="en-US" sz="1400" dirty="0" err="1">
                <a:solidFill>
                  <a:schemeClr val="tx1"/>
                </a:solidFill>
              </a:rPr>
              <a:t>만들어줌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하루의 데이터를 한 </a:t>
            </a:r>
            <a:r>
              <a:rPr lang="en-US" altLang="ko-KR" sz="1400" dirty="0">
                <a:solidFill>
                  <a:schemeClr val="tx1"/>
                </a:solidFill>
              </a:rPr>
              <a:t>row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ko-KR" altLang="en-US" sz="1400" dirty="0" err="1">
                <a:solidFill>
                  <a:schemeClr val="tx1"/>
                </a:solidFill>
              </a:rPr>
              <a:t>합쳐줌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74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C98A9-739E-8F72-4CE2-D65E7799E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664" y="1321446"/>
            <a:ext cx="10515600" cy="4994010"/>
          </a:xfrm>
          <a:ln>
            <a:solidFill>
              <a:srgbClr val="A3897A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1800" b="1" dirty="0"/>
          </a:p>
          <a:p>
            <a:pPr marL="0" indent="0" algn="ctr">
              <a:buNone/>
            </a:pPr>
            <a:r>
              <a:rPr lang="ko-KR" altLang="en-US" sz="1800" b="1" dirty="0"/>
              <a:t>주어진 </a:t>
            </a:r>
            <a:r>
              <a:rPr lang="en-US" altLang="ko-KR" sz="1800" b="1" dirty="0"/>
              <a:t>data columns</a:t>
            </a:r>
            <a:r>
              <a:rPr lang="ko-KR" altLang="en-US" sz="1800" b="1" dirty="0"/>
              <a:t>로는 생육 예측을 하기 어렵다고 판단</a:t>
            </a:r>
            <a:endParaRPr lang="en-US" altLang="ko-KR" sz="1800" b="1" dirty="0"/>
          </a:p>
          <a:p>
            <a:pPr marL="0" indent="0" algn="ctr">
              <a:buNone/>
            </a:pPr>
            <a:r>
              <a:rPr lang="en-US" altLang="ko-KR" sz="1800" b="1" dirty="0"/>
              <a:t>-&gt;</a:t>
            </a:r>
            <a:r>
              <a:rPr lang="ko-KR" altLang="en-US" sz="1800" b="1" dirty="0">
                <a:solidFill>
                  <a:srgbClr val="FF0000"/>
                </a:solidFill>
              </a:rPr>
              <a:t>데이터의 추가 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1.Input data </a:t>
            </a:r>
          </a:p>
          <a:p>
            <a:r>
              <a:rPr lang="en-US" altLang="ko-KR" sz="2000" dirty="0"/>
              <a:t> </a:t>
            </a:r>
            <a:r>
              <a:rPr lang="ko-KR" altLang="en-US" sz="1400" dirty="0"/>
              <a:t>상추는 시간에 따라 같은 조건에서도 생장 속도가 다름 </a:t>
            </a:r>
            <a:r>
              <a:rPr lang="en-US" altLang="ko-KR" sz="1400" dirty="0"/>
              <a:t>-&gt;day</a:t>
            </a:r>
            <a:r>
              <a:rPr lang="ko-KR" altLang="en-US" sz="1400" dirty="0"/>
              <a:t>를 학습변수에 포함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1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Klassen, S. P., et al. ,applications to precision agriculture and crop physiology 66 ,2004 </a:t>
            </a:r>
          </a:p>
          <a:p>
            <a:r>
              <a:rPr lang="ko-KR" altLang="en-US" sz="1400" dirty="0">
                <a:latin typeface="+mj-lt"/>
              </a:rPr>
              <a:t>각 변수의 </a:t>
            </a:r>
            <a:r>
              <a:rPr lang="ko-KR" altLang="en-US" sz="1400" dirty="0" err="1">
                <a:latin typeface="+mj-lt"/>
              </a:rPr>
              <a:t>일자별</a:t>
            </a:r>
            <a:r>
              <a:rPr lang="ko-KR" altLang="en-US" sz="1400" dirty="0">
                <a:latin typeface="+mj-lt"/>
              </a:rPr>
              <a:t> 합계와 평균 추가</a:t>
            </a:r>
            <a:endParaRPr lang="en-US" altLang="ko-KR" sz="1400" dirty="0">
              <a:latin typeface="+mj-lt"/>
            </a:endParaRPr>
          </a:p>
          <a:p>
            <a:r>
              <a:rPr lang="ko-KR" altLang="en-US" sz="1400" dirty="0">
                <a:latin typeface="+mj-lt"/>
              </a:rPr>
              <a:t>광색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 err="1">
                <a:latin typeface="+mj-lt"/>
              </a:rPr>
              <a:t>청생</a:t>
            </a:r>
            <a:r>
              <a:rPr lang="en-US" altLang="ko-KR" sz="1400" dirty="0">
                <a:latin typeface="+mj-lt"/>
              </a:rPr>
              <a:t>,</a:t>
            </a:r>
            <a:r>
              <a:rPr lang="ko-KR" altLang="en-US" sz="1400" dirty="0">
                <a:latin typeface="+mj-lt"/>
              </a:rPr>
              <a:t>적색</a:t>
            </a:r>
            <a:r>
              <a:rPr lang="en-US" altLang="ko-KR" sz="1400" dirty="0">
                <a:latin typeface="+mj-lt"/>
              </a:rPr>
              <a:t>,</a:t>
            </a:r>
            <a:r>
              <a:rPr lang="ko-KR" altLang="en-US" sz="1400" dirty="0">
                <a:latin typeface="+mj-lt"/>
              </a:rPr>
              <a:t>백색</a:t>
            </a:r>
            <a:r>
              <a:rPr lang="en-US" altLang="ko-KR" sz="1400" dirty="0">
                <a:latin typeface="+mj-lt"/>
              </a:rPr>
              <a:t>)</a:t>
            </a:r>
            <a:r>
              <a:rPr lang="ko-KR" altLang="en-US" sz="1400" dirty="0">
                <a:latin typeface="+mj-lt"/>
              </a:rPr>
              <a:t>등의 비 </a:t>
            </a:r>
            <a:endParaRPr lang="en-US" altLang="ko-KR" sz="1400" dirty="0">
              <a:latin typeface="+mj-lt"/>
            </a:endParaRPr>
          </a:p>
          <a:p>
            <a:r>
              <a:rPr lang="ko-KR" altLang="en-US" sz="1400" dirty="0">
                <a:latin typeface="+mj-lt"/>
              </a:rPr>
              <a:t>일교차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최고기온 </a:t>
            </a:r>
            <a:r>
              <a:rPr lang="en-US" altLang="ko-KR" sz="1400" dirty="0">
                <a:latin typeface="+mj-lt"/>
              </a:rPr>
              <a:t>- </a:t>
            </a:r>
            <a:r>
              <a:rPr lang="ko-KR" altLang="en-US" sz="1400" dirty="0">
                <a:latin typeface="+mj-lt"/>
              </a:rPr>
              <a:t>최저기온</a:t>
            </a:r>
            <a:endParaRPr lang="en-US" altLang="ko-KR" sz="1400" dirty="0">
              <a:latin typeface="+mj-lt"/>
            </a:endParaRPr>
          </a:p>
          <a:p>
            <a:pPr marL="0" indent="0">
              <a:buNone/>
            </a:pPr>
            <a:endParaRPr lang="en-US" altLang="ko-KR" sz="1400" dirty="0">
              <a:latin typeface="+mj-lt"/>
            </a:endParaRPr>
          </a:p>
          <a:p>
            <a:pPr marL="0" indent="0">
              <a:buNone/>
            </a:pPr>
            <a:r>
              <a:rPr lang="en-US" altLang="ko-KR" sz="2000" dirty="0"/>
              <a:t>2.Target data </a:t>
            </a:r>
          </a:p>
          <a:p>
            <a:pPr marL="0" indent="0">
              <a:buNone/>
            </a:pPr>
            <a:r>
              <a:rPr lang="en-US" altLang="ko-KR" sz="1400" dirty="0" err="1"/>
              <a:t>Predicted_weight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일자별</a:t>
            </a:r>
            <a:r>
              <a:rPr lang="ko-KR" altLang="en-US" sz="1400" dirty="0"/>
              <a:t> 무게의 변화량으로 </a:t>
            </a:r>
            <a:r>
              <a:rPr lang="ko-KR" altLang="en-US" sz="1400" dirty="0" err="1"/>
              <a:t>바꾸어줌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1400" dirty="0">
              <a:latin typeface="+mj-lt"/>
            </a:endParaRPr>
          </a:p>
          <a:p>
            <a:pPr marL="0" indent="0">
              <a:buNone/>
            </a:pPr>
            <a:endParaRPr lang="ko-KR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6E703E-7960-9AE1-E536-DD98616AC04E}"/>
              </a:ext>
            </a:extLst>
          </p:cNvPr>
          <p:cNvSpPr/>
          <p:nvPr/>
        </p:nvSpPr>
        <p:spPr>
          <a:xfrm>
            <a:off x="0" y="12192"/>
            <a:ext cx="12192000" cy="739302"/>
          </a:xfrm>
          <a:prstGeom prst="rect">
            <a:avLst/>
          </a:prstGeom>
          <a:solidFill>
            <a:srgbClr val="A3897A"/>
          </a:solidFill>
          <a:ln w="19050"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B50D33-FA59-79B7-F5ED-2A8E004940BC}"/>
              </a:ext>
            </a:extLst>
          </p:cNvPr>
          <p:cNvSpPr/>
          <p:nvPr/>
        </p:nvSpPr>
        <p:spPr>
          <a:xfrm>
            <a:off x="252917" y="159904"/>
            <a:ext cx="4027251" cy="38910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데이터 분석 및 </a:t>
            </a:r>
            <a:r>
              <a:rPr lang="ko-KR" altLang="en-US" b="1" i="1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전처리</a:t>
            </a:r>
            <a:endParaRPr lang="ko-KR" altLang="en-US" b="1" i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050" name="Picture 2" descr="Growth curves showing the percent ground cover of five lettuce... |  Download Scientific Diagram">
            <a:extLst>
              <a:ext uri="{FF2B5EF4-FFF2-40B4-BE49-F238E27FC236}">
                <a16:creationId xmlns:a16="http://schemas.microsoft.com/office/drawing/2014/main" id="{BB262144-D758-EC2A-2590-FBABA6D41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912" y="2010616"/>
            <a:ext cx="2958523" cy="223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6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BD9950-AD45-E1F1-1F25-04D702C41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80" y="1801241"/>
            <a:ext cx="38822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AECDFBA-2AB9-C244-B589-478CA05FE652}"/>
              </a:ext>
            </a:extLst>
          </p:cNvPr>
          <p:cNvSpPr/>
          <p:nvPr/>
        </p:nvSpPr>
        <p:spPr>
          <a:xfrm>
            <a:off x="0" y="12192"/>
            <a:ext cx="12192000" cy="739302"/>
          </a:xfrm>
          <a:prstGeom prst="rect">
            <a:avLst/>
          </a:prstGeom>
          <a:solidFill>
            <a:srgbClr val="A3897A"/>
          </a:solidFill>
          <a:ln w="19050">
            <a:solidFill>
              <a:srgbClr val="A3897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C76BD4-111B-1E0A-11A2-4171A872E912}"/>
              </a:ext>
            </a:extLst>
          </p:cNvPr>
          <p:cNvSpPr/>
          <p:nvPr/>
        </p:nvSpPr>
        <p:spPr>
          <a:xfrm>
            <a:off x="252917" y="159904"/>
            <a:ext cx="4027251" cy="38910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데이터 분석 및 </a:t>
            </a:r>
            <a:r>
              <a:rPr lang="ko-KR" altLang="en-US" b="1" i="1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전처리</a:t>
            </a:r>
            <a:endParaRPr lang="ko-KR" altLang="en-US" b="1" i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44624F-F93C-E314-D832-08316CCB5288}"/>
              </a:ext>
            </a:extLst>
          </p:cNvPr>
          <p:cNvSpPr/>
          <p:nvPr/>
        </p:nvSpPr>
        <p:spPr>
          <a:xfrm>
            <a:off x="252917" y="1923161"/>
            <a:ext cx="4027251" cy="1746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1D6CF8-77BB-753A-B7CE-B43B256905A2}"/>
              </a:ext>
            </a:extLst>
          </p:cNvPr>
          <p:cNvCxnSpPr/>
          <p:nvPr/>
        </p:nvCxnSpPr>
        <p:spPr>
          <a:xfrm>
            <a:off x="4280168" y="2804160"/>
            <a:ext cx="499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D0EFB09-1B07-CF8B-78F0-D6CDCB2DD75E}"/>
              </a:ext>
            </a:extLst>
          </p:cNvPr>
          <p:cNvSpPr/>
          <p:nvPr/>
        </p:nvSpPr>
        <p:spPr>
          <a:xfrm>
            <a:off x="4876800" y="1923161"/>
            <a:ext cx="6608064" cy="2051429"/>
          </a:xfrm>
          <a:prstGeom prst="roundRect">
            <a:avLst/>
          </a:prstGeom>
          <a:noFill/>
          <a:ln>
            <a:solidFill>
              <a:srgbClr val="A38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광량관련 변수는 </a:t>
            </a:r>
            <a:r>
              <a:rPr lang="en-US" altLang="ko-KR" sz="1600" dirty="0">
                <a:solidFill>
                  <a:schemeClr val="tx1"/>
                </a:solidFill>
              </a:rPr>
              <a:t>0</a:t>
            </a:r>
            <a:r>
              <a:rPr lang="ko-KR" altLang="en-US" sz="1600" dirty="0">
                <a:solidFill>
                  <a:schemeClr val="tx1"/>
                </a:solidFill>
              </a:rPr>
              <a:t>인 부분이 다수 존재하여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학습에 악영향을 줄 것이라고 판단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-&gt;</a:t>
            </a:r>
            <a:r>
              <a:rPr lang="ko-KR" altLang="en-US" sz="1600" dirty="0">
                <a:solidFill>
                  <a:schemeClr val="tx1"/>
                </a:solidFill>
              </a:rPr>
              <a:t>각 시간의 값은 사용하지 않고 </a:t>
            </a:r>
            <a:r>
              <a:rPr lang="ko-KR" altLang="en-US" sz="1600" dirty="0">
                <a:solidFill>
                  <a:srgbClr val="FF0000"/>
                </a:solidFill>
              </a:rPr>
              <a:t>평균 및 합계</a:t>
            </a:r>
            <a:r>
              <a:rPr lang="ko-KR" altLang="en-US" sz="1600" dirty="0">
                <a:solidFill>
                  <a:schemeClr val="tx1"/>
                </a:solidFill>
              </a:rPr>
              <a:t>만 사용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또한 하루 중 </a:t>
            </a:r>
            <a:r>
              <a:rPr lang="ko-KR" altLang="en-US" sz="1600" dirty="0" err="1">
                <a:solidFill>
                  <a:schemeClr val="tx1"/>
                </a:solidFill>
              </a:rPr>
              <a:t>총광량이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</a:t>
            </a:r>
            <a:r>
              <a:rPr lang="ko-KR" altLang="en-US" sz="1600" dirty="0">
                <a:solidFill>
                  <a:schemeClr val="tx1"/>
                </a:solidFill>
              </a:rPr>
              <a:t>이었던 시간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소등시간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r>
              <a:rPr lang="ko-KR" altLang="en-US" sz="1600" dirty="0">
                <a:solidFill>
                  <a:schemeClr val="tx1"/>
                </a:solidFill>
              </a:rPr>
              <a:t>변수를 추가   </a:t>
            </a:r>
          </a:p>
        </p:txBody>
      </p:sp>
    </p:spTree>
    <p:extLst>
      <p:ext uri="{BB962C8B-B14F-4D97-AF65-F5344CB8AC3E}">
        <p14:creationId xmlns:p14="http://schemas.microsoft.com/office/powerpoint/2010/main" val="328200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46D1A00-D58D-1D35-645E-0B63C0695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800" y="2921445"/>
            <a:ext cx="4943475" cy="1390650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12D4F06-98D4-81A8-D478-462C1EDAFA87}"/>
              </a:ext>
            </a:extLst>
          </p:cNvPr>
          <p:cNvSpPr/>
          <p:nvPr/>
        </p:nvSpPr>
        <p:spPr>
          <a:xfrm>
            <a:off x="0" y="12192"/>
            <a:ext cx="12192000" cy="739302"/>
          </a:xfrm>
          <a:prstGeom prst="rect">
            <a:avLst/>
          </a:prstGeom>
          <a:solidFill>
            <a:srgbClr val="A3897A"/>
          </a:solidFill>
          <a:ln w="19050">
            <a:solidFill>
              <a:srgbClr val="A3897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1E31D6B-40C9-A108-F15D-2DAFFEFBDDE6}"/>
              </a:ext>
            </a:extLst>
          </p:cNvPr>
          <p:cNvSpPr/>
          <p:nvPr/>
        </p:nvSpPr>
        <p:spPr>
          <a:xfrm>
            <a:off x="252917" y="159904"/>
            <a:ext cx="4027251" cy="38910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예측모델 학습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5C7228-4EBA-3259-B270-FD9D8FB9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4160"/>
            <a:ext cx="3853267" cy="382219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1AD6BDA2-BB57-5BE5-9191-0B5D271D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78" y="970230"/>
            <a:ext cx="4943474" cy="739303"/>
          </a:xfrm>
          <a:prstGeom prst="roundRect">
            <a:avLst/>
          </a:prstGeom>
          <a:solidFill>
            <a:srgbClr val="A3897A"/>
          </a:solidFill>
          <a:ln w="15875">
            <a:solidFill>
              <a:srgbClr val="A3897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Model &amp; setting 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17CDE-498C-3C54-9A4B-F8B54175C5BA}"/>
              </a:ext>
            </a:extLst>
          </p:cNvPr>
          <p:cNvSpPr txBox="1"/>
          <p:nvPr/>
        </p:nvSpPr>
        <p:spPr>
          <a:xfrm>
            <a:off x="6941460" y="2035159"/>
            <a:ext cx="409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Lightgbm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430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B9805-B8C3-557D-57A8-39C3A396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783" y="2174452"/>
            <a:ext cx="6449378" cy="4351338"/>
          </a:xfrm>
          <a:ln>
            <a:solidFill>
              <a:srgbClr val="A3897A"/>
            </a:solidFill>
          </a:ln>
        </p:spPr>
        <p:txBody>
          <a:bodyPr>
            <a:normAutofit/>
          </a:bodyPr>
          <a:lstStyle/>
          <a:p>
            <a:r>
              <a:rPr lang="ko-KR" altLang="en-US" sz="1800" b="1" dirty="0"/>
              <a:t>시간</a:t>
            </a:r>
            <a:r>
              <a:rPr lang="ko-KR" altLang="en-US" sz="1800" dirty="0"/>
              <a:t>이 생장에 가장 중요한 영향을 미치는 것으로 확인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 스케일링 시도했으나 </a:t>
            </a:r>
            <a:r>
              <a:rPr lang="en-US" altLang="ko-KR" sz="1800" dirty="0"/>
              <a:t>RMSE</a:t>
            </a:r>
            <a:r>
              <a:rPr lang="ko-KR" altLang="en-US" sz="1800" dirty="0"/>
              <a:t>의 감소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데이터의 양이 적어 과소 적합 의심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주어진 데이터 간의 편차가 큼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적절한 변인 통제를 통해 좀 더 작은 숫자의  변수와 생장률의 관계를 확인하면 좋을 듯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B64CA5-0102-EB39-DF69-EEAFE9166BE6}"/>
              </a:ext>
            </a:extLst>
          </p:cNvPr>
          <p:cNvSpPr/>
          <p:nvPr/>
        </p:nvSpPr>
        <p:spPr>
          <a:xfrm>
            <a:off x="0" y="12192"/>
            <a:ext cx="12192000" cy="739302"/>
          </a:xfrm>
          <a:prstGeom prst="rect">
            <a:avLst/>
          </a:prstGeom>
          <a:solidFill>
            <a:srgbClr val="A3897A"/>
          </a:solidFill>
          <a:ln w="19050">
            <a:solidFill>
              <a:srgbClr val="A3897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6782FC9-FCA7-90D3-1741-7AC8ACE0C9CF}"/>
              </a:ext>
            </a:extLst>
          </p:cNvPr>
          <p:cNvSpPr/>
          <p:nvPr/>
        </p:nvSpPr>
        <p:spPr>
          <a:xfrm>
            <a:off x="252917" y="159904"/>
            <a:ext cx="4027251" cy="38910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예측 모델 학습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5CC24E-6EDA-3283-E4CE-B6110B05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5" y="2475950"/>
            <a:ext cx="4669360" cy="260448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67C437-0B03-4857-5B50-FF5D5DEA2C41}"/>
              </a:ext>
            </a:extLst>
          </p:cNvPr>
          <p:cNvSpPr txBox="1">
            <a:spLocks/>
          </p:cNvSpPr>
          <p:nvPr/>
        </p:nvSpPr>
        <p:spPr>
          <a:xfrm>
            <a:off x="1560576" y="5080431"/>
            <a:ext cx="58399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/>
              <a:t>학습한 모델의 </a:t>
            </a:r>
            <a:r>
              <a:rPr lang="en-US" altLang="ko-KR" sz="1400" b="1" dirty="0"/>
              <a:t>Feature importance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707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CEB539-2DBE-9763-C797-F63258945B18}"/>
              </a:ext>
            </a:extLst>
          </p:cNvPr>
          <p:cNvSpPr/>
          <p:nvPr/>
        </p:nvSpPr>
        <p:spPr>
          <a:xfrm>
            <a:off x="0" y="12192"/>
            <a:ext cx="12192000" cy="739302"/>
          </a:xfrm>
          <a:prstGeom prst="rect">
            <a:avLst/>
          </a:prstGeom>
          <a:solidFill>
            <a:srgbClr val="A3897A"/>
          </a:solidFill>
          <a:ln w="19050">
            <a:solidFill>
              <a:srgbClr val="A3897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E2E55E8-5DBD-F8D2-A3DC-59A671F9D5CC}"/>
              </a:ext>
            </a:extLst>
          </p:cNvPr>
          <p:cNvSpPr/>
          <p:nvPr/>
        </p:nvSpPr>
        <p:spPr>
          <a:xfrm>
            <a:off x="252917" y="159904"/>
            <a:ext cx="4027251" cy="38910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예측 모델 학습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6F55535-3661-A4AA-B1D9-1540F7F4F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128" y="1811827"/>
            <a:ext cx="10515600" cy="739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예측 모델로 얻은 결과를 잘 반영하는 모델선정 </a:t>
            </a:r>
            <a:r>
              <a:rPr lang="en-US" altLang="ko-KR" sz="1800" b="1" dirty="0"/>
              <a:t>-&gt; </a:t>
            </a:r>
            <a:r>
              <a:rPr lang="ko-KR" altLang="en-US" sz="1800" b="1" dirty="0"/>
              <a:t>최적의 생육환경 조성 </a:t>
            </a:r>
            <a:endParaRPr lang="en-US" altLang="ko-KR" sz="1800" b="1" dirty="0"/>
          </a:p>
          <a:p>
            <a:pPr marL="0" indent="0">
              <a:buNone/>
            </a:pPr>
            <a:endParaRPr lang="ko-KR" altLang="en-US" sz="18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AE2718-A76E-B89D-014D-9B7ECEB1886F}"/>
              </a:ext>
            </a:extLst>
          </p:cNvPr>
          <p:cNvSpPr/>
          <p:nvPr/>
        </p:nvSpPr>
        <p:spPr>
          <a:xfrm>
            <a:off x="911352" y="1733894"/>
            <a:ext cx="1514856" cy="562438"/>
          </a:xfrm>
          <a:prstGeom prst="roundRect">
            <a:avLst/>
          </a:prstGeom>
          <a:solidFill>
            <a:srgbClr val="A3897A"/>
          </a:solidFill>
          <a:ln w="15875">
            <a:solidFill>
              <a:srgbClr val="A3897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Object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3160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862</Words>
  <Application>Microsoft Office PowerPoint</Application>
  <PresentationFormat>와이드스크린</PresentationFormat>
  <Paragraphs>181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-apple-system</vt:lpstr>
      <vt:lpstr>Söhne</vt:lpstr>
      <vt:lpstr>맑은 고딕</vt:lpstr>
      <vt:lpstr>Arial</vt:lpstr>
      <vt:lpstr>Courier New</vt:lpstr>
      <vt:lpstr>Times New Roman</vt:lpstr>
      <vt:lpstr>Office 테마</vt:lpstr>
      <vt:lpstr>상추생육환경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Model &amp; setting </vt:lpstr>
      <vt:lpstr>PowerPoint 프레젠테이션</vt:lpstr>
      <vt:lpstr>PowerPoint 프레젠테이션</vt:lpstr>
      <vt:lpstr>PowerPoint 프레젠테이션</vt:lpstr>
      <vt:lpstr>Min-max scaling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상추생육환경</dc:title>
  <dc:creator>임 광재</dc:creator>
  <cp:lastModifiedBy>김 수현</cp:lastModifiedBy>
  <cp:revision>8</cp:revision>
  <dcterms:created xsi:type="dcterms:W3CDTF">2022-12-21T19:54:48Z</dcterms:created>
  <dcterms:modified xsi:type="dcterms:W3CDTF">2022-12-30T09:33:45Z</dcterms:modified>
</cp:coreProperties>
</file>