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71" r:id="rId4"/>
    <p:sldId id="267" r:id="rId5"/>
    <p:sldId id="272" r:id="rId6"/>
    <p:sldId id="280" r:id="rId7"/>
    <p:sldId id="282" r:id="rId8"/>
    <p:sldId id="281" r:id="rId9"/>
    <p:sldId id="273" r:id="rId10"/>
    <p:sldId id="289" r:id="rId11"/>
    <p:sldId id="283" r:id="rId12"/>
    <p:sldId id="276" r:id="rId13"/>
    <p:sldId id="285" r:id="rId14"/>
    <p:sldId id="277" r:id="rId15"/>
    <p:sldId id="286" r:id="rId16"/>
    <p:sldId id="278" r:id="rId17"/>
    <p:sldId id="287" r:id="rId18"/>
    <p:sldId id="274" r:id="rId19"/>
    <p:sldId id="288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/>
    <p:restoredTop sz="94643"/>
  </p:normalViewPr>
  <p:slideViewPr>
    <p:cSldViewPr>
      <p:cViewPr varScale="1">
        <p:scale>
          <a:sx n="100" d="100"/>
          <a:sy n="100" d="100"/>
        </p:scale>
        <p:origin x="7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9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9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5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6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7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2023. 3. 7.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2974" y="6684218"/>
            <a:ext cx="12240956" cy="1791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31360" y="6591212"/>
            <a:ext cx="312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905059" y="1898750"/>
            <a:ext cx="4381882" cy="813336"/>
          </a:xfrm>
        </p:spPr>
        <p:txBody>
          <a:bodyPr>
            <a:normAutofit/>
          </a:bodyPr>
          <a:lstStyle/>
          <a:p>
            <a:r>
              <a:rPr lang="en-US" altLang="ko-KR" sz="2400" spc="300" dirty="0">
                <a:solidFill>
                  <a:schemeClr val="bg1">
                    <a:lumMod val="85000"/>
                  </a:schemeClr>
                </a:solidFill>
              </a:rPr>
              <a:t>LG Aimers 2</a:t>
            </a:r>
            <a:r>
              <a:rPr lang="ko-KR" altLang="en-US" sz="2400" spc="300" dirty="0">
                <a:solidFill>
                  <a:schemeClr val="bg1">
                    <a:lumMod val="85000"/>
                  </a:schemeClr>
                </a:solidFill>
              </a:rPr>
              <a:t>기</a:t>
            </a:r>
            <a:r>
              <a:rPr lang="en-US" altLang="ko-KR" sz="2400" spc="300" dirty="0">
                <a:solidFill>
                  <a:schemeClr val="bg1">
                    <a:lumMod val="85000"/>
                  </a:schemeClr>
                </a:solidFill>
              </a:rPr>
              <a:t> phase 2</a:t>
            </a:r>
            <a:endParaRPr lang="ko-KR" altLang="en-US" sz="2400" spc="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4407996" y="3417481"/>
            <a:ext cx="3376008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000" spc="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Solution</a:t>
            </a:r>
            <a:endParaRPr lang="ko-KR" altLang="en-US" sz="2000" spc="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3396816" y="3977690"/>
            <a:ext cx="5398368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Date. 2023-03-07</a:t>
            </a:r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3302187" y="2590284"/>
            <a:ext cx="5587626" cy="81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000" spc="600" dirty="0">
                <a:solidFill>
                  <a:schemeClr val="accent2"/>
                </a:solidFill>
              </a:rPr>
              <a:t>스마트 공장 제품 품질 상태 분류 </a:t>
            </a:r>
            <a:r>
              <a:rPr lang="en-US" altLang="ko-KR" sz="2000" spc="600" dirty="0">
                <a:solidFill>
                  <a:schemeClr val="accent2"/>
                </a:solidFill>
              </a:rPr>
              <a:t>AI </a:t>
            </a:r>
            <a:r>
              <a:rPr lang="ko-KR" altLang="en-US" sz="2000" spc="600" dirty="0">
                <a:solidFill>
                  <a:schemeClr val="accent2"/>
                </a:solidFill>
              </a:rPr>
              <a:t>온라인 </a:t>
            </a:r>
            <a:r>
              <a:rPr lang="ko-KR" altLang="en-US" sz="2000" spc="600" dirty="0" err="1">
                <a:solidFill>
                  <a:schemeClr val="accent2"/>
                </a:solidFill>
              </a:rPr>
              <a:t>해커톤</a:t>
            </a:r>
            <a:endParaRPr lang="ko-KR" altLang="en-US" sz="2000" spc="600" dirty="0">
              <a:solidFill>
                <a:schemeClr val="accent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43226" y="3683298"/>
            <a:ext cx="7905549" cy="0"/>
            <a:chOff x="627686" y="3683298"/>
            <a:chExt cx="7905549" cy="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27686" y="3683298"/>
              <a:ext cx="240976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123470" y="3683298"/>
              <a:ext cx="240976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238796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1.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PRODUCT_CODE 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별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Regression</a:t>
            </a:r>
            <a:endParaRPr lang="ko-KR" altLang="en-US" b="1" spc="0" dirty="0">
              <a:solidFill>
                <a:schemeClr val="accent2"/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방법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97676-37DC-A9CD-7343-30AD1056A6C9}"/>
              </a:ext>
            </a:extLst>
          </p:cNvPr>
          <p:cNvSpPr txBox="1"/>
          <p:nvPr/>
        </p:nvSpPr>
        <p:spPr>
          <a:xfrm>
            <a:off x="1544378" y="4862377"/>
            <a:ext cx="9160134" cy="1418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PRODUCE_CODE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A_31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그룹과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T_31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O_31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그룹으로 나누고 공통된 열을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이용해 따로 학습시킨다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결측값만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있거나 측정이 도중에 끊어지거나 변화가 없는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제거했다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유사한 분포를 보이는 서로 다른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같은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취급했다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ex) T050304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X_128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T050307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X_129, T010305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X_337~X_339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T010306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X_356~X_358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예측한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Y_Quality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구간에 따라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Y_Class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최종 예측했다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46D5F9E-62B7-1528-694A-5DF998222FB0}"/>
              </a:ext>
            </a:extLst>
          </p:cNvPr>
          <p:cNvGraphicFramePr>
            <a:graphicFrameLocks noGrp="1"/>
          </p:cNvGraphicFramePr>
          <p:nvPr/>
        </p:nvGraphicFramePr>
        <p:xfrm>
          <a:off x="1415189" y="2612434"/>
          <a:ext cx="4161472" cy="1846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98">
                  <a:extLst>
                    <a:ext uri="{9D8B030D-6E8A-4147-A177-3AD203B41FA5}">
                      <a16:colId xmlns:a16="http://schemas.microsoft.com/office/drawing/2014/main" val="3407222638"/>
                    </a:ext>
                  </a:extLst>
                </a:gridCol>
                <a:gridCol w="475298">
                  <a:extLst>
                    <a:ext uri="{9D8B030D-6E8A-4147-A177-3AD203B41FA5}">
                      <a16:colId xmlns:a16="http://schemas.microsoft.com/office/drawing/2014/main" val="2956944643"/>
                    </a:ext>
                  </a:extLst>
                </a:gridCol>
                <a:gridCol w="675322">
                  <a:extLst>
                    <a:ext uri="{9D8B030D-6E8A-4147-A177-3AD203B41FA5}">
                      <a16:colId xmlns:a16="http://schemas.microsoft.com/office/drawing/2014/main" val="2544427177"/>
                    </a:ext>
                  </a:extLst>
                </a:gridCol>
                <a:gridCol w="675322">
                  <a:extLst>
                    <a:ext uri="{9D8B030D-6E8A-4147-A177-3AD203B41FA5}">
                      <a16:colId xmlns:a16="http://schemas.microsoft.com/office/drawing/2014/main" val="323759808"/>
                    </a:ext>
                  </a:extLst>
                </a:gridCol>
                <a:gridCol w="675322">
                  <a:extLst>
                    <a:ext uri="{9D8B030D-6E8A-4147-A177-3AD203B41FA5}">
                      <a16:colId xmlns:a16="http://schemas.microsoft.com/office/drawing/2014/main" val="3604313422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798181366"/>
                    </a:ext>
                  </a:extLst>
                </a:gridCol>
              </a:tblGrid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LINE                     #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data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A_31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T_31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O_31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X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45079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175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172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671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95526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671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70280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78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78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1968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36531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T050307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42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42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1975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70249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T010305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59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59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886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60817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886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41486"/>
                  </a:ext>
                </a:extLst>
              </a:tr>
            </a:tbl>
          </a:graphicData>
        </a:graphic>
      </p:graphicFrame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A9997497-B8B9-74CF-E988-F7CDCE11A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" t="10458" r="8293" b="8375"/>
          <a:stretch/>
        </p:blipFill>
        <p:spPr>
          <a:xfrm>
            <a:off x="7034881" y="2519384"/>
            <a:ext cx="2157463" cy="20383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F0D527-B330-1F50-E382-C2098DE770CC}"/>
              </a:ext>
            </a:extLst>
          </p:cNvPr>
          <p:cNvSpPr txBox="1"/>
          <p:nvPr/>
        </p:nvSpPr>
        <p:spPr>
          <a:xfrm>
            <a:off x="7136596" y="2337213"/>
            <a:ext cx="28083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*회색 구간은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PRODUCT_CODE == A_31</a:t>
            </a:r>
            <a:endParaRPr lang="en-KR" sz="8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04FCA36-AAFA-2236-18FD-F5A2AA954C83}"/>
              </a:ext>
            </a:extLst>
          </p:cNvPr>
          <p:cNvSpPr/>
          <p:nvPr/>
        </p:nvSpPr>
        <p:spPr>
          <a:xfrm>
            <a:off x="5962222" y="4004420"/>
            <a:ext cx="792088" cy="16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D5860-BAA4-4E7B-1167-3D958B1EB1D6}"/>
              </a:ext>
            </a:extLst>
          </p:cNvPr>
          <p:cNvSpPr txBox="1"/>
          <p:nvPr/>
        </p:nvSpPr>
        <p:spPr>
          <a:xfrm>
            <a:off x="5913335" y="3576629"/>
            <a:ext cx="889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A_31의</a:t>
            </a:r>
          </a:p>
          <a:p>
            <a:pPr algn="ctr"/>
            <a:r>
              <a:rPr lang="en-US" sz="900" dirty="0" err="1">
                <a:solidFill>
                  <a:schemeClr val="accent2"/>
                </a:solidFill>
              </a:rPr>
              <a:t>Y_Quality</a:t>
            </a:r>
            <a:endParaRPr lang="en-US" sz="900" dirty="0">
              <a:solidFill>
                <a:schemeClr val="accent2"/>
              </a:solidFill>
            </a:endParaRP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regression</a:t>
            </a:r>
            <a:endParaRPr lang="en-KR" sz="900" dirty="0">
              <a:solidFill>
                <a:schemeClr val="accent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D551502-34B5-9BC1-D38C-DB0DC0CDC676}"/>
              </a:ext>
            </a:extLst>
          </p:cNvPr>
          <p:cNvSpPr/>
          <p:nvPr/>
        </p:nvSpPr>
        <p:spPr>
          <a:xfrm>
            <a:off x="9367302" y="2888327"/>
            <a:ext cx="413612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09F0E-F5C8-0458-E066-207F8A08665A}"/>
              </a:ext>
            </a:extLst>
          </p:cNvPr>
          <p:cNvSpPr txBox="1"/>
          <p:nvPr/>
        </p:nvSpPr>
        <p:spPr>
          <a:xfrm>
            <a:off x="9814650" y="2801511"/>
            <a:ext cx="8898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solidFill>
                  <a:schemeClr val="accent2"/>
                </a:solidFill>
              </a:rPr>
              <a:t>Y_Class</a:t>
            </a:r>
            <a:r>
              <a:rPr lang="en-US" sz="900" dirty="0">
                <a:solidFill>
                  <a:schemeClr val="accent2"/>
                </a:solidFill>
              </a:rPr>
              <a:t> 2</a:t>
            </a:r>
            <a:endParaRPr lang="en-KR" sz="900" dirty="0">
              <a:solidFill>
                <a:schemeClr val="accent2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57A6ED9-3E7E-0B37-8061-99817F378E8D}"/>
              </a:ext>
            </a:extLst>
          </p:cNvPr>
          <p:cNvSpPr/>
          <p:nvPr/>
        </p:nvSpPr>
        <p:spPr>
          <a:xfrm>
            <a:off x="9367302" y="3504820"/>
            <a:ext cx="413612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6B06C-3AC8-E06E-8714-59C0132D5C3A}"/>
              </a:ext>
            </a:extLst>
          </p:cNvPr>
          <p:cNvSpPr txBox="1"/>
          <p:nvPr/>
        </p:nvSpPr>
        <p:spPr>
          <a:xfrm>
            <a:off x="9814650" y="3418004"/>
            <a:ext cx="8898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solidFill>
                  <a:schemeClr val="accent2"/>
                </a:solidFill>
              </a:rPr>
              <a:t>Y_Class</a:t>
            </a:r>
            <a:r>
              <a:rPr lang="en-US" sz="900" dirty="0">
                <a:solidFill>
                  <a:schemeClr val="accent2"/>
                </a:solidFill>
              </a:rPr>
              <a:t> 1</a:t>
            </a:r>
            <a:endParaRPr lang="en-KR" sz="900" dirty="0">
              <a:solidFill>
                <a:schemeClr val="accent2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5C7BA30-925A-7E29-F7CE-28C5E0AE776A}"/>
              </a:ext>
            </a:extLst>
          </p:cNvPr>
          <p:cNvSpPr/>
          <p:nvPr/>
        </p:nvSpPr>
        <p:spPr>
          <a:xfrm>
            <a:off x="9367302" y="4104732"/>
            <a:ext cx="413612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92ECF2-6AE2-0949-E581-89FA2A1BDA87}"/>
              </a:ext>
            </a:extLst>
          </p:cNvPr>
          <p:cNvSpPr txBox="1"/>
          <p:nvPr/>
        </p:nvSpPr>
        <p:spPr>
          <a:xfrm>
            <a:off x="9814650" y="4017916"/>
            <a:ext cx="8898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solidFill>
                  <a:schemeClr val="accent2"/>
                </a:solidFill>
              </a:rPr>
              <a:t>Y_Class</a:t>
            </a:r>
            <a:r>
              <a:rPr lang="en-US" sz="900" dirty="0">
                <a:solidFill>
                  <a:schemeClr val="accent2"/>
                </a:solidFill>
              </a:rPr>
              <a:t> 0</a:t>
            </a:r>
            <a:endParaRPr lang="en-KR" sz="900" dirty="0">
              <a:solidFill>
                <a:schemeClr val="accent2"/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EDE2AE3-FCC5-85E6-DC9A-636BC7393E7A}"/>
              </a:ext>
            </a:extLst>
          </p:cNvPr>
          <p:cNvSpPr/>
          <p:nvPr/>
        </p:nvSpPr>
        <p:spPr>
          <a:xfrm>
            <a:off x="5909393" y="3032343"/>
            <a:ext cx="792088" cy="16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3A6BB2-F2A1-3A82-A92D-687547392EA3}"/>
              </a:ext>
            </a:extLst>
          </p:cNvPr>
          <p:cNvSpPr txBox="1"/>
          <p:nvPr/>
        </p:nvSpPr>
        <p:spPr>
          <a:xfrm>
            <a:off x="5860506" y="2603203"/>
            <a:ext cx="889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T_31, O_31의Y_Quality</a:t>
            </a:r>
          </a:p>
          <a:p>
            <a:pPr algn="ctr"/>
            <a:r>
              <a:rPr lang="en-US" sz="900" dirty="0">
                <a:solidFill>
                  <a:schemeClr val="accent2"/>
                </a:solidFill>
              </a:rPr>
              <a:t>regression</a:t>
            </a:r>
            <a:endParaRPr lang="en-KR"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238796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1.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PRODUCT_CODE 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별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Regression</a:t>
            </a:r>
            <a:endParaRPr lang="ko-KR" altLang="en-US" b="1" spc="0" dirty="0">
              <a:solidFill>
                <a:schemeClr val="accent2"/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결과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97676-37DC-A9CD-7343-30AD1056A6C9}"/>
              </a:ext>
            </a:extLst>
          </p:cNvPr>
          <p:cNvSpPr txBox="1"/>
          <p:nvPr/>
        </p:nvSpPr>
        <p:spPr>
          <a:xfrm>
            <a:off x="1177674" y="5678743"/>
            <a:ext cx="9836651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Regression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접근하면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간 데이터 불균형에 덜 영향 받는 안정적인 모델이 될 것이라 생각했으나 데이터가 적고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 target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Y_Quality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분산이 너무 작아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발생했다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데이터를 정규화 했을 때 더 성능이 저하되는 것을 발견했다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 주제에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적합하지 않다는 것이 결론이다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1959B1-D7C5-8FD6-559F-1D59FE9A66CE}"/>
              </a:ext>
            </a:extLst>
          </p:cNvPr>
          <p:cNvGrpSpPr/>
          <p:nvPr/>
        </p:nvGrpSpPr>
        <p:grpSpPr>
          <a:xfrm>
            <a:off x="3023713" y="2221776"/>
            <a:ext cx="6144573" cy="1946922"/>
            <a:chOff x="1238796" y="2357644"/>
            <a:chExt cx="8303385" cy="2716001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D15C31EE-35D9-318A-B320-EDEF0F5B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796" y="2357644"/>
              <a:ext cx="2716000" cy="2716000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28EE85B2-8C0F-D205-1A32-EC62475D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796" y="2357644"/>
              <a:ext cx="2716000" cy="2716000"/>
            </a:xfrm>
            <a:prstGeom prst="rect">
              <a:avLst/>
            </a:prstGeom>
          </p:spPr>
        </p:pic>
        <p:pic>
          <p:nvPicPr>
            <p:cNvPr id="19" name="Picture 18" descr="Chart&#10;&#10;Description automatically generated">
              <a:extLst>
                <a:ext uri="{FF2B5EF4-FFF2-40B4-BE49-F238E27FC236}">
                  <a16:creationId xmlns:a16="http://schemas.microsoft.com/office/drawing/2014/main" id="{DB7B111E-960F-3188-55D0-01A8D990B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6180" y="2357644"/>
              <a:ext cx="2716001" cy="271600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137C04-B623-6C86-B4BA-C31F99EFDD38}"/>
                </a:ext>
              </a:extLst>
            </p:cNvPr>
            <p:cNvSpPr txBox="1"/>
            <p:nvPr/>
          </p:nvSpPr>
          <p:spPr>
            <a:xfrm>
              <a:off x="1752773" y="2390117"/>
              <a:ext cx="1688045" cy="354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Train data A_31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2B761A-5F99-22DC-9366-F3809F43F5EB}"/>
                </a:ext>
              </a:extLst>
            </p:cNvPr>
            <p:cNvSpPr txBox="1"/>
            <p:nvPr/>
          </p:nvSpPr>
          <p:spPr>
            <a:xfrm>
              <a:off x="4225368" y="2390116"/>
              <a:ext cx="2174183" cy="354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Train data T_31, O_31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5F08B2-6123-0970-8DE6-03236AEB539D}"/>
                </a:ext>
              </a:extLst>
            </p:cNvPr>
            <p:cNvSpPr txBox="1"/>
            <p:nvPr/>
          </p:nvSpPr>
          <p:spPr>
            <a:xfrm>
              <a:off x="7448962" y="2390118"/>
              <a:ext cx="147043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data</a:t>
              </a: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D482B9B-3FF4-C4CD-8FFE-0A81E8BCD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3570"/>
              </p:ext>
            </p:extLst>
          </p:nvPr>
        </p:nvGraphicFramePr>
        <p:xfrm>
          <a:off x="3073393" y="4337663"/>
          <a:ext cx="6045214" cy="103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1527493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  <a:gridCol w="1908493">
                  <a:extLst>
                    <a:ext uri="{9D8B030D-6E8A-4147-A177-3AD203B41FA5}">
                      <a16:colId xmlns:a16="http://schemas.microsoft.com/office/drawing/2014/main" val="3559296967"/>
                    </a:ext>
                  </a:extLst>
                </a:gridCol>
                <a:gridCol w="1502423">
                  <a:extLst>
                    <a:ext uri="{9D8B030D-6E8A-4147-A177-3AD203B41FA5}">
                      <a16:colId xmlns:a16="http://schemas.microsoft.com/office/drawing/2014/main" val="1039112997"/>
                    </a:ext>
                  </a:extLst>
                </a:gridCol>
              </a:tblGrid>
              <a:tr h="23303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Train accuracy(A_31)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Train accuracy(T_31, O_31)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 public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26198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en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013502"/>
                  </a:ext>
                </a:extLst>
              </a:tr>
              <a:tr h="17296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</a:t>
                      </a:r>
                      <a:r>
                        <a:rPr lang="en-KR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24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8E9FAD-650B-4D03-EBEC-78A1B7085220}"/>
              </a:ext>
            </a:extLst>
          </p:cNvPr>
          <p:cNvSpPr txBox="1"/>
          <p:nvPr/>
        </p:nvSpPr>
        <p:spPr>
          <a:xfrm>
            <a:off x="9090999" y="5115280"/>
            <a:ext cx="18882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chemeClr val="bg1">
                    <a:lumMod val="85000"/>
                  </a:schemeClr>
                </a:solidFill>
                <a:effectLst/>
                <a:latin typeface="Menlo" panose="020B0609030804020204" pitchFamily="49" charset="0"/>
              </a:rPr>
              <a:t>Max depth=15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FA85B-E672-14EA-7C95-0DA7CF856595}"/>
              </a:ext>
            </a:extLst>
          </p:cNvPr>
          <p:cNvSpPr txBox="1"/>
          <p:nvPr/>
        </p:nvSpPr>
        <p:spPr>
          <a:xfrm>
            <a:off x="9090999" y="4857277"/>
            <a:ext cx="23335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k</a:t>
            </a:r>
            <a:r>
              <a:rPr lang="en-US" sz="1050" b="0" dirty="0">
                <a:solidFill>
                  <a:schemeClr val="bg1">
                    <a:lumMod val="85000"/>
                  </a:schemeClr>
                </a:solidFill>
                <a:effectLst/>
                <a:latin typeface="Menlo" panose="020B0609030804020204" pitchFamily="49" charset="0"/>
              </a:rPr>
              <a:t>=5,leaf size=10</a:t>
            </a:r>
          </a:p>
        </p:txBody>
      </p:sp>
    </p:spTree>
    <p:extLst>
      <p:ext uri="{BB962C8B-B14F-4D97-AF65-F5344CB8AC3E}">
        <p14:creationId xmlns:p14="http://schemas.microsoft.com/office/powerpoint/2010/main" val="77247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238796" y="1254595"/>
            <a:ext cx="838559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2.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Machine Learning based ensemble classification models: XGB, LGBM, </a:t>
            </a:r>
            <a:r>
              <a:rPr lang="en-US" altLang="ko-KR" sz="1800" b="1" spc="0" dirty="0" err="1">
                <a:solidFill>
                  <a:srgbClr val="000000"/>
                </a:solidFill>
                <a:latin typeface="NotoSansKR"/>
              </a:rPr>
              <a:t>CatBoost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등</a:t>
            </a:r>
            <a:endParaRPr lang="ko-KR" altLang="en-US" b="1" spc="0" dirty="0">
              <a:solidFill>
                <a:schemeClr val="accent2"/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방법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7921508-3610-A7E1-5C38-2E4069036B6E}"/>
              </a:ext>
            </a:extLst>
          </p:cNvPr>
          <p:cNvSpPr txBox="1">
            <a:spLocks/>
          </p:cNvSpPr>
          <p:nvPr/>
        </p:nvSpPr>
        <p:spPr>
          <a:xfrm>
            <a:off x="1455904" y="3875943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NotoSansKR"/>
              </a:rPr>
              <a:t>결과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908BEA12-A8F8-1F7C-7944-FDEBA502AABA}"/>
              </a:ext>
            </a:extLst>
          </p:cNvPr>
          <p:cNvSpPr/>
          <p:nvPr/>
        </p:nvSpPr>
        <p:spPr>
          <a:xfrm>
            <a:off x="1279220" y="413092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07EAD-E2C0-9F2A-8FA2-248F7991A615}"/>
              </a:ext>
            </a:extLst>
          </p:cNvPr>
          <p:cNvSpPr txBox="1"/>
          <p:nvPr/>
        </p:nvSpPr>
        <p:spPr>
          <a:xfrm>
            <a:off x="1544378" y="5623065"/>
            <a:ext cx="9836651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XGB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결측값을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대체한 데이터를 학습시킨 것이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data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대해 가장 높은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score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냈고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여러 모델을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ensemble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것이 같은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validation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적용한 것과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거치지 않은 모델 중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없던 모델이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더 좋은 성능을 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6C8B3-10EC-EA50-C708-23CFF3E56448}"/>
              </a:ext>
            </a:extLst>
          </p:cNvPr>
          <p:cNvSpPr txBox="1"/>
          <p:nvPr/>
        </p:nvSpPr>
        <p:spPr>
          <a:xfrm>
            <a:off x="1544378" y="2301279"/>
            <a:ext cx="9160134" cy="148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널리 쓰이는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Ensemble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XGB, LGBM,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CatBoost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대해 다음의 조합을 테스트하며 최적의 모델을 찾았다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parameter tuning: epoch, # of estimators, max depth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결측값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결측값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 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별로 나누기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sampling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fold cross validation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1EB231-3D23-311D-25FE-DA6E33B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96505"/>
              </p:ext>
            </p:extLst>
          </p:nvPr>
        </p:nvGraphicFramePr>
        <p:xfrm>
          <a:off x="2515416" y="4470924"/>
          <a:ext cx="7161168" cy="103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66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579370">
                  <a:extLst>
                    <a:ext uri="{9D8B030D-6E8A-4147-A177-3AD203B41FA5}">
                      <a16:colId xmlns:a16="http://schemas.microsoft.com/office/drawing/2014/main" val="1676574658"/>
                    </a:ext>
                  </a:extLst>
                </a:gridCol>
                <a:gridCol w="1510821">
                  <a:extLst>
                    <a:ext uri="{9D8B030D-6E8A-4147-A177-3AD203B41FA5}">
                      <a16:colId xmlns:a16="http://schemas.microsoft.com/office/drawing/2014/main" val="2005148994"/>
                    </a:ext>
                  </a:extLst>
                </a:gridCol>
                <a:gridCol w="956985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  <a:gridCol w="1309426">
                  <a:extLst>
                    <a:ext uri="{9D8B030D-6E8A-4147-A177-3AD203B41FA5}">
                      <a16:colId xmlns:a16="http://schemas.microsoft.com/office/drawing/2014/main" val="3559296967"/>
                    </a:ext>
                  </a:extLst>
                </a:gridCol>
                <a:gridCol w="1614900">
                  <a:extLst>
                    <a:ext uri="{9D8B030D-6E8A-4147-A177-3AD203B41FA5}">
                      <a16:colId xmlns:a16="http://schemas.microsoft.com/office/drawing/2014/main" val="1039112997"/>
                    </a:ext>
                  </a:extLst>
                </a:gridCol>
              </a:tblGrid>
              <a:tr h="233036"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</a:t>
                      </a:r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arameter 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LINE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분할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 sampling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Lazy predict ensemble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261988"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XGB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accent2"/>
                          </a:solidFill>
                        </a:rPr>
                        <a:t>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accent2"/>
                          </a:solidFill>
                        </a:rPr>
                        <a:t>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LGBM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accent2"/>
                          </a:solidFill>
                        </a:rPr>
                        <a:t>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013502"/>
                  </a:ext>
                </a:extLst>
              </a:tr>
              <a:tr h="17296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Cat</a:t>
                      </a:r>
                      <a:endParaRPr lang="en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accent2"/>
                          </a:solidFill>
                        </a:rPr>
                        <a:t>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241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4B93411-0124-0279-E780-B17ADA9413FC}"/>
              </a:ext>
            </a:extLst>
          </p:cNvPr>
          <p:cNvSpPr txBox="1"/>
          <p:nvPr/>
        </p:nvSpPr>
        <p:spPr>
          <a:xfrm>
            <a:off x="2515416" y="4248203"/>
            <a:ext cx="28083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최고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score</a:t>
            </a:r>
            <a:endParaRPr lang="en-KR" sz="800" dirty="0"/>
          </a:p>
        </p:txBody>
      </p:sp>
    </p:spTree>
    <p:extLst>
      <p:ext uri="{BB962C8B-B14F-4D97-AF65-F5344CB8AC3E}">
        <p14:creationId xmlns:p14="http://schemas.microsoft.com/office/powerpoint/2010/main" val="333391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238796" y="1254595"/>
            <a:ext cx="8097580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2.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Machine Learning based ensemble classification models: XGB, LGBM, </a:t>
            </a:r>
            <a:r>
              <a:rPr lang="en-US" altLang="ko-KR" sz="1800" b="1" spc="0" dirty="0" err="1">
                <a:solidFill>
                  <a:srgbClr val="000000"/>
                </a:solidFill>
                <a:latin typeface="NotoSansKR"/>
              </a:rPr>
              <a:t>CatBoost</a:t>
            </a:r>
            <a:endParaRPr lang="ko-KR" altLang="en-US" b="1" spc="0" dirty="0">
              <a:solidFill>
                <a:schemeClr val="accent2"/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결과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9D02E3-7692-486B-39DB-5AD44485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85164"/>
              </p:ext>
            </p:extLst>
          </p:nvPr>
        </p:nvGraphicFramePr>
        <p:xfrm>
          <a:off x="1302040" y="2418253"/>
          <a:ext cx="4305299" cy="374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4098770789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1697641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98904746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985612330"/>
                    </a:ext>
                  </a:extLst>
                </a:gridCol>
              </a:tblGrid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Mode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Accuracy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Balanced Accuracy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F1 Score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256827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LogisticRegression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553290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XGBClassifier</a:t>
                      </a:r>
                      <a:endParaRPr 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62104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RidgeClassifierCV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11807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ExtraTreeClassifier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10659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AdaBoostClassifier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94485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LGBMClassifier</a:t>
                      </a:r>
                      <a:endParaRPr 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63822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ExtraTreesClassifier</a:t>
                      </a:r>
                      <a:endParaRPr 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68796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SVC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0.49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9281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BaggingClassifier</a:t>
                      </a:r>
                      <a:endParaRPr 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0.49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09207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RandomForestClassifier</a:t>
                      </a:r>
                      <a:endParaRPr 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0.71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40017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KNeighborsClassifier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88959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SGDClassifier</a:t>
                      </a:r>
                      <a:endParaRPr 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0.45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716522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CalibratedClassifierCV</a:t>
                      </a:r>
                      <a:endParaRPr 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0.37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316490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DummyClassifier</a:t>
                      </a:r>
                      <a:endParaRPr 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0.65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0.33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0.51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692839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964C9D2D-4172-216E-2624-A68432881769}"/>
              </a:ext>
            </a:extLst>
          </p:cNvPr>
          <p:cNvSpPr/>
          <p:nvPr/>
        </p:nvSpPr>
        <p:spPr>
          <a:xfrm>
            <a:off x="6601234" y="4121428"/>
            <a:ext cx="792088" cy="16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C3940-BB26-82D6-947C-A69B80862FE8}"/>
              </a:ext>
            </a:extLst>
          </p:cNvPr>
          <p:cNvSpPr txBox="1"/>
          <p:nvPr/>
        </p:nvSpPr>
        <p:spPr>
          <a:xfrm>
            <a:off x="5983141" y="3624387"/>
            <a:ext cx="202827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2"/>
                </a:solidFill>
              </a:rPr>
              <a:t>Balanced Accuracy</a:t>
            </a:r>
            <a:r>
              <a:rPr lang="ko-KR" altLang="en-US" sz="1050" dirty="0">
                <a:solidFill>
                  <a:schemeClr val="accent2"/>
                </a:solidFill>
              </a:rPr>
              <a:t>와</a:t>
            </a:r>
            <a:r>
              <a:rPr lang="en-US" altLang="ko-KR" sz="1050" dirty="0">
                <a:solidFill>
                  <a:schemeClr val="accent2"/>
                </a:solidFill>
              </a:rPr>
              <a:t> F1 score</a:t>
            </a:r>
          </a:p>
          <a:p>
            <a:pPr algn="ctr"/>
            <a:r>
              <a:rPr lang="ko-KR" altLang="en-US" sz="1050" dirty="0">
                <a:solidFill>
                  <a:schemeClr val="accent2"/>
                </a:solidFill>
              </a:rPr>
              <a:t>상위 </a:t>
            </a:r>
            <a:r>
              <a:rPr lang="en-US" altLang="ko-KR" sz="1050" dirty="0">
                <a:solidFill>
                  <a:schemeClr val="accent2"/>
                </a:solidFill>
              </a:rPr>
              <a:t>5</a:t>
            </a:r>
            <a:r>
              <a:rPr lang="ko-KR" altLang="en-US" sz="1050" dirty="0">
                <a:solidFill>
                  <a:schemeClr val="accent2"/>
                </a:solidFill>
              </a:rPr>
              <a:t>개</a:t>
            </a:r>
            <a:r>
              <a:rPr lang="en-US" altLang="ko-KR" sz="1050" dirty="0">
                <a:solidFill>
                  <a:schemeClr val="accent2"/>
                </a:solidFill>
              </a:rPr>
              <a:t> </a:t>
            </a:r>
            <a:r>
              <a:rPr lang="ko-KR" altLang="en-US" sz="1050" dirty="0">
                <a:solidFill>
                  <a:schemeClr val="accent2"/>
                </a:solidFill>
              </a:rPr>
              <a:t>모델 </a:t>
            </a:r>
            <a:r>
              <a:rPr lang="en-US" altLang="ko-KR" sz="1050" dirty="0">
                <a:solidFill>
                  <a:schemeClr val="accent2"/>
                </a:solidFill>
              </a:rPr>
              <a:t>voting</a:t>
            </a:r>
          </a:p>
          <a:p>
            <a:pPr algn="ctr"/>
            <a:endParaRPr lang="en-KR" sz="1050" dirty="0">
              <a:solidFill>
                <a:schemeClr val="accent2"/>
              </a:solidFill>
            </a:endParaRPr>
          </a:p>
        </p:txBody>
      </p:sp>
      <p:sp>
        <p:nvSpPr>
          <p:cNvPr id="16" name="제목 5">
            <a:extLst>
              <a:ext uri="{FF2B5EF4-FFF2-40B4-BE49-F238E27FC236}">
                <a16:creationId xmlns:a16="http://schemas.microsoft.com/office/drawing/2014/main" id="{BA4901AD-7674-5960-23EA-159DB7C3F63D}"/>
              </a:ext>
            </a:extLst>
          </p:cNvPr>
          <p:cNvSpPr txBox="1">
            <a:spLocks/>
          </p:cNvSpPr>
          <p:nvPr/>
        </p:nvSpPr>
        <p:spPr>
          <a:xfrm>
            <a:off x="7655084" y="3464858"/>
            <a:ext cx="4032448" cy="130323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800" b="1" spc="0" dirty="0">
                <a:solidFill>
                  <a:schemeClr val="accent2"/>
                </a:solidFill>
              </a:rPr>
              <a:t>최종 점수</a:t>
            </a:r>
            <a:endParaRPr lang="en-US" altLang="ko-KR" sz="2400" b="1" dirty="0">
              <a:solidFill>
                <a:srgbClr val="808388"/>
              </a:solidFill>
              <a:latin typeface="NotoSansKR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NotoSansKR"/>
              </a:rPr>
              <a:t>상위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NotoSansKR"/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NotoSansKR"/>
              </a:rPr>
              <a:t>약 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NotoSansKR"/>
              </a:rPr>
              <a:t>14.5%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NotoSansKR"/>
            </a:endParaRPr>
          </a:p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SansKR"/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NotoSansKR"/>
              </a:rPr>
              <a:t>ublic</a:t>
            </a:r>
            <a:r>
              <a:rPr lang="en-US" sz="3200" dirty="0">
                <a:solidFill>
                  <a:srgbClr val="808388"/>
                </a:solidFill>
                <a:latin typeface="NotoSansKR"/>
              </a:rPr>
              <a:t>   </a:t>
            </a:r>
            <a:r>
              <a:rPr lang="en-KR" sz="3200" b="0" i="0" dirty="0">
                <a:solidFill>
                  <a:srgbClr val="808388"/>
                </a:solidFill>
                <a:effectLst/>
                <a:latin typeface="NotoSansKR"/>
              </a:rPr>
              <a:t>0.68674</a:t>
            </a:r>
          </a:p>
          <a:p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NotoSansKR"/>
              </a:rPr>
              <a:t>P</a:t>
            </a:r>
            <a:r>
              <a:rPr lang="en-KR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NotoSansKR"/>
              </a:rPr>
              <a:t>rivate</a:t>
            </a:r>
            <a:r>
              <a:rPr lang="en-KR" sz="3200" b="0" i="0" dirty="0">
                <a:solidFill>
                  <a:srgbClr val="808388"/>
                </a:solidFill>
                <a:effectLst/>
                <a:latin typeface="NotoSansKR"/>
              </a:rPr>
              <a:t>    0.63441</a:t>
            </a:r>
          </a:p>
        </p:txBody>
      </p:sp>
    </p:spTree>
    <p:extLst>
      <p:ext uri="{BB962C8B-B14F-4D97-AF65-F5344CB8AC3E}">
        <p14:creationId xmlns:p14="http://schemas.microsoft.com/office/powerpoint/2010/main" val="198239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1132AA4-BE76-FA7B-9504-9040F1DF34CB}"/>
              </a:ext>
            </a:extLst>
          </p:cNvPr>
          <p:cNvSpPr/>
          <p:nvPr/>
        </p:nvSpPr>
        <p:spPr>
          <a:xfrm>
            <a:off x="2279576" y="4358956"/>
            <a:ext cx="8064896" cy="1224136"/>
          </a:xfrm>
          <a:prstGeom prst="roundRect">
            <a:avLst>
              <a:gd name="adj" fmla="val 616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7" name="직선 연결선 2">
            <a:extLst>
              <a:ext uri="{FF2B5EF4-FFF2-40B4-BE49-F238E27FC236}">
                <a16:creationId xmlns:a16="http://schemas.microsoft.com/office/drawing/2014/main" id="{3D0D5E08-FC9B-1A6D-42B0-B3C56870A312}"/>
              </a:ext>
            </a:extLst>
          </p:cNvPr>
          <p:cNvCxnSpPr>
            <a:cxnSpLocks/>
          </p:cNvCxnSpPr>
          <p:nvPr/>
        </p:nvCxnSpPr>
        <p:spPr>
          <a:xfrm>
            <a:off x="2739534" y="4729960"/>
            <a:ext cx="561662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238796" y="1254595"/>
            <a:ext cx="6009340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3.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Deep Learning based classification model: </a:t>
            </a:r>
            <a:r>
              <a:rPr lang="en-US" altLang="ko-KR" sz="1800" b="1" spc="0" dirty="0" err="1">
                <a:solidFill>
                  <a:srgbClr val="000000"/>
                </a:solidFill>
                <a:latin typeface="NotoSansKR"/>
              </a:rPr>
              <a:t>TabNet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, LSTM</a:t>
            </a:r>
            <a:endParaRPr lang="ko-KR" altLang="en-US" b="1" spc="0" dirty="0">
              <a:solidFill>
                <a:schemeClr val="accent2"/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방법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2BF9A-B0C9-B8F1-7989-16E31C23B292}"/>
              </a:ext>
            </a:extLst>
          </p:cNvPr>
          <p:cNvSpPr txBox="1"/>
          <p:nvPr/>
        </p:nvSpPr>
        <p:spPr>
          <a:xfrm>
            <a:off x="1544378" y="2301279"/>
            <a:ext cx="9160134" cy="393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결측값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fold cross validation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data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이후 시점이므로 가장 나중의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 validation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TabNet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parameter :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mask type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entmax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optimizer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learning rate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2e-2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scheduler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step size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gamma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0.9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Y_Class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바로 예측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Y_Class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vs other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수행 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분류된 것 중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vs 2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수행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별로 결측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제거하고 앞에서부터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값만 사용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길이가 맞지 않으면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truncate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Y_Class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바로 예측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C8F92-76E6-7CAA-4ECB-67B761F01B34}"/>
              </a:ext>
            </a:extLst>
          </p:cNvPr>
          <p:cNvSpPr txBox="1"/>
          <p:nvPr/>
        </p:nvSpPr>
        <p:spPr>
          <a:xfrm>
            <a:off x="0" y="6368345"/>
            <a:ext cx="11234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Arik, S.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Ö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., &amp; Pfister, T. (2021, May).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Tabnet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Attentive interpretable tabular learning. In 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(Vol. 35, No. 8, pp. 6679-6687).</a:t>
            </a:r>
          </a:p>
          <a:p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Hochreiter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S., &amp; </a:t>
            </a:r>
            <a:r>
              <a:rPr lang="en-US" sz="8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Schmidhuber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J. (1997). Long short-term memory. 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Neural computation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8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(8), 1735-1780.</a:t>
            </a:r>
            <a:endParaRPr lang="en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A1D12-FB63-BA38-D7EC-B3E62F8001C2}"/>
              </a:ext>
            </a:extLst>
          </p:cNvPr>
          <p:cNvSpPr/>
          <p:nvPr/>
        </p:nvSpPr>
        <p:spPr>
          <a:xfrm>
            <a:off x="2566825" y="4457188"/>
            <a:ext cx="752105" cy="534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dirty="0"/>
              <a:t>LSTM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C893F-0156-B32B-C043-7A7ED32DC94D}"/>
              </a:ext>
            </a:extLst>
          </p:cNvPr>
          <p:cNvSpPr/>
          <p:nvPr/>
        </p:nvSpPr>
        <p:spPr>
          <a:xfrm>
            <a:off x="3778472" y="4457188"/>
            <a:ext cx="752105" cy="534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dirty="0"/>
              <a:t>LSTM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D582A-8C74-312A-2241-2FAE16E7D234}"/>
              </a:ext>
            </a:extLst>
          </p:cNvPr>
          <p:cNvSpPr/>
          <p:nvPr/>
        </p:nvSpPr>
        <p:spPr>
          <a:xfrm>
            <a:off x="4990119" y="4457188"/>
            <a:ext cx="859549" cy="534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dirty="0"/>
              <a:t>attention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E977A8-8044-A2EE-9612-32ED3BAEC298}"/>
              </a:ext>
            </a:extLst>
          </p:cNvPr>
          <p:cNvSpPr/>
          <p:nvPr/>
        </p:nvSpPr>
        <p:spPr>
          <a:xfrm>
            <a:off x="6340768" y="4457188"/>
            <a:ext cx="955640" cy="534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KR" sz="1200" dirty="0"/>
              <a:t>ully</a:t>
            </a:r>
          </a:p>
          <a:p>
            <a:pPr algn="ctr"/>
            <a:r>
              <a:rPr lang="en-KR" sz="1200" dirty="0"/>
              <a:t>connected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5B6C9F-12B5-7784-92B8-B0BC7D6D823D}"/>
              </a:ext>
            </a:extLst>
          </p:cNvPr>
          <p:cNvSpPr/>
          <p:nvPr/>
        </p:nvSpPr>
        <p:spPr>
          <a:xfrm>
            <a:off x="7754145" y="4457188"/>
            <a:ext cx="955640" cy="534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Softmax</a:t>
            </a:r>
            <a:endParaRPr lang="en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FA2CD-68CB-3EE0-DC0D-2AF74D4D5C0C}"/>
              </a:ext>
            </a:extLst>
          </p:cNvPr>
          <p:cNvSpPr txBox="1"/>
          <p:nvPr/>
        </p:nvSpPr>
        <p:spPr>
          <a:xfrm>
            <a:off x="2200601" y="4992081"/>
            <a:ext cx="148455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1000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512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Dropout 0.3</a:t>
            </a:r>
            <a:endParaRPr lang="en-KR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14F39-BBD8-2A12-ED45-C4B0F3B1E49F}"/>
              </a:ext>
            </a:extLst>
          </p:cNvPr>
          <p:cNvSpPr txBox="1"/>
          <p:nvPr/>
        </p:nvSpPr>
        <p:spPr>
          <a:xfrm>
            <a:off x="3412248" y="4992080"/>
            <a:ext cx="148455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512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256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Dropout 0.3</a:t>
            </a:r>
            <a:endParaRPr lang="en-KR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5421B-5A82-4376-8346-DA6DB673428F}"/>
              </a:ext>
            </a:extLst>
          </p:cNvPr>
          <p:cNvSpPr txBox="1"/>
          <p:nvPr/>
        </p:nvSpPr>
        <p:spPr>
          <a:xfrm>
            <a:off x="6076312" y="4992079"/>
            <a:ext cx="14845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256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3</a:t>
            </a:r>
            <a:endParaRPr lang="en-KR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AD287-0873-B320-B9E0-BD279262F1CE}"/>
              </a:ext>
            </a:extLst>
          </p:cNvPr>
          <p:cNvSpPr txBox="1"/>
          <p:nvPr/>
        </p:nvSpPr>
        <p:spPr>
          <a:xfrm>
            <a:off x="8771108" y="4522720"/>
            <a:ext cx="148455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size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</a:t>
            </a:r>
          </a:p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Cross Entropy</a:t>
            </a:r>
          </a:p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Optimizer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Adam</a:t>
            </a:r>
          </a:p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rate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1e-3 -&gt; 1e-5</a:t>
            </a:r>
            <a:endParaRPr lang="en-KR" sz="1050" dirty="0"/>
          </a:p>
        </p:txBody>
      </p:sp>
    </p:spTree>
    <p:extLst>
      <p:ext uri="{BB962C8B-B14F-4D97-AF65-F5344CB8AC3E}">
        <p14:creationId xmlns:p14="http://schemas.microsoft.com/office/powerpoint/2010/main" val="249105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238796" y="1254595"/>
            <a:ext cx="6009340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3.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Deep Learning based classification model: </a:t>
            </a:r>
            <a:r>
              <a:rPr lang="en-US" altLang="ko-KR" sz="1800" b="1" spc="0" dirty="0" err="1">
                <a:solidFill>
                  <a:srgbClr val="000000"/>
                </a:solidFill>
                <a:latin typeface="NotoSansKR"/>
              </a:rPr>
              <a:t>TabNet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, LSTM</a:t>
            </a:r>
            <a:endParaRPr lang="ko-KR" altLang="en-US" b="1" spc="0" dirty="0">
              <a:solidFill>
                <a:schemeClr val="accent2"/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결과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C8F92-76E6-7CAA-4ECB-67B761F01B34}"/>
              </a:ext>
            </a:extLst>
          </p:cNvPr>
          <p:cNvSpPr txBox="1"/>
          <p:nvPr/>
        </p:nvSpPr>
        <p:spPr>
          <a:xfrm>
            <a:off x="0" y="6323208"/>
            <a:ext cx="11234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Arik, S.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Ö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., &amp; Pfister, T. (2021, May).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Tabnet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Attentive interpretable tabular learning. In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(Vol. 35, No. 8, pp. 6679-6687).</a:t>
            </a:r>
          </a:p>
          <a:p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Hochreiter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S., &amp;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Schmidhuber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J. (1997). Long short-term memory.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Neural computation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(8), 1735-1780.</a:t>
            </a:r>
            <a:endParaRPr lang="en-K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0B1960-0EA5-96BD-E665-D2F9BDF1E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24154"/>
              </p:ext>
            </p:extLst>
          </p:nvPr>
        </p:nvGraphicFramePr>
        <p:xfrm>
          <a:off x="2506938" y="2749555"/>
          <a:ext cx="6828542" cy="148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09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2180588520"/>
                    </a:ext>
                  </a:extLst>
                </a:gridCol>
                <a:gridCol w="1633821">
                  <a:extLst>
                    <a:ext uri="{9D8B030D-6E8A-4147-A177-3AD203B41FA5}">
                      <a16:colId xmlns:a16="http://schemas.microsoft.com/office/drawing/2014/main" val="1676574658"/>
                    </a:ext>
                  </a:extLst>
                </a:gridCol>
                <a:gridCol w="1888021">
                  <a:extLst>
                    <a:ext uri="{9D8B030D-6E8A-4147-A177-3AD203B41FA5}">
                      <a16:colId xmlns:a16="http://schemas.microsoft.com/office/drawing/2014/main" val="2005148994"/>
                    </a:ext>
                  </a:extLst>
                </a:gridCol>
                <a:gridCol w="1711499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</a:tblGrid>
              <a:tr h="387335"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1 vs other</a:t>
                      </a:r>
                      <a:endParaRPr lang="en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0 vs 2</a:t>
                      </a:r>
                      <a:endParaRPr lang="en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TabNet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en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0.62242</a:t>
                      </a: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0.68353</a:t>
                      </a: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0.67188</a:t>
                      </a: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0.54126</a:t>
                      </a: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0.70024</a:t>
                      </a: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0.66667</a:t>
                      </a: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854630"/>
                  </a:ext>
                </a:extLst>
              </a:tr>
              <a:tr h="193668">
                <a:tc rowSpan="2"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0.76561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013502"/>
                  </a:ext>
                </a:extLst>
              </a:tr>
              <a:tr h="193668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val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0.60555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872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0ACC08E-0DA8-F0CF-F05D-98225425D43A}"/>
              </a:ext>
            </a:extLst>
          </p:cNvPr>
          <p:cNvSpPr txBox="1"/>
          <p:nvPr/>
        </p:nvSpPr>
        <p:spPr>
          <a:xfrm>
            <a:off x="2506938" y="2482853"/>
            <a:ext cx="4021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TabNet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최고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 balanced accuracy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LSTM: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최고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 Accuracy</a:t>
            </a:r>
            <a:endParaRPr lang="en-KR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6E03A-7296-235E-4079-64000D504C81}"/>
              </a:ext>
            </a:extLst>
          </p:cNvPr>
          <p:cNvSpPr txBox="1"/>
          <p:nvPr/>
        </p:nvSpPr>
        <p:spPr>
          <a:xfrm>
            <a:off x="1177674" y="4599256"/>
            <a:ext cx="10390942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Deep learning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모델을 이용하면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 정보를 더 유의미하게 압축해 해석할 수 있다고 생각해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TabNet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시도해보았으나 두 경우 모두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발생했다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X_1, X_2, …,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timestep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같이 여겨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간의 전체적인 맥락을 학습하길 기대했으나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 들어가 파라미터가 거대해진 모델에 비해 데이터가 너무 적어 제대로 학습되지 않은 것으로 보인다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 주제에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많은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learning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적합하지 않다는 것이 결론이다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13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238796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4.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Data augmentation: SMOTE, CTGAN</a:t>
            </a:r>
            <a:endParaRPr lang="ko-KR" altLang="en-US" b="1" spc="0" dirty="0">
              <a:solidFill>
                <a:schemeClr val="accent2"/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방법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03413-2EDE-4C41-AC7E-F49C5A8CD505}"/>
              </a:ext>
            </a:extLst>
          </p:cNvPr>
          <p:cNvSpPr txBox="1"/>
          <p:nvPr/>
        </p:nvSpPr>
        <p:spPr>
          <a:xfrm>
            <a:off x="0" y="6327581"/>
            <a:ext cx="12146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Chawla, N. V., Bowyer, K. W., Hall, L. O., &amp;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Kegelmeyer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W. P. (2002). SMOTE: synthetic minority over-sampling technique.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Journal of artificial intelligence research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321-357.</a:t>
            </a:r>
          </a:p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Xu, L.,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Skoularidou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M., Cuesta-Infante, A., &amp;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Veeramachaneni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K. (2019). Modeling tabular data using conditional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gan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K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85A54-4F6F-4081-2BC4-687E1D1881CC}"/>
              </a:ext>
            </a:extLst>
          </p:cNvPr>
          <p:cNvSpPr txBox="1"/>
          <p:nvPr/>
        </p:nvSpPr>
        <p:spPr>
          <a:xfrm>
            <a:off x="1544378" y="2301279"/>
            <a:ext cx="9160134" cy="365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attribute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비해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수가 적고 불균형한 문제를 해결하고자 데이터 합성을 통한 증강을 위해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SMOTE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CTGAN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시도했다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CTGAN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다음과 같은 데이터를 생성할 수 있는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종류를 학습시켜 데이터를 증강했다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31C3DEB-82E5-1638-284D-B5329BCC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55311"/>
              </p:ext>
            </p:extLst>
          </p:nvPr>
        </p:nvGraphicFramePr>
        <p:xfrm>
          <a:off x="1387609" y="4121269"/>
          <a:ext cx="4681017" cy="2055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404">
                  <a:extLst>
                    <a:ext uri="{9D8B030D-6E8A-4147-A177-3AD203B41FA5}">
                      <a16:colId xmlns:a16="http://schemas.microsoft.com/office/drawing/2014/main" val="3297556161"/>
                    </a:ext>
                  </a:extLst>
                </a:gridCol>
                <a:gridCol w="715328">
                  <a:extLst>
                    <a:ext uri="{9D8B030D-6E8A-4147-A177-3AD203B41FA5}">
                      <a16:colId xmlns:a16="http://schemas.microsoft.com/office/drawing/2014/main" val="1363202349"/>
                    </a:ext>
                  </a:extLst>
                </a:gridCol>
                <a:gridCol w="1143572">
                  <a:extLst>
                    <a:ext uri="{9D8B030D-6E8A-4147-A177-3AD203B41FA5}">
                      <a16:colId xmlns:a16="http://schemas.microsoft.com/office/drawing/2014/main" val="3309858303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137452409"/>
                    </a:ext>
                  </a:extLst>
                </a:gridCol>
                <a:gridCol w="1523478">
                  <a:extLst>
                    <a:ext uri="{9D8B030D-6E8A-4147-A177-3AD203B41FA5}">
                      <a16:colId xmlns:a16="http://schemas.microsoft.com/office/drawing/2014/main" val="1879542913"/>
                    </a:ext>
                  </a:extLst>
                </a:gridCol>
              </a:tblGrid>
              <a:tr h="375060">
                <a:tc>
                  <a:txBody>
                    <a:bodyPr/>
                    <a:lstStyle/>
                    <a:p>
                      <a:pPr marL="11113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CTGAN #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LINE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PRODUCT_CODE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Y_Class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CTGAN 훈련에 사용한 train data 비율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914140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T_31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41008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T_31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218289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95707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787219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030950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2880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D7E84B1-8F62-4444-D8F7-02250090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46355"/>
              </p:ext>
            </p:extLst>
          </p:nvPr>
        </p:nvGraphicFramePr>
        <p:xfrm>
          <a:off x="6096000" y="4121269"/>
          <a:ext cx="4681017" cy="2055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404">
                  <a:extLst>
                    <a:ext uri="{9D8B030D-6E8A-4147-A177-3AD203B41FA5}">
                      <a16:colId xmlns:a16="http://schemas.microsoft.com/office/drawing/2014/main" val="3297556161"/>
                    </a:ext>
                  </a:extLst>
                </a:gridCol>
                <a:gridCol w="715328">
                  <a:extLst>
                    <a:ext uri="{9D8B030D-6E8A-4147-A177-3AD203B41FA5}">
                      <a16:colId xmlns:a16="http://schemas.microsoft.com/office/drawing/2014/main" val="1363202349"/>
                    </a:ext>
                  </a:extLst>
                </a:gridCol>
                <a:gridCol w="1143572">
                  <a:extLst>
                    <a:ext uri="{9D8B030D-6E8A-4147-A177-3AD203B41FA5}">
                      <a16:colId xmlns:a16="http://schemas.microsoft.com/office/drawing/2014/main" val="3309858303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137452409"/>
                    </a:ext>
                  </a:extLst>
                </a:gridCol>
                <a:gridCol w="1523478">
                  <a:extLst>
                    <a:ext uri="{9D8B030D-6E8A-4147-A177-3AD203B41FA5}">
                      <a16:colId xmlns:a16="http://schemas.microsoft.com/office/drawing/2014/main" val="1879542913"/>
                    </a:ext>
                  </a:extLst>
                </a:gridCol>
              </a:tblGrid>
              <a:tr h="375060">
                <a:tc>
                  <a:txBody>
                    <a:bodyPr/>
                    <a:lstStyle/>
                    <a:p>
                      <a:pPr marL="11113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CTGAN #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LINE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PRODUCT_CODE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Y_Class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CTGAN 훈련에 사용한 train data 비율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914140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T050307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41008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T050307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218289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T010305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95707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T010305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787219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030950"/>
                  </a:ext>
                </a:extLst>
              </a:tr>
              <a:tr h="280097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A_31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70%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2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07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238796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4.</a:t>
            </a:r>
            <a:r>
              <a:rPr lang="ko-KR" altLang="en-US" sz="1800" b="1" spc="0" dirty="0">
                <a:solidFill>
                  <a:srgbClr val="000000"/>
                </a:solidFill>
                <a:latin typeface="NotoSansKR"/>
              </a:rPr>
              <a:t> </a:t>
            </a:r>
            <a:r>
              <a:rPr lang="en-US" altLang="ko-KR" sz="1800" b="1" spc="0" dirty="0">
                <a:solidFill>
                  <a:srgbClr val="000000"/>
                </a:solidFill>
                <a:latin typeface="NotoSansKR"/>
              </a:rPr>
              <a:t>Data augmentation: SMOTE, CTGAN</a:t>
            </a:r>
            <a:endParaRPr lang="ko-KR" altLang="en-US" b="1" spc="0" dirty="0">
              <a:solidFill>
                <a:schemeClr val="accent2"/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결과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03413-2EDE-4C41-AC7E-F49C5A8CD505}"/>
              </a:ext>
            </a:extLst>
          </p:cNvPr>
          <p:cNvSpPr txBox="1"/>
          <p:nvPr/>
        </p:nvSpPr>
        <p:spPr>
          <a:xfrm>
            <a:off x="0" y="6327581"/>
            <a:ext cx="12146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Chawla, N. V., Bowyer, K. W., Hall, L. O., &amp;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Kegelmeyer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W. P. (2002). SMOTE: synthetic minority over-sampling technique.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Journal of artificial intelligence research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321-357.</a:t>
            </a:r>
          </a:p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Xu, L.,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Skoularidou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M., Cuesta-Infante, A., &amp;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Veeramachaneni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K. (2019). Modeling tabular data using conditional </a:t>
            </a:r>
            <a:r>
              <a:rPr lang="en-US" sz="1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gan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K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85A54-4F6F-4081-2BC4-687E1D1881CC}"/>
              </a:ext>
            </a:extLst>
          </p:cNvPr>
          <p:cNvSpPr txBox="1"/>
          <p:nvPr/>
        </p:nvSpPr>
        <p:spPr>
          <a:xfrm>
            <a:off x="1544378" y="2301279"/>
            <a:ext cx="9376158" cy="310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SMOTE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olidFill>
                  <a:srgbClr val="485465"/>
                </a:solidFill>
                <a:latin typeface="NotoSansKR"/>
              </a:rPr>
              <a:t>여러 모델로 테스트한 결과 최고 </a:t>
            </a:r>
            <a:r>
              <a:rPr lang="en-US" altLang="ko-KR" sz="1200" dirty="0">
                <a:solidFill>
                  <a:srgbClr val="485465"/>
                </a:solidFill>
                <a:latin typeface="NotoSansKR"/>
              </a:rPr>
              <a:t>public score:</a:t>
            </a:r>
            <a:r>
              <a:rPr lang="ko-KR" altLang="en-US" sz="1200" dirty="0">
                <a:solidFill>
                  <a:srgbClr val="485465"/>
                </a:solidFill>
                <a:latin typeface="NotoSansKR"/>
              </a:rPr>
              <a:t> </a:t>
            </a:r>
            <a:r>
              <a:rPr lang="en-KR" sz="1200" b="0" i="0" dirty="0">
                <a:solidFill>
                  <a:srgbClr val="485465"/>
                </a:solidFill>
                <a:effectLst/>
                <a:latin typeface="NotoSansKR"/>
              </a:rPr>
              <a:t>0.61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CTGAN</a:t>
            </a:r>
          </a:p>
          <a:p>
            <a:pPr lvl="1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별로 나눠 증강한 데이터로 데이터 수를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맞춘 뒤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vs others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 classification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수행한 뒤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voting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해서 최종 예측을 도출하였다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data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대해서 결과가 좋지 않지만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에서는 준수한 성능이 나온 이유는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data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하게 뽑아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열외했기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때문에 시간에 따른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drift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반영하지 못했기 때문으로 보인다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59276C-E239-1ADF-E19B-F585EEEAA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72686"/>
              </p:ext>
            </p:extLst>
          </p:nvPr>
        </p:nvGraphicFramePr>
        <p:xfrm>
          <a:off x="1634808" y="4235718"/>
          <a:ext cx="892238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43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180588520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1676574658"/>
                    </a:ext>
                  </a:extLst>
                </a:gridCol>
                <a:gridCol w="1924367">
                  <a:extLst>
                    <a:ext uri="{9D8B030D-6E8A-4147-A177-3AD203B41FA5}">
                      <a16:colId xmlns:a16="http://schemas.microsoft.com/office/drawing/2014/main" val="2913699333"/>
                    </a:ext>
                  </a:extLst>
                </a:gridCol>
                <a:gridCol w="489267">
                  <a:extLst>
                    <a:ext uri="{9D8B030D-6E8A-4147-A177-3AD203B41FA5}">
                      <a16:colId xmlns:a16="http://schemas.microsoft.com/office/drawing/2014/main" val="1026139700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2005148994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</a:tblGrid>
              <a:tr h="121920">
                <a:tc rowSpan="2">
                  <a:txBody>
                    <a:bodyPr/>
                    <a:lstStyle/>
                    <a:p>
                      <a:pPr algn="ctr"/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classify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en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rain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Best validation balanced accuracy</a:t>
                      </a:r>
                      <a:endParaRPr lang="en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Test data public score</a:t>
                      </a:r>
                      <a:endParaRPr lang="en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Class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51741"/>
                  </a:ext>
                </a:extLst>
              </a:tr>
              <a:tr h="209662">
                <a:tc rowSpan="6">
                  <a:txBody>
                    <a:bodyPr/>
                    <a:lstStyle/>
                    <a:p>
                      <a:pPr algn="ctr"/>
                      <a:r>
                        <a:rPr lang="en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TabNet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0 vs others</a:t>
                      </a:r>
                      <a:endParaRPr lang="en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x ~ real data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Y_Class</a:t>
                      </a: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= 1 or 2)</a:t>
                      </a: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x ~ real data U x ~ fake data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Y_Class</a:t>
                      </a: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= 0)</a:t>
                      </a:r>
                      <a:endParaRPr lang="en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T01*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0.70455</a:t>
                      </a:r>
                      <a:endParaRPr lang="en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0.4401939655</a:t>
                      </a:r>
                      <a:endParaRPr lang="en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  <a:tr h="14851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T05*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7347944"/>
                  </a:ext>
                </a:extLst>
              </a:tr>
              <a:tr h="209662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T10*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0.82283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7635392"/>
                  </a:ext>
                </a:extLst>
              </a:tr>
              <a:tr h="209662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 vs 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x ~ real data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Y_Class</a:t>
                      </a: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= 0 or 1)</a:t>
                      </a: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x ~ real data U x ~ fake data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Y_Class</a:t>
                      </a:r>
                      <a:r>
                        <a:rPr 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= 2)</a:t>
                      </a:r>
                      <a:endParaRPr lang="en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T01*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0.62074</a:t>
                      </a:r>
                      <a:endParaRPr lang="en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0.66667</a:t>
                      </a:r>
                      <a:endParaRPr lang="en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854630"/>
                  </a:ext>
                </a:extLst>
              </a:tr>
              <a:tr h="209662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T05*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0.875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5441050"/>
                  </a:ext>
                </a:extLst>
              </a:tr>
              <a:tr h="209662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T10*</a:t>
                      </a:r>
                      <a:endParaRPr lang="en-K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0.6512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891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2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4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415480" y="1254595"/>
            <a:ext cx="9145024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b="1" spc="0" dirty="0">
                <a:solidFill>
                  <a:srgbClr val="000000"/>
                </a:solidFill>
                <a:latin typeface="NotoSansKR"/>
              </a:rPr>
              <a:t>최종 솔루션</a:t>
            </a:r>
            <a:endParaRPr lang="ko-KR" altLang="en-US" sz="4000" b="1" spc="0" dirty="0">
              <a:solidFill>
                <a:schemeClr val="accent2"/>
              </a:solidFill>
            </a:endParaRP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B12CE1FF-7A96-E540-3ACE-007F8BBFEDD7}"/>
              </a:ext>
            </a:extLst>
          </p:cNvPr>
          <p:cNvSpPr/>
          <p:nvPr/>
        </p:nvSpPr>
        <p:spPr>
          <a:xfrm>
            <a:off x="1238796" y="15095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4117648"/>
            <a:ext cx="9537724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Train data</a:t>
            </a:r>
            <a:r>
              <a:rPr lang="ko-KR" altLang="en-US" sz="1600" b="0" i="0" spc="0" dirty="0" err="1">
                <a:solidFill>
                  <a:srgbClr val="000000"/>
                </a:solidFill>
                <a:effectLst/>
                <a:latin typeface="NotoSansKR"/>
              </a:rPr>
              <a:t>를</a:t>
            </a:r>
            <a:r>
              <a:rPr lang="ko-KR" altLang="en-US" sz="1600" b="0" i="0" spc="0" dirty="0">
                <a:solidFill>
                  <a:srgbClr val="000000"/>
                </a:solidFill>
                <a:effectLst/>
                <a:latin typeface="NotoSansKR"/>
              </a:rPr>
              <a:t> 정규화</a:t>
            </a:r>
            <a:r>
              <a:rPr lang="en-US" altLang="ko-KR" sz="1600" b="0" i="0" spc="0" dirty="0">
                <a:solidFill>
                  <a:srgbClr val="000000"/>
                </a:solidFill>
                <a:effectLst/>
                <a:latin typeface="NotoSansKR"/>
              </a:rPr>
              <a:t>, </a:t>
            </a:r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차원 축소</a:t>
            </a:r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, </a:t>
            </a:r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변형</a:t>
            </a:r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, </a:t>
            </a:r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증강시켜 모델을 훈련하는 방법은 성능 개선에 큰 도움이 되지 못했다</a:t>
            </a:r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.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437262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13F07-1C09-6AFB-6C77-18AFBFC02182}"/>
              </a:ext>
            </a:extLst>
          </p:cNvPr>
          <p:cNvSpPr txBox="1"/>
          <p:nvPr/>
        </p:nvSpPr>
        <p:spPr>
          <a:xfrm>
            <a:off x="1413824" y="1627015"/>
            <a:ext cx="998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1800" spc="0" dirty="0">
              <a:solidFill>
                <a:schemeClr val="accent2"/>
              </a:solidFill>
              <a:latin typeface="NotoSansKR"/>
            </a:endParaRPr>
          </a:p>
          <a:p>
            <a:pPr algn="l"/>
            <a:r>
              <a:rPr lang="ko-KR" altLang="en-US" sz="1800" spc="0" dirty="0" err="1">
                <a:solidFill>
                  <a:schemeClr val="accent2"/>
                </a:solidFill>
                <a:latin typeface="NotoSansKR"/>
              </a:rPr>
              <a:t>결측치를</a:t>
            </a:r>
            <a:r>
              <a:rPr lang="ko-KR" altLang="en-US" sz="1800" spc="0" dirty="0">
                <a:solidFill>
                  <a:schemeClr val="accent2"/>
                </a:solidFill>
                <a:latin typeface="NotoSansKR"/>
              </a:rPr>
              <a:t> </a:t>
            </a:r>
            <a:r>
              <a:rPr lang="en-US" altLang="ko-KR" sz="1800" spc="0" dirty="0">
                <a:solidFill>
                  <a:schemeClr val="accent2"/>
                </a:solidFill>
                <a:latin typeface="NotoSansKR"/>
              </a:rPr>
              <a:t>0</a:t>
            </a:r>
            <a:r>
              <a:rPr lang="ko-KR" altLang="en-US" sz="1800" spc="0" dirty="0" err="1">
                <a:solidFill>
                  <a:schemeClr val="accent2"/>
                </a:solidFill>
                <a:latin typeface="NotoSansKR"/>
              </a:rPr>
              <a:t>으로</a:t>
            </a:r>
            <a:r>
              <a:rPr lang="ko-KR" altLang="en-US" sz="1800" spc="0" dirty="0">
                <a:solidFill>
                  <a:schemeClr val="accent2"/>
                </a:solidFill>
                <a:latin typeface="NotoSansKR"/>
              </a:rPr>
              <a:t> 대체한 </a:t>
            </a:r>
            <a:r>
              <a:rPr lang="en-US" altLang="ko-KR" sz="1800" spc="0" dirty="0">
                <a:solidFill>
                  <a:schemeClr val="accent2"/>
                </a:solidFill>
                <a:latin typeface="NotoSansKR"/>
              </a:rPr>
              <a:t>train data</a:t>
            </a:r>
            <a:r>
              <a:rPr lang="ko-KR" altLang="en-US" sz="1800" spc="0" dirty="0">
                <a:solidFill>
                  <a:schemeClr val="accent2"/>
                </a:solidFill>
                <a:latin typeface="NotoSansKR"/>
              </a:rPr>
              <a:t>로 훈련시킨 </a:t>
            </a:r>
            <a:r>
              <a:rPr lang="en-US" altLang="ko-KR" sz="1800" spc="0" dirty="0">
                <a:solidFill>
                  <a:schemeClr val="accent2"/>
                </a:solidFill>
                <a:latin typeface="NotoSansKR"/>
              </a:rPr>
              <a:t>XGB</a:t>
            </a:r>
            <a:r>
              <a:rPr lang="ko-KR" altLang="en-US" sz="1800" spc="0" dirty="0">
                <a:solidFill>
                  <a:schemeClr val="accent2"/>
                </a:solidFill>
                <a:latin typeface="NotoSansKR"/>
              </a:rPr>
              <a:t>와 </a:t>
            </a:r>
            <a:r>
              <a:rPr lang="en-US" altLang="ko-KR" sz="1800" spc="0" dirty="0">
                <a:solidFill>
                  <a:schemeClr val="accent2"/>
                </a:solidFill>
                <a:latin typeface="NotoSansKR"/>
              </a:rPr>
              <a:t>ensemble</a:t>
            </a:r>
            <a:r>
              <a:rPr lang="ko-KR" altLang="en-US" sz="1800" spc="0" dirty="0">
                <a:solidFill>
                  <a:schemeClr val="accent2"/>
                </a:solidFill>
                <a:latin typeface="NotoSansKR"/>
              </a:rPr>
              <a:t>이 </a:t>
            </a:r>
            <a:r>
              <a:rPr lang="en-US" altLang="ko-KR" sz="1800" spc="0" dirty="0">
                <a:solidFill>
                  <a:schemeClr val="accent2"/>
                </a:solidFill>
                <a:latin typeface="NotoSansKR"/>
              </a:rPr>
              <a:t>public score </a:t>
            </a:r>
            <a:r>
              <a:rPr lang="ko-KR" altLang="en-US" sz="1800" spc="0" dirty="0">
                <a:solidFill>
                  <a:schemeClr val="accent2"/>
                </a:solidFill>
                <a:latin typeface="NotoSansKR"/>
              </a:rPr>
              <a:t>기준 최고 성능을 냈다</a:t>
            </a:r>
            <a:r>
              <a:rPr lang="en-US" altLang="ko-KR" sz="1800" spc="0" dirty="0">
                <a:solidFill>
                  <a:schemeClr val="accent2"/>
                </a:solidFill>
                <a:latin typeface="NotoSansKR"/>
              </a:rPr>
              <a:t>.</a:t>
            </a:r>
            <a:endParaRPr lang="ko-KR" altLang="en-US" sz="4400" spc="0" dirty="0">
              <a:solidFill>
                <a:schemeClr val="accent2"/>
              </a:solidFill>
            </a:endParaRPr>
          </a:p>
        </p:txBody>
      </p:sp>
      <p:sp>
        <p:nvSpPr>
          <p:cNvPr id="4" name="제목 5">
            <a:extLst>
              <a:ext uri="{FF2B5EF4-FFF2-40B4-BE49-F238E27FC236}">
                <a16:creationId xmlns:a16="http://schemas.microsoft.com/office/drawing/2014/main" id="{B13E5D1C-243E-AB68-653C-5B864B629D3C}"/>
              </a:ext>
            </a:extLst>
          </p:cNvPr>
          <p:cNvSpPr txBox="1">
            <a:spLocks/>
          </p:cNvSpPr>
          <p:nvPr/>
        </p:nvSpPr>
        <p:spPr>
          <a:xfrm>
            <a:off x="1413824" y="2898006"/>
            <a:ext cx="9537724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Occam’s razer </a:t>
            </a:r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원칙에 따라 동일 성능을 낸 모델 중 가장 단순한 </a:t>
            </a:r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XGB</a:t>
            </a:r>
            <a:r>
              <a:rPr lang="ko-KR" altLang="en-US" sz="1600" spc="0" dirty="0" err="1">
                <a:solidFill>
                  <a:srgbClr val="000000"/>
                </a:solidFill>
                <a:latin typeface="NotoSansKR"/>
              </a:rPr>
              <a:t>를</a:t>
            </a:r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 최종 솔루션으로 선정했다</a:t>
            </a:r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.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5EFE9068-CEEE-B294-3F97-860E06585AB8}"/>
              </a:ext>
            </a:extLst>
          </p:cNvPr>
          <p:cNvSpPr/>
          <p:nvPr/>
        </p:nvSpPr>
        <p:spPr>
          <a:xfrm>
            <a:off x="1237140" y="315298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D4AD999-38E9-FEB6-F3C0-96AE3A672618}"/>
              </a:ext>
            </a:extLst>
          </p:cNvPr>
          <p:cNvGrpSpPr/>
          <p:nvPr/>
        </p:nvGrpSpPr>
        <p:grpSpPr>
          <a:xfrm>
            <a:off x="6384032" y="3780432"/>
            <a:ext cx="1688711" cy="2498898"/>
            <a:chOff x="4871865" y="-783027"/>
            <a:chExt cx="4115460" cy="6480927"/>
          </a:xfrm>
        </p:grpSpPr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789CAB9E-B6D8-DC7F-30D2-BFC269AB8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63" t="14538" r="11125" b="17786"/>
            <a:stretch/>
          </p:blipFill>
          <p:spPr>
            <a:xfrm>
              <a:off x="4871865" y="3222600"/>
              <a:ext cx="4115460" cy="2475300"/>
            </a:xfrm>
            <a:prstGeom prst="rect">
              <a:avLst/>
            </a:prstGeom>
          </p:spPr>
        </p:pic>
        <p:pic>
          <p:nvPicPr>
            <p:cNvPr id="19" name="Picture 18" descr="Chart&#10;&#10;Description automatically generated">
              <a:extLst>
                <a:ext uri="{FF2B5EF4-FFF2-40B4-BE49-F238E27FC236}">
                  <a16:creationId xmlns:a16="http://schemas.microsoft.com/office/drawing/2014/main" id="{89E7C6AE-353E-9BBE-28AD-BB9B613E4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354" t="15472" r="10634" b="16853"/>
            <a:stretch/>
          </p:blipFill>
          <p:spPr>
            <a:xfrm>
              <a:off x="4871865" y="1142119"/>
              <a:ext cx="4115460" cy="2475300"/>
            </a:xfrm>
            <a:prstGeom prst="rect">
              <a:avLst/>
            </a:prstGeom>
          </p:spPr>
        </p:pic>
        <p:pic>
          <p:nvPicPr>
            <p:cNvPr id="23" name="Picture 22" descr="Chart&#10;&#10;Description automatically generated">
              <a:extLst>
                <a:ext uri="{FF2B5EF4-FFF2-40B4-BE49-F238E27FC236}">
                  <a16:creationId xmlns:a16="http://schemas.microsoft.com/office/drawing/2014/main" id="{F177A07B-407E-4572-4E22-3F1B581FA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23" t="15124" r="11465" b="17201"/>
            <a:stretch/>
          </p:blipFill>
          <p:spPr>
            <a:xfrm>
              <a:off x="4871865" y="-783027"/>
              <a:ext cx="4115460" cy="2475300"/>
            </a:xfrm>
            <a:prstGeom prst="rect">
              <a:avLst/>
            </a:prstGeom>
          </p:spPr>
        </p:pic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4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415480" y="1254595"/>
            <a:ext cx="9145024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프로젝트를 지속한다면</a:t>
            </a:r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?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B12CE1FF-7A96-E540-3ACE-007F8BBFEDD7}"/>
              </a:ext>
            </a:extLst>
          </p:cNvPr>
          <p:cNvSpPr/>
          <p:nvPr/>
        </p:nvSpPr>
        <p:spPr>
          <a:xfrm>
            <a:off x="1238796" y="15095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5">
            <a:extLst>
              <a:ext uri="{FF2B5EF4-FFF2-40B4-BE49-F238E27FC236}">
                <a16:creationId xmlns:a16="http://schemas.microsoft.com/office/drawing/2014/main" id="{B517225B-04A7-B962-DC5C-EAE8C2FB2C94}"/>
              </a:ext>
            </a:extLst>
          </p:cNvPr>
          <p:cNvSpPr txBox="1">
            <a:spLocks/>
          </p:cNvSpPr>
          <p:nvPr/>
        </p:nvSpPr>
        <p:spPr>
          <a:xfrm>
            <a:off x="1523201" y="1680002"/>
            <a:ext cx="9430003" cy="2860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XGB Parameter tuning</a:t>
            </a:r>
            <a:r>
              <a:rPr lang="ko-KR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더 다양하게 시도해볼 수 있다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400" spc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TabNet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이후로 나온 또다른 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learning </a:t>
            </a:r>
            <a:r>
              <a:rPr lang="ko-KR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기반 모델 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SAINT</a:t>
            </a:r>
            <a:r>
              <a:rPr lang="ko-KR" altLang="en-US" sz="1400" spc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ko-KR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시도해볼 수 있다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이상치 제거를 통해 데이터 수가 줄더라도 정제된 양질을 데이터를 만든 뒤 유사도 기반으로 접근해볼 수 있다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ko-KR" altLang="en-US" sz="1400" spc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dropout</a:t>
            </a:r>
            <a:r>
              <a:rPr lang="ko-KR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하며 </a:t>
            </a:r>
            <a:r>
              <a:rPr lang="en-US" altLang="ko-KR" sz="1400" spc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lstm</a:t>
            </a:r>
            <a:r>
              <a:rPr lang="ko-KR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시도해볼 수 있다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처리 기반으로 분석을 시도해볼 수 있다</a:t>
            </a:r>
            <a:r>
              <a:rPr lang="en-US" altLang="ko-KR" sz="140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ex)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정규화한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뒤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탈락 없이 그래프를 추출해보니 적합 데이터와 부적합 데이터 간 직관적인 이미지적 차이가 존재했고 이미지로 만들며 수 많은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들을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smoothing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하는 효과가 있을 것이므로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drift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변화 영향을 덜 받을 거라 기대할 수 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spc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886C2-A70F-2E3B-B189-21DED7DD0C56}"/>
              </a:ext>
            </a:extLst>
          </p:cNvPr>
          <p:cNvGrpSpPr/>
          <p:nvPr/>
        </p:nvGrpSpPr>
        <p:grpSpPr>
          <a:xfrm>
            <a:off x="3750839" y="3954830"/>
            <a:ext cx="1697957" cy="2398017"/>
            <a:chOff x="911423" y="917694"/>
            <a:chExt cx="4152595" cy="6241236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F7187045-FB61-D638-6484-DFEF92D01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937" t="21647" r="11373" b="16778"/>
            <a:stretch/>
          </p:blipFill>
          <p:spPr>
            <a:xfrm>
              <a:off x="911423" y="917694"/>
              <a:ext cx="4152595" cy="2252172"/>
            </a:xfrm>
            <a:prstGeom prst="rect">
              <a:avLst/>
            </a:prstGeom>
          </p:spPr>
        </p:pic>
        <p:pic>
          <p:nvPicPr>
            <p:cNvPr id="15" name="Picture 14" descr="A picture containing text, antenna&#10;&#10;Description automatically generated">
              <a:extLst>
                <a:ext uri="{FF2B5EF4-FFF2-40B4-BE49-F238E27FC236}">
                  <a16:creationId xmlns:a16="http://schemas.microsoft.com/office/drawing/2014/main" id="{67F89DC2-35EE-2ECB-A008-B5E9CA782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367" t="19413" r="10945" b="19012"/>
            <a:stretch/>
          </p:blipFill>
          <p:spPr>
            <a:xfrm>
              <a:off x="911423" y="2667925"/>
              <a:ext cx="4152595" cy="2252172"/>
            </a:xfrm>
            <a:prstGeom prst="rect">
              <a:avLst/>
            </a:prstGeom>
          </p:spPr>
        </p:pic>
        <p:pic>
          <p:nvPicPr>
            <p:cNvPr id="18" name="Picture 17" descr="A picture containing text, antenna&#10;&#10;Description automatically generated">
              <a:extLst>
                <a:ext uri="{FF2B5EF4-FFF2-40B4-BE49-F238E27FC236}">
                  <a16:creationId xmlns:a16="http://schemas.microsoft.com/office/drawing/2014/main" id="{6E4FFA15-5263-67C8-A8F7-F0501E5D2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745" t="21908" r="10978" b="16778"/>
            <a:stretch/>
          </p:blipFill>
          <p:spPr>
            <a:xfrm>
              <a:off x="911423" y="4916283"/>
              <a:ext cx="4129982" cy="224264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1CAC78-161F-B2A1-19A4-259990B0C02B}"/>
              </a:ext>
            </a:extLst>
          </p:cNvPr>
          <p:cNvSpPr txBox="1"/>
          <p:nvPr/>
        </p:nvSpPr>
        <p:spPr>
          <a:xfrm>
            <a:off x="4072747" y="6308200"/>
            <a:ext cx="10814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적합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94F42B-F70B-0F8F-08BA-875E9BF51ABD}"/>
              </a:ext>
            </a:extLst>
          </p:cNvPr>
          <p:cNvSpPr txBox="1"/>
          <p:nvPr/>
        </p:nvSpPr>
        <p:spPr>
          <a:xfrm>
            <a:off x="6526234" y="6308200"/>
            <a:ext cx="16887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부적합 데이터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 초과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KR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3358BE-AA03-23E1-A41E-0F849F8E789D}"/>
              </a:ext>
            </a:extLst>
          </p:cNvPr>
          <p:cNvSpPr/>
          <p:nvPr/>
        </p:nvSpPr>
        <p:spPr>
          <a:xfrm>
            <a:off x="4838080" y="3946470"/>
            <a:ext cx="601470" cy="233285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9FCCE1-E748-DD70-19E9-364BDBE015AB}"/>
              </a:ext>
            </a:extLst>
          </p:cNvPr>
          <p:cNvSpPr/>
          <p:nvPr/>
        </p:nvSpPr>
        <p:spPr>
          <a:xfrm>
            <a:off x="7426277" y="3954830"/>
            <a:ext cx="601470" cy="233285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5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9" name="제목 5"/>
          <p:cNvSpPr txBox="1">
            <a:spLocks/>
          </p:cNvSpPr>
          <p:nvPr/>
        </p:nvSpPr>
        <p:spPr>
          <a:xfrm>
            <a:off x="5663952" y="1944339"/>
            <a:ext cx="3433791" cy="81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2800" spc="600" dirty="0">
                <a:solidFill>
                  <a:schemeClr val="accent2"/>
                </a:solidFill>
              </a:rPr>
              <a:t>SUMMARY</a:t>
            </a:r>
            <a:endParaRPr lang="ko-KR" altLang="en-US" sz="2800" spc="600" dirty="0">
              <a:solidFill>
                <a:schemeClr val="accent2"/>
              </a:solidFill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946B1A3-FCD2-2852-95DF-B6BF6324B860}"/>
              </a:ext>
            </a:extLst>
          </p:cNvPr>
          <p:cNvSpPr txBox="1">
            <a:spLocks/>
          </p:cNvSpPr>
          <p:nvPr/>
        </p:nvSpPr>
        <p:spPr>
          <a:xfrm>
            <a:off x="5704592" y="2819433"/>
            <a:ext cx="2568293" cy="196924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2400" b="1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en-US" altLang="ko-KR" sz="1600" b="1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en-US" altLang="ko-KR" sz="1600" b="1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en-US" altLang="ko-KR" sz="100" b="1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7F7F8-2307-54A7-290E-B668DB94B889}"/>
              </a:ext>
            </a:extLst>
          </p:cNvPr>
          <p:cNvSpPr txBox="1"/>
          <p:nvPr/>
        </p:nvSpPr>
        <p:spPr>
          <a:xfrm>
            <a:off x="6393220" y="3464583"/>
            <a:ext cx="208751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특성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8FE7F-AEA7-2E16-E8F8-AA75419B1265}"/>
              </a:ext>
            </a:extLst>
          </p:cNvPr>
          <p:cNvSpPr txBox="1"/>
          <p:nvPr/>
        </p:nvSpPr>
        <p:spPr>
          <a:xfrm>
            <a:off x="6393220" y="3979761"/>
            <a:ext cx="208751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솔루션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2" descr="C:\Users\madeit-top1\Documents\PPT\icon\blue-quotation-marks-hi.png">
            <a:extLst>
              <a:ext uri="{FF2B5EF4-FFF2-40B4-BE49-F238E27FC236}">
                <a16:creationId xmlns:a16="http://schemas.microsoft.com/office/drawing/2014/main" id="{E32D532C-7633-1B2C-E013-B34F99540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087"/>
          <a:stretch/>
        </p:blipFill>
        <p:spPr bwMode="auto">
          <a:xfrm>
            <a:off x="623392" y="1815520"/>
            <a:ext cx="731684" cy="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adeit-top1\Documents\PPT\icon\blue-quotation-marks-hi.png">
            <a:extLst>
              <a:ext uri="{FF2B5EF4-FFF2-40B4-BE49-F238E27FC236}">
                <a16:creationId xmlns:a16="http://schemas.microsoft.com/office/drawing/2014/main" id="{776069DD-3023-7F47-876F-D14E1F299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62163" y="4080927"/>
            <a:ext cx="779835" cy="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5">
            <a:extLst>
              <a:ext uri="{FF2B5EF4-FFF2-40B4-BE49-F238E27FC236}">
                <a16:creationId xmlns:a16="http://schemas.microsoft.com/office/drawing/2014/main" id="{3C3AF1AB-5F19-8749-25DE-877D900A79F8}"/>
              </a:ext>
            </a:extLst>
          </p:cNvPr>
          <p:cNvSpPr txBox="1">
            <a:spLocks/>
          </p:cNvSpPr>
          <p:nvPr/>
        </p:nvSpPr>
        <p:spPr>
          <a:xfrm>
            <a:off x="629127" y="2653098"/>
            <a:ext cx="4032448" cy="130323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800" b="1" spc="0" dirty="0">
                <a:solidFill>
                  <a:schemeClr val="accent2"/>
                </a:solidFill>
              </a:rPr>
              <a:t>최종 점수</a:t>
            </a:r>
            <a:endParaRPr lang="en-US" altLang="ko-KR" sz="2400" b="1" dirty="0">
              <a:solidFill>
                <a:srgbClr val="808388"/>
              </a:solidFill>
              <a:latin typeface="NotoSansKR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NotoSansKR"/>
              </a:rPr>
              <a:t>상위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NotoSansKR"/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NotoSansKR"/>
              </a:rPr>
              <a:t>약 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NotoSansKR"/>
              </a:rPr>
              <a:t>14.5%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NotoSansKR"/>
            </a:endParaRPr>
          </a:p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SansKR"/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NotoSansKR"/>
              </a:rPr>
              <a:t>ublic</a:t>
            </a:r>
            <a:r>
              <a:rPr lang="en-US" sz="3200" dirty="0">
                <a:solidFill>
                  <a:srgbClr val="808388"/>
                </a:solidFill>
                <a:latin typeface="NotoSansKR"/>
              </a:rPr>
              <a:t>   </a:t>
            </a:r>
            <a:r>
              <a:rPr lang="en-KR" sz="3200" b="0" i="0" dirty="0">
                <a:solidFill>
                  <a:srgbClr val="808388"/>
                </a:solidFill>
                <a:effectLst/>
                <a:latin typeface="NotoSansKR"/>
              </a:rPr>
              <a:t>0.68674</a:t>
            </a:r>
          </a:p>
          <a:p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NotoSansKR"/>
              </a:rPr>
              <a:t>P</a:t>
            </a:r>
            <a:r>
              <a:rPr lang="en-KR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NotoSansKR"/>
              </a:rPr>
              <a:t>rivate</a:t>
            </a:r>
            <a:r>
              <a:rPr lang="en-KR" sz="3200" b="0" i="0" dirty="0">
                <a:solidFill>
                  <a:srgbClr val="808388"/>
                </a:solidFill>
                <a:effectLst/>
                <a:latin typeface="NotoSansKR"/>
              </a:rPr>
              <a:t>    0.63441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5BBDE-7B4D-6732-C2C1-5C72E453D2B3}"/>
              </a:ext>
            </a:extLst>
          </p:cNvPr>
          <p:cNvSpPr txBox="1"/>
          <p:nvPr/>
        </p:nvSpPr>
        <p:spPr>
          <a:xfrm>
            <a:off x="7068383" y="2971100"/>
            <a:ext cx="2568293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공장 제품</a:t>
            </a:r>
            <a:r>
              <a:rPr lang="ko-KR" altLang="en-US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품질 분류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A190-0A63-EB5E-C108-F572973ADF57}"/>
              </a:ext>
            </a:extLst>
          </p:cNvPr>
          <p:cNvSpPr txBox="1"/>
          <p:nvPr/>
        </p:nvSpPr>
        <p:spPr>
          <a:xfrm>
            <a:off x="6393220" y="2910763"/>
            <a:ext cx="719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86C31-A0D2-47F4-2B36-AF68BD66B590}"/>
              </a:ext>
            </a:extLst>
          </p:cNvPr>
          <p:cNvSpPr txBox="1"/>
          <p:nvPr/>
        </p:nvSpPr>
        <p:spPr>
          <a:xfrm>
            <a:off x="7917140" y="3483171"/>
            <a:ext cx="4078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tabular, small size, large number of attribute,</a:t>
            </a:r>
          </a:p>
          <a:p>
            <a:r>
              <a:rPr lang="en-US" sz="1200" b="0" i="0" dirty="0">
                <a:solidFill>
                  <a:srgbClr val="404040"/>
                </a:solidFill>
                <a:effectLst/>
                <a:latin typeface="-apple-system"/>
              </a:rPr>
              <a:t>de-identified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Assorted, imbalanced, drifted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E1036-70C5-29F5-E4D0-C68C324BDEDD}"/>
              </a:ext>
            </a:extLst>
          </p:cNvPr>
          <p:cNvSpPr txBox="1"/>
          <p:nvPr/>
        </p:nvSpPr>
        <p:spPr>
          <a:xfrm>
            <a:off x="7917140" y="4096805"/>
            <a:ext cx="407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</a:t>
            </a:r>
            <a:r>
              <a:rPr lang="en-US" altLang="ko-KR" sz="12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altLang="ko-KR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283050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209800" y="3789040"/>
            <a:ext cx="7772400" cy="7122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spc="0" dirty="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rPr>
              <a:t>THANK YOU VERY MUCH!</a:t>
            </a:r>
            <a:endParaRPr lang="ko-KR" altLang="en-US" sz="1800" spc="0" dirty="0">
              <a:solidFill>
                <a:schemeClr val="bg1"/>
              </a:soli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3396816" y="6021288"/>
            <a:ext cx="5398368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spc="300" dirty="0">
                <a:solidFill>
                  <a:schemeClr val="bg1"/>
                </a:solidFill>
              </a:rPr>
              <a:t>Date. 2023-03-07</a:t>
            </a:r>
          </a:p>
          <a:p>
            <a:pPr>
              <a:lnSpc>
                <a:spcPct val="150000"/>
              </a:lnSpc>
            </a:pPr>
            <a:r>
              <a:rPr lang="ko-KR" altLang="en-US" sz="1000" spc="300" dirty="0">
                <a:solidFill>
                  <a:schemeClr val="bg1"/>
                </a:solidFill>
              </a:rPr>
              <a:t>스마트 공장 제품 품질 상태 분류 </a:t>
            </a:r>
            <a:r>
              <a:rPr lang="en-US" altLang="ko-KR" sz="1000" spc="300" dirty="0">
                <a:solidFill>
                  <a:schemeClr val="bg1"/>
                </a:solidFill>
              </a:rPr>
              <a:t>AI </a:t>
            </a:r>
            <a:r>
              <a:rPr lang="ko-KR" altLang="en-US" sz="1000" spc="300" dirty="0">
                <a:solidFill>
                  <a:schemeClr val="bg1"/>
                </a:solidFill>
              </a:rPr>
              <a:t>온라인 </a:t>
            </a:r>
            <a:r>
              <a:rPr lang="ko-KR" altLang="en-US" sz="1000" spc="300" dirty="0" err="1">
                <a:solidFill>
                  <a:schemeClr val="bg1"/>
                </a:solidFill>
              </a:rPr>
              <a:t>해커톤</a:t>
            </a:r>
            <a:r>
              <a:rPr lang="en-US" altLang="ko-KR" sz="1000" spc="300" dirty="0">
                <a:solidFill>
                  <a:schemeClr val="bg1"/>
                </a:solidFill>
              </a:rPr>
              <a:t> solution ppt</a:t>
            </a:r>
            <a:endParaRPr lang="ko-KR" altLang="en-US" sz="1000" spc="3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37844" y="2432098"/>
            <a:ext cx="1135362" cy="1135362"/>
            <a:chOff x="4013844" y="2223914"/>
            <a:chExt cx="1135362" cy="113536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" name="타원 1"/>
            <p:cNvSpPr/>
            <p:nvPr/>
          </p:nvSpPr>
          <p:spPr>
            <a:xfrm>
              <a:off x="4013844" y="2223914"/>
              <a:ext cx="1135362" cy="1135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제목 5"/>
            <p:cNvSpPr txBox="1">
              <a:spLocks/>
            </p:cNvSpPr>
            <p:nvPr/>
          </p:nvSpPr>
          <p:spPr>
            <a:xfrm>
              <a:off x="4094805" y="2513624"/>
              <a:ext cx="973439" cy="4062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r>
                <a:rPr lang="en-US" altLang="ko-KR" sz="1600" spc="0" dirty="0">
                  <a:solidFill>
                    <a:schemeClr val="accent2"/>
                  </a:solidFill>
                </a:rPr>
                <a:t>LG Aimers</a:t>
              </a:r>
            </a:p>
            <a:p>
              <a:r>
                <a:rPr lang="en-US" altLang="ko-KR" sz="1600" spc="0" dirty="0">
                  <a:solidFill>
                    <a:schemeClr val="accent2"/>
                  </a:solidFill>
                </a:rPr>
                <a:t>Phase 2</a:t>
              </a:r>
              <a:endParaRPr lang="ko-KR" altLang="en-US" sz="1600" spc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2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9" name="제목 5"/>
          <p:cNvSpPr txBox="1">
            <a:spLocks/>
          </p:cNvSpPr>
          <p:nvPr/>
        </p:nvSpPr>
        <p:spPr>
          <a:xfrm>
            <a:off x="3397073" y="1535544"/>
            <a:ext cx="3433791" cy="81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2800" spc="600" dirty="0">
                <a:solidFill>
                  <a:schemeClr val="accent2"/>
                </a:solidFill>
              </a:rPr>
              <a:t>CONTENTS</a:t>
            </a:r>
            <a:endParaRPr lang="ko-KR" altLang="en-US" sz="2800" spc="600" dirty="0">
              <a:solidFill>
                <a:schemeClr val="accent2"/>
              </a:solidFill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946B1A3-FCD2-2852-95DF-B6BF6324B860}"/>
              </a:ext>
            </a:extLst>
          </p:cNvPr>
          <p:cNvSpPr txBox="1">
            <a:spLocks/>
          </p:cNvSpPr>
          <p:nvPr/>
        </p:nvSpPr>
        <p:spPr>
          <a:xfrm>
            <a:off x="6096000" y="2348880"/>
            <a:ext cx="2568293" cy="3096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2400" b="1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en-US" altLang="ko-KR" sz="1600" b="1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en-US" altLang="ko-KR" sz="1600" b="1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en-US" altLang="ko-KR" sz="100" b="1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  <a:p>
            <a:pPr algn="just">
              <a:lnSpc>
                <a:spcPct val="150000"/>
              </a:lnSpc>
            </a:pPr>
            <a:endParaRPr lang="ko-KR" altLang="en-US" sz="2400" b="1" spc="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115E4-1B8E-B129-DAEB-B125F35946D4}"/>
              </a:ext>
            </a:extLst>
          </p:cNvPr>
          <p:cNvSpPr txBox="1"/>
          <p:nvPr/>
        </p:nvSpPr>
        <p:spPr>
          <a:xfrm>
            <a:off x="6830864" y="2600908"/>
            <a:ext cx="719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7F7F8-2307-54A7-290E-B668DB94B889}"/>
              </a:ext>
            </a:extLst>
          </p:cNvPr>
          <p:cNvSpPr txBox="1"/>
          <p:nvPr/>
        </p:nvSpPr>
        <p:spPr>
          <a:xfrm>
            <a:off x="6830864" y="3154728"/>
            <a:ext cx="208751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특성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8FE7F-AEA7-2E16-E8F8-AA75419B1265}"/>
              </a:ext>
            </a:extLst>
          </p:cNvPr>
          <p:cNvSpPr txBox="1"/>
          <p:nvPr/>
        </p:nvSpPr>
        <p:spPr>
          <a:xfrm>
            <a:off x="6830864" y="3669906"/>
            <a:ext cx="208751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솔루션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8BFA8-F688-D15D-A0B9-95D1BBFB6DC5}"/>
              </a:ext>
            </a:extLst>
          </p:cNvPr>
          <p:cNvSpPr txBox="1"/>
          <p:nvPr/>
        </p:nvSpPr>
        <p:spPr>
          <a:xfrm>
            <a:off x="6830864" y="4232972"/>
            <a:ext cx="208751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7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1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1127448" y="505396"/>
            <a:ext cx="791507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F82539EA-E434-6B28-68A2-B9A98344D66B}"/>
              </a:ext>
            </a:extLst>
          </p:cNvPr>
          <p:cNvSpPr txBox="1">
            <a:spLocks/>
          </p:cNvSpPr>
          <p:nvPr/>
        </p:nvSpPr>
        <p:spPr>
          <a:xfrm>
            <a:off x="1415480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NotoSansKR"/>
              </a:rPr>
              <a:t>스마트 공장의 제어 시스템 구축을 위한 제품 품질 분류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SansKR"/>
              </a:rPr>
              <a:t>AI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SansKR"/>
              </a:rPr>
              <a:t>모델 개발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B12CE1FF-7A96-E540-3ACE-007F8BBFEDD7}"/>
              </a:ext>
            </a:extLst>
          </p:cNvPr>
          <p:cNvSpPr/>
          <p:nvPr/>
        </p:nvSpPr>
        <p:spPr>
          <a:xfrm>
            <a:off x="1238796" y="15095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5">
            <a:extLst>
              <a:ext uri="{FF2B5EF4-FFF2-40B4-BE49-F238E27FC236}">
                <a16:creationId xmlns:a16="http://schemas.microsoft.com/office/drawing/2014/main" id="{F6067F6F-3BAB-08E9-90A3-99FAF84A21C9}"/>
              </a:ext>
            </a:extLst>
          </p:cNvPr>
          <p:cNvSpPr txBox="1">
            <a:spLocks/>
          </p:cNvSpPr>
          <p:nvPr/>
        </p:nvSpPr>
        <p:spPr>
          <a:xfrm>
            <a:off x="1415480" y="2905491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NotoSansKR"/>
              </a:rPr>
              <a:t>품질의 정의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2B30B1E4-567E-62C0-2518-442E401108E6}"/>
              </a:ext>
            </a:extLst>
          </p:cNvPr>
          <p:cNvSpPr/>
          <p:nvPr/>
        </p:nvSpPr>
        <p:spPr>
          <a:xfrm>
            <a:off x="1238796" y="316046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1F1DBC3B-AA10-1F5A-0942-A905DD441FD9}"/>
              </a:ext>
            </a:extLst>
          </p:cNvPr>
          <p:cNvSpPr txBox="1">
            <a:spLocks/>
          </p:cNvSpPr>
          <p:nvPr/>
        </p:nvSpPr>
        <p:spPr>
          <a:xfrm>
            <a:off x="1523201" y="3500472"/>
            <a:ext cx="7597135" cy="3233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marL="342900" indent="-342900" algn="l">
              <a:buAutoNum type="arabicPeriod"/>
            </a:pP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다음의 분포를 갖는 실수 값으로 표현된다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주어진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data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기준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 품질 상태는 품질을 나타내는 실수의 분포에 따라 다음 세 가지로 분류된다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하나의 제품은 하나의 품질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값을 갖는다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1789488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NotoSansKR"/>
              </a:rPr>
              <a:t>제품 데이터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04446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3D7033D3-8275-D649-9192-68311D77D377}"/>
              </a:ext>
            </a:extLst>
          </p:cNvPr>
          <p:cNvSpPr txBox="1">
            <a:spLocks/>
          </p:cNvSpPr>
          <p:nvPr/>
        </p:nvSpPr>
        <p:spPr>
          <a:xfrm>
            <a:off x="1523201" y="2294341"/>
            <a:ext cx="10668799" cy="1063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어떠한 제품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종류에 대한 품질 값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품질 상태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제품 종류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 라인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과정 중 측정된 값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공정 시작 시각으로 구성되며</a:t>
            </a: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LG Aimers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제공하였다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7988697-8B00-9859-5FCC-559AA35D3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23039"/>
              </p:ext>
            </p:extLst>
          </p:nvPr>
        </p:nvGraphicFramePr>
        <p:xfrm>
          <a:off x="2031999" y="3897595"/>
          <a:ext cx="8128001" cy="62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592969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79886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40313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8205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705161"/>
                    </a:ext>
                  </a:extLst>
                </a:gridCol>
              </a:tblGrid>
              <a:tr h="198521"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2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0.530896</a:t>
                      </a:r>
                      <a:endParaRPr lang="en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0.007401</a:t>
                      </a:r>
                      <a:endParaRPr lang="en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0.500856</a:t>
                      </a:r>
                      <a:endParaRPr lang="en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0.578841</a:t>
                      </a:r>
                      <a:endParaRPr lang="en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0.527535</a:t>
                      </a:r>
                      <a:endParaRPr lang="en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0.530436</a:t>
                      </a:r>
                      <a:endParaRPr lang="en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0.533433</a:t>
                      </a:r>
                      <a:endParaRPr lang="en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</a:tbl>
          </a:graphicData>
        </a:graphic>
      </p:graphicFrame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0216D943-B025-4626-2E18-F1E03F2A1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48212"/>
              </p:ext>
            </p:extLst>
          </p:nvPr>
        </p:nvGraphicFramePr>
        <p:xfrm>
          <a:off x="2031996" y="5193329"/>
          <a:ext cx="812800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16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559296967"/>
                    </a:ext>
                  </a:extLst>
                </a:gridCol>
                <a:gridCol w="1831750">
                  <a:extLst>
                    <a:ext uri="{9D8B030D-6E8A-4147-A177-3AD203B41FA5}">
                      <a16:colId xmlns:a16="http://schemas.microsoft.com/office/drawing/2014/main" val="2797988643"/>
                    </a:ext>
                  </a:extLst>
                </a:gridCol>
              </a:tblGrid>
              <a:tr h="198521"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품질상태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레이블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]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부적합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적정기준 미달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 [0]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적합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[1]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부적합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적정기준 초과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 [2]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상태 결정 기준</a:t>
                      </a:r>
                      <a:endParaRPr lang="en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적합 데이터 분포 미만의 품질값을 갖는 데이터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 약 0.53025</a:t>
                      </a:r>
                      <a:r>
                        <a:rPr lang="en-US" altLang="ko-KR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표준편차 </a:t>
                      </a:r>
                      <a:r>
                        <a:rPr lang="en-US" altLang="ko-KR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0.00245 </a:t>
                      </a:r>
                      <a:r>
                        <a:rPr lang="ko-KR" altLang="en-US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</a:t>
                      </a:r>
                      <a:r>
                        <a:rPr lang="ko-KR" altLang="en-US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endParaRPr lang="en-US" altLang="ko-KR" sz="1100" b="0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분포 내 데이터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적합 데이터 분포 초과의 품질값을 갖는 데이터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</a:tbl>
          </a:graphicData>
        </a:graphic>
      </p:graphicFrame>
      <p:sp>
        <p:nvSpPr>
          <p:cNvPr id="13" name="슬라이드 번호 개체 틀 16">
            <a:extLst>
              <a:ext uri="{FF2B5EF4-FFF2-40B4-BE49-F238E27FC236}">
                <a16:creationId xmlns:a16="http://schemas.microsoft.com/office/drawing/2014/main" id="{BFC0FC81-F65A-A26C-6E68-0D5CC8FF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31360" y="6591212"/>
            <a:ext cx="312928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2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 fontScale="90000"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데이터 특성</a:t>
            </a: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B12CE1FF-7A96-E540-3ACE-007F8BBFEDD7}"/>
              </a:ext>
            </a:extLst>
          </p:cNvPr>
          <p:cNvSpPr/>
          <p:nvPr/>
        </p:nvSpPr>
        <p:spPr>
          <a:xfrm>
            <a:off x="1238796" y="15095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5">
            <a:extLst>
              <a:ext uri="{FF2B5EF4-FFF2-40B4-BE49-F238E27FC236}">
                <a16:creationId xmlns:a16="http://schemas.microsoft.com/office/drawing/2014/main" id="{F6067F6F-3BAB-08E9-90A3-99FAF84A21C9}"/>
              </a:ext>
            </a:extLst>
          </p:cNvPr>
          <p:cNvSpPr txBox="1">
            <a:spLocks/>
          </p:cNvSpPr>
          <p:nvPr/>
        </p:nvSpPr>
        <p:spPr>
          <a:xfrm>
            <a:off x="1415480" y="3358486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b="0" i="0" spc="0" dirty="0">
                <a:solidFill>
                  <a:srgbClr val="000000"/>
                </a:solidFill>
                <a:effectLst/>
                <a:latin typeface="NotoSansKR"/>
              </a:rPr>
              <a:t>Large </a:t>
            </a:r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number of</a:t>
            </a:r>
            <a:r>
              <a:rPr lang="en-US" altLang="ko-KR" sz="1600" b="0" i="0" spc="0" dirty="0">
                <a:solidFill>
                  <a:srgbClr val="000000"/>
                </a:solidFill>
                <a:effectLst/>
                <a:latin typeface="NotoSansKR"/>
              </a:rPr>
              <a:t> attribute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2B30B1E4-567E-62C0-2518-442E401108E6}"/>
              </a:ext>
            </a:extLst>
          </p:cNvPr>
          <p:cNvSpPr/>
          <p:nvPr/>
        </p:nvSpPr>
        <p:spPr>
          <a:xfrm>
            <a:off x="1238796" y="361346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8BEB1215-E891-AB3B-DC60-FCD847E7A4CE}"/>
              </a:ext>
            </a:extLst>
          </p:cNvPr>
          <p:cNvSpPr txBox="1">
            <a:spLocks/>
          </p:cNvSpPr>
          <p:nvPr/>
        </p:nvSpPr>
        <p:spPr>
          <a:xfrm>
            <a:off x="1415480" y="2030677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Small size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EDBC45EA-B6D3-C828-0CB6-EC80CC82DF07}"/>
              </a:ext>
            </a:extLst>
          </p:cNvPr>
          <p:cNvSpPr/>
          <p:nvPr/>
        </p:nvSpPr>
        <p:spPr>
          <a:xfrm>
            <a:off x="1238796" y="22856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B157B04-BA56-1049-D0EC-A8A75814C273}"/>
              </a:ext>
            </a:extLst>
          </p:cNvPr>
          <p:cNvSpPr txBox="1">
            <a:spLocks/>
          </p:cNvSpPr>
          <p:nvPr/>
        </p:nvSpPr>
        <p:spPr>
          <a:xfrm>
            <a:off x="1415480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b="0" i="0" spc="0" dirty="0">
                <a:solidFill>
                  <a:srgbClr val="000000"/>
                </a:solidFill>
                <a:effectLst/>
                <a:latin typeface="NotoSansKR"/>
              </a:rPr>
              <a:t>Tabular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EA5E10A0-3EFB-88B2-7D96-EE25B317B7E4}"/>
              </a:ext>
            </a:extLst>
          </p:cNvPr>
          <p:cNvSpPr txBox="1">
            <a:spLocks/>
          </p:cNvSpPr>
          <p:nvPr/>
        </p:nvSpPr>
        <p:spPr>
          <a:xfrm>
            <a:off x="1415189" y="1703700"/>
            <a:ext cx="7597135" cy="438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csv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형태로 제공된 정형 데이터</a:t>
            </a:r>
          </a:p>
        </p:txBody>
      </p:sp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21D167CB-69AE-8BBA-61FF-F0CB0EF78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37053"/>
              </p:ext>
            </p:extLst>
          </p:nvPr>
        </p:nvGraphicFramePr>
        <p:xfrm>
          <a:off x="1487488" y="2620461"/>
          <a:ext cx="1997389" cy="62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66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3559296967"/>
                    </a:ext>
                  </a:extLst>
                </a:gridCol>
              </a:tblGrid>
              <a:tr h="1985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train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data</a:t>
                      </a:r>
                      <a:endParaRPr lang="en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598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</a:tbl>
          </a:graphicData>
        </a:graphic>
      </p:graphicFrame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F9D4F0F9-1107-95AC-5B84-A3792654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31763"/>
              </p:ext>
            </p:extLst>
          </p:nvPr>
        </p:nvGraphicFramePr>
        <p:xfrm>
          <a:off x="1487486" y="3984469"/>
          <a:ext cx="939873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7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515031175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124815570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3559296967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1653503924"/>
                    </a:ext>
                  </a:extLst>
                </a:gridCol>
                <a:gridCol w="1295717">
                  <a:extLst>
                    <a:ext uri="{9D8B030D-6E8A-4147-A177-3AD203B41FA5}">
                      <a16:colId xmlns:a16="http://schemas.microsoft.com/office/drawing/2014/main" val="402653463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268983724"/>
                    </a:ext>
                  </a:extLst>
                </a:gridCol>
                <a:gridCol w="2357225">
                  <a:extLst>
                    <a:ext uri="{9D8B030D-6E8A-4147-A177-3AD203B41FA5}">
                      <a16:colId xmlns:a16="http://schemas.microsoft.com/office/drawing/2014/main" val="1996480940"/>
                    </a:ext>
                  </a:extLst>
                </a:gridCol>
              </a:tblGrid>
              <a:tr h="1985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type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unique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time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numerical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</a:t>
                      </a:r>
                      <a:r>
                        <a:rPr lang="en-KR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otal # of attributes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198521"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Y_Class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Y_Quality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PRODUCT_ID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TIMESTAMP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PRODUCT_CODE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X_*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09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</a:tbl>
          </a:graphicData>
        </a:graphic>
      </p:graphicFrame>
      <p:sp>
        <p:nvSpPr>
          <p:cNvPr id="22" name="제목 5">
            <a:extLst>
              <a:ext uri="{FF2B5EF4-FFF2-40B4-BE49-F238E27FC236}">
                <a16:creationId xmlns:a16="http://schemas.microsoft.com/office/drawing/2014/main" id="{0FA4CD0C-8EDC-5229-88FE-F65FD2E69B49}"/>
              </a:ext>
            </a:extLst>
          </p:cNvPr>
          <p:cNvSpPr txBox="1">
            <a:spLocks/>
          </p:cNvSpPr>
          <p:nvPr/>
        </p:nvSpPr>
        <p:spPr>
          <a:xfrm>
            <a:off x="1415189" y="5050937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De-identified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23" name="직사각형 9">
            <a:extLst>
              <a:ext uri="{FF2B5EF4-FFF2-40B4-BE49-F238E27FC236}">
                <a16:creationId xmlns:a16="http://schemas.microsoft.com/office/drawing/2014/main" id="{838FD35B-9D51-2E85-DD78-D4D5985610ED}"/>
              </a:ext>
            </a:extLst>
          </p:cNvPr>
          <p:cNvSpPr/>
          <p:nvPr/>
        </p:nvSpPr>
        <p:spPr>
          <a:xfrm>
            <a:off x="1238505" y="530591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5">
            <a:extLst>
              <a:ext uri="{FF2B5EF4-FFF2-40B4-BE49-F238E27FC236}">
                <a16:creationId xmlns:a16="http://schemas.microsoft.com/office/drawing/2014/main" id="{DAE4207D-9E19-D10D-CA89-03841B927572}"/>
              </a:ext>
            </a:extLst>
          </p:cNvPr>
          <p:cNvSpPr txBox="1">
            <a:spLocks/>
          </p:cNvSpPr>
          <p:nvPr/>
        </p:nvSpPr>
        <p:spPr>
          <a:xfrm>
            <a:off x="1415188" y="5600627"/>
            <a:ext cx="9471037" cy="631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LINE, PRIDUCT_CODE, TIMESTAMP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등을 제외한 대다수의 변수들은 특징을 유추할 수 없도록 </a:t>
            </a:r>
            <a:r>
              <a:rPr lang="en-US" altLang="ko-KR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X_i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</a:t>
            </a:r>
            <a:r>
              <a:rPr lang="en-K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≤</a:t>
            </a:r>
            <a:r>
              <a:rPr lang="en-US" altLang="ko-KR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K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≤</a:t>
            </a:r>
            <a:r>
              <a:rPr lang="en-US" altLang="ko-K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2875)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형식으로 </a:t>
            </a:r>
            <a:r>
              <a:rPr lang="ko-KR" altLang="en-US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비식별화되어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제공되어 변수 도메인에 대한 사전지식을 고려하기 힘들다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z="1100" smtClean="0"/>
              <a:pPr/>
              <a:t>6</a:t>
            </a:fld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2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 fontScale="90000"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데이터 특성</a:t>
            </a: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B12CE1FF-7A96-E540-3ACE-007F8BBFEDD7}"/>
              </a:ext>
            </a:extLst>
          </p:cNvPr>
          <p:cNvSpPr/>
          <p:nvPr/>
        </p:nvSpPr>
        <p:spPr>
          <a:xfrm>
            <a:off x="1238796" y="15095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B157B04-BA56-1049-D0EC-A8A75814C273}"/>
              </a:ext>
            </a:extLst>
          </p:cNvPr>
          <p:cNvSpPr txBox="1">
            <a:spLocks/>
          </p:cNvSpPr>
          <p:nvPr/>
        </p:nvSpPr>
        <p:spPr>
          <a:xfrm>
            <a:off x="1415480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b="0" i="0" spc="0" dirty="0">
                <a:solidFill>
                  <a:srgbClr val="000000"/>
                </a:solidFill>
                <a:effectLst/>
                <a:latin typeface="NotoSansKR"/>
              </a:rPr>
              <a:t>Assorted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7B9C8982-5680-C728-E925-AAC390181BE2}"/>
              </a:ext>
            </a:extLst>
          </p:cNvPr>
          <p:cNvSpPr txBox="1">
            <a:spLocks/>
          </p:cNvSpPr>
          <p:nvPr/>
        </p:nvSpPr>
        <p:spPr>
          <a:xfrm>
            <a:off x="1415189" y="1703700"/>
            <a:ext cx="9806959" cy="1902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두 시각화는 데이터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</a:t>
            </a:r>
            <a:r>
              <a:rPr lang="ko-KR" altLang="en-US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별로 모은 것 중 일부를 추출한 것이다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차이를 두어 각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해당하는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</a:t>
            </a:r>
            <a:r>
              <a:rPr lang="ko-KR" altLang="en-US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직관적으로 구분할 수 있으며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세 가지 사실을 발견할 수 있다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공백으로 나타나는 </a:t>
            </a:r>
            <a:r>
              <a:rPr lang="ko-KR" altLang="en-US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결측치의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분포로 </a:t>
            </a:r>
            <a:r>
              <a:rPr lang="ko-KR" altLang="en-US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유추컨대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LINE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 측정된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다르다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종류의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ko-KR" altLang="en-US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생산하는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간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유사하나 완전히 일치하지 않는다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앞의 세 자리가 일치하는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간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유사하나 완전히 일치하지는 않는다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BDAC27-B4DC-FD53-22CC-25CF1EABA561}"/>
              </a:ext>
            </a:extLst>
          </p:cNvPr>
          <p:cNvGrpSpPr/>
          <p:nvPr/>
        </p:nvGrpSpPr>
        <p:grpSpPr>
          <a:xfrm>
            <a:off x="1763403" y="3513038"/>
            <a:ext cx="8665193" cy="2643722"/>
            <a:chOff x="1238796" y="3377574"/>
            <a:chExt cx="9983352" cy="3045888"/>
          </a:xfrm>
        </p:grpSpPr>
        <p:pic>
          <p:nvPicPr>
            <p:cNvPr id="20" name="Picture 19" descr="Background pattern&#10;&#10;Description automatically generated">
              <a:extLst>
                <a:ext uri="{FF2B5EF4-FFF2-40B4-BE49-F238E27FC236}">
                  <a16:creationId xmlns:a16="http://schemas.microsoft.com/office/drawing/2014/main" id="{1ABB54B5-0A2A-74CF-A8EB-F837FBE02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796" y="3677908"/>
              <a:ext cx="6098139" cy="2745554"/>
            </a:xfrm>
            <a:prstGeom prst="rect">
              <a:avLst/>
            </a:prstGeom>
          </p:spPr>
        </p:pic>
        <p:pic>
          <p:nvPicPr>
            <p:cNvPr id="23" name="Picture 22" descr="Background pattern&#10;&#10;Description automatically generated">
              <a:extLst>
                <a:ext uri="{FF2B5EF4-FFF2-40B4-BE49-F238E27FC236}">
                  <a16:creationId xmlns:a16="http://schemas.microsoft.com/office/drawing/2014/main" id="{CFFA05FA-98F2-FC0B-7729-34BB16009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3395" y="3676933"/>
              <a:ext cx="3538753" cy="273999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E1144-AF35-3CC0-1F8C-70173AA68F27}"/>
                </a:ext>
              </a:extLst>
            </p:cNvPr>
            <p:cNvSpPr txBox="1"/>
            <p:nvPr/>
          </p:nvSpPr>
          <p:spPr>
            <a:xfrm>
              <a:off x="8894983" y="4288865"/>
              <a:ext cx="1176983" cy="39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T100304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BE02CB-6487-B7E8-A4DF-9DC7DB696789}"/>
                </a:ext>
              </a:extLst>
            </p:cNvPr>
            <p:cNvSpPr txBox="1"/>
            <p:nvPr/>
          </p:nvSpPr>
          <p:spPr>
            <a:xfrm>
              <a:off x="8894983" y="5737056"/>
              <a:ext cx="1176983" cy="39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T10030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KR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993149-C29D-B76F-027B-9CDCF10EC9BD}"/>
                </a:ext>
              </a:extLst>
            </p:cNvPr>
            <p:cNvSpPr txBox="1"/>
            <p:nvPr/>
          </p:nvSpPr>
          <p:spPr>
            <a:xfrm>
              <a:off x="3627365" y="3807364"/>
              <a:ext cx="1320999" cy="39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T010305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2B4B1-8F92-F2D3-330E-4AA919EE465C}"/>
                </a:ext>
              </a:extLst>
            </p:cNvPr>
            <p:cNvSpPr txBox="1"/>
            <p:nvPr/>
          </p:nvSpPr>
          <p:spPr>
            <a:xfrm>
              <a:off x="3622283" y="4532386"/>
              <a:ext cx="1320999" cy="39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T01030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KR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29A043-4BC1-3F0A-22AD-9DBA49F2F278}"/>
                </a:ext>
              </a:extLst>
            </p:cNvPr>
            <p:cNvSpPr txBox="1"/>
            <p:nvPr/>
          </p:nvSpPr>
          <p:spPr>
            <a:xfrm>
              <a:off x="3622283" y="5336762"/>
              <a:ext cx="1320999" cy="39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T050304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744D77-1DAB-D779-A256-41D938EC2967}"/>
                </a:ext>
              </a:extLst>
            </p:cNvPr>
            <p:cNvSpPr txBox="1"/>
            <p:nvPr/>
          </p:nvSpPr>
          <p:spPr>
            <a:xfrm>
              <a:off x="3622283" y="6010205"/>
              <a:ext cx="1320999" cy="39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T050307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79E936-5EC0-51D6-9AF2-956229B1BD81}"/>
                </a:ext>
              </a:extLst>
            </p:cNvPr>
            <p:cNvSpPr txBox="1"/>
            <p:nvPr/>
          </p:nvSpPr>
          <p:spPr>
            <a:xfrm>
              <a:off x="3627365" y="3377574"/>
              <a:ext cx="1320999" cy="292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A_31 생산 LINE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AAA50B-3359-7E9A-715E-592D1476D085}"/>
                </a:ext>
              </a:extLst>
            </p:cNvPr>
            <p:cNvSpPr txBox="1"/>
            <p:nvPr/>
          </p:nvSpPr>
          <p:spPr>
            <a:xfrm>
              <a:off x="8500857" y="3385366"/>
              <a:ext cx="1903827" cy="292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T_31, O_31 생산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94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2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 fontScale="90000"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데이터 특성</a:t>
            </a: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B12CE1FF-7A96-E540-3ACE-007F8BBFEDD7}"/>
              </a:ext>
            </a:extLst>
          </p:cNvPr>
          <p:cNvSpPr/>
          <p:nvPr/>
        </p:nvSpPr>
        <p:spPr>
          <a:xfrm>
            <a:off x="1238796" y="15095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B157B04-BA56-1049-D0EC-A8A75814C273}"/>
              </a:ext>
            </a:extLst>
          </p:cNvPr>
          <p:cNvSpPr txBox="1">
            <a:spLocks/>
          </p:cNvSpPr>
          <p:nvPr/>
        </p:nvSpPr>
        <p:spPr>
          <a:xfrm>
            <a:off x="1415480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b="0" i="0" spc="0" dirty="0">
                <a:solidFill>
                  <a:srgbClr val="000000"/>
                </a:solidFill>
                <a:effectLst/>
                <a:latin typeface="NotoSansKR"/>
              </a:rPr>
              <a:t>Assorted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B41BAC9-DD19-A9B7-5A86-D76F2FF12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54472"/>
              </p:ext>
            </p:extLst>
          </p:nvPr>
        </p:nvGraphicFramePr>
        <p:xfrm>
          <a:off x="1415189" y="2136159"/>
          <a:ext cx="5522913" cy="1846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340722263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95694464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544427177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323759808"/>
                    </a:ext>
                  </a:extLst>
                </a:gridCol>
                <a:gridCol w="895033">
                  <a:extLst>
                    <a:ext uri="{9D8B030D-6E8A-4147-A177-3AD203B41FA5}">
                      <a16:colId xmlns:a16="http://schemas.microsoft.com/office/drawing/2014/main" val="3604313422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798181366"/>
                    </a:ext>
                  </a:extLst>
                </a:gridCol>
              </a:tblGrid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LINE                     #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# of data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# of A_31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# of T_31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# of O_31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# of X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45079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T100304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175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172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671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195526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T100306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174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171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671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770280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T050304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78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78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1968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036531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T050307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42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42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1975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70249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T010305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59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59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886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960817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T010306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en-US" sz="1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KR" sz="1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886</a:t>
                      </a:r>
                      <a:endParaRPr lang="en-KR" sz="1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41486"/>
                  </a:ext>
                </a:extLst>
              </a:tr>
            </a:tbl>
          </a:graphicData>
        </a:graphic>
      </p:graphicFrame>
      <p:sp>
        <p:nvSpPr>
          <p:cNvPr id="18" name="제목 5">
            <a:extLst>
              <a:ext uri="{FF2B5EF4-FFF2-40B4-BE49-F238E27FC236}">
                <a16:creationId xmlns:a16="http://schemas.microsoft.com/office/drawing/2014/main" id="{7B9C8982-5680-C728-E925-AAC390181BE2}"/>
              </a:ext>
            </a:extLst>
          </p:cNvPr>
          <p:cNvSpPr txBox="1">
            <a:spLocks/>
          </p:cNvSpPr>
          <p:nvPr/>
        </p:nvSpPr>
        <p:spPr>
          <a:xfrm>
            <a:off x="1415189" y="1703701"/>
            <a:ext cx="10369443" cy="344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별 제품 품질에 영향 주는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상이하므로 전체 데이터는 데이터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(LINE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수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종합이라고 볼 수 있다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73B9B6C4-EAB5-00D3-00AB-8A9ABCC62ED2}"/>
              </a:ext>
            </a:extLst>
          </p:cNvPr>
          <p:cNvSpPr txBox="1">
            <a:spLocks/>
          </p:cNvSpPr>
          <p:nvPr/>
        </p:nvSpPr>
        <p:spPr>
          <a:xfrm>
            <a:off x="1415480" y="4068771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b="0" i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Imbalanced</a:t>
            </a:r>
            <a:endParaRPr lang="ko-KR" altLang="en-US" sz="40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9">
            <a:extLst>
              <a:ext uri="{FF2B5EF4-FFF2-40B4-BE49-F238E27FC236}">
                <a16:creationId xmlns:a16="http://schemas.microsoft.com/office/drawing/2014/main" id="{0556415C-EEDC-1DEF-8B03-629017226E4A}"/>
              </a:ext>
            </a:extLst>
          </p:cNvPr>
          <p:cNvSpPr/>
          <p:nvPr/>
        </p:nvSpPr>
        <p:spPr>
          <a:xfrm>
            <a:off x="1238796" y="432374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C8091C-4895-DEDD-9114-0629D2BAC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47978"/>
              </p:ext>
            </p:extLst>
          </p:nvPr>
        </p:nvGraphicFramePr>
        <p:xfrm>
          <a:off x="1415189" y="4995692"/>
          <a:ext cx="6186489" cy="1438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420">
                  <a:extLst>
                    <a:ext uri="{9D8B030D-6E8A-4147-A177-3AD203B41FA5}">
                      <a16:colId xmlns:a16="http://schemas.microsoft.com/office/drawing/2014/main" val="3297556161"/>
                    </a:ext>
                  </a:extLst>
                </a:gridCol>
                <a:gridCol w="1524839">
                  <a:extLst>
                    <a:ext uri="{9D8B030D-6E8A-4147-A177-3AD203B41FA5}">
                      <a16:colId xmlns:a16="http://schemas.microsoft.com/office/drawing/2014/main" val="1363202349"/>
                    </a:ext>
                  </a:extLst>
                </a:gridCol>
                <a:gridCol w="1511146">
                  <a:extLst>
                    <a:ext uri="{9D8B030D-6E8A-4147-A177-3AD203B41FA5}">
                      <a16:colId xmlns:a16="http://schemas.microsoft.com/office/drawing/2014/main" val="3309858303"/>
                    </a:ext>
                  </a:extLst>
                </a:gridCol>
                <a:gridCol w="1526084">
                  <a:extLst>
                    <a:ext uri="{9D8B030D-6E8A-4147-A177-3AD203B41FA5}">
                      <a16:colId xmlns:a16="http://schemas.microsoft.com/office/drawing/2014/main" val="137452409"/>
                    </a:ext>
                  </a:extLst>
                </a:gridCol>
              </a:tblGrid>
              <a:tr h="205450">
                <a:tc>
                  <a:txBody>
                    <a:bodyPr/>
                    <a:lstStyle/>
                    <a:p>
                      <a:pPr marL="11113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LINE              </a:t>
                      </a:r>
                      <a:r>
                        <a:rPr lang="en-US" sz="1100" kern="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Y_Class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914140"/>
                  </a:ext>
                </a:extLst>
              </a:tr>
              <a:tr h="205450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17(T_31)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141(T_31), 3(O_31)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14(T_31)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41008"/>
                  </a:ext>
                </a:extLst>
              </a:tr>
              <a:tr h="205450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T100306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11(T_31)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144(T_31),</a:t>
                      </a: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1(O_31)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16(T_31),</a:t>
                      </a:r>
                      <a:r>
                        <a:rPr lang="en-KR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2(O_31)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030950"/>
                  </a:ext>
                </a:extLst>
              </a:tr>
              <a:tr h="205450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T050304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37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28806"/>
                  </a:ext>
                </a:extLst>
              </a:tr>
              <a:tr h="205450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T050307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9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22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88823"/>
                  </a:ext>
                </a:extLst>
              </a:tr>
              <a:tr h="205450">
                <a:tc>
                  <a:txBody>
                    <a:bodyPr/>
                    <a:lstStyle/>
                    <a:p>
                      <a:pPr marL="12700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T010305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13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35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11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58287"/>
                  </a:ext>
                </a:extLst>
              </a:tr>
              <a:tr h="205450">
                <a:tc>
                  <a:txBody>
                    <a:bodyPr/>
                    <a:lstStyle/>
                    <a:p>
                      <a:pPr marL="317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T010306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37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tabLst/>
                      </a:pPr>
                      <a:r>
                        <a:rPr lang="en-US" sz="11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27</a:t>
                      </a:r>
                      <a:endParaRPr lang="en-KR" sz="11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999128"/>
                  </a:ext>
                </a:extLst>
              </a:tr>
            </a:tbl>
          </a:graphicData>
        </a:graphic>
      </p:graphicFrame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9CF10A20-E0BA-B868-85F2-CC322048F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52" t="14653" r="10625" b="11469"/>
          <a:stretch/>
        </p:blipFill>
        <p:spPr>
          <a:xfrm>
            <a:off x="8256240" y="5338053"/>
            <a:ext cx="1673903" cy="1083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B7F4C-6E29-BCA4-7FB7-93F67A2CB04B}"/>
              </a:ext>
            </a:extLst>
          </p:cNvPr>
          <p:cNvSpPr txBox="1"/>
          <p:nvPr/>
        </p:nvSpPr>
        <p:spPr>
          <a:xfrm>
            <a:off x="8368788" y="4995692"/>
            <a:ext cx="14102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Y_Class 출현 빈도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48FF1-82C2-58CA-D88F-14757871B4B4}"/>
              </a:ext>
            </a:extLst>
          </p:cNvPr>
          <p:cNvSpPr txBox="1"/>
          <p:nvPr/>
        </p:nvSpPr>
        <p:spPr>
          <a:xfrm>
            <a:off x="8519902" y="5752601"/>
            <a:ext cx="11465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F8062-ECA6-6A7D-4DB6-218521615530}"/>
              </a:ext>
            </a:extLst>
          </p:cNvPr>
          <p:cNvSpPr txBox="1"/>
          <p:nvPr/>
        </p:nvSpPr>
        <p:spPr>
          <a:xfrm>
            <a:off x="7965894" y="6179926"/>
            <a:ext cx="11465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48256-78DF-03AB-24D9-8D4C0551FAF7}"/>
              </a:ext>
            </a:extLst>
          </p:cNvPr>
          <p:cNvSpPr txBox="1"/>
          <p:nvPr/>
        </p:nvSpPr>
        <p:spPr>
          <a:xfrm>
            <a:off x="9073909" y="6179926"/>
            <a:ext cx="11465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2" name="제목 5">
            <a:extLst>
              <a:ext uri="{FF2B5EF4-FFF2-40B4-BE49-F238E27FC236}">
                <a16:creationId xmlns:a16="http://schemas.microsoft.com/office/drawing/2014/main" id="{0FE0C454-C6DA-8E3E-E888-820992C88947}"/>
              </a:ext>
            </a:extLst>
          </p:cNvPr>
          <p:cNvSpPr txBox="1">
            <a:spLocks/>
          </p:cNvSpPr>
          <p:nvPr/>
        </p:nvSpPr>
        <p:spPr>
          <a:xfrm>
            <a:off x="1415189" y="4530288"/>
            <a:ext cx="10369443" cy="344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Target label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</a:t>
            </a:r>
            <a:r>
              <a:rPr lang="en-US" altLang="ko-KR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Y_Class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차지하는 비율이 커 데이터셋이 </a:t>
            </a:r>
            <a:r>
              <a:rPr lang="ko-KR" altLang="en-US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불균형하다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51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2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 fontScale="90000"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데이터 특성</a:t>
            </a: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B12CE1FF-7A96-E540-3ACE-007F8BBFEDD7}"/>
              </a:ext>
            </a:extLst>
          </p:cNvPr>
          <p:cNvSpPr/>
          <p:nvPr/>
        </p:nvSpPr>
        <p:spPr>
          <a:xfrm>
            <a:off x="1238796" y="15095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1F1DBC3B-AA10-1F5A-0942-A905DD441FD9}"/>
              </a:ext>
            </a:extLst>
          </p:cNvPr>
          <p:cNvSpPr txBox="1">
            <a:spLocks/>
          </p:cNvSpPr>
          <p:nvPr/>
        </p:nvSpPr>
        <p:spPr>
          <a:xfrm>
            <a:off x="1523201" y="1849575"/>
            <a:ext cx="9685367" cy="4387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Train data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data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다음과 같이 시간을 기준으로 나뉘는데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l"/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이렇게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infer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단계의 시간대가 분리된 경우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drift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위험이 존재한다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발견된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drift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대표적으로 다음의 네 가지가 있다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/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95300" indent="-334963" algn="l">
              <a:lnSpc>
                <a:spcPct val="150000"/>
              </a:lnSpc>
              <a:buAutoNum type="arabicPeriod"/>
            </a:pPr>
            <a:r>
              <a:rPr lang="ko-KR" altLang="en-US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값의 분포가 달라지는 </a:t>
            </a:r>
            <a:r>
              <a:rPr lang="en-US" altLang="ko-KR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</a:p>
          <a:p>
            <a:pPr marL="495300" indent="-334963" algn="l">
              <a:lnSpc>
                <a:spcPct val="150000"/>
              </a:lnSpc>
              <a:buAutoNum type="arabicPeriod"/>
            </a:pPr>
            <a:r>
              <a:rPr lang="ko-KR" altLang="en-US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시점부터 측정되지 시작하거나 특정 시점부터 측정되지 않게 된 </a:t>
            </a:r>
            <a:r>
              <a:rPr lang="en-US" altLang="ko-KR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</a:p>
          <a:p>
            <a:pPr marL="495300" indent="-334963" algn="l">
              <a:lnSpc>
                <a:spcPct val="150000"/>
              </a:lnSpc>
              <a:buAutoNum type="arabicPeriod"/>
            </a:pPr>
            <a:r>
              <a:rPr lang="en-US" altLang="ko-KR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</a:t>
            </a:r>
            <a:r>
              <a:rPr lang="ko-KR" altLang="en-US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시점에서 일정한 값을 유지하다가 </a:t>
            </a:r>
            <a:r>
              <a:rPr lang="en-US" altLang="ko-KR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</a:t>
            </a:r>
            <a:r>
              <a:rPr lang="ko-KR" altLang="en-US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시점에서 변화하는 </a:t>
            </a:r>
            <a:r>
              <a:rPr lang="en-US" altLang="ko-KR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</a:p>
          <a:p>
            <a:pPr marL="495300" indent="-334963" algn="l">
              <a:lnSpc>
                <a:spcPct val="150000"/>
              </a:lnSpc>
              <a:buAutoNum type="arabicPeriod"/>
            </a:pPr>
            <a:r>
              <a:rPr lang="en-US" altLang="ko-KR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ko-KR" altLang="en-US" sz="12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비율</a:t>
            </a: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95300" indent="-334963" algn="l">
              <a:lnSpc>
                <a:spcPct val="150000"/>
              </a:lnSpc>
              <a:buAutoNum type="arabicPeriod"/>
            </a:pPr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ko-KR" sz="12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하나 이러한 정보를 이용하는 것은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leakage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해당된다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B157B04-BA56-1049-D0EC-A8A75814C273}"/>
              </a:ext>
            </a:extLst>
          </p:cNvPr>
          <p:cNvSpPr txBox="1">
            <a:spLocks/>
          </p:cNvSpPr>
          <p:nvPr/>
        </p:nvSpPr>
        <p:spPr>
          <a:xfrm>
            <a:off x="1415480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1600" spc="0" dirty="0">
                <a:solidFill>
                  <a:srgbClr val="000000"/>
                </a:solidFill>
                <a:latin typeface="NotoSansKR"/>
              </a:rPr>
              <a:t>Drifted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FE4612-6C7A-DBB8-24DE-EFF213A73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00229"/>
              </p:ext>
            </p:extLst>
          </p:nvPr>
        </p:nvGraphicFramePr>
        <p:xfrm>
          <a:off x="1631502" y="2491504"/>
          <a:ext cx="4545576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90">
                  <a:extLst>
                    <a:ext uri="{9D8B030D-6E8A-4147-A177-3AD203B41FA5}">
                      <a16:colId xmlns:a16="http://schemas.microsoft.com/office/drawing/2014/main" val="3486812697"/>
                    </a:ext>
                  </a:extLst>
                </a:gridCol>
                <a:gridCol w="1876743">
                  <a:extLst>
                    <a:ext uri="{9D8B030D-6E8A-4147-A177-3AD203B41FA5}">
                      <a16:colId xmlns:a16="http://schemas.microsoft.com/office/drawing/2014/main" val="3653222379"/>
                    </a:ext>
                  </a:extLst>
                </a:gridCol>
                <a:gridCol w="1876743">
                  <a:extLst>
                    <a:ext uri="{9D8B030D-6E8A-4147-A177-3AD203B41FA5}">
                      <a16:colId xmlns:a16="http://schemas.microsoft.com/office/drawing/2014/main" val="3559296967"/>
                    </a:ext>
                  </a:extLst>
                </a:gridCol>
              </a:tblGrid>
              <a:tr h="1985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train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</a:t>
                      </a:r>
                      <a:endParaRPr lang="en-K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6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en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2022-06-13 </a:t>
                      </a:r>
                      <a:r>
                        <a:rPr lang="en-US" altLang="ko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2022-09-08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2022-09-09 ~ 2022-11-05</a:t>
                      </a:r>
                      <a:endParaRPr lang="en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5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2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5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4008" y="32271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109457" y="-14188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36" name="제목 5"/>
          <p:cNvSpPr>
            <a:spLocks noGrp="1"/>
          </p:cNvSpPr>
          <p:nvPr>
            <p:ph type="ctrTitle"/>
          </p:nvPr>
        </p:nvSpPr>
        <p:spPr>
          <a:xfrm>
            <a:off x="911424" y="505396"/>
            <a:ext cx="1007531" cy="421823"/>
          </a:xfrm>
        </p:spPr>
        <p:txBody>
          <a:bodyPr>
            <a:normAutofit/>
          </a:bodyPr>
          <a:lstStyle/>
          <a:p>
            <a:r>
              <a:rPr lang="ko-KR" altLang="en-US" sz="1600" spc="300" dirty="0">
                <a:solidFill>
                  <a:schemeClr val="bg1"/>
                </a:solidFill>
              </a:rPr>
              <a:t>솔루션</a:t>
            </a: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C97BA249-0110-7FB6-2C46-CD05A8C226E2}"/>
              </a:ext>
            </a:extLst>
          </p:cNvPr>
          <p:cNvSpPr/>
          <p:nvPr/>
        </p:nvSpPr>
        <p:spPr>
          <a:xfrm>
            <a:off x="1238796" y="15095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5">
            <a:extLst>
              <a:ext uri="{FF2B5EF4-FFF2-40B4-BE49-F238E27FC236}">
                <a16:creationId xmlns:a16="http://schemas.microsoft.com/office/drawing/2014/main" id="{A703F7A8-FD35-56D3-02E7-9DF410A17AEA}"/>
              </a:ext>
            </a:extLst>
          </p:cNvPr>
          <p:cNvSpPr txBox="1">
            <a:spLocks/>
          </p:cNvSpPr>
          <p:nvPr/>
        </p:nvSpPr>
        <p:spPr>
          <a:xfrm>
            <a:off x="1415480" y="12545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환경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C559FFEF-2BFD-A032-3E58-380C99CD5A10}"/>
              </a:ext>
            </a:extLst>
          </p:cNvPr>
          <p:cNvSpPr txBox="1">
            <a:spLocks/>
          </p:cNvSpPr>
          <p:nvPr/>
        </p:nvSpPr>
        <p:spPr>
          <a:xfrm>
            <a:off x="1523201" y="1849575"/>
            <a:ext cx="9685367" cy="32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</a:t>
            </a:r>
            <a:r>
              <a:rPr lang="en-US" altLang="ko-KR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Colaboratory</a:t>
            </a:r>
            <a:endParaRPr lang="en-US" altLang="ko-KR" sz="14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F940CB54-1415-E2DA-7ADF-F3987E6E856D}"/>
              </a:ext>
            </a:extLst>
          </p:cNvPr>
          <p:cNvSpPr/>
          <p:nvPr/>
        </p:nvSpPr>
        <p:spPr>
          <a:xfrm>
            <a:off x="1238796" y="268690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E39720F8-8CFC-5F58-4ED5-DECB4E3A136F}"/>
              </a:ext>
            </a:extLst>
          </p:cNvPr>
          <p:cNvSpPr txBox="1">
            <a:spLocks/>
          </p:cNvSpPr>
          <p:nvPr/>
        </p:nvSpPr>
        <p:spPr>
          <a:xfrm>
            <a:off x="1415480" y="2431929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언어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1398A75E-FA98-D5BB-2457-74E6997938BB}"/>
              </a:ext>
            </a:extLst>
          </p:cNvPr>
          <p:cNvSpPr txBox="1">
            <a:spLocks/>
          </p:cNvSpPr>
          <p:nvPr/>
        </p:nvSpPr>
        <p:spPr>
          <a:xfrm>
            <a:off x="1523201" y="3026910"/>
            <a:ext cx="9685367" cy="32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3.8.10</a:t>
            </a: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7CF647DB-6519-886D-3CB7-1C5953D1982B}"/>
              </a:ext>
            </a:extLst>
          </p:cNvPr>
          <p:cNvSpPr/>
          <p:nvPr/>
        </p:nvSpPr>
        <p:spPr>
          <a:xfrm>
            <a:off x="1238796" y="386677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5">
            <a:extLst>
              <a:ext uri="{FF2B5EF4-FFF2-40B4-BE49-F238E27FC236}">
                <a16:creationId xmlns:a16="http://schemas.microsoft.com/office/drawing/2014/main" id="{C596F094-9CFA-08FE-BA46-869BF384B0FD}"/>
              </a:ext>
            </a:extLst>
          </p:cNvPr>
          <p:cNvSpPr txBox="1">
            <a:spLocks/>
          </p:cNvSpPr>
          <p:nvPr/>
        </p:nvSpPr>
        <p:spPr>
          <a:xfrm>
            <a:off x="1415480" y="3611795"/>
            <a:ext cx="5689466" cy="594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1600" spc="0" dirty="0">
                <a:solidFill>
                  <a:srgbClr val="000000"/>
                </a:solidFill>
                <a:latin typeface="NotoSansKR"/>
              </a:rPr>
              <a:t>솔루션</a:t>
            </a:r>
            <a:endParaRPr lang="ko-KR" altLang="en-US" sz="4000" spc="0" dirty="0">
              <a:solidFill>
                <a:schemeClr val="accent2"/>
              </a:solidFill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368B0BBE-BC92-917A-6CA8-78D07176DC5B}"/>
              </a:ext>
            </a:extLst>
          </p:cNvPr>
          <p:cNvSpPr txBox="1">
            <a:spLocks/>
          </p:cNvSpPr>
          <p:nvPr/>
        </p:nvSpPr>
        <p:spPr>
          <a:xfrm>
            <a:off x="1523201" y="4206776"/>
            <a:ext cx="9685367" cy="1821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PRODUCT_CODE </a:t>
            </a:r>
            <a:r>
              <a:rPr lang="ko-KR" altLang="en-US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 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spc="0" dirty="0">
                <a:solidFill>
                  <a:schemeClr val="accent2"/>
                </a:solidFill>
              </a:rPr>
              <a:t>2.</a:t>
            </a:r>
            <a:r>
              <a:rPr lang="ko-KR" altLang="en-US" sz="1400" spc="0" dirty="0">
                <a:solidFill>
                  <a:schemeClr val="accent2"/>
                </a:solidFill>
              </a:rPr>
              <a:t> </a:t>
            </a:r>
            <a:r>
              <a:rPr lang="en-US" altLang="ko-KR" sz="1400" spc="0" dirty="0">
                <a:solidFill>
                  <a:schemeClr val="accent2"/>
                </a:solidFill>
              </a:rPr>
              <a:t>Machine Learning based ensemble classification models: XGB, LGBM, </a:t>
            </a:r>
            <a:r>
              <a:rPr lang="en-US" altLang="ko-KR" sz="1400" spc="0" dirty="0" err="1">
                <a:solidFill>
                  <a:schemeClr val="accent2"/>
                </a:solidFill>
              </a:rPr>
              <a:t>CatBoost</a:t>
            </a:r>
            <a:r>
              <a:rPr lang="en-US" altLang="ko-KR" sz="1400" spc="0" dirty="0">
                <a:solidFill>
                  <a:schemeClr val="accent2"/>
                </a:solidFill>
              </a:rPr>
              <a:t> </a:t>
            </a:r>
            <a:r>
              <a:rPr lang="ko-KR" altLang="en-US" sz="1400" spc="0" dirty="0">
                <a:solidFill>
                  <a:schemeClr val="accent2"/>
                </a:solidFill>
              </a:rPr>
              <a:t>등</a:t>
            </a:r>
            <a:endParaRPr lang="en-US" altLang="ko-KR" sz="1400" spc="0" dirty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Deep Learning based classification model: </a:t>
            </a:r>
            <a:r>
              <a:rPr lang="en-US" altLang="ko-KR" sz="1400" spc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TabNet</a:t>
            </a: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LSTM</a:t>
            </a:r>
          </a:p>
          <a:p>
            <a:pPr algn="l">
              <a:lnSpc>
                <a:spcPct val="150000"/>
              </a:lnSpc>
            </a:pPr>
            <a:r>
              <a:rPr lang="en-US" altLang="ko-KR" sz="14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Data augmentation: SMOTE, CTGAN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11174B-9D48-F68B-95AA-2E29AD8A97E5}"/>
              </a:ext>
            </a:extLst>
          </p:cNvPr>
          <p:cNvSpPr/>
          <p:nvPr/>
        </p:nvSpPr>
        <p:spPr>
          <a:xfrm>
            <a:off x="8472264" y="4616904"/>
            <a:ext cx="576064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최종</a:t>
            </a:r>
            <a:endParaRPr lang="en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2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2516</Words>
  <Application>Microsoft Macintosh PowerPoint</Application>
  <PresentationFormat>Widescreen</PresentationFormat>
  <Paragraphs>679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Apple SD Gothic Neo</vt:lpstr>
      <vt:lpstr>맑은 고딕</vt:lpstr>
      <vt:lpstr>Noto Sans Korean Bold</vt:lpstr>
      <vt:lpstr>Noto Sans Korean Medium</vt:lpstr>
      <vt:lpstr>NotoSansKR</vt:lpstr>
      <vt:lpstr>Arial</vt:lpstr>
      <vt:lpstr>Calibri</vt:lpstr>
      <vt:lpstr>Menlo</vt:lpstr>
      <vt:lpstr>Office 테마</vt:lpstr>
      <vt:lpstr>LG Aimers 2기 phase 2</vt:lpstr>
      <vt:lpstr>PowerPoint Presentation</vt:lpstr>
      <vt:lpstr>PowerPoint Presentation</vt:lpstr>
      <vt:lpstr>개요</vt:lpstr>
      <vt:lpstr>데이터 특성</vt:lpstr>
      <vt:lpstr>데이터 특성</vt:lpstr>
      <vt:lpstr>데이터 특성</vt:lpstr>
      <vt:lpstr>데이터 특성</vt:lpstr>
      <vt:lpstr>솔루션</vt:lpstr>
      <vt:lpstr>솔루션</vt:lpstr>
      <vt:lpstr>솔루션</vt:lpstr>
      <vt:lpstr>솔루션</vt:lpstr>
      <vt:lpstr>솔루션</vt:lpstr>
      <vt:lpstr>솔루션</vt:lpstr>
      <vt:lpstr>솔루션</vt:lpstr>
      <vt:lpstr>솔루션</vt:lpstr>
      <vt:lpstr>솔루션</vt:lpstr>
      <vt:lpstr>결론</vt:lpstr>
      <vt:lpstr>결론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Kim, Booyong</cp:lastModifiedBy>
  <cp:revision>254</cp:revision>
  <dcterms:created xsi:type="dcterms:W3CDTF">2014-08-30T22:01:36Z</dcterms:created>
  <dcterms:modified xsi:type="dcterms:W3CDTF">2023-03-07T01:56:44Z</dcterms:modified>
</cp:coreProperties>
</file>