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Gowun Dodum"/>
      <p:regular r:id="rId24"/>
    </p:embeddedFont>
    <p:embeddedFont>
      <p:font typeface="Roboto"/>
      <p:regular r:id="rId25"/>
      <p:bold r:id="rId26"/>
      <p:italic r:id="rId27"/>
      <p:boldItalic r:id="rId28"/>
    </p:embeddedFont>
    <p:embeddedFont>
      <p:font typeface="Montserrat"/>
      <p:regular r:id="rId29"/>
      <p:bold r:id="rId30"/>
      <p:italic r:id="rId31"/>
      <p:boldItalic r:id="rId32"/>
    </p:embeddedFont>
    <p:embeddedFont>
      <p:font typeface="Montserrat ExtraBold"/>
      <p:bold r:id="rId33"/>
      <p:boldItalic r:id="rId34"/>
    </p:embeddedFont>
    <p:embeddedFont>
      <p:font typeface="Hahmlet"/>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gzlKzb9vQDq5Jrg5OdWIVLB65T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owunDod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MontserratExtraBold-bold.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Hahmlet-regular.fntdata"/><Relationship Id="rId12" Type="http://schemas.openxmlformats.org/officeDocument/2006/relationships/slide" Target="slides/slide7.xml"/><Relationship Id="rId34" Type="http://schemas.openxmlformats.org/officeDocument/2006/relationships/font" Target="fonts/MontserratExtraBold-boldItalic.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Hahmle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dc2a75d5e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dc2a75d5e2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c2a75d5e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dc2a75d5e2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c2a75d5e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dc2a75d5e2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eddd6638a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eddd6638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eddd6638a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eddd6638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c2a75d5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dc2a75d5e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c2a75d5e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dc2a75d5e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c2a75d5e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dc2a75d5e2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Hahmlet"/>
              <a:buNone/>
              <a:defRPr i="0" sz="4400" u="none" cap="none" strike="noStrike">
                <a:solidFill>
                  <a:schemeClr val="dk1"/>
                </a:solidFill>
                <a:latin typeface="Hahmlet"/>
                <a:ea typeface="Hahmlet"/>
                <a:cs typeface="Hahmlet"/>
                <a:sym typeface="Hahmle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Gowun Dodum"/>
              <a:buChar char="•"/>
              <a:defRPr i="0" sz="3200" u="none" cap="none" strike="noStrike">
                <a:solidFill>
                  <a:schemeClr val="dk1"/>
                </a:solidFill>
                <a:latin typeface="Gowun Dodum"/>
                <a:ea typeface="Gowun Dodum"/>
                <a:cs typeface="Gowun Dodum"/>
                <a:sym typeface="Gowun Dodum"/>
              </a:defRPr>
            </a:lvl1pPr>
            <a:lvl2pPr indent="-406400" lvl="1" marL="914400" marR="0" rtl="0" algn="l">
              <a:spcBef>
                <a:spcPts val="560"/>
              </a:spcBef>
              <a:spcAft>
                <a:spcPts val="0"/>
              </a:spcAft>
              <a:buClr>
                <a:schemeClr val="dk1"/>
              </a:buClr>
              <a:buSzPts val="2800"/>
              <a:buFont typeface="Gowun Dodum"/>
              <a:buChar char="–"/>
              <a:defRPr i="0" sz="2800" u="none" cap="none" strike="noStrike">
                <a:solidFill>
                  <a:schemeClr val="dk1"/>
                </a:solidFill>
                <a:latin typeface="Gowun Dodum"/>
                <a:ea typeface="Gowun Dodum"/>
                <a:cs typeface="Gowun Dodum"/>
                <a:sym typeface="Gowun Dodum"/>
              </a:defRPr>
            </a:lvl2pPr>
            <a:lvl3pPr indent="-381000" lvl="2" marL="1371600" marR="0" rtl="0" algn="l">
              <a:spcBef>
                <a:spcPts val="480"/>
              </a:spcBef>
              <a:spcAft>
                <a:spcPts val="0"/>
              </a:spcAft>
              <a:buClr>
                <a:schemeClr val="dk1"/>
              </a:buClr>
              <a:buSzPts val="2400"/>
              <a:buFont typeface="Gowun Dodum"/>
              <a:buChar char="•"/>
              <a:defRPr i="0" sz="2400" u="none" cap="none" strike="noStrike">
                <a:solidFill>
                  <a:schemeClr val="dk1"/>
                </a:solidFill>
                <a:latin typeface="Gowun Dodum"/>
                <a:ea typeface="Gowun Dodum"/>
                <a:cs typeface="Gowun Dodum"/>
                <a:sym typeface="Gowun Dodum"/>
              </a:defRPr>
            </a:lvl3pPr>
            <a:lvl4pPr indent="-355600" lvl="3" marL="18288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4pPr>
            <a:lvl5pPr indent="-355600" lvl="4" marL="22860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5pPr>
            <a:lvl6pPr indent="-355600" lvl="5" marL="27432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6pPr>
            <a:lvl7pPr indent="-355600" lvl="6" marL="32004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7pPr>
            <a:lvl8pPr indent="-355600" lvl="7" marL="36576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8pPr>
            <a:lvl9pPr indent="-355600" lvl="8" marL="4114800" marR="0" rtl="0" algn="l">
              <a:spcBef>
                <a:spcPts val="400"/>
              </a:spcBef>
              <a:spcAft>
                <a:spcPts val="0"/>
              </a:spcAft>
              <a:buClr>
                <a:schemeClr val="dk1"/>
              </a:buClr>
              <a:buSzPts val="2000"/>
              <a:buFont typeface="Gowun Dodum"/>
              <a:buChar char="•"/>
              <a:defRPr i="0" sz="2000" u="none" cap="none" strike="noStrike">
                <a:solidFill>
                  <a:schemeClr val="dk1"/>
                </a:solidFill>
                <a:latin typeface="Gowun Dodum"/>
                <a:ea typeface="Gowun Dodum"/>
                <a:cs typeface="Gowun Dodum"/>
                <a:sym typeface="Gowun Dodum"/>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7ef8888c-f3c0-44d3.gradio.live/" TargetMode="External"/><Relationship Id="rId4" Type="http://schemas.openxmlformats.org/officeDocument/2006/relationships/image" Target="../media/image15.png"/><Relationship Id="rId5" Type="http://schemas.openxmlformats.org/officeDocument/2006/relationships/hyperlink" Target="https://huggingface.co/spaces/alphahg/academic-paper-translate-summar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83" name="Shape 83"/>
        <p:cNvGrpSpPr/>
        <p:nvPr/>
      </p:nvGrpSpPr>
      <p:grpSpPr>
        <a:xfrm>
          <a:off x="0" y="0"/>
          <a:ext cx="0" cy="0"/>
          <a:chOff x="0" y="0"/>
          <a:chExt cx="0" cy="0"/>
        </a:xfrm>
      </p:grpSpPr>
      <p:sp>
        <p:nvSpPr>
          <p:cNvPr id="84" name="Google Shape;84;p1"/>
          <p:cNvSpPr txBox="1"/>
          <p:nvPr/>
        </p:nvSpPr>
        <p:spPr>
          <a:xfrm>
            <a:off x="1515610" y="2378915"/>
            <a:ext cx="8569200" cy="1385400"/>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1" lang="en-US" sz="9000">
                <a:solidFill>
                  <a:srgbClr val="FFFFFF"/>
                </a:solidFill>
                <a:latin typeface="Calibri"/>
                <a:ea typeface="Calibri"/>
                <a:cs typeface="Calibri"/>
                <a:sym typeface="Calibri"/>
              </a:rPr>
              <a:t>논문 도우미</a:t>
            </a:r>
            <a:endParaRPr b="1"/>
          </a:p>
        </p:txBody>
      </p:sp>
      <p:sp>
        <p:nvSpPr>
          <p:cNvPr id="85" name="Google Shape;85;p1"/>
          <p:cNvSpPr txBox="1"/>
          <p:nvPr/>
        </p:nvSpPr>
        <p:spPr>
          <a:xfrm>
            <a:off x="1670720" y="1193000"/>
            <a:ext cx="7225800" cy="53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500">
                <a:solidFill>
                  <a:srgbClr val="FFE032"/>
                </a:solidFill>
                <a:latin typeface="Montserrat"/>
                <a:ea typeface="Montserrat"/>
                <a:cs typeface="Montserrat"/>
                <a:sym typeface="Montserrat"/>
              </a:rPr>
              <a:t>AI 자연어처리 전문가 양성 과정 6기</a:t>
            </a:r>
            <a:endParaRPr/>
          </a:p>
        </p:txBody>
      </p:sp>
      <p:cxnSp>
        <p:nvCxnSpPr>
          <p:cNvPr id="86" name="Google Shape;86;p1"/>
          <p:cNvCxnSpPr/>
          <p:nvPr/>
        </p:nvCxnSpPr>
        <p:spPr>
          <a:xfrm flipH="1" rot="10800000">
            <a:off x="9070850" y="1510325"/>
            <a:ext cx="7524600" cy="28200"/>
          </a:xfrm>
          <a:prstGeom prst="straightConnector1">
            <a:avLst/>
          </a:prstGeom>
          <a:noFill/>
          <a:ln cap="flat" cmpd="sng" w="47625">
            <a:solidFill>
              <a:srgbClr val="FFE032"/>
            </a:solidFill>
            <a:prstDash val="solid"/>
            <a:round/>
            <a:headEnd len="sm" w="sm" type="none"/>
            <a:tailEnd len="sm" w="sm" type="none"/>
          </a:ln>
        </p:spPr>
      </p:cxnSp>
      <p:pic>
        <p:nvPicPr>
          <p:cNvPr id="87" name="Google Shape;87;p1"/>
          <p:cNvPicPr preferRelativeResize="0"/>
          <p:nvPr/>
        </p:nvPicPr>
        <p:blipFill rotWithShape="1">
          <a:blip r:embed="rId3">
            <a:alphaModFix/>
          </a:blip>
          <a:srcRect b="2833" l="1605" r="1701" t="1746"/>
          <a:stretch/>
        </p:blipFill>
        <p:spPr>
          <a:xfrm>
            <a:off x="0" y="4801675"/>
            <a:ext cx="9506750" cy="5485325"/>
          </a:xfrm>
          <a:prstGeom prst="rect">
            <a:avLst/>
          </a:prstGeom>
          <a:noFill/>
          <a:ln>
            <a:noFill/>
          </a:ln>
        </p:spPr>
      </p:pic>
      <p:sp>
        <p:nvSpPr>
          <p:cNvPr id="88" name="Google Shape;88;p1"/>
          <p:cNvSpPr txBox="1"/>
          <p:nvPr/>
        </p:nvSpPr>
        <p:spPr>
          <a:xfrm>
            <a:off x="10279370" y="7752950"/>
            <a:ext cx="7225800" cy="1231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4000">
                <a:solidFill>
                  <a:srgbClr val="FFE032"/>
                </a:solidFill>
                <a:latin typeface="Calibri"/>
                <a:ea typeface="Calibri"/>
                <a:cs typeface="Calibri"/>
                <a:sym typeface="Calibri"/>
              </a:rPr>
              <a:t>Team 3.  송민석, 김수현, 박지수,</a:t>
            </a:r>
            <a:r>
              <a:rPr b="1" lang="en-US" sz="4000">
                <a:solidFill>
                  <a:srgbClr val="FFE032"/>
                </a:solidFill>
                <a:latin typeface="Calibri"/>
                <a:ea typeface="Calibri"/>
                <a:cs typeface="Calibri"/>
                <a:sym typeface="Calibri"/>
              </a:rPr>
              <a:t>     </a:t>
            </a:r>
            <a:endParaRPr b="1" sz="4000">
              <a:solidFill>
                <a:srgbClr val="FFE032"/>
              </a:solidFill>
              <a:latin typeface="Calibri"/>
              <a:ea typeface="Calibri"/>
              <a:cs typeface="Calibri"/>
              <a:sym typeface="Calibri"/>
            </a:endParaRPr>
          </a:p>
          <a:p>
            <a:pPr indent="0" lvl="0" marL="0" rtl="0" algn="ctr">
              <a:spcBef>
                <a:spcPts val="0"/>
              </a:spcBef>
              <a:spcAft>
                <a:spcPts val="0"/>
              </a:spcAft>
              <a:buNone/>
            </a:pPr>
            <a:r>
              <a:rPr b="1" lang="en-US" sz="4000">
                <a:solidFill>
                  <a:srgbClr val="FFE032"/>
                </a:solidFill>
                <a:latin typeface="Calibri"/>
                <a:ea typeface="Calibri"/>
                <a:cs typeface="Calibri"/>
                <a:sym typeface="Calibri"/>
              </a:rPr>
              <a:t>                이정선, 임광재, 유정수</a:t>
            </a:r>
            <a:endParaRPr b="1" sz="4000">
              <a:solidFill>
                <a:srgbClr val="FFE03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alpha val="89800"/>
          </a:srgbClr>
        </a:solidFill>
      </p:bgPr>
    </p:bg>
    <p:spTree>
      <p:nvGrpSpPr>
        <p:cNvPr id="230" name="Shape 230"/>
        <p:cNvGrpSpPr/>
        <p:nvPr/>
      </p:nvGrpSpPr>
      <p:grpSpPr>
        <a:xfrm>
          <a:off x="0" y="0"/>
          <a:ext cx="0" cy="0"/>
          <a:chOff x="0" y="0"/>
          <a:chExt cx="0" cy="0"/>
        </a:xfrm>
      </p:grpSpPr>
      <p:sp>
        <p:nvSpPr>
          <p:cNvPr id="231" name="Google Shape;231;g1dc2a75d5e2_0_68"/>
          <p:cNvSpPr txBox="1"/>
          <p:nvPr/>
        </p:nvSpPr>
        <p:spPr>
          <a:xfrm>
            <a:off x="6460850" y="586150"/>
            <a:ext cx="6717600" cy="1077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lt1"/>
                </a:solidFill>
                <a:latin typeface="Calibri"/>
                <a:ea typeface="Calibri"/>
                <a:cs typeface="Calibri"/>
                <a:sym typeface="Calibri"/>
              </a:rPr>
              <a:t>서비스 모델</a:t>
            </a:r>
            <a:endParaRPr b="1">
              <a:solidFill>
                <a:schemeClr val="lt1"/>
              </a:solidFill>
            </a:endParaRPr>
          </a:p>
        </p:txBody>
      </p:sp>
      <p:cxnSp>
        <p:nvCxnSpPr>
          <p:cNvPr id="232" name="Google Shape;232;g1dc2a75d5e2_0_68"/>
          <p:cNvCxnSpPr/>
          <p:nvPr/>
        </p:nvCxnSpPr>
        <p:spPr>
          <a:xfrm>
            <a:off x="5516575" y="1663450"/>
            <a:ext cx="6571800" cy="16800"/>
          </a:xfrm>
          <a:prstGeom prst="straightConnector1">
            <a:avLst/>
          </a:prstGeom>
          <a:noFill/>
          <a:ln cap="flat" cmpd="sng" w="76200">
            <a:solidFill>
              <a:srgbClr val="FFE032"/>
            </a:solidFill>
            <a:prstDash val="solid"/>
            <a:round/>
            <a:headEnd len="sm" w="sm" type="none"/>
            <a:tailEnd len="sm" w="sm" type="none"/>
          </a:ln>
        </p:spPr>
      </p:cxnSp>
      <p:sp>
        <p:nvSpPr>
          <p:cNvPr id="233" name="Google Shape;233;g1dc2a75d5e2_0_68"/>
          <p:cNvSpPr txBox="1"/>
          <p:nvPr/>
        </p:nvSpPr>
        <p:spPr>
          <a:xfrm>
            <a:off x="1671875" y="2680100"/>
            <a:ext cx="3284700" cy="538800"/>
          </a:xfrm>
          <a:prstGeom prst="rect">
            <a:avLst/>
          </a:prstGeom>
          <a:solidFill>
            <a:srgbClr val="FFE032"/>
          </a:solid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500">
                <a:solidFill>
                  <a:schemeClr val="dk1"/>
                </a:solidFill>
                <a:latin typeface="Calibri"/>
                <a:ea typeface="Calibri"/>
                <a:cs typeface="Calibri"/>
                <a:sym typeface="Calibri"/>
              </a:rPr>
              <a:t>  논문 요약  </a:t>
            </a:r>
            <a:endParaRPr b="1">
              <a:solidFill>
                <a:schemeClr val="dk1"/>
              </a:solidFill>
            </a:endParaRPr>
          </a:p>
        </p:txBody>
      </p:sp>
      <p:sp>
        <p:nvSpPr>
          <p:cNvPr id="234" name="Google Shape;234;g1dc2a75d5e2_0_68"/>
          <p:cNvSpPr/>
          <p:nvPr/>
        </p:nvSpPr>
        <p:spPr>
          <a:xfrm>
            <a:off x="1243200" y="3718150"/>
            <a:ext cx="6200400" cy="55794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100">
                <a:solidFill>
                  <a:schemeClr val="lt1"/>
                </a:solidFill>
              </a:rPr>
              <a:t>[ </a:t>
            </a:r>
            <a:r>
              <a:rPr lang="en-US" sz="3100">
                <a:solidFill>
                  <a:schemeClr val="lt1"/>
                </a:solidFill>
              </a:rPr>
              <a:t>T5 model ] 한글 요약</a:t>
            </a:r>
            <a:endParaRPr sz="3100">
              <a:solidFill>
                <a:schemeClr val="lt1"/>
              </a:solidFill>
            </a:endParaRPr>
          </a:p>
          <a:p>
            <a:pPr indent="0" lvl="0" marL="457200" rtl="0" algn="l">
              <a:spcBef>
                <a:spcPts val="0"/>
              </a:spcBef>
              <a:spcAft>
                <a:spcPts val="0"/>
              </a:spcAft>
              <a:buNone/>
            </a:pPr>
            <a:r>
              <a:t/>
            </a:r>
            <a:endParaRPr sz="3100">
              <a:solidFill>
                <a:schemeClr val="lt1"/>
              </a:solidFill>
            </a:endParaRPr>
          </a:p>
          <a:p>
            <a:pPr indent="-419100" lvl="0" marL="457200" rtl="0" algn="l">
              <a:spcBef>
                <a:spcPts val="0"/>
              </a:spcBef>
              <a:spcAft>
                <a:spcPts val="0"/>
              </a:spcAft>
              <a:buClr>
                <a:schemeClr val="lt1"/>
              </a:buClr>
              <a:buSzPts val="3000"/>
              <a:buFont typeface="Roboto"/>
              <a:buChar char="●"/>
            </a:pPr>
            <a:r>
              <a:rPr lang="en-US" sz="3000">
                <a:solidFill>
                  <a:schemeClr val="lt1"/>
                </a:solidFill>
                <a:latin typeface="Roboto"/>
                <a:ea typeface="Roboto"/>
                <a:cs typeface="Roboto"/>
                <a:sym typeface="Roboto"/>
              </a:rPr>
              <a:t>번역, 요약, 질의응답 등 다양한 자연어 처리 작업 수행</a:t>
            </a:r>
            <a:endParaRPr sz="3000">
              <a:solidFill>
                <a:schemeClr val="lt1"/>
              </a:solidFill>
              <a:latin typeface="Roboto"/>
              <a:ea typeface="Roboto"/>
              <a:cs typeface="Roboto"/>
              <a:sym typeface="Roboto"/>
            </a:endParaRPr>
          </a:p>
          <a:p>
            <a:pPr indent="0" lvl="0" marL="914400" rtl="0" algn="l">
              <a:spcBef>
                <a:spcPts val="0"/>
              </a:spcBef>
              <a:spcAft>
                <a:spcPts val="0"/>
              </a:spcAft>
              <a:buNone/>
            </a:pPr>
            <a:r>
              <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US" sz="3000">
                <a:solidFill>
                  <a:schemeClr val="lt1"/>
                </a:solidFill>
                <a:latin typeface="Roboto"/>
                <a:ea typeface="Roboto"/>
                <a:cs typeface="Roboto"/>
                <a:sym typeface="Roboto"/>
              </a:rPr>
              <a:t>거대한 양의 텍스트 데이터에 대해 사전 훈련되어 있어, 특정 작업에 대한 튜닝 없이도 고품질 텍스트를 생성</a:t>
            </a:r>
            <a:endParaRPr sz="3100">
              <a:solidFill>
                <a:schemeClr val="lt1"/>
              </a:solidFill>
            </a:endParaRPr>
          </a:p>
        </p:txBody>
      </p:sp>
      <p:pic>
        <p:nvPicPr>
          <p:cNvPr id="235" name="Google Shape;235;g1dc2a75d5e2_0_68"/>
          <p:cNvPicPr preferRelativeResize="0"/>
          <p:nvPr/>
        </p:nvPicPr>
        <p:blipFill>
          <a:blip r:embed="rId3">
            <a:alphaModFix/>
          </a:blip>
          <a:stretch>
            <a:fillRect/>
          </a:stretch>
        </p:blipFill>
        <p:spPr>
          <a:xfrm>
            <a:off x="7962225" y="3718150"/>
            <a:ext cx="9313998" cy="557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alpha val="89800"/>
          </a:srgbClr>
        </a:solidFill>
      </p:bgPr>
    </p:bg>
    <p:spTree>
      <p:nvGrpSpPr>
        <p:cNvPr id="239" name="Shape 239"/>
        <p:cNvGrpSpPr/>
        <p:nvPr/>
      </p:nvGrpSpPr>
      <p:grpSpPr>
        <a:xfrm>
          <a:off x="0" y="0"/>
          <a:ext cx="0" cy="0"/>
          <a:chOff x="0" y="0"/>
          <a:chExt cx="0" cy="0"/>
        </a:xfrm>
      </p:grpSpPr>
      <p:sp>
        <p:nvSpPr>
          <p:cNvPr id="240" name="Google Shape;240;g1dc2a75d5e2_0_122"/>
          <p:cNvSpPr txBox="1"/>
          <p:nvPr/>
        </p:nvSpPr>
        <p:spPr>
          <a:xfrm>
            <a:off x="6460850" y="586150"/>
            <a:ext cx="6717600" cy="1077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lt1"/>
                </a:solidFill>
                <a:latin typeface="Calibri"/>
                <a:ea typeface="Calibri"/>
                <a:cs typeface="Calibri"/>
                <a:sym typeface="Calibri"/>
              </a:rPr>
              <a:t>서비스 모델</a:t>
            </a:r>
            <a:endParaRPr b="1">
              <a:solidFill>
                <a:schemeClr val="lt1"/>
              </a:solidFill>
            </a:endParaRPr>
          </a:p>
        </p:txBody>
      </p:sp>
      <p:cxnSp>
        <p:nvCxnSpPr>
          <p:cNvPr id="241" name="Google Shape;241;g1dc2a75d5e2_0_122"/>
          <p:cNvCxnSpPr/>
          <p:nvPr/>
        </p:nvCxnSpPr>
        <p:spPr>
          <a:xfrm>
            <a:off x="5516575" y="1663450"/>
            <a:ext cx="6571800" cy="16800"/>
          </a:xfrm>
          <a:prstGeom prst="straightConnector1">
            <a:avLst/>
          </a:prstGeom>
          <a:noFill/>
          <a:ln cap="flat" cmpd="sng" w="76200">
            <a:solidFill>
              <a:srgbClr val="FFE032"/>
            </a:solidFill>
            <a:prstDash val="solid"/>
            <a:round/>
            <a:headEnd len="sm" w="sm" type="none"/>
            <a:tailEnd len="sm" w="sm" type="none"/>
          </a:ln>
        </p:spPr>
      </p:cxnSp>
      <p:sp>
        <p:nvSpPr>
          <p:cNvPr id="242" name="Google Shape;242;g1dc2a75d5e2_0_122"/>
          <p:cNvSpPr txBox="1"/>
          <p:nvPr/>
        </p:nvSpPr>
        <p:spPr>
          <a:xfrm>
            <a:off x="1671875" y="2680100"/>
            <a:ext cx="3284700" cy="538800"/>
          </a:xfrm>
          <a:prstGeom prst="rect">
            <a:avLst/>
          </a:prstGeom>
          <a:solidFill>
            <a:srgbClr val="FFE032"/>
          </a:solid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500">
                <a:solidFill>
                  <a:schemeClr val="dk1"/>
                </a:solidFill>
                <a:latin typeface="Calibri"/>
                <a:ea typeface="Calibri"/>
                <a:cs typeface="Calibri"/>
                <a:sym typeface="Calibri"/>
              </a:rPr>
              <a:t>  논문 요약  </a:t>
            </a:r>
            <a:endParaRPr b="1">
              <a:solidFill>
                <a:schemeClr val="dk1"/>
              </a:solidFill>
            </a:endParaRPr>
          </a:p>
        </p:txBody>
      </p:sp>
      <p:sp>
        <p:nvSpPr>
          <p:cNvPr id="243" name="Google Shape;243;g1dc2a75d5e2_0_122"/>
          <p:cNvSpPr/>
          <p:nvPr/>
        </p:nvSpPr>
        <p:spPr>
          <a:xfrm>
            <a:off x="1243200" y="3718150"/>
            <a:ext cx="6200400" cy="55794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100">
                <a:solidFill>
                  <a:schemeClr val="lt1"/>
                </a:solidFill>
              </a:rPr>
              <a:t>[ Longformer ] 영어 요약</a:t>
            </a:r>
            <a:endParaRPr sz="3100">
              <a:solidFill>
                <a:schemeClr val="lt1"/>
              </a:solidFill>
            </a:endParaRPr>
          </a:p>
          <a:p>
            <a:pPr indent="0" lvl="0" marL="457200" rtl="0" algn="l">
              <a:spcBef>
                <a:spcPts val="0"/>
              </a:spcBef>
              <a:spcAft>
                <a:spcPts val="0"/>
              </a:spcAft>
              <a:buNone/>
            </a:pPr>
            <a:r>
              <a:t/>
            </a:r>
            <a:endParaRPr sz="3100">
              <a:solidFill>
                <a:schemeClr val="lt1"/>
              </a:solidFill>
            </a:endParaRPr>
          </a:p>
          <a:p>
            <a:pPr indent="-419100" lvl="0" marL="457200" rtl="0" algn="l">
              <a:spcBef>
                <a:spcPts val="0"/>
              </a:spcBef>
              <a:spcAft>
                <a:spcPts val="0"/>
              </a:spcAft>
              <a:buClr>
                <a:schemeClr val="lt1"/>
              </a:buClr>
              <a:buSzPts val="3000"/>
              <a:buFont typeface="Roboto"/>
              <a:buChar char="●"/>
            </a:pPr>
            <a:r>
              <a:rPr lang="en-US" sz="3100">
                <a:solidFill>
                  <a:schemeClr val="lt1"/>
                </a:solidFill>
              </a:rPr>
              <a:t>긴 시퀀스를 처리할 수 있는 구조</a:t>
            </a:r>
            <a:endParaRPr sz="3100">
              <a:solidFill>
                <a:schemeClr val="lt1"/>
              </a:solidFill>
            </a:endParaRPr>
          </a:p>
          <a:p>
            <a:pPr indent="0" lvl="0" marL="0" rtl="0" algn="l">
              <a:spcBef>
                <a:spcPts val="0"/>
              </a:spcBef>
              <a:spcAft>
                <a:spcPts val="0"/>
              </a:spcAft>
              <a:buNone/>
            </a:pPr>
            <a:r>
              <a:t/>
            </a:r>
            <a:endParaRPr sz="3100">
              <a:solidFill>
                <a:schemeClr val="lt1"/>
              </a:solidFill>
            </a:endParaRPr>
          </a:p>
          <a:p>
            <a:pPr indent="-425450" lvl="0" marL="457200" rtl="0" algn="l">
              <a:spcBef>
                <a:spcPts val="0"/>
              </a:spcBef>
              <a:spcAft>
                <a:spcPts val="0"/>
              </a:spcAft>
              <a:buClr>
                <a:schemeClr val="lt1"/>
              </a:buClr>
              <a:buSzPts val="3100"/>
              <a:buChar char="●"/>
            </a:pPr>
            <a:r>
              <a:rPr lang="en-US" sz="3100">
                <a:solidFill>
                  <a:schemeClr val="lt1"/>
                </a:solidFill>
              </a:rPr>
              <a:t>계산 복잡도가 낮은 메커니즘을 사용하여 효율적이다.</a:t>
            </a:r>
            <a:endParaRPr sz="3100">
              <a:solidFill>
                <a:schemeClr val="lt1"/>
              </a:solidFill>
            </a:endParaRPr>
          </a:p>
        </p:txBody>
      </p:sp>
      <p:pic>
        <p:nvPicPr>
          <p:cNvPr id="244" name="Google Shape;244;g1dc2a75d5e2_0_122"/>
          <p:cNvPicPr preferRelativeResize="0"/>
          <p:nvPr/>
        </p:nvPicPr>
        <p:blipFill>
          <a:blip r:embed="rId3">
            <a:alphaModFix/>
          </a:blip>
          <a:stretch>
            <a:fillRect/>
          </a:stretch>
        </p:blipFill>
        <p:spPr>
          <a:xfrm>
            <a:off x="7770175" y="3718150"/>
            <a:ext cx="9678276" cy="2310200"/>
          </a:xfrm>
          <a:prstGeom prst="rect">
            <a:avLst/>
          </a:prstGeom>
          <a:noFill/>
          <a:ln>
            <a:noFill/>
          </a:ln>
        </p:spPr>
      </p:pic>
      <p:pic>
        <p:nvPicPr>
          <p:cNvPr id="245" name="Google Shape;245;g1dc2a75d5e2_0_122"/>
          <p:cNvPicPr preferRelativeResize="0"/>
          <p:nvPr/>
        </p:nvPicPr>
        <p:blipFill rotWithShape="1">
          <a:blip r:embed="rId4">
            <a:alphaModFix/>
          </a:blip>
          <a:srcRect b="0" l="0" r="0" t="58433"/>
          <a:stretch/>
        </p:blipFill>
        <p:spPr>
          <a:xfrm>
            <a:off x="7770175" y="6333475"/>
            <a:ext cx="5255023" cy="296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49" name="Shape 249"/>
        <p:cNvGrpSpPr/>
        <p:nvPr/>
      </p:nvGrpSpPr>
      <p:grpSpPr>
        <a:xfrm>
          <a:off x="0" y="0"/>
          <a:ext cx="0" cy="0"/>
          <a:chOff x="0" y="0"/>
          <a:chExt cx="0" cy="0"/>
        </a:xfrm>
      </p:grpSpPr>
      <p:sp>
        <p:nvSpPr>
          <p:cNvPr id="250" name="Google Shape;250;p12"/>
          <p:cNvSpPr txBox="1"/>
          <p:nvPr/>
        </p:nvSpPr>
        <p:spPr>
          <a:xfrm>
            <a:off x="1028700" y="1019175"/>
            <a:ext cx="7086600" cy="1551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dk1"/>
                </a:solidFill>
                <a:latin typeface="Calibri"/>
                <a:ea typeface="Calibri"/>
                <a:cs typeface="Calibri"/>
                <a:sym typeface="Calibri"/>
              </a:rPr>
              <a:t>검증</a:t>
            </a:r>
            <a:endParaRPr b="1">
              <a:solidFill>
                <a:schemeClr val="dk1"/>
              </a:solidFill>
            </a:endParaRPr>
          </a:p>
          <a:p>
            <a:pPr indent="0" lvl="0" marL="0" marR="0" rtl="0" algn="l">
              <a:lnSpc>
                <a:spcPct val="23989"/>
              </a:lnSpc>
              <a:spcBef>
                <a:spcPts val="0"/>
              </a:spcBef>
              <a:spcAft>
                <a:spcPts val="0"/>
              </a:spcAft>
              <a:buNone/>
            </a:pPr>
            <a:r>
              <a:t/>
            </a:r>
            <a:endParaRPr b="1" i="0" sz="6999" u="none" cap="none" strike="noStrike">
              <a:solidFill>
                <a:schemeClr val="dk1"/>
              </a:solidFill>
              <a:latin typeface="Calibri"/>
              <a:ea typeface="Calibri"/>
              <a:cs typeface="Calibri"/>
              <a:sym typeface="Calibri"/>
            </a:endParaRPr>
          </a:p>
        </p:txBody>
      </p:sp>
      <p:cxnSp>
        <p:nvCxnSpPr>
          <p:cNvPr id="251" name="Google Shape;251;p12"/>
          <p:cNvCxnSpPr/>
          <p:nvPr/>
        </p:nvCxnSpPr>
        <p:spPr>
          <a:xfrm>
            <a:off x="1028700" y="2331880"/>
            <a:ext cx="3401100" cy="0"/>
          </a:xfrm>
          <a:prstGeom prst="straightConnector1">
            <a:avLst/>
          </a:prstGeom>
          <a:noFill/>
          <a:ln cap="flat" cmpd="sng" w="76200">
            <a:solidFill>
              <a:srgbClr val="FFE032"/>
            </a:solidFill>
            <a:prstDash val="solid"/>
            <a:round/>
            <a:headEnd len="sm" w="sm" type="none"/>
            <a:tailEnd len="sm" w="sm" type="none"/>
          </a:ln>
        </p:spPr>
      </p:cxnSp>
      <p:sp>
        <p:nvSpPr>
          <p:cNvPr id="252" name="Google Shape;252;p12"/>
          <p:cNvSpPr txBox="1"/>
          <p:nvPr/>
        </p:nvSpPr>
        <p:spPr>
          <a:xfrm>
            <a:off x="676125" y="2702350"/>
            <a:ext cx="5278800" cy="4787100"/>
          </a:xfrm>
          <a:prstGeom prst="rect">
            <a:avLst/>
          </a:prstGeom>
          <a:noFill/>
          <a:ln>
            <a:noFill/>
          </a:ln>
        </p:spPr>
        <p:txBody>
          <a:bodyPr anchorCtr="0" anchor="t" bIns="91425" lIns="91425" spcFirstLastPara="1" rIns="91425" wrap="square" tIns="91425">
            <a:spAutoFit/>
          </a:bodyPr>
          <a:lstStyle/>
          <a:p>
            <a:pPr indent="0" lvl="0" marL="0" rtl="0" algn="l">
              <a:lnSpc>
                <a:spcPct val="120002"/>
              </a:lnSpc>
              <a:spcBef>
                <a:spcPts val="0"/>
              </a:spcBef>
              <a:spcAft>
                <a:spcPts val="0"/>
              </a:spcAft>
              <a:buNone/>
            </a:pPr>
            <a:r>
              <a:rPr b="1" lang="en-US" sz="6500">
                <a:solidFill>
                  <a:schemeClr val="dk1"/>
                </a:solidFill>
                <a:latin typeface="Calibri"/>
                <a:ea typeface="Calibri"/>
                <a:cs typeface="Calibri"/>
                <a:sym typeface="Calibri"/>
              </a:rPr>
              <a:t>[ Bleu score ]</a:t>
            </a:r>
            <a:endParaRPr b="1" sz="6500">
              <a:solidFill>
                <a:schemeClr val="dk1"/>
              </a:solidFill>
              <a:latin typeface="Calibri"/>
              <a:ea typeface="Calibri"/>
              <a:cs typeface="Calibri"/>
              <a:sym typeface="Calibri"/>
            </a:endParaRPr>
          </a:p>
          <a:p>
            <a:pPr indent="0" lvl="0" marL="0" rtl="0" algn="l">
              <a:lnSpc>
                <a:spcPct val="120002"/>
              </a:lnSpc>
              <a:spcBef>
                <a:spcPts val="0"/>
              </a:spcBef>
              <a:spcAft>
                <a:spcPts val="0"/>
              </a:spcAft>
              <a:buNone/>
            </a:pPr>
            <a:r>
              <a:t/>
            </a:r>
            <a:endParaRPr b="1" sz="6500">
              <a:solidFill>
                <a:schemeClr val="dk1"/>
              </a:solidFill>
              <a:latin typeface="Calibri"/>
              <a:ea typeface="Calibri"/>
              <a:cs typeface="Calibri"/>
              <a:sym typeface="Calibri"/>
            </a:endParaRPr>
          </a:p>
          <a:p>
            <a:pPr indent="0" lvl="0" marL="0" rtl="0" algn="l">
              <a:lnSpc>
                <a:spcPct val="120002"/>
              </a:lnSpc>
              <a:spcBef>
                <a:spcPts val="0"/>
              </a:spcBef>
              <a:spcAft>
                <a:spcPts val="0"/>
              </a:spcAft>
              <a:buNone/>
            </a:pPr>
            <a:r>
              <a:rPr b="1" lang="en-US" sz="6500">
                <a:solidFill>
                  <a:schemeClr val="dk1"/>
                </a:solidFill>
                <a:latin typeface="Calibri"/>
                <a:ea typeface="Calibri"/>
                <a:cs typeface="Calibri"/>
                <a:sym typeface="Calibri"/>
              </a:rPr>
              <a:t>한 =&gt; 영 : 54.2</a:t>
            </a:r>
            <a:endParaRPr b="1" sz="6500">
              <a:solidFill>
                <a:schemeClr val="dk1"/>
              </a:solidFill>
              <a:latin typeface="Calibri"/>
              <a:ea typeface="Calibri"/>
              <a:cs typeface="Calibri"/>
              <a:sym typeface="Calibri"/>
            </a:endParaRPr>
          </a:p>
          <a:p>
            <a:pPr indent="0" lvl="0" marL="0" rtl="0" algn="l">
              <a:lnSpc>
                <a:spcPct val="120002"/>
              </a:lnSpc>
              <a:spcBef>
                <a:spcPts val="0"/>
              </a:spcBef>
              <a:spcAft>
                <a:spcPts val="0"/>
              </a:spcAft>
              <a:buNone/>
            </a:pPr>
            <a:r>
              <a:rPr b="1" lang="en-US" sz="6500">
                <a:solidFill>
                  <a:schemeClr val="dk1"/>
                </a:solidFill>
                <a:latin typeface="Calibri"/>
                <a:ea typeface="Calibri"/>
                <a:cs typeface="Calibri"/>
                <a:sym typeface="Calibri"/>
              </a:rPr>
              <a:t>영 =&gt; 한 : 61.3</a:t>
            </a:r>
            <a:endParaRPr b="1" sz="6500">
              <a:solidFill>
                <a:schemeClr val="dk1"/>
              </a:solidFill>
              <a:latin typeface="Calibri"/>
              <a:ea typeface="Calibri"/>
              <a:cs typeface="Calibri"/>
              <a:sym typeface="Calibri"/>
            </a:endParaRPr>
          </a:p>
        </p:txBody>
      </p:sp>
      <p:sp>
        <p:nvSpPr>
          <p:cNvPr id="253" name="Google Shape;253;p12"/>
          <p:cNvSpPr txBox="1"/>
          <p:nvPr/>
        </p:nvSpPr>
        <p:spPr>
          <a:xfrm>
            <a:off x="8908700" y="2702350"/>
            <a:ext cx="6426900" cy="7006800"/>
          </a:xfrm>
          <a:prstGeom prst="rect">
            <a:avLst/>
          </a:prstGeom>
          <a:noFill/>
          <a:ln>
            <a:noFill/>
          </a:ln>
        </p:spPr>
        <p:txBody>
          <a:bodyPr anchorCtr="0" anchor="t" bIns="91425" lIns="91425" spcFirstLastPara="1" rIns="91425" wrap="square" tIns="91425">
            <a:spAutoFit/>
          </a:bodyPr>
          <a:lstStyle/>
          <a:p>
            <a:pPr indent="0" lvl="0" marL="0" rtl="0" algn="l">
              <a:lnSpc>
                <a:spcPct val="120002"/>
              </a:lnSpc>
              <a:spcBef>
                <a:spcPts val="0"/>
              </a:spcBef>
              <a:spcAft>
                <a:spcPts val="0"/>
              </a:spcAft>
              <a:buNone/>
            </a:pPr>
            <a:r>
              <a:rPr b="1" lang="en-US" sz="6500">
                <a:solidFill>
                  <a:schemeClr val="dk1"/>
                </a:solidFill>
                <a:latin typeface="Calibri"/>
                <a:ea typeface="Calibri"/>
                <a:cs typeface="Calibri"/>
                <a:sym typeface="Calibri"/>
              </a:rPr>
              <a:t>[ Rouge Score ]</a:t>
            </a:r>
            <a:endParaRPr b="1" sz="6500">
              <a:solidFill>
                <a:schemeClr val="dk1"/>
              </a:solidFill>
              <a:latin typeface="Calibri"/>
              <a:ea typeface="Calibri"/>
              <a:cs typeface="Calibri"/>
              <a:sym typeface="Calibri"/>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{'eval_loss': 0.49217191338539124,</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'eval_rouge1': 4.874,</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'eval_rouge2': 1.0497,</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'eval_rougeL': 4.8599,</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'eval_rougeLsum': 4.854,</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'eval_gen_len': 18.9953,</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'eval_runtime': 2304.2577,</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'eval_samples_per_second': 15.65,</a:t>
            </a:r>
            <a:endParaRPr b="1" sz="2400">
              <a:solidFill>
                <a:schemeClr val="dk1"/>
              </a:solidFill>
              <a:latin typeface="Courier New"/>
              <a:ea typeface="Courier New"/>
              <a:cs typeface="Courier New"/>
              <a:sym typeface="Courier New"/>
            </a:endParaRPr>
          </a:p>
          <a:p>
            <a:pPr indent="0" lvl="0" marL="0" rtl="0" algn="l">
              <a:lnSpc>
                <a:spcPct val="120002"/>
              </a:lnSpc>
              <a:spcBef>
                <a:spcPts val="0"/>
              </a:spcBef>
              <a:spcAft>
                <a:spcPts val="0"/>
              </a:spcAft>
              <a:buNone/>
            </a:pPr>
            <a:r>
              <a:rPr b="1" lang="en-US" sz="2400">
                <a:solidFill>
                  <a:schemeClr val="dk1"/>
                </a:solidFill>
                <a:latin typeface="Courier New"/>
                <a:ea typeface="Courier New"/>
                <a:cs typeface="Courier New"/>
                <a:sym typeface="Courier New"/>
              </a:rPr>
              <a:t> 'eval_steps_per_second': 0.978,</a:t>
            </a:r>
            <a:endParaRPr b="1" sz="2400">
              <a:solidFill>
                <a:schemeClr val="dk1"/>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1"/>
              </a:buClr>
              <a:buSzPts val="1100"/>
              <a:buFont typeface="Arial"/>
              <a:buNone/>
            </a:pPr>
            <a:r>
              <a:rPr b="1" lang="en-US" sz="2400">
                <a:solidFill>
                  <a:schemeClr val="dk1"/>
                </a:solidFill>
                <a:latin typeface="Courier New"/>
                <a:ea typeface="Courier New"/>
                <a:cs typeface="Courier New"/>
                <a:sym typeface="Courier New"/>
              </a:rPr>
              <a:t> 'epoch': 3.0}</a:t>
            </a:r>
            <a:endParaRPr b="1" sz="2400">
              <a:solidFill>
                <a:schemeClr val="dk1"/>
              </a:solidFill>
              <a:latin typeface="Courier New"/>
              <a:ea typeface="Courier New"/>
              <a:cs typeface="Courier New"/>
              <a:sym typeface="Courier New"/>
            </a:endParaRPr>
          </a:p>
          <a:p>
            <a:pPr indent="0" lvl="0" marL="0" rtl="0" algn="l">
              <a:lnSpc>
                <a:spcPct val="120002"/>
              </a:lnSpc>
              <a:spcBef>
                <a:spcPts val="300"/>
              </a:spcBef>
              <a:spcAft>
                <a:spcPts val="0"/>
              </a:spcAft>
              <a:buNone/>
            </a:pPr>
            <a:r>
              <a:t/>
            </a:r>
            <a:endParaRPr b="1" sz="6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7" name="Shape 257"/>
        <p:cNvGrpSpPr/>
        <p:nvPr/>
      </p:nvGrpSpPr>
      <p:grpSpPr>
        <a:xfrm>
          <a:off x="0" y="0"/>
          <a:ext cx="0" cy="0"/>
          <a:chOff x="0" y="0"/>
          <a:chExt cx="0" cy="0"/>
        </a:xfrm>
      </p:grpSpPr>
      <p:sp>
        <p:nvSpPr>
          <p:cNvPr id="258" name="Google Shape;258;g1dc2a75d5e2_0_187"/>
          <p:cNvSpPr txBox="1"/>
          <p:nvPr/>
        </p:nvSpPr>
        <p:spPr>
          <a:xfrm>
            <a:off x="1028700" y="1019175"/>
            <a:ext cx="7086600" cy="1551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dk1"/>
                </a:solidFill>
                <a:latin typeface="Calibri"/>
                <a:ea typeface="Calibri"/>
                <a:cs typeface="Calibri"/>
                <a:sym typeface="Calibri"/>
              </a:rPr>
              <a:t>검증 </a:t>
            </a:r>
            <a:endParaRPr b="1">
              <a:solidFill>
                <a:schemeClr val="dk1"/>
              </a:solidFill>
            </a:endParaRPr>
          </a:p>
          <a:p>
            <a:pPr indent="0" lvl="0" marL="0" marR="0" rtl="0" algn="l">
              <a:lnSpc>
                <a:spcPct val="23989"/>
              </a:lnSpc>
              <a:spcBef>
                <a:spcPts val="0"/>
              </a:spcBef>
              <a:spcAft>
                <a:spcPts val="0"/>
              </a:spcAft>
              <a:buNone/>
            </a:pPr>
            <a:r>
              <a:t/>
            </a:r>
            <a:endParaRPr b="1" i="0" sz="6999" u="none" cap="none" strike="noStrike">
              <a:solidFill>
                <a:schemeClr val="dk1"/>
              </a:solidFill>
              <a:latin typeface="Calibri"/>
              <a:ea typeface="Calibri"/>
              <a:cs typeface="Calibri"/>
              <a:sym typeface="Calibri"/>
            </a:endParaRPr>
          </a:p>
        </p:txBody>
      </p:sp>
      <p:cxnSp>
        <p:nvCxnSpPr>
          <p:cNvPr id="259" name="Google Shape;259;g1dc2a75d5e2_0_187"/>
          <p:cNvCxnSpPr/>
          <p:nvPr/>
        </p:nvCxnSpPr>
        <p:spPr>
          <a:xfrm>
            <a:off x="1028700" y="2331880"/>
            <a:ext cx="3401100" cy="0"/>
          </a:xfrm>
          <a:prstGeom prst="straightConnector1">
            <a:avLst/>
          </a:prstGeom>
          <a:noFill/>
          <a:ln cap="flat" cmpd="sng" w="76200">
            <a:solidFill>
              <a:srgbClr val="FFE032"/>
            </a:solidFill>
            <a:prstDash val="solid"/>
            <a:round/>
            <a:headEnd len="sm" w="sm" type="none"/>
            <a:tailEnd len="sm" w="sm" type="none"/>
          </a:ln>
        </p:spPr>
      </p:cxnSp>
      <p:sp>
        <p:nvSpPr>
          <p:cNvPr id="260" name="Google Shape;260;g1dc2a75d5e2_0_187"/>
          <p:cNvSpPr txBox="1"/>
          <p:nvPr/>
        </p:nvSpPr>
        <p:spPr>
          <a:xfrm>
            <a:off x="704400" y="2702350"/>
            <a:ext cx="6426900" cy="1185300"/>
          </a:xfrm>
          <a:prstGeom prst="rect">
            <a:avLst/>
          </a:prstGeom>
          <a:noFill/>
          <a:ln>
            <a:noFill/>
          </a:ln>
        </p:spPr>
        <p:txBody>
          <a:bodyPr anchorCtr="0" anchor="t" bIns="91425" lIns="91425" spcFirstLastPara="1" rIns="91425" wrap="square" tIns="91425">
            <a:spAutoFit/>
          </a:bodyPr>
          <a:lstStyle/>
          <a:p>
            <a:pPr indent="0" lvl="0" marL="0" rtl="0" algn="l">
              <a:lnSpc>
                <a:spcPct val="120002"/>
              </a:lnSpc>
              <a:spcBef>
                <a:spcPts val="0"/>
              </a:spcBef>
              <a:spcAft>
                <a:spcPts val="0"/>
              </a:spcAft>
              <a:buNone/>
            </a:pPr>
            <a:r>
              <a:rPr b="1" lang="en-US" sz="6500">
                <a:solidFill>
                  <a:schemeClr val="dk1"/>
                </a:solidFill>
                <a:latin typeface="Calibri"/>
                <a:ea typeface="Calibri"/>
                <a:cs typeface="Calibri"/>
                <a:sym typeface="Calibri"/>
              </a:rPr>
              <a:t>[ </a:t>
            </a:r>
            <a:r>
              <a:rPr b="1" lang="en-US" sz="5500">
                <a:solidFill>
                  <a:schemeClr val="dk1"/>
                </a:solidFill>
                <a:latin typeface="Calibri"/>
                <a:ea typeface="Calibri"/>
                <a:cs typeface="Calibri"/>
                <a:sym typeface="Calibri"/>
              </a:rPr>
              <a:t>정성적 평가</a:t>
            </a:r>
            <a:r>
              <a:rPr b="1" lang="en-US" sz="6500">
                <a:solidFill>
                  <a:schemeClr val="dk1"/>
                </a:solidFill>
                <a:latin typeface="Calibri"/>
                <a:ea typeface="Calibri"/>
                <a:cs typeface="Calibri"/>
                <a:sym typeface="Calibri"/>
              </a:rPr>
              <a:t> ]</a:t>
            </a:r>
            <a:endParaRPr sz="6500">
              <a:solidFill>
                <a:schemeClr val="dk1"/>
              </a:solidFill>
              <a:latin typeface="Calibri"/>
              <a:ea typeface="Calibri"/>
              <a:cs typeface="Calibri"/>
              <a:sym typeface="Calibri"/>
            </a:endParaRPr>
          </a:p>
        </p:txBody>
      </p:sp>
      <p:pic>
        <p:nvPicPr>
          <p:cNvPr id="261" name="Google Shape;261;g1dc2a75d5e2_0_187"/>
          <p:cNvPicPr preferRelativeResize="0"/>
          <p:nvPr/>
        </p:nvPicPr>
        <p:blipFill>
          <a:blip r:embed="rId3">
            <a:alphaModFix/>
          </a:blip>
          <a:stretch>
            <a:fillRect/>
          </a:stretch>
        </p:blipFill>
        <p:spPr>
          <a:xfrm>
            <a:off x="933000" y="4400525"/>
            <a:ext cx="16372001" cy="2283793"/>
          </a:xfrm>
          <a:prstGeom prst="rect">
            <a:avLst/>
          </a:prstGeom>
          <a:noFill/>
          <a:ln>
            <a:noFill/>
          </a:ln>
        </p:spPr>
      </p:pic>
      <p:pic>
        <p:nvPicPr>
          <p:cNvPr id="262" name="Google Shape;262;g1dc2a75d5e2_0_187"/>
          <p:cNvPicPr preferRelativeResize="0"/>
          <p:nvPr/>
        </p:nvPicPr>
        <p:blipFill>
          <a:blip r:embed="rId4">
            <a:alphaModFix/>
          </a:blip>
          <a:stretch>
            <a:fillRect/>
          </a:stretch>
        </p:blipFill>
        <p:spPr>
          <a:xfrm>
            <a:off x="933000" y="7050100"/>
            <a:ext cx="16372001" cy="21625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eeddd6638a_1_1"/>
          <p:cNvSpPr txBox="1"/>
          <p:nvPr/>
        </p:nvSpPr>
        <p:spPr>
          <a:xfrm>
            <a:off x="414100" y="806400"/>
            <a:ext cx="17182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4차 산업혁명은 기계화 혁명, 대량생산 혁명에 이어 컴퓨터, 인터넷을 통한 지식정보 혁명을 기반으로 하고 있다. 빅데이터, 인공지능, 사물 인터넷 등의 정보기술의 발전을 통해 모든 국가, 산업분야를 초월하여 사회 전반에 혁신적인 변화를 일으키고 있다. 4차 산업혁명은 2016년 세계경제포럼에서 언급되며 사회변화의 주요 화두로 떠올랐다. 이 포럼은 2021년에는 로봇 서비스가 일반화되고 2022년에는 3D프린터에 의한 대량생산, 2023년에는 빅데이터에 의한 의사 결정이 일반화될 것으로 전망했다. 또한 2025년에는 인공지능이 화이트칼라 노동을 대체하고 2026년에는 인공지능이 스스로 자신의 의사를 결정하게 될 것이라고 전망했다(김대호, 2016). 빅데이터에 의한 의사 결정이 일반화되는 사회에서 빅데이터 속에서 누가 먼저 가치를 추출해내느냐에 따라 기업의 성패가 나뉠 것이며 빅데이터가 새로운 유형의 기업 자산으로 자리 잡을 것이라 예측되고 있다(Manyika 외 2011). 빅데이터가 가지고 있는 정보의 가치와 중요성을 인식한 민간기업은 이미 1990년대부터 데이터베이스 마케팅(data base marketing)에서 진화한 요소들을 기반으로 등장한 고객관계관리(CRM : Customer Relationship Management)를 마케팅에 전략적으로 활용하고 있다. 고객과 관련한 기업의 내외부 자료를 수집하여 고객 통합 데이터베이스를 구축하고 있다.</a:t>
            </a:r>
            <a:endParaRPr sz="2100"/>
          </a:p>
        </p:txBody>
      </p:sp>
      <p:sp>
        <p:nvSpPr>
          <p:cNvPr id="268" name="Google Shape;268;g1eeddd6638a_1_1"/>
          <p:cNvSpPr txBox="1"/>
          <p:nvPr/>
        </p:nvSpPr>
        <p:spPr>
          <a:xfrm>
            <a:off x="0" y="4202100"/>
            <a:ext cx="18700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4th Industrial Revolution is based on the knowledge information revolution through computers, and the Internet following the mechanization revolution, the mass production revolution. Through the development of information technology such as big data, artificial intelligence, and the Internet, innovative changes are happening across society, transcending all countries and industries. The 4th Industrial Revolution was mentioned in the 2016 World Economic Forum and emerged as a major topic of social change. In 2021, robot services were generalized and mass-produced data was predicted to be generalized in 2023. In addition, it is predicted that artificial intelligence will replace white-collar labor in 2025 and artificial intelligence will decide on its own in 2026 (Mim Daeho, 2016). In a society where decision-making by big data is common, it is predicted that the company will first extract value from big data, and big data will become a new type of company asset (Unknownly outside of Manyaka). It is predicted that large data will emerge from the company's value. It is already based on marketing and marketing data from the 1990s. It is predicted that it will be based on the company's marketing and marketing data. It is based on the company's analysis. It is based on the company's analysis of the company's analysis. It is based on the company's analysis, which is based on the company's analysis, which is based on the company.</a:t>
            </a:r>
            <a:endParaRPr sz="1800"/>
          </a:p>
        </p:txBody>
      </p:sp>
      <p:sp>
        <p:nvSpPr>
          <p:cNvPr id="269" name="Google Shape;269;g1eeddd6638a_1_1"/>
          <p:cNvSpPr txBox="1"/>
          <p:nvPr/>
        </p:nvSpPr>
        <p:spPr>
          <a:xfrm>
            <a:off x="0" y="7443550"/>
            <a:ext cx="18288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The Fourth Industrial Revolution is based on the mechanization revolution and mass production revolution, followed by the computer and the Internet.Through the development of information technology such as big data, artificial intelligence, and the Internet of Things, it is creating innovative changes in society as a whole, beyond all countries and industries.The Fourth Industrial Revolution was mentioned in the 2016 World Economic Forum and emerged as a major topic of social change.The forum predicts that robot services will be generalized in 2021, mass production by 3D printers in 2022, and decision -making by big data in 2023.In addition, in 2025, artificial intelligence will replace white collar labor and in 2026, artificial intelligence will decide on its own (Kim Dae -ho, 2016).In a society where decision making by big data is generalized, it is expected that the success of the company will be divided according to who extracts the value first from the big data, and that big data will become a new type of corporate assets (Manyika et al. 2011).Private companies that recognize the value and importance of information in big data have already strategically marketing based on elements that have evolved in Data Base Marketing since the 1990s.It is used.The company is collecting internal and external data from companies related to customers to build an integrated database.</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eeddd6638a_1_12"/>
          <p:cNvSpPr txBox="1"/>
          <p:nvPr/>
        </p:nvSpPr>
        <p:spPr>
          <a:xfrm>
            <a:off x="520525" y="492625"/>
            <a:ext cx="18138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Other machine learning applications in finance include Sirignano and Spiliopoulos [15] where</a:t>
            </a:r>
            <a:endParaRPr/>
          </a:p>
          <a:p>
            <a:pPr indent="0" lvl="0" marL="0" rtl="0" algn="l">
              <a:spcBef>
                <a:spcPts val="0"/>
              </a:spcBef>
              <a:spcAft>
                <a:spcPts val="0"/>
              </a:spcAft>
              <a:buNone/>
            </a:pPr>
            <a:r>
              <a:rPr lang="en-US"/>
              <a:t>stochastic gradient descent (SGD) with deep NN architecture is used for computing prices of</a:t>
            </a:r>
            <a:endParaRPr/>
          </a:p>
          <a:p>
            <a:pPr indent="0" lvl="0" marL="0" rtl="0" algn="l">
              <a:spcBef>
                <a:spcPts val="0"/>
              </a:spcBef>
              <a:spcAft>
                <a:spcPts val="0"/>
              </a:spcAft>
              <a:buNone/>
            </a:pPr>
            <a:r>
              <a:rPr lang="en-US"/>
              <a:t>American options on large baskets of stocks, and in Han et al. [16] where an RL approach is</a:t>
            </a:r>
            <a:endParaRPr/>
          </a:p>
          <a:p>
            <a:pPr indent="0" lvl="0" marL="0" rtl="0" algn="l">
              <a:spcBef>
                <a:spcPts val="0"/>
              </a:spcBef>
              <a:spcAft>
                <a:spcPts val="0"/>
              </a:spcAft>
              <a:buNone/>
            </a:pPr>
            <a:r>
              <a:rPr lang="en-US"/>
              <a:t>used to numerically solve high-dimensional backward stochastic differential equations related</a:t>
            </a:r>
            <a:endParaRPr/>
          </a:p>
          <a:p>
            <a:pPr indent="0" lvl="0" marL="0" rtl="0" algn="l">
              <a:spcBef>
                <a:spcPts val="0"/>
              </a:spcBef>
              <a:spcAft>
                <a:spcPts val="0"/>
              </a:spcAft>
              <a:buNone/>
            </a:pPr>
            <a:r>
              <a:rPr lang="en-US"/>
              <a:t>to finance. In Fischer and Krauss [17], the authors utilized an LSTM network for predicting</a:t>
            </a:r>
            <a:endParaRPr/>
          </a:p>
          <a:p>
            <a:pPr indent="0" lvl="0" marL="0" rtl="0" algn="l">
              <a:spcBef>
                <a:spcPts val="0"/>
              </a:spcBef>
              <a:spcAft>
                <a:spcPts val="0"/>
              </a:spcAft>
              <a:buNone/>
            </a:pPr>
            <a:r>
              <a:rPr lang="en-US"/>
              <a:t>the price movement with daily S&amp;P500 data1</a:t>
            </a:r>
            <a:endParaRPr/>
          </a:p>
          <a:p>
            <a:pPr indent="0" lvl="0" marL="0" rtl="0" algn="l">
              <a:spcBef>
                <a:spcPts val="0"/>
              </a:spcBef>
              <a:spcAft>
                <a:spcPts val="0"/>
              </a:spcAft>
              <a:buNone/>
            </a:pPr>
            <a:r>
              <a:rPr lang="en-US"/>
              <a:t>. The performance of the LSTM is mixed during</a:t>
            </a:r>
            <a:endParaRPr/>
          </a:p>
          <a:p>
            <a:pPr indent="0" lvl="0" marL="0" rtl="0" algn="l">
              <a:spcBef>
                <a:spcPts val="0"/>
              </a:spcBef>
              <a:spcAft>
                <a:spcPts val="0"/>
              </a:spcAft>
              <a:buNone/>
            </a:pPr>
            <a:r>
              <a:rPr lang="en-US"/>
              <a:t>different periods. The short-term trend prediction in the price movement on NASDAQ by the</a:t>
            </a:r>
            <a:endParaRPr/>
          </a:p>
          <a:p>
            <a:pPr indent="0" lvl="0" marL="0" rtl="0" algn="l">
              <a:spcBef>
                <a:spcPts val="0"/>
              </a:spcBef>
              <a:spcAft>
                <a:spcPts val="0"/>
              </a:spcAft>
              <a:buNone/>
            </a:pPr>
            <a:r>
              <a:rPr lang="en-US"/>
              <a:t>deep network was studied by Namdari and Durrani [18]. The authors utilized features from both</a:t>
            </a:r>
            <a:endParaRPr/>
          </a:p>
          <a:p>
            <a:pPr indent="0" lvl="0" marL="0" rtl="0" algn="l">
              <a:spcBef>
                <a:spcPts val="0"/>
              </a:spcBef>
              <a:spcAft>
                <a:spcPts val="0"/>
              </a:spcAft>
              <a:buNone/>
            </a:pPr>
            <a:r>
              <a:rPr lang="en-US"/>
              <a:t>fundamental and technical analysis as the network input. Kim et al. [19] used a graph network</a:t>
            </a:r>
            <a:endParaRPr/>
          </a:p>
          <a:p>
            <a:pPr indent="0" lvl="0" marL="0" rtl="0" algn="l">
              <a:spcBef>
                <a:spcPts val="0"/>
              </a:spcBef>
              <a:spcAft>
                <a:spcPts val="0"/>
              </a:spcAft>
              <a:buNone/>
            </a:pPr>
            <a:r>
              <a:rPr lang="en-US"/>
              <a:t>to predict the stock price movement on S&amp;P500 data. In Liang et al. [20], they demonstrate</a:t>
            </a:r>
            <a:endParaRPr/>
          </a:p>
          <a:p>
            <a:pPr indent="0" lvl="0" marL="0" rtl="0" algn="l">
              <a:spcBef>
                <a:spcPts val="0"/>
              </a:spcBef>
              <a:spcAft>
                <a:spcPts val="0"/>
              </a:spcAft>
              <a:buNone/>
            </a:pPr>
            <a:r>
              <a:rPr lang="en-US"/>
              <a:t>how adversarial learning methods can be used to automate trading in stocks. General methods from control theory have been applied for optimal trading decisions in Barmish and Primbs</a:t>
            </a:r>
            <a:endParaRPr/>
          </a:p>
          <a:p>
            <a:pPr indent="0" lvl="0" marL="0" rtl="0" algn="l">
              <a:spcBef>
                <a:spcPts val="0"/>
              </a:spcBef>
              <a:spcAft>
                <a:spcPts val="0"/>
              </a:spcAft>
              <a:buNone/>
            </a:pPr>
            <a:r>
              <a:rPr lang="en-US"/>
              <a:t>[21], Malekpour et al. [22]. The effects of transaction costs and liquidity are well-studied (Almgren and Chriss [1], Chandra and Papanicolaou [23], Rogers and Singh [24]). In particular, the</a:t>
            </a:r>
            <a:endParaRPr/>
          </a:p>
          <a:p>
            <a:pPr indent="0" lvl="0" marL="0" rtl="0" algn="l">
              <a:spcBef>
                <a:spcPts val="0"/>
              </a:spcBef>
              <a:spcAft>
                <a:spcPts val="0"/>
              </a:spcAft>
              <a:buNone/>
            </a:pPr>
            <a:r>
              <a:rPr lang="en-US"/>
              <a:t>“aim portfolio” description given in Garleanu and Pedersen [ ˆ 2] has been a key result for the</a:t>
            </a:r>
            <a:endParaRPr/>
          </a:p>
          <a:p>
            <a:pPr indent="0" lvl="0" marL="0" rtl="0" algn="l">
              <a:spcBef>
                <a:spcPts val="0"/>
              </a:spcBef>
              <a:spcAft>
                <a:spcPts val="0"/>
              </a:spcAft>
              <a:buNone/>
            </a:pPr>
            <a:r>
              <a:rPr lang="en-US"/>
              <a:t>management of large funds. The discussed works are based on supervised learning. Therefore, the non-supervised learning approaches should also be studied as they may address more</a:t>
            </a:r>
            <a:endParaRPr/>
          </a:p>
          <a:p>
            <a:pPr indent="0" lvl="0" marL="0" rtl="0" algn="l">
              <a:spcBef>
                <a:spcPts val="0"/>
              </a:spcBef>
              <a:spcAft>
                <a:spcPts val="0"/>
              </a:spcAft>
              <a:buNone/>
            </a:pPr>
            <a:r>
              <a:rPr lang="en-US"/>
              <a:t>complicated problems.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278" name="Shape 278"/>
        <p:cNvGrpSpPr/>
        <p:nvPr/>
      </p:nvGrpSpPr>
      <p:grpSpPr>
        <a:xfrm>
          <a:off x="0" y="0"/>
          <a:ext cx="0" cy="0"/>
          <a:chOff x="0" y="0"/>
          <a:chExt cx="0" cy="0"/>
        </a:xfrm>
      </p:grpSpPr>
      <p:sp>
        <p:nvSpPr>
          <p:cNvPr id="279" name="Google Shape;279;p13"/>
          <p:cNvSpPr txBox="1"/>
          <p:nvPr/>
        </p:nvSpPr>
        <p:spPr>
          <a:xfrm>
            <a:off x="4924425" y="1009650"/>
            <a:ext cx="84393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FFFFFF"/>
                </a:solidFill>
              </a:rPr>
              <a:t>라이브 데모</a:t>
            </a:r>
            <a:r>
              <a:rPr b="0" i="0" lang="en-US" sz="7000" u="none" cap="none" strike="noStrike">
                <a:solidFill>
                  <a:srgbClr val="FFFFFF"/>
                </a:solidFill>
                <a:latin typeface="Arial"/>
                <a:ea typeface="Arial"/>
                <a:cs typeface="Arial"/>
                <a:sym typeface="Arial"/>
              </a:rPr>
              <a:t> </a:t>
            </a:r>
            <a:endParaRPr/>
          </a:p>
        </p:txBody>
      </p:sp>
      <p:cxnSp>
        <p:nvCxnSpPr>
          <p:cNvPr id="280" name="Google Shape;280;p13"/>
          <p:cNvCxnSpPr/>
          <p:nvPr/>
        </p:nvCxnSpPr>
        <p:spPr>
          <a:xfrm>
            <a:off x="6043392" y="2095500"/>
            <a:ext cx="5939476" cy="0"/>
          </a:xfrm>
          <a:prstGeom prst="straightConnector1">
            <a:avLst/>
          </a:prstGeom>
          <a:noFill/>
          <a:ln cap="flat" cmpd="sng" w="76200">
            <a:solidFill>
              <a:srgbClr val="FFE032"/>
            </a:solidFill>
            <a:prstDash val="solid"/>
            <a:round/>
            <a:headEnd len="sm" w="sm" type="none"/>
            <a:tailEnd len="sm" w="sm" type="none"/>
          </a:ln>
        </p:spPr>
      </p:cxnSp>
      <p:pic>
        <p:nvPicPr>
          <p:cNvPr id="281" name="Google Shape;281;p13">
            <a:hlinkClick r:id="rId3"/>
          </p:cNvPr>
          <p:cNvPicPr preferRelativeResize="0"/>
          <p:nvPr/>
        </p:nvPicPr>
        <p:blipFill>
          <a:blip r:embed="rId4">
            <a:alphaModFix/>
          </a:blip>
          <a:stretch>
            <a:fillRect/>
          </a:stretch>
        </p:blipFill>
        <p:spPr>
          <a:xfrm>
            <a:off x="1416475" y="3429000"/>
            <a:ext cx="15830550" cy="5010150"/>
          </a:xfrm>
          <a:prstGeom prst="rect">
            <a:avLst/>
          </a:prstGeom>
          <a:noFill/>
          <a:ln>
            <a:noFill/>
          </a:ln>
        </p:spPr>
      </p:pic>
      <p:sp>
        <p:nvSpPr>
          <p:cNvPr id="282" name="Google Shape;282;p13"/>
          <p:cNvSpPr txBox="1"/>
          <p:nvPr/>
        </p:nvSpPr>
        <p:spPr>
          <a:xfrm>
            <a:off x="1416475" y="8797350"/>
            <a:ext cx="9612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solidFill>
                  <a:schemeClr val="hlink"/>
                </a:solidFill>
                <a:latin typeface="Gowun Dodum"/>
                <a:ea typeface="Gowun Dodum"/>
                <a:cs typeface="Gowun Dodum"/>
                <a:sym typeface="Gowun Dodum"/>
                <a:hlinkClick r:id="rId5"/>
              </a:rPr>
              <a:t>https://huggingface.co/spaces/alphahg/academic-paper-translate-summary</a:t>
            </a:r>
            <a:endParaRPr b="1" sz="2200">
              <a:solidFill>
                <a:schemeClr val="lt1"/>
              </a:solidFill>
              <a:latin typeface="Gowun Dodum"/>
              <a:ea typeface="Gowun Dodum"/>
              <a:cs typeface="Gowun Dodum"/>
              <a:sym typeface="Gowun Dod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286" name="Shape 286"/>
        <p:cNvGrpSpPr/>
        <p:nvPr/>
      </p:nvGrpSpPr>
      <p:grpSpPr>
        <a:xfrm>
          <a:off x="0" y="0"/>
          <a:ext cx="0" cy="0"/>
          <a:chOff x="0" y="0"/>
          <a:chExt cx="0" cy="0"/>
        </a:xfrm>
      </p:grpSpPr>
      <p:sp>
        <p:nvSpPr>
          <p:cNvPr id="287" name="Google Shape;287;g1dc2a75d5e2_0_89"/>
          <p:cNvSpPr txBox="1"/>
          <p:nvPr/>
        </p:nvSpPr>
        <p:spPr>
          <a:xfrm>
            <a:off x="4924425" y="1009650"/>
            <a:ext cx="84393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FFFFFF"/>
                </a:solidFill>
              </a:rPr>
              <a:t>추후 과제</a:t>
            </a:r>
            <a:r>
              <a:rPr b="0" i="0" lang="en-US" sz="7000" u="none" cap="none" strike="noStrike">
                <a:solidFill>
                  <a:srgbClr val="FFFFFF"/>
                </a:solidFill>
                <a:latin typeface="Arial"/>
                <a:ea typeface="Arial"/>
                <a:cs typeface="Arial"/>
                <a:sym typeface="Arial"/>
              </a:rPr>
              <a:t> </a:t>
            </a:r>
            <a:endParaRPr/>
          </a:p>
        </p:txBody>
      </p:sp>
      <p:cxnSp>
        <p:nvCxnSpPr>
          <p:cNvPr id="288" name="Google Shape;288;g1dc2a75d5e2_0_89"/>
          <p:cNvCxnSpPr/>
          <p:nvPr/>
        </p:nvCxnSpPr>
        <p:spPr>
          <a:xfrm>
            <a:off x="6043392" y="2095500"/>
            <a:ext cx="5939400" cy="0"/>
          </a:xfrm>
          <a:prstGeom prst="straightConnector1">
            <a:avLst/>
          </a:prstGeom>
          <a:noFill/>
          <a:ln cap="flat" cmpd="sng" w="76200">
            <a:solidFill>
              <a:srgbClr val="FFE032"/>
            </a:solidFill>
            <a:prstDash val="solid"/>
            <a:round/>
            <a:headEnd len="sm" w="sm" type="none"/>
            <a:tailEnd len="sm" w="sm" type="none"/>
          </a:ln>
        </p:spPr>
      </p:cxnSp>
      <p:sp>
        <p:nvSpPr>
          <p:cNvPr id="289" name="Google Shape;289;g1dc2a75d5e2_0_89"/>
          <p:cNvSpPr txBox="1"/>
          <p:nvPr/>
        </p:nvSpPr>
        <p:spPr>
          <a:xfrm>
            <a:off x="707775" y="3505975"/>
            <a:ext cx="54081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chemeClr val="lt1"/>
                </a:solidFill>
                <a:latin typeface="Montserrat ExtraBold"/>
                <a:ea typeface="Montserrat ExtraBold"/>
                <a:cs typeface="Montserrat ExtraBold"/>
                <a:sym typeface="Montserrat ExtraBold"/>
              </a:rPr>
              <a:t>01</a:t>
            </a:r>
            <a:r>
              <a:rPr b="1" i="0" lang="en-US" sz="8000" u="none" cap="none" strike="noStrike">
                <a:solidFill>
                  <a:schemeClr val="lt1"/>
                </a:solidFill>
                <a:latin typeface="Montserrat ExtraBold"/>
                <a:ea typeface="Montserrat ExtraBold"/>
                <a:cs typeface="Montserrat ExtraBold"/>
                <a:sym typeface="Montserrat ExtraBold"/>
              </a:rPr>
              <a:t> </a:t>
            </a:r>
            <a:r>
              <a:rPr lang="en-US" sz="4200">
                <a:solidFill>
                  <a:schemeClr val="lt1"/>
                </a:solidFill>
                <a:latin typeface="Montserrat ExtraBold"/>
                <a:ea typeface="Montserrat ExtraBold"/>
                <a:cs typeface="Montserrat ExtraBold"/>
                <a:sym typeface="Montserrat ExtraBold"/>
              </a:rPr>
              <a:t>다국어 번역</a:t>
            </a:r>
            <a:endParaRPr sz="4200">
              <a:solidFill>
                <a:schemeClr val="lt1"/>
              </a:solidFill>
              <a:latin typeface="Montserrat ExtraBold"/>
              <a:ea typeface="Montserrat ExtraBold"/>
              <a:cs typeface="Montserrat ExtraBold"/>
              <a:sym typeface="Montserrat ExtraBold"/>
            </a:endParaRPr>
          </a:p>
        </p:txBody>
      </p:sp>
      <p:sp>
        <p:nvSpPr>
          <p:cNvPr id="290" name="Google Shape;290;g1dc2a75d5e2_0_89"/>
          <p:cNvSpPr txBox="1"/>
          <p:nvPr/>
        </p:nvSpPr>
        <p:spPr>
          <a:xfrm>
            <a:off x="11638851" y="3485650"/>
            <a:ext cx="62490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chemeClr val="lt1"/>
                </a:solidFill>
                <a:latin typeface="Montserrat ExtraBold"/>
                <a:ea typeface="Montserrat ExtraBold"/>
                <a:cs typeface="Montserrat ExtraBold"/>
                <a:sym typeface="Montserrat ExtraBold"/>
              </a:rPr>
              <a:t>03</a:t>
            </a:r>
            <a:r>
              <a:rPr b="1" i="0" lang="en-US" sz="8000" u="none" cap="none" strike="noStrike">
                <a:solidFill>
                  <a:schemeClr val="lt1"/>
                </a:solidFill>
                <a:latin typeface="Montserrat ExtraBold"/>
                <a:ea typeface="Montserrat ExtraBold"/>
                <a:cs typeface="Montserrat ExtraBold"/>
                <a:sym typeface="Montserrat ExtraBold"/>
              </a:rPr>
              <a:t> </a:t>
            </a:r>
            <a:r>
              <a:rPr b="1" lang="en-US" sz="4200">
                <a:solidFill>
                  <a:schemeClr val="lt1"/>
                </a:solidFill>
                <a:latin typeface="Montserrat ExtraBold"/>
                <a:ea typeface="Montserrat ExtraBold"/>
                <a:cs typeface="Montserrat ExtraBold"/>
                <a:sym typeface="Montserrat ExtraBold"/>
              </a:rPr>
              <a:t>어플리케이션</a:t>
            </a:r>
            <a:endParaRPr sz="4200">
              <a:solidFill>
                <a:schemeClr val="lt1"/>
              </a:solidFill>
            </a:endParaRPr>
          </a:p>
        </p:txBody>
      </p:sp>
      <p:sp>
        <p:nvSpPr>
          <p:cNvPr id="291" name="Google Shape;291;g1dc2a75d5e2_0_89"/>
          <p:cNvSpPr txBox="1"/>
          <p:nvPr/>
        </p:nvSpPr>
        <p:spPr>
          <a:xfrm>
            <a:off x="5734849" y="3505975"/>
            <a:ext cx="65136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chemeClr val="lt1"/>
                </a:solidFill>
                <a:latin typeface="Montserrat ExtraBold"/>
                <a:ea typeface="Montserrat ExtraBold"/>
                <a:cs typeface="Montserrat ExtraBold"/>
                <a:sym typeface="Montserrat ExtraBold"/>
              </a:rPr>
              <a:t>02</a:t>
            </a:r>
            <a:r>
              <a:rPr b="1" i="0" lang="en-US" sz="8000" u="none" cap="none" strike="noStrike">
                <a:solidFill>
                  <a:schemeClr val="lt1"/>
                </a:solidFill>
                <a:latin typeface="Montserrat ExtraBold"/>
                <a:ea typeface="Montserrat ExtraBold"/>
                <a:cs typeface="Montserrat ExtraBold"/>
                <a:sym typeface="Montserrat ExtraBold"/>
              </a:rPr>
              <a:t> </a:t>
            </a:r>
            <a:r>
              <a:rPr b="1" lang="en-US" sz="4200">
                <a:solidFill>
                  <a:schemeClr val="lt1"/>
                </a:solidFill>
                <a:latin typeface="Montserrat ExtraBold"/>
                <a:ea typeface="Montserrat ExtraBold"/>
                <a:cs typeface="Montserrat ExtraBold"/>
                <a:sym typeface="Montserrat ExtraBold"/>
              </a:rPr>
              <a:t>모델 통합</a:t>
            </a:r>
            <a:endParaRPr sz="4200">
              <a:solidFill>
                <a:schemeClr val="lt1"/>
              </a:solidFill>
            </a:endParaRPr>
          </a:p>
        </p:txBody>
      </p:sp>
      <p:sp>
        <p:nvSpPr>
          <p:cNvPr id="292" name="Google Shape;292;g1dc2a75d5e2_0_89"/>
          <p:cNvSpPr/>
          <p:nvPr/>
        </p:nvSpPr>
        <p:spPr>
          <a:xfrm>
            <a:off x="-44575" y="6601772"/>
            <a:ext cx="18379714" cy="3944866"/>
          </a:xfrm>
          <a:custGeom>
            <a:rect b="b" l="l" r="r" t="t"/>
            <a:pathLst>
              <a:path extrusionOk="0" h="1565423" w="5109024">
                <a:moveTo>
                  <a:pt x="0" y="0"/>
                </a:moveTo>
                <a:lnTo>
                  <a:pt x="5109024" y="0"/>
                </a:lnTo>
                <a:lnTo>
                  <a:pt x="5109024" y="1565423"/>
                </a:lnTo>
                <a:lnTo>
                  <a:pt x="0" y="1565423"/>
                </a:lnTo>
                <a:close/>
              </a:path>
            </a:pathLst>
          </a:custGeom>
          <a:solidFill>
            <a:srgbClr val="FFE032"/>
          </a:solidFill>
          <a:ln>
            <a:noFill/>
          </a:ln>
        </p:spPr>
      </p:sp>
      <p:sp>
        <p:nvSpPr>
          <p:cNvPr id="293" name="Google Shape;293;g1dc2a75d5e2_0_89"/>
          <p:cNvSpPr txBox="1"/>
          <p:nvPr/>
        </p:nvSpPr>
        <p:spPr>
          <a:xfrm>
            <a:off x="1139334" y="7808553"/>
            <a:ext cx="45840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다국어모델 학습을 통한 언어폭 확장</a:t>
            </a:r>
            <a:endParaRPr b="1" sz="3000">
              <a:latin typeface="Calibri"/>
              <a:ea typeface="Calibri"/>
              <a:cs typeface="Calibri"/>
              <a:sym typeface="Calibri"/>
            </a:endParaRPr>
          </a:p>
          <a:p>
            <a:pPr indent="0" lvl="0" marL="0" marR="0" rtl="0" algn="ctr">
              <a:lnSpc>
                <a:spcPct val="140000"/>
              </a:lnSpc>
              <a:spcBef>
                <a:spcPts val="0"/>
              </a:spcBef>
              <a:spcAft>
                <a:spcPts val="0"/>
              </a:spcAft>
              <a:buNone/>
            </a:pPr>
            <a:r>
              <a:t/>
            </a:r>
            <a:endParaRPr b="1" sz="3000">
              <a:latin typeface="Calibri"/>
              <a:ea typeface="Calibri"/>
              <a:cs typeface="Calibri"/>
              <a:sym typeface="Calibri"/>
            </a:endParaRPr>
          </a:p>
        </p:txBody>
      </p:sp>
      <p:sp>
        <p:nvSpPr>
          <p:cNvPr id="294" name="Google Shape;294;g1dc2a75d5e2_0_89"/>
          <p:cNvSpPr txBox="1"/>
          <p:nvPr/>
        </p:nvSpPr>
        <p:spPr>
          <a:xfrm>
            <a:off x="6820132" y="7732353"/>
            <a:ext cx="45840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다양한 모델 사용 대신 </a:t>
            </a:r>
            <a:endParaRPr b="1" sz="3000">
              <a:latin typeface="Calibri"/>
              <a:ea typeface="Calibri"/>
              <a:cs typeface="Calibri"/>
              <a:sym typeface="Calibri"/>
            </a:endParaRPr>
          </a:p>
          <a:p>
            <a:pPr indent="0" lvl="0" marL="0" marR="0" rtl="0" algn="ctr">
              <a:lnSpc>
                <a:spcPct val="140000"/>
              </a:lnSpc>
              <a:spcBef>
                <a:spcPts val="0"/>
              </a:spcBef>
              <a:spcAft>
                <a:spcPts val="0"/>
              </a:spcAft>
              <a:buNone/>
            </a:pPr>
            <a:r>
              <a:rPr b="1" lang="en-US" sz="3000">
                <a:latin typeface="Calibri"/>
                <a:ea typeface="Calibri"/>
                <a:cs typeface="Calibri"/>
                <a:sym typeface="Calibri"/>
              </a:rPr>
              <a:t>최소한의 모델로 높은 성능 내기</a:t>
            </a:r>
            <a:endParaRPr b="1" sz="3000">
              <a:latin typeface="Calibri"/>
              <a:ea typeface="Calibri"/>
              <a:cs typeface="Calibri"/>
              <a:sym typeface="Calibri"/>
            </a:endParaRPr>
          </a:p>
        </p:txBody>
      </p:sp>
      <p:sp>
        <p:nvSpPr>
          <p:cNvPr id="295" name="Google Shape;295;g1dc2a75d5e2_0_89"/>
          <p:cNvSpPr txBox="1"/>
          <p:nvPr/>
        </p:nvSpPr>
        <p:spPr>
          <a:xfrm>
            <a:off x="12078500" y="7503750"/>
            <a:ext cx="56667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웹 사이트 외에 </a:t>
            </a:r>
            <a:endParaRPr b="1" sz="3000">
              <a:latin typeface="Calibri"/>
              <a:ea typeface="Calibri"/>
              <a:cs typeface="Calibri"/>
              <a:sym typeface="Calibri"/>
            </a:endParaRPr>
          </a:p>
          <a:p>
            <a:pPr indent="0" lvl="0" marL="0" marR="0" rtl="0" algn="ctr">
              <a:lnSpc>
                <a:spcPct val="140000"/>
              </a:lnSpc>
              <a:spcBef>
                <a:spcPts val="0"/>
              </a:spcBef>
              <a:spcAft>
                <a:spcPts val="0"/>
              </a:spcAft>
              <a:buNone/>
            </a:pPr>
            <a:r>
              <a:rPr b="1" lang="en-US" sz="3000">
                <a:latin typeface="Calibri"/>
                <a:ea typeface="Calibri"/>
                <a:cs typeface="Calibri"/>
                <a:sym typeface="Calibri"/>
              </a:rPr>
              <a:t>어플리케이션으로도 서비스를 이용할 수 있도록 제작</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CED"/>
        </a:solidFill>
      </p:bgPr>
    </p:bg>
    <p:spTree>
      <p:nvGrpSpPr>
        <p:cNvPr id="299" name="Shape 299"/>
        <p:cNvGrpSpPr/>
        <p:nvPr/>
      </p:nvGrpSpPr>
      <p:grpSpPr>
        <a:xfrm>
          <a:off x="0" y="0"/>
          <a:ext cx="0" cy="0"/>
          <a:chOff x="0" y="0"/>
          <a:chExt cx="0" cy="0"/>
        </a:xfrm>
      </p:grpSpPr>
      <p:sp>
        <p:nvSpPr>
          <p:cNvPr id="300" name="Google Shape;300;p14"/>
          <p:cNvSpPr txBox="1"/>
          <p:nvPr/>
        </p:nvSpPr>
        <p:spPr>
          <a:xfrm>
            <a:off x="4659286" y="3638550"/>
            <a:ext cx="8969400" cy="2362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15500" u="none" cap="none" strike="noStrike">
                <a:solidFill>
                  <a:srgbClr val="222222"/>
                </a:solidFill>
                <a:latin typeface="Montserrat ExtraBold"/>
                <a:ea typeface="Montserrat ExtraBold"/>
                <a:cs typeface="Montserrat ExtraBold"/>
                <a:sym typeface="Montserrat ExtraBold"/>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2" name="Shape 92"/>
        <p:cNvGrpSpPr/>
        <p:nvPr/>
      </p:nvGrpSpPr>
      <p:grpSpPr>
        <a:xfrm>
          <a:off x="0" y="0"/>
          <a:ext cx="0" cy="0"/>
          <a:chOff x="0" y="0"/>
          <a:chExt cx="0" cy="0"/>
        </a:xfrm>
      </p:grpSpPr>
      <p:sp>
        <p:nvSpPr>
          <p:cNvPr id="93" name="Google Shape;93;p2"/>
          <p:cNvSpPr txBox="1"/>
          <p:nvPr/>
        </p:nvSpPr>
        <p:spPr>
          <a:xfrm>
            <a:off x="1524859" y="4350797"/>
            <a:ext cx="18675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000" u="none" cap="none" strike="noStrike">
                <a:solidFill>
                  <a:srgbClr val="000000"/>
                </a:solidFill>
                <a:latin typeface="Calibri"/>
                <a:ea typeface="Calibri"/>
                <a:cs typeface="Calibri"/>
                <a:sym typeface="Calibri"/>
              </a:rPr>
              <a:t>목차</a:t>
            </a:r>
            <a:endParaRPr b="1"/>
          </a:p>
        </p:txBody>
      </p:sp>
      <p:cxnSp>
        <p:nvCxnSpPr>
          <p:cNvPr id="94" name="Google Shape;94;p2"/>
          <p:cNvCxnSpPr/>
          <p:nvPr/>
        </p:nvCxnSpPr>
        <p:spPr>
          <a:xfrm>
            <a:off x="1524859" y="5422360"/>
            <a:ext cx="1867500" cy="0"/>
          </a:xfrm>
          <a:prstGeom prst="straightConnector1">
            <a:avLst/>
          </a:prstGeom>
          <a:noFill/>
          <a:ln cap="flat" cmpd="sng" w="114300">
            <a:solidFill>
              <a:srgbClr val="FFE032"/>
            </a:solidFill>
            <a:prstDash val="solid"/>
            <a:round/>
            <a:headEnd len="sm" w="sm" type="none"/>
            <a:tailEnd len="sm" w="sm" type="none"/>
          </a:ln>
        </p:spPr>
      </p:cxnSp>
      <p:sp>
        <p:nvSpPr>
          <p:cNvPr id="95" name="Google Shape;95;p2"/>
          <p:cNvSpPr/>
          <p:nvPr/>
        </p:nvSpPr>
        <p:spPr>
          <a:xfrm>
            <a:off x="4961326" y="-28413"/>
            <a:ext cx="13326676" cy="10288692"/>
          </a:xfrm>
          <a:custGeom>
            <a:rect b="b" l="l" r="r" t="t"/>
            <a:pathLst>
              <a:path extrusionOk="0" h="2709333" w="2601596">
                <a:moveTo>
                  <a:pt x="0" y="0"/>
                </a:moveTo>
                <a:lnTo>
                  <a:pt x="2601596" y="0"/>
                </a:lnTo>
                <a:lnTo>
                  <a:pt x="2601596" y="2709333"/>
                </a:lnTo>
                <a:lnTo>
                  <a:pt x="0" y="2709333"/>
                </a:lnTo>
                <a:close/>
              </a:path>
            </a:pathLst>
          </a:custGeom>
          <a:solidFill>
            <a:srgbClr val="222222"/>
          </a:solidFill>
          <a:ln>
            <a:noFill/>
          </a:ln>
        </p:spPr>
      </p:sp>
      <p:sp>
        <p:nvSpPr>
          <p:cNvPr id="96" name="Google Shape;96;p2"/>
          <p:cNvSpPr txBox="1"/>
          <p:nvPr/>
        </p:nvSpPr>
        <p:spPr>
          <a:xfrm>
            <a:off x="6811500" y="1136120"/>
            <a:ext cx="8934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01</a:t>
            </a:r>
            <a:endParaRPr sz="3200"/>
          </a:p>
        </p:txBody>
      </p:sp>
      <p:sp>
        <p:nvSpPr>
          <p:cNvPr id="97" name="Google Shape;97;p2"/>
          <p:cNvSpPr txBox="1"/>
          <p:nvPr/>
        </p:nvSpPr>
        <p:spPr>
          <a:xfrm>
            <a:off x="6811500" y="4736397"/>
            <a:ext cx="13302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02</a:t>
            </a:r>
            <a:endParaRPr sz="3200"/>
          </a:p>
        </p:txBody>
      </p:sp>
      <p:sp>
        <p:nvSpPr>
          <p:cNvPr id="98" name="Google Shape;98;p2"/>
          <p:cNvSpPr txBox="1"/>
          <p:nvPr/>
        </p:nvSpPr>
        <p:spPr>
          <a:xfrm>
            <a:off x="6811500" y="7193699"/>
            <a:ext cx="13302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03</a:t>
            </a:r>
            <a:endParaRPr sz="3200"/>
          </a:p>
        </p:txBody>
      </p:sp>
      <p:sp>
        <p:nvSpPr>
          <p:cNvPr id="99" name="Google Shape;99;p2"/>
          <p:cNvSpPr txBox="1"/>
          <p:nvPr/>
        </p:nvSpPr>
        <p:spPr>
          <a:xfrm>
            <a:off x="12227025" y="1043812"/>
            <a:ext cx="13302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04</a:t>
            </a:r>
            <a:endParaRPr sz="3200"/>
          </a:p>
        </p:txBody>
      </p:sp>
      <p:sp>
        <p:nvSpPr>
          <p:cNvPr id="100" name="Google Shape;100;p2"/>
          <p:cNvSpPr txBox="1"/>
          <p:nvPr/>
        </p:nvSpPr>
        <p:spPr>
          <a:xfrm>
            <a:off x="13817543" y="1258413"/>
            <a:ext cx="46569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검증</a:t>
            </a:r>
            <a:endParaRPr b="1" sz="4200"/>
          </a:p>
        </p:txBody>
      </p:sp>
      <p:sp>
        <p:nvSpPr>
          <p:cNvPr id="101" name="Google Shape;101;p2"/>
          <p:cNvSpPr txBox="1"/>
          <p:nvPr/>
        </p:nvSpPr>
        <p:spPr>
          <a:xfrm>
            <a:off x="8314810" y="7334650"/>
            <a:ext cx="67833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구현</a:t>
            </a:r>
            <a:endParaRPr b="1" sz="4200"/>
          </a:p>
        </p:txBody>
      </p:sp>
      <p:sp>
        <p:nvSpPr>
          <p:cNvPr id="102" name="Google Shape;102;p2"/>
          <p:cNvSpPr txBox="1"/>
          <p:nvPr/>
        </p:nvSpPr>
        <p:spPr>
          <a:xfrm>
            <a:off x="8222972" y="4864963"/>
            <a:ext cx="41601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데이터 </a:t>
            </a:r>
            <a:endParaRPr b="1" sz="4200"/>
          </a:p>
        </p:txBody>
      </p:sp>
      <p:sp>
        <p:nvSpPr>
          <p:cNvPr id="103" name="Google Shape;103;p2"/>
          <p:cNvSpPr txBox="1"/>
          <p:nvPr/>
        </p:nvSpPr>
        <p:spPr>
          <a:xfrm>
            <a:off x="8222970" y="1252263"/>
            <a:ext cx="40509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개요</a:t>
            </a:r>
            <a:endParaRPr b="1" sz="4200"/>
          </a:p>
        </p:txBody>
      </p:sp>
      <p:sp>
        <p:nvSpPr>
          <p:cNvPr id="104" name="Google Shape;104;p2"/>
          <p:cNvSpPr txBox="1"/>
          <p:nvPr/>
        </p:nvSpPr>
        <p:spPr>
          <a:xfrm>
            <a:off x="12226875" y="4646425"/>
            <a:ext cx="13302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a:t>
            </a:r>
            <a:r>
              <a:rPr b="1" lang="en-US" sz="6100">
                <a:solidFill>
                  <a:srgbClr val="FFE032"/>
                </a:solidFill>
                <a:latin typeface="Montserrat ExtraBold"/>
                <a:ea typeface="Montserrat ExtraBold"/>
                <a:cs typeface="Montserrat ExtraBold"/>
                <a:sym typeface="Montserrat ExtraBold"/>
              </a:rPr>
              <a:t>5</a:t>
            </a:r>
            <a:endParaRPr sz="3200"/>
          </a:p>
        </p:txBody>
      </p:sp>
      <p:sp>
        <p:nvSpPr>
          <p:cNvPr id="105" name="Google Shape;105;p2"/>
          <p:cNvSpPr txBox="1"/>
          <p:nvPr/>
        </p:nvSpPr>
        <p:spPr>
          <a:xfrm>
            <a:off x="13806380" y="4834513"/>
            <a:ext cx="46569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라이브데모</a:t>
            </a:r>
            <a:endParaRPr b="1" sz="4200"/>
          </a:p>
        </p:txBody>
      </p:sp>
      <p:sp>
        <p:nvSpPr>
          <p:cNvPr id="106" name="Google Shape;106;p2"/>
          <p:cNvSpPr txBox="1"/>
          <p:nvPr/>
        </p:nvSpPr>
        <p:spPr>
          <a:xfrm>
            <a:off x="13882580" y="7267613"/>
            <a:ext cx="46569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4200">
                <a:solidFill>
                  <a:srgbClr val="FFFFFF"/>
                </a:solidFill>
                <a:latin typeface="Calibri"/>
                <a:ea typeface="Calibri"/>
                <a:cs typeface="Calibri"/>
                <a:sym typeface="Calibri"/>
              </a:rPr>
              <a:t>추후 과제</a:t>
            </a:r>
            <a:endParaRPr b="1" sz="4200"/>
          </a:p>
        </p:txBody>
      </p:sp>
      <p:sp>
        <p:nvSpPr>
          <p:cNvPr id="107" name="Google Shape;107;p2"/>
          <p:cNvSpPr txBox="1"/>
          <p:nvPr/>
        </p:nvSpPr>
        <p:spPr>
          <a:xfrm>
            <a:off x="12226875" y="7125274"/>
            <a:ext cx="1330200" cy="939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6100" u="none" cap="none" strike="noStrike">
                <a:solidFill>
                  <a:srgbClr val="FFE032"/>
                </a:solidFill>
                <a:latin typeface="Montserrat ExtraBold"/>
                <a:ea typeface="Montserrat ExtraBold"/>
                <a:cs typeface="Montserrat ExtraBold"/>
                <a:sym typeface="Montserrat ExtraBold"/>
              </a:rPr>
              <a:t>0</a:t>
            </a:r>
            <a:r>
              <a:rPr b="1" lang="en-US" sz="6100">
                <a:solidFill>
                  <a:srgbClr val="FFE032"/>
                </a:solidFill>
                <a:latin typeface="Montserrat ExtraBold"/>
                <a:ea typeface="Montserrat ExtraBold"/>
                <a:cs typeface="Montserrat ExtraBold"/>
                <a:sym typeface="Montserrat ExtraBold"/>
              </a:rPr>
              <a:t>6</a:t>
            </a:r>
            <a:endParaRPr sz="3200"/>
          </a:p>
        </p:txBody>
      </p:sp>
      <p:sp>
        <p:nvSpPr>
          <p:cNvPr id="108" name="Google Shape;108;p2"/>
          <p:cNvSpPr txBox="1"/>
          <p:nvPr/>
        </p:nvSpPr>
        <p:spPr>
          <a:xfrm>
            <a:off x="7704895" y="2118025"/>
            <a:ext cx="4050900" cy="21243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Market Analysis</a:t>
            </a:r>
            <a:endParaRPr sz="3000">
              <a:solidFill>
                <a:schemeClr val="lt1"/>
              </a:solidFill>
              <a:latin typeface="Calibri"/>
              <a:ea typeface="Calibri"/>
              <a:cs typeface="Calibri"/>
              <a:sym typeface="Calibri"/>
            </a:endParaRPr>
          </a:p>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주제 선정 배경</a:t>
            </a:r>
            <a:endParaRPr sz="3000">
              <a:solidFill>
                <a:schemeClr val="lt1"/>
              </a:solidFill>
              <a:latin typeface="Calibri"/>
              <a:ea typeface="Calibri"/>
              <a:cs typeface="Calibri"/>
              <a:sym typeface="Calibri"/>
            </a:endParaRPr>
          </a:p>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서비스 기능</a:t>
            </a:r>
            <a:endParaRPr sz="3000">
              <a:solidFill>
                <a:schemeClr val="lt1"/>
              </a:solidFill>
              <a:latin typeface="Calibri"/>
              <a:ea typeface="Calibri"/>
              <a:cs typeface="Calibri"/>
              <a:sym typeface="Calibri"/>
            </a:endParaRPr>
          </a:p>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Service Target</a:t>
            </a:r>
            <a:endParaRPr sz="3000">
              <a:solidFill>
                <a:schemeClr val="lt1"/>
              </a:solidFill>
              <a:latin typeface="Calibri"/>
              <a:ea typeface="Calibri"/>
              <a:cs typeface="Calibri"/>
              <a:sym typeface="Calibri"/>
            </a:endParaRPr>
          </a:p>
        </p:txBody>
      </p:sp>
      <p:sp>
        <p:nvSpPr>
          <p:cNvPr id="109" name="Google Shape;109;p2"/>
          <p:cNvSpPr txBox="1"/>
          <p:nvPr/>
        </p:nvSpPr>
        <p:spPr>
          <a:xfrm>
            <a:off x="7704895" y="5872475"/>
            <a:ext cx="4050900" cy="4617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데이터 수집 및 활용</a:t>
            </a:r>
            <a:endParaRPr sz="3000">
              <a:solidFill>
                <a:schemeClr val="lt1"/>
              </a:solidFill>
              <a:latin typeface="Calibri"/>
              <a:ea typeface="Calibri"/>
              <a:cs typeface="Calibri"/>
              <a:sym typeface="Calibri"/>
            </a:endParaRPr>
          </a:p>
        </p:txBody>
      </p:sp>
      <p:sp>
        <p:nvSpPr>
          <p:cNvPr id="110" name="Google Shape;110;p2"/>
          <p:cNvSpPr txBox="1"/>
          <p:nvPr/>
        </p:nvSpPr>
        <p:spPr>
          <a:xfrm>
            <a:off x="7704895" y="8379175"/>
            <a:ext cx="4050900" cy="10158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서비스 모델</a:t>
            </a:r>
            <a:endParaRPr sz="3000">
              <a:solidFill>
                <a:schemeClr val="lt1"/>
              </a:solidFill>
              <a:latin typeface="Calibri"/>
              <a:ea typeface="Calibri"/>
              <a:cs typeface="Calibri"/>
              <a:sym typeface="Calibri"/>
            </a:endParaRPr>
          </a:p>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서비스 설계</a:t>
            </a:r>
            <a:endParaRPr sz="3000">
              <a:solidFill>
                <a:schemeClr val="lt1"/>
              </a:solidFill>
              <a:latin typeface="Calibri"/>
              <a:ea typeface="Calibri"/>
              <a:cs typeface="Calibri"/>
              <a:sym typeface="Calibri"/>
            </a:endParaRPr>
          </a:p>
        </p:txBody>
      </p:sp>
      <p:sp>
        <p:nvSpPr>
          <p:cNvPr id="111" name="Google Shape;111;p2"/>
          <p:cNvSpPr txBox="1"/>
          <p:nvPr/>
        </p:nvSpPr>
        <p:spPr>
          <a:xfrm>
            <a:off x="13557070" y="8325250"/>
            <a:ext cx="4050900" cy="4617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발전 가능성</a:t>
            </a:r>
            <a:endParaRPr sz="3000">
              <a:solidFill>
                <a:schemeClr val="lt1"/>
              </a:solidFill>
              <a:latin typeface="Calibri"/>
              <a:ea typeface="Calibri"/>
              <a:cs typeface="Calibri"/>
              <a:sym typeface="Calibri"/>
            </a:endParaRPr>
          </a:p>
        </p:txBody>
      </p:sp>
      <p:sp>
        <p:nvSpPr>
          <p:cNvPr id="112" name="Google Shape;112;p2"/>
          <p:cNvSpPr txBox="1"/>
          <p:nvPr/>
        </p:nvSpPr>
        <p:spPr>
          <a:xfrm>
            <a:off x="13557070" y="5872475"/>
            <a:ext cx="4050900" cy="4617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웹 사이트 시연</a:t>
            </a:r>
            <a:endParaRPr sz="3000">
              <a:solidFill>
                <a:schemeClr val="lt1"/>
              </a:solidFill>
              <a:latin typeface="Calibri"/>
              <a:ea typeface="Calibri"/>
              <a:cs typeface="Calibri"/>
              <a:sym typeface="Calibri"/>
            </a:endParaRPr>
          </a:p>
        </p:txBody>
      </p:sp>
      <p:sp>
        <p:nvSpPr>
          <p:cNvPr id="113" name="Google Shape;113;p2"/>
          <p:cNvSpPr txBox="1"/>
          <p:nvPr/>
        </p:nvSpPr>
        <p:spPr>
          <a:xfrm>
            <a:off x="13404370" y="2319375"/>
            <a:ext cx="4050900" cy="1015800"/>
          </a:xfrm>
          <a:prstGeom prst="rect">
            <a:avLst/>
          </a:prstGeom>
          <a:noFill/>
          <a:ln>
            <a:noFill/>
          </a:ln>
        </p:spPr>
        <p:txBody>
          <a:bodyPr anchorCtr="0" anchor="t" bIns="0" lIns="0" spcFirstLastPara="1" rIns="0" wrap="square" tIns="0">
            <a:spAutoFit/>
          </a:bodyPr>
          <a:lstStyle/>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Bleu score</a:t>
            </a:r>
            <a:endParaRPr sz="3000">
              <a:solidFill>
                <a:schemeClr val="lt1"/>
              </a:solidFill>
              <a:latin typeface="Calibri"/>
              <a:ea typeface="Calibri"/>
              <a:cs typeface="Calibri"/>
              <a:sym typeface="Calibri"/>
            </a:endParaRPr>
          </a:p>
          <a:p>
            <a:pPr indent="-419100" lvl="0" marL="457200" rtl="0" algn="l">
              <a:lnSpc>
                <a:spcPct val="120000"/>
              </a:lnSpc>
              <a:spcBef>
                <a:spcPts val="0"/>
              </a:spcBef>
              <a:spcAft>
                <a:spcPts val="0"/>
              </a:spcAft>
              <a:buClr>
                <a:schemeClr val="lt1"/>
              </a:buClr>
              <a:buSzPts val="3000"/>
              <a:buFont typeface="Calibri"/>
              <a:buChar char="-"/>
            </a:pPr>
            <a:r>
              <a:rPr lang="en-US" sz="3000">
                <a:solidFill>
                  <a:schemeClr val="lt1"/>
                </a:solidFill>
                <a:latin typeface="Calibri"/>
                <a:ea typeface="Calibri"/>
                <a:cs typeface="Calibri"/>
                <a:sym typeface="Calibri"/>
              </a:rPr>
              <a:t>기존 서비스와 비교</a:t>
            </a:r>
            <a:endParaRPr sz="30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117" name="Shape 117"/>
        <p:cNvGrpSpPr/>
        <p:nvPr/>
      </p:nvGrpSpPr>
      <p:grpSpPr>
        <a:xfrm>
          <a:off x="0" y="0"/>
          <a:ext cx="0" cy="0"/>
          <a:chOff x="0" y="0"/>
          <a:chExt cx="0" cy="0"/>
        </a:xfrm>
      </p:grpSpPr>
      <p:cxnSp>
        <p:nvCxnSpPr>
          <p:cNvPr id="118" name="Google Shape;118;p4"/>
          <p:cNvCxnSpPr/>
          <p:nvPr/>
        </p:nvCxnSpPr>
        <p:spPr>
          <a:xfrm>
            <a:off x="6202650" y="1807725"/>
            <a:ext cx="5952000" cy="45900"/>
          </a:xfrm>
          <a:prstGeom prst="straightConnector1">
            <a:avLst/>
          </a:prstGeom>
          <a:noFill/>
          <a:ln cap="flat" cmpd="sng" w="76200">
            <a:solidFill>
              <a:srgbClr val="FFE032"/>
            </a:solidFill>
            <a:prstDash val="solid"/>
            <a:round/>
            <a:headEnd len="sm" w="sm" type="none"/>
            <a:tailEnd len="sm" w="sm" type="none"/>
          </a:ln>
        </p:spPr>
      </p:cxnSp>
      <p:sp>
        <p:nvSpPr>
          <p:cNvPr id="119" name="Google Shape;119;p4"/>
          <p:cNvSpPr txBox="1"/>
          <p:nvPr/>
        </p:nvSpPr>
        <p:spPr>
          <a:xfrm>
            <a:off x="5821650" y="653925"/>
            <a:ext cx="65952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7000">
                <a:solidFill>
                  <a:schemeClr val="lt1"/>
                </a:solidFill>
                <a:latin typeface="Calibri"/>
                <a:ea typeface="Calibri"/>
                <a:cs typeface="Calibri"/>
                <a:sym typeface="Calibri"/>
              </a:rPr>
              <a:t>Market Analysis</a:t>
            </a:r>
            <a:endParaRPr b="1">
              <a:solidFill>
                <a:schemeClr val="lt1"/>
              </a:solidFill>
            </a:endParaRPr>
          </a:p>
        </p:txBody>
      </p:sp>
      <p:pic>
        <p:nvPicPr>
          <p:cNvPr id="120" name="Google Shape;120;p4"/>
          <p:cNvPicPr preferRelativeResize="0"/>
          <p:nvPr/>
        </p:nvPicPr>
        <p:blipFill>
          <a:blip r:embed="rId3">
            <a:alphaModFix/>
          </a:blip>
          <a:stretch>
            <a:fillRect/>
          </a:stretch>
        </p:blipFill>
        <p:spPr>
          <a:xfrm>
            <a:off x="8822225" y="2780425"/>
            <a:ext cx="8494974" cy="6742901"/>
          </a:xfrm>
          <a:prstGeom prst="rect">
            <a:avLst/>
          </a:prstGeom>
          <a:noFill/>
          <a:ln>
            <a:noFill/>
          </a:ln>
        </p:spPr>
      </p:pic>
      <p:sp>
        <p:nvSpPr>
          <p:cNvPr id="121" name="Google Shape;121;p4"/>
          <p:cNvSpPr txBox="1"/>
          <p:nvPr/>
        </p:nvSpPr>
        <p:spPr>
          <a:xfrm>
            <a:off x="1231025" y="2919900"/>
            <a:ext cx="7298100" cy="2154900"/>
          </a:xfrm>
          <a:prstGeom prst="rect">
            <a:avLst/>
          </a:prstGeom>
          <a:noFill/>
          <a:ln>
            <a:noFill/>
          </a:ln>
        </p:spPr>
        <p:txBody>
          <a:bodyPr anchorCtr="0" anchor="t" bIns="91425" lIns="91425" spcFirstLastPara="1" rIns="91425" wrap="square" tIns="91425">
            <a:spAutoFit/>
          </a:bodyPr>
          <a:lstStyle/>
          <a:p>
            <a:pPr indent="-431800" lvl="0" marL="457200" rtl="0" algn="l">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주요 논문의 90%이상이 영어로 발행</a:t>
            </a:r>
            <a:endParaRPr sz="3200">
              <a:solidFill>
                <a:schemeClr val="lt1"/>
              </a:solidFill>
              <a:latin typeface="Calibri"/>
              <a:ea typeface="Calibri"/>
              <a:cs typeface="Calibri"/>
              <a:sym typeface="Calibri"/>
            </a:endParaRPr>
          </a:p>
          <a:p>
            <a:pPr indent="-431800" lvl="0" marL="457200" rtl="0" algn="l">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국내 연구자들의 논문 </a:t>
            </a:r>
            <a:r>
              <a:rPr lang="en-US" sz="3200">
                <a:solidFill>
                  <a:schemeClr val="lt1"/>
                </a:solidFill>
                <a:latin typeface="Calibri"/>
                <a:ea typeface="Calibri"/>
                <a:cs typeface="Calibri"/>
                <a:sym typeface="Calibri"/>
              </a:rPr>
              <a:t>게재 도</a:t>
            </a:r>
            <a:r>
              <a:rPr lang="en-US" sz="3200">
                <a:solidFill>
                  <a:schemeClr val="lt1"/>
                </a:solidFill>
                <a:latin typeface="Calibri"/>
                <a:ea typeface="Calibri"/>
                <a:cs typeface="Calibri"/>
                <a:sym typeface="Calibri"/>
              </a:rPr>
              <a:t> 증가</a:t>
            </a:r>
            <a:endParaRPr sz="3200">
              <a:solidFill>
                <a:schemeClr val="lt1"/>
              </a:solidFill>
              <a:latin typeface="Calibri"/>
              <a:ea typeface="Calibri"/>
              <a:cs typeface="Calibri"/>
              <a:sym typeface="Calibri"/>
            </a:endParaRPr>
          </a:p>
          <a:p>
            <a:pPr indent="0" lvl="0" marL="457200" rtl="0" algn="l">
              <a:spcBef>
                <a:spcPts val="0"/>
              </a:spcBef>
              <a:spcAft>
                <a:spcPts val="0"/>
              </a:spcAft>
              <a:buNone/>
            </a:pPr>
            <a:r>
              <a:rPr lang="en-US" sz="3200">
                <a:solidFill>
                  <a:schemeClr val="lt1"/>
                </a:solidFill>
                <a:latin typeface="Calibri"/>
                <a:ea typeface="Calibri"/>
                <a:cs typeface="Calibri"/>
                <a:sym typeface="Calibri"/>
              </a:rPr>
              <a:t>   논문 번역시장의 확대 예상 </a:t>
            </a:r>
            <a:endParaRPr sz="3200">
              <a:solidFill>
                <a:schemeClr val="lt1"/>
              </a:solidFill>
              <a:latin typeface="Calibri"/>
              <a:ea typeface="Calibri"/>
              <a:cs typeface="Calibri"/>
              <a:sym typeface="Calibri"/>
            </a:endParaRPr>
          </a:p>
          <a:p>
            <a:pPr indent="0" lvl="0" marL="0" rtl="0" algn="l">
              <a:spcBef>
                <a:spcPts val="0"/>
              </a:spcBef>
              <a:spcAft>
                <a:spcPts val="0"/>
              </a:spcAft>
              <a:buNone/>
            </a:pPr>
            <a:r>
              <a:t/>
            </a:r>
            <a:endParaRPr sz="3200">
              <a:solidFill>
                <a:schemeClr val="lt1"/>
              </a:solidFill>
              <a:latin typeface="Calibri"/>
              <a:ea typeface="Calibri"/>
              <a:cs typeface="Calibri"/>
              <a:sym typeface="Calibri"/>
            </a:endParaRPr>
          </a:p>
        </p:txBody>
      </p:sp>
      <p:pic>
        <p:nvPicPr>
          <p:cNvPr id="122" name="Google Shape;122;p4"/>
          <p:cNvPicPr preferRelativeResize="0"/>
          <p:nvPr/>
        </p:nvPicPr>
        <p:blipFill>
          <a:blip r:embed="rId4">
            <a:alphaModFix/>
          </a:blip>
          <a:stretch>
            <a:fillRect/>
          </a:stretch>
        </p:blipFill>
        <p:spPr>
          <a:xfrm>
            <a:off x="1231025" y="4666461"/>
            <a:ext cx="7034500" cy="4856863"/>
          </a:xfrm>
          <a:prstGeom prst="rect">
            <a:avLst/>
          </a:prstGeom>
          <a:noFill/>
          <a:ln>
            <a:noFill/>
          </a:ln>
        </p:spPr>
      </p:pic>
      <p:sp>
        <p:nvSpPr>
          <p:cNvPr id="123" name="Google Shape;123;p4"/>
          <p:cNvSpPr/>
          <p:nvPr/>
        </p:nvSpPr>
        <p:spPr>
          <a:xfrm>
            <a:off x="1231025" y="4094825"/>
            <a:ext cx="486900" cy="25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127" name="Shape 127"/>
        <p:cNvGrpSpPr/>
        <p:nvPr/>
      </p:nvGrpSpPr>
      <p:grpSpPr>
        <a:xfrm>
          <a:off x="0" y="0"/>
          <a:ext cx="0" cy="0"/>
          <a:chOff x="0" y="0"/>
          <a:chExt cx="0" cy="0"/>
        </a:xfrm>
      </p:grpSpPr>
      <p:sp>
        <p:nvSpPr>
          <p:cNvPr id="128" name="Google Shape;128;p5"/>
          <p:cNvSpPr txBox="1"/>
          <p:nvPr/>
        </p:nvSpPr>
        <p:spPr>
          <a:xfrm>
            <a:off x="5592925" y="560700"/>
            <a:ext cx="74106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6000">
                <a:solidFill>
                  <a:srgbClr val="FFFFFF"/>
                </a:solidFill>
                <a:latin typeface="Calibri"/>
                <a:ea typeface="Calibri"/>
                <a:cs typeface="Calibri"/>
                <a:sym typeface="Calibri"/>
              </a:rPr>
              <a:t>주제 선정 배경</a:t>
            </a:r>
            <a:endParaRPr b="1" sz="6000"/>
          </a:p>
        </p:txBody>
      </p:sp>
      <p:sp>
        <p:nvSpPr>
          <p:cNvPr id="129" name="Google Shape;129;p5"/>
          <p:cNvSpPr txBox="1"/>
          <p:nvPr/>
        </p:nvSpPr>
        <p:spPr>
          <a:xfrm>
            <a:off x="2353276" y="5294875"/>
            <a:ext cx="40158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200">
                <a:solidFill>
                  <a:srgbClr val="FFFFFF"/>
                </a:solidFill>
                <a:latin typeface="Calibri"/>
                <a:ea typeface="Calibri"/>
                <a:cs typeface="Calibri"/>
                <a:sym typeface="Calibri"/>
              </a:rPr>
              <a:t>[ 번역전문가 ]</a:t>
            </a:r>
            <a:endParaRPr sz="3200"/>
          </a:p>
        </p:txBody>
      </p:sp>
      <p:sp>
        <p:nvSpPr>
          <p:cNvPr id="130" name="Google Shape;130;p5"/>
          <p:cNvSpPr txBox="1"/>
          <p:nvPr/>
        </p:nvSpPr>
        <p:spPr>
          <a:xfrm>
            <a:off x="1825424" y="6033775"/>
            <a:ext cx="4732500" cy="492600"/>
          </a:xfrm>
          <a:prstGeom prst="rect">
            <a:avLst/>
          </a:prstGeom>
          <a:noFill/>
          <a:ln>
            <a:noFill/>
          </a:ln>
        </p:spPr>
        <p:txBody>
          <a:bodyPr anchorCtr="0" anchor="t" bIns="0" lIns="0" spcFirstLastPara="1" rIns="0" wrap="square" tIns="0">
            <a:spAutoFit/>
          </a:bodyPr>
          <a:lstStyle/>
          <a:p>
            <a:pPr indent="0" lvl="0" marL="457200" marR="0" rtl="0" algn="l">
              <a:lnSpc>
                <a:spcPct val="140016"/>
              </a:lnSpc>
              <a:spcBef>
                <a:spcPts val="0"/>
              </a:spcBef>
              <a:spcAft>
                <a:spcPts val="0"/>
              </a:spcAft>
              <a:buNone/>
            </a:pPr>
            <a:r>
              <a:rPr lang="en-US" sz="3200">
                <a:solidFill>
                  <a:srgbClr val="FFFFFF"/>
                </a:solidFill>
                <a:latin typeface="Calibri"/>
                <a:ea typeface="Calibri"/>
                <a:cs typeface="Calibri"/>
                <a:sym typeface="Calibri"/>
              </a:rPr>
              <a:t> 고퀄리티,  고비용, 시간</a:t>
            </a:r>
            <a:endParaRPr sz="3200"/>
          </a:p>
        </p:txBody>
      </p:sp>
      <p:sp>
        <p:nvSpPr>
          <p:cNvPr id="131" name="Google Shape;131;p5"/>
          <p:cNvSpPr txBox="1"/>
          <p:nvPr/>
        </p:nvSpPr>
        <p:spPr>
          <a:xfrm>
            <a:off x="7096424" y="6033775"/>
            <a:ext cx="4015800" cy="492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3200">
                <a:solidFill>
                  <a:srgbClr val="FFFFFF"/>
                </a:solidFill>
                <a:latin typeface="Calibri"/>
                <a:ea typeface="Calibri"/>
                <a:cs typeface="Calibri"/>
                <a:sym typeface="Calibri"/>
              </a:rPr>
              <a:t>무료, 전문성 부족</a:t>
            </a:r>
            <a:endParaRPr sz="3200"/>
          </a:p>
        </p:txBody>
      </p:sp>
      <p:sp>
        <p:nvSpPr>
          <p:cNvPr id="132" name="Google Shape;132;p5"/>
          <p:cNvSpPr txBox="1"/>
          <p:nvPr/>
        </p:nvSpPr>
        <p:spPr>
          <a:xfrm>
            <a:off x="11948525" y="6083250"/>
            <a:ext cx="4732500" cy="4926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lang="en-US" sz="3200">
                <a:solidFill>
                  <a:schemeClr val="lt1"/>
                </a:solidFill>
              </a:rPr>
              <a:t>관련분야 전문성 미흡</a:t>
            </a:r>
            <a:endParaRPr sz="3200">
              <a:solidFill>
                <a:schemeClr val="lt1"/>
              </a:solidFill>
            </a:endParaRPr>
          </a:p>
        </p:txBody>
      </p:sp>
      <p:sp>
        <p:nvSpPr>
          <p:cNvPr id="133" name="Google Shape;133;p5"/>
          <p:cNvSpPr txBox="1"/>
          <p:nvPr/>
        </p:nvSpPr>
        <p:spPr>
          <a:xfrm>
            <a:off x="7552188" y="5294838"/>
            <a:ext cx="3640800" cy="492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3200">
                <a:solidFill>
                  <a:schemeClr val="lt1"/>
                </a:solidFill>
              </a:rPr>
              <a:t>[ Web Translator ]</a:t>
            </a:r>
            <a:endParaRPr sz="3200">
              <a:solidFill>
                <a:schemeClr val="lt1"/>
              </a:solidFill>
            </a:endParaRPr>
          </a:p>
        </p:txBody>
      </p:sp>
      <p:sp>
        <p:nvSpPr>
          <p:cNvPr id="134" name="Google Shape;134;p5"/>
          <p:cNvSpPr txBox="1"/>
          <p:nvPr/>
        </p:nvSpPr>
        <p:spPr>
          <a:xfrm>
            <a:off x="11390521" y="5335016"/>
            <a:ext cx="4973400" cy="461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000">
                <a:solidFill>
                  <a:srgbClr val="FFFFFF"/>
                </a:solidFill>
              </a:rPr>
              <a:t>[ 번역 crowdsourcing ]</a:t>
            </a:r>
            <a:endParaRPr sz="3000">
              <a:solidFill>
                <a:srgbClr val="FFFFFF"/>
              </a:solidFill>
            </a:endParaRPr>
          </a:p>
        </p:txBody>
      </p:sp>
      <p:cxnSp>
        <p:nvCxnSpPr>
          <p:cNvPr id="135" name="Google Shape;135;p5"/>
          <p:cNvCxnSpPr/>
          <p:nvPr/>
        </p:nvCxnSpPr>
        <p:spPr>
          <a:xfrm flipH="1" rot="10800000">
            <a:off x="6032375" y="1661650"/>
            <a:ext cx="6671700" cy="39900"/>
          </a:xfrm>
          <a:prstGeom prst="straightConnector1">
            <a:avLst/>
          </a:prstGeom>
          <a:noFill/>
          <a:ln cap="flat" cmpd="sng" w="76200">
            <a:solidFill>
              <a:srgbClr val="FFE032"/>
            </a:solidFill>
            <a:prstDash val="solid"/>
            <a:round/>
            <a:headEnd len="sm" w="sm" type="none"/>
            <a:tailEnd len="sm" w="sm" type="none"/>
          </a:ln>
        </p:spPr>
      </p:cxnSp>
      <p:pic>
        <p:nvPicPr>
          <p:cNvPr id="136" name="Google Shape;136;p5"/>
          <p:cNvPicPr preferRelativeResize="0"/>
          <p:nvPr/>
        </p:nvPicPr>
        <p:blipFill>
          <a:blip r:embed="rId3">
            <a:alphaModFix/>
          </a:blip>
          <a:stretch>
            <a:fillRect/>
          </a:stretch>
        </p:blipFill>
        <p:spPr>
          <a:xfrm>
            <a:off x="2337950" y="2454650"/>
            <a:ext cx="4046450" cy="2439000"/>
          </a:xfrm>
          <a:prstGeom prst="rect">
            <a:avLst/>
          </a:prstGeom>
          <a:noFill/>
          <a:ln>
            <a:noFill/>
          </a:ln>
        </p:spPr>
      </p:pic>
      <p:sp>
        <p:nvSpPr>
          <p:cNvPr id="137" name="Google Shape;137;p5"/>
          <p:cNvSpPr/>
          <p:nvPr/>
        </p:nvSpPr>
        <p:spPr>
          <a:xfrm>
            <a:off x="11903600" y="2454700"/>
            <a:ext cx="4015800" cy="243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5"/>
          <p:cNvGrpSpPr/>
          <p:nvPr/>
        </p:nvGrpSpPr>
        <p:grpSpPr>
          <a:xfrm>
            <a:off x="12049908" y="3131247"/>
            <a:ext cx="3326722" cy="1077456"/>
            <a:chOff x="11773375" y="3569850"/>
            <a:chExt cx="4058958" cy="2898725"/>
          </a:xfrm>
        </p:grpSpPr>
        <p:sp>
          <p:nvSpPr>
            <p:cNvPr id="139" name="Google Shape;139;p5"/>
            <p:cNvSpPr/>
            <p:nvPr/>
          </p:nvSpPr>
          <p:spPr>
            <a:xfrm>
              <a:off x="11773375" y="3569875"/>
              <a:ext cx="1787100" cy="289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5"/>
            <p:cNvPicPr preferRelativeResize="0"/>
            <p:nvPr/>
          </p:nvPicPr>
          <p:blipFill rotWithShape="1">
            <a:blip r:embed="rId4">
              <a:alphaModFix/>
            </a:blip>
            <a:srcRect b="0" l="-8550" r="8550" t="0"/>
            <a:stretch/>
          </p:blipFill>
          <p:spPr>
            <a:xfrm>
              <a:off x="12565258" y="3569850"/>
              <a:ext cx="3267075" cy="2898725"/>
            </a:xfrm>
            <a:prstGeom prst="rect">
              <a:avLst/>
            </a:prstGeom>
            <a:noFill/>
            <a:ln cap="flat" cmpd="sng" w="9525">
              <a:solidFill>
                <a:schemeClr val="lt1"/>
              </a:solidFill>
              <a:prstDash val="solid"/>
              <a:round/>
              <a:headEnd len="sm" w="sm" type="none"/>
              <a:tailEnd len="sm" w="sm" type="none"/>
            </a:ln>
          </p:spPr>
        </p:pic>
      </p:grpSp>
      <p:sp>
        <p:nvSpPr>
          <p:cNvPr id="141" name="Google Shape;141;p5"/>
          <p:cNvSpPr/>
          <p:nvPr/>
        </p:nvSpPr>
        <p:spPr>
          <a:xfrm>
            <a:off x="7136100" y="2454700"/>
            <a:ext cx="4015800" cy="243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8367275" y="7046238"/>
            <a:ext cx="1529700" cy="1077600"/>
          </a:xfrm>
          <a:prstGeom prst="downArrow">
            <a:avLst>
              <a:gd fmla="val 50000" name="adj1"/>
              <a:gd fmla="val 47800" name="adj2"/>
            </a:avLst>
          </a:prstGeom>
          <a:solidFill>
            <a:srgbClr val="FFE0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988175" y="8415125"/>
            <a:ext cx="10748700" cy="1307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900"/>
              <a:t>사용자 : 논문을 읽거나 작성하는데 적합한 서비스를 이용</a:t>
            </a:r>
            <a:endParaRPr b="1" sz="2900"/>
          </a:p>
        </p:txBody>
      </p:sp>
      <p:sp>
        <p:nvSpPr>
          <p:cNvPr id="144" name="Google Shape;144;p5"/>
          <p:cNvSpPr/>
          <p:nvPr/>
        </p:nvSpPr>
        <p:spPr>
          <a:xfrm>
            <a:off x="10117000" y="7205213"/>
            <a:ext cx="36408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chemeClr val="lt1"/>
                </a:solidFill>
              </a:rPr>
              <a:t>논문 도우미</a:t>
            </a:r>
            <a:r>
              <a:rPr lang="en-US" sz="2500">
                <a:solidFill>
                  <a:schemeClr val="lt1"/>
                </a:solidFill>
              </a:rPr>
              <a:t>로 해결</a:t>
            </a:r>
            <a:endParaRPr sz="2500">
              <a:solidFill>
                <a:schemeClr val="lt1"/>
              </a:solidFill>
            </a:endParaRPr>
          </a:p>
        </p:txBody>
      </p:sp>
      <p:pic>
        <p:nvPicPr>
          <p:cNvPr id="145" name="Google Shape;145;p5"/>
          <p:cNvPicPr preferRelativeResize="0"/>
          <p:nvPr/>
        </p:nvPicPr>
        <p:blipFill>
          <a:blip r:embed="rId5">
            <a:alphaModFix/>
          </a:blip>
          <a:stretch>
            <a:fillRect/>
          </a:stretch>
        </p:blipFill>
        <p:spPr>
          <a:xfrm>
            <a:off x="7858550" y="3739125"/>
            <a:ext cx="2491550" cy="865858"/>
          </a:xfrm>
          <a:prstGeom prst="rect">
            <a:avLst/>
          </a:prstGeom>
          <a:noFill/>
          <a:ln>
            <a:noFill/>
          </a:ln>
        </p:spPr>
      </p:pic>
      <p:pic>
        <p:nvPicPr>
          <p:cNvPr id="146" name="Google Shape;146;p5"/>
          <p:cNvPicPr preferRelativeResize="0"/>
          <p:nvPr/>
        </p:nvPicPr>
        <p:blipFill rotWithShape="1">
          <a:blip r:embed="rId6">
            <a:alphaModFix/>
          </a:blip>
          <a:srcRect b="23236" l="0" r="0" t="0"/>
          <a:stretch/>
        </p:blipFill>
        <p:spPr>
          <a:xfrm>
            <a:off x="7385350" y="2721225"/>
            <a:ext cx="3437938" cy="1017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50" name="Shape 150"/>
        <p:cNvGrpSpPr/>
        <p:nvPr/>
      </p:nvGrpSpPr>
      <p:grpSpPr>
        <a:xfrm>
          <a:off x="0" y="0"/>
          <a:ext cx="0" cy="0"/>
          <a:chOff x="0" y="0"/>
          <a:chExt cx="0" cy="0"/>
        </a:xfrm>
      </p:grpSpPr>
      <p:pic>
        <p:nvPicPr>
          <p:cNvPr id="151" name="Google Shape;151;p9"/>
          <p:cNvPicPr preferRelativeResize="0"/>
          <p:nvPr/>
        </p:nvPicPr>
        <p:blipFill rotWithShape="1">
          <a:blip r:embed="rId3">
            <a:alphaModFix amt="19999"/>
          </a:blip>
          <a:srcRect b="29142" l="0" r="0" t="14221"/>
          <a:stretch/>
        </p:blipFill>
        <p:spPr>
          <a:xfrm>
            <a:off x="0" y="0"/>
            <a:ext cx="18288003" cy="6519048"/>
          </a:xfrm>
          <a:prstGeom prst="rect">
            <a:avLst/>
          </a:prstGeom>
          <a:noFill/>
          <a:ln>
            <a:noFill/>
          </a:ln>
        </p:spPr>
      </p:pic>
      <p:sp>
        <p:nvSpPr>
          <p:cNvPr id="152" name="Google Shape;152;p9"/>
          <p:cNvSpPr txBox="1"/>
          <p:nvPr/>
        </p:nvSpPr>
        <p:spPr>
          <a:xfrm>
            <a:off x="6905775" y="1137200"/>
            <a:ext cx="4778400" cy="1077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7000">
                <a:latin typeface="Calibri"/>
                <a:ea typeface="Calibri"/>
                <a:cs typeface="Calibri"/>
                <a:sym typeface="Calibri"/>
              </a:rPr>
              <a:t>서비스 기능</a:t>
            </a:r>
            <a:r>
              <a:rPr b="1" i="0" lang="en-US" sz="7000" u="none" cap="none" strike="noStrike">
                <a:solidFill>
                  <a:srgbClr val="000000"/>
                </a:solidFill>
                <a:latin typeface="Calibri"/>
                <a:ea typeface="Calibri"/>
                <a:cs typeface="Calibri"/>
                <a:sym typeface="Calibri"/>
              </a:rPr>
              <a:t> </a:t>
            </a:r>
            <a:endParaRPr b="1"/>
          </a:p>
        </p:txBody>
      </p:sp>
      <p:cxnSp>
        <p:nvCxnSpPr>
          <p:cNvPr id="153" name="Google Shape;153;p9"/>
          <p:cNvCxnSpPr/>
          <p:nvPr/>
        </p:nvCxnSpPr>
        <p:spPr>
          <a:xfrm>
            <a:off x="4766075" y="2223050"/>
            <a:ext cx="8439300" cy="0"/>
          </a:xfrm>
          <a:prstGeom prst="straightConnector1">
            <a:avLst/>
          </a:prstGeom>
          <a:noFill/>
          <a:ln cap="flat" cmpd="sng" w="76200">
            <a:solidFill>
              <a:srgbClr val="FFE032"/>
            </a:solidFill>
            <a:prstDash val="solid"/>
            <a:round/>
            <a:headEnd len="sm" w="sm" type="none"/>
            <a:tailEnd len="sm" w="sm" type="none"/>
          </a:ln>
        </p:spPr>
      </p:cxnSp>
      <p:grpSp>
        <p:nvGrpSpPr>
          <p:cNvPr id="154" name="Google Shape;154;p9"/>
          <p:cNvGrpSpPr/>
          <p:nvPr/>
        </p:nvGrpSpPr>
        <p:grpSpPr>
          <a:xfrm>
            <a:off x="-76200" y="6220150"/>
            <a:ext cx="18377159" cy="4066817"/>
            <a:chOff x="0" y="-47625"/>
            <a:chExt cx="5109024" cy="1613048"/>
          </a:xfrm>
        </p:grpSpPr>
        <p:sp>
          <p:nvSpPr>
            <p:cNvPr id="155" name="Google Shape;155;p9"/>
            <p:cNvSpPr/>
            <p:nvPr/>
          </p:nvSpPr>
          <p:spPr>
            <a:xfrm>
              <a:off x="0" y="0"/>
              <a:ext cx="5109024" cy="1565423"/>
            </a:xfrm>
            <a:custGeom>
              <a:rect b="b" l="l" r="r" t="t"/>
              <a:pathLst>
                <a:path extrusionOk="0" h="1565423" w="5109024">
                  <a:moveTo>
                    <a:pt x="0" y="0"/>
                  </a:moveTo>
                  <a:lnTo>
                    <a:pt x="5109024" y="0"/>
                  </a:lnTo>
                  <a:lnTo>
                    <a:pt x="5109024" y="1565423"/>
                  </a:lnTo>
                  <a:lnTo>
                    <a:pt x="0" y="1565423"/>
                  </a:lnTo>
                  <a:close/>
                </a:path>
              </a:pathLst>
            </a:custGeom>
            <a:solidFill>
              <a:srgbClr val="FFE032"/>
            </a:solidFill>
            <a:ln>
              <a:noFill/>
            </a:ln>
          </p:spPr>
        </p:sp>
        <p:sp>
          <p:nvSpPr>
            <p:cNvPr id="156" name="Google Shape;156;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9"/>
          <p:cNvSpPr txBox="1"/>
          <p:nvPr/>
        </p:nvSpPr>
        <p:spPr>
          <a:xfrm>
            <a:off x="707775" y="3505975"/>
            <a:ext cx="5408100" cy="2124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rgbClr val="000000"/>
                </a:solidFill>
                <a:latin typeface="Montserrat ExtraBold"/>
                <a:ea typeface="Montserrat ExtraBold"/>
                <a:cs typeface="Montserrat ExtraBold"/>
                <a:sym typeface="Montserrat ExtraBold"/>
              </a:rPr>
              <a:t>01</a:t>
            </a:r>
            <a:r>
              <a:rPr b="1" i="0" lang="en-US" sz="8000" u="none" cap="none" strike="noStrike">
                <a:solidFill>
                  <a:srgbClr val="000000"/>
                </a:solidFill>
                <a:latin typeface="Montserrat ExtraBold"/>
                <a:ea typeface="Montserrat ExtraBold"/>
                <a:cs typeface="Montserrat ExtraBold"/>
                <a:sym typeface="Montserrat ExtraBold"/>
              </a:rPr>
              <a:t> </a:t>
            </a:r>
            <a:r>
              <a:rPr lang="en-US" sz="4200">
                <a:solidFill>
                  <a:schemeClr val="dk1"/>
                </a:solidFill>
                <a:latin typeface="Montserrat ExtraBold"/>
                <a:ea typeface="Montserrat ExtraBold"/>
                <a:cs typeface="Montserrat ExtraBold"/>
                <a:sym typeface="Montserrat ExtraBold"/>
              </a:rPr>
              <a:t>한&lt;-&gt;영 </a:t>
            </a:r>
            <a:endParaRPr sz="4200">
              <a:solidFill>
                <a:schemeClr val="dk1"/>
              </a:solidFill>
              <a:latin typeface="Montserrat ExtraBold"/>
              <a:ea typeface="Montserrat ExtraBold"/>
              <a:cs typeface="Montserrat ExtraBold"/>
              <a:sym typeface="Montserrat ExtraBold"/>
            </a:endParaRPr>
          </a:p>
          <a:p>
            <a:pPr indent="0" lvl="0" marL="0" rtl="0" algn="ctr">
              <a:lnSpc>
                <a:spcPct val="120000"/>
              </a:lnSpc>
              <a:spcBef>
                <a:spcPts val="0"/>
              </a:spcBef>
              <a:spcAft>
                <a:spcPts val="0"/>
              </a:spcAft>
              <a:buNone/>
            </a:pPr>
            <a:r>
              <a:rPr lang="en-US" sz="4200">
                <a:solidFill>
                  <a:schemeClr val="dk1"/>
                </a:solidFill>
                <a:latin typeface="Montserrat ExtraBold"/>
                <a:ea typeface="Montserrat ExtraBold"/>
                <a:cs typeface="Montserrat ExtraBold"/>
                <a:sym typeface="Montserrat ExtraBold"/>
              </a:rPr>
              <a:t>        번역</a:t>
            </a:r>
            <a:endParaRPr sz="4200">
              <a:latin typeface="Montserrat ExtraBold"/>
              <a:ea typeface="Montserrat ExtraBold"/>
              <a:cs typeface="Montserrat ExtraBold"/>
              <a:sym typeface="Montserrat ExtraBold"/>
            </a:endParaRPr>
          </a:p>
        </p:txBody>
      </p:sp>
      <p:sp>
        <p:nvSpPr>
          <p:cNvPr id="158" name="Google Shape;158;p9"/>
          <p:cNvSpPr txBox="1"/>
          <p:nvPr/>
        </p:nvSpPr>
        <p:spPr>
          <a:xfrm>
            <a:off x="12781859" y="3485642"/>
            <a:ext cx="39363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rgbClr val="000000"/>
                </a:solidFill>
                <a:latin typeface="Montserrat ExtraBold"/>
                <a:ea typeface="Montserrat ExtraBold"/>
                <a:cs typeface="Montserrat ExtraBold"/>
                <a:sym typeface="Montserrat ExtraBold"/>
              </a:rPr>
              <a:t>03</a:t>
            </a:r>
            <a:r>
              <a:rPr b="1" i="0" lang="en-US" sz="8000" u="none" cap="none" strike="noStrike">
                <a:solidFill>
                  <a:srgbClr val="000000"/>
                </a:solidFill>
                <a:latin typeface="Montserrat ExtraBold"/>
                <a:ea typeface="Montserrat ExtraBold"/>
                <a:cs typeface="Montserrat ExtraBold"/>
                <a:sym typeface="Montserrat ExtraBold"/>
              </a:rPr>
              <a:t> </a:t>
            </a:r>
            <a:r>
              <a:rPr b="1" lang="en-US" sz="4200">
                <a:latin typeface="Montserrat ExtraBold"/>
                <a:ea typeface="Montserrat ExtraBold"/>
                <a:cs typeface="Montserrat ExtraBold"/>
                <a:sym typeface="Montserrat ExtraBold"/>
              </a:rPr>
              <a:t>요약</a:t>
            </a:r>
            <a:endParaRPr sz="4200"/>
          </a:p>
        </p:txBody>
      </p:sp>
      <p:sp>
        <p:nvSpPr>
          <p:cNvPr id="159" name="Google Shape;159;p9"/>
          <p:cNvSpPr txBox="1"/>
          <p:nvPr/>
        </p:nvSpPr>
        <p:spPr>
          <a:xfrm>
            <a:off x="5658649" y="3505975"/>
            <a:ext cx="6513600" cy="2124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7200" u="none" cap="none" strike="noStrike">
                <a:solidFill>
                  <a:srgbClr val="000000"/>
                </a:solidFill>
                <a:latin typeface="Montserrat ExtraBold"/>
                <a:ea typeface="Montserrat ExtraBold"/>
                <a:cs typeface="Montserrat ExtraBold"/>
                <a:sym typeface="Montserrat ExtraBold"/>
              </a:rPr>
              <a:t>02</a:t>
            </a:r>
            <a:r>
              <a:rPr b="1" i="0" lang="en-US" sz="8000" u="none" cap="none" strike="noStrike">
                <a:solidFill>
                  <a:srgbClr val="000000"/>
                </a:solidFill>
                <a:latin typeface="Montserrat ExtraBold"/>
                <a:ea typeface="Montserrat ExtraBold"/>
                <a:cs typeface="Montserrat ExtraBold"/>
                <a:sym typeface="Montserrat ExtraBold"/>
              </a:rPr>
              <a:t> </a:t>
            </a:r>
            <a:r>
              <a:rPr b="1" lang="en-US" sz="4200">
                <a:latin typeface="Montserrat ExtraBold"/>
                <a:ea typeface="Montserrat ExtraBold"/>
                <a:cs typeface="Montserrat ExtraBold"/>
                <a:sym typeface="Montserrat ExtraBold"/>
              </a:rPr>
              <a:t>문체 스타일 </a:t>
            </a:r>
            <a:endParaRPr b="1" sz="4200">
              <a:latin typeface="Montserrat ExtraBold"/>
              <a:ea typeface="Montserrat ExtraBold"/>
              <a:cs typeface="Montserrat ExtraBold"/>
              <a:sym typeface="Montserrat ExtraBold"/>
            </a:endParaRPr>
          </a:p>
          <a:p>
            <a:pPr indent="0" lvl="0" marL="0" marR="0" rtl="0" algn="ctr">
              <a:lnSpc>
                <a:spcPct val="120000"/>
              </a:lnSpc>
              <a:spcBef>
                <a:spcPts val="0"/>
              </a:spcBef>
              <a:spcAft>
                <a:spcPts val="0"/>
              </a:spcAft>
              <a:buNone/>
            </a:pPr>
            <a:r>
              <a:rPr b="1" lang="en-US" sz="4200">
                <a:latin typeface="Montserrat ExtraBold"/>
                <a:ea typeface="Montserrat ExtraBold"/>
                <a:cs typeface="Montserrat ExtraBold"/>
                <a:sym typeface="Montserrat ExtraBold"/>
              </a:rPr>
              <a:t>       번역</a:t>
            </a:r>
            <a:endParaRPr sz="4200"/>
          </a:p>
        </p:txBody>
      </p:sp>
      <p:sp>
        <p:nvSpPr>
          <p:cNvPr id="160" name="Google Shape;160;p9"/>
          <p:cNvSpPr txBox="1"/>
          <p:nvPr/>
        </p:nvSpPr>
        <p:spPr>
          <a:xfrm>
            <a:off x="1444134" y="7503753"/>
            <a:ext cx="45840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차별점 : 과학/기술 분야의 용어를  구분하여 번역 </a:t>
            </a:r>
            <a:endParaRPr b="1"/>
          </a:p>
        </p:txBody>
      </p:sp>
      <p:sp>
        <p:nvSpPr>
          <p:cNvPr id="161" name="Google Shape;161;p9"/>
          <p:cNvSpPr txBox="1"/>
          <p:nvPr/>
        </p:nvSpPr>
        <p:spPr>
          <a:xfrm>
            <a:off x="7048732" y="7503753"/>
            <a:ext cx="45840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차별점 : 문어체보다</a:t>
            </a:r>
            <a:r>
              <a:rPr b="1" lang="en-US" sz="3000">
                <a:latin typeface="Calibri"/>
                <a:ea typeface="Calibri"/>
                <a:cs typeface="Calibri"/>
                <a:sym typeface="Calibri"/>
              </a:rPr>
              <a:t>도 더</a:t>
            </a:r>
            <a:r>
              <a:rPr b="1" lang="en-US" sz="3000">
                <a:latin typeface="Calibri"/>
                <a:ea typeface="Calibri"/>
                <a:cs typeface="Calibri"/>
                <a:sym typeface="Calibri"/>
              </a:rPr>
              <a:t> 논문에 적합하도록 번역</a:t>
            </a:r>
            <a:endParaRPr b="1"/>
          </a:p>
        </p:txBody>
      </p:sp>
      <p:sp>
        <p:nvSpPr>
          <p:cNvPr id="162" name="Google Shape;162;p9"/>
          <p:cNvSpPr txBox="1"/>
          <p:nvPr/>
        </p:nvSpPr>
        <p:spPr>
          <a:xfrm>
            <a:off x="12634383" y="7503753"/>
            <a:ext cx="45840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000">
                <a:latin typeface="Calibri"/>
                <a:ea typeface="Calibri"/>
                <a:cs typeface="Calibri"/>
                <a:sym typeface="Calibri"/>
              </a:rPr>
              <a:t>차별점 : </a:t>
            </a:r>
            <a:r>
              <a:rPr b="1" lang="en-US" sz="3000">
                <a:solidFill>
                  <a:schemeClr val="dk1"/>
                </a:solidFill>
                <a:latin typeface="Calibri"/>
                <a:ea typeface="Calibri"/>
                <a:cs typeface="Calibri"/>
                <a:sym typeface="Calibri"/>
              </a:rPr>
              <a:t>과학/기술 분야의 핵심을 파악하여 요약</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alpha val="89800"/>
          </a:srgbClr>
        </a:solidFill>
      </p:bgPr>
    </p:bg>
    <p:spTree>
      <p:nvGrpSpPr>
        <p:cNvPr id="166" name="Shape 166"/>
        <p:cNvGrpSpPr/>
        <p:nvPr/>
      </p:nvGrpSpPr>
      <p:grpSpPr>
        <a:xfrm>
          <a:off x="0" y="0"/>
          <a:ext cx="0" cy="0"/>
          <a:chOff x="0" y="0"/>
          <a:chExt cx="0" cy="0"/>
        </a:xfrm>
      </p:grpSpPr>
      <p:sp>
        <p:nvSpPr>
          <p:cNvPr id="167" name="Google Shape;167;p6"/>
          <p:cNvSpPr txBox="1"/>
          <p:nvPr/>
        </p:nvSpPr>
        <p:spPr>
          <a:xfrm>
            <a:off x="6232250" y="586150"/>
            <a:ext cx="6717600" cy="1077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lt1"/>
                </a:solidFill>
                <a:latin typeface="Calibri"/>
                <a:ea typeface="Calibri"/>
                <a:cs typeface="Calibri"/>
                <a:sym typeface="Calibri"/>
              </a:rPr>
              <a:t>Service Target</a:t>
            </a:r>
            <a:endParaRPr b="1">
              <a:solidFill>
                <a:schemeClr val="lt1"/>
              </a:solidFill>
            </a:endParaRPr>
          </a:p>
        </p:txBody>
      </p:sp>
      <p:sp>
        <p:nvSpPr>
          <p:cNvPr id="168" name="Google Shape;168;p6"/>
          <p:cNvSpPr txBox="1"/>
          <p:nvPr/>
        </p:nvSpPr>
        <p:spPr>
          <a:xfrm>
            <a:off x="1832700" y="2603900"/>
            <a:ext cx="3713400" cy="538800"/>
          </a:xfrm>
          <a:prstGeom prst="rect">
            <a:avLst/>
          </a:prstGeom>
          <a:solidFill>
            <a:srgbClr val="FFE032"/>
          </a:solid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00">
                <a:solidFill>
                  <a:schemeClr val="dk1"/>
                </a:solidFill>
                <a:latin typeface="Calibri"/>
                <a:ea typeface="Calibri"/>
                <a:cs typeface="Calibri"/>
                <a:sym typeface="Calibri"/>
              </a:rPr>
              <a:t>  논문 번역 Service</a:t>
            </a:r>
            <a:endParaRPr b="1">
              <a:solidFill>
                <a:schemeClr val="dk1"/>
              </a:solidFill>
            </a:endParaRPr>
          </a:p>
        </p:txBody>
      </p:sp>
      <p:cxnSp>
        <p:nvCxnSpPr>
          <p:cNvPr id="169" name="Google Shape;169;p6"/>
          <p:cNvCxnSpPr/>
          <p:nvPr/>
        </p:nvCxnSpPr>
        <p:spPr>
          <a:xfrm>
            <a:off x="5516575" y="1663450"/>
            <a:ext cx="6571800" cy="16800"/>
          </a:xfrm>
          <a:prstGeom prst="straightConnector1">
            <a:avLst/>
          </a:prstGeom>
          <a:noFill/>
          <a:ln cap="flat" cmpd="sng" w="76200">
            <a:solidFill>
              <a:srgbClr val="FFE032"/>
            </a:solidFill>
            <a:prstDash val="solid"/>
            <a:round/>
            <a:headEnd len="sm" w="sm" type="none"/>
            <a:tailEnd len="sm" w="sm" type="none"/>
          </a:ln>
        </p:spPr>
      </p:cxnSp>
      <p:sp>
        <p:nvSpPr>
          <p:cNvPr id="170" name="Google Shape;170;p6"/>
          <p:cNvSpPr txBox="1"/>
          <p:nvPr/>
        </p:nvSpPr>
        <p:spPr>
          <a:xfrm>
            <a:off x="9555950" y="2560500"/>
            <a:ext cx="3713400" cy="538800"/>
          </a:xfrm>
          <a:prstGeom prst="rect">
            <a:avLst/>
          </a:prstGeom>
          <a:solidFill>
            <a:srgbClr val="FFE032"/>
          </a:solid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00">
                <a:solidFill>
                  <a:schemeClr val="dk1"/>
                </a:solidFill>
                <a:latin typeface="Calibri"/>
                <a:ea typeface="Calibri"/>
                <a:cs typeface="Calibri"/>
                <a:sym typeface="Calibri"/>
              </a:rPr>
              <a:t>  </a:t>
            </a:r>
            <a:r>
              <a:rPr b="1" lang="en-US" sz="3500">
                <a:solidFill>
                  <a:schemeClr val="dk1"/>
                </a:solidFill>
                <a:latin typeface="Calibri"/>
                <a:ea typeface="Calibri"/>
                <a:cs typeface="Calibri"/>
                <a:sym typeface="Calibri"/>
              </a:rPr>
              <a:t>논문 요약 Service</a:t>
            </a:r>
            <a:endParaRPr b="1">
              <a:solidFill>
                <a:schemeClr val="dk1"/>
              </a:solidFill>
            </a:endParaRPr>
          </a:p>
        </p:txBody>
      </p:sp>
      <p:grpSp>
        <p:nvGrpSpPr>
          <p:cNvPr id="171" name="Google Shape;171;p6"/>
          <p:cNvGrpSpPr/>
          <p:nvPr/>
        </p:nvGrpSpPr>
        <p:grpSpPr>
          <a:xfrm>
            <a:off x="1832711" y="3807509"/>
            <a:ext cx="1732492" cy="1700728"/>
            <a:chOff x="6440675" y="6825100"/>
            <a:chExt cx="2850900" cy="2726400"/>
          </a:xfrm>
        </p:grpSpPr>
        <p:sp>
          <p:nvSpPr>
            <p:cNvPr id="172" name="Google Shape;172;p6"/>
            <p:cNvSpPr/>
            <p:nvPr/>
          </p:nvSpPr>
          <p:spPr>
            <a:xfrm>
              <a:off x="6440675" y="6825100"/>
              <a:ext cx="2850900" cy="272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6"/>
            <p:cNvPicPr preferRelativeResize="0"/>
            <p:nvPr/>
          </p:nvPicPr>
          <p:blipFill>
            <a:blip r:embed="rId3">
              <a:alphaModFix/>
            </a:blip>
            <a:stretch>
              <a:fillRect/>
            </a:stretch>
          </p:blipFill>
          <p:spPr>
            <a:xfrm>
              <a:off x="6971512" y="7295688"/>
              <a:ext cx="1789225" cy="1785225"/>
            </a:xfrm>
            <a:prstGeom prst="rect">
              <a:avLst/>
            </a:prstGeom>
            <a:noFill/>
            <a:ln>
              <a:noFill/>
            </a:ln>
          </p:spPr>
        </p:pic>
      </p:grpSp>
      <p:grpSp>
        <p:nvGrpSpPr>
          <p:cNvPr id="174" name="Google Shape;174;p6"/>
          <p:cNvGrpSpPr/>
          <p:nvPr/>
        </p:nvGrpSpPr>
        <p:grpSpPr>
          <a:xfrm>
            <a:off x="9973506" y="7000858"/>
            <a:ext cx="1798063" cy="1689823"/>
            <a:chOff x="534200" y="157950"/>
            <a:chExt cx="2850900" cy="2726400"/>
          </a:xfrm>
        </p:grpSpPr>
        <p:sp>
          <p:nvSpPr>
            <p:cNvPr id="175" name="Google Shape;175;p6"/>
            <p:cNvSpPr/>
            <p:nvPr/>
          </p:nvSpPr>
          <p:spPr>
            <a:xfrm>
              <a:off x="534200" y="157950"/>
              <a:ext cx="2850900" cy="272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6"/>
            <p:cNvPicPr preferRelativeResize="0"/>
            <p:nvPr/>
          </p:nvPicPr>
          <p:blipFill>
            <a:blip r:embed="rId4">
              <a:alphaModFix/>
            </a:blip>
            <a:stretch>
              <a:fillRect/>
            </a:stretch>
          </p:blipFill>
          <p:spPr>
            <a:xfrm>
              <a:off x="886002" y="646098"/>
              <a:ext cx="2147275" cy="1750125"/>
            </a:xfrm>
            <a:prstGeom prst="rect">
              <a:avLst/>
            </a:prstGeom>
            <a:noFill/>
            <a:ln>
              <a:noFill/>
            </a:ln>
          </p:spPr>
        </p:pic>
      </p:grpSp>
      <p:sp>
        <p:nvSpPr>
          <p:cNvPr id="177" name="Google Shape;177;p6"/>
          <p:cNvSpPr txBox="1"/>
          <p:nvPr/>
        </p:nvSpPr>
        <p:spPr>
          <a:xfrm>
            <a:off x="1511650" y="5834900"/>
            <a:ext cx="318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Gowun Dodum"/>
                <a:ea typeface="Gowun Dodum"/>
                <a:cs typeface="Gowun Dodum"/>
                <a:sym typeface="Gowun Dodum"/>
              </a:rPr>
              <a:t>대학원생, 연구원</a:t>
            </a:r>
            <a:endParaRPr b="1" sz="3200">
              <a:solidFill>
                <a:schemeClr val="lt1"/>
              </a:solidFill>
              <a:latin typeface="Gowun Dodum"/>
              <a:ea typeface="Gowun Dodum"/>
              <a:cs typeface="Gowun Dodum"/>
              <a:sym typeface="Gowun Dodum"/>
            </a:endParaRPr>
          </a:p>
        </p:txBody>
      </p:sp>
      <p:grpSp>
        <p:nvGrpSpPr>
          <p:cNvPr id="178" name="Google Shape;178;p6"/>
          <p:cNvGrpSpPr/>
          <p:nvPr/>
        </p:nvGrpSpPr>
        <p:grpSpPr>
          <a:xfrm>
            <a:off x="9973512" y="3827139"/>
            <a:ext cx="1798063" cy="1689823"/>
            <a:chOff x="6440675" y="6825100"/>
            <a:chExt cx="2850900" cy="2726400"/>
          </a:xfrm>
        </p:grpSpPr>
        <p:sp>
          <p:nvSpPr>
            <p:cNvPr id="179" name="Google Shape;179;p6"/>
            <p:cNvSpPr/>
            <p:nvPr/>
          </p:nvSpPr>
          <p:spPr>
            <a:xfrm>
              <a:off x="6440675" y="6825100"/>
              <a:ext cx="2850900" cy="272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6"/>
            <p:cNvPicPr preferRelativeResize="0"/>
            <p:nvPr/>
          </p:nvPicPr>
          <p:blipFill>
            <a:blip r:embed="rId3">
              <a:alphaModFix/>
            </a:blip>
            <a:stretch>
              <a:fillRect/>
            </a:stretch>
          </p:blipFill>
          <p:spPr>
            <a:xfrm>
              <a:off x="6971512" y="7295688"/>
              <a:ext cx="1789225" cy="1785225"/>
            </a:xfrm>
            <a:prstGeom prst="rect">
              <a:avLst/>
            </a:prstGeom>
            <a:noFill/>
            <a:ln>
              <a:noFill/>
            </a:ln>
          </p:spPr>
        </p:pic>
      </p:grpSp>
      <p:sp>
        <p:nvSpPr>
          <p:cNvPr id="181" name="Google Shape;181;p6"/>
          <p:cNvSpPr txBox="1"/>
          <p:nvPr/>
        </p:nvSpPr>
        <p:spPr>
          <a:xfrm>
            <a:off x="9740800" y="5920350"/>
            <a:ext cx="371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Gowun Dodum"/>
                <a:ea typeface="Gowun Dodum"/>
                <a:cs typeface="Gowun Dodum"/>
                <a:sym typeface="Gowun Dodum"/>
              </a:rPr>
              <a:t>대학원생, 연구원</a:t>
            </a:r>
            <a:endParaRPr b="1" sz="3200">
              <a:solidFill>
                <a:schemeClr val="lt1"/>
              </a:solidFill>
              <a:latin typeface="Gowun Dodum"/>
              <a:ea typeface="Gowun Dodum"/>
              <a:cs typeface="Gowun Dodum"/>
              <a:sym typeface="Gowun Dodum"/>
            </a:endParaRPr>
          </a:p>
        </p:txBody>
      </p:sp>
      <p:sp>
        <p:nvSpPr>
          <p:cNvPr id="182" name="Google Shape;182;p6"/>
          <p:cNvSpPr txBox="1"/>
          <p:nvPr/>
        </p:nvSpPr>
        <p:spPr>
          <a:xfrm>
            <a:off x="9555953" y="8964439"/>
            <a:ext cx="3393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Gowun Dodum"/>
                <a:ea typeface="Gowun Dodum"/>
                <a:cs typeface="Gowun Dodum"/>
                <a:sym typeface="Gowun Dodum"/>
              </a:rPr>
              <a:t>일반, 관련 실무자</a:t>
            </a:r>
            <a:endParaRPr b="1" sz="3200">
              <a:solidFill>
                <a:schemeClr val="lt1"/>
              </a:solidFill>
              <a:latin typeface="Gowun Dodum"/>
              <a:ea typeface="Gowun Dodum"/>
              <a:cs typeface="Gowun Dodum"/>
              <a:sym typeface="Gowun Dodum"/>
            </a:endParaRPr>
          </a:p>
        </p:txBody>
      </p:sp>
      <p:grpSp>
        <p:nvGrpSpPr>
          <p:cNvPr id="183" name="Google Shape;183;p6"/>
          <p:cNvGrpSpPr/>
          <p:nvPr/>
        </p:nvGrpSpPr>
        <p:grpSpPr>
          <a:xfrm>
            <a:off x="1833346" y="7036606"/>
            <a:ext cx="1732691" cy="1700621"/>
            <a:chOff x="1239871" y="7250371"/>
            <a:chExt cx="2229689" cy="2209747"/>
          </a:xfrm>
        </p:grpSpPr>
        <p:sp>
          <p:nvSpPr>
            <p:cNvPr id="184" name="Google Shape;184;p6"/>
            <p:cNvSpPr/>
            <p:nvPr/>
          </p:nvSpPr>
          <p:spPr>
            <a:xfrm>
              <a:off x="1239871" y="7250371"/>
              <a:ext cx="2229689" cy="2209747"/>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6"/>
            <p:cNvPicPr preferRelativeResize="0"/>
            <p:nvPr/>
          </p:nvPicPr>
          <p:blipFill>
            <a:blip r:embed="rId5">
              <a:alphaModFix/>
            </a:blip>
            <a:stretch>
              <a:fillRect/>
            </a:stretch>
          </p:blipFill>
          <p:spPr>
            <a:xfrm>
              <a:off x="1519500" y="7658200"/>
              <a:ext cx="1670425" cy="1394100"/>
            </a:xfrm>
            <a:prstGeom prst="rect">
              <a:avLst/>
            </a:prstGeom>
            <a:noFill/>
            <a:ln>
              <a:noFill/>
            </a:ln>
          </p:spPr>
        </p:pic>
        <p:sp>
          <p:nvSpPr>
            <p:cNvPr id="186" name="Google Shape;186;p6"/>
            <p:cNvSpPr/>
            <p:nvPr/>
          </p:nvSpPr>
          <p:spPr>
            <a:xfrm>
              <a:off x="2349100" y="7980225"/>
              <a:ext cx="4533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t>가</a:t>
              </a:r>
              <a:endParaRPr b="1" sz="2100"/>
            </a:p>
          </p:txBody>
        </p:sp>
      </p:grpSp>
      <p:sp>
        <p:nvSpPr>
          <p:cNvPr id="187" name="Google Shape;187;p6"/>
          <p:cNvSpPr txBox="1"/>
          <p:nvPr/>
        </p:nvSpPr>
        <p:spPr>
          <a:xfrm>
            <a:off x="1511647" y="8964450"/>
            <a:ext cx="3393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Gowun Dodum"/>
                <a:ea typeface="Gowun Dodum"/>
                <a:cs typeface="Gowun Dodum"/>
                <a:sym typeface="Gowun Dodum"/>
              </a:rPr>
              <a:t>논문 번역 전문가</a:t>
            </a:r>
            <a:endParaRPr b="1" sz="3200">
              <a:solidFill>
                <a:schemeClr val="lt1"/>
              </a:solidFill>
              <a:latin typeface="Gowun Dodum"/>
              <a:ea typeface="Gowun Dodum"/>
              <a:cs typeface="Gowun Dodum"/>
              <a:sym typeface="Gowun Dodum"/>
            </a:endParaRPr>
          </a:p>
        </p:txBody>
      </p:sp>
      <p:sp>
        <p:nvSpPr>
          <p:cNvPr id="188" name="Google Shape;188;p6"/>
          <p:cNvSpPr/>
          <p:nvPr/>
        </p:nvSpPr>
        <p:spPr>
          <a:xfrm>
            <a:off x="4111925" y="3731500"/>
            <a:ext cx="4860900" cy="202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 논문 초록 한영번역</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 영어논문의  부담감 감소</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 전문가 번역 비용 감소</a:t>
            </a:r>
            <a:endParaRPr sz="1200"/>
          </a:p>
        </p:txBody>
      </p:sp>
      <p:sp>
        <p:nvSpPr>
          <p:cNvPr id="189" name="Google Shape;189;p6"/>
          <p:cNvSpPr/>
          <p:nvPr/>
        </p:nvSpPr>
        <p:spPr>
          <a:xfrm>
            <a:off x="12197525" y="3731475"/>
            <a:ext cx="4534200" cy="202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유효한 논문인지 판단</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 최신 논문 빠르게 습득</a:t>
            </a:r>
            <a:endParaRPr sz="3000">
              <a:solidFill>
                <a:schemeClr val="dk1"/>
              </a:solidFill>
              <a:latin typeface="Calibri"/>
              <a:ea typeface="Calibri"/>
              <a:cs typeface="Calibri"/>
              <a:sym typeface="Calibri"/>
            </a:endParaRPr>
          </a:p>
        </p:txBody>
      </p:sp>
      <p:sp>
        <p:nvSpPr>
          <p:cNvPr id="190" name="Google Shape;190;p6"/>
          <p:cNvSpPr/>
          <p:nvPr/>
        </p:nvSpPr>
        <p:spPr>
          <a:xfrm>
            <a:off x="4112475" y="7140300"/>
            <a:ext cx="4860900" cy="135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번역시간 단축                        </a:t>
            </a:r>
            <a:endParaRPr sz="3000"/>
          </a:p>
        </p:txBody>
      </p:sp>
      <p:sp>
        <p:nvSpPr>
          <p:cNvPr id="191" name="Google Shape;191;p6"/>
          <p:cNvSpPr/>
          <p:nvPr/>
        </p:nvSpPr>
        <p:spPr>
          <a:xfrm>
            <a:off x="12339100" y="7072197"/>
            <a:ext cx="4534200" cy="1418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 필요 정보만 수집</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ECED"/>
        </a:solidFill>
      </p:bgPr>
    </p:bg>
    <p:spTree>
      <p:nvGrpSpPr>
        <p:cNvPr id="195" name="Shape 195"/>
        <p:cNvGrpSpPr/>
        <p:nvPr/>
      </p:nvGrpSpPr>
      <p:grpSpPr>
        <a:xfrm>
          <a:off x="0" y="0"/>
          <a:ext cx="0" cy="0"/>
          <a:chOff x="0" y="0"/>
          <a:chExt cx="0" cy="0"/>
        </a:xfrm>
      </p:grpSpPr>
      <p:sp>
        <p:nvSpPr>
          <p:cNvPr id="196" name="Google Shape;196;p8"/>
          <p:cNvSpPr/>
          <p:nvPr/>
        </p:nvSpPr>
        <p:spPr>
          <a:xfrm>
            <a:off x="6300078" y="3875368"/>
            <a:ext cx="5706300" cy="4401600"/>
          </a:xfrm>
          <a:prstGeom prst="round2DiagRect">
            <a:avLst>
              <a:gd fmla="val 0" name="adj1"/>
              <a:gd fmla="val 17764" name="adj2"/>
            </a:avLst>
          </a:prstGeom>
          <a:solidFill>
            <a:srgbClr val="444444"/>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
        <p:nvSpPr>
          <p:cNvPr id="197" name="Google Shape;197;p8"/>
          <p:cNvSpPr txBox="1"/>
          <p:nvPr/>
        </p:nvSpPr>
        <p:spPr>
          <a:xfrm>
            <a:off x="4816349" y="740125"/>
            <a:ext cx="8655300" cy="1077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7000">
                <a:latin typeface="Calibri"/>
                <a:ea typeface="Calibri"/>
                <a:cs typeface="Calibri"/>
                <a:sym typeface="Calibri"/>
              </a:rPr>
              <a:t>데이터 수집 및 활용</a:t>
            </a:r>
            <a:endParaRPr b="1">
              <a:latin typeface="Calibri"/>
              <a:ea typeface="Calibri"/>
              <a:cs typeface="Calibri"/>
              <a:sym typeface="Calibri"/>
            </a:endParaRPr>
          </a:p>
        </p:txBody>
      </p:sp>
      <p:cxnSp>
        <p:nvCxnSpPr>
          <p:cNvPr id="198" name="Google Shape;198;p8"/>
          <p:cNvCxnSpPr/>
          <p:nvPr/>
        </p:nvCxnSpPr>
        <p:spPr>
          <a:xfrm flipH="1" rot="10800000">
            <a:off x="4816350" y="1817725"/>
            <a:ext cx="7750200" cy="39900"/>
          </a:xfrm>
          <a:prstGeom prst="straightConnector1">
            <a:avLst/>
          </a:prstGeom>
          <a:noFill/>
          <a:ln cap="flat" cmpd="sng" w="76200">
            <a:solidFill>
              <a:srgbClr val="FFE032"/>
            </a:solidFill>
            <a:prstDash val="solid"/>
            <a:round/>
            <a:headEnd len="sm" w="sm" type="none"/>
            <a:tailEnd len="sm" w="sm" type="none"/>
          </a:ln>
        </p:spPr>
      </p:cxnSp>
      <p:grpSp>
        <p:nvGrpSpPr>
          <p:cNvPr id="199" name="Google Shape;199;p8"/>
          <p:cNvGrpSpPr/>
          <p:nvPr/>
        </p:nvGrpSpPr>
        <p:grpSpPr>
          <a:xfrm>
            <a:off x="601868" y="3875430"/>
            <a:ext cx="5706447" cy="4401629"/>
            <a:chOff x="884113" y="2013875"/>
            <a:chExt cx="2187300" cy="1569600"/>
          </a:xfrm>
        </p:grpSpPr>
        <p:sp>
          <p:nvSpPr>
            <p:cNvPr id="200" name="Google Shape;200;p8"/>
            <p:cNvSpPr/>
            <p:nvPr/>
          </p:nvSpPr>
          <p:spPr>
            <a:xfrm>
              <a:off x="884113" y="2013875"/>
              <a:ext cx="2187300" cy="1569600"/>
            </a:xfrm>
            <a:prstGeom prst="round2DiagRect">
              <a:avLst>
                <a:gd fmla="val 0" name="adj1"/>
                <a:gd fmla="val 17764" name="adj2"/>
              </a:avLst>
            </a:prstGeom>
            <a:solidFill>
              <a:srgbClr val="88888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1" name="Google Shape;201;p8"/>
            <p:cNvSpPr txBox="1"/>
            <p:nvPr/>
          </p:nvSpPr>
          <p:spPr>
            <a:xfrm>
              <a:off x="1074618" y="2052599"/>
              <a:ext cx="669300" cy="304500"/>
            </a:xfrm>
            <a:prstGeom prst="rect">
              <a:avLst/>
            </a:prstGeom>
            <a:solidFill>
              <a:srgbClr val="888888"/>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b="1" lang="en-US" sz="3200">
                  <a:solidFill>
                    <a:srgbClr val="FFFFFF"/>
                  </a:solidFill>
                  <a:latin typeface="Roboto"/>
                  <a:ea typeface="Roboto"/>
                  <a:cs typeface="Roboto"/>
                  <a:sym typeface="Roboto"/>
                </a:rPr>
                <a:t>[ 번역 ]</a:t>
              </a:r>
              <a:endParaRPr sz="3200">
                <a:solidFill>
                  <a:srgbClr val="FFFFFF"/>
                </a:solidFill>
                <a:latin typeface="Roboto"/>
                <a:ea typeface="Roboto"/>
                <a:cs typeface="Roboto"/>
                <a:sym typeface="Roboto"/>
              </a:endParaRPr>
            </a:p>
          </p:txBody>
        </p:sp>
        <p:sp>
          <p:nvSpPr>
            <p:cNvPr id="202" name="Google Shape;202;p8"/>
            <p:cNvSpPr txBox="1"/>
            <p:nvPr/>
          </p:nvSpPr>
          <p:spPr>
            <a:xfrm>
              <a:off x="1074617" y="2378457"/>
              <a:ext cx="1806300" cy="731700"/>
            </a:xfrm>
            <a:prstGeom prst="rect">
              <a:avLst/>
            </a:prstGeom>
            <a:solidFill>
              <a:srgbClr val="888888"/>
            </a:solidFill>
            <a:ln>
              <a:noFill/>
            </a:ln>
          </p:spPr>
          <p:txBody>
            <a:bodyPr anchorCtr="0" anchor="t" bIns="182850" lIns="182850" spcFirstLastPara="1" rIns="182850" wrap="square" tIns="182850">
              <a:noAutofit/>
            </a:bodyPr>
            <a:lstStyle/>
            <a:p>
              <a:pPr indent="-431800" lvl="0" marL="457200" rtl="0" algn="l">
                <a:lnSpc>
                  <a:spcPct val="140016"/>
                </a:lnSpc>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AI hub</a:t>
              </a:r>
              <a:endParaRPr sz="3200">
                <a:solidFill>
                  <a:schemeClr val="lt1"/>
                </a:solidFill>
                <a:latin typeface="Calibri"/>
                <a:ea typeface="Calibri"/>
                <a:cs typeface="Calibri"/>
                <a:sym typeface="Calibri"/>
              </a:endParaRPr>
            </a:p>
            <a:p>
              <a:pPr indent="-431800" lvl="0" marL="457200" rtl="0" algn="l">
                <a:lnSpc>
                  <a:spcPct val="140016"/>
                </a:lnSpc>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기술/과학 분야 한영 말뭉치</a:t>
              </a:r>
              <a:endParaRPr sz="3200">
                <a:solidFill>
                  <a:schemeClr val="lt1"/>
                </a:solidFill>
                <a:latin typeface="Calibri"/>
                <a:ea typeface="Calibri"/>
                <a:cs typeface="Calibri"/>
                <a:sym typeface="Calibri"/>
              </a:endParaRPr>
            </a:p>
            <a:p>
              <a:pPr indent="0" lvl="0" marL="0" rtl="0" algn="l">
                <a:lnSpc>
                  <a:spcPct val="140016"/>
                </a:lnSpc>
                <a:spcBef>
                  <a:spcPts val="0"/>
                </a:spcBef>
                <a:spcAft>
                  <a:spcPts val="0"/>
                </a:spcAft>
                <a:buNone/>
              </a:pPr>
              <a:r>
                <a:t/>
              </a:r>
              <a:endParaRPr sz="3200">
                <a:solidFill>
                  <a:schemeClr val="lt1"/>
                </a:solidFill>
                <a:latin typeface="Calibri"/>
                <a:ea typeface="Calibri"/>
                <a:cs typeface="Calibri"/>
                <a:sym typeface="Calibri"/>
              </a:endParaRPr>
            </a:p>
            <a:p>
              <a:pPr indent="0" lvl="0" marL="457200" rtl="0" algn="l">
                <a:lnSpc>
                  <a:spcPct val="140016"/>
                </a:lnSpc>
                <a:spcBef>
                  <a:spcPts val="0"/>
                </a:spcBef>
                <a:spcAft>
                  <a:spcPts val="0"/>
                </a:spcAft>
                <a:buNone/>
              </a:pPr>
              <a:r>
                <a:t/>
              </a:r>
              <a:endParaRPr sz="3200">
                <a:solidFill>
                  <a:schemeClr val="lt1"/>
                </a:solidFill>
                <a:latin typeface="Calibri"/>
                <a:ea typeface="Calibri"/>
                <a:cs typeface="Calibri"/>
                <a:sym typeface="Calibri"/>
              </a:endParaRPr>
            </a:p>
          </p:txBody>
        </p:sp>
      </p:grpSp>
      <p:grpSp>
        <p:nvGrpSpPr>
          <p:cNvPr id="203" name="Google Shape;203;p8"/>
          <p:cNvGrpSpPr/>
          <p:nvPr/>
        </p:nvGrpSpPr>
        <p:grpSpPr>
          <a:xfrm>
            <a:off x="12006453" y="3875430"/>
            <a:ext cx="5706332" cy="4401629"/>
            <a:chOff x="4919109" y="2013875"/>
            <a:chExt cx="4229419" cy="1569600"/>
          </a:xfrm>
        </p:grpSpPr>
        <p:sp>
          <p:nvSpPr>
            <p:cNvPr id="204" name="Google Shape;204;p8"/>
            <p:cNvSpPr/>
            <p:nvPr/>
          </p:nvSpPr>
          <p:spPr>
            <a:xfrm>
              <a:off x="4919109" y="2013875"/>
              <a:ext cx="4229400" cy="1569600"/>
            </a:xfrm>
            <a:prstGeom prst="round2DiagRect">
              <a:avLst>
                <a:gd fmla="val 0" name="adj1"/>
                <a:gd fmla="val 17764" name="adj2"/>
              </a:avLst>
            </a:prstGeom>
            <a:solidFill>
              <a:srgbClr val="22222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
          <p:nvSpPr>
            <p:cNvPr id="205" name="Google Shape;205;p8"/>
            <p:cNvSpPr txBox="1"/>
            <p:nvPr/>
          </p:nvSpPr>
          <p:spPr>
            <a:xfrm>
              <a:off x="5218228" y="2337688"/>
              <a:ext cx="3930300" cy="883200"/>
            </a:xfrm>
            <a:prstGeom prst="rect">
              <a:avLst/>
            </a:prstGeom>
            <a:solidFill>
              <a:srgbClr val="222222"/>
            </a:solidFill>
            <a:ln>
              <a:noFill/>
            </a:ln>
          </p:spPr>
          <p:txBody>
            <a:bodyPr anchorCtr="0" anchor="t" bIns="182850" lIns="182850" spcFirstLastPara="1" rIns="182850" wrap="square" tIns="182850">
              <a:noAutofit/>
            </a:bodyPr>
            <a:lstStyle/>
            <a:p>
              <a:pPr indent="-431800" lvl="0" marL="457200" rtl="0" algn="l">
                <a:spcBef>
                  <a:spcPts val="0"/>
                </a:spcBef>
                <a:spcAft>
                  <a:spcPts val="0"/>
                </a:spcAft>
                <a:buClr>
                  <a:srgbClr val="FFFFFF"/>
                </a:buClr>
                <a:buSzPts val="3200"/>
                <a:buFont typeface="Calibri"/>
                <a:buChar char="●"/>
              </a:pPr>
              <a:r>
                <a:rPr lang="en-US" sz="3200">
                  <a:solidFill>
                    <a:schemeClr val="lt1"/>
                  </a:solidFill>
                  <a:latin typeface="Calibri"/>
                  <a:ea typeface="Calibri"/>
                  <a:cs typeface="Calibri"/>
                  <a:sym typeface="Calibri"/>
                </a:rPr>
                <a:t>RISS, arXiv, ScienceON, PaperWithCode</a:t>
              </a:r>
              <a:endParaRPr sz="32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3200">
                <a:solidFill>
                  <a:srgbClr val="FFFFFF"/>
                </a:solidFill>
                <a:latin typeface="Calibri"/>
                <a:ea typeface="Calibri"/>
                <a:cs typeface="Calibri"/>
                <a:sym typeface="Calibri"/>
              </a:endParaRPr>
            </a:p>
            <a:p>
              <a:pPr indent="-431800" lvl="0" marL="457200" rtl="0" algn="l">
                <a:lnSpc>
                  <a:spcPct val="115000"/>
                </a:lnSpc>
                <a:spcBef>
                  <a:spcPts val="0"/>
                </a:spcBef>
                <a:spcAft>
                  <a:spcPts val="0"/>
                </a:spcAft>
                <a:buClr>
                  <a:srgbClr val="FFFFFF"/>
                </a:buClr>
                <a:buSzPts val="3200"/>
                <a:buFont typeface="Calibri"/>
                <a:buChar char="-"/>
              </a:pPr>
              <a:r>
                <a:rPr lang="en-US" sz="3200">
                  <a:solidFill>
                    <a:srgbClr val="FFFFFF"/>
                  </a:solidFill>
                  <a:latin typeface="Calibri"/>
                  <a:ea typeface="Calibri"/>
                  <a:cs typeface="Calibri"/>
                  <a:sym typeface="Calibri"/>
                </a:rPr>
                <a:t>기술, 과학, 자연분야 논문 데이터</a:t>
              </a:r>
              <a:endParaRPr sz="3200">
                <a:solidFill>
                  <a:srgbClr val="FFFFFF"/>
                </a:solidFill>
                <a:latin typeface="Calibri"/>
                <a:ea typeface="Calibri"/>
                <a:cs typeface="Calibri"/>
                <a:sym typeface="Calibri"/>
              </a:endParaRPr>
            </a:p>
            <a:p>
              <a:pPr indent="0" lvl="0" marL="457200" rtl="0" algn="l">
                <a:lnSpc>
                  <a:spcPct val="115000"/>
                </a:lnSpc>
                <a:spcBef>
                  <a:spcPts val="3200"/>
                </a:spcBef>
                <a:spcAft>
                  <a:spcPts val="3200"/>
                </a:spcAft>
                <a:buNone/>
              </a:pPr>
              <a:r>
                <a:t/>
              </a:r>
              <a:endParaRPr sz="3200">
                <a:solidFill>
                  <a:srgbClr val="FFFFFF"/>
                </a:solidFill>
                <a:latin typeface="Calibri"/>
                <a:ea typeface="Calibri"/>
                <a:cs typeface="Calibri"/>
                <a:sym typeface="Calibri"/>
              </a:endParaRPr>
            </a:p>
          </p:txBody>
        </p:sp>
      </p:grpSp>
      <p:sp>
        <p:nvSpPr>
          <p:cNvPr id="206" name="Google Shape;206;p8"/>
          <p:cNvSpPr txBox="1"/>
          <p:nvPr/>
        </p:nvSpPr>
        <p:spPr>
          <a:xfrm>
            <a:off x="6657075" y="4837850"/>
            <a:ext cx="5349300" cy="3195900"/>
          </a:xfrm>
          <a:prstGeom prst="rect">
            <a:avLst/>
          </a:prstGeom>
          <a:solidFill>
            <a:srgbClr val="444444"/>
          </a:solidFill>
          <a:ln>
            <a:noFill/>
          </a:ln>
        </p:spPr>
        <p:txBody>
          <a:bodyPr anchorCtr="0" anchor="t" bIns="182850" lIns="182850" spcFirstLastPara="1" rIns="182850" wrap="square" tIns="182850">
            <a:noAutofit/>
          </a:bodyPr>
          <a:lstStyle/>
          <a:p>
            <a:pPr indent="-431800" lvl="0" marL="457200" rtl="0" algn="l">
              <a:lnSpc>
                <a:spcPct val="140016"/>
              </a:lnSpc>
              <a:spcBef>
                <a:spcPts val="0"/>
              </a:spcBef>
              <a:spcAft>
                <a:spcPts val="0"/>
              </a:spcAft>
              <a:buClr>
                <a:srgbClr val="FFFFFF"/>
              </a:buClr>
              <a:buSzPts val="3200"/>
              <a:buFont typeface="Roboto"/>
              <a:buChar char="●"/>
            </a:pPr>
            <a:r>
              <a:rPr lang="en-US" sz="3200">
                <a:solidFill>
                  <a:schemeClr val="lt1"/>
                </a:solidFill>
                <a:latin typeface="Calibri"/>
                <a:ea typeface="Calibri"/>
                <a:cs typeface="Calibri"/>
                <a:sym typeface="Calibri"/>
              </a:rPr>
              <a:t>AI hub</a:t>
            </a:r>
            <a:endParaRPr sz="3200">
              <a:solidFill>
                <a:schemeClr val="lt1"/>
              </a:solidFill>
              <a:latin typeface="Calibri"/>
              <a:ea typeface="Calibri"/>
              <a:cs typeface="Calibri"/>
              <a:sym typeface="Calibri"/>
            </a:endParaRPr>
          </a:p>
          <a:p>
            <a:pPr indent="-431800" lvl="0" marL="457200" rtl="0" algn="l">
              <a:lnSpc>
                <a:spcPct val="140016"/>
              </a:lnSpc>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한국어 논문 요약 데이터</a:t>
            </a:r>
            <a:endParaRPr sz="3200">
              <a:solidFill>
                <a:schemeClr val="lt1"/>
              </a:solidFill>
              <a:latin typeface="Calibri"/>
              <a:ea typeface="Calibri"/>
              <a:cs typeface="Calibri"/>
              <a:sym typeface="Calibri"/>
            </a:endParaRPr>
          </a:p>
          <a:p>
            <a:pPr indent="0" lvl="0" marL="457200" rtl="0" algn="l">
              <a:lnSpc>
                <a:spcPct val="140016"/>
              </a:lnSpc>
              <a:spcBef>
                <a:spcPts val="0"/>
              </a:spcBef>
              <a:spcAft>
                <a:spcPts val="0"/>
              </a:spcAft>
              <a:buNone/>
            </a:pPr>
            <a:r>
              <a:t/>
            </a:r>
            <a:endParaRPr>
              <a:solidFill>
                <a:schemeClr val="lt1"/>
              </a:solidFill>
              <a:latin typeface="Calibri"/>
              <a:ea typeface="Calibri"/>
              <a:cs typeface="Calibri"/>
              <a:sym typeface="Calibri"/>
            </a:endParaRPr>
          </a:p>
          <a:p>
            <a:pPr indent="-431800" lvl="0" marL="457200" rtl="0" algn="l">
              <a:spcBef>
                <a:spcPts val="0"/>
              </a:spcBef>
              <a:spcAft>
                <a:spcPts val="0"/>
              </a:spcAft>
              <a:buClr>
                <a:schemeClr val="lt1"/>
              </a:buClr>
              <a:buSzPts val="3200"/>
              <a:buFont typeface="Roboto"/>
              <a:buChar char="●"/>
            </a:pPr>
            <a:r>
              <a:rPr lang="en-US" sz="3000">
                <a:solidFill>
                  <a:schemeClr val="lt1"/>
                </a:solidFill>
              </a:rPr>
              <a:t>Arxiv </a:t>
            </a:r>
            <a:endParaRPr sz="3200">
              <a:solidFill>
                <a:schemeClr val="lt1"/>
              </a:solidFill>
              <a:latin typeface="Roboto"/>
              <a:ea typeface="Roboto"/>
              <a:cs typeface="Roboto"/>
              <a:sym typeface="Roboto"/>
            </a:endParaRPr>
          </a:p>
          <a:p>
            <a:pPr indent="-431800" lvl="0" marL="457200" rtl="0" algn="l">
              <a:spcBef>
                <a:spcPts val="0"/>
              </a:spcBef>
              <a:spcAft>
                <a:spcPts val="0"/>
              </a:spcAft>
              <a:buClr>
                <a:schemeClr val="lt1"/>
              </a:buClr>
              <a:buSzPts val="3200"/>
              <a:buFont typeface="Roboto"/>
              <a:buChar char="-"/>
            </a:pPr>
            <a:r>
              <a:rPr lang="en-US" sz="3200">
                <a:solidFill>
                  <a:schemeClr val="lt1"/>
                </a:solidFill>
                <a:latin typeface="Roboto"/>
                <a:ea typeface="Roboto"/>
                <a:cs typeface="Roboto"/>
                <a:sym typeface="Roboto"/>
              </a:rPr>
              <a:t>영어  논문 요약  데이터</a:t>
            </a:r>
            <a:endParaRPr sz="3200">
              <a:solidFill>
                <a:schemeClr val="lt1"/>
              </a:solidFill>
              <a:latin typeface="Roboto"/>
              <a:ea typeface="Roboto"/>
              <a:cs typeface="Roboto"/>
              <a:sym typeface="Roboto"/>
            </a:endParaRPr>
          </a:p>
          <a:p>
            <a:pPr indent="0" lvl="0" marL="457200" rtl="0" algn="l">
              <a:lnSpc>
                <a:spcPct val="115000"/>
              </a:lnSpc>
              <a:spcBef>
                <a:spcPts val="0"/>
              </a:spcBef>
              <a:spcAft>
                <a:spcPts val="3200"/>
              </a:spcAft>
              <a:buNone/>
            </a:pPr>
            <a:r>
              <a:t/>
            </a:r>
            <a:endParaRPr sz="3200">
              <a:solidFill>
                <a:srgbClr val="FFFFFF"/>
              </a:solidFill>
              <a:latin typeface="Roboto"/>
              <a:ea typeface="Roboto"/>
              <a:cs typeface="Roboto"/>
              <a:sym typeface="Roboto"/>
            </a:endParaRPr>
          </a:p>
        </p:txBody>
      </p:sp>
      <p:sp>
        <p:nvSpPr>
          <p:cNvPr id="207" name="Google Shape;207;p8"/>
          <p:cNvSpPr txBox="1"/>
          <p:nvPr/>
        </p:nvSpPr>
        <p:spPr>
          <a:xfrm>
            <a:off x="12486220" y="3984403"/>
            <a:ext cx="2480100" cy="853800"/>
          </a:xfrm>
          <a:prstGeom prst="rect">
            <a:avLst/>
          </a:prstGeom>
          <a:solidFill>
            <a:srgbClr val="222222"/>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b="1" lang="en-US" sz="3200">
                <a:solidFill>
                  <a:schemeClr val="lt1"/>
                </a:solidFill>
                <a:latin typeface="Roboto"/>
                <a:ea typeface="Roboto"/>
                <a:cs typeface="Roboto"/>
                <a:sym typeface="Roboto"/>
              </a:rPr>
              <a:t>[ 정성평가</a:t>
            </a:r>
            <a:r>
              <a:rPr lang="en-US" sz="2800"/>
              <a:t>]</a:t>
            </a:r>
            <a:r>
              <a:rPr b="1" lang="en-US" sz="3200">
                <a:solidFill>
                  <a:schemeClr val="lt1"/>
                </a:solidFill>
                <a:latin typeface="Roboto"/>
                <a:ea typeface="Roboto"/>
                <a:cs typeface="Roboto"/>
                <a:sym typeface="Roboto"/>
              </a:rPr>
              <a:t>]</a:t>
            </a:r>
            <a:endParaRPr sz="3200">
              <a:solidFill>
                <a:schemeClr val="lt1"/>
              </a:solidFill>
              <a:latin typeface="Roboto"/>
              <a:ea typeface="Roboto"/>
              <a:cs typeface="Roboto"/>
              <a:sym typeface="Roboto"/>
            </a:endParaRPr>
          </a:p>
        </p:txBody>
      </p:sp>
      <p:sp>
        <p:nvSpPr>
          <p:cNvPr id="208" name="Google Shape;208;p8"/>
          <p:cNvSpPr txBox="1"/>
          <p:nvPr/>
        </p:nvSpPr>
        <p:spPr>
          <a:xfrm>
            <a:off x="6757793" y="3984078"/>
            <a:ext cx="1746300" cy="853800"/>
          </a:xfrm>
          <a:prstGeom prst="rect">
            <a:avLst/>
          </a:prstGeom>
          <a:solidFill>
            <a:srgbClr val="444444"/>
          </a:solid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b="1" lang="en-US" sz="3200">
                <a:solidFill>
                  <a:schemeClr val="lt1"/>
                </a:solidFill>
                <a:latin typeface="Roboto"/>
                <a:ea typeface="Roboto"/>
                <a:cs typeface="Roboto"/>
                <a:sym typeface="Roboto"/>
              </a:rPr>
              <a:t>[ 요약 ]</a:t>
            </a:r>
            <a:endParaRPr sz="32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alpha val="89800"/>
          </a:srgbClr>
        </a:solidFill>
      </p:bgPr>
    </p:bg>
    <p:spTree>
      <p:nvGrpSpPr>
        <p:cNvPr id="212" name="Shape 212"/>
        <p:cNvGrpSpPr/>
        <p:nvPr/>
      </p:nvGrpSpPr>
      <p:grpSpPr>
        <a:xfrm>
          <a:off x="0" y="0"/>
          <a:ext cx="0" cy="0"/>
          <a:chOff x="0" y="0"/>
          <a:chExt cx="0" cy="0"/>
        </a:xfrm>
      </p:grpSpPr>
      <p:sp>
        <p:nvSpPr>
          <p:cNvPr id="213" name="Google Shape;213;g1dc2a75d5e2_0_36"/>
          <p:cNvSpPr txBox="1"/>
          <p:nvPr/>
        </p:nvSpPr>
        <p:spPr>
          <a:xfrm>
            <a:off x="6460850" y="586150"/>
            <a:ext cx="6717600" cy="1077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lt1"/>
                </a:solidFill>
                <a:latin typeface="Calibri"/>
                <a:ea typeface="Calibri"/>
                <a:cs typeface="Calibri"/>
                <a:sym typeface="Calibri"/>
              </a:rPr>
              <a:t>서비스 모델</a:t>
            </a:r>
            <a:endParaRPr b="1">
              <a:solidFill>
                <a:schemeClr val="lt1"/>
              </a:solidFill>
            </a:endParaRPr>
          </a:p>
        </p:txBody>
      </p:sp>
      <p:cxnSp>
        <p:nvCxnSpPr>
          <p:cNvPr id="214" name="Google Shape;214;g1dc2a75d5e2_0_36"/>
          <p:cNvCxnSpPr/>
          <p:nvPr/>
        </p:nvCxnSpPr>
        <p:spPr>
          <a:xfrm>
            <a:off x="5516575" y="1663450"/>
            <a:ext cx="6571800" cy="16800"/>
          </a:xfrm>
          <a:prstGeom prst="straightConnector1">
            <a:avLst/>
          </a:prstGeom>
          <a:noFill/>
          <a:ln cap="flat" cmpd="sng" w="76200">
            <a:solidFill>
              <a:srgbClr val="FFE032"/>
            </a:solidFill>
            <a:prstDash val="solid"/>
            <a:round/>
            <a:headEnd len="sm" w="sm" type="none"/>
            <a:tailEnd len="sm" w="sm" type="none"/>
          </a:ln>
        </p:spPr>
      </p:cxnSp>
      <p:sp>
        <p:nvSpPr>
          <p:cNvPr id="215" name="Google Shape;215;g1dc2a75d5e2_0_36"/>
          <p:cNvSpPr/>
          <p:nvPr/>
        </p:nvSpPr>
        <p:spPr>
          <a:xfrm>
            <a:off x="1243200" y="3718150"/>
            <a:ext cx="6200400" cy="55794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100">
                <a:solidFill>
                  <a:schemeClr val="lt1"/>
                </a:solidFill>
              </a:rPr>
              <a:t>[ MarianMT ] 한글 -&gt; 영어</a:t>
            </a:r>
            <a:endParaRPr sz="3100">
              <a:solidFill>
                <a:schemeClr val="lt1"/>
              </a:solidFill>
            </a:endParaRPr>
          </a:p>
          <a:p>
            <a:pPr indent="0" lvl="0" marL="457200" rtl="0" algn="l">
              <a:spcBef>
                <a:spcPts val="0"/>
              </a:spcBef>
              <a:spcAft>
                <a:spcPts val="0"/>
              </a:spcAft>
              <a:buNone/>
            </a:pPr>
            <a:r>
              <a:t/>
            </a:r>
            <a:endParaRPr sz="3100">
              <a:solidFill>
                <a:schemeClr val="lt1"/>
              </a:solidFill>
            </a:endParaRPr>
          </a:p>
          <a:p>
            <a:pPr indent="-419100" lvl="0" marL="457200" rtl="0" algn="l">
              <a:spcBef>
                <a:spcPts val="0"/>
              </a:spcBef>
              <a:spcAft>
                <a:spcPts val="0"/>
              </a:spcAft>
              <a:buClr>
                <a:schemeClr val="lt1"/>
              </a:buClr>
              <a:buSzPts val="3000"/>
              <a:buFont typeface="Roboto"/>
              <a:buChar char="●"/>
            </a:pPr>
            <a:r>
              <a:rPr lang="en-US" sz="3000">
                <a:solidFill>
                  <a:schemeClr val="lt1"/>
                </a:solidFill>
                <a:latin typeface="Roboto"/>
                <a:ea typeface="Roboto"/>
                <a:cs typeface="Roboto"/>
                <a:sym typeface="Roboto"/>
              </a:rPr>
              <a:t>자연어 처리 능력이 향상되어 있어, 언어의 구조적 특징 및 문법 구조를 보다 정확하게 이해하고 번역</a:t>
            </a:r>
            <a:endParaRPr sz="3000">
              <a:solidFill>
                <a:srgbClr val="F7F7F8"/>
              </a:solidFill>
              <a:latin typeface="Roboto"/>
              <a:ea typeface="Roboto"/>
              <a:cs typeface="Roboto"/>
              <a:sym typeface="Roboto"/>
            </a:endParaRPr>
          </a:p>
          <a:p>
            <a:pPr indent="0" lvl="0" marL="0" rtl="0" algn="l">
              <a:spcBef>
                <a:spcPts val="0"/>
              </a:spcBef>
              <a:spcAft>
                <a:spcPts val="0"/>
              </a:spcAft>
              <a:buNone/>
            </a:pPr>
            <a:r>
              <a:t/>
            </a:r>
            <a:endParaRPr sz="3000">
              <a:solidFill>
                <a:srgbClr val="F7F7F8"/>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US" sz="3000">
                <a:solidFill>
                  <a:schemeClr val="lt1"/>
                </a:solidFill>
                <a:latin typeface="Roboto"/>
                <a:ea typeface="Roboto"/>
                <a:cs typeface="Roboto"/>
                <a:sym typeface="Roboto"/>
              </a:rPr>
              <a:t>구조가 모듈화되어 있어서 기능을 수정하는 것이 쉽다.</a:t>
            </a:r>
            <a:endParaRPr sz="3000">
              <a:solidFill>
                <a:schemeClr val="lt1"/>
              </a:solidFill>
              <a:latin typeface="Roboto"/>
              <a:ea typeface="Roboto"/>
              <a:cs typeface="Roboto"/>
              <a:sym typeface="Roboto"/>
            </a:endParaRPr>
          </a:p>
        </p:txBody>
      </p:sp>
      <p:sp>
        <p:nvSpPr>
          <p:cNvPr id="216" name="Google Shape;216;g1dc2a75d5e2_0_36"/>
          <p:cNvSpPr txBox="1"/>
          <p:nvPr/>
        </p:nvSpPr>
        <p:spPr>
          <a:xfrm>
            <a:off x="1671875" y="2680100"/>
            <a:ext cx="3284700" cy="538800"/>
          </a:xfrm>
          <a:prstGeom prst="rect">
            <a:avLst/>
          </a:prstGeom>
          <a:solidFill>
            <a:srgbClr val="FFE032"/>
          </a:solid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500">
                <a:solidFill>
                  <a:schemeClr val="dk1"/>
                </a:solidFill>
                <a:latin typeface="Calibri"/>
                <a:ea typeface="Calibri"/>
                <a:cs typeface="Calibri"/>
                <a:sym typeface="Calibri"/>
              </a:rPr>
              <a:t>  논문 번역  </a:t>
            </a:r>
            <a:endParaRPr b="1">
              <a:solidFill>
                <a:schemeClr val="dk1"/>
              </a:solidFill>
            </a:endParaRPr>
          </a:p>
        </p:txBody>
      </p:sp>
      <p:pic>
        <p:nvPicPr>
          <p:cNvPr id="217" name="Google Shape;217;g1dc2a75d5e2_0_36"/>
          <p:cNvPicPr preferRelativeResize="0"/>
          <p:nvPr/>
        </p:nvPicPr>
        <p:blipFill>
          <a:blip r:embed="rId3">
            <a:alphaModFix/>
          </a:blip>
          <a:stretch>
            <a:fillRect/>
          </a:stretch>
        </p:blipFill>
        <p:spPr>
          <a:xfrm>
            <a:off x="7901125" y="3696000"/>
            <a:ext cx="8942154" cy="557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919">
            <a:alpha val="89800"/>
          </a:srgbClr>
        </a:solidFill>
      </p:bgPr>
    </p:bg>
    <p:spTree>
      <p:nvGrpSpPr>
        <p:cNvPr id="221" name="Shape 221"/>
        <p:cNvGrpSpPr/>
        <p:nvPr/>
      </p:nvGrpSpPr>
      <p:grpSpPr>
        <a:xfrm>
          <a:off x="0" y="0"/>
          <a:ext cx="0" cy="0"/>
          <a:chOff x="0" y="0"/>
          <a:chExt cx="0" cy="0"/>
        </a:xfrm>
      </p:grpSpPr>
      <p:sp>
        <p:nvSpPr>
          <p:cNvPr id="222" name="Google Shape;222;g1dc2a75d5e2_0_113"/>
          <p:cNvSpPr txBox="1"/>
          <p:nvPr/>
        </p:nvSpPr>
        <p:spPr>
          <a:xfrm>
            <a:off x="6460850" y="586150"/>
            <a:ext cx="6717600" cy="10773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6999">
                <a:solidFill>
                  <a:schemeClr val="lt1"/>
                </a:solidFill>
                <a:latin typeface="Calibri"/>
                <a:ea typeface="Calibri"/>
                <a:cs typeface="Calibri"/>
                <a:sym typeface="Calibri"/>
              </a:rPr>
              <a:t>서비스 모델</a:t>
            </a:r>
            <a:endParaRPr b="1">
              <a:solidFill>
                <a:schemeClr val="lt1"/>
              </a:solidFill>
            </a:endParaRPr>
          </a:p>
        </p:txBody>
      </p:sp>
      <p:cxnSp>
        <p:nvCxnSpPr>
          <p:cNvPr id="223" name="Google Shape;223;g1dc2a75d5e2_0_113"/>
          <p:cNvCxnSpPr/>
          <p:nvPr/>
        </p:nvCxnSpPr>
        <p:spPr>
          <a:xfrm>
            <a:off x="5516575" y="1663450"/>
            <a:ext cx="6571800" cy="16800"/>
          </a:xfrm>
          <a:prstGeom prst="straightConnector1">
            <a:avLst/>
          </a:prstGeom>
          <a:noFill/>
          <a:ln cap="flat" cmpd="sng" w="76200">
            <a:solidFill>
              <a:srgbClr val="FFE032"/>
            </a:solidFill>
            <a:prstDash val="solid"/>
            <a:round/>
            <a:headEnd len="sm" w="sm" type="none"/>
            <a:tailEnd len="sm" w="sm" type="none"/>
          </a:ln>
        </p:spPr>
      </p:cxnSp>
      <p:sp>
        <p:nvSpPr>
          <p:cNvPr id="224" name="Google Shape;224;g1dc2a75d5e2_0_113"/>
          <p:cNvSpPr/>
          <p:nvPr/>
        </p:nvSpPr>
        <p:spPr>
          <a:xfrm>
            <a:off x="1243200" y="3718150"/>
            <a:ext cx="6200400" cy="5579400"/>
          </a:xfrm>
          <a:prstGeom prst="rect">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US" sz="3100">
                <a:solidFill>
                  <a:schemeClr val="lt1"/>
                </a:solidFill>
              </a:rPr>
              <a:t>[ m2m100 ] 영어 -&gt; 한글</a:t>
            </a:r>
            <a:endParaRPr sz="3100">
              <a:solidFill>
                <a:schemeClr val="lt1"/>
              </a:solidFill>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Char char="●"/>
            </a:pPr>
            <a:r>
              <a:rPr lang="en-US" sz="3000">
                <a:solidFill>
                  <a:schemeClr val="lt1"/>
                </a:solidFill>
                <a:latin typeface="Roboto"/>
                <a:ea typeface="Roboto"/>
                <a:cs typeface="Roboto"/>
                <a:sym typeface="Roboto"/>
              </a:rPr>
              <a:t>작은 모델 크기를 가지고 있어, 높은 속도로 텍스트 처리</a:t>
            </a:r>
            <a:endParaRPr sz="3000">
              <a:solidFill>
                <a:schemeClr val="lt1"/>
              </a:solidFill>
              <a:latin typeface="Roboto"/>
              <a:ea typeface="Roboto"/>
              <a:cs typeface="Roboto"/>
              <a:sym typeface="Roboto"/>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0" lvl="0" marL="457200" rtl="0" algn="l">
              <a:spcBef>
                <a:spcPts val="0"/>
              </a:spcBef>
              <a:spcAft>
                <a:spcPts val="0"/>
              </a:spcAft>
              <a:buNone/>
            </a:pPr>
            <a:r>
              <a:rPr lang="en-US" sz="3100">
                <a:solidFill>
                  <a:schemeClr val="lt1"/>
                </a:solidFill>
              </a:rPr>
              <a:t>[ MBart ] </a:t>
            </a:r>
            <a:endParaRPr sz="3100">
              <a:solidFill>
                <a:schemeClr val="lt1"/>
              </a:solidFill>
            </a:endParaRPr>
          </a:p>
          <a:p>
            <a:pPr indent="0" lvl="0" marL="0" rtl="0" algn="l">
              <a:spcBef>
                <a:spcPts val="0"/>
              </a:spcBef>
              <a:spcAft>
                <a:spcPts val="0"/>
              </a:spcAft>
              <a:buNone/>
            </a:pPr>
            <a:r>
              <a:t/>
            </a:r>
            <a:endParaRPr sz="3000">
              <a:solidFill>
                <a:schemeClr val="lt1"/>
              </a:solidFill>
              <a:latin typeface="Roboto"/>
              <a:ea typeface="Roboto"/>
              <a:cs typeface="Roboto"/>
              <a:sym typeface="Roboto"/>
            </a:endParaRPr>
          </a:p>
          <a:p>
            <a:pPr indent="-419100" lvl="0" marL="457200" rtl="0" algn="l">
              <a:spcBef>
                <a:spcPts val="0"/>
              </a:spcBef>
              <a:spcAft>
                <a:spcPts val="0"/>
              </a:spcAft>
              <a:buClr>
                <a:schemeClr val="lt1"/>
              </a:buClr>
              <a:buSzPts val="3000"/>
              <a:buFont typeface="Roboto"/>
              <a:buChar char="●"/>
            </a:pPr>
            <a:r>
              <a:rPr lang="en-US" sz="3000">
                <a:solidFill>
                  <a:schemeClr val="lt1"/>
                </a:solidFill>
                <a:latin typeface="Roboto"/>
                <a:ea typeface="Roboto"/>
                <a:cs typeface="Roboto"/>
                <a:sym typeface="Roboto"/>
              </a:rPr>
              <a:t>multi-encoder, multi-decoder, transformer-based architecture를 기반으로, 높은 언어 품질의 번역을 제공</a:t>
            </a:r>
            <a:endParaRPr sz="3000">
              <a:solidFill>
                <a:schemeClr val="lt1"/>
              </a:solidFill>
              <a:latin typeface="Roboto"/>
              <a:ea typeface="Roboto"/>
              <a:cs typeface="Roboto"/>
              <a:sym typeface="Roboto"/>
            </a:endParaRPr>
          </a:p>
        </p:txBody>
      </p:sp>
      <p:sp>
        <p:nvSpPr>
          <p:cNvPr id="225" name="Google Shape;225;g1dc2a75d5e2_0_113"/>
          <p:cNvSpPr txBox="1"/>
          <p:nvPr/>
        </p:nvSpPr>
        <p:spPr>
          <a:xfrm>
            <a:off x="1671875" y="2680100"/>
            <a:ext cx="3284700" cy="538800"/>
          </a:xfrm>
          <a:prstGeom prst="rect">
            <a:avLst/>
          </a:prstGeom>
          <a:solidFill>
            <a:srgbClr val="FFE032"/>
          </a:solid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3500">
                <a:solidFill>
                  <a:schemeClr val="dk1"/>
                </a:solidFill>
                <a:latin typeface="Calibri"/>
                <a:ea typeface="Calibri"/>
                <a:cs typeface="Calibri"/>
                <a:sym typeface="Calibri"/>
              </a:rPr>
              <a:t>  논문 번역  </a:t>
            </a:r>
            <a:endParaRPr b="1">
              <a:solidFill>
                <a:schemeClr val="dk1"/>
              </a:solidFill>
            </a:endParaRPr>
          </a:p>
        </p:txBody>
      </p:sp>
      <p:pic>
        <p:nvPicPr>
          <p:cNvPr id="226" name="Google Shape;226;g1dc2a75d5e2_0_113"/>
          <p:cNvPicPr preferRelativeResize="0"/>
          <p:nvPr/>
        </p:nvPicPr>
        <p:blipFill rotWithShape="1">
          <a:blip r:embed="rId3">
            <a:alphaModFix/>
          </a:blip>
          <a:srcRect b="21942" l="0" r="2486" t="0"/>
          <a:stretch/>
        </p:blipFill>
        <p:spPr>
          <a:xfrm>
            <a:off x="7922750" y="3718150"/>
            <a:ext cx="9386275" cy="55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