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GaBgdMeo2Bz36m5NRaJ4+OaD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8a3dca7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8a3dca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769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687688">
            <a:off x="10282257" y="5034286"/>
            <a:ext cx="8922358" cy="940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013544">
            <a:off x="-1834628" y="-2396987"/>
            <a:ext cx="8825308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459065" y="3428995"/>
            <a:ext cx="10116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구름 자연어처리 </a:t>
            </a:r>
            <a:endParaRPr b="1" sz="8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팀프로젝트 3. 논문 도우미  </a:t>
            </a:r>
            <a:endParaRPr sz="103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753988" y="8889301"/>
            <a:ext cx="493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599273" y="7499900"/>
            <a:ext cx="139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3.  송민석 김수현, 박지수, 이정선, 임광재, 유정수</a:t>
            </a:r>
            <a:endParaRPr b="1" i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A3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473175" y="801225"/>
            <a:ext cx="840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endParaRPr b="1" sz="7200"/>
          </a:p>
        </p:txBody>
      </p:sp>
      <p:grpSp>
        <p:nvGrpSpPr>
          <p:cNvPr id="94" name="Google Shape;94;p2"/>
          <p:cNvGrpSpPr/>
          <p:nvPr/>
        </p:nvGrpSpPr>
        <p:grpSpPr>
          <a:xfrm>
            <a:off x="1884799" y="2725425"/>
            <a:ext cx="11727914" cy="538415"/>
            <a:chOff x="0" y="-28625"/>
            <a:chExt cx="11145029" cy="412800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0" y="-28625"/>
              <a:ext cx="6816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4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829" y="12632"/>
              <a:ext cx="96822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논문 문체로 변경</a:t>
              </a:r>
              <a:endParaRPr b="1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884799" y="5281388"/>
            <a:ext cx="11727914" cy="538415"/>
            <a:chOff x="0" y="-28575"/>
            <a:chExt cx="11145029" cy="4128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0" y="-28575"/>
              <a:ext cx="8001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4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829" y="50452"/>
              <a:ext cx="96822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영어로 번역 </a:t>
              </a:r>
              <a:endParaRPr b="1"/>
            </a:p>
          </p:txBody>
        </p:sp>
      </p:grpSp>
      <p:cxnSp>
        <p:nvCxnSpPr>
          <p:cNvPr id="100" name="Google Shape;100;p2"/>
          <p:cNvCxnSpPr/>
          <p:nvPr/>
        </p:nvCxnSpPr>
        <p:spPr>
          <a:xfrm>
            <a:off x="1884799" y="4859639"/>
            <a:ext cx="11727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1884799" y="7532228"/>
            <a:ext cx="11727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2"/>
          <p:cNvGrpSpPr/>
          <p:nvPr/>
        </p:nvGrpSpPr>
        <p:grpSpPr>
          <a:xfrm>
            <a:off x="1854186" y="7939764"/>
            <a:ext cx="11789158" cy="540456"/>
            <a:chOff x="0" y="-28575"/>
            <a:chExt cx="11203229" cy="414365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0" y="-28575"/>
              <a:ext cx="7971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4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462829" y="55490"/>
              <a:ext cx="97404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섹션별 요약   </a:t>
              </a:r>
              <a:endParaRPr b="1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3475925" y="3738500"/>
            <a:ext cx="953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: ai hub </a:t>
            </a:r>
            <a:r>
              <a:rPr b="1" lang="en-US" sz="3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논문자료 요약 / 논문 데이터셋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475925" y="6352750"/>
            <a:ext cx="623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: ai hub </a:t>
            </a:r>
            <a:r>
              <a:rPr b="1" lang="en-US" sz="3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한-영 번역 말뭉치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475925" y="8778800"/>
            <a:ext cx="840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: ai hub </a:t>
            </a:r>
            <a:r>
              <a:rPr b="1" lang="en-US" sz="3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논문자료 요약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DCD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653800" y="7809817"/>
            <a:ext cx="7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F2A37"/>
                </a:solidFill>
                <a:latin typeface="Calibri"/>
                <a:ea typeface="Calibri"/>
                <a:cs typeface="Calibri"/>
                <a:sym typeface="Calibri"/>
              </a:rPr>
              <a:t>대상 : 논문을 읽고 쓰는 대학원생</a:t>
            </a:r>
            <a:endParaRPr b="1" sz="3000"/>
          </a:p>
        </p:txBody>
      </p:sp>
      <p:sp>
        <p:nvSpPr>
          <p:cNvPr id="113" name="Google Shape;113;p6"/>
          <p:cNvSpPr txBox="1"/>
          <p:nvPr/>
        </p:nvSpPr>
        <p:spPr>
          <a:xfrm>
            <a:off x="1188155" y="608875"/>
            <a:ext cx="938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필요성 고찰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975" y="3167663"/>
            <a:ext cx="5376900" cy="30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325" y="4243612"/>
            <a:ext cx="3024500" cy="3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7593400" y="6309075"/>
            <a:ext cx="50325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F2A37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F2A37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0F2A37"/>
                </a:solidFill>
              </a:rPr>
              <a:t>학술지의 대부분은 영어</a:t>
            </a:r>
            <a:endParaRPr sz="3000">
              <a:solidFill>
                <a:srgbClr val="0F2A37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F2A37"/>
                </a:solidFill>
              </a:rPr>
              <a:t>-&gt; </a:t>
            </a:r>
            <a:r>
              <a:rPr b="1" lang="en-US" sz="3000">
                <a:solidFill>
                  <a:srgbClr val="0F2A37"/>
                </a:solidFill>
              </a:rPr>
              <a:t>영어 논문 작성 필요성</a:t>
            </a:r>
            <a:endParaRPr b="1" sz="3000">
              <a:solidFill>
                <a:srgbClr val="0F2A37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F2A37"/>
                </a:solidFill>
              </a:rPr>
              <a:t>-&gt; </a:t>
            </a:r>
            <a:r>
              <a:rPr b="1" lang="en-US" sz="3000">
                <a:solidFill>
                  <a:srgbClr val="0F2A37"/>
                </a:solidFill>
              </a:rPr>
              <a:t>영어 논문 이해 필요성</a:t>
            </a:r>
            <a:endParaRPr b="1" sz="3000">
              <a:solidFill>
                <a:srgbClr val="0F2A37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2A37"/>
              </a:solidFill>
            </a:endParaRPr>
          </a:p>
        </p:txBody>
      </p:sp>
      <p:cxnSp>
        <p:nvCxnSpPr>
          <p:cNvPr id="117" name="Google Shape;117;p6"/>
          <p:cNvCxnSpPr/>
          <p:nvPr/>
        </p:nvCxnSpPr>
        <p:spPr>
          <a:xfrm flipH="1" rot="10800000">
            <a:off x="5238738" y="4639650"/>
            <a:ext cx="1283400" cy="100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 b="60974" l="0" r="0" t="0"/>
          <a:stretch/>
        </p:blipFill>
        <p:spPr>
          <a:xfrm>
            <a:off x="15041275" y="3743737"/>
            <a:ext cx="1917601" cy="8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2675" y="5578603"/>
            <a:ext cx="3024499" cy="216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5106125" y="4716775"/>
            <a:ext cx="19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Poor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15193675" y="7748175"/>
            <a:ext cx="19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expensive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8a3dca7ea_0_0"/>
          <p:cNvSpPr txBox="1"/>
          <p:nvPr/>
        </p:nvSpPr>
        <p:spPr>
          <a:xfrm>
            <a:off x="2294996" y="4235360"/>
            <a:ext cx="10249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2A3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F2A37"/>
                </a:solidFill>
                <a:latin typeface="Calibri"/>
                <a:ea typeface="Calibri"/>
                <a:cs typeface="Calibri"/>
                <a:sym typeface="Calibri"/>
              </a:rPr>
              <a:t>한글 -&gt; 영어 번역 -&gt; 영어 논문 문체 </a:t>
            </a:r>
            <a:endParaRPr b="1" sz="2800">
              <a:solidFill>
                <a:srgbClr val="0F2A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2A37"/>
              </a:buClr>
              <a:buSzPts val="2800"/>
              <a:buFont typeface="Calibri"/>
              <a:buChar char="+"/>
            </a:pPr>
            <a:r>
              <a:rPr b="1" lang="en-US" sz="2800">
                <a:solidFill>
                  <a:srgbClr val="0F2A37"/>
                </a:solidFill>
                <a:latin typeface="Calibri"/>
                <a:ea typeface="Calibri"/>
                <a:cs typeface="Calibri"/>
                <a:sym typeface="Calibri"/>
              </a:rPr>
              <a:t>영어 -&gt; 영어 논문 문체 -&gt; 한글 번역</a:t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336" lvl="0" marL="457200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AutoNum type="arabicPeriod"/>
            </a:pP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섹션별 요약 (한글)</a:t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336" lvl="0" marL="457200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Char char="+"/>
            </a:pP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섹션별 요약 (영어)</a:t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769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314521">
            <a:off x="-831150" y="-5705577"/>
            <a:ext cx="7672031" cy="1247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83252">
            <a:off x="-2873461" y="2714131"/>
            <a:ext cx="7804324" cy="822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3645" y="-1517720"/>
            <a:ext cx="6491458" cy="5899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232114" y="5354578"/>
            <a:ext cx="110271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