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5" r:id="rId6"/>
    <p:sldId id="282" r:id="rId7"/>
    <p:sldId id="260" r:id="rId8"/>
    <p:sldId id="267" r:id="rId9"/>
    <p:sldId id="268" r:id="rId10"/>
    <p:sldId id="269" r:id="rId11"/>
    <p:sldId id="270" r:id="rId12"/>
    <p:sldId id="271" r:id="rId13"/>
    <p:sldId id="266" r:id="rId14"/>
    <p:sldId id="272" r:id="rId15"/>
    <p:sldId id="273" r:id="rId16"/>
    <p:sldId id="274" r:id="rId17"/>
    <p:sldId id="277" r:id="rId18"/>
    <p:sldId id="278" r:id="rId19"/>
    <p:sldId id="275" r:id="rId20"/>
    <p:sldId id="276" r:id="rId21"/>
    <p:sldId id="281" r:id="rId22"/>
    <p:sldId id="279" r:id="rId23"/>
    <p:sldId id="283" r:id="rId24"/>
    <p:sldId id="284" r:id="rId25"/>
    <p:sldId id="286" r:id="rId26"/>
    <p:sldId id="280" r:id="rId27"/>
    <p:sldId id="287"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28" autoAdjust="0"/>
  </p:normalViewPr>
  <p:slideViewPr>
    <p:cSldViewPr>
      <p:cViewPr varScale="1">
        <p:scale>
          <a:sx n="88" d="100"/>
          <a:sy n="88" d="100"/>
        </p:scale>
        <p:origin x="-1122" y="-102"/>
      </p:cViewPr>
      <p:guideLst>
        <p:guide orient="horz" pos="2160"/>
        <p:guide pos="2880"/>
      </p:guideLst>
    </p:cSldViewPr>
  </p:slideViewPr>
  <p:notesTextViewPr>
    <p:cViewPr>
      <p:scale>
        <a:sx n="1" d="1"/>
        <a:sy n="1" d="1"/>
      </p:scale>
      <p:origin x="0" y="42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6E0629-52DE-40F5-9E96-3324691DFF8F}" type="datetimeFigureOut">
              <a:rPr lang="en-US" smtClean="0"/>
              <a:t>2/13/2017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7521E4-4D48-44A6-8C94-F7A4892DD95C}" type="slidenum">
              <a:rPr lang="en-US" smtClean="0"/>
              <a:t>‹#›</a:t>
            </a:fld>
            <a:endParaRPr lang="en-US"/>
          </a:p>
        </p:txBody>
      </p:sp>
    </p:spTree>
    <p:extLst>
      <p:ext uri="{BB962C8B-B14F-4D97-AF65-F5344CB8AC3E}">
        <p14:creationId xmlns:p14="http://schemas.microsoft.com/office/powerpoint/2010/main" val="3725986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Bonus Question Answer:  To make sur</a:t>
            </a:r>
            <a:r>
              <a:rPr lang="en-US" baseline="0" dirty="0" smtClean="0"/>
              <a:t>e that all students have a consistent platform for executing the remainder of the lab.  This will ensure that the students will not have issues with path or environment variables, versioning and compatibility issues across the different toolsets.  The net result is a more efficient and conducive learning experience spent learning the DEVOPS tools, not troubleshooting unique issues between the DEVELOPMENT environment (lab) and the OPERATIONAL environment (the students desktop/laptop).  Thereby reinforcing the value of DEVOPS!!!!  Yeah</a:t>
            </a:r>
            <a:r>
              <a:rPr lang="en-US" baseline="0" dirty="0" smtClean="0"/>
              <a:t>!</a:t>
            </a:r>
          </a:p>
          <a:p>
            <a:endParaRPr lang="en-US" baseline="0" dirty="0" smtClean="0"/>
          </a:p>
          <a:p>
            <a:r>
              <a:rPr lang="en-US" baseline="0" dirty="0" smtClean="0"/>
              <a:t>Bonus </a:t>
            </a:r>
            <a:r>
              <a:rPr lang="en-US" baseline="0" dirty="0" err="1" smtClean="0"/>
              <a:t>Bonus</a:t>
            </a:r>
            <a:r>
              <a:rPr lang="en-US" baseline="0" dirty="0" smtClean="0"/>
              <a:t> Answer:  DEVOPS is conceptually oriented towards an application developer.  Most partners are focused on infrastructure maintainers (aka OPERATIONS).  The portion of DEVOPS that partners will be able to speak to quickly is the operations piece: infrastructure as a service, infrastructure as code, or software defined infrastructure/data centers.  Nominally, these infrastructure software objects are represented as containers, platforms, infrastructure as a code, or infrastructure as a service.  At the end of the day, these objects (PaaS, </a:t>
            </a:r>
            <a:r>
              <a:rPr lang="en-US" baseline="0" dirty="0" err="1" smtClean="0"/>
              <a:t>ITaaS</a:t>
            </a:r>
            <a:r>
              <a:rPr lang="en-US" baseline="0" dirty="0" smtClean="0"/>
              <a:t>, SDDC, APIs) are all the application </a:t>
            </a:r>
            <a:r>
              <a:rPr lang="en-US" u="sng" baseline="0" dirty="0" smtClean="0"/>
              <a:t>developer</a:t>
            </a:r>
            <a:r>
              <a:rPr lang="en-US" baseline="0" dirty="0" smtClean="0"/>
              <a:t> really cares about having access too from </a:t>
            </a:r>
            <a:r>
              <a:rPr lang="en-US" u="sng" baseline="0" dirty="0" smtClean="0"/>
              <a:t>operations</a:t>
            </a:r>
            <a:r>
              <a:rPr lang="en-US" baseline="0" dirty="0" smtClean="0"/>
              <a:t>.   They just expect it to work.  So, from a partner perspective, we are not selling DEVOPS tools, but services (training or consultative) that teach and guide developers into the adoption of DEVOPS tools and processes.  Hence, we will sell PS time to discuss DEVOPS tools and the adoption of orchestration systems for DEVOPS such as </a:t>
            </a:r>
            <a:r>
              <a:rPr lang="en-US" baseline="0" dirty="0" err="1" smtClean="0"/>
              <a:t>vRA</a:t>
            </a:r>
            <a:r>
              <a:rPr lang="en-US" baseline="0" dirty="0" smtClean="0"/>
              <a:t>, Jenkins, </a:t>
            </a:r>
            <a:r>
              <a:rPr lang="en-US" baseline="0" dirty="0" err="1" smtClean="0"/>
              <a:t>Cliqr</a:t>
            </a:r>
            <a:r>
              <a:rPr lang="en-US" baseline="0" dirty="0" smtClean="0"/>
              <a:t>, etc.</a:t>
            </a:r>
            <a:endParaRPr lang="en-US" dirty="0"/>
          </a:p>
        </p:txBody>
      </p:sp>
      <p:sp>
        <p:nvSpPr>
          <p:cNvPr id="4" name="Slide Number Placeholder 3"/>
          <p:cNvSpPr>
            <a:spLocks noGrp="1"/>
          </p:cNvSpPr>
          <p:nvPr>
            <p:ph type="sldNum" sz="quarter" idx="10"/>
          </p:nvPr>
        </p:nvSpPr>
        <p:spPr/>
        <p:txBody>
          <a:bodyPr/>
          <a:lstStyle/>
          <a:p>
            <a:fld id="{377521E4-4D48-44A6-8C94-F7A4892DD95C}" type="slidenum">
              <a:rPr lang="en-US" smtClean="0"/>
              <a:t>13</a:t>
            </a:fld>
            <a:endParaRPr lang="en-US"/>
          </a:p>
        </p:txBody>
      </p:sp>
    </p:spTree>
    <p:extLst>
      <p:ext uri="{BB962C8B-B14F-4D97-AF65-F5344CB8AC3E}">
        <p14:creationId xmlns:p14="http://schemas.microsoft.com/office/powerpoint/2010/main" val="2669922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521E4-4D48-44A6-8C94-F7A4892DD95C}" type="slidenum">
              <a:rPr lang="en-US" smtClean="0"/>
              <a:t>21</a:t>
            </a:fld>
            <a:endParaRPr lang="en-US"/>
          </a:p>
        </p:txBody>
      </p:sp>
    </p:spTree>
    <p:extLst>
      <p:ext uri="{BB962C8B-B14F-4D97-AF65-F5344CB8AC3E}">
        <p14:creationId xmlns:p14="http://schemas.microsoft.com/office/powerpoint/2010/main" val="2669922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521E4-4D48-44A6-8C94-F7A4892DD95C}" type="slidenum">
              <a:rPr lang="en-US" smtClean="0"/>
              <a:t>22</a:t>
            </a:fld>
            <a:endParaRPr lang="en-US"/>
          </a:p>
        </p:txBody>
      </p:sp>
    </p:spTree>
    <p:extLst>
      <p:ext uri="{BB962C8B-B14F-4D97-AF65-F5344CB8AC3E}">
        <p14:creationId xmlns:p14="http://schemas.microsoft.com/office/powerpoint/2010/main" val="2669922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521E4-4D48-44A6-8C94-F7A4892DD95C}" type="slidenum">
              <a:rPr lang="en-US" smtClean="0"/>
              <a:t>23</a:t>
            </a:fld>
            <a:endParaRPr lang="en-US"/>
          </a:p>
        </p:txBody>
      </p:sp>
    </p:spTree>
    <p:extLst>
      <p:ext uri="{BB962C8B-B14F-4D97-AF65-F5344CB8AC3E}">
        <p14:creationId xmlns:p14="http://schemas.microsoft.com/office/powerpoint/2010/main" val="2669922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521E4-4D48-44A6-8C94-F7A4892DD95C}" type="slidenum">
              <a:rPr lang="en-US" smtClean="0"/>
              <a:t>24</a:t>
            </a:fld>
            <a:endParaRPr lang="en-US"/>
          </a:p>
        </p:txBody>
      </p:sp>
    </p:spTree>
    <p:extLst>
      <p:ext uri="{BB962C8B-B14F-4D97-AF65-F5344CB8AC3E}">
        <p14:creationId xmlns:p14="http://schemas.microsoft.com/office/powerpoint/2010/main" val="2669922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521E4-4D48-44A6-8C94-F7A4892DD95C}" type="slidenum">
              <a:rPr lang="en-US" smtClean="0"/>
              <a:t>25</a:t>
            </a:fld>
            <a:endParaRPr lang="en-US"/>
          </a:p>
        </p:txBody>
      </p:sp>
    </p:spTree>
    <p:extLst>
      <p:ext uri="{BB962C8B-B14F-4D97-AF65-F5344CB8AC3E}">
        <p14:creationId xmlns:p14="http://schemas.microsoft.com/office/powerpoint/2010/main" val="2669922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above</a:t>
            </a:r>
            <a:r>
              <a:rPr lang="en-US" baseline="0" dirty="0" smtClean="0"/>
              <a:t> command provides a run-time build of the ‘</a:t>
            </a:r>
            <a:r>
              <a:rPr lang="en-US" baseline="0" dirty="0" err="1" smtClean="0"/>
              <a:t>docker</a:t>
            </a:r>
            <a:r>
              <a:rPr lang="en-US" baseline="0" dirty="0" smtClean="0"/>
              <a:t>/</a:t>
            </a:r>
            <a:r>
              <a:rPr lang="en-US" baseline="0" dirty="0" err="1" smtClean="0"/>
              <a:t>whalesay</a:t>
            </a:r>
            <a:r>
              <a:rPr lang="en-US" baseline="0" dirty="0" smtClean="0"/>
              <a:t>’ image.  If the image is local use it (in our case it is not).</a:t>
            </a:r>
          </a:p>
          <a:p>
            <a:endParaRPr lang="en-US" baseline="0" dirty="0" smtClean="0"/>
          </a:p>
          <a:p>
            <a:r>
              <a:rPr lang="en-US" baseline="0" dirty="0" smtClean="0"/>
              <a:t>If the image does not exist, go get it from the Docker repository and add it to the local Docker container repository.</a:t>
            </a:r>
          </a:p>
          <a:p>
            <a:endParaRPr lang="en-US" baseline="0" dirty="0" smtClean="0"/>
          </a:p>
          <a:p>
            <a:r>
              <a:rPr lang="en-US" baseline="0" dirty="0" smtClean="0"/>
              <a:t>The image ‘</a:t>
            </a:r>
            <a:r>
              <a:rPr lang="en-US" baseline="0" dirty="0" err="1" smtClean="0"/>
              <a:t>docker</a:t>
            </a:r>
            <a:r>
              <a:rPr lang="en-US" baseline="0" dirty="0" smtClean="0"/>
              <a:t>/</a:t>
            </a:r>
            <a:r>
              <a:rPr lang="en-US" baseline="0" dirty="0" err="1" smtClean="0"/>
              <a:t>whalesay</a:t>
            </a:r>
            <a:r>
              <a:rPr lang="en-US" baseline="0" dirty="0" smtClean="0"/>
              <a:t>’ is based on Ubuntu and has the application ‘</a:t>
            </a:r>
            <a:r>
              <a:rPr lang="en-US" baseline="0" dirty="0" err="1" smtClean="0"/>
              <a:t>cowsay</a:t>
            </a:r>
            <a:r>
              <a:rPr lang="en-US" baseline="0" dirty="0" smtClean="0"/>
              <a:t>’ as part of its build.  </a:t>
            </a:r>
          </a:p>
          <a:p>
            <a:endParaRPr lang="en-US" baseline="0" dirty="0" smtClean="0"/>
          </a:p>
          <a:p>
            <a:r>
              <a:rPr lang="en-US" baseline="0" dirty="0" smtClean="0"/>
              <a:t>The text </a:t>
            </a:r>
            <a:r>
              <a:rPr lang="en-US" baseline="0" smtClean="0"/>
              <a:t>‘hello-world’ at </a:t>
            </a:r>
            <a:r>
              <a:rPr lang="en-US" baseline="0" dirty="0" smtClean="0"/>
              <a:t>the end is passed as an argument to the </a:t>
            </a:r>
            <a:r>
              <a:rPr lang="en-US" baseline="0" dirty="0" err="1" smtClean="0"/>
              <a:t>cowsay</a:t>
            </a:r>
            <a:r>
              <a:rPr lang="en-US" baseline="0" dirty="0" smtClean="0"/>
              <a:t> application inside the container </a:t>
            </a:r>
            <a:r>
              <a:rPr lang="en-US" baseline="0" dirty="0" err="1" smtClean="0"/>
              <a:t>whalesay</a:t>
            </a:r>
            <a:r>
              <a:rPr lang="en-US" baseline="0" dirty="0" smtClean="0"/>
              <a:t> and the </a:t>
            </a:r>
            <a:r>
              <a:rPr lang="en-US" baseline="0" dirty="0" err="1" smtClean="0"/>
              <a:t>stdout</a:t>
            </a:r>
            <a:r>
              <a:rPr lang="en-US" baseline="0" dirty="0" smtClean="0"/>
              <a:t> it displayed.</a:t>
            </a:r>
          </a:p>
          <a:p>
            <a:endParaRPr lang="en-US" baseline="0" dirty="0" smtClean="0"/>
          </a:p>
          <a:p>
            <a:r>
              <a:rPr lang="en-US" baseline="0" dirty="0" smtClean="0"/>
              <a:t>To show the </a:t>
            </a:r>
            <a:r>
              <a:rPr lang="en-US" baseline="0" dirty="0" err="1" smtClean="0"/>
              <a:t>docker</a:t>
            </a:r>
            <a:r>
              <a:rPr lang="en-US" baseline="0" dirty="0" smtClean="0"/>
              <a:t> container images use:   </a:t>
            </a:r>
            <a:r>
              <a:rPr lang="en-US" baseline="0" dirty="0" err="1" smtClean="0"/>
              <a:t>docker</a:t>
            </a:r>
            <a:r>
              <a:rPr lang="en-US" baseline="0" dirty="0" smtClean="0"/>
              <a:t> images</a:t>
            </a:r>
          </a:p>
        </p:txBody>
      </p:sp>
      <p:sp>
        <p:nvSpPr>
          <p:cNvPr id="4" name="Slide Number Placeholder 3"/>
          <p:cNvSpPr>
            <a:spLocks noGrp="1"/>
          </p:cNvSpPr>
          <p:nvPr>
            <p:ph type="sldNum" sz="quarter" idx="10"/>
          </p:nvPr>
        </p:nvSpPr>
        <p:spPr/>
        <p:txBody>
          <a:bodyPr/>
          <a:lstStyle/>
          <a:p>
            <a:fld id="{377521E4-4D48-44A6-8C94-F7A4892DD95C}" type="slidenum">
              <a:rPr lang="en-US" smtClean="0"/>
              <a:t>26</a:t>
            </a:fld>
            <a:endParaRPr lang="en-US"/>
          </a:p>
        </p:txBody>
      </p:sp>
    </p:spTree>
    <p:extLst>
      <p:ext uri="{BB962C8B-B14F-4D97-AF65-F5344CB8AC3E}">
        <p14:creationId xmlns:p14="http://schemas.microsoft.com/office/powerpoint/2010/main" val="2669922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521E4-4D48-44A6-8C94-F7A4892DD95C}" type="slidenum">
              <a:rPr lang="en-US" smtClean="0"/>
              <a:t>27</a:t>
            </a:fld>
            <a:endParaRPr lang="en-US"/>
          </a:p>
        </p:txBody>
      </p:sp>
    </p:spTree>
    <p:extLst>
      <p:ext uri="{BB962C8B-B14F-4D97-AF65-F5344CB8AC3E}">
        <p14:creationId xmlns:p14="http://schemas.microsoft.com/office/powerpoint/2010/main" val="2669922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Bonus: Yes.</a:t>
            </a:r>
            <a:r>
              <a:rPr lang="en-US" baseline="0" dirty="0" smtClean="0"/>
              <a:t>  Why would you want to do that….?  If the DEVOPS platform was Docker, you could standup Linux servers through an orchestrater (like AWS or Jenkins), have a baseline / desired Docker Engine and Docker image repository setup by Puppet or Chef.  Then, using the Docker engine, deploy a specific application stacks (n tiered applications) with traffic workflows already defined.  </a:t>
            </a:r>
          </a:p>
          <a:p>
            <a:endParaRPr lang="en-US" baseline="0" smtClean="0"/>
          </a:p>
          <a:p>
            <a:r>
              <a:rPr lang="en-US" baseline="0" smtClean="0"/>
              <a:t>So</a:t>
            </a:r>
            <a:r>
              <a:rPr lang="en-US" baseline="0" dirty="0" smtClean="0"/>
              <a:t>, a DEVOPS developer could rapidly automate the creation of the infrastructure environment with a known configuration controlled baseline that is controlled by GitHub.</a:t>
            </a:r>
            <a:endParaRPr lang="en-US" dirty="0"/>
          </a:p>
        </p:txBody>
      </p:sp>
      <p:sp>
        <p:nvSpPr>
          <p:cNvPr id="4" name="Slide Number Placeholder 3"/>
          <p:cNvSpPr>
            <a:spLocks noGrp="1"/>
          </p:cNvSpPr>
          <p:nvPr>
            <p:ph type="sldNum" sz="quarter" idx="10"/>
          </p:nvPr>
        </p:nvSpPr>
        <p:spPr/>
        <p:txBody>
          <a:bodyPr/>
          <a:lstStyle/>
          <a:p>
            <a:fld id="{377521E4-4D48-44A6-8C94-F7A4892DD95C}" type="slidenum">
              <a:rPr lang="en-US" smtClean="0"/>
              <a:t>28</a:t>
            </a:fld>
            <a:endParaRPr lang="en-US"/>
          </a:p>
        </p:txBody>
      </p:sp>
    </p:spTree>
    <p:extLst>
      <p:ext uri="{BB962C8B-B14F-4D97-AF65-F5344CB8AC3E}">
        <p14:creationId xmlns:p14="http://schemas.microsoft.com/office/powerpoint/2010/main" val="2669922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35FE58-2162-4840-8413-A1EEE7638ED6}"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06309-B358-437A-83E0-157F409D3B2F}" type="slidenum">
              <a:rPr lang="en-US" smtClean="0"/>
              <a:t>‹#›</a:t>
            </a:fld>
            <a:endParaRPr lang="en-US"/>
          </a:p>
        </p:txBody>
      </p:sp>
    </p:spTree>
    <p:extLst>
      <p:ext uri="{BB962C8B-B14F-4D97-AF65-F5344CB8AC3E}">
        <p14:creationId xmlns:p14="http://schemas.microsoft.com/office/powerpoint/2010/main" val="594850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35FE58-2162-4840-8413-A1EEE7638ED6}"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06309-B358-437A-83E0-157F409D3B2F}" type="slidenum">
              <a:rPr lang="en-US" smtClean="0"/>
              <a:t>‹#›</a:t>
            </a:fld>
            <a:endParaRPr lang="en-US"/>
          </a:p>
        </p:txBody>
      </p:sp>
    </p:spTree>
    <p:extLst>
      <p:ext uri="{BB962C8B-B14F-4D97-AF65-F5344CB8AC3E}">
        <p14:creationId xmlns:p14="http://schemas.microsoft.com/office/powerpoint/2010/main" val="295886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35FE58-2162-4840-8413-A1EEE7638ED6}"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06309-B358-437A-83E0-157F409D3B2F}" type="slidenum">
              <a:rPr lang="en-US" smtClean="0"/>
              <a:t>‹#›</a:t>
            </a:fld>
            <a:endParaRPr lang="en-US"/>
          </a:p>
        </p:txBody>
      </p:sp>
    </p:spTree>
    <p:extLst>
      <p:ext uri="{BB962C8B-B14F-4D97-AF65-F5344CB8AC3E}">
        <p14:creationId xmlns:p14="http://schemas.microsoft.com/office/powerpoint/2010/main" val="2349628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35FE58-2162-4840-8413-A1EEE7638ED6}"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06309-B358-437A-83E0-157F409D3B2F}" type="slidenum">
              <a:rPr lang="en-US" smtClean="0"/>
              <a:t>‹#›</a:t>
            </a:fld>
            <a:endParaRPr lang="en-US"/>
          </a:p>
        </p:txBody>
      </p:sp>
    </p:spTree>
    <p:extLst>
      <p:ext uri="{BB962C8B-B14F-4D97-AF65-F5344CB8AC3E}">
        <p14:creationId xmlns:p14="http://schemas.microsoft.com/office/powerpoint/2010/main" val="343811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35FE58-2162-4840-8413-A1EEE7638ED6}"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06309-B358-437A-83E0-157F409D3B2F}" type="slidenum">
              <a:rPr lang="en-US" smtClean="0"/>
              <a:t>‹#›</a:t>
            </a:fld>
            <a:endParaRPr lang="en-US"/>
          </a:p>
        </p:txBody>
      </p:sp>
    </p:spTree>
    <p:extLst>
      <p:ext uri="{BB962C8B-B14F-4D97-AF65-F5344CB8AC3E}">
        <p14:creationId xmlns:p14="http://schemas.microsoft.com/office/powerpoint/2010/main" val="365415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35FE58-2162-4840-8413-A1EEE7638ED6}" type="datetimeFigureOut">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F06309-B358-437A-83E0-157F409D3B2F}" type="slidenum">
              <a:rPr lang="en-US" smtClean="0"/>
              <a:t>‹#›</a:t>
            </a:fld>
            <a:endParaRPr lang="en-US"/>
          </a:p>
        </p:txBody>
      </p:sp>
    </p:spTree>
    <p:extLst>
      <p:ext uri="{BB962C8B-B14F-4D97-AF65-F5344CB8AC3E}">
        <p14:creationId xmlns:p14="http://schemas.microsoft.com/office/powerpoint/2010/main" val="3448578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35FE58-2162-4840-8413-A1EEE7638ED6}" type="datetimeFigureOut">
              <a:rPr lang="en-US" smtClean="0"/>
              <a:t>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F06309-B358-437A-83E0-157F409D3B2F}" type="slidenum">
              <a:rPr lang="en-US" smtClean="0"/>
              <a:t>‹#›</a:t>
            </a:fld>
            <a:endParaRPr lang="en-US"/>
          </a:p>
        </p:txBody>
      </p:sp>
    </p:spTree>
    <p:extLst>
      <p:ext uri="{BB962C8B-B14F-4D97-AF65-F5344CB8AC3E}">
        <p14:creationId xmlns:p14="http://schemas.microsoft.com/office/powerpoint/2010/main" val="422336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35FE58-2162-4840-8413-A1EEE7638ED6}" type="datetimeFigureOut">
              <a:rPr lang="en-US" smtClean="0"/>
              <a:t>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F06309-B358-437A-83E0-157F409D3B2F}" type="slidenum">
              <a:rPr lang="en-US" smtClean="0"/>
              <a:t>‹#›</a:t>
            </a:fld>
            <a:endParaRPr lang="en-US"/>
          </a:p>
        </p:txBody>
      </p:sp>
    </p:spTree>
    <p:extLst>
      <p:ext uri="{BB962C8B-B14F-4D97-AF65-F5344CB8AC3E}">
        <p14:creationId xmlns:p14="http://schemas.microsoft.com/office/powerpoint/2010/main" val="2543135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5FE58-2162-4840-8413-A1EEE7638ED6}" type="datetimeFigureOut">
              <a:rPr lang="en-US" smtClean="0"/>
              <a:t>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F06309-B358-437A-83E0-157F409D3B2F}" type="slidenum">
              <a:rPr lang="en-US" smtClean="0"/>
              <a:t>‹#›</a:t>
            </a:fld>
            <a:endParaRPr lang="en-US"/>
          </a:p>
        </p:txBody>
      </p:sp>
    </p:spTree>
    <p:extLst>
      <p:ext uri="{BB962C8B-B14F-4D97-AF65-F5344CB8AC3E}">
        <p14:creationId xmlns:p14="http://schemas.microsoft.com/office/powerpoint/2010/main" val="78936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35FE58-2162-4840-8413-A1EEE7638ED6}" type="datetimeFigureOut">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F06309-B358-437A-83E0-157F409D3B2F}" type="slidenum">
              <a:rPr lang="en-US" smtClean="0"/>
              <a:t>‹#›</a:t>
            </a:fld>
            <a:endParaRPr lang="en-US"/>
          </a:p>
        </p:txBody>
      </p:sp>
    </p:spTree>
    <p:extLst>
      <p:ext uri="{BB962C8B-B14F-4D97-AF65-F5344CB8AC3E}">
        <p14:creationId xmlns:p14="http://schemas.microsoft.com/office/powerpoint/2010/main" val="839996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35FE58-2162-4840-8413-A1EEE7638ED6}" type="datetimeFigureOut">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F06309-B358-437A-83E0-157F409D3B2F}" type="slidenum">
              <a:rPr lang="en-US" smtClean="0"/>
              <a:t>‹#›</a:t>
            </a:fld>
            <a:endParaRPr lang="en-US"/>
          </a:p>
        </p:txBody>
      </p:sp>
    </p:spTree>
    <p:extLst>
      <p:ext uri="{BB962C8B-B14F-4D97-AF65-F5344CB8AC3E}">
        <p14:creationId xmlns:p14="http://schemas.microsoft.com/office/powerpoint/2010/main" val="2308379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5FE58-2162-4840-8413-A1EEE7638ED6}" type="datetimeFigureOut">
              <a:rPr lang="en-US" smtClean="0"/>
              <a:t>2/13/2017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06309-B358-437A-83E0-157F409D3B2F}" type="slidenum">
              <a:rPr lang="en-US" smtClean="0"/>
              <a:t>‹#›</a:t>
            </a:fld>
            <a:endParaRPr lang="en-US"/>
          </a:p>
        </p:txBody>
      </p:sp>
    </p:spTree>
    <p:extLst>
      <p:ext uri="{BB962C8B-B14F-4D97-AF65-F5344CB8AC3E}">
        <p14:creationId xmlns:p14="http://schemas.microsoft.com/office/powerpoint/2010/main" val="3160762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virtualbox.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eplus.com/"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DEVOPS TRAINING</a:t>
            </a:r>
            <a:endParaRPr lang="en-US" dirty="0"/>
          </a:p>
        </p:txBody>
      </p:sp>
    </p:spTree>
    <p:extLst>
      <p:ext uri="{BB962C8B-B14F-4D97-AF65-F5344CB8AC3E}">
        <p14:creationId xmlns:p14="http://schemas.microsoft.com/office/powerpoint/2010/main" val="1156057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Docker</a:t>
            </a:r>
            <a:endParaRPr lang="en-US" dirty="0"/>
          </a:p>
        </p:txBody>
      </p:sp>
      <p:sp>
        <p:nvSpPr>
          <p:cNvPr id="3" name="Content Placeholder 2"/>
          <p:cNvSpPr>
            <a:spLocks noGrp="1"/>
          </p:cNvSpPr>
          <p:nvPr>
            <p:ph idx="1"/>
          </p:nvPr>
        </p:nvSpPr>
        <p:spPr>
          <a:xfrm>
            <a:off x="152400" y="762000"/>
            <a:ext cx="8839200" cy="4525963"/>
          </a:xfrm>
        </p:spPr>
        <p:txBody>
          <a:bodyPr>
            <a:normAutofit/>
          </a:bodyPr>
          <a:lstStyle/>
          <a:p>
            <a:r>
              <a:rPr lang="en-US" dirty="0" smtClean="0"/>
              <a:t>What is it: </a:t>
            </a:r>
          </a:p>
          <a:p>
            <a:pPr marL="0" indent="0">
              <a:buNone/>
            </a:pPr>
            <a:r>
              <a:rPr lang="en-US" dirty="0" smtClean="0"/>
              <a:t>Wraps a software application inside a complete filesystem for execution on top of a shared kernel (e.g. like KVM).</a:t>
            </a:r>
          </a:p>
          <a:p>
            <a:pPr marL="0" indent="0">
              <a:buNone/>
            </a:pPr>
            <a:r>
              <a:rPr lang="en-US" dirty="0" smtClean="0"/>
              <a:t>Lightweight – shared kernel</a:t>
            </a:r>
          </a:p>
          <a:p>
            <a:pPr marL="0" indent="0">
              <a:buNone/>
            </a:pPr>
            <a:endParaRPr lang="en-US" dirty="0" smtClean="0"/>
          </a:p>
          <a:p>
            <a:pPr marL="0" indent="0">
              <a:buNone/>
            </a:pPr>
            <a:endParaRPr lang="en-US" dirty="0"/>
          </a:p>
          <a:p>
            <a:r>
              <a:rPr lang="en-US" dirty="0" smtClean="0"/>
              <a:t>Terms:</a:t>
            </a:r>
            <a:endParaRPr lang="en-US" dirty="0"/>
          </a:p>
        </p:txBody>
      </p:sp>
      <p:sp>
        <p:nvSpPr>
          <p:cNvPr id="4" name="AutoShape 2" descr="Image result for docker 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docker imag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docker image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Image result for docker image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9"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12132"/>
            <a:ext cx="1229896"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8966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Jenkins</a:t>
            </a:r>
            <a:endParaRPr lang="en-US" dirty="0"/>
          </a:p>
        </p:txBody>
      </p:sp>
      <p:sp>
        <p:nvSpPr>
          <p:cNvPr id="3" name="Content Placeholder 2"/>
          <p:cNvSpPr>
            <a:spLocks noGrp="1"/>
          </p:cNvSpPr>
          <p:nvPr>
            <p:ph idx="1"/>
          </p:nvPr>
        </p:nvSpPr>
        <p:spPr>
          <a:xfrm>
            <a:off x="152400" y="762000"/>
            <a:ext cx="8839200" cy="4525963"/>
          </a:xfrm>
        </p:spPr>
        <p:txBody>
          <a:bodyPr>
            <a:normAutofit/>
          </a:bodyPr>
          <a:lstStyle/>
          <a:p>
            <a:r>
              <a:rPr lang="en-US" dirty="0" smtClean="0"/>
              <a:t>What is it: </a:t>
            </a:r>
          </a:p>
          <a:p>
            <a:pPr marL="0" indent="0">
              <a:buNone/>
            </a:pPr>
            <a:r>
              <a:rPr lang="en-US" dirty="0" smtClean="0"/>
              <a:t>Open Source automation server… automates the building of a DEVOPS environment</a:t>
            </a:r>
          </a:p>
          <a:p>
            <a:pPr marL="0" indent="0">
              <a:buNone/>
            </a:pPr>
            <a:endParaRPr lang="en-US" dirty="0"/>
          </a:p>
          <a:p>
            <a:r>
              <a:rPr lang="en-US" dirty="0" smtClean="0"/>
              <a:t>Terms:</a:t>
            </a:r>
          </a:p>
        </p:txBody>
      </p:sp>
      <p:pic>
        <p:nvPicPr>
          <p:cNvPr id="6146" name="Picture 2" descr="Image result for jenki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152400"/>
            <a:ext cx="1524000" cy="926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966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the lab!!!!!</a:t>
            </a:r>
            <a:endParaRPr lang="en-US" dirty="0"/>
          </a:p>
        </p:txBody>
      </p:sp>
    </p:spTree>
    <p:extLst>
      <p:ext uri="{BB962C8B-B14F-4D97-AF65-F5344CB8AC3E}">
        <p14:creationId xmlns:p14="http://schemas.microsoft.com/office/powerpoint/2010/main" val="1428654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One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Access </a:t>
            </a:r>
            <a:r>
              <a:rPr lang="en-US" dirty="0" err="1" smtClean="0"/>
              <a:t>Git</a:t>
            </a:r>
            <a:r>
              <a:rPr lang="en-US" dirty="0" smtClean="0"/>
              <a:t> Hub (www.github.com)</a:t>
            </a:r>
          </a:p>
          <a:p>
            <a:pPr lvl="1"/>
            <a:r>
              <a:rPr lang="en-US" dirty="0" smtClean="0"/>
              <a:t>Create account</a:t>
            </a:r>
          </a:p>
          <a:p>
            <a:pPr lvl="1"/>
            <a:r>
              <a:rPr lang="en-US" dirty="0" smtClean="0"/>
              <a:t>Login</a:t>
            </a:r>
          </a:p>
          <a:p>
            <a:r>
              <a:rPr lang="en-US" dirty="0" smtClean="0"/>
              <a:t>Run the GitHub HelloWorld tutorial</a:t>
            </a:r>
          </a:p>
          <a:p>
            <a:r>
              <a:rPr lang="en-US" dirty="0" smtClean="0"/>
              <a:t>Copy the DEVOPS repository</a:t>
            </a:r>
          </a:p>
          <a:p>
            <a:r>
              <a:rPr lang="en-US" dirty="0" smtClean="0"/>
              <a:t>Load the </a:t>
            </a:r>
            <a:r>
              <a:rPr lang="en-US" u="sng" dirty="0" smtClean="0"/>
              <a:t>PLATFORM CENTOS VM </a:t>
            </a:r>
            <a:r>
              <a:rPr lang="en-US" dirty="0" smtClean="0"/>
              <a:t>for </a:t>
            </a:r>
            <a:r>
              <a:rPr lang="en-US" dirty="0" smtClean="0"/>
              <a:t>the </a:t>
            </a:r>
            <a:r>
              <a:rPr lang="en-US" dirty="0" smtClean="0"/>
              <a:t>LAB</a:t>
            </a:r>
            <a:endParaRPr lang="en-US" dirty="0" smtClean="0"/>
          </a:p>
          <a:p>
            <a:pPr lvl="1"/>
            <a:r>
              <a:rPr lang="en-US" dirty="0" smtClean="0"/>
              <a:t>The remainder of the LAB will be from the </a:t>
            </a:r>
            <a:r>
              <a:rPr lang="en-US" dirty="0" smtClean="0"/>
              <a:t>CENTOS </a:t>
            </a:r>
            <a:r>
              <a:rPr lang="en-US" dirty="0" smtClean="0"/>
              <a:t>container</a:t>
            </a:r>
          </a:p>
          <a:p>
            <a:pPr lvl="1"/>
            <a:r>
              <a:rPr lang="en-US" dirty="0" smtClean="0"/>
              <a:t>Bonus: Why are we using a common platform for the lab</a:t>
            </a:r>
            <a:r>
              <a:rPr lang="en-US" dirty="0" smtClean="0"/>
              <a:t>?</a:t>
            </a:r>
          </a:p>
          <a:p>
            <a:pPr lvl="1"/>
            <a:r>
              <a:rPr lang="en-US" dirty="0" smtClean="0"/>
              <a:t>Bonus </a:t>
            </a:r>
            <a:r>
              <a:rPr lang="en-US" dirty="0" err="1" smtClean="0"/>
              <a:t>Bonus</a:t>
            </a:r>
            <a:r>
              <a:rPr lang="en-US" dirty="0" smtClean="0"/>
              <a:t>: How do you monetize DEVOPS as a partner?</a:t>
            </a:r>
            <a:endParaRPr lang="en-US" dirty="0"/>
          </a:p>
        </p:txBody>
      </p:sp>
    </p:spTree>
    <p:extLst>
      <p:ext uri="{BB962C8B-B14F-4D97-AF65-F5344CB8AC3E}">
        <p14:creationId xmlns:p14="http://schemas.microsoft.com/office/powerpoint/2010/main" val="3839324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GitHub Tutorial - Repository</a:t>
            </a:r>
            <a:endParaRPr lang="en-US" dirty="0"/>
          </a:p>
        </p:txBody>
      </p:sp>
      <p:sp>
        <p:nvSpPr>
          <p:cNvPr id="6" name="Content Placeholder 2"/>
          <p:cNvSpPr>
            <a:spLocks noGrp="1"/>
          </p:cNvSpPr>
          <p:nvPr>
            <p:ph idx="1"/>
          </p:nvPr>
        </p:nvSpPr>
        <p:spPr>
          <a:xfrm>
            <a:off x="0" y="990600"/>
            <a:ext cx="4724400" cy="1706563"/>
          </a:xfrm>
        </p:spPr>
        <p:txBody>
          <a:bodyPr>
            <a:normAutofit fontScale="55000" lnSpcReduction="20000"/>
          </a:bodyPr>
          <a:lstStyle/>
          <a:p>
            <a:r>
              <a:rPr lang="en-US" dirty="0" smtClean="0"/>
              <a:t>Upper Right Corner by Avatar, select “+”</a:t>
            </a:r>
          </a:p>
          <a:p>
            <a:pPr lvl="1"/>
            <a:r>
              <a:rPr lang="en-US" dirty="0" smtClean="0"/>
              <a:t>New Repository</a:t>
            </a:r>
          </a:p>
          <a:p>
            <a:pPr lvl="2"/>
            <a:r>
              <a:rPr lang="en-US" dirty="0" smtClean="0"/>
              <a:t>Repo Name: HelloWorld</a:t>
            </a:r>
          </a:p>
          <a:p>
            <a:pPr lvl="2"/>
            <a:r>
              <a:rPr lang="en-US" dirty="0" smtClean="0"/>
              <a:t>Public</a:t>
            </a:r>
          </a:p>
          <a:p>
            <a:pPr lvl="2"/>
            <a:r>
              <a:rPr lang="en-US" dirty="0" smtClean="0"/>
              <a:t>Initiate this with README </a:t>
            </a:r>
          </a:p>
          <a:p>
            <a:pPr lvl="3"/>
            <a:r>
              <a:rPr lang="en-US" dirty="0" smtClean="0"/>
              <a:t>check the box</a:t>
            </a:r>
          </a:p>
          <a:p>
            <a:pPr lvl="2"/>
            <a:r>
              <a:rPr lang="en-US" dirty="0"/>
              <a:t>Create Repository</a:t>
            </a:r>
          </a:p>
          <a:p>
            <a:pPr lvl="3"/>
            <a:endParaRPr lang="en-US" dirty="0" smtClean="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944645"/>
            <a:ext cx="5486400" cy="415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7229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GitHub Tutorial - Branch</a:t>
            </a:r>
            <a:endParaRPr lang="en-US" dirty="0"/>
          </a:p>
        </p:txBody>
      </p:sp>
      <p:sp>
        <p:nvSpPr>
          <p:cNvPr id="6" name="Content Placeholder 2"/>
          <p:cNvSpPr>
            <a:spLocks noGrp="1"/>
          </p:cNvSpPr>
          <p:nvPr>
            <p:ph idx="1"/>
          </p:nvPr>
        </p:nvSpPr>
        <p:spPr>
          <a:xfrm>
            <a:off x="0" y="990600"/>
            <a:ext cx="7086600" cy="2133600"/>
          </a:xfrm>
        </p:spPr>
        <p:txBody>
          <a:bodyPr>
            <a:normAutofit fontScale="92500" lnSpcReduction="10000"/>
          </a:bodyPr>
          <a:lstStyle/>
          <a:p>
            <a:r>
              <a:rPr lang="en-US" dirty="0" smtClean="0"/>
              <a:t>Create a Branch of the “HelloWorld” Repository</a:t>
            </a:r>
          </a:p>
          <a:p>
            <a:pPr lvl="1"/>
            <a:r>
              <a:rPr lang="en-US" dirty="0" smtClean="0"/>
              <a:t>Select </a:t>
            </a:r>
            <a:r>
              <a:rPr lang="en-US" dirty="0" err="1" smtClean="0"/>
              <a:t>Branch:master</a:t>
            </a:r>
            <a:endParaRPr lang="en-US" dirty="0" smtClean="0"/>
          </a:p>
          <a:p>
            <a:pPr lvl="2"/>
            <a:r>
              <a:rPr lang="en-US" dirty="0" smtClean="0"/>
              <a:t>Name: </a:t>
            </a:r>
            <a:r>
              <a:rPr lang="en-US" dirty="0" err="1" smtClean="0"/>
              <a:t>BranchOne</a:t>
            </a:r>
            <a:endParaRPr lang="en-US" dirty="0" smtClean="0"/>
          </a:p>
          <a:p>
            <a:pPr lvl="2"/>
            <a:r>
              <a:rPr lang="en-US" dirty="0" smtClean="0"/>
              <a:t>Create Branch</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828800"/>
            <a:ext cx="398145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14574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GitHub Tutorial - Branch</a:t>
            </a:r>
            <a:endParaRPr lang="en-US" dirty="0"/>
          </a:p>
        </p:txBody>
      </p:sp>
      <p:sp>
        <p:nvSpPr>
          <p:cNvPr id="6" name="Content Placeholder 2"/>
          <p:cNvSpPr>
            <a:spLocks noGrp="1"/>
          </p:cNvSpPr>
          <p:nvPr>
            <p:ph idx="1"/>
          </p:nvPr>
        </p:nvSpPr>
        <p:spPr>
          <a:xfrm>
            <a:off x="-1" y="990600"/>
            <a:ext cx="8403771" cy="1706563"/>
          </a:xfrm>
        </p:spPr>
        <p:txBody>
          <a:bodyPr>
            <a:normAutofit fontScale="85000" lnSpcReduction="20000"/>
          </a:bodyPr>
          <a:lstStyle/>
          <a:p>
            <a:r>
              <a:rPr lang="en-US" dirty="0" smtClean="0"/>
              <a:t>Make and Commit Changes:</a:t>
            </a:r>
          </a:p>
          <a:p>
            <a:pPr lvl="1"/>
            <a:r>
              <a:rPr lang="en-US" dirty="0" smtClean="0"/>
              <a:t>Click README.md</a:t>
            </a:r>
          </a:p>
          <a:p>
            <a:pPr lvl="2"/>
            <a:r>
              <a:rPr lang="en-US" dirty="0" smtClean="0"/>
              <a:t>Select pencil to Edit the file</a:t>
            </a:r>
          </a:p>
          <a:p>
            <a:pPr lvl="2"/>
            <a:r>
              <a:rPr lang="en-US" dirty="0" smtClean="0"/>
              <a:t>Select “commit changes” to </a:t>
            </a:r>
            <a:r>
              <a:rPr lang="en-US" dirty="0" err="1" smtClean="0"/>
              <a:t>BranchOne</a:t>
            </a:r>
            <a:endParaRPr lang="en-US" dirty="0" smtClean="0"/>
          </a:p>
          <a:p>
            <a:pPr lvl="2"/>
            <a:r>
              <a:rPr lang="en-US" dirty="0" smtClean="0"/>
              <a:t>Commit to Master Branch</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1" y="3124200"/>
            <a:ext cx="8382000" cy="3084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1457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GitHub Tutorial - Branch</a:t>
            </a:r>
            <a:endParaRPr lang="en-US" dirty="0"/>
          </a:p>
        </p:txBody>
      </p:sp>
      <p:sp>
        <p:nvSpPr>
          <p:cNvPr id="6" name="Content Placeholder 2"/>
          <p:cNvSpPr>
            <a:spLocks noGrp="1"/>
          </p:cNvSpPr>
          <p:nvPr>
            <p:ph idx="1"/>
          </p:nvPr>
        </p:nvSpPr>
        <p:spPr>
          <a:xfrm>
            <a:off x="-1" y="990600"/>
            <a:ext cx="8403771" cy="1706563"/>
          </a:xfrm>
        </p:spPr>
        <p:txBody>
          <a:bodyPr>
            <a:normAutofit/>
          </a:bodyPr>
          <a:lstStyle/>
          <a:p>
            <a:r>
              <a:rPr lang="en-US" dirty="0" smtClean="0"/>
              <a:t>Pull Request:</a:t>
            </a:r>
          </a:p>
          <a:p>
            <a:pPr lvl="1"/>
            <a:r>
              <a:rPr lang="en-US" dirty="0" smtClean="0"/>
              <a:t>Click “Pull Request” button to have changes reviewed and pulled into the master branch</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518782"/>
            <a:ext cx="6173787" cy="4306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857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GitHub Tutorial - Branch</a:t>
            </a:r>
            <a:endParaRPr lang="en-US" dirty="0"/>
          </a:p>
        </p:txBody>
      </p:sp>
      <p:sp>
        <p:nvSpPr>
          <p:cNvPr id="6" name="Content Placeholder 2"/>
          <p:cNvSpPr>
            <a:spLocks noGrp="1"/>
          </p:cNvSpPr>
          <p:nvPr>
            <p:ph idx="1"/>
          </p:nvPr>
        </p:nvSpPr>
        <p:spPr>
          <a:xfrm>
            <a:off x="-1" y="990600"/>
            <a:ext cx="8403771" cy="1706563"/>
          </a:xfrm>
        </p:spPr>
        <p:txBody>
          <a:bodyPr>
            <a:normAutofit/>
          </a:bodyPr>
          <a:lstStyle/>
          <a:p>
            <a:r>
              <a:rPr lang="en-US" dirty="0" smtClean="0"/>
              <a:t>Pull Request:</a:t>
            </a:r>
          </a:p>
          <a:p>
            <a:pPr lvl="1"/>
            <a:r>
              <a:rPr lang="en-US" dirty="0" smtClean="0"/>
              <a:t>Click “create pull request”</a:t>
            </a:r>
          </a:p>
          <a:p>
            <a:pPr lvl="1"/>
            <a:r>
              <a:rPr lang="en-US" dirty="0" smtClean="0"/>
              <a:t>Click “merge pull request” and confirm</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612570"/>
            <a:ext cx="6477000" cy="4160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06620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GitHub Tutorial</a:t>
            </a:r>
            <a:endParaRPr lang="en-US" dirty="0"/>
          </a:p>
        </p:txBody>
      </p:sp>
      <p:sp>
        <p:nvSpPr>
          <p:cNvPr id="6" name="Content Placeholder 2"/>
          <p:cNvSpPr>
            <a:spLocks noGrp="1"/>
          </p:cNvSpPr>
          <p:nvPr>
            <p:ph idx="1"/>
          </p:nvPr>
        </p:nvSpPr>
        <p:spPr>
          <a:xfrm>
            <a:off x="0" y="960437"/>
            <a:ext cx="6100762" cy="1706563"/>
          </a:xfrm>
        </p:spPr>
        <p:txBody>
          <a:bodyPr>
            <a:normAutofit fontScale="92500" lnSpcReduction="20000"/>
          </a:bodyPr>
          <a:lstStyle/>
          <a:p>
            <a:r>
              <a:rPr lang="en-US" dirty="0" smtClean="0"/>
              <a:t>Upper Left Corner select “code” &gt; Branch = master</a:t>
            </a:r>
          </a:p>
          <a:p>
            <a:pPr lvl="1"/>
            <a:r>
              <a:rPr lang="en-US" dirty="0" smtClean="0"/>
              <a:t>Verify changes </a:t>
            </a:r>
          </a:p>
          <a:p>
            <a:pPr marL="457200" lvl="1" indent="0">
              <a:buNone/>
            </a:pPr>
            <a:r>
              <a:rPr lang="en-US" dirty="0"/>
              <a:t> </a:t>
            </a:r>
            <a:r>
              <a:rPr lang="en-US" dirty="0" smtClean="0"/>
              <a:t>   to README.md</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752600"/>
            <a:ext cx="54959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3124200" y="5715000"/>
            <a:ext cx="4495800" cy="6096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1457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lstStyle/>
          <a:p>
            <a:r>
              <a:rPr lang="en-US" dirty="0" smtClean="0"/>
              <a:t>Create a training curriculum around DEVOPS</a:t>
            </a:r>
            <a:r>
              <a:rPr lang="en-US" dirty="0"/>
              <a:t> </a:t>
            </a:r>
            <a:r>
              <a:rPr lang="en-US" dirty="0" smtClean="0"/>
              <a:t>utilizing DEVOPS concepts and solutions</a:t>
            </a:r>
          </a:p>
          <a:p>
            <a:pPr marL="457200" lvl="1" indent="0">
              <a:buNone/>
            </a:pPr>
            <a:r>
              <a:rPr lang="en-US" dirty="0" smtClean="0"/>
              <a:t>Why?</a:t>
            </a:r>
          </a:p>
          <a:p>
            <a:pPr lvl="1"/>
            <a:r>
              <a:rPr lang="en-US" dirty="0" smtClean="0"/>
              <a:t>Learning DEVOPS is like learning to write software WITHOUT having a problem to address</a:t>
            </a:r>
          </a:p>
          <a:p>
            <a:pPr lvl="1"/>
            <a:r>
              <a:rPr lang="en-US" dirty="0" smtClean="0"/>
              <a:t>So, learning DEVOPS concepts while using DEVOPS tools will help to reinforce the concepts and ideas</a:t>
            </a:r>
          </a:p>
        </p:txBody>
      </p:sp>
    </p:spTree>
    <p:extLst>
      <p:ext uri="{BB962C8B-B14F-4D97-AF65-F5344CB8AC3E}">
        <p14:creationId xmlns:p14="http://schemas.microsoft.com/office/powerpoint/2010/main" val="3507006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GitHub Tutorial – delete repository</a:t>
            </a:r>
            <a:endParaRPr lang="en-US" dirty="0"/>
          </a:p>
        </p:txBody>
      </p:sp>
      <p:sp>
        <p:nvSpPr>
          <p:cNvPr id="6" name="Content Placeholder 2"/>
          <p:cNvSpPr>
            <a:spLocks noGrp="1"/>
          </p:cNvSpPr>
          <p:nvPr>
            <p:ph idx="1"/>
          </p:nvPr>
        </p:nvSpPr>
        <p:spPr>
          <a:xfrm>
            <a:off x="0" y="990600"/>
            <a:ext cx="6248400" cy="1706563"/>
          </a:xfrm>
        </p:spPr>
        <p:txBody>
          <a:bodyPr>
            <a:normAutofit lnSpcReduction="10000"/>
          </a:bodyPr>
          <a:lstStyle/>
          <a:p>
            <a:r>
              <a:rPr lang="en-US" dirty="0" smtClean="0"/>
              <a:t>Select the repository to delete</a:t>
            </a:r>
          </a:p>
          <a:p>
            <a:r>
              <a:rPr lang="en-US" dirty="0" smtClean="0"/>
              <a:t>Select Settings (top right of repo)</a:t>
            </a:r>
          </a:p>
          <a:p>
            <a:r>
              <a:rPr lang="en-US" dirty="0" smtClean="0"/>
              <a:t>At the bottom, select delete</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00400"/>
            <a:ext cx="7145337"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1457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smtClean="0"/>
              <a:t>Two: Build the platform</a:t>
            </a:r>
            <a:endParaRPr lang="en-US" dirty="0"/>
          </a:p>
        </p:txBody>
      </p:sp>
      <p:sp>
        <p:nvSpPr>
          <p:cNvPr id="3" name="Content Placeholder 2"/>
          <p:cNvSpPr>
            <a:spLocks noGrp="1"/>
          </p:cNvSpPr>
          <p:nvPr>
            <p:ph idx="1"/>
          </p:nvPr>
        </p:nvSpPr>
        <p:spPr>
          <a:xfrm>
            <a:off x="0" y="1600200"/>
            <a:ext cx="9067800" cy="4800600"/>
          </a:xfrm>
        </p:spPr>
        <p:txBody>
          <a:bodyPr>
            <a:normAutofit lnSpcReduction="10000"/>
          </a:bodyPr>
          <a:lstStyle/>
          <a:p>
            <a:r>
              <a:rPr lang="en-US" dirty="0" smtClean="0"/>
              <a:t>Standup the DEVOPS platform:</a:t>
            </a:r>
          </a:p>
          <a:p>
            <a:pPr marL="457200" lvl="1" indent="0">
              <a:buNone/>
            </a:pPr>
            <a:r>
              <a:rPr lang="en-US" dirty="0" smtClean="0"/>
              <a:t>We need to setup a virtualization environment that works consistently across all students.  The chosen platform is </a:t>
            </a:r>
            <a:r>
              <a:rPr lang="en-US" dirty="0" err="1" smtClean="0"/>
              <a:t>virtualbox</a:t>
            </a:r>
            <a:r>
              <a:rPr lang="en-US" dirty="0" smtClean="0"/>
              <a:t> for the lab (open source/free/</a:t>
            </a:r>
            <a:r>
              <a:rPr lang="en-US" dirty="0" err="1" smtClean="0"/>
              <a:t>multihost</a:t>
            </a:r>
            <a:r>
              <a:rPr lang="en-US" dirty="0" smtClean="0"/>
              <a:t> OS).</a:t>
            </a:r>
          </a:p>
          <a:p>
            <a:r>
              <a:rPr lang="en-US" dirty="0" smtClean="0"/>
              <a:t>Download virtual box </a:t>
            </a:r>
          </a:p>
          <a:p>
            <a:pPr lvl="1"/>
            <a:r>
              <a:rPr lang="en-US" dirty="0" smtClean="0">
                <a:hlinkClick r:id="rId3"/>
              </a:rPr>
              <a:t>http://www.virtualbox.org</a:t>
            </a:r>
            <a:endParaRPr lang="en-US" dirty="0" smtClean="0"/>
          </a:p>
          <a:p>
            <a:pPr lvl="2"/>
            <a:r>
              <a:rPr lang="en-US" dirty="0" smtClean="0"/>
              <a:t>5.1.14 (latest as of writing)</a:t>
            </a:r>
          </a:p>
          <a:p>
            <a:pPr lvl="2"/>
            <a:r>
              <a:rPr lang="en-US" dirty="0" smtClean="0"/>
              <a:t>Windows 7 users, install as follows with NDIS5 support:</a:t>
            </a:r>
          </a:p>
          <a:p>
            <a:pPr marL="914400" lvl="2" indent="0">
              <a:buNone/>
            </a:pPr>
            <a:endParaRPr lang="en-US" dirty="0"/>
          </a:p>
          <a:p>
            <a:pPr marL="0" indent="0">
              <a:buNone/>
            </a:pPr>
            <a:r>
              <a:rPr lang="en-US" sz="2600" dirty="0" smtClean="0"/>
              <a:t>  &lt;</a:t>
            </a:r>
            <a:r>
              <a:rPr lang="en-US" sz="2600" dirty="0" err="1"/>
              <a:t>VirtualBox</a:t>
            </a:r>
            <a:r>
              <a:rPr lang="en-US" sz="2600" dirty="0"/>
              <a:t>-filename&gt;.exe -</a:t>
            </a:r>
            <a:r>
              <a:rPr lang="en-US" sz="2600" dirty="0" err="1"/>
              <a:t>msiparams</a:t>
            </a:r>
            <a:r>
              <a:rPr lang="en-US" sz="2600" dirty="0"/>
              <a:t> NETWORKTYPE=NDIS5</a:t>
            </a:r>
          </a:p>
          <a:p>
            <a:endParaRPr lang="en-US" dirty="0" smtClean="0"/>
          </a:p>
        </p:txBody>
      </p:sp>
    </p:spTree>
    <p:extLst>
      <p:ext uri="{BB962C8B-B14F-4D97-AF65-F5344CB8AC3E}">
        <p14:creationId xmlns:p14="http://schemas.microsoft.com/office/powerpoint/2010/main" val="26048023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smtClean="0"/>
              <a:t>Two (cont’d)</a:t>
            </a:r>
            <a:endParaRPr lang="en-US" dirty="0"/>
          </a:p>
        </p:txBody>
      </p:sp>
      <p:sp>
        <p:nvSpPr>
          <p:cNvPr id="3" name="Content Placeholder 2"/>
          <p:cNvSpPr>
            <a:spLocks noGrp="1"/>
          </p:cNvSpPr>
          <p:nvPr>
            <p:ph idx="1"/>
          </p:nvPr>
        </p:nvSpPr>
        <p:spPr>
          <a:xfrm>
            <a:off x="0" y="1143000"/>
            <a:ext cx="9067800" cy="5410200"/>
          </a:xfrm>
        </p:spPr>
        <p:txBody>
          <a:bodyPr>
            <a:normAutofit/>
          </a:bodyPr>
          <a:lstStyle/>
          <a:p>
            <a:r>
              <a:rPr lang="en-US" dirty="0" smtClean="0"/>
              <a:t>On GitHub, </a:t>
            </a:r>
            <a:r>
              <a:rPr lang="en-US" u="sng" dirty="0" smtClean="0"/>
              <a:t>Fork</a:t>
            </a:r>
            <a:r>
              <a:rPr lang="en-US" dirty="0" smtClean="0"/>
              <a:t> the </a:t>
            </a:r>
            <a:r>
              <a:rPr lang="en-US" dirty="0" smtClean="0"/>
              <a:t>training lab “</a:t>
            </a:r>
            <a:r>
              <a:rPr lang="en-US" dirty="0" err="1" smtClean="0"/>
              <a:t>eplus</a:t>
            </a:r>
            <a:r>
              <a:rPr lang="en-US" dirty="0" smtClean="0"/>
              <a:t>-trainer\DEVOPS_LAB” repository in GitHub to your personal GitHub repository</a:t>
            </a:r>
          </a:p>
          <a:p>
            <a:pPr lvl="1"/>
            <a:r>
              <a:rPr lang="en-US" dirty="0" smtClean="0"/>
              <a:t>Select the ‘+’ in upper right corner</a:t>
            </a:r>
          </a:p>
          <a:p>
            <a:pPr lvl="1"/>
            <a:r>
              <a:rPr lang="en-US" dirty="0" smtClean="0"/>
              <a:t>Import repository</a:t>
            </a:r>
          </a:p>
          <a:p>
            <a:pPr lvl="1"/>
            <a:r>
              <a:rPr lang="en-US" dirty="0" smtClean="0"/>
              <a:t>Location: https://&lt;path to “</a:t>
            </a:r>
            <a:r>
              <a:rPr lang="en-US" dirty="0" err="1" smtClean="0"/>
              <a:t>eplus</a:t>
            </a:r>
            <a:r>
              <a:rPr lang="en-US" dirty="0" smtClean="0"/>
              <a:t>-trainer\DEVOPS-LAB”&gt;</a:t>
            </a:r>
          </a:p>
          <a:p>
            <a:pPr lvl="1"/>
            <a:r>
              <a:rPr lang="en-US" dirty="0" smtClean="0"/>
              <a:t>Name the repository “DEVOPS_LAB”</a:t>
            </a:r>
          </a:p>
          <a:p>
            <a:pPr lvl="1"/>
            <a:r>
              <a:rPr lang="en-US" dirty="0" smtClean="0"/>
              <a:t>In the upper right corner, select the fork icon</a:t>
            </a:r>
          </a:p>
          <a:p>
            <a:pPr lvl="1"/>
            <a:endParaRPr lang="en-US" dirty="0" smtClean="0"/>
          </a:p>
          <a:p>
            <a:pPr lvl="1"/>
            <a:r>
              <a:rPr lang="en-US" dirty="0" smtClean="0"/>
              <a:t>Select </a:t>
            </a:r>
            <a:r>
              <a:rPr lang="en-US" dirty="0" smtClean="0"/>
              <a:t>“begin import</a:t>
            </a:r>
            <a:r>
              <a:rPr lang="en-US" dirty="0" smtClean="0"/>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5257800"/>
            <a:ext cx="3333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1657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smtClean="0"/>
              <a:t>Two (cont’d)</a:t>
            </a:r>
            <a:endParaRPr lang="en-US" dirty="0"/>
          </a:p>
        </p:txBody>
      </p:sp>
      <p:sp>
        <p:nvSpPr>
          <p:cNvPr id="3" name="Content Placeholder 2"/>
          <p:cNvSpPr>
            <a:spLocks noGrp="1"/>
          </p:cNvSpPr>
          <p:nvPr>
            <p:ph idx="1"/>
          </p:nvPr>
        </p:nvSpPr>
        <p:spPr>
          <a:xfrm>
            <a:off x="0" y="1143000"/>
            <a:ext cx="9067800" cy="5410200"/>
          </a:xfrm>
        </p:spPr>
        <p:txBody>
          <a:bodyPr>
            <a:normAutofit/>
          </a:bodyPr>
          <a:lstStyle/>
          <a:p>
            <a:r>
              <a:rPr lang="en-US" dirty="0" smtClean="0"/>
              <a:t>Browse to the DEVOPS_LAB repository folder on your PC.  </a:t>
            </a:r>
            <a:endParaRPr lang="en-US" dirty="0"/>
          </a:p>
          <a:p>
            <a:r>
              <a:rPr lang="en-US" dirty="0" smtClean="0"/>
              <a:t>Open the folder called PLATFORM_CENTOS</a:t>
            </a:r>
          </a:p>
          <a:p>
            <a:r>
              <a:rPr lang="en-US" dirty="0" smtClean="0"/>
              <a:t>Double-click the “</a:t>
            </a:r>
            <a:r>
              <a:rPr lang="en-US" dirty="0" err="1" smtClean="0"/>
              <a:t>Platform_CENTOS.vbox</a:t>
            </a:r>
            <a:r>
              <a:rPr lang="en-US" dirty="0" smtClean="0"/>
              <a:t>” file</a:t>
            </a:r>
          </a:p>
          <a:p>
            <a:pPr lvl="1"/>
            <a:r>
              <a:rPr lang="en-US" dirty="0" smtClean="0"/>
              <a:t>This should open virtual box</a:t>
            </a:r>
          </a:p>
          <a:p>
            <a:pPr lvl="1"/>
            <a:r>
              <a:rPr lang="en-US" dirty="0" smtClean="0"/>
              <a:t>Power on the virtual machine in normal mode</a:t>
            </a:r>
          </a:p>
          <a:p>
            <a:pPr lvl="1"/>
            <a:r>
              <a:rPr lang="en-US" dirty="0" smtClean="0"/>
              <a:t>This VM has KDE Plasma GUI</a:t>
            </a:r>
          </a:p>
          <a:p>
            <a:pPr lvl="1"/>
            <a:r>
              <a:rPr lang="en-US" dirty="0" smtClean="0"/>
              <a:t>Login as:  </a:t>
            </a:r>
            <a:r>
              <a:rPr lang="en-US" dirty="0" err="1" smtClean="0"/>
              <a:t>devops</a:t>
            </a:r>
            <a:r>
              <a:rPr lang="en-US" dirty="0" smtClean="0"/>
              <a:t>/qwerty12</a:t>
            </a:r>
          </a:p>
          <a:p>
            <a:pPr lvl="1"/>
            <a:r>
              <a:rPr lang="en-US" dirty="0" smtClean="0"/>
              <a:t>The </a:t>
            </a:r>
            <a:r>
              <a:rPr lang="en-US" dirty="0" err="1" smtClean="0"/>
              <a:t>devops</a:t>
            </a:r>
            <a:r>
              <a:rPr lang="en-US" dirty="0" smtClean="0"/>
              <a:t> user has </a:t>
            </a:r>
            <a:r>
              <a:rPr lang="en-US" dirty="0" err="1" smtClean="0"/>
              <a:t>sudo</a:t>
            </a:r>
            <a:r>
              <a:rPr lang="en-US" dirty="0" smtClean="0"/>
              <a:t> </a:t>
            </a:r>
            <a:r>
              <a:rPr lang="en-US" dirty="0" err="1" smtClean="0"/>
              <a:t>priviledges</a:t>
            </a:r>
            <a:endParaRPr lang="en-US" dirty="0" smtClean="0"/>
          </a:p>
          <a:p>
            <a:pPr lvl="1"/>
            <a:r>
              <a:rPr lang="en-US" dirty="0" smtClean="0"/>
              <a:t>If you need to access root, it’s root/qwerty12</a:t>
            </a:r>
          </a:p>
          <a:p>
            <a:pPr lvl="1"/>
            <a:endParaRPr lang="en-US" dirty="0" smtClean="0"/>
          </a:p>
        </p:txBody>
      </p:sp>
    </p:spTree>
    <p:extLst>
      <p:ext uri="{BB962C8B-B14F-4D97-AF65-F5344CB8AC3E}">
        <p14:creationId xmlns:p14="http://schemas.microsoft.com/office/powerpoint/2010/main" val="42814098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smtClean="0"/>
              <a:t>Two (cont’d)</a:t>
            </a:r>
            <a:endParaRPr lang="en-US" dirty="0"/>
          </a:p>
        </p:txBody>
      </p:sp>
      <p:sp>
        <p:nvSpPr>
          <p:cNvPr id="3" name="Content Placeholder 2"/>
          <p:cNvSpPr>
            <a:spLocks noGrp="1"/>
          </p:cNvSpPr>
          <p:nvPr>
            <p:ph idx="1"/>
          </p:nvPr>
        </p:nvSpPr>
        <p:spPr>
          <a:xfrm>
            <a:off x="0" y="1143000"/>
            <a:ext cx="9067800" cy="5410200"/>
          </a:xfrm>
        </p:spPr>
        <p:txBody>
          <a:bodyPr>
            <a:normAutofit lnSpcReduction="10000"/>
          </a:bodyPr>
          <a:lstStyle/>
          <a:p>
            <a:r>
              <a:rPr lang="en-US" dirty="0" smtClean="0"/>
              <a:t>You have successfully completed step two if you can access the KDE Plasma GUI and:</a:t>
            </a:r>
          </a:p>
          <a:p>
            <a:pPr lvl="1"/>
            <a:r>
              <a:rPr lang="en-US" dirty="0" smtClean="0"/>
              <a:t>open </a:t>
            </a:r>
            <a:r>
              <a:rPr lang="en-US" dirty="0" err="1" smtClean="0"/>
              <a:t>kconsole</a:t>
            </a:r>
            <a:endParaRPr lang="en-US" dirty="0" smtClean="0"/>
          </a:p>
          <a:p>
            <a:pPr lvl="2"/>
            <a:r>
              <a:rPr lang="en-US" dirty="0" smtClean="0"/>
              <a:t>Ping 4.2.2.2</a:t>
            </a:r>
          </a:p>
          <a:p>
            <a:pPr lvl="2"/>
            <a:r>
              <a:rPr lang="en-US" dirty="0" err="1" smtClean="0"/>
              <a:t>Nslookup</a:t>
            </a:r>
            <a:r>
              <a:rPr lang="en-US" dirty="0" smtClean="0"/>
              <a:t> </a:t>
            </a:r>
            <a:r>
              <a:rPr lang="en-US" dirty="0" smtClean="0">
                <a:hlinkClick r:id="rId3"/>
              </a:rPr>
              <a:t>www.google.com</a:t>
            </a:r>
            <a:endParaRPr lang="en-US" dirty="0" smtClean="0"/>
          </a:p>
          <a:p>
            <a:pPr lvl="2"/>
            <a:endParaRPr lang="en-US" dirty="0" smtClean="0"/>
          </a:p>
          <a:p>
            <a:pPr lvl="1"/>
            <a:r>
              <a:rPr lang="en-US" dirty="0" smtClean="0"/>
              <a:t>Open Google Chrome</a:t>
            </a:r>
          </a:p>
          <a:p>
            <a:pPr lvl="2"/>
            <a:r>
              <a:rPr lang="en-US" dirty="0" smtClean="0"/>
              <a:t>Browse to </a:t>
            </a:r>
            <a:r>
              <a:rPr lang="en-US" dirty="0" smtClean="0">
                <a:hlinkClick r:id="rId4"/>
              </a:rPr>
              <a:t>http://www.eplus.com</a:t>
            </a:r>
            <a:endParaRPr lang="en-US" dirty="0" smtClean="0"/>
          </a:p>
          <a:p>
            <a:pPr lvl="1"/>
            <a:endParaRPr lang="en-US" dirty="0"/>
          </a:p>
          <a:p>
            <a:pPr lvl="1"/>
            <a:r>
              <a:rPr lang="en-US" dirty="0" smtClean="0"/>
              <a:t>Open </a:t>
            </a:r>
            <a:r>
              <a:rPr lang="en-US" dirty="0" err="1" smtClean="0"/>
              <a:t>kconsole</a:t>
            </a:r>
            <a:endParaRPr lang="en-US" dirty="0" smtClean="0"/>
          </a:p>
          <a:p>
            <a:pPr lvl="2"/>
            <a:r>
              <a:rPr lang="en-US" dirty="0" smtClean="0"/>
              <a:t>[</a:t>
            </a:r>
            <a:r>
              <a:rPr lang="en-US" dirty="0" err="1" smtClean="0"/>
              <a:t>user@host</a:t>
            </a:r>
            <a:r>
              <a:rPr lang="en-US" dirty="0" smtClean="0"/>
              <a:t>] </a:t>
            </a:r>
            <a:r>
              <a:rPr lang="en-US" dirty="0" err="1" smtClean="0"/>
              <a:t>docker</a:t>
            </a:r>
            <a:r>
              <a:rPr lang="en-US" dirty="0" smtClean="0"/>
              <a:t> pull hello-world</a:t>
            </a:r>
          </a:p>
          <a:p>
            <a:pPr lvl="3"/>
            <a:r>
              <a:rPr lang="en-US" dirty="0" smtClean="0"/>
              <a:t>Status: Image is up to date for </a:t>
            </a:r>
            <a:r>
              <a:rPr lang="en-US" dirty="0" err="1" smtClean="0"/>
              <a:t>hello-world:latest</a:t>
            </a:r>
            <a:endParaRPr lang="en-US" dirty="0" smtClean="0"/>
          </a:p>
        </p:txBody>
      </p:sp>
    </p:spTree>
    <p:extLst>
      <p:ext uri="{BB962C8B-B14F-4D97-AF65-F5344CB8AC3E}">
        <p14:creationId xmlns:p14="http://schemas.microsoft.com/office/powerpoint/2010/main" val="3631777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smtClean="0"/>
              <a:t>Three: Docker Lab</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smtClean="0"/>
              <a:t>Recap Docker (what is it?, why use it?)</a:t>
            </a:r>
          </a:p>
          <a:p>
            <a:pPr marL="0" indent="0">
              <a:buNone/>
            </a:pPr>
            <a:r>
              <a:rPr lang="en-US" dirty="0" smtClean="0"/>
              <a:t>In the Docker lab we will:</a:t>
            </a:r>
          </a:p>
          <a:p>
            <a:pPr>
              <a:buFontTx/>
              <a:buChar char="-"/>
            </a:pPr>
            <a:r>
              <a:rPr lang="en-US" dirty="0" smtClean="0"/>
              <a:t>Build a basic run-time Docker image</a:t>
            </a:r>
          </a:p>
          <a:p>
            <a:pPr>
              <a:buFontTx/>
              <a:buChar char="-"/>
            </a:pPr>
            <a:r>
              <a:rPr lang="en-US" dirty="0" smtClean="0"/>
              <a:t>Build a Docker Recipe and Create a Docker image from that recipe.</a:t>
            </a:r>
          </a:p>
          <a:p>
            <a:pPr>
              <a:buFontTx/>
              <a:buChar char="-"/>
            </a:pPr>
            <a:r>
              <a:rPr lang="en-US" dirty="0" smtClean="0"/>
              <a:t>Build the Docker Recipe’s and Create the Docker images for the remaining Puppet, Chef, and Jenkins labs.</a:t>
            </a:r>
          </a:p>
          <a:p>
            <a:pPr marL="0" indent="0">
              <a:buNone/>
            </a:pPr>
            <a:r>
              <a:rPr lang="en-US" dirty="0" smtClean="0"/>
              <a:t/>
            </a:r>
            <a:br>
              <a:rPr lang="en-US" dirty="0" smtClean="0"/>
            </a:br>
            <a:endParaRPr lang="en-US" dirty="0" smtClean="0"/>
          </a:p>
        </p:txBody>
      </p:sp>
    </p:spTree>
    <p:extLst>
      <p:ext uri="{BB962C8B-B14F-4D97-AF65-F5344CB8AC3E}">
        <p14:creationId xmlns:p14="http://schemas.microsoft.com/office/powerpoint/2010/main" val="1522108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smtClean="0"/>
              <a:t>Three: Docker Lab</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lvl="1"/>
            <a:r>
              <a:rPr lang="en-US" dirty="0" smtClean="0"/>
              <a:t>Example 1:  Build a Docker image</a:t>
            </a:r>
          </a:p>
          <a:p>
            <a:pPr marL="457200" lvl="1" indent="0">
              <a:buNone/>
            </a:pPr>
            <a:r>
              <a:rPr lang="en-US" sz="2400" dirty="0" smtClean="0"/>
              <a:t>Open the </a:t>
            </a:r>
            <a:r>
              <a:rPr lang="en-US" sz="2400" dirty="0" err="1" smtClean="0"/>
              <a:t>Kconsole</a:t>
            </a:r>
            <a:r>
              <a:rPr lang="en-US" sz="2400" dirty="0" smtClean="0"/>
              <a:t>:</a:t>
            </a:r>
          </a:p>
          <a:p>
            <a:pPr marL="457200" lvl="1" indent="0">
              <a:buNone/>
            </a:pPr>
            <a:r>
              <a:rPr lang="en-US" sz="2400" dirty="0" smtClean="0"/>
              <a:t>Type the following:</a:t>
            </a:r>
          </a:p>
          <a:p>
            <a:pPr marL="457200" lvl="1" indent="0">
              <a:buNone/>
            </a:pPr>
            <a:r>
              <a:rPr lang="en-US" sz="2400" dirty="0" err="1" smtClean="0"/>
              <a:t>docker</a:t>
            </a:r>
            <a:r>
              <a:rPr lang="en-US" sz="2400" dirty="0" smtClean="0"/>
              <a:t> images</a:t>
            </a:r>
          </a:p>
          <a:p>
            <a:pPr marL="457200" lvl="1" indent="0">
              <a:buNone/>
            </a:pPr>
            <a:r>
              <a:rPr lang="en-US" sz="2400" dirty="0" smtClean="0"/>
              <a:t>// the images repository </a:t>
            </a:r>
            <a:r>
              <a:rPr lang="en-US" sz="2400" smtClean="0"/>
              <a:t>should only have </a:t>
            </a:r>
            <a:r>
              <a:rPr lang="en-US" sz="2400" dirty="0" smtClean="0"/>
              <a:t>the ‘hello-world’</a:t>
            </a:r>
          </a:p>
          <a:p>
            <a:pPr marL="457200" lvl="1" indent="0">
              <a:buNone/>
            </a:pPr>
            <a:r>
              <a:rPr lang="en-US" sz="2400" dirty="0" smtClean="0"/>
              <a:t>// image created at the end of step two</a:t>
            </a:r>
          </a:p>
          <a:p>
            <a:pPr marL="457200" lvl="1" indent="0">
              <a:buNone/>
            </a:pPr>
            <a:endParaRPr lang="en-US" sz="2400" dirty="0" smtClean="0"/>
          </a:p>
          <a:p>
            <a:pPr marL="457200" lvl="1" indent="0">
              <a:buNone/>
            </a:pPr>
            <a:r>
              <a:rPr lang="en-US" sz="2400" dirty="0" err="1" smtClean="0"/>
              <a:t>docker</a:t>
            </a:r>
            <a:r>
              <a:rPr lang="en-US" sz="2400" dirty="0" smtClean="0"/>
              <a:t> run </a:t>
            </a:r>
            <a:r>
              <a:rPr lang="en-US" sz="2400" dirty="0" err="1" smtClean="0"/>
              <a:t>docker</a:t>
            </a:r>
            <a:r>
              <a:rPr lang="en-US" sz="2400" dirty="0" smtClean="0"/>
              <a:t>/</a:t>
            </a:r>
            <a:r>
              <a:rPr lang="en-US" sz="2400" dirty="0" err="1" smtClean="0"/>
              <a:t>whalesay</a:t>
            </a:r>
            <a:r>
              <a:rPr lang="en-US" sz="2400" dirty="0" smtClean="0"/>
              <a:t> </a:t>
            </a:r>
            <a:r>
              <a:rPr lang="en-US" sz="2400" dirty="0" err="1" smtClean="0"/>
              <a:t>cowsay</a:t>
            </a:r>
            <a:r>
              <a:rPr lang="en-US" sz="2400" dirty="0" smtClean="0"/>
              <a:t> hello-world</a:t>
            </a:r>
          </a:p>
          <a:p>
            <a:pPr marL="457200" lvl="1" indent="0">
              <a:buNone/>
            </a:pPr>
            <a:endParaRPr lang="en-US" sz="2400" dirty="0"/>
          </a:p>
          <a:p>
            <a:pPr marL="457200" lvl="1" indent="0">
              <a:buNone/>
            </a:pPr>
            <a:r>
              <a:rPr lang="en-US" sz="2400" dirty="0" smtClean="0"/>
              <a:t>Did you get any output?  What was it?</a:t>
            </a:r>
            <a:r>
              <a:rPr lang="en-US" dirty="0" smtClean="0"/>
              <a:t/>
            </a:r>
            <a:br>
              <a:rPr lang="en-US" dirty="0" smtClean="0"/>
            </a:br>
            <a:endParaRPr lang="en-US" dirty="0" smtClean="0"/>
          </a:p>
          <a:p>
            <a:pPr marL="457200" lvl="1" indent="0">
              <a:buNone/>
            </a:pPr>
            <a:endParaRPr lang="en-US" dirty="0" smtClean="0"/>
          </a:p>
        </p:txBody>
      </p:sp>
    </p:spTree>
    <p:extLst>
      <p:ext uri="{BB962C8B-B14F-4D97-AF65-F5344CB8AC3E}">
        <p14:creationId xmlns:p14="http://schemas.microsoft.com/office/powerpoint/2010/main" val="184989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smtClean="0"/>
              <a:t>Three: Docker Lab</a:t>
            </a:r>
            <a:endParaRPr lang="en-US" dirty="0"/>
          </a:p>
        </p:txBody>
      </p:sp>
      <p:sp>
        <p:nvSpPr>
          <p:cNvPr id="3" name="Content Placeholder 2"/>
          <p:cNvSpPr>
            <a:spLocks noGrp="1"/>
          </p:cNvSpPr>
          <p:nvPr>
            <p:ph idx="1"/>
          </p:nvPr>
        </p:nvSpPr>
        <p:spPr>
          <a:xfrm>
            <a:off x="152400" y="1219200"/>
            <a:ext cx="8763000" cy="4906963"/>
          </a:xfrm>
        </p:spPr>
        <p:txBody>
          <a:bodyPr>
            <a:normAutofit/>
          </a:bodyPr>
          <a:lstStyle/>
          <a:p>
            <a:r>
              <a:rPr lang="en-US" dirty="0" smtClean="0"/>
              <a:t>Example 2:  Build a recipe and create an image</a:t>
            </a:r>
          </a:p>
          <a:p>
            <a:pPr marL="457200" lvl="1" indent="0">
              <a:buNone/>
            </a:pPr>
            <a:r>
              <a:rPr lang="en-US" dirty="0" smtClean="0"/>
              <a:t>Check the provided Docker recipe: </a:t>
            </a:r>
          </a:p>
          <a:p>
            <a:pPr marL="457200" lvl="1" indent="0">
              <a:buNone/>
            </a:pPr>
            <a:r>
              <a:rPr lang="en-US" dirty="0" smtClean="0"/>
              <a:t>cd /home/</a:t>
            </a:r>
            <a:r>
              <a:rPr lang="en-US" dirty="0" err="1" smtClean="0"/>
              <a:t>devops</a:t>
            </a:r>
            <a:r>
              <a:rPr lang="en-US" dirty="0" smtClean="0"/>
              <a:t>/</a:t>
            </a:r>
            <a:r>
              <a:rPr lang="en-US" dirty="0" err="1" smtClean="0"/>
              <a:t>devopslab</a:t>
            </a:r>
            <a:endParaRPr lang="en-US" dirty="0" smtClean="0"/>
          </a:p>
          <a:p>
            <a:pPr marL="457200" lvl="1" indent="0">
              <a:buNone/>
            </a:pPr>
            <a:r>
              <a:rPr lang="en-US" dirty="0"/>
              <a:t>m</a:t>
            </a:r>
            <a:r>
              <a:rPr lang="en-US" dirty="0" smtClean="0"/>
              <a:t>ore </a:t>
            </a:r>
            <a:r>
              <a:rPr lang="en-US" dirty="0" err="1" smtClean="0"/>
              <a:t>Dockerfile</a:t>
            </a:r>
            <a:endParaRPr lang="en-US" dirty="0" smtClean="0"/>
          </a:p>
          <a:p>
            <a:pPr marL="457200" lvl="1" indent="0">
              <a:buNone/>
            </a:pPr>
            <a:r>
              <a:rPr lang="en-US" dirty="0" smtClean="0"/>
              <a:t>//read the file contents</a:t>
            </a:r>
          </a:p>
          <a:p>
            <a:pPr marL="457200" lvl="1" indent="0">
              <a:buNone/>
            </a:pPr>
            <a:r>
              <a:rPr lang="en-US" dirty="0" smtClean="0"/>
              <a:t>Build and run the image (note the ‘.’ in the command):</a:t>
            </a:r>
          </a:p>
          <a:p>
            <a:pPr marL="457200" lvl="1" indent="0">
              <a:buNone/>
            </a:pPr>
            <a:r>
              <a:rPr lang="en-US" dirty="0" err="1"/>
              <a:t>d</a:t>
            </a:r>
            <a:r>
              <a:rPr lang="en-US" dirty="0" err="1" smtClean="0"/>
              <a:t>ocker</a:t>
            </a:r>
            <a:r>
              <a:rPr lang="en-US" dirty="0" smtClean="0"/>
              <a:t> build –t </a:t>
            </a:r>
            <a:r>
              <a:rPr lang="en-US" dirty="0" err="1" smtClean="0"/>
              <a:t>docker</a:t>
            </a:r>
            <a:r>
              <a:rPr lang="en-US" dirty="0" smtClean="0"/>
              <a:t>-whale .  </a:t>
            </a:r>
          </a:p>
        </p:txBody>
      </p:sp>
    </p:spTree>
    <p:extLst>
      <p:ext uri="{BB962C8B-B14F-4D97-AF65-F5344CB8AC3E}">
        <p14:creationId xmlns:p14="http://schemas.microsoft.com/office/powerpoint/2010/main" val="15221088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smtClean="0"/>
              <a:t>Three: Docker Lab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smtClean="0"/>
              <a:t>Create three </a:t>
            </a:r>
            <a:r>
              <a:rPr lang="en-US" dirty="0"/>
              <a:t>D</a:t>
            </a:r>
            <a:r>
              <a:rPr lang="en-US" dirty="0" smtClean="0"/>
              <a:t>ocker containers for each lab:</a:t>
            </a:r>
          </a:p>
          <a:p>
            <a:pPr marL="971550" lvl="1" indent="-514350">
              <a:buAutoNum type="arabicPeriod"/>
            </a:pPr>
            <a:r>
              <a:rPr lang="en-US" dirty="0" smtClean="0"/>
              <a:t>Puppet</a:t>
            </a:r>
          </a:p>
          <a:p>
            <a:pPr marL="971550" lvl="1" indent="-514350">
              <a:buAutoNum type="arabicPeriod"/>
            </a:pPr>
            <a:r>
              <a:rPr lang="en-US" dirty="0" smtClean="0"/>
              <a:t>Chef</a:t>
            </a:r>
          </a:p>
          <a:p>
            <a:pPr marL="971550" lvl="1" indent="-514350">
              <a:buAutoNum type="arabicPeriod"/>
            </a:pPr>
            <a:r>
              <a:rPr lang="en-US" dirty="0" smtClean="0"/>
              <a:t>Jenkins</a:t>
            </a:r>
            <a:endParaRPr lang="en-US" dirty="0"/>
          </a:p>
          <a:p>
            <a:pPr marL="514350" indent="-457200"/>
            <a:r>
              <a:rPr lang="en-US" dirty="0" smtClean="0"/>
              <a:t>Bonus:  Can you run the Docker engine on a Docker Container?</a:t>
            </a:r>
          </a:p>
        </p:txBody>
      </p:sp>
    </p:spTree>
    <p:extLst>
      <p:ext uri="{BB962C8B-B14F-4D97-AF65-F5344CB8AC3E}">
        <p14:creationId xmlns:p14="http://schemas.microsoft.com/office/powerpoint/2010/main" val="3995536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Traditional DEVOPS at an Enterprise level was to maintain two silos (dev and ops) and bridge the chasm with management process.</a:t>
            </a:r>
          </a:p>
          <a:p>
            <a:r>
              <a:rPr lang="en-US" dirty="0" smtClean="0"/>
              <a:t>Issue:  When problems occur, finger pointing  (accountability) of problem ownership and lengthy delays (recreating the environment) to resolve issues ensued.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4627789"/>
            <a:ext cx="196215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4269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Environment</a:t>
            </a:r>
            <a:endParaRPr lang="en-US" dirty="0"/>
          </a:p>
        </p:txBody>
      </p:sp>
      <p:sp>
        <p:nvSpPr>
          <p:cNvPr id="3" name="Content Placeholder 2"/>
          <p:cNvSpPr>
            <a:spLocks noGrp="1"/>
          </p:cNvSpPr>
          <p:nvPr>
            <p:ph idx="1"/>
          </p:nvPr>
        </p:nvSpPr>
        <p:spPr>
          <a:xfrm>
            <a:off x="152400" y="1219200"/>
            <a:ext cx="8763000" cy="4525963"/>
          </a:xfrm>
        </p:spPr>
        <p:txBody>
          <a:bodyPr>
            <a:normAutofit fontScale="92500" lnSpcReduction="10000"/>
          </a:bodyPr>
          <a:lstStyle/>
          <a:p>
            <a:r>
              <a:rPr lang="en-US" dirty="0" smtClean="0"/>
              <a:t>The use case for the training is to develop a DEVOPS lab.</a:t>
            </a:r>
          </a:p>
          <a:p>
            <a:r>
              <a:rPr lang="en-US" dirty="0" smtClean="0"/>
              <a:t>The training will focus on utilizing DEVOPS concepts and tools.</a:t>
            </a:r>
          </a:p>
          <a:p>
            <a:r>
              <a:rPr lang="en-US" dirty="0" smtClean="0"/>
              <a:t>The following Tools will be used in this training:</a:t>
            </a:r>
          </a:p>
          <a:p>
            <a:pPr lvl="1"/>
            <a:r>
              <a:rPr lang="en-US" dirty="0" err="1" smtClean="0"/>
              <a:t>Git</a:t>
            </a:r>
            <a:r>
              <a:rPr lang="en-US" dirty="0" smtClean="0"/>
              <a:t> Hub</a:t>
            </a:r>
          </a:p>
          <a:p>
            <a:pPr lvl="1"/>
            <a:r>
              <a:rPr lang="en-US" dirty="0" smtClean="0"/>
              <a:t>Puppet</a:t>
            </a:r>
          </a:p>
          <a:p>
            <a:pPr lvl="1"/>
            <a:r>
              <a:rPr lang="en-US" dirty="0" smtClean="0"/>
              <a:t>Chef</a:t>
            </a:r>
          </a:p>
          <a:p>
            <a:pPr lvl="1"/>
            <a:r>
              <a:rPr lang="en-US" dirty="0" smtClean="0"/>
              <a:t>Docker</a:t>
            </a:r>
          </a:p>
          <a:p>
            <a:pPr lvl="1"/>
            <a:r>
              <a:rPr lang="en-US" dirty="0" smtClean="0"/>
              <a:t>Jenkins</a:t>
            </a:r>
          </a:p>
          <a:p>
            <a:pPr lvl="1"/>
            <a:endParaRPr lang="en-US" dirty="0" smtClean="0"/>
          </a:p>
        </p:txBody>
      </p:sp>
    </p:spTree>
    <p:extLst>
      <p:ext uri="{BB962C8B-B14F-4D97-AF65-F5344CB8AC3E}">
        <p14:creationId xmlns:p14="http://schemas.microsoft.com/office/powerpoint/2010/main" val="3040927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rmAutofit fontScale="92500"/>
          </a:bodyPr>
          <a:lstStyle/>
          <a:p>
            <a:pPr marL="342900" lvl="1" indent="-342900">
              <a:buFont typeface="Arial" panose="020B0604020202020204" pitchFamily="34" charset="0"/>
              <a:buChar char="•"/>
            </a:pPr>
            <a:r>
              <a:rPr lang="en-US" dirty="0" smtClean="0"/>
              <a:t>Use of the DEVOPS tool set is </a:t>
            </a:r>
            <a:r>
              <a:rPr lang="en-US" dirty="0"/>
              <a:t>not intended to make you an expert on the </a:t>
            </a:r>
            <a:r>
              <a:rPr lang="en-US" dirty="0" smtClean="0"/>
              <a:t>tools.</a:t>
            </a:r>
          </a:p>
          <a:p>
            <a:pPr marL="342900" lvl="1" indent="-342900">
              <a:buFont typeface="Arial" panose="020B0604020202020204" pitchFamily="34" charset="0"/>
              <a:buChar char="•"/>
            </a:pPr>
            <a:r>
              <a:rPr lang="en-US" dirty="0" smtClean="0"/>
              <a:t>The purpose of using the tool set is </a:t>
            </a:r>
            <a:r>
              <a:rPr lang="en-US" dirty="0"/>
              <a:t>to expose </a:t>
            </a:r>
            <a:r>
              <a:rPr lang="en-US" dirty="0" smtClean="0"/>
              <a:t>the student to </a:t>
            </a:r>
            <a:r>
              <a:rPr lang="en-US" dirty="0"/>
              <a:t>the </a:t>
            </a:r>
            <a:r>
              <a:rPr lang="en-US" dirty="0" smtClean="0"/>
              <a:t>tool set in an environment that requires the use of the tools.</a:t>
            </a:r>
          </a:p>
          <a:p>
            <a:pPr marL="342900" lvl="1" indent="-342900">
              <a:buFont typeface="Arial" panose="020B0604020202020204" pitchFamily="34" charset="0"/>
              <a:buChar char="•"/>
            </a:pPr>
            <a:r>
              <a:rPr lang="en-US" dirty="0" smtClean="0"/>
              <a:t>This will foster understanding of the tools and applicability towards the problem.</a:t>
            </a:r>
          </a:p>
          <a:p>
            <a:pPr marL="342900" lvl="1" indent="-342900">
              <a:buFont typeface="Arial" panose="020B0604020202020204" pitchFamily="34" charset="0"/>
              <a:buChar char="•"/>
            </a:pPr>
            <a:r>
              <a:rPr lang="en-US" dirty="0" smtClean="0"/>
              <a:t>There will be a follow on training session about selling DEVOPS with target market analysis, go to market strategy, professional services offerings, execution, etc.</a:t>
            </a:r>
            <a:endParaRPr lang="en-US" dirty="0"/>
          </a:p>
          <a:p>
            <a:endParaRPr lang="en-US" dirty="0"/>
          </a:p>
        </p:txBody>
      </p:sp>
    </p:spTree>
    <p:extLst>
      <p:ext uri="{BB962C8B-B14F-4D97-AF65-F5344CB8AC3E}">
        <p14:creationId xmlns:p14="http://schemas.microsoft.com/office/powerpoint/2010/main" val="124123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a:bodyPr>
          <a:lstStyle/>
          <a:p>
            <a:r>
              <a:rPr lang="en-US" dirty="0" smtClean="0"/>
              <a:t>Before class starts, take time and sign up for accounts on the following DEVOPS tools services:</a:t>
            </a:r>
            <a:endParaRPr lang="en-US" dirty="0"/>
          </a:p>
          <a:p>
            <a:pPr lvl="1"/>
            <a:r>
              <a:rPr lang="en-US" dirty="0" err="1"/>
              <a:t>Git</a:t>
            </a:r>
            <a:r>
              <a:rPr lang="en-US" dirty="0"/>
              <a:t> </a:t>
            </a:r>
            <a:r>
              <a:rPr lang="en-US" dirty="0" smtClean="0"/>
              <a:t>Hub	www.github.com</a:t>
            </a:r>
            <a:endParaRPr lang="en-US" dirty="0"/>
          </a:p>
          <a:p>
            <a:pPr lvl="1"/>
            <a:r>
              <a:rPr lang="en-US" dirty="0" smtClean="0"/>
              <a:t>Puppet		www.puppetlabs.com</a:t>
            </a:r>
            <a:endParaRPr lang="en-US" dirty="0"/>
          </a:p>
          <a:p>
            <a:pPr lvl="1"/>
            <a:r>
              <a:rPr lang="en-US" dirty="0" smtClean="0"/>
              <a:t>Chef		www.chef.io</a:t>
            </a:r>
            <a:endParaRPr lang="en-US" dirty="0"/>
          </a:p>
          <a:p>
            <a:pPr lvl="1"/>
            <a:r>
              <a:rPr lang="en-US" dirty="0" smtClean="0"/>
              <a:t>Docker		www.docker.com</a:t>
            </a:r>
            <a:endParaRPr lang="en-US" dirty="0"/>
          </a:p>
          <a:p>
            <a:pPr lvl="1"/>
            <a:r>
              <a:rPr lang="en-US" dirty="0" smtClean="0"/>
              <a:t>Jenkins		www.jenkins.io</a:t>
            </a:r>
            <a:endParaRPr lang="en-US" dirty="0"/>
          </a:p>
          <a:p>
            <a:endParaRPr lang="en-US" dirty="0"/>
          </a:p>
        </p:txBody>
      </p:sp>
    </p:spTree>
    <p:extLst>
      <p:ext uri="{BB962C8B-B14F-4D97-AF65-F5344CB8AC3E}">
        <p14:creationId xmlns:p14="http://schemas.microsoft.com/office/powerpoint/2010/main" val="3072290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err="1" smtClean="0"/>
              <a:t>Git</a:t>
            </a:r>
            <a:r>
              <a:rPr lang="en-US" dirty="0" smtClean="0"/>
              <a:t> Hub</a:t>
            </a:r>
            <a:endParaRPr lang="en-US" dirty="0"/>
          </a:p>
        </p:txBody>
      </p:sp>
      <p:sp>
        <p:nvSpPr>
          <p:cNvPr id="3" name="Content Placeholder 2"/>
          <p:cNvSpPr>
            <a:spLocks noGrp="1"/>
          </p:cNvSpPr>
          <p:nvPr>
            <p:ph idx="1"/>
          </p:nvPr>
        </p:nvSpPr>
        <p:spPr>
          <a:xfrm>
            <a:off x="152400" y="762000"/>
            <a:ext cx="8839200" cy="4525963"/>
          </a:xfrm>
        </p:spPr>
        <p:txBody>
          <a:bodyPr>
            <a:normAutofit fontScale="92500" lnSpcReduction="10000"/>
          </a:bodyPr>
          <a:lstStyle/>
          <a:p>
            <a:r>
              <a:rPr lang="en-US" dirty="0" smtClean="0"/>
              <a:t>What is it: </a:t>
            </a:r>
          </a:p>
          <a:p>
            <a:pPr marL="0" indent="0">
              <a:buNone/>
            </a:pPr>
            <a:r>
              <a:rPr lang="en-US" dirty="0" err="1" smtClean="0"/>
              <a:t>Git</a:t>
            </a:r>
            <a:r>
              <a:rPr lang="en-US" dirty="0" smtClean="0"/>
              <a:t> and GitHub is a SHARED code hosting platform for versioning and version control.</a:t>
            </a:r>
          </a:p>
          <a:p>
            <a:pPr marL="0" indent="0">
              <a:buNone/>
            </a:pPr>
            <a:endParaRPr lang="en-US" dirty="0"/>
          </a:p>
          <a:p>
            <a:r>
              <a:rPr lang="en-US" dirty="0" smtClean="0"/>
              <a:t>Terms:</a:t>
            </a:r>
          </a:p>
          <a:p>
            <a:pPr marL="0" indent="0">
              <a:buNone/>
            </a:pPr>
            <a:r>
              <a:rPr lang="en-US" smtClean="0"/>
              <a:t>Repositories – a place to store data sets</a:t>
            </a:r>
          </a:p>
          <a:p>
            <a:pPr marL="0" indent="0">
              <a:buNone/>
            </a:pPr>
            <a:r>
              <a:rPr lang="en-US" smtClean="0"/>
              <a:t>Branches – a user copy of a Repository</a:t>
            </a:r>
          </a:p>
          <a:p>
            <a:pPr marL="0" indent="0">
              <a:buNone/>
            </a:pPr>
            <a:r>
              <a:rPr lang="en-US" smtClean="0"/>
              <a:t>Commits – Commit changes to a shared Branch</a:t>
            </a:r>
          </a:p>
          <a:p>
            <a:pPr marL="0" indent="0">
              <a:buNone/>
            </a:pPr>
            <a:r>
              <a:rPr lang="en-US" smtClean="0"/>
              <a:t>Pulls Requests – Get an update from a shared Branch</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52400"/>
            <a:ext cx="16002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8019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Puppet</a:t>
            </a:r>
            <a:endParaRPr lang="en-US" dirty="0"/>
          </a:p>
        </p:txBody>
      </p:sp>
      <p:sp>
        <p:nvSpPr>
          <p:cNvPr id="3" name="Content Placeholder 2"/>
          <p:cNvSpPr>
            <a:spLocks noGrp="1"/>
          </p:cNvSpPr>
          <p:nvPr>
            <p:ph idx="1"/>
          </p:nvPr>
        </p:nvSpPr>
        <p:spPr>
          <a:xfrm>
            <a:off x="152400" y="762000"/>
            <a:ext cx="8839200" cy="4525963"/>
          </a:xfrm>
        </p:spPr>
        <p:txBody>
          <a:bodyPr>
            <a:normAutofit fontScale="92500" lnSpcReduction="20000"/>
          </a:bodyPr>
          <a:lstStyle/>
          <a:p>
            <a:r>
              <a:rPr lang="en-US" dirty="0" smtClean="0"/>
              <a:t>What is it: </a:t>
            </a:r>
          </a:p>
          <a:p>
            <a:pPr marL="0" indent="0">
              <a:buNone/>
            </a:pPr>
            <a:r>
              <a:rPr lang="en-US" dirty="0" smtClean="0"/>
              <a:t>Software solution that provides a continuous automated delivery of infrastructure configuration management.</a:t>
            </a:r>
          </a:p>
          <a:p>
            <a:pPr marL="0" indent="0">
              <a:buNone/>
            </a:pPr>
            <a:endParaRPr lang="en-US" dirty="0"/>
          </a:p>
          <a:p>
            <a:pPr marL="0" indent="0">
              <a:buNone/>
            </a:pPr>
            <a:r>
              <a:rPr lang="en-US" dirty="0" smtClean="0"/>
              <a:t>Uses a pull method</a:t>
            </a:r>
          </a:p>
          <a:p>
            <a:pPr marL="0" indent="0">
              <a:buNone/>
            </a:pPr>
            <a:endParaRPr lang="en-US" dirty="0"/>
          </a:p>
          <a:p>
            <a:r>
              <a:rPr lang="en-US" dirty="0" smtClean="0"/>
              <a:t>Terms:</a:t>
            </a:r>
          </a:p>
          <a:p>
            <a:pPr marL="0" indent="0">
              <a:buNone/>
            </a:pPr>
            <a:r>
              <a:rPr lang="en-US" dirty="0" smtClean="0"/>
              <a:t>Infrastructure as Code – build policies for versioning of configuration management items (e.g. NTP, DNS, etc.)</a:t>
            </a:r>
          </a:p>
          <a:p>
            <a:pPr marL="0" indent="0">
              <a:buNone/>
            </a:pPr>
            <a:endParaRPr lang="en-US" dirty="0"/>
          </a:p>
        </p:txBody>
      </p:sp>
      <p:pic>
        <p:nvPicPr>
          <p:cNvPr id="4100" name="Picture 4" descr="Image result for puppet labs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28600"/>
            <a:ext cx="1905000"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966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Chef   </a:t>
            </a:r>
            <a:endParaRPr lang="en-US" dirty="0"/>
          </a:p>
        </p:txBody>
      </p:sp>
      <p:sp>
        <p:nvSpPr>
          <p:cNvPr id="3" name="Content Placeholder 2"/>
          <p:cNvSpPr>
            <a:spLocks noGrp="1"/>
          </p:cNvSpPr>
          <p:nvPr>
            <p:ph idx="1"/>
          </p:nvPr>
        </p:nvSpPr>
        <p:spPr>
          <a:xfrm>
            <a:off x="152400" y="762000"/>
            <a:ext cx="8839200" cy="5791200"/>
          </a:xfrm>
        </p:spPr>
        <p:txBody>
          <a:bodyPr>
            <a:normAutofit lnSpcReduction="10000"/>
          </a:bodyPr>
          <a:lstStyle/>
          <a:p>
            <a:r>
              <a:rPr lang="en-US" dirty="0" smtClean="0"/>
              <a:t>What is it: </a:t>
            </a:r>
          </a:p>
          <a:p>
            <a:pPr marL="0" indent="0">
              <a:buNone/>
            </a:pPr>
            <a:r>
              <a:rPr lang="en-US" dirty="0"/>
              <a:t>Software solution that provides a continuous automated delivery of infrastructure configuration management.</a:t>
            </a:r>
          </a:p>
          <a:p>
            <a:pPr marL="0" indent="0">
              <a:buNone/>
            </a:pPr>
            <a:endParaRPr lang="en-US" dirty="0" smtClean="0"/>
          </a:p>
          <a:p>
            <a:pPr marL="0" indent="0">
              <a:buNone/>
            </a:pPr>
            <a:r>
              <a:rPr lang="en-US" dirty="0" smtClean="0"/>
              <a:t>Master – Client relationship</a:t>
            </a:r>
          </a:p>
          <a:p>
            <a:pPr marL="0" indent="0">
              <a:buNone/>
            </a:pPr>
            <a:r>
              <a:rPr lang="en-US" dirty="0" smtClean="0"/>
              <a:t>Based on Ruby</a:t>
            </a:r>
          </a:p>
          <a:p>
            <a:pPr marL="0" indent="0">
              <a:buNone/>
            </a:pPr>
            <a:r>
              <a:rPr lang="en-US" dirty="0" smtClean="0"/>
              <a:t>Uses a Push method – policy mitigation and enforcement</a:t>
            </a:r>
          </a:p>
          <a:p>
            <a:pPr marL="0" indent="0">
              <a:buNone/>
            </a:pPr>
            <a:endParaRPr lang="en-US" dirty="0"/>
          </a:p>
          <a:p>
            <a:r>
              <a:rPr lang="en-US" dirty="0" smtClean="0"/>
              <a:t>Terms: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76200"/>
            <a:ext cx="113347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8966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1616</Words>
  <Application>Microsoft Office PowerPoint</Application>
  <PresentationFormat>On-screen Show (4:3)</PresentationFormat>
  <Paragraphs>209</Paragraphs>
  <Slides>28</Slides>
  <Notes>9</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DEVOPS TRAINING</vt:lpstr>
      <vt:lpstr>Description</vt:lpstr>
      <vt:lpstr>Background</vt:lpstr>
      <vt:lpstr>Training Environment</vt:lpstr>
      <vt:lpstr>Disclaimer</vt:lpstr>
      <vt:lpstr>Prerequisites</vt:lpstr>
      <vt:lpstr>Git Hub</vt:lpstr>
      <vt:lpstr>Puppet</vt:lpstr>
      <vt:lpstr>Chef   </vt:lpstr>
      <vt:lpstr>Docker</vt:lpstr>
      <vt:lpstr>Jenkins</vt:lpstr>
      <vt:lpstr>To the lab!!!!!</vt:lpstr>
      <vt:lpstr>Step One</vt:lpstr>
      <vt:lpstr>GitHub Tutorial - Repository</vt:lpstr>
      <vt:lpstr>GitHub Tutorial - Branch</vt:lpstr>
      <vt:lpstr>GitHub Tutorial - Branch</vt:lpstr>
      <vt:lpstr>GitHub Tutorial - Branch</vt:lpstr>
      <vt:lpstr>GitHub Tutorial - Branch</vt:lpstr>
      <vt:lpstr>GitHub Tutorial</vt:lpstr>
      <vt:lpstr>GitHub Tutorial – delete repository</vt:lpstr>
      <vt:lpstr>Step Two: Build the platform</vt:lpstr>
      <vt:lpstr>Step Two (cont’d)</vt:lpstr>
      <vt:lpstr>Step Two (cont’d)</vt:lpstr>
      <vt:lpstr>Step Two (cont’d)</vt:lpstr>
      <vt:lpstr>Step Three: Docker Lab</vt:lpstr>
      <vt:lpstr>Step Three: Docker Lab</vt:lpstr>
      <vt:lpstr>Step Three: Docker Lab</vt:lpstr>
      <vt:lpstr>Step Three: Docker Lab (contd)</vt:lpstr>
    </vt:vector>
  </TitlesOfParts>
  <Company>Eplus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TRAINING</dc:title>
  <dc:creator>Andrew M  Edwards</dc:creator>
  <cp:lastModifiedBy>Andrew M  Edwards</cp:lastModifiedBy>
  <cp:revision>44</cp:revision>
  <dcterms:created xsi:type="dcterms:W3CDTF">2017-02-13T18:04:38Z</dcterms:created>
  <dcterms:modified xsi:type="dcterms:W3CDTF">2017-02-14T01:39:12Z</dcterms:modified>
</cp:coreProperties>
</file>