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71" d="100"/>
          <a:sy n="171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15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2E70B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4869180"/>
            <a:ext cx="9144000" cy="274320"/>
          </a:xfrm>
          <a:prstGeom prst="rect">
            <a:avLst/>
          </a:prstGeom>
          <a:solidFill>
            <a:srgbClr val="4ABA95"/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1371600"/>
            <a:ext cx="1828800" cy="1371600"/>
          </a:xfrm>
          <a:prstGeom prst="rect">
            <a:avLst/>
          </a:prstGeom>
          <a:solidFill>
            <a:srgbClr val="E0E0E0"/>
          </a:solidFill>
          <a:ln w="25400">
            <a:solidFill>
              <a:srgbClr val="666666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40080" y="1554480"/>
            <a:ext cx="1463040" cy="137160"/>
          </a:xfrm>
          <a:prstGeom prst="rect">
            <a:avLst/>
          </a:prstGeom>
          <a:solidFill>
            <a:srgbClr val="666666"/>
          </a:solidFill>
          <a:ln/>
        </p:spPr>
      </p:sp>
      <p:sp>
        <p:nvSpPr>
          <p:cNvPr id="6" name="Shape 4"/>
          <p:cNvSpPr/>
          <p:nvPr/>
        </p:nvSpPr>
        <p:spPr>
          <a:xfrm>
            <a:off x="640080" y="1783080"/>
            <a:ext cx="1463040" cy="137160"/>
          </a:xfrm>
          <a:prstGeom prst="rect">
            <a:avLst/>
          </a:prstGeom>
          <a:solidFill>
            <a:srgbClr val="666666"/>
          </a:solidFill>
          <a:ln/>
        </p:spPr>
      </p:sp>
      <p:sp>
        <p:nvSpPr>
          <p:cNvPr id="7" name="Shape 5"/>
          <p:cNvSpPr/>
          <p:nvPr/>
        </p:nvSpPr>
        <p:spPr>
          <a:xfrm>
            <a:off x="640080" y="2011680"/>
            <a:ext cx="1463040" cy="137160"/>
          </a:xfrm>
          <a:prstGeom prst="rect">
            <a:avLst/>
          </a:prstGeom>
          <a:solidFill>
            <a:srgbClr val="666666"/>
          </a:solidFill>
          <a:ln/>
        </p:spPr>
      </p:sp>
      <p:sp>
        <p:nvSpPr>
          <p:cNvPr id="8" name="Shape 6"/>
          <p:cNvSpPr/>
          <p:nvPr/>
        </p:nvSpPr>
        <p:spPr>
          <a:xfrm>
            <a:off x="640080" y="2240280"/>
            <a:ext cx="1463040" cy="137160"/>
          </a:xfrm>
          <a:prstGeom prst="rect">
            <a:avLst/>
          </a:prstGeom>
          <a:solidFill>
            <a:srgbClr val="666666"/>
          </a:solidFill>
          <a:ln/>
        </p:spPr>
      </p:sp>
      <p:sp>
        <p:nvSpPr>
          <p:cNvPr id="9" name="Shape 7"/>
          <p:cNvSpPr/>
          <p:nvPr/>
        </p:nvSpPr>
        <p:spPr>
          <a:xfrm>
            <a:off x="2560320" y="2057400"/>
            <a:ext cx="1280160" cy="0"/>
          </a:xfrm>
          <a:prstGeom prst="line">
            <a:avLst/>
          </a:prstGeom>
          <a:noFill/>
          <a:ln w="50800">
            <a:solidFill>
              <a:srgbClr val="F56D40"/>
            </a:solidFill>
            <a:prstDash val="solid"/>
            <a:tailEnd type="triangle"/>
          </a:ln>
        </p:spPr>
      </p:sp>
      <p:sp>
        <p:nvSpPr>
          <p:cNvPr id="10" name="Shape 8"/>
          <p:cNvSpPr/>
          <p:nvPr/>
        </p:nvSpPr>
        <p:spPr>
          <a:xfrm>
            <a:off x="6858000" y="1371600"/>
            <a:ext cx="1371600" cy="1371600"/>
          </a:xfrm>
          <a:prstGeom prst="ellipse">
            <a:avLst/>
          </a:prstGeom>
          <a:solidFill>
            <a:srgbClr val="4ABA95"/>
          </a:solidFill>
          <a:ln w="12700">
            <a:solidFill>
              <a:srgbClr val="4ABA9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6858000" y="1371600"/>
            <a:ext cx="1371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</a:t>
            </a:r>
            <a:endParaRPr lang="en-US" sz="4500" dirty="0"/>
          </a:p>
        </p:txBody>
      </p:sp>
      <p:sp>
        <p:nvSpPr>
          <p:cNvPr id="12" name="Text 10"/>
          <p:cNvSpPr/>
          <p:nvPr/>
        </p:nvSpPr>
        <p:spPr>
          <a:xfrm>
            <a:off x="457200" y="292608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2E70B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From IDE to Agent Manager</a:t>
            </a:r>
            <a:endParaRPr lang="en-US" sz="4800" dirty="0"/>
          </a:p>
        </p:txBody>
      </p:sp>
      <p:sp>
        <p:nvSpPr>
          <p:cNvPr id="13" name="Text 11"/>
          <p:cNvSpPr/>
          <p:nvPr/>
        </p:nvSpPr>
        <p:spPr>
          <a:xfrm>
            <a:off x="457200" y="365760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8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Paradigm Shift in Software Development with AI</a:t>
            </a:r>
            <a:endParaRPr lang="en-US" sz="2800" dirty="0"/>
          </a:p>
        </p:txBody>
      </p:sp>
      <p:sp>
        <p:nvSpPr>
          <p:cNvPr id="14" name="Text 12"/>
          <p:cNvSpPr/>
          <p:nvPr/>
        </p:nvSpPr>
        <p:spPr>
          <a:xfrm>
            <a:off x="457200" y="42976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0" i="1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30-Minute Impulse Talk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6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3716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⏱️ 60 Seconds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Exchange with your neighbor: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457200" y="29260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Which code do you think</a:t>
            </a:r>
            <a:endParaRPr lang="en-US" sz="2600" dirty="0"/>
          </a:p>
        </p:txBody>
      </p:sp>
      <p:sp>
        <p:nvSpPr>
          <p:cNvPr id="5" name="Text 3"/>
          <p:cNvSpPr/>
          <p:nvPr/>
        </p:nvSpPr>
        <p:spPr>
          <a:xfrm>
            <a:off x="457200" y="32918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could help you understand?</a:t>
            </a:r>
            <a:endParaRPr lang="en-US" sz="2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2E70B2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9144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 Chat instead of Auto-Completion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457200" y="914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Evolution of Developer Interaction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457200" y="1463040"/>
            <a:ext cx="1371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2E70B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1970s</a:t>
            </a:r>
            <a:endParaRPr lang="en-US" sz="1200" dirty="0"/>
          </a:p>
        </p:txBody>
      </p:sp>
      <p:sp>
        <p:nvSpPr>
          <p:cNvPr id="6" name="Shape 4"/>
          <p:cNvSpPr/>
          <p:nvPr/>
        </p:nvSpPr>
        <p:spPr>
          <a:xfrm>
            <a:off x="457200" y="1828800"/>
            <a:ext cx="1371600" cy="731520"/>
          </a:xfrm>
          <a:prstGeom prst="roundRect">
            <a:avLst>
              <a:gd name="adj" fmla="val 6250"/>
            </a:avLst>
          </a:prstGeom>
          <a:solidFill>
            <a:srgbClr val="E0E0E0"/>
          </a:solidFill>
          <a:ln w="25400">
            <a:solidFill>
              <a:srgbClr val="66666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1828800"/>
            <a:ext cx="1371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Punch</a:t>
            </a:r>
            <a:endParaRPr lang="en-US" sz="1300" dirty="0"/>
          </a:p>
          <a:p>
            <a:pPr marL="0" indent="0" algn="ctr">
              <a:buNone/>
            </a:pPr>
            <a:r>
              <a:rPr lang="en-US" sz="13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Cards</a:t>
            </a:r>
            <a:endParaRPr lang="en-US" sz="1300" dirty="0"/>
          </a:p>
        </p:txBody>
      </p:sp>
      <p:sp>
        <p:nvSpPr>
          <p:cNvPr id="8" name="Shape 6"/>
          <p:cNvSpPr/>
          <p:nvPr/>
        </p:nvSpPr>
        <p:spPr>
          <a:xfrm>
            <a:off x="1828800" y="2194560"/>
            <a:ext cx="274320" cy="0"/>
          </a:xfrm>
          <a:prstGeom prst="line">
            <a:avLst/>
          </a:prstGeom>
          <a:noFill/>
          <a:ln w="25400">
            <a:solidFill>
              <a:srgbClr val="666666"/>
            </a:solidFill>
            <a:prstDash val="solid"/>
            <a:tailEnd type="triangle"/>
          </a:ln>
        </p:spPr>
      </p:sp>
      <p:sp>
        <p:nvSpPr>
          <p:cNvPr id="9" name="Text 7"/>
          <p:cNvSpPr/>
          <p:nvPr/>
        </p:nvSpPr>
        <p:spPr>
          <a:xfrm>
            <a:off x="2103120" y="1463040"/>
            <a:ext cx="1371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2E70B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1980s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2103120" y="2560320"/>
            <a:ext cx="1371600" cy="731520"/>
          </a:xfrm>
          <a:prstGeom prst="roundRect">
            <a:avLst>
              <a:gd name="adj" fmla="val 6250"/>
            </a:avLst>
          </a:prstGeom>
          <a:solidFill>
            <a:srgbClr val="E0E0E0"/>
          </a:solidFill>
          <a:ln w="25400">
            <a:solidFill>
              <a:srgbClr val="66666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2103120" y="2560320"/>
            <a:ext cx="1371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Terminal</a:t>
            </a:r>
            <a:endParaRPr lang="en-US" sz="1300" dirty="0"/>
          </a:p>
          <a:p>
            <a:pPr marL="0" indent="0" algn="ctr">
              <a:buNone/>
            </a:pPr>
            <a:r>
              <a:rPr lang="en-US" sz="13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Commands</a:t>
            </a:r>
            <a:endParaRPr lang="en-US" sz="1300" dirty="0"/>
          </a:p>
        </p:txBody>
      </p:sp>
      <p:sp>
        <p:nvSpPr>
          <p:cNvPr id="12" name="Shape 10"/>
          <p:cNvSpPr/>
          <p:nvPr/>
        </p:nvSpPr>
        <p:spPr>
          <a:xfrm>
            <a:off x="3474720" y="2926080"/>
            <a:ext cx="274320" cy="0"/>
          </a:xfrm>
          <a:prstGeom prst="line">
            <a:avLst/>
          </a:prstGeom>
          <a:noFill/>
          <a:ln w="25400">
            <a:solidFill>
              <a:srgbClr val="666666"/>
            </a:solidFill>
            <a:prstDash val="solid"/>
            <a:tailEnd type="triangle"/>
          </a:ln>
        </p:spPr>
      </p:sp>
      <p:sp>
        <p:nvSpPr>
          <p:cNvPr id="13" name="Text 11"/>
          <p:cNvSpPr/>
          <p:nvPr/>
        </p:nvSpPr>
        <p:spPr>
          <a:xfrm>
            <a:off x="3749040" y="1463040"/>
            <a:ext cx="1371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2E70B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1990s</a:t>
            </a:r>
            <a:endParaRPr lang="en-US" sz="1200" dirty="0"/>
          </a:p>
        </p:txBody>
      </p:sp>
      <p:sp>
        <p:nvSpPr>
          <p:cNvPr id="14" name="Shape 12"/>
          <p:cNvSpPr/>
          <p:nvPr/>
        </p:nvSpPr>
        <p:spPr>
          <a:xfrm>
            <a:off x="3749040" y="1828800"/>
            <a:ext cx="1371600" cy="731520"/>
          </a:xfrm>
          <a:prstGeom prst="roundRect">
            <a:avLst>
              <a:gd name="adj" fmla="val 6250"/>
            </a:avLst>
          </a:prstGeom>
          <a:solidFill>
            <a:srgbClr val="E0E0E0"/>
          </a:solidFill>
          <a:ln w="25400">
            <a:solidFill>
              <a:srgbClr val="666666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3749040" y="1828800"/>
            <a:ext cx="1371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GUI</a:t>
            </a:r>
            <a:endParaRPr lang="en-US" sz="1300" dirty="0"/>
          </a:p>
          <a:p>
            <a:pPr marL="0" indent="0" algn="ctr">
              <a:buNone/>
            </a:pPr>
            <a:r>
              <a:rPr lang="en-US" sz="13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IDEs</a:t>
            </a:r>
            <a:endParaRPr lang="en-US" sz="1300" dirty="0"/>
          </a:p>
        </p:txBody>
      </p:sp>
      <p:sp>
        <p:nvSpPr>
          <p:cNvPr id="16" name="Shape 14"/>
          <p:cNvSpPr/>
          <p:nvPr/>
        </p:nvSpPr>
        <p:spPr>
          <a:xfrm>
            <a:off x="5120640" y="2194560"/>
            <a:ext cx="274320" cy="0"/>
          </a:xfrm>
          <a:prstGeom prst="line">
            <a:avLst/>
          </a:prstGeom>
          <a:noFill/>
          <a:ln w="25400">
            <a:solidFill>
              <a:srgbClr val="666666"/>
            </a:solidFill>
            <a:prstDash val="solid"/>
            <a:tailEnd type="triangle"/>
          </a:ln>
        </p:spPr>
      </p:sp>
      <p:sp>
        <p:nvSpPr>
          <p:cNvPr id="17" name="Text 15"/>
          <p:cNvSpPr/>
          <p:nvPr/>
        </p:nvSpPr>
        <p:spPr>
          <a:xfrm>
            <a:off x="5394960" y="1463040"/>
            <a:ext cx="1371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2E70B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2010s</a:t>
            </a:r>
            <a:endParaRPr lang="en-US" sz="1200" dirty="0"/>
          </a:p>
        </p:txBody>
      </p:sp>
      <p:sp>
        <p:nvSpPr>
          <p:cNvPr id="18" name="Shape 16"/>
          <p:cNvSpPr/>
          <p:nvPr/>
        </p:nvSpPr>
        <p:spPr>
          <a:xfrm>
            <a:off x="5394960" y="2560320"/>
            <a:ext cx="1371600" cy="731520"/>
          </a:xfrm>
          <a:prstGeom prst="roundRect">
            <a:avLst>
              <a:gd name="adj" fmla="val 6250"/>
            </a:avLst>
          </a:prstGeom>
          <a:solidFill>
            <a:srgbClr val="E0E0E0"/>
          </a:solidFill>
          <a:ln w="25400">
            <a:solidFill>
              <a:srgbClr val="666666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5394960" y="2560320"/>
            <a:ext cx="1371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Auto-</a:t>
            </a:r>
            <a:endParaRPr lang="en-US" sz="1300" dirty="0"/>
          </a:p>
          <a:p>
            <a:pPr marL="0" indent="0" algn="ctr">
              <a:buNone/>
            </a:pPr>
            <a:r>
              <a:rPr lang="en-US" sz="13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Complete</a:t>
            </a:r>
            <a:endParaRPr lang="en-US" sz="1300" dirty="0"/>
          </a:p>
        </p:txBody>
      </p:sp>
      <p:sp>
        <p:nvSpPr>
          <p:cNvPr id="20" name="Shape 18"/>
          <p:cNvSpPr/>
          <p:nvPr/>
        </p:nvSpPr>
        <p:spPr>
          <a:xfrm>
            <a:off x="6766560" y="2926080"/>
            <a:ext cx="274320" cy="0"/>
          </a:xfrm>
          <a:prstGeom prst="line">
            <a:avLst/>
          </a:prstGeom>
          <a:noFill/>
          <a:ln w="25400">
            <a:solidFill>
              <a:srgbClr val="666666"/>
            </a:solidFill>
            <a:prstDash val="solid"/>
            <a:tailEnd type="triangle"/>
          </a:ln>
        </p:spPr>
      </p:sp>
      <p:sp>
        <p:nvSpPr>
          <p:cNvPr id="21" name="Text 19"/>
          <p:cNvSpPr/>
          <p:nvPr/>
        </p:nvSpPr>
        <p:spPr>
          <a:xfrm>
            <a:off x="7040880" y="1463040"/>
            <a:ext cx="1371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2E70B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2024+</a:t>
            </a:r>
            <a:endParaRPr lang="en-US" sz="1200" dirty="0"/>
          </a:p>
        </p:txBody>
      </p:sp>
      <p:sp>
        <p:nvSpPr>
          <p:cNvPr id="22" name="Shape 20"/>
          <p:cNvSpPr/>
          <p:nvPr/>
        </p:nvSpPr>
        <p:spPr>
          <a:xfrm>
            <a:off x="7040880" y="1828800"/>
            <a:ext cx="1371600" cy="731520"/>
          </a:xfrm>
          <a:prstGeom prst="roundRect">
            <a:avLst>
              <a:gd name="adj" fmla="val 6250"/>
            </a:avLst>
          </a:prstGeom>
          <a:solidFill>
            <a:srgbClr val="4ABA95"/>
          </a:solidFill>
          <a:ln w="25400">
            <a:solidFill>
              <a:srgbClr val="4ABA95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7040880" y="1828800"/>
            <a:ext cx="1371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Natural</a:t>
            </a:r>
            <a:endParaRPr lang="en-US" sz="1300" dirty="0"/>
          </a:p>
          <a:p>
            <a:pPr marL="0" indent="0" algn="ctr">
              <a:buNone/>
            </a:pPr>
            <a:r>
              <a:rPr lang="en-US" sz="13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Language</a:t>
            </a:r>
            <a:endParaRPr lang="en-US" sz="1300" dirty="0"/>
          </a:p>
        </p:txBody>
      </p:sp>
      <p:sp>
        <p:nvSpPr>
          <p:cNvPr id="24" name="Shape 22"/>
          <p:cNvSpPr/>
          <p:nvPr/>
        </p:nvSpPr>
        <p:spPr>
          <a:xfrm>
            <a:off x="457200" y="3657600"/>
            <a:ext cx="8229600" cy="1097280"/>
          </a:xfrm>
          <a:prstGeom prst="rect">
            <a:avLst/>
          </a:prstGeom>
          <a:solidFill>
            <a:srgbClr val="F8F9FA"/>
          </a:solidFill>
          <a:ln w="25400">
            <a:solidFill>
              <a:srgbClr val="4ABA95"/>
            </a:solidFill>
            <a:prstDash val="solid"/>
          </a:ln>
        </p:spPr>
      </p:sp>
      <p:sp>
        <p:nvSpPr>
          <p:cNvPr id="25" name="Text 23"/>
          <p:cNvSpPr/>
          <p:nvPr/>
        </p:nvSpPr>
        <p:spPr>
          <a:xfrm>
            <a:off x="640080" y="374904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4ABA9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 prompts:</a:t>
            </a:r>
            <a:endParaRPr lang="en-US" sz="1400" dirty="0"/>
          </a:p>
        </p:txBody>
      </p:sp>
      <p:sp>
        <p:nvSpPr>
          <p:cNvPr id="26" name="Text 24"/>
          <p:cNvSpPr/>
          <p:nvPr/>
        </p:nvSpPr>
        <p:spPr>
          <a:xfrm>
            <a:off x="822960" y="4023360"/>
            <a:ext cx="73152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2C3E5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• "Refactor this to use modern React patterns"</a:t>
            </a:r>
            <a:endParaRPr lang="en-US" sz="1200" dirty="0"/>
          </a:p>
        </p:txBody>
      </p:sp>
      <p:sp>
        <p:nvSpPr>
          <p:cNvPr id="27" name="Text 25"/>
          <p:cNvSpPr/>
          <p:nvPr/>
        </p:nvSpPr>
        <p:spPr>
          <a:xfrm>
            <a:off x="822960" y="4251960"/>
            <a:ext cx="73152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2C3E5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• "Add error handling and logging to this function"</a:t>
            </a:r>
            <a:endParaRPr lang="en-US" sz="1200" dirty="0"/>
          </a:p>
        </p:txBody>
      </p:sp>
      <p:sp>
        <p:nvSpPr>
          <p:cNvPr id="28" name="Text 26"/>
          <p:cNvSpPr/>
          <p:nvPr/>
        </p:nvSpPr>
        <p:spPr>
          <a:xfrm>
            <a:off x="822960" y="4480560"/>
            <a:ext cx="73152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2C3E5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• "Create unit tests with edge cases"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Conversation with a Senior Developer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457200" y="914400"/>
            <a:ext cx="8229600" cy="3954780"/>
          </a:xfrm>
          <a:prstGeom prst="rect">
            <a:avLst/>
          </a:prstGeom>
          <a:solidFill>
            <a:srgbClr val="F8F9FA"/>
          </a:solidFill>
          <a:ln w="12700">
            <a:solidFill>
              <a:srgbClr val="666666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114800" y="1188720"/>
            <a:ext cx="2743200" cy="457200"/>
          </a:xfrm>
          <a:prstGeom prst="roundRect">
            <a:avLst>
              <a:gd name="adj" fmla="val 20000"/>
            </a:avLst>
          </a:prstGeom>
          <a:solidFill>
            <a:srgbClr val="2E70B2"/>
          </a:solidFill>
          <a:ln/>
        </p:spPr>
      </p:sp>
      <p:sp>
        <p:nvSpPr>
          <p:cNvPr id="5" name="Text 3"/>
          <p:cNvSpPr/>
          <p:nvPr/>
        </p:nvSpPr>
        <p:spPr>
          <a:xfrm>
            <a:off x="4206240" y="1188720"/>
            <a:ext cx="25603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This function is getting complex. Any suggestions?</a:t>
            </a:r>
            <a:endParaRPr lang="en-US" sz="1100" dirty="0"/>
          </a:p>
        </p:txBody>
      </p:sp>
      <p:sp>
        <p:nvSpPr>
          <p:cNvPr id="6" name="Shape 4"/>
          <p:cNvSpPr/>
          <p:nvPr/>
        </p:nvSpPr>
        <p:spPr>
          <a:xfrm>
            <a:off x="914400" y="1828800"/>
            <a:ext cx="4114800" cy="457200"/>
          </a:xfrm>
          <a:prstGeom prst="roundRect">
            <a:avLst>
              <a:gd name="adj" fmla="val 20000"/>
            </a:avLst>
          </a:prstGeom>
          <a:solidFill>
            <a:srgbClr val="4ABA95"/>
          </a:solidFill>
          <a:ln/>
        </p:spPr>
      </p:sp>
      <p:sp>
        <p:nvSpPr>
          <p:cNvPr id="7" name="Text 5"/>
          <p:cNvSpPr/>
          <p:nvPr/>
        </p:nvSpPr>
        <p:spPr>
          <a:xfrm>
            <a:off x="1005840" y="1828800"/>
            <a:ext cx="39319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 see 3 concerns: data validation, business logic, and API calls. Let's extract these into separate modules.</a:t>
            </a:r>
            <a:endParaRPr lang="en-US" sz="1100" dirty="0"/>
          </a:p>
        </p:txBody>
      </p:sp>
      <p:sp>
        <p:nvSpPr>
          <p:cNvPr id="8" name="Shape 6"/>
          <p:cNvSpPr/>
          <p:nvPr/>
        </p:nvSpPr>
        <p:spPr>
          <a:xfrm>
            <a:off x="5486400" y="2651760"/>
            <a:ext cx="2743200" cy="457200"/>
          </a:xfrm>
          <a:prstGeom prst="roundRect">
            <a:avLst>
              <a:gd name="adj" fmla="val 20000"/>
            </a:avLst>
          </a:prstGeom>
          <a:solidFill>
            <a:srgbClr val="2E70B2"/>
          </a:solidFill>
          <a:ln/>
        </p:spPr>
      </p:sp>
      <p:sp>
        <p:nvSpPr>
          <p:cNvPr id="9" name="Text 7"/>
          <p:cNvSpPr/>
          <p:nvPr/>
        </p:nvSpPr>
        <p:spPr>
          <a:xfrm>
            <a:off x="5577840" y="2651760"/>
            <a:ext cx="25603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Show me how to structure it</a:t>
            </a:r>
            <a:endParaRPr lang="en-US" sz="1100" dirty="0"/>
          </a:p>
        </p:txBody>
      </p:sp>
      <p:sp>
        <p:nvSpPr>
          <p:cNvPr id="10" name="Shape 8"/>
          <p:cNvSpPr/>
          <p:nvPr/>
        </p:nvSpPr>
        <p:spPr>
          <a:xfrm>
            <a:off x="914400" y="3291840"/>
            <a:ext cx="4114800" cy="457200"/>
          </a:xfrm>
          <a:prstGeom prst="roundRect">
            <a:avLst>
              <a:gd name="adj" fmla="val 20000"/>
            </a:avLst>
          </a:prstGeom>
          <a:solidFill>
            <a:srgbClr val="4ABA95"/>
          </a:solidFill>
          <a:ln/>
        </p:spPr>
      </p:sp>
      <p:sp>
        <p:nvSpPr>
          <p:cNvPr id="11" name="Text 9"/>
          <p:cNvSpPr/>
          <p:nvPr/>
        </p:nvSpPr>
        <p:spPr>
          <a:xfrm>
            <a:off x="1005840" y="3291840"/>
            <a:ext cx="39319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Here's a clean architecture with validators/, services/, and repositories/...</a:t>
            </a:r>
            <a:endParaRPr lang="en-US" sz="1100" dirty="0"/>
          </a:p>
        </p:txBody>
      </p:sp>
      <p:sp>
        <p:nvSpPr>
          <p:cNvPr id="12" name="Text 10"/>
          <p:cNvSpPr/>
          <p:nvPr/>
        </p:nvSpPr>
        <p:spPr>
          <a:xfrm>
            <a:off x="914400" y="4114800"/>
            <a:ext cx="32004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79B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Context-aware assistance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4572000" y="4114800"/>
            <a:ext cx="32004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79B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Explanations on demand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914400" y="4389120"/>
            <a:ext cx="32004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79B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Best practices integration</a:t>
            </a:r>
            <a:endParaRPr lang="en-US" sz="1400" dirty="0"/>
          </a:p>
        </p:txBody>
      </p:sp>
      <p:sp>
        <p:nvSpPr>
          <p:cNvPr id="15" name="Text 13"/>
          <p:cNvSpPr/>
          <p:nvPr/>
        </p:nvSpPr>
        <p:spPr>
          <a:xfrm>
            <a:off x="4572000" y="4389120"/>
            <a:ext cx="32004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79B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Real-time code review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6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3716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⏱️ 60 Seconds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Exchange with your neighbor: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457200" y="29260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do you hope to gain from</a:t>
            </a:r>
            <a:endParaRPr lang="en-US" sz="2600" dirty="0"/>
          </a:p>
        </p:txBody>
      </p:sp>
      <p:sp>
        <p:nvSpPr>
          <p:cNvPr id="5" name="Text 3"/>
          <p:cNvSpPr/>
          <p:nvPr/>
        </p:nvSpPr>
        <p:spPr>
          <a:xfrm>
            <a:off x="457200" y="32918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conversation with a Senior Developer?</a:t>
            </a:r>
            <a:endParaRPr lang="en-US" sz="2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400" b="1" dirty="0">
                <a:solidFill>
                  <a:srgbClr val="2E70B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Takeaways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457200" y="1371600"/>
            <a:ext cx="3657600" cy="1280160"/>
          </a:xfrm>
          <a:prstGeom prst="roundRect">
            <a:avLst>
              <a:gd name="adj" fmla="val 7143"/>
            </a:avLst>
          </a:prstGeom>
          <a:solidFill>
            <a:srgbClr val="FFFFFF"/>
          </a:solidFill>
          <a:ln w="25400">
            <a:solidFill>
              <a:srgbClr val="2E70B2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40080" y="1554480"/>
            <a:ext cx="73152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👔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1554480" y="1554480"/>
            <a:ext cx="2377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2E70B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New Role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1554480" y="1920240"/>
            <a:ext cx="23774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From coder to AI team manager</a:t>
            </a:r>
            <a:endParaRPr lang="en-US" sz="1400" dirty="0"/>
          </a:p>
        </p:txBody>
      </p:sp>
      <p:sp>
        <p:nvSpPr>
          <p:cNvPr id="7" name="Shape 5"/>
          <p:cNvSpPr/>
          <p:nvPr/>
        </p:nvSpPr>
        <p:spPr>
          <a:xfrm>
            <a:off x="4572000" y="1371600"/>
            <a:ext cx="3657600" cy="1280160"/>
          </a:xfrm>
          <a:prstGeom prst="roundRect">
            <a:avLst>
              <a:gd name="adj" fmla="val 7143"/>
            </a:avLst>
          </a:prstGeom>
          <a:solidFill>
            <a:srgbClr val="FFFFFF"/>
          </a:solidFill>
          <a:ln w="25400">
            <a:solidFill>
              <a:srgbClr val="2E70B2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4754880" y="1554480"/>
            <a:ext cx="73152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⚡</a:t>
            </a:r>
            <a:endParaRPr lang="en-US" sz="3600" dirty="0"/>
          </a:p>
        </p:txBody>
      </p:sp>
      <p:sp>
        <p:nvSpPr>
          <p:cNvPr id="9" name="Text 7"/>
          <p:cNvSpPr/>
          <p:nvPr/>
        </p:nvSpPr>
        <p:spPr>
          <a:xfrm>
            <a:off x="5669280" y="1554480"/>
            <a:ext cx="2377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2E70B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Productivity</a:t>
            </a:r>
            <a:endParaRPr lang="en-US" sz="2000" dirty="0"/>
          </a:p>
        </p:txBody>
      </p:sp>
      <p:sp>
        <p:nvSpPr>
          <p:cNvPr id="10" name="Text 8"/>
          <p:cNvSpPr/>
          <p:nvPr/>
        </p:nvSpPr>
        <p:spPr>
          <a:xfrm>
            <a:off x="5669280" y="1920240"/>
            <a:ext cx="23774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70-90% faster on routine tasks</a:t>
            </a:r>
            <a:endParaRPr lang="en-US" sz="1400" dirty="0"/>
          </a:p>
        </p:txBody>
      </p:sp>
      <p:sp>
        <p:nvSpPr>
          <p:cNvPr id="11" name="Shape 9"/>
          <p:cNvSpPr/>
          <p:nvPr/>
        </p:nvSpPr>
        <p:spPr>
          <a:xfrm>
            <a:off x="457200" y="2926080"/>
            <a:ext cx="3657600" cy="1280160"/>
          </a:xfrm>
          <a:prstGeom prst="roundRect">
            <a:avLst>
              <a:gd name="adj" fmla="val 7143"/>
            </a:avLst>
          </a:prstGeom>
          <a:solidFill>
            <a:srgbClr val="FFFFFF"/>
          </a:solidFill>
          <a:ln w="25400">
            <a:solidFill>
              <a:srgbClr val="2E70B2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640080" y="3108960"/>
            <a:ext cx="73152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🧠</a:t>
            </a:r>
            <a:endParaRPr lang="en-US" sz="3600" dirty="0"/>
          </a:p>
        </p:txBody>
      </p:sp>
      <p:sp>
        <p:nvSpPr>
          <p:cNvPr id="13" name="Text 11"/>
          <p:cNvSpPr/>
          <p:nvPr/>
        </p:nvSpPr>
        <p:spPr>
          <a:xfrm>
            <a:off x="1554480" y="3108960"/>
            <a:ext cx="2377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2E70B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Understanding</a:t>
            </a:r>
            <a:endParaRPr lang="en-US" sz="2000" dirty="0"/>
          </a:p>
        </p:txBody>
      </p:sp>
      <p:sp>
        <p:nvSpPr>
          <p:cNvPr id="14" name="Text 12"/>
          <p:cNvSpPr/>
          <p:nvPr/>
        </p:nvSpPr>
        <p:spPr>
          <a:xfrm>
            <a:off x="1554480" y="3474720"/>
            <a:ext cx="23774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grasps intent, not just syntax</a:t>
            </a:r>
            <a:endParaRPr lang="en-US" sz="1400" dirty="0"/>
          </a:p>
        </p:txBody>
      </p:sp>
      <p:sp>
        <p:nvSpPr>
          <p:cNvPr id="15" name="Shape 13"/>
          <p:cNvSpPr/>
          <p:nvPr/>
        </p:nvSpPr>
        <p:spPr>
          <a:xfrm>
            <a:off x="4572000" y="2926080"/>
            <a:ext cx="3657600" cy="1280160"/>
          </a:xfrm>
          <a:prstGeom prst="roundRect">
            <a:avLst>
              <a:gd name="adj" fmla="val 7143"/>
            </a:avLst>
          </a:prstGeom>
          <a:solidFill>
            <a:srgbClr val="FFFFFF"/>
          </a:solidFill>
          <a:ln w="25400">
            <a:solidFill>
              <a:srgbClr val="2E70B2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4754880" y="3108960"/>
            <a:ext cx="73152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💬</a:t>
            </a:r>
            <a:endParaRPr lang="en-US" sz="3600" dirty="0"/>
          </a:p>
        </p:txBody>
      </p:sp>
      <p:sp>
        <p:nvSpPr>
          <p:cNvPr id="17" name="Text 15"/>
          <p:cNvSpPr/>
          <p:nvPr/>
        </p:nvSpPr>
        <p:spPr>
          <a:xfrm>
            <a:off x="5669280" y="3108960"/>
            <a:ext cx="2377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2E70B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Interaction</a:t>
            </a:r>
            <a:endParaRPr lang="en-US" sz="2000" dirty="0"/>
          </a:p>
        </p:txBody>
      </p:sp>
      <p:sp>
        <p:nvSpPr>
          <p:cNvPr id="18" name="Text 16"/>
          <p:cNvSpPr/>
          <p:nvPr/>
        </p:nvSpPr>
        <p:spPr>
          <a:xfrm>
            <a:off x="5669280" y="3474720"/>
            <a:ext cx="23774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Natural language over shortcuts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2E70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Ready to Experience It?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Break - 30 minutes: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1828800" y="2560692"/>
            <a:ext cx="5486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9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👥 Form teams with your facilitator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1828800" y="3269166"/>
            <a:ext cx="5486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9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☕ Drink coffee and discuss insights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1828800" y="3589206"/>
            <a:ext cx="5486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9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💬 Share what you've learned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1828800" y="2914929"/>
            <a:ext cx="5486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9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🚀 Prepare for hands-on workshop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914400" y="4297680"/>
            <a:ext cx="7315200" cy="548640"/>
          </a:xfrm>
          <a:prstGeom prst="rect">
            <a:avLst/>
          </a:prstGeom>
          <a:solidFill>
            <a:srgbClr val="4ABA95"/>
          </a:solidFill>
          <a:ln/>
        </p:spPr>
      </p:sp>
      <p:sp>
        <p:nvSpPr>
          <p:cNvPr id="10" name="Text 8"/>
          <p:cNvSpPr/>
          <p:nvPr/>
        </p:nvSpPr>
        <p:spPr>
          <a:xfrm>
            <a:off x="914400" y="4297680"/>
            <a:ext cx="7315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Experience what we discussed in the next two days!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600" b="1" dirty="0">
                <a:solidFill>
                  <a:srgbClr val="2E70B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Agenda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1371600" y="2743200"/>
            <a:ext cx="6400800" cy="0"/>
          </a:xfrm>
          <a:prstGeom prst="line">
            <a:avLst/>
          </a:prstGeom>
          <a:noFill/>
          <a:ln w="38100">
            <a:solidFill>
              <a:srgbClr val="2E70B2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097280" y="2468880"/>
            <a:ext cx="548640" cy="548640"/>
          </a:xfrm>
          <a:prstGeom prst="ellipse">
            <a:avLst/>
          </a:prstGeom>
          <a:solidFill>
            <a:srgbClr val="2E70B2"/>
          </a:solidFill>
          <a:ln w="12700">
            <a:solidFill>
              <a:srgbClr val="2E70B2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1097280" y="2468880"/>
            <a:ext cx="5486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640080" y="1645920"/>
            <a:ext cx="14630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Understanding the Paradigm Shift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914400" y="3200400"/>
            <a:ext cx="9144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100" i="1" dirty="0">
                <a:solidFill>
                  <a:srgbClr val="F56D4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60 sec.</a:t>
            </a:r>
            <a:endParaRPr lang="en-US" sz="1100" dirty="0"/>
          </a:p>
          <a:p>
            <a:pPr marL="0" indent="0" algn="ctr">
              <a:buNone/>
            </a:pPr>
            <a:r>
              <a:rPr lang="en-US" sz="1100" i="1" dirty="0">
                <a:solidFill>
                  <a:srgbClr val="F56D4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exchange</a:t>
            </a:r>
            <a:endParaRPr lang="en-US" sz="1100" dirty="0"/>
          </a:p>
        </p:txBody>
      </p:sp>
      <p:sp>
        <p:nvSpPr>
          <p:cNvPr id="8" name="Shape 6"/>
          <p:cNvSpPr/>
          <p:nvPr/>
        </p:nvSpPr>
        <p:spPr>
          <a:xfrm>
            <a:off x="3200400" y="2468880"/>
            <a:ext cx="548640" cy="548640"/>
          </a:xfrm>
          <a:prstGeom prst="ellipse">
            <a:avLst/>
          </a:prstGeom>
          <a:solidFill>
            <a:srgbClr val="2E70B2"/>
          </a:solidFill>
          <a:ln w="12700">
            <a:solidFill>
              <a:srgbClr val="2E70B2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3200400" y="2468880"/>
            <a:ext cx="5486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2743200" y="1645920"/>
            <a:ext cx="14630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Experiencing the New Reality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3017520" y="3200400"/>
            <a:ext cx="9144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100" i="1" dirty="0">
                <a:solidFill>
                  <a:srgbClr val="F56D4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60 sec.</a:t>
            </a:r>
            <a:endParaRPr lang="en-US" sz="1100" dirty="0"/>
          </a:p>
          <a:p>
            <a:pPr marL="0" indent="0" algn="ctr">
              <a:buNone/>
            </a:pPr>
            <a:r>
              <a:rPr lang="en-US" sz="1100" i="1" dirty="0">
                <a:solidFill>
                  <a:srgbClr val="F56D4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exchange</a:t>
            </a:r>
            <a:endParaRPr lang="en-US" sz="1100" dirty="0"/>
          </a:p>
        </p:txBody>
      </p:sp>
      <p:sp>
        <p:nvSpPr>
          <p:cNvPr id="12" name="Shape 10"/>
          <p:cNvSpPr/>
          <p:nvPr/>
        </p:nvSpPr>
        <p:spPr>
          <a:xfrm>
            <a:off x="5303520" y="2468880"/>
            <a:ext cx="548640" cy="548640"/>
          </a:xfrm>
          <a:prstGeom prst="ellipse">
            <a:avLst/>
          </a:prstGeom>
          <a:solidFill>
            <a:srgbClr val="2E70B2"/>
          </a:solidFill>
          <a:ln w="12700">
            <a:solidFill>
              <a:srgbClr val="2E70B2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5303520" y="2468880"/>
            <a:ext cx="5486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1800" dirty="0"/>
          </a:p>
        </p:txBody>
      </p:sp>
      <p:sp>
        <p:nvSpPr>
          <p:cNvPr id="14" name="Text 12"/>
          <p:cNvSpPr/>
          <p:nvPr/>
        </p:nvSpPr>
        <p:spPr>
          <a:xfrm>
            <a:off x="4846320" y="1645920"/>
            <a:ext cx="14630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LSP vs. Agent Understanding</a:t>
            </a:r>
            <a:endParaRPr lang="en-US" sz="1400" dirty="0"/>
          </a:p>
        </p:txBody>
      </p:sp>
      <p:sp>
        <p:nvSpPr>
          <p:cNvPr id="15" name="Text 13"/>
          <p:cNvSpPr/>
          <p:nvPr/>
        </p:nvSpPr>
        <p:spPr>
          <a:xfrm>
            <a:off x="5120640" y="3200400"/>
            <a:ext cx="9144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100" i="1" dirty="0">
                <a:solidFill>
                  <a:srgbClr val="F56D4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60 sec.</a:t>
            </a:r>
            <a:endParaRPr lang="en-US" sz="1100" dirty="0"/>
          </a:p>
          <a:p>
            <a:pPr marL="0" indent="0" algn="ctr">
              <a:buNone/>
            </a:pPr>
            <a:r>
              <a:rPr lang="en-US" sz="1100" i="1" dirty="0">
                <a:solidFill>
                  <a:srgbClr val="F56D4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exchange</a:t>
            </a:r>
            <a:endParaRPr lang="en-US" sz="1100" dirty="0"/>
          </a:p>
        </p:txBody>
      </p:sp>
      <p:sp>
        <p:nvSpPr>
          <p:cNvPr id="16" name="Shape 14"/>
          <p:cNvSpPr/>
          <p:nvPr/>
        </p:nvSpPr>
        <p:spPr>
          <a:xfrm>
            <a:off x="7406640" y="2468880"/>
            <a:ext cx="548640" cy="548640"/>
          </a:xfrm>
          <a:prstGeom prst="ellipse">
            <a:avLst/>
          </a:prstGeom>
          <a:solidFill>
            <a:srgbClr val="2E70B2"/>
          </a:solidFill>
          <a:ln w="12700">
            <a:solidFill>
              <a:srgbClr val="2E70B2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7406640" y="2468880"/>
            <a:ext cx="5486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</a:t>
            </a:r>
            <a:endParaRPr lang="en-US" sz="1800" dirty="0"/>
          </a:p>
        </p:txBody>
      </p:sp>
      <p:sp>
        <p:nvSpPr>
          <p:cNvPr id="18" name="Text 16"/>
          <p:cNvSpPr/>
          <p:nvPr/>
        </p:nvSpPr>
        <p:spPr>
          <a:xfrm>
            <a:off x="6949440" y="1645920"/>
            <a:ext cx="14630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Chat Interface instead of Auto-Completion</a:t>
            </a:r>
            <a:endParaRPr lang="en-US" sz="1400" dirty="0"/>
          </a:p>
        </p:txBody>
      </p:sp>
      <p:sp>
        <p:nvSpPr>
          <p:cNvPr id="19" name="Text 17"/>
          <p:cNvSpPr/>
          <p:nvPr/>
        </p:nvSpPr>
        <p:spPr>
          <a:xfrm>
            <a:off x="7223760" y="3200400"/>
            <a:ext cx="9144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100" i="1" dirty="0">
                <a:solidFill>
                  <a:srgbClr val="F56D4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60 sec.</a:t>
            </a:r>
            <a:endParaRPr lang="en-US" sz="1100" dirty="0"/>
          </a:p>
          <a:p>
            <a:pPr marL="0" indent="0" algn="ctr">
              <a:buNone/>
            </a:pPr>
            <a:r>
              <a:rPr lang="en-US" sz="1100" i="1" dirty="0">
                <a:solidFill>
                  <a:srgbClr val="F56D4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exchange</a:t>
            </a:r>
            <a:endParaRPr lang="en-US" sz="1100" dirty="0"/>
          </a:p>
        </p:txBody>
      </p:sp>
      <p:sp>
        <p:nvSpPr>
          <p:cNvPr id="20" name="Shape 18"/>
          <p:cNvSpPr/>
          <p:nvPr/>
        </p:nvSpPr>
        <p:spPr>
          <a:xfrm>
            <a:off x="914400" y="4114800"/>
            <a:ext cx="7315200" cy="548640"/>
          </a:xfrm>
          <a:prstGeom prst="rect">
            <a:avLst/>
          </a:prstGeom>
          <a:solidFill>
            <a:srgbClr val="F8F9FA"/>
          </a:solidFill>
          <a:ln w="25400">
            <a:solidFill>
              <a:srgbClr val="F56D40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914400" y="4114800"/>
            <a:ext cx="7315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i="1" dirty="0">
                <a:solidFill>
                  <a:srgbClr val="F56D4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After each key message: Turn to your neighbor - What does this mean for YOUR work?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2E70B2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9144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Understanding the Paradigm Shift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457200" y="1005840"/>
            <a:ext cx="3657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Traditional Workflow</a:t>
            </a:r>
            <a:endParaRPr lang="en-US" sz="2000" dirty="0"/>
          </a:p>
        </p:txBody>
      </p:sp>
      <p:sp>
        <p:nvSpPr>
          <p:cNvPr id="5" name="Shape 3"/>
          <p:cNvSpPr/>
          <p:nvPr/>
        </p:nvSpPr>
        <p:spPr>
          <a:xfrm>
            <a:off x="1828800" y="1554480"/>
            <a:ext cx="548640" cy="548640"/>
          </a:xfrm>
          <a:prstGeom prst="ellipse">
            <a:avLst/>
          </a:prstGeom>
          <a:solidFill>
            <a:srgbClr val="666666"/>
          </a:solidFill>
          <a:ln w="12700">
            <a:solidFill>
              <a:srgbClr val="666666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828800" y="1554480"/>
            <a:ext cx="5486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👤</a:t>
            </a:r>
            <a:endParaRPr lang="en-US" sz="1800" dirty="0"/>
          </a:p>
        </p:txBody>
      </p:sp>
      <p:sp>
        <p:nvSpPr>
          <p:cNvPr id="7" name="Shape 5"/>
          <p:cNvSpPr/>
          <p:nvPr/>
        </p:nvSpPr>
        <p:spPr>
          <a:xfrm>
            <a:off x="2103120" y="2194560"/>
            <a:ext cx="0" cy="457200"/>
          </a:xfrm>
          <a:prstGeom prst="line">
            <a:avLst/>
          </a:prstGeom>
          <a:noFill/>
          <a:ln w="38100">
            <a:solidFill>
              <a:srgbClr val="666666"/>
            </a:solidFill>
            <a:prstDash val="solid"/>
            <a:tailEnd type="triangle"/>
          </a:ln>
        </p:spPr>
      </p:sp>
      <p:sp>
        <p:nvSpPr>
          <p:cNvPr id="8" name="Shape 6"/>
          <p:cNvSpPr/>
          <p:nvPr/>
        </p:nvSpPr>
        <p:spPr>
          <a:xfrm>
            <a:off x="1371600" y="2743200"/>
            <a:ext cx="1371600" cy="731520"/>
          </a:xfrm>
          <a:prstGeom prst="rect">
            <a:avLst/>
          </a:prstGeom>
          <a:solidFill>
            <a:srgbClr val="E0E0E0"/>
          </a:solidFill>
          <a:ln w="25400">
            <a:solidFill>
              <a:srgbClr val="666666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1371600" y="2743200"/>
            <a:ext cx="1371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IDE</a:t>
            </a:r>
            <a:endParaRPr lang="en-US" sz="1600" dirty="0"/>
          </a:p>
        </p:txBody>
      </p:sp>
      <p:sp>
        <p:nvSpPr>
          <p:cNvPr id="10" name="Shape 8"/>
          <p:cNvSpPr/>
          <p:nvPr/>
        </p:nvSpPr>
        <p:spPr>
          <a:xfrm>
            <a:off x="2103120" y="3566160"/>
            <a:ext cx="0" cy="457200"/>
          </a:xfrm>
          <a:prstGeom prst="line">
            <a:avLst/>
          </a:prstGeom>
          <a:noFill/>
          <a:ln w="38100">
            <a:solidFill>
              <a:srgbClr val="666666"/>
            </a:solidFill>
            <a:prstDash val="solid"/>
            <a:tailEnd type="triangle"/>
          </a:ln>
        </p:spPr>
      </p:sp>
      <p:sp>
        <p:nvSpPr>
          <p:cNvPr id="11" name="Shape 9"/>
          <p:cNvSpPr/>
          <p:nvPr/>
        </p:nvSpPr>
        <p:spPr>
          <a:xfrm>
            <a:off x="1600200" y="4114800"/>
            <a:ext cx="914400" cy="365760"/>
          </a:xfrm>
          <a:prstGeom prst="rect">
            <a:avLst/>
          </a:prstGeom>
          <a:solidFill>
            <a:srgbClr val="666666"/>
          </a:solidFill>
          <a:ln/>
        </p:spPr>
      </p:sp>
      <p:sp>
        <p:nvSpPr>
          <p:cNvPr id="12" name="Text 10"/>
          <p:cNvSpPr/>
          <p:nvPr/>
        </p:nvSpPr>
        <p:spPr>
          <a:xfrm>
            <a:off x="1600200" y="4114800"/>
            <a:ext cx="914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Code</a:t>
            </a:r>
            <a:endParaRPr lang="en-US" sz="1200" dirty="0"/>
          </a:p>
        </p:txBody>
      </p:sp>
      <p:sp>
        <p:nvSpPr>
          <p:cNvPr id="13" name="Shape 11"/>
          <p:cNvSpPr/>
          <p:nvPr/>
        </p:nvSpPr>
        <p:spPr>
          <a:xfrm>
            <a:off x="4343400" y="1005840"/>
            <a:ext cx="0" cy="3657600"/>
          </a:xfrm>
          <a:prstGeom prst="line">
            <a:avLst/>
          </a:prstGeom>
          <a:noFill/>
          <a:ln w="38100">
            <a:solidFill>
              <a:srgbClr val="F56D40"/>
            </a:solidFill>
            <a:prstDash val="dash"/>
          </a:ln>
        </p:spPr>
      </p:sp>
      <p:sp>
        <p:nvSpPr>
          <p:cNvPr id="14" name="Text 12"/>
          <p:cNvSpPr/>
          <p:nvPr/>
        </p:nvSpPr>
        <p:spPr>
          <a:xfrm>
            <a:off x="5029200" y="1005840"/>
            <a:ext cx="3657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4ABA9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AI-Powered Workflow</a:t>
            </a:r>
            <a:endParaRPr lang="en-US" sz="2000" dirty="0"/>
          </a:p>
        </p:txBody>
      </p:sp>
      <p:sp>
        <p:nvSpPr>
          <p:cNvPr id="15" name="Shape 13"/>
          <p:cNvSpPr/>
          <p:nvPr/>
        </p:nvSpPr>
        <p:spPr>
          <a:xfrm>
            <a:off x="6400800" y="1554480"/>
            <a:ext cx="548640" cy="548640"/>
          </a:xfrm>
          <a:prstGeom prst="ellipse">
            <a:avLst/>
          </a:prstGeom>
          <a:solidFill>
            <a:srgbClr val="4ABA95"/>
          </a:solidFill>
          <a:ln w="12700">
            <a:solidFill>
              <a:srgbClr val="4ABA95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6400800" y="1554480"/>
            <a:ext cx="5486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👔</a:t>
            </a:r>
            <a:endParaRPr lang="en-US" sz="1800" dirty="0"/>
          </a:p>
        </p:txBody>
      </p:sp>
      <p:sp>
        <p:nvSpPr>
          <p:cNvPr id="17" name="Shape 15"/>
          <p:cNvSpPr/>
          <p:nvPr/>
        </p:nvSpPr>
        <p:spPr>
          <a:xfrm flipH="1">
            <a:off x="5760724" y="2064834"/>
            <a:ext cx="914396" cy="548640"/>
          </a:xfrm>
          <a:prstGeom prst="line">
            <a:avLst/>
          </a:prstGeom>
          <a:noFill/>
          <a:ln w="25400">
            <a:solidFill>
              <a:srgbClr val="4ABA95"/>
            </a:solidFill>
            <a:prstDash val="solid"/>
            <a:tailEnd type="triangle"/>
          </a:ln>
        </p:spPr>
      </p:sp>
      <p:sp>
        <p:nvSpPr>
          <p:cNvPr id="18" name="Shape 16"/>
          <p:cNvSpPr/>
          <p:nvPr/>
        </p:nvSpPr>
        <p:spPr>
          <a:xfrm>
            <a:off x="5486400" y="2743200"/>
            <a:ext cx="457200" cy="457200"/>
          </a:xfrm>
          <a:prstGeom prst="ellipse">
            <a:avLst/>
          </a:prstGeom>
          <a:solidFill>
            <a:srgbClr val="2E70B2"/>
          </a:solidFill>
          <a:ln w="12700">
            <a:solidFill>
              <a:srgbClr val="2E70B2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5486400" y="274320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</a:t>
            </a:r>
            <a:endParaRPr lang="en-US" sz="1500" dirty="0"/>
          </a:p>
        </p:txBody>
      </p:sp>
      <p:sp>
        <p:nvSpPr>
          <p:cNvPr id="20" name="Shape 18"/>
          <p:cNvSpPr/>
          <p:nvPr/>
        </p:nvSpPr>
        <p:spPr>
          <a:xfrm>
            <a:off x="5715000" y="3291840"/>
            <a:ext cx="0" cy="365760"/>
          </a:xfrm>
          <a:prstGeom prst="line">
            <a:avLst/>
          </a:prstGeom>
          <a:noFill/>
          <a:ln w="25400">
            <a:solidFill>
              <a:srgbClr val="79BA4A"/>
            </a:solidFill>
            <a:prstDash val="solid"/>
            <a:tailEnd type="triangle"/>
          </a:ln>
        </p:spPr>
      </p:sp>
      <p:sp>
        <p:nvSpPr>
          <p:cNvPr id="21" name="Shape 19"/>
          <p:cNvSpPr/>
          <p:nvPr/>
        </p:nvSpPr>
        <p:spPr>
          <a:xfrm>
            <a:off x="5394960" y="3749040"/>
            <a:ext cx="640080" cy="274320"/>
          </a:xfrm>
          <a:prstGeom prst="rect">
            <a:avLst/>
          </a:prstGeom>
          <a:solidFill>
            <a:srgbClr val="79BA4A"/>
          </a:solidFill>
          <a:ln/>
        </p:spPr>
      </p:sp>
      <p:sp>
        <p:nvSpPr>
          <p:cNvPr id="22" name="Text 20"/>
          <p:cNvSpPr/>
          <p:nvPr/>
        </p:nvSpPr>
        <p:spPr>
          <a:xfrm>
            <a:off x="5394960" y="3749040"/>
            <a:ext cx="640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Code</a:t>
            </a:r>
            <a:endParaRPr lang="en-US" sz="1000" dirty="0"/>
          </a:p>
        </p:txBody>
      </p:sp>
      <p:sp>
        <p:nvSpPr>
          <p:cNvPr id="23" name="Shape 21"/>
          <p:cNvSpPr/>
          <p:nvPr/>
        </p:nvSpPr>
        <p:spPr>
          <a:xfrm>
            <a:off x="6675120" y="2057400"/>
            <a:ext cx="45720" cy="548640"/>
          </a:xfrm>
          <a:prstGeom prst="line">
            <a:avLst/>
          </a:prstGeom>
          <a:noFill/>
          <a:ln w="25400">
            <a:solidFill>
              <a:srgbClr val="4ABA95"/>
            </a:solidFill>
            <a:prstDash val="solid"/>
            <a:tailEnd type="triangle"/>
          </a:ln>
        </p:spPr>
      </p:sp>
      <p:sp>
        <p:nvSpPr>
          <p:cNvPr id="24" name="Shape 22"/>
          <p:cNvSpPr/>
          <p:nvPr/>
        </p:nvSpPr>
        <p:spPr>
          <a:xfrm>
            <a:off x="6583680" y="2743200"/>
            <a:ext cx="457200" cy="457200"/>
          </a:xfrm>
          <a:prstGeom prst="ellipse">
            <a:avLst/>
          </a:prstGeom>
          <a:solidFill>
            <a:srgbClr val="2E70B2"/>
          </a:solidFill>
          <a:ln w="12700">
            <a:solidFill>
              <a:srgbClr val="2E70B2"/>
            </a:solidFill>
            <a:prstDash val="solid"/>
          </a:ln>
        </p:spPr>
      </p:sp>
      <p:sp>
        <p:nvSpPr>
          <p:cNvPr id="25" name="Text 23"/>
          <p:cNvSpPr/>
          <p:nvPr/>
        </p:nvSpPr>
        <p:spPr>
          <a:xfrm>
            <a:off x="6583680" y="274320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</a:t>
            </a:r>
            <a:endParaRPr lang="en-US" sz="1500" dirty="0"/>
          </a:p>
        </p:txBody>
      </p:sp>
      <p:sp>
        <p:nvSpPr>
          <p:cNvPr id="26" name="Shape 24"/>
          <p:cNvSpPr/>
          <p:nvPr/>
        </p:nvSpPr>
        <p:spPr>
          <a:xfrm>
            <a:off x="6812280" y="3291840"/>
            <a:ext cx="0" cy="365760"/>
          </a:xfrm>
          <a:prstGeom prst="line">
            <a:avLst/>
          </a:prstGeom>
          <a:noFill/>
          <a:ln w="25400">
            <a:solidFill>
              <a:srgbClr val="79BA4A"/>
            </a:solidFill>
            <a:prstDash val="solid"/>
            <a:tailEnd type="triangle"/>
          </a:ln>
        </p:spPr>
      </p:sp>
      <p:sp>
        <p:nvSpPr>
          <p:cNvPr id="27" name="Shape 25"/>
          <p:cNvSpPr/>
          <p:nvPr/>
        </p:nvSpPr>
        <p:spPr>
          <a:xfrm>
            <a:off x="6492240" y="3749040"/>
            <a:ext cx="640080" cy="274320"/>
          </a:xfrm>
          <a:prstGeom prst="rect">
            <a:avLst/>
          </a:prstGeom>
          <a:solidFill>
            <a:srgbClr val="79BA4A"/>
          </a:solidFill>
          <a:ln/>
        </p:spPr>
      </p:sp>
      <p:sp>
        <p:nvSpPr>
          <p:cNvPr id="28" name="Text 26"/>
          <p:cNvSpPr/>
          <p:nvPr/>
        </p:nvSpPr>
        <p:spPr>
          <a:xfrm>
            <a:off x="6492240" y="3749040"/>
            <a:ext cx="640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Code</a:t>
            </a:r>
            <a:endParaRPr lang="en-US" sz="1000" dirty="0"/>
          </a:p>
        </p:txBody>
      </p:sp>
      <p:sp>
        <p:nvSpPr>
          <p:cNvPr id="29" name="Shape 27"/>
          <p:cNvSpPr/>
          <p:nvPr/>
        </p:nvSpPr>
        <p:spPr>
          <a:xfrm>
            <a:off x="6675120" y="2057400"/>
            <a:ext cx="1143000" cy="548640"/>
          </a:xfrm>
          <a:prstGeom prst="line">
            <a:avLst/>
          </a:prstGeom>
          <a:noFill/>
          <a:ln w="25400">
            <a:solidFill>
              <a:srgbClr val="4ABA95"/>
            </a:solidFill>
            <a:prstDash val="solid"/>
            <a:tailEnd type="triangle"/>
          </a:ln>
        </p:spPr>
      </p:sp>
      <p:sp>
        <p:nvSpPr>
          <p:cNvPr id="30" name="Shape 28"/>
          <p:cNvSpPr/>
          <p:nvPr/>
        </p:nvSpPr>
        <p:spPr>
          <a:xfrm>
            <a:off x="7680960" y="2743200"/>
            <a:ext cx="457200" cy="457200"/>
          </a:xfrm>
          <a:prstGeom prst="ellipse">
            <a:avLst/>
          </a:prstGeom>
          <a:solidFill>
            <a:srgbClr val="2E70B2"/>
          </a:solidFill>
          <a:ln w="12700">
            <a:solidFill>
              <a:srgbClr val="2E70B2"/>
            </a:solidFill>
            <a:prstDash val="solid"/>
          </a:ln>
        </p:spPr>
      </p:sp>
      <p:sp>
        <p:nvSpPr>
          <p:cNvPr id="31" name="Text 29"/>
          <p:cNvSpPr/>
          <p:nvPr/>
        </p:nvSpPr>
        <p:spPr>
          <a:xfrm>
            <a:off x="7680960" y="274320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</a:t>
            </a:r>
            <a:endParaRPr lang="en-US" sz="1500" dirty="0"/>
          </a:p>
        </p:txBody>
      </p:sp>
      <p:sp>
        <p:nvSpPr>
          <p:cNvPr id="32" name="Shape 30"/>
          <p:cNvSpPr/>
          <p:nvPr/>
        </p:nvSpPr>
        <p:spPr>
          <a:xfrm>
            <a:off x="7909560" y="3291840"/>
            <a:ext cx="0" cy="365760"/>
          </a:xfrm>
          <a:prstGeom prst="line">
            <a:avLst/>
          </a:prstGeom>
          <a:noFill/>
          <a:ln w="25400">
            <a:solidFill>
              <a:srgbClr val="79BA4A"/>
            </a:solidFill>
            <a:prstDash val="solid"/>
            <a:tailEnd type="triangle"/>
          </a:ln>
        </p:spPr>
      </p:sp>
      <p:sp>
        <p:nvSpPr>
          <p:cNvPr id="33" name="Shape 31"/>
          <p:cNvSpPr/>
          <p:nvPr/>
        </p:nvSpPr>
        <p:spPr>
          <a:xfrm>
            <a:off x="7589520" y="3749040"/>
            <a:ext cx="640080" cy="274320"/>
          </a:xfrm>
          <a:prstGeom prst="rect">
            <a:avLst/>
          </a:prstGeom>
          <a:solidFill>
            <a:srgbClr val="79BA4A"/>
          </a:solidFill>
          <a:ln/>
        </p:spPr>
      </p:sp>
      <p:sp>
        <p:nvSpPr>
          <p:cNvPr id="34" name="Text 32"/>
          <p:cNvSpPr/>
          <p:nvPr/>
        </p:nvSpPr>
        <p:spPr>
          <a:xfrm>
            <a:off x="7589520" y="3749040"/>
            <a:ext cx="640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Code</a:t>
            </a: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Fundamental Difference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3931920" cy="3200400"/>
          </a:xfrm>
          <a:prstGeom prst="roundRect">
            <a:avLst>
              <a:gd name="adj" fmla="val 2857"/>
            </a:avLst>
          </a:prstGeom>
          <a:solidFill>
            <a:srgbClr val="F8F9FA"/>
          </a:solidFill>
          <a:ln w="38100">
            <a:solidFill>
              <a:srgbClr val="666666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40080" y="1280160"/>
            <a:ext cx="35661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200" b="1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Before: Craftsman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31520" y="1920240"/>
            <a:ext cx="3383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Writing every line of code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731520" y="2331720"/>
            <a:ext cx="3383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Using tools as helpers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731520" y="2743200"/>
            <a:ext cx="3383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Focus on syntax &amp; implementation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731520" y="3154680"/>
            <a:ext cx="3383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Debugging line by line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731520" y="3566160"/>
            <a:ext cx="3383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Manual refactoring</a:t>
            </a:r>
            <a:endParaRPr lang="en-US" sz="1600" dirty="0"/>
          </a:p>
        </p:txBody>
      </p:sp>
      <p:sp>
        <p:nvSpPr>
          <p:cNvPr id="10" name="Shape 8"/>
          <p:cNvSpPr/>
          <p:nvPr/>
        </p:nvSpPr>
        <p:spPr>
          <a:xfrm>
            <a:off x="4572000" y="1097280"/>
            <a:ext cx="3931920" cy="3200400"/>
          </a:xfrm>
          <a:prstGeom prst="roundRect">
            <a:avLst>
              <a:gd name="adj" fmla="val 2857"/>
            </a:avLst>
          </a:prstGeom>
          <a:solidFill>
            <a:srgbClr val="F8F9FA"/>
          </a:solidFill>
          <a:ln w="38100">
            <a:solidFill>
              <a:srgbClr val="4ABA9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754880" y="1280160"/>
            <a:ext cx="35661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200" b="1" dirty="0">
                <a:solidFill>
                  <a:srgbClr val="4ABA9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Now: Conductor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4846320" y="1920240"/>
            <a:ext cx="3383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Orchestrating agents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4846320" y="2331720"/>
            <a:ext cx="3383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Formulating requirements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4846320" y="2743200"/>
            <a:ext cx="3383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Focus on architecture &amp; design</a:t>
            </a:r>
            <a:endParaRPr lang="en-US" sz="1600" dirty="0"/>
          </a:p>
        </p:txBody>
      </p:sp>
      <p:sp>
        <p:nvSpPr>
          <p:cNvPr id="15" name="Text 13"/>
          <p:cNvSpPr/>
          <p:nvPr/>
        </p:nvSpPr>
        <p:spPr>
          <a:xfrm>
            <a:off x="4846320" y="3154680"/>
            <a:ext cx="3383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AI finds &amp; fixes bugs</a:t>
            </a:r>
            <a:endParaRPr lang="en-US" sz="1600" dirty="0"/>
          </a:p>
        </p:txBody>
      </p:sp>
      <p:sp>
        <p:nvSpPr>
          <p:cNvPr id="16" name="Text 14"/>
          <p:cNvSpPr/>
          <p:nvPr/>
        </p:nvSpPr>
        <p:spPr>
          <a:xfrm>
            <a:off x="4846320" y="3566160"/>
            <a:ext cx="3383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Automatic optimizations</a:t>
            </a:r>
            <a:endParaRPr lang="en-US" sz="1600" dirty="0"/>
          </a:p>
        </p:txBody>
      </p:sp>
      <p:sp>
        <p:nvSpPr>
          <p:cNvPr id="17" name="Shape 15"/>
          <p:cNvSpPr/>
          <p:nvPr/>
        </p:nvSpPr>
        <p:spPr>
          <a:xfrm>
            <a:off x="457200" y="4572000"/>
            <a:ext cx="8229600" cy="457200"/>
          </a:xfrm>
          <a:prstGeom prst="rect">
            <a:avLst/>
          </a:prstGeom>
          <a:solidFill>
            <a:srgbClr val="2E70B2"/>
          </a:solidFill>
          <a:ln/>
        </p:spPr>
      </p:sp>
      <p:sp>
        <p:nvSpPr>
          <p:cNvPr id="18" name="Text 16"/>
          <p:cNvSpPr/>
          <p:nvPr/>
        </p:nvSpPr>
        <p:spPr>
          <a:xfrm>
            <a:off x="457200" y="4572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💡 Developer = Software Development Manager with AI Team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6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3716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⏱️ 60 Seconds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Exchange with your neighbor: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457200" y="292608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800" b="1" i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does this mean for YOUR daily work?</a:t>
            </a:r>
            <a:endParaRPr lang="en-US" sz="2800" dirty="0"/>
          </a:p>
        </p:txBody>
      </p:sp>
      <p:sp>
        <p:nvSpPr>
          <p:cNvPr id="5" name="Shape 3"/>
          <p:cNvSpPr/>
          <p:nvPr/>
        </p:nvSpPr>
        <p:spPr>
          <a:xfrm>
            <a:off x="4937760" y="3840480"/>
            <a:ext cx="182880" cy="182880"/>
          </a:xfrm>
          <a:prstGeom prst="ellipse">
            <a:avLst/>
          </a:prstGeom>
          <a:solidFill>
            <a:srgbClr val="FFFFFF">
              <a:alpha val="50000"/>
            </a:srgbClr>
          </a:solidFill>
          <a:ln/>
        </p:spPr>
      </p:sp>
      <p:sp>
        <p:nvSpPr>
          <p:cNvPr id="6" name="Shape 4"/>
          <p:cNvSpPr/>
          <p:nvPr/>
        </p:nvSpPr>
        <p:spPr>
          <a:xfrm>
            <a:off x="4709160" y="4236427"/>
            <a:ext cx="182880" cy="182880"/>
          </a:xfrm>
          <a:prstGeom prst="ellipse">
            <a:avLst/>
          </a:prstGeom>
          <a:solidFill>
            <a:srgbClr val="FFFFFF">
              <a:alpha val="50000"/>
            </a:srgbClr>
          </a:solidFill>
          <a:ln/>
        </p:spPr>
      </p:sp>
      <p:sp>
        <p:nvSpPr>
          <p:cNvPr id="7" name="Shape 5"/>
          <p:cNvSpPr/>
          <p:nvPr/>
        </p:nvSpPr>
        <p:spPr>
          <a:xfrm>
            <a:off x="4251960" y="4236427"/>
            <a:ext cx="182880" cy="182880"/>
          </a:xfrm>
          <a:prstGeom prst="ellipse">
            <a:avLst/>
          </a:prstGeom>
          <a:solidFill>
            <a:srgbClr val="FFFFFF">
              <a:alpha val="50000"/>
            </a:srgbClr>
          </a:solidFill>
          <a:ln/>
        </p:spPr>
      </p:sp>
      <p:sp>
        <p:nvSpPr>
          <p:cNvPr id="8" name="Shape 6"/>
          <p:cNvSpPr/>
          <p:nvPr/>
        </p:nvSpPr>
        <p:spPr>
          <a:xfrm>
            <a:off x="4023360" y="3840480"/>
            <a:ext cx="182880" cy="182880"/>
          </a:xfrm>
          <a:prstGeom prst="ellipse">
            <a:avLst/>
          </a:prstGeom>
          <a:solidFill>
            <a:srgbClr val="FFFFFF">
              <a:alpha val="50000"/>
            </a:srgbClr>
          </a:solidFill>
          <a:ln/>
        </p:spPr>
      </p:sp>
      <p:sp>
        <p:nvSpPr>
          <p:cNvPr id="9" name="Shape 7"/>
          <p:cNvSpPr/>
          <p:nvPr/>
        </p:nvSpPr>
        <p:spPr>
          <a:xfrm>
            <a:off x="4251960" y="3444533"/>
            <a:ext cx="182880" cy="182880"/>
          </a:xfrm>
          <a:prstGeom prst="ellipse">
            <a:avLst/>
          </a:prstGeom>
          <a:solidFill>
            <a:srgbClr val="FFFFFF">
              <a:alpha val="50000"/>
            </a:srgbClr>
          </a:solidFill>
          <a:ln/>
        </p:spPr>
      </p:sp>
      <p:sp>
        <p:nvSpPr>
          <p:cNvPr id="10" name="Shape 8"/>
          <p:cNvSpPr/>
          <p:nvPr/>
        </p:nvSpPr>
        <p:spPr>
          <a:xfrm>
            <a:off x="4709160" y="3444533"/>
            <a:ext cx="182880" cy="182880"/>
          </a:xfrm>
          <a:prstGeom prst="ellipse">
            <a:avLst/>
          </a:prstGeom>
          <a:solidFill>
            <a:srgbClr val="FFFFFF">
              <a:alpha val="50000"/>
            </a:srgbClr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2E70B2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9144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The New Reality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457200" y="914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Human Interaction Time Reduction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457200" y="128016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i="1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Time developers actually spend on tasks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457200" y="1920240"/>
            <a:ext cx="2743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13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Find &amp; Fix Bugs</a:t>
            </a:r>
            <a:endParaRPr lang="en-US" sz="1300" dirty="0"/>
          </a:p>
        </p:txBody>
      </p:sp>
      <p:sp>
        <p:nvSpPr>
          <p:cNvPr id="7" name="Shape 5"/>
          <p:cNvSpPr/>
          <p:nvPr/>
        </p:nvSpPr>
        <p:spPr>
          <a:xfrm>
            <a:off x="3383280" y="1920240"/>
            <a:ext cx="2133600" cy="228600"/>
          </a:xfrm>
          <a:prstGeom prst="rect">
            <a:avLst/>
          </a:prstGeom>
          <a:solidFill>
            <a:srgbClr val="666666">
              <a:alpha val="60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5608320" y="1920240"/>
            <a:ext cx="73152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120m</a:t>
            </a:r>
            <a:endParaRPr lang="en-US" sz="1100" dirty="0"/>
          </a:p>
        </p:txBody>
      </p:sp>
      <p:sp>
        <p:nvSpPr>
          <p:cNvPr id="9" name="Shape 7"/>
          <p:cNvSpPr/>
          <p:nvPr/>
        </p:nvSpPr>
        <p:spPr>
          <a:xfrm>
            <a:off x="3383280" y="2176272"/>
            <a:ext cx="640080" cy="228600"/>
          </a:xfrm>
          <a:prstGeom prst="rect">
            <a:avLst/>
          </a:prstGeom>
          <a:solidFill>
            <a:srgbClr val="79BA4A"/>
          </a:solidFill>
          <a:ln/>
        </p:spPr>
      </p:sp>
      <p:sp>
        <p:nvSpPr>
          <p:cNvPr id="10" name="Text 8"/>
          <p:cNvSpPr/>
          <p:nvPr/>
        </p:nvSpPr>
        <p:spPr>
          <a:xfrm>
            <a:off x="4114800" y="2176272"/>
            <a:ext cx="73152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b="1" dirty="0">
                <a:solidFill>
                  <a:srgbClr val="79B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36m</a:t>
            </a:r>
            <a:endParaRPr lang="en-US" sz="1100" dirty="0"/>
          </a:p>
        </p:txBody>
      </p:sp>
      <p:sp>
        <p:nvSpPr>
          <p:cNvPr id="11" name="Text 9"/>
          <p:cNvSpPr/>
          <p:nvPr/>
        </p:nvSpPr>
        <p:spPr>
          <a:xfrm>
            <a:off x="7772400" y="1965960"/>
            <a:ext cx="914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4ABA9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-70%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457200" y="2468880"/>
            <a:ext cx="2743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13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Code Review</a:t>
            </a:r>
            <a:endParaRPr lang="en-US" sz="1300" dirty="0"/>
          </a:p>
        </p:txBody>
      </p:sp>
      <p:sp>
        <p:nvSpPr>
          <p:cNvPr id="13" name="Shape 11"/>
          <p:cNvSpPr/>
          <p:nvPr/>
        </p:nvSpPr>
        <p:spPr>
          <a:xfrm>
            <a:off x="3383280" y="2468880"/>
            <a:ext cx="800100" cy="228600"/>
          </a:xfrm>
          <a:prstGeom prst="rect">
            <a:avLst/>
          </a:prstGeom>
          <a:solidFill>
            <a:srgbClr val="666666">
              <a:alpha val="60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4274820" y="2468880"/>
            <a:ext cx="73152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45m</a:t>
            </a:r>
            <a:endParaRPr lang="en-US" sz="1100" dirty="0"/>
          </a:p>
        </p:txBody>
      </p:sp>
      <p:sp>
        <p:nvSpPr>
          <p:cNvPr id="15" name="Shape 13"/>
          <p:cNvSpPr/>
          <p:nvPr/>
        </p:nvSpPr>
        <p:spPr>
          <a:xfrm>
            <a:off x="3383280" y="2724912"/>
            <a:ext cx="515620" cy="228600"/>
          </a:xfrm>
          <a:prstGeom prst="rect">
            <a:avLst/>
          </a:prstGeom>
          <a:solidFill>
            <a:srgbClr val="79BA4A"/>
          </a:solidFill>
          <a:ln/>
        </p:spPr>
      </p:sp>
      <p:sp>
        <p:nvSpPr>
          <p:cNvPr id="16" name="Text 14"/>
          <p:cNvSpPr/>
          <p:nvPr/>
        </p:nvSpPr>
        <p:spPr>
          <a:xfrm>
            <a:off x="3990340" y="2724912"/>
            <a:ext cx="73152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b="1" dirty="0">
                <a:solidFill>
                  <a:srgbClr val="79B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29m</a:t>
            </a:r>
            <a:endParaRPr lang="en-US" sz="1100" dirty="0"/>
          </a:p>
        </p:txBody>
      </p:sp>
      <p:sp>
        <p:nvSpPr>
          <p:cNvPr id="17" name="Text 15"/>
          <p:cNvSpPr/>
          <p:nvPr/>
        </p:nvSpPr>
        <p:spPr>
          <a:xfrm>
            <a:off x="7772400" y="2514600"/>
            <a:ext cx="914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4ABA9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-35%</a:t>
            </a:r>
            <a:endParaRPr lang="en-US" sz="1600" dirty="0"/>
          </a:p>
        </p:txBody>
      </p:sp>
      <p:sp>
        <p:nvSpPr>
          <p:cNvPr id="18" name="Text 16"/>
          <p:cNvSpPr/>
          <p:nvPr/>
        </p:nvSpPr>
        <p:spPr>
          <a:xfrm>
            <a:off x="457200" y="3017520"/>
            <a:ext cx="2743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13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Code Review (after refactoring)</a:t>
            </a:r>
            <a:endParaRPr lang="en-US" sz="1300" dirty="0"/>
          </a:p>
        </p:txBody>
      </p:sp>
      <p:sp>
        <p:nvSpPr>
          <p:cNvPr id="19" name="Shape 17"/>
          <p:cNvSpPr/>
          <p:nvPr/>
        </p:nvSpPr>
        <p:spPr>
          <a:xfrm>
            <a:off x="3383280" y="3017520"/>
            <a:ext cx="533400" cy="228600"/>
          </a:xfrm>
          <a:prstGeom prst="rect">
            <a:avLst/>
          </a:prstGeom>
          <a:solidFill>
            <a:srgbClr val="666666">
              <a:alpha val="60000"/>
            </a:srgbClr>
          </a:solidFill>
          <a:ln/>
        </p:spPr>
      </p:sp>
      <p:sp>
        <p:nvSpPr>
          <p:cNvPr id="20" name="Text 18"/>
          <p:cNvSpPr/>
          <p:nvPr/>
        </p:nvSpPr>
        <p:spPr>
          <a:xfrm>
            <a:off x="4008120" y="3017520"/>
            <a:ext cx="73152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30m</a:t>
            </a:r>
            <a:endParaRPr lang="en-US" sz="1100" dirty="0"/>
          </a:p>
        </p:txBody>
      </p:sp>
      <p:sp>
        <p:nvSpPr>
          <p:cNvPr id="21" name="Shape 19"/>
          <p:cNvSpPr/>
          <p:nvPr/>
        </p:nvSpPr>
        <p:spPr>
          <a:xfrm>
            <a:off x="3383280" y="3273552"/>
            <a:ext cx="355600" cy="228600"/>
          </a:xfrm>
          <a:prstGeom prst="rect">
            <a:avLst/>
          </a:prstGeom>
          <a:solidFill>
            <a:srgbClr val="79BA4A"/>
          </a:solidFill>
          <a:ln/>
        </p:spPr>
      </p:sp>
      <p:sp>
        <p:nvSpPr>
          <p:cNvPr id="22" name="Text 20"/>
          <p:cNvSpPr/>
          <p:nvPr/>
        </p:nvSpPr>
        <p:spPr>
          <a:xfrm>
            <a:off x="3830320" y="3273552"/>
            <a:ext cx="73152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b="1" dirty="0">
                <a:solidFill>
                  <a:srgbClr val="79B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20m</a:t>
            </a:r>
            <a:endParaRPr lang="en-US" sz="1100" dirty="0"/>
          </a:p>
        </p:txBody>
      </p:sp>
      <p:sp>
        <p:nvSpPr>
          <p:cNvPr id="23" name="Text 21"/>
          <p:cNvSpPr/>
          <p:nvPr/>
        </p:nvSpPr>
        <p:spPr>
          <a:xfrm>
            <a:off x="7772400" y="3063240"/>
            <a:ext cx="914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4ABA9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-35%</a:t>
            </a:r>
            <a:endParaRPr lang="en-US" sz="1600" dirty="0"/>
          </a:p>
        </p:txBody>
      </p:sp>
      <p:sp>
        <p:nvSpPr>
          <p:cNvPr id="24" name="Text 22"/>
          <p:cNvSpPr/>
          <p:nvPr/>
        </p:nvSpPr>
        <p:spPr>
          <a:xfrm>
            <a:off x="457200" y="3566160"/>
            <a:ext cx="2743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13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Refactoring</a:t>
            </a:r>
            <a:endParaRPr lang="en-US" sz="1300" dirty="0"/>
          </a:p>
        </p:txBody>
      </p:sp>
      <p:sp>
        <p:nvSpPr>
          <p:cNvPr id="25" name="Shape 23"/>
          <p:cNvSpPr/>
          <p:nvPr/>
        </p:nvSpPr>
        <p:spPr>
          <a:xfrm>
            <a:off x="3383280" y="3566160"/>
            <a:ext cx="3200400" cy="228600"/>
          </a:xfrm>
          <a:prstGeom prst="rect">
            <a:avLst/>
          </a:prstGeom>
          <a:solidFill>
            <a:srgbClr val="666666">
              <a:alpha val="60000"/>
            </a:srgbClr>
          </a:solidFill>
          <a:ln/>
        </p:spPr>
      </p:sp>
      <p:sp>
        <p:nvSpPr>
          <p:cNvPr id="26" name="Text 24"/>
          <p:cNvSpPr/>
          <p:nvPr/>
        </p:nvSpPr>
        <p:spPr>
          <a:xfrm>
            <a:off x="6675120" y="3566160"/>
            <a:ext cx="73152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180m</a:t>
            </a:r>
            <a:endParaRPr lang="en-US" sz="1100" dirty="0"/>
          </a:p>
        </p:txBody>
      </p:sp>
      <p:sp>
        <p:nvSpPr>
          <p:cNvPr id="27" name="Shape 25"/>
          <p:cNvSpPr/>
          <p:nvPr/>
        </p:nvSpPr>
        <p:spPr>
          <a:xfrm>
            <a:off x="3383280" y="3822192"/>
            <a:ext cx="480060" cy="228600"/>
          </a:xfrm>
          <a:prstGeom prst="rect">
            <a:avLst/>
          </a:prstGeom>
          <a:solidFill>
            <a:srgbClr val="79BA4A"/>
          </a:solidFill>
          <a:ln/>
        </p:spPr>
      </p:sp>
      <p:sp>
        <p:nvSpPr>
          <p:cNvPr id="28" name="Text 26"/>
          <p:cNvSpPr/>
          <p:nvPr/>
        </p:nvSpPr>
        <p:spPr>
          <a:xfrm>
            <a:off x="3954780" y="3822192"/>
            <a:ext cx="73152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b="1" dirty="0">
                <a:solidFill>
                  <a:srgbClr val="79B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27m</a:t>
            </a:r>
            <a:endParaRPr lang="en-US" sz="1100" dirty="0"/>
          </a:p>
        </p:txBody>
      </p:sp>
      <p:sp>
        <p:nvSpPr>
          <p:cNvPr id="29" name="Text 27"/>
          <p:cNvSpPr/>
          <p:nvPr/>
        </p:nvSpPr>
        <p:spPr>
          <a:xfrm>
            <a:off x="7772400" y="3611880"/>
            <a:ext cx="914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4ABA9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-85%</a:t>
            </a:r>
            <a:endParaRPr lang="en-US" sz="1600" dirty="0"/>
          </a:p>
        </p:txBody>
      </p:sp>
      <p:sp>
        <p:nvSpPr>
          <p:cNvPr id="30" name="Text 28"/>
          <p:cNvSpPr/>
          <p:nvPr/>
        </p:nvSpPr>
        <p:spPr>
          <a:xfrm>
            <a:off x="457200" y="4114800"/>
            <a:ext cx="2743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13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Writing Unit Tests</a:t>
            </a:r>
            <a:endParaRPr lang="en-US" sz="1300" dirty="0"/>
          </a:p>
        </p:txBody>
      </p:sp>
      <p:sp>
        <p:nvSpPr>
          <p:cNvPr id="31" name="Shape 29"/>
          <p:cNvSpPr/>
          <p:nvPr/>
        </p:nvSpPr>
        <p:spPr>
          <a:xfrm>
            <a:off x="3383280" y="4114800"/>
            <a:ext cx="1066800" cy="228600"/>
          </a:xfrm>
          <a:prstGeom prst="rect">
            <a:avLst/>
          </a:prstGeom>
          <a:solidFill>
            <a:srgbClr val="666666">
              <a:alpha val="60000"/>
            </a:srgbClr>
          </a:solidFill>
          <a:ln/>
        </p:spPr>
      </p:sp>
      <p:sp>
        <p:nvSpPr>
          <p:cNvPr id="32" name="Text 30"/>
          <p:cNvSpPr/>
          <p:nvPr/>
        </p:nvSpPr>
        <p:spPr>
          <a:xfrm>
            <a:off x="4541520" y="4114800"/>
            <a:ext cx="73152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60m</a:t>
            </a:r>
            <a:endParaRPr lang="en-US" sz="1100" dirty="0"/>
          </a:p>
        </p:txBody>
      </p:sp>
      <p:sp>
        <p:nvSpPr>
          <p:cNvPr id="33" name="Shape 31"/>
          <p:cNvSpPr/>
          <p:nvPr/>
        </p:nvSpPr>
        <p:spPr>
          <a:xfrm>
            <a:off x="3383280" y="4370832"/>
            <a:ext cx="106680" cy="228600"/>
          </a:xfrm>
          <a:prstGeom prst="rect">
            <a:avLst/>
          </a:prstGeom>
          <a:solidFill>
            <a:srgbClr val="79BA4A"/>
          </a:solidFill>
          <a:ln/>
        </p:spPr>
      </p:sp>
      <p:sp>
        <p:nvSpPr>
          <p:cNvPr id="34" name="Text 32"/>
          <p:cNvSpPr/>
          <p:nvPr/>
        </p:nvSpPr>
        <p:spPr>
          <a:xfrm>
            <a:off x="3581400" y="4370832"/>
            <a:ext cx="73152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b="1" dirty="0">
                <a:solidFill>
                  <a:srgbClr val="79B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6m</a:t>
            </a:r>
            <a:endParaRPr lang="en-US" sz="1100" dirty="0"/>
          </a:p>
        </p:txBody>
      </p:sp>
      <p:sp>
        <p:nvSpPr>
          <p:cNvPr id="35" name="Text 33"/>
          <p:cNvSpPr/>
          <p:nvPr/>
        </p:nvSpPr>
        <p:spPr>
          <a:xfrm>
            <a:off x="7772400" y="4160520"/>
            <a:ext cx="914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4ABA9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-90%</a:t>
            </a:r>
            <a:endParaRPr lang="en-US" sz="1600" dirty="0"/>
          </a:p>
        </p:txBody>
      </p:sp>
      <p:sp>
        <p:nvSpPr>
          <p:cNvPr id="36" name="Shape 34"/>
          <p:cNvSpPr/>
          <p:nvPr/>
        </p:nvSpPr>
        <p:spPr>
          <a:xfrm>
            <a:off x="457200" y="4754880"/>
            <a:ext cx="8229600" cy="274320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37" name="Text 35"/>
          <p:cNvSpPr/>
          <p:nvPr/>
        </p:nvSpPr>
        <p:spPr>
          <a:xfrm>
            <a:off x="457200" y="475488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i="1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* Code review includes human verification &amp; final testing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6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3716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⏱️ 60 Seconds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Exchange with your neighbor: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457200" y="292608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800" b="1" i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Where could you IMMEDIATELY save 2 hours?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2E70B2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9144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LSP vs. Agent Understanding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457200" y="914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Levels of Code Understanding</a:t>
            </a:r>
            <a:endParaRPr lang="en-US" sz="2400" dirty="0"/>
          </a:p>
        </p:txBody>
      </p:sp>
      <p:sp>
        <p:nvSpPr>
          <p:cNvPr id="5" name="Shape 3"/>
          <p:cNvSpPr/>
          <p:nvPr/>
        </p:nvSpPr>
        <p:spPr>
          <a:xfrm>
            <a:off x="3200400" y="3840480"/>
            <a:ext cx="2743200" cy="548640"/>
          </a:xfrm>
          <a:prstGeom prst="rect">
            <a:avLst/>
          </a:prstGeom>
          <a:solidFill>
            <a:srgbClr val="E0E0E0"/>
          </a:solidFill>
          <a:ln/>
        </p:spPr>
      </p:sp>
      <p:sp>
        <p:nvSpPr>
          <p:cNvPr id="6" name="Text 4"/>
          <p:cNvSpPr/>
          <p:nvPr/>
        </p:nvSpPr>
        <p:spPr>
          <a:xfrm>
            <a:off x="3200400" y="3840480"/>
            <a:ext cx="2743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Syntax</a:t>
            </a:r>
            <a:endParaRPr lang="en-US" sz="1800" dirty="0"/>
          </a:p>
        </p:txBody>
      </p:sp>
      <p:sp>
        <p:nvSpPr>
          <p:cNvPr id="7" name="Shape 5"/>
          <p:cNvSpPr/>
          <p:nvPr/>
        </p:nvSpPr>
        <p:spPr>
          <a:xfrm>
            <a:off x="2743200" y="3200400"/>
            <a:ext cx="3657600" cy="548640"/>
          </a:xfrm>
          <a:prstGeom prst="rect">
            <a:avLst/>
          </a:prstGeom>
          <a:solidFill>
            <a:srgbClr val="666666"/>
          </a:solidFill>
          <a:ln/>
        </p:spPr>
      </p:sp>
      <p:sp>
        <p:nvSpPr>
          <p:cNvPr id="8" name="Text 6"/>
          <p:cNvSpPr/>
          <p:nvPr/>
        </p:nvSpPr>
        <p:spPr>
          <a:xfrm>
            <a:off x="2743200" y="3200400"/>
            <a:ext cx="3657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Structure</a:t>
            </a:r>
            <a:endParaRPr lang="en-US" sz="1800" dirty="0"/>
          </a:p>
        </p:txBody>
      </p:sp>
      <p:sp>
        <p:nvSpPr>
          <p:cNvPr id="9" name="Shape 7"/>
          <p:cNvSpPr/>
          <p:nvPr/>
        </p:nvSpPr>
        <p:spPr>
          <a:xfrm>
            <a:off x="2286000" y="2560320"/>
            <a:ext cx="4572000" cy="548640"/>
          </a:xfrm>
          <a:prstGeom prst="rect">
            <a:avLst/>
          </a:prstGeom>
          <a:solidFill>
            <a:srgbClr val="2E70B2"/>
          </a:solidFill>
          <a:ln/>
        </p:spPr>
      </p:sp>
      <p:sp>
        <p:nvSpPr>
          <p:cNvPr id="10" name="Text 8"/>
          <p:cNvSpPr/>
          <p:nvPr/>
        </p:nvSpPr>
        <p:spPr>
          <a:xfrm>
            <a:off x="2286000" y="2560320"/>
            <a:ext cx="4572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Context</a:t>
            </a:r>
            <a:endParaRPr lang="en-US" sz="1800" dirty="0"/>
          </a:p>
        </p:txBody>
      </p:sp>
      <p:sp>
        <p:nvSpPr>
          <p:cNvPr id="11" name="Shape 9"/>
          <p:cNvSpPr/>
          <p:nvPr/>
        </p:nvSpPr>
        <p:spPr>
          <a:xfrm>
            <a:off x="1828800" y="1920240"/>
            <a:ext cx="5486400" cy="548640"/>
          </a:xfrm>
          <a:prstGeom prst="rect">
            <a:avLst/>
          </a:prstGeom>
          <a:solidFill>
            <a:srgbClr val="4ABA95"/>
          </a:solidFill>
          <a:ln/>
        </p:spPr>
      </p:sp>
      <p:sp>
        <p:nvSpPr>
          <p:cNvPr id="12" name="Text 10"/>
          <p:cNvSpPr/>
          <p:nvPr/>
        </p:nvSpPr>
        <p:spPr>
          <a:xfrm>
            <a:off x="1828800" y="1920240"/>
            <a:ext cx="54864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Intent</a:t>
            </a:r>
            <a:endParaRPr lang="en-US" sz="1800" dirty="0"/>
          </a:p>
        </p:txBody>
      </p:sp>
      <p:sp>
        <p:nvSpPr>
          <p:cNvPr id="13" name="Shape 11"/>
          <p:cNvSpPr/>
          <p:nvPr/>
        </p:nvSpPr>
        <p:spPr>
          <a:xfrm>
            <a:off x="914400" y="2926080"/>
            <a:ext cx="2286000" cy="0"/>
          </a:xfrm>
          <a:prstGeom prst="line">
            <a:avLst/>
          </a:prstGeom>
          <a:noFill/>
          <a:ln w="38100">
            <a:solidFill>
              <a:srgbClr val="F56D40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14400" y="2651760"/>
            <a:ext cx="1371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F56D4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LSP/IDE</a:t>
            </a:r>
            <a:endParaRPr lang="en-US" sz="1400" dirty="0"/>
          </a:p>
        </p:txBody>
      </p:sp>
      <p:sp>
        <p:nvSpPr>
          <p:cNvPr id="15" name="Shape 13"/>
          <p:cNvSpPr/>
          <p:nvPr/>
        </p:nvSpPr>
        <p:spPr>
          <a:xfrm>
            <a:off x="6092283" y="2194560"/>
            <a:ext cx="2286000" cy="0"/>
          </a:xfrm>
          <a:prstGeom prst="line">
            <a:avLst/>
          </a:prstGeom>
          <a:noFill/>
          <a:ln w="38100">
            <a:solidFill>
              <a:srgbClr val="79BA4A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315200" y="1874521"/>
            <a:ext cx="1371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79B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Agents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Example: Understanding Legacy Code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274320" y="914400"/>
            <a:ext cx="4114800" cy="3657600"/>
          </a:xfrm>
          <a:prstGeom prst="rect">
            <a:avLst/>
          </a:prstGeom>
          <a:solidFill>
            <a:srgbClr val="F8F9FA"/>
          </a:solidFill>
          <a:ln w="25400">
            <a:solidFill>
              <a:srgbClr val="666666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57200" y="1097280"/>
            <a:ext cx="37490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IDE/LSP shows: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548640" y="1645920"/>
            <a:ext cx="356616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2C3E5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• Function: calculateOrderTotal()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548640" y="2011680"/>
            <a:ext cx="356616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2C3E5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• Parameters: 3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548640" y="2377440"/>
            <a:ext cx="356616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2C3E5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• Return type: Number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548640" y="2743200"/>
            <a:ext cx="356616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2C3E5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• Called 47 times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548640" y="3108960"/>
            <a:ext cx="356616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2C3E5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• Lines: 234-267</a:t>
            </a:r>
            <a:endParaRPr lang="en-US" sz="1400" dirty="0"/>
          </a:p>
        </p:txBody>
      </p:sp>
      <p:sp>
        <p:nvSpPr>
          <p:cNvPr id="10" name="Shape 8"/>
          <p:cNvSpPr/>
          <p:nvPr/>
        </p:nvSpPr>
        <p:spPr>
          <a:xfrm>
            <a:off x="4572000" y="914400"/>
            <a:ext cx="4114800" cy="3657600"/>
          </a:xfrm>
          <a:prstGeom prst="rect">
            <a:avLst/>
          </a:prstGeom>
          <a:solidFill>
            <a:srgbClr val="F8F9FA"/>
          </a:solidFill>
          <a:ln w="25400">
            <a:solidFill>
              <a:srgbClr val="4ABA9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754880" y="1097280"/>
            <a:ext cx="37490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4ABA9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Claude Code explains:</a:t>
            </a:r>
            <a:endParaRPr lang="en-US" sz="1800" dirty="0"/>
          </a:p>
        </p:txBody>
      </p:sp>
      <p:sp>
        <p:nvSpPr>
          <p:cNvPr id="12" name="Shape 10"/>
          <p:cNvSpPr/>
          <p:nvPr/>
        </p:nvSpPr>
        <p:spPr>
          <a:xfrm>
            <a:off x="4754880" y="1645920"/>
            <a:ext cx="3749040" cy="2560320"/>
          </a:xfrm>
          <a:prstGeom prst="rect">
            <a:avLst/>
          </a:prstGeom>
          <a:solidFill>
            <a:srgbClr val="FFFFFF"/>
          </a:solidFill>
          <a:ln w="12700">
            <a:solidFill>
              <a:srgbClr val="4ABA95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4846320" y="1737360"/>
            <a:ext cx="3566160" cy="23774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de-DE" sz="1400" i="1" dirty="0"/>
              <a:t>This </a:t>
            </a:r>
            <a:r>
              <a:rPr lang="de-DE" sz="1400" i="1" dirty="0" err="1"/>
              <a:t>function</a:t>
            </a:r>
            <a:r>
              <a:rPr lang="de-DE" sz="1400" i="1" dirty="0"/>
              <a:t> </a:t>
            </a:r>
            <a:r>
              <a:rPr lang="de-DE" sz="1400" i="1" dirty="0" err="1"/>
              <a:t>calculates</a:t>
            </a:r>
            <a:r>
              <a:rPr lang="de-DE" sz="1400" i="1" dirty="0"/>
              <a:t> </a:t>
            </a:r>
            <a:r>
              <a:rPr lang="de-DE" sz="1400" i="1" dirty="0" err="1"/>
              <a:t>order</a:t>
            </a:r>
            <a:r>
              <a:rPr lang="de-DE" sz="1400" i="1" dirty="0"/>
              <a:t> </a:t>
            </a:r>
            <a:r>
              <a:rPr lang="de-DE" sz="1400" i="1" dirty="0" err="1"/>
              <a:t>totals</a:t>
            </a:r>
            <a:r>
              <a:rPr lang="de-DE" sz="1400" i="1" dirty="0"/>
              <a:t> </a:t>
            </a:r>
            <a:r>
              <a:rPr lang="de-DE" sz="1400" i="1" dirty="0" err="1"/>
              <a:t>using</a:t>
            </a:r>
            <a:r>
              <a:rPr lang="de-DE" sz="1400" i="1" dirty="0"/>
              <a:t> an </a:t>
            </a:r>
            <a:r>
              <a:rPr lang="de-DE" sz="1400" i="1" dirty="0" err="1"/>
              <a:t>outdated</a:t>
            </a:r>
            <a:r>
              <a:rPr lang="de-DE" sz="1400" i="1" dirty="0"/>
              <a:t> </a:t>
            </a:r>
            <a:r>
              <a:rPr lang="de-DE" sz="1400" i="1" dirty="0" err="1"/>
              <a:t>discount</a:t>
            </a:r>
            <a:r>
              <a:rPr lang="de-DE" sz="1400" i="1" dirty="0"/>
              <a:t> </a:t>
            </a:r>
            <a:r>
              <a:rPr lang="de-DE" sz="1400" i="1" dirty="0" err="1"/>
              <a:t>system</a:t>
            </a:r>
            <a:r>
              <a:rPr lang="de-DE" sz="1400" i="1" dirty="0"/>
              <a:t> </a:t>
            </a:r>
            <a:r>
              <a:rPr lang="de-DE" sz="1400" i="1" dirty="0" err="1"/>
              <a:t>from</a:t>
            </a:r>
            <a:r>
              <a:rPr lang="de-DE" sz="1400" i="1" dirty="0"/>
              <a:t> 2019. </a:t>
            </a:r>
            <a:r>
              <a:rPr lang="de-DE" sz="1400" i="1" dirty="0" err="1"/>
              <a:t>It</a:t>
            </a:r>
            <a:r>
              <a:rPr lang="de-DE" sz="1400" i="1" dirty="0"/>
              <a:t> </a:t>
            </a:r>
            <a:r>
              <a:rPr lang="de-DE" sz="1400" i="1" dirty="0" err="1"/>
              <a:t>has</a:t>
            </a:r>
            <a:r>
              <a:rPr lang="de-DE" sz="1400" i="1" dirty="0"/>
              <a:t> </a:t>
            </a:r>
            <a:r>
              <a:rPr lang="de-DE" sz="1400" i="1" dirty="0" err="1"/>
              <a:t>three</a:t>
            </a:r>
            <a:r>
              <a:rPr lang="de-DE" sz="1400" i="1" dirty="0"/>
              <a:t> </a:t>
            </a:r>
            <a:r>
              <a:rPr lang="de-DE" sz="1400" i="1" dirty="0" err="1"/>
              <a:t>hidden</a:t>
            </a:r>
            <a:r>
              <a:rPr lang="de-DE" sz="1400" i="1" dirty="0"/>
              <a:t> </a:t>
            </a:r>
            <a:r>
              <a:rPr lang="de-DE" sz="1400" i="1" dirty="0" err="1"/>
              <a:t>business</a:t>
            </a:r>
            <a:r>
              <a:rPr lang="de-DE" sz="1400" i="1" dirty="0"/>
              <a:t> </a:t>
            </a:r>
            <a:r>
              <a:rPr lang="de-DE" sz="1400" i="1" dirty="0" err="1"/>
              <a:t>rules</a:t>
            </a:r>
            <a:r>
              <a:rPr lang="de-DE" sz="1400" i="1" dirty="0"/>
              <a:t>: </a:t>
            </a:r>
            <a:r>
              <a:rPr lang="de-DE" sz="1400" i="1" dirty="0" err="1"/>
              <a:t>quantity</a:t>
            </a:r>
            <a:r>
              <a:rPr lang="de-DE" sz="1400" i="1" dirty="0"/>
              <a:t> </a:t>
            </a:r>
            <a:r>
              <a:rPr lang="de-DE" sz="1400" i="1" dirty="0" err="1"/>
              <a:t>tiers</a:t>
            </a:r>
            <a:r>
              <a:rPr lang="de-DE" sz="1400" i="1" dirty="0"/>
              <a:t>, VIP </a:t>
            </a:r>
            <a:r>
              <a:rPr lang="de-DE" sz="1400" i="1" dirty="0" err="1"/>
              <a:t>status</a:t>
            </a:r>
            <a:r>
              <a:rPr lang="de-DE" sz="1400" i="1" dirty="0"/>
              <a:t>, and </a:t>
            </a:r>
            <a:r>
              <a:rPr lang="de-DE" sz="1400" i="1" dirty="0" err="1"/>
              <a:t>seasonal</a:t>
            </a:r>
            <a:r>
              <a:rPr lang="de-DE" sz="1400" i="1" dirty="0"/>
              <a:t> </a:t>
            </a:r>
            <a:r>
              <a:rPr lang="de-DE" sz="1400" i="1" dirty="0" err="1"/>
              <a:t>discounts</a:t>
            </a:r>
            <a:r>
              <a:rPr lang="de-DE" sz="1400" i="1" dirty="0"/>
              <a:t>.</a:t>
            </a:r>
            <a:br>
              <a:rPr lang="de-DE" sz="1400" i="1" dirty="0"/>
            </a:br>
            <a:endParaRPr lang="de-DE" sz="1400" dirty="0"/>
          </a:p>
          <a:p>
            <a:r>
              <a:rPr lang="de-DE" sz="1400" i="1" dirty="0"/>
              <a:t>⚠️ Bug in </a:t>
            </a:r>
            <a:r>
              <a:rPr lang="de-DE" sz="1400" i="1" dirty="0" err="1"/>
              <a:t>line</a:t>
            </a:r>
            <a:r>
              <a:rPr lang="de-DE" sz="1400" i="1" dirty="0"/>
              <a:t> 251: </a:t>
            </a:r>
            <a:r>
              <a:rPr lang="de-DE" sz="1400" i="1" dirty="0" err="1"/>
              <a:t>Rounding</a:t>
            </a:r>
            <a:r>
              <a:rPr lang="de-DE" sz="1400" i="1" dirty="0"/>
              <a:t> </a:t>
            </a:r>
            <a:r>
              <a:rPr lang="de-DE" sz="1400" i="1" dirty="0" err="1"/>
              <a:t>error</a:t>
            </a:r>
            <a:r>
              <a:rPr lang="de-DE" sz="1400" i="1" dirty="0"/>
              <a:t> in </a:t>
            </a:r>
            <a:r>
              <a:rPr lang="de-DE" sz="1400" i="1" dirty="0" err="1"/>
              <a:t>currency</a:t>
            </a:r>
            <a:r>
              <a:rPr lang="de-DE" sz="1400" i="1" dirty="0"/>
              <a:t> </a:t>
            </a:r>
            <a:r>
              <a:rPr lang="de-DE" sz="1400" i="1" dirty="0" err="1"/>
              <a:t>conversion</a:t>
            </a:r>
            <a:r>
              <a:rPr lang="de-DE" sz="1400" i="1" dirty="0"/>
              <a:t>!</a:t>
            </a:r>
            <a:endParaRPr lang="de-DE" sz="1400" dirty="0"/>
          </a:p>
          <a:p>
            <a:br>
              <a:rPr lang="de-DE" sz="1400" i="1" dirty="0"/>
            </a:br>
            <a:r>
              <a:rPr lang="de-DE" sz="1400" i="1" dirty="0" err="1"/>
              <a:t>Recommendation</a:t>
            </a:r>
            <a:r>
              <a:rPr lang="de-DE" sz="1400" i="1" dirty="0"/>
              <a:t>: </a:t>
            </a:r>
            <a:r>
              <a:rPr lang="de-DE" sz="1400" i="1" dirty="0" err="1"/>
              <a:t>Refactor</a:t>
            </a:r>
            <a:r>
              <a:rPr lang="de-DE" sz="1400" i="1" dirty="0"/>
              <a:t> </a:t>
            </a:r>
            <a:r>
              <a:rPr lang="de-DE" sz="1400" i="1" dirty="0" err="1"/>
              <a:t>using</a:t>
            </a:r>
            <a:r>
              <a:rPr lang="de-DE" sz="1400" i="1" dirty="0"/>
              <a:t> modern pricing </a:t>
            </a:r>
            <a:r>
              <a:rPr lang="de-DE" sz="1400" i="1" dirty="0" err="1"/>
              <a:t>service</a:t>
            </a:r>
            <a:r>
              <a:rPr lang="de-DE" sz="1400" i="1" dirty="0"/>
              <a:t> </a:t>
            </a:r>
            <a:r>
              <a:rPr lang="de-DE" sz="1400" i="1" dirty="0" err="1"/>
              <a:t>pattern</a:t>
            </a:r>
            <a:r>
              <a:rPr lang="de-DE" sz="1400" i="1" dirty="0"/>
              <a:t> </a:t>
            </a:r>
            <a:r>
              <a:rPr lang="de-DE" sz="1400" i="1" dirty="0" err="1"/>
              <a:t>with</a:t>
            </a:r>
            <a:r>
              <a:rPr lang="de-DE" sz="1400" i="1" dirty="0"/>
              <a:t> </a:t>
            </a:r>
            <a:r>
              <a:rPr lang="de-DE" sz="1400" i="1" dirty="0" err="1"/>
              <a:t>clear</a:t>
            </a:r>
            <a:r>
              <a:rPr lang="de-DE" sz="1400" i="1" dirty="0"/>
              <a:t> </a:t>
            </a:r>
            <a:r>
              <a:rPr lang="de-DE" sz="1400" i="1" dirty="0" err="1"/>
              <a:t>separation</a:t>
            </a:r>
            <a:r>
              <a:rPr lang="de-DE" sz="1400" i="1" dirty="0"/>
              <a:t> </a:t>
            </a:r>
            <a:r>
              <a:rPr lang="de-DE" sz="1400" i="1" dirty="0" err="1"/>
              <a:t>of</a:t>
            </a:r>
            <a:r>
              <a:rPr lang="de-DE" sz="1400" i="1" dirty="0"/>
              <a:t> </a:t>
            </a:r>
            <a:r>
              <a:rPr lang="de-DE" sz="1400" i="1" dirty="0" err="1"/>
              <a:t>concerns</a:t>
            </a:r>
            <a:r>
              <a:rPr lang="de-DE" sz="1400" i="1" dirty="0"/>
              <a:t>.</a:t>
            </a:r>
            <a:endParaRPr lang="de-DE" sz="1400" dirty="0"/>
          </a:p>
          <a:p>
            <a:pPr marL="0" indent="0">
              <a:lnSpc>
                <a:spcPts val="150"/>
              </a:lnSpc>
              <a:buNone/>
            </a:pPr>
            <a:endParaRPr lang="en-US" sz="1300" dirty="0"/>
          </a:p>
        </p:txBody>
      </p:sp>
      <p:sp>
        <p:nvSpPr>
          <p:cNvPr id="14" name="Shape 12"/>
          <p:cNvSpPr/>
          <p:nvPr/>
        </p:nvSpPr>
        <p:spPr>
          <a:xfrm>
            <a:off x="7955280" y="3931920"/>
            <a:ext cx="457200" cy="457200"/>
          </a:xfrm>
          <a:prstGeom prst="ellipse">
            <a:avLst/>
          </a:prstGeom>
          <a:solidFill>
            <a:srgbClr val="79BA4A"/>
          </a:solidFill>
          <a:ln w="12700">
            <a:solidFill>
              <a:srgbClr val="79BA4A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955280" y="393192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💡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Microsoft Macintosh PowerPoint</Application>
  <PresentationFormat>Bildschirmpräsentation (16:9)</PresentationFormat>
  <Paragraphs>172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Arial</vt:lpstr>
      <vt:lpstr>Courier New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IDE to Agent Manager - Paradigm Shift in Software Development</dc:title>
  <dc:subject>PptxGenJS Presentation</dc:subject>
  <dc:creator>Speaker</dc:creator>
  <cp:lastModifiedBy>Malte Sussdorff</cp:lastModifiedBy>
  <cp:revision>7</cp:revision>
  <dcterms:created xsi:type="dcterms:W3CDTF">2025-09-17T11:00:30Z</dcterms:created>
  <dcterms:modified xsi:type="dcterms:W3CDTF">2025-09-18T04:53:24Z</dcterms:modified>
</cp:coreProperties>
</file>