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259" r:id="rId4"/>
    <p:sldId id="279" r:id="rId5"/>
    <p:sldId id="260" r:id="rId6"/>
    <p:sldId id="261" r:id="rId7"/>
    <p:sldId id="262" r:id="rId8"/>
    <p:sldId id="263" r:id="rId9"/>
    <p:sldId id="264" r:id="rId10"/>
    <p:sldId id="289" r:id="rId11"/>
    <p:sldId id="265" r:id="rId12"/>
    <p:sldId id="266" r:id="rId13"/>
    <p:sldId id="281" r:id="rId14"/>
    <p:sldId id="267" r:id="rId15"/>
    <p:sldId id="283" r:id="rId16"/>
    <p:sldId id="284" r:id="rId17"/>
    <p:sldId id="285" r:id="rId18"/>
    <p:sldId id="286" r:id="rId19"/>
    <p:sldId id="287" r:id="rId20"/>
    <p:sldId id="288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5" r:id="rId35"/>
    <p:sldId id="306" r:id="rId36"/>
    <p:sldId id="303" r:id="rId37"/>
    <p:sldId id="304" r:id="rId38"/>
    <p:sldId id="307" r:id="rId39"/>
    <p:sldId id="308" r:id="rId40"/>
    <p:sldId id="309" r:id="rId41"/>
    <p:sldId id="268" r:id="rId42"/>
    <p:sldId id="269" r:id="rId43"/>
    <p:sldId id="310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F0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2"/>
    <p:restoredTop sz="94243"/>
  </p:normalViewPr>
  <p:slideViewPr>
    <p:cSldViewPr snapToGrid="0" snapToObjects="1">
      <p:cViewPr>
        <p:scale>
          <a:sx n="69" d="100"/>
          <a:sy n="69" d="100"/>
        </p:scale>
        <p:origin x="144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B34B8-121F-534F-AF99-E21A257E3464}" type="datetimeFigureOut">
              <a:rPr lang="en-US" smtClean="0"/>
              <a:t>9/12/17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D3294-EAEE-334E-9E8C-B3DD93808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24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A22A-D7A3-0B44-9902-2F44BE90BD9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2B16-7930-6A46-8DDF-A369C7403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A22A-D7A3-0B44-9902-2F44BE90BD9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2B16-7930-6A46-8DDF-A369C7403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A22A-D7A3-0B44-9902-2F44BE90BD9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2B16-7930-6A46-8DDF-A369C7403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A22A-D7A3-0B44-9902-2F44BE90BD9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2B16-7930-6A46-8DDF-A369C7403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A22A-D7A3-0B44-9902-2F44BE90BD9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2B16-7930-6A46-8DDF-A369C7403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A22A-D7A3-0B44-9902-2F44BE90BD9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2B16-7930-6A46-8DDF-A369C7403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A22A-D7A3-0B44-9902-2F44BE90BD9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2B16-7930-6A46-8DDF-A369C7403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A22A-D7A3-0B44-9902-2F44BE90BD9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2B16-7930-6A46-8DDF-A369C7403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A22A-D7A3-0B44-9902-2F44BE90BD9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2B16-7930-6A46-8DDF-A369C7403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A22A-D7A3-0B44-9902-2F44BE90BD9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2B16-7930-6A46-8DDF-A369C7403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A22A-D7A3-0B44-9902-2F44BE90BD9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2B16-7930-6A46-8DDF-A369C7403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2A22A-D7A3-0B44-9902-2F44BE90BD9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92B16-7930-6A46-8DDF-A369C740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1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-scm.com/book/en/v2" TargetMode="External"/><Relationship Id="rId3" Type="http://schemas.openxmlformats.org/officeDocument/2006/relationships/hyperlink" Target="https://try.github.io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image" Target="../media/image6.tiff"/><Relationship Id="rId5" Type="http://schemas.openxmlformats.org/officeDocument/2006/relationships/image" Target="../media/image9.tiff"/><Relationship Id="rId6" Type="http://schemas.openxmlformats.org/officeDocument/2006/relationships/image" Target="../media/image5.tiff"/><Relationship Id="rId7" Type="http://schemas.openxmlformats.org/officeDocument/2006/relationships/image" Target="../media/image1.tiff"/><Relationship Id="rId8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2" Type="http://schemas.openxmlformats.org/officeDocument/2006/relationships/hyperlink" Target="NUL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-for-windows.github.io/" TargetMode="External"/><Relationship Id="rId3" Type="http://schemas.openxmlformats.org/officeDocument/2006/relationships/hyperlink" Target="https://sourceforge.net/projects/git-osx-installer/file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35" y="1864617"/>
            <a:ext cx="2540000" cy="3124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84118" y="704433"/>
            <a:ext cx="7399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Distributed version control with </a:t>
            </a:r>
            <a:r>
              <a:rPr lang="en-US" sz="3600" dirty="0" err="1" smtClean="0"/>
              <a:t>Git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5130800" y="1864617"/>
            <a:ext cx="3403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Part 1:</a:t>
            </a:r>
          </a:p>
          <a:p>
            <a:r>
              <a:rPr lang="en-US" sz="2800" i="1" dirty="0" smtClean="0"/>
              <a:t>Working locally</a:t>
            </a:r>
            <a:endParaRPr lang="en-US" sz="2800" i="1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964266" y="3687137"/>
            <a:ext cx="9143999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i="1" dirty="0" smtClean="0"/>
              <a:t>Daniel Sussman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104" y="5704912"/>
            <a:ext cx="1031990" cy="90337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01389" y="5312723"/>
            <a:ext cx="80149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</a:t>
            </a:r>
            <a:r>
              <a:rPr lang="en-US" sz="2800" dirty="0" err="1"/>
              <a:t>gitlab.com</a:t>
            </a:r>
            <a:r>
              <a:rPr lang="en-US" sz="2800" dirty="0"/>
              <a:t>/</a:t>
            </a:r>
            <a:r>
              <a:rPr lang="en-US" sz="2800" dirty="0" err="1"/>
              <a:t>dmsussman</a:t>
            </a:r>
            <a:r>
              <a:rPr lang="en-US" sz="2800" dirty="0"/>
              <a:t>/</a:t>
            </a:r>
            <a:r>
              <a:rPr lang="en-US" sz="2800" dirty="0" err="1"/>
              <a:t>workingWithGit</a:t>
            </a:r>
            <a:r>
              <a:rPr lang="en-US" sz="28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90369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399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Starting a new repository: </a:t>
            </a:r>
            <a:r>
              <a:rPr lang="en-US" sz="3600" i="1" dirty="0" err="1" smtClean="0"/>
              <a:t>git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init</a:t>
            </a:r>
            <a:endParaRPr lang="en-US" sz="36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2084352" y="3342106"/>
            <a:ext cx="619963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vim chapter1.rtf</a:t>
            </a:r>
          </a:p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add chapter1.rtf</a:t>
            </a:r>
          </a:p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commit -m “Chapter 1 finished”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096800" y="2209524"/>
            <a:ext cx="7882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Hey, it turns out I’m writing my Ph.D. thesis... in vim</a:t>
            </a:r>
          </a:p>
          <a:p>
            <a:r>
              <a:rPr lang="en-US" sz="2800" i="1" dirty="0"/>
              <a:t>	</a:t>
            </a:r>
            <a:r>
              <a:rPr lang="en-US" sz="2800" i="1" dirty="0" smtClean="0"/>
              <a:t>...let’s start with a few mystical commands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96800" y="4940532"/>
            <a:ext cx="804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Version control does not just have to be code!</a:t>
            </a:r>
          </a:p>
          <a:p>
            <a:r>
              <a:rPr lang="en-US" sz="2800" i="1" dirty="0" smtClean="0"/>
              <a:t>We’ll follow this pretend project for the rest of the talk</a:t>
            </a:r>
          </a:p>
        </p:txBody>
      </p:sp>
    </p:spTree>
    <p:extLst>
      <p:ext uri="{BB962C8B-B14F-4D97-AF65-F5344CB8AC3E}">
        <p14:creationId xmlns:p14="http://schemas.microsoft.com/office/powerpoint/2010/main" val="105326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399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Git’s</a:t>
            </a:r>
            <a:r>
              <a:rPr lang="en-US" sz="3600" dirty="0" smtClean="0"/>
              <a:t> thoughts about this repository</a:t>
            </a:r>
            <a:endParaRPr lang="en-US" sz="3600" dirty="0"/>
          </a:p>
        </p:txBody>
      </p:sp>
      <p:sp>
        <p:nvSpPr>
          <p:cNvPr id="3" name="Oval 2"/>
          <p:cNvSpPr/>
          <p:nvPr/>
        </p:nvSpPr>
        <p:spPr>
          <a:xfrm>
            <a:off x="1578202" y="4257493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038768" y="3922232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216612" y="3227288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38768" y="2906480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216612" y="2211536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50702" y="4662410"/>
            <a:ext cx="9795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922270" y="4271946"/>
            <a:ext cx="39426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A snapshot of the repository...</a:t>
            </a:r>
          </a:p>
          <a:p>
            <a:r>
              <a:rPr lang="en-US" sz="2400" dirty="0" smtClean="0"/>
              <a:t>	(i.e., “chapter1.rtf”)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350702" y="3574760"/>
            <a:ext cx="9795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922270" y="3241741"/>
            <a:ext cx="402789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i="1" dirty="0" smtClean="0"/>
              <a:t>branch</a:t>
            </a:r>
            <a:r>
              <a:rPr lang="en-US" sz="2400" dirty="0" smtClean="0"/>
              <a:t> that snapshot is on</a:t>
            </a:r>
          </a:p>
          <a:p>
            <a:r>
              <a:rPr lang="en-US" sz="2400" dirty="0" smtClean="0"/>
              <a:t>	(will be clearer soon!)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4922270" y="2211536"/>
            <a:ext cx="375981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A special </a:t>
            </a:r>
            <a:r>
              <a:rPr lang="en-US" sz="2400" smtClean="0"/>
              <a:t>pointer referencing</a:t>
            </a:r>
            <a:endParaRPr lang="en-US" sz="2400" dirty="0"/>
          </a:p>
          <a:p>
            <a:r>
              <a:rPr lang="en-US" sz="2400" dirty="0" smtClean="0"/>
              <a:t>	current commit</a:t>
            </a:r>
            <a:endParaRPr lang="en-US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350702" y="2559008"/>
            <a:ext cx="9795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27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399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The (local) trees of </a:t>
            </a:r>
            <a:r>
              <a:rPr lang="en-US" sz="3600" dirty="0" err="1" smtClean="0"/>
              <a:t>git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352832" y="2076419"/>
            <a:ext cx="693115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The “HEAD”</a:t>
            </a:r>
          </a:p>
          <a:p>
            <a:r>
              <a:rPr lang="en-US" sz="2400" i="1" dirty="0" smtClean="0"/>
              <a:t>	</a:t>
            </a:r>
            <a:r>
              <a:rPr lang="en-US" sz="2400" dirty="0" smtClean="0"/>
              <a:t>The last committed snapshot of the repository</a:t>
            </a:r>
          </a:p>
          <a:p>
            <a:r>
              <a:rPr lang="en-US" sz="2800" i="1" dirty="0"/>
              <a:t>The </a:t>
            </a:r>
            <a:r>
              <a:rPr lang="en-US" sz="2800" i="1" dirty="0" smtClean="0"/>
              <a:t>“Staging area” (or “Index”)</a:t>
            </a:r>
            <a:endParaRPr lang="en-US" sz="2800" i="1" dirty="0"/>
          </a:p>
          <a:p>
            <a:r>
              <a:rPr lang="en-US" sz="2400" i="1" dirty="0"/>
              <a:t>	</a:t>
            </a:r>
            <a:r>
              <a:rPr lang="en-US" sz="2400" dirty="0" smtClean="0"/>
              <a:t>A proposed next snapshot</a:t>
            </a:r>
          </a:p>
          <a:p>
            <a:r>
              <a:rPr lang="en-US" sz="2800" i="1" dirty="0"/>
              <a:t>The </a:t>
            </a:r>
            <a:r>
              <a:rPr lang="en-US" sz="2800" i="1" dirty="0" smtClean="0"/>
              <a:t>“Working directory” (or “working tree”)</a:t>
            </a:r>
          </a:p>
          <a:p>
            <a:r>
              <a:rPr lang="en-US" sz="2400" i="1" dirty="0" smtClean="0"/>
              <a:t> </a:t>
            </a:r>
            <a:r>
              <a:rPr lang="en-US" sz="2400" i="1" dirty="0"/>
              <a:t>	</a:t>
            </a:r>
            <a:r>
              <a:rPr lang="en-US" sz="2400" dirty="0" smtClean="0"/>
              <a:t>Where you do work!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04734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399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The (local) trees of </a:t>
            </a:r>
            <a:r>
              <a:rPr lang="en-US" sz="3600" dirty="0" err="1" smtClean="0"/>
              <a:t>git</a:t>
            </a:r>
            <a:endParaRPr lang="en-US" sz="3600" dirty="0"/>
          </a:p>
        </p:txBody>
      </p:sp>
      <p:grpSp>
        <p:nvGrpSpPr>
          <p:cNvPr id="269" name="Group 268"/>
          <p:cNvGrpSpPr/>
          <p:nvPr/>
        </p:nvGrpSpPr>
        <p:grpSpPr>
          <a:xfrm>
            <a:off x="1798295" y="1717923"/>
            <a:ext cx="7908867" cy="3775056"/>
            <a:chOff x="1798295" y="1717923"/>
            <a:chExt cx="7908867" cy="3775056"/>
          </a:xfrm>
        </p:grpSpPr>
        <p:sp>
          <p:nvSpPr>
            <p:cNvPr id="5" name="Rounded Rectangle 4"/>
            <p:cNvSpPr/>
            <p:nvPr/>
          </p:nvSpPr>
          <p:spPr>
            <a:xfrm>
              <a:off x="1811912" y="1717923"/>
              <a:ext cx="1644312" cy="69494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HEAD / </a:t>
              </a:r>
            </a:p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repository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225792" y="1717923"/>
              <a:ext cx="1644312" cy="694944"/>
            </a:xfrm>
            <a:prstGeom prst="roundRect">
              <a:avLst/>
            </a:prstGeom>
            <a:solidFill>
              <a:srgbClr val="20F0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Index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639672" y="1717923"/>
              <a:ext cx="1644312" cy="69494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Working Directory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8" idx="2"/>
            </p:cNvCxnSpPr>
            <p:nvPr/>
          </p:nvCxnSpPr>
          <p:spPr>
            <a:xfrm>
              <a:off x="2634068" y="2412867"/>
              <a:ext cx="0" cy="2232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10" idx="2"/>
            </p:cNvCxnSpPr>
            <p:nvPr/>
          </p:nvCxnSpPr>
          <p:spPr>
            <a:xfrm>
              <a:off x="7461828" y="2412867"/>
              <a:ext cx="0" cy="2232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9" idx="2"/>
            </p:cNvCxnSpPr>
            <p:nvPr/>
          </p:nvCxnSpPr>
          <p:spPr>
            <a:xfrm>
              <a:off x="5047948" y="2412867"/>
              <a:ext cx="3528" cy="2232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2859583" y="3052057"/>
              <a:ext cx="437673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5121100" y="3804912"/>
              <a:ext cx="2186739" cy="379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804719" y="2519917"/>
              <a:ext cx="435112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 smtClean="0"/>
                <a:t>Checkout project... make changes</a:t>
              </a:r>
              <a:endParaRPr lang="en-US" sz="2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72937" y="3289091"/>
              <a:ext cx="198727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 smtClean="0"/>
                <a:t>Stage changes</a:t>
              </a:r>
              <a:endParaRPr lang="en-US" sz="24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2745875" y="4412423"/>
              <a:ext cx="2186739" cy="379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2760968" y="3810816"/>
              <a:ext cx="226376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smtClean="0"/>
                <a:t>Commit changes</a:t>
              </a:r>
              <a:endParaRPr lang="en-US" sz="2400" dirty="0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4390262" y="4967974"/>
              <a:ext cx="137537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Staged files</a:t>
              </a:r>
              <a:endParaRPr lang="en-US" sz="2000" dirty="0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5135162" y="4785093"/>
              <a:ext cx="4572000" cy="70788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sz="2000" dirty="0" smtClean="0"/>
                <a:t>Modified </a:t>
              </a:r>
              <a:r>
                <a:rPr lang="en-US" sz="2000" dirty="0"/>
                <a:t>and </a:t>
              </a:r>
            </a:p>
            <a:p>
              <a:pPr algn="ctr"/>
              <a:r>
                <a:rPr lang="en-US" sz="2000" dirty="0"/>
                <a:t>unmodified files</a:t>
              </a:r>
              <a:endParaRPr lang="en-US" sz="2000" dirty="0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1798295" y="5031239"/>
              <a:ext cx="16715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Committed files</a:t>
              </a:r>
              <a:endParaRPr lang="en-US" dirty="0"/>
            </a:p>
          </p:txBody>
        </p:sp>
      </p:grpSp>
      <p:pic>
        <p:nvPicPr>
          <p:cNvPr id="2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936" y="1835486"/>
            <a:ext cx="5378892" cy="3368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54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Looking at the current status: </a:t>
            </a:r>
            <a:r>
              <a:rPr lang="en-US" sz="3600" i="1" dirty="0" err="1" smtClean="0"/>
              <a:t>git</a:t>
            </a:r>
            <a:r>
              <a:rPr lang="en-US" sz="3600" i="1" dirty="0" smtClean="0"/>
              <a:t> status</a:t>
            </a:r>
            <a:endParaRPr lang="en-US" sz="3600" i="1" dirty="0"/>
          </a:p>
        </p:txBody>
      </p:sp>
      <p:sp>
        <p:nvSpPr>
          <p:cNvPr id="5" name="Oval 4"/>
          <p:cNvSpPr/>
          <p:nvPr/>
        </p:nvSpPr>
        <p:spPr>
          <a:xfrm>
            <a:off x="992986" y="396488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53552" y="3629624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631396" y="2934680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53552" y="2613872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31396" y="1918928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75350" y="1845776"/>
            <a:ext cx="500372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/>
              <a:t>git</a:t>
            </a:r>
            <a:r>
              <a:rPr lang="en-US" sz="2400" dirty="0"/>
              <a:t> </a:t>
            </a:r>
            <a:r>
              <a:rPr lang="en-US" sz="2400" dirty="0" smtClean="0"/>
              <a:t>status</a:t>
            </a:r>
          </a:p>
          <a:p>
            <a:r>
              <a:rPr lang="en-US" sz="2400" dirty="0"/>
              <a:t>On branch master</a:t>
            </a:r>
          </a:p>
          <a:p>
            <a:r>
              <a:rPr lang="en-US" sz="2400" dirty="0"/>
              <a:t>nothing to commit, working tree </a:t>
            </a:r>
            <a:r>
              <a:rPr lang="en-US" sz="2400" dirty="0" smtClean="0"/>
              <a:t>clean</a:t>
            </a:r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997675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chapter1.rtf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0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Life cycle of a commit: Editing files</a:t>
            </a:r>
            <a:endParaRPr lang="en-US" sz="3600" dirty="0"/>
          </a:p>
        </p:txBody>
      </p:sp>
      <p:sp>
        <p:nvSpPr>
          <p:cNvPr id="5" name="Oval 4"/>
          <p:cNvSpPr/>
          <p:nvPr/>
        </p:nvSpPr>
        <p:spPr>
          <a:xfrm>
            <a:off x="992986" y="396488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53552" y="3629624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631396" y="2934680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53552" y="2613872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31396" y="1918928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75350" y="1845776"/>
            <a:ext cx="500372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vim chapter2.rtf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97675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chapter1.rtf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7585201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chapter2.rtf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2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Life cycle of a commit</a:t>
            </a:r>
            <a:r>
              <a:rPr lang="en-US" sz="3600" dirty="0" smtClean="0"/>
              <a:t>: seeing changes</a:t>
            </a:r>
            <a:endParaRPr lang="en-US" sz="3600" dirty="0"/>
          </a:p>
        </p:txBody>
      </p:sp>
      <p:sp>
        <p:nvSpPr>
          <p:cNvPr id="5" name="Oval 4"/>
          <p:cNvSpPr/>
          <p:nvPr/>
        </p:nvSpPr>
        <p:spPr>
          <a:xfrm>
            <a:off x="992986" y="396488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53552" y="3629624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631396" y="2934680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53552" y="2613872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31396" y="1918928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75350" y="1845776"/>
            <a:ext cx="5968650" cy="26776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status</a:t>
            </a:r>
          </a:p>
          <a:p>
            <a:r>
              <a:rPr lang="en-US" sz="2400" dirty="0"/>
              <a:t>On branch </a:t>
            </a:r>
            <a:r>
              <a:rPr lang="en-US" sz="2400" dirty="0" smtClean="0"/>
              <a:t>master</a:t>
            </a:r>
            <a:endParaRPr lang="en-US" sz="2400" dirty="0"/>
          </a:p>
          <a:p>
            <a:r>
              <a:rPr lang="en-US" sz="2400" dirty="0"/>
              <a:t>Untracked files</a:t>
            </a:r>
            <a:r>
              <a:rPr lang="en-US" sz="2400" dirty="0" smtClean="0"/>
              <a:t>: (</a:t>
            </a:r>
            <a:r>
              <a:rPr lang="en-US" sz="2400" dirty="0"/>
              <a:t>use "</a:t>
            </a:r>
            <a:r>
              <a:rPr lang="en-US" sz="2400" dirty="0" err="1"/>
              <a:t>git</a:t>
            </a:r>
            <a:r>
              <a:rPr lang="en-US" sz="2400" dirty="0"/>
              <a:t> add &lt;file&gt;..." to include in what will be committed</a:t>
            </a:r>
            <a:r>
              <a:rPr lang="en-US" sz="2400" dirty="0" smtClean="0"/>
              <a:t>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chapter2.rtf</a:t>
            </a:r>
          </a:p>
          <a:p>
            <a:r>
              <a:rPr lang="en-US" sz="2400" dirty="0"/>
              <a:t>nothing added to commit but untracked files present (use "</a:t>
            </a:r>
            <a:r>
              <a:rPr lang="en-US" sz="2400" dirty="0" err="1"/>
              <a:t>git</a:t>
            </a:r>
            <a:r>
              <a:rPr lang="en-US" sz="2400" dirty="0"/>
              <a:t> add" to track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97675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chapter1.rtf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7585201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chapter2.rtf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317501" y="5674128"/>
            <a:ext cx="42362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Look at all those helpful messages!</a:t>
            </a:r>
            <a:endParaRPr lang="en-US" sz="2200" dirty="0"/>
          </a:p>
        </p:txBody>
      </p:sp>
      <p:sp>
        <p:nvSpPr>
          <p:cNvPr id="15" name="Rectangle 14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0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Life cycle of a commit</a:t>
            </a:r>
            <a:r>
              <a:rPr lang="en-US" sz="3600" dirty="0" smtClean="0"/>
              <a:t>: </a:t>
            </a:r>
            <a:r>
              <a:rPr lang="en-US" sz="3600" i="1" dirty="0" err="1" smtClean="0"/>
              <a:t>git</a:t>
            </a:r>
            <a:r>
              <a:rPr lang="en-US" sz="3600" i="1" dirty="0" smtClean="0"/>
              <a:t> add</a:t>
            </a:r>
            <a:endParaRPr lang="en-US" sz="3600" i="1" dirty="0"/>
          </a:p>
        </p:txBody>
      </p:sp>
      <p:sp>
        <p:nvSpPr>
          <p:cNvPr id="5" name="Oval 4"/>
          <p:cNvSpPr/>
          <p:nvPr/>
        </p:nvSpPr>
        <p:spPr>
          <a:xfrm>
            <a:off x="992986" y="396488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53552" y="3629624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631396" y="2934680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53552" y="2613872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31396" y="1918928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75350" y="1845776"/>
            <a:ext cx="5968650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add chapter2.rtf</a:t>
            </a:r>
          </a:p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status</a:t>
            </a:r>
          </a:p>
          <a:p>
            <a:r>
              <a:rPr lang="en-US" sz="2400" dirty="0" smtClean="0"/>
              <a:t>On branch master</a:t>
            </a:r>
          </a:p>
          <a:p>
            <a:r>
              <a:rPr lang="en-US" sz="2400" dirty="0"/>
              <a:t>Changes to be committed</a:t>
            </a:r>
            <a:r>
              <a:rPr lang="en-US" sz="2400" dirty="0" smtClean="0"/>
              <a:t>: (</a:t>
            </a:r>
            <a:r>
              <a:rPr lang="en-US" sz="2400" dirty="0"/>
              <a:t>use "</a:t>
            </a:r>
            <a:r>
              <a:rPr lang="en-US" sz="2400" dirty="0" err="1"/>
              <a:t>git</a:t>
            </a:r>
            <a:r>
              <a:rPr lang="en-US" sz="2400" dirty="0"/>
              <a:t> reset HEAD &lt;file&gt;..." to </a:t>
            </a:r>
            <a:r>
              <a:rPr lang="en-US" sz="2400" dirty="0" err="1"/>
              <a:t>unstage</a:t>
            </a:r>
            <a:r>
              <a:rPr lang="en-US" sz="2400" dirty="0"/>
              <a:t>)</a:t>
            </a:r>
          </a:p>
          <a:p>
            <a:r>
              <a:rPr lang="en-US" sz="2400" dirty="0">
                <a:solidFill>
                  <a:srgbClr val="FFFF00"/>
                </a:solidFill>
              </a:rPr>
              <a:t>new file:   </a:t>
            </a:r>
            <a:r>
              <a:rPr lang="en-US" sz="2400" dirty="0" smtClean="0">
                <a:solidFill>
                  <a:srgbClr val="FFFF00"/>
                </a:solidFill>
              </a:rPr>
              <a:t>chapter2.rtf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97675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chapter1.rtf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6266457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chapter2.rtf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639923" y="5629132"/>
            <a:ext cx="25354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 err="1" smtClean="0"/>
              <a:t>git</a:t>
            </a:r>
            <a:r>
              <a:rPr lang="en-US" sz="2200" i="1" dirty="0" smtClean="0"/>
              <a:t> add </a:t>
            </a:r>
            <a:r>
              <a:rPr lang="en-US" sz="2200" dirty="0" smtClean="0"/>
              <a:t>stages files </a:t>
            </a:r>
          </a:p>
          <a:p>
            <a:r>
              <a:rPr lang="en-US" sz="2200" dirty="0" smtClean="0"/>
              <a:t>to be committed</a:t>
            </a:r>
            <a:endParaRPr lang="en-US" sz="2200" i="1" dirty="0"/>
          </a:p>
        </p:txBody>
      </p:sp>
      <p:sp>
        <p:nvSpPr>
          <p:cNvPr id="16" name="Rectangle 15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0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Life cycle of a </a:t>
            </a:r>
            <a:r>
              <a:rPr lang="en-US" sz="3600" dirty="0" smtClean="0"/>
              <a:t>commit: </a:t>
            </a:r>
            <a:r>
              <a:rPr lang="en-US" sz="3600" i="1" dirty="0" err="1" smtClean="0"/>
              <a:t>git</a:t>
            </a:r>
            <a:r>
              <a:rPr lang="en-US" sz="3600" i="1" dirty="0" smtClean="0"/>
              <a:t> status</a:t>
            </a:r>
            <a:endParaRPr lang="en-US" sz="3600" i="1" dirty="0"/>
          </a:p>
        </p:txBody>
      </p:sp>
      <p:sp>
        <p:nvSpPr>
          <p:cNvPr id="5" name="Oval 4"/>
          <p:cNvSpPr/>
          <p:nvPr/>
        </p:nvSpPr>
        <p:spPr>
          <a:xfrm>
            <a:off x="992986" y="396488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53552" y="3629624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631396" y="2934680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53552" y="2613872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31396" y="1918928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75350" y="1845776"/>
            <a:ext cx="5968650" cy="26776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vim chapter3.rtf</a:t>
            </a:r>
          </a:p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status</a:t>
            </a:r>
          </a:p>
          <a:p>
            <a:r>
              <a:rPr lang="en-US" sz="2400" dirty="0"/>
              <a:t>On branch master</a:t>
            </a:r>
          </a:p>
          <a:p>
            <a:r>
              <a:rPr lang="en-US" sz="2400" dirty="0"/>
              <a:t>Changes to be </a:t>
            </a:r>
            <a:r>
              <a:rPr lang="en-US" sz="2400" dirty="0" smtClean="0"/>
              <a:t>committed:</a:t>
            </a:r>
            <a:endParaRPr lang="en-US" sz="2400" dirty="0"/>
          </a:p>
          <a:p>
            <a:r>
              <a:rPr lang="en-US" sz="2400" dirty="0">
                <a:solidFill>
                  <a:srgbClr val="FFFF00"/>
                </a:solidFill>
              </a:rPr>
              <a:t>new file:   chapter2.rtf</a:t>
            </a:r>
          </a:p>
          <a:p>
            <a:r>
              <a:rPr lang="en-US" sz="2400" dirty="0" smtClean="0"/>
              <a:t>Untracked </a:t>
            </a:r>
            <a:r>
              <a:rPr lang="en-US" sz="2400" dirty="0"/>
              <a:t>files: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chapter3.rtf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97675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chapter1.rtf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6266457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chapter2.rtf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612871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chapter3.rtf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5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Life cycle of a commit: </a:t>
            </a:r>
            <a:r>
              <a:rPr lang="en-US" sz="3600" i="1" dirty="0" err="1"/>
              <a:t>git</a:t>
            </a:r>
            <a:r>
              <a:rPr lang="en-US" sz="3600" i="1" dirty="0"/>
              <a:t> status</a:t>
            </a:r>
            <a:endParaRPr lang="en-US" sz="3600" i="1" dirty="0"/>
          </a:p>
        </p:txBody>
      </p:sp>
      <p:sp>
        <p:nvSpPr>
          <p:cNvPr id="5" name="Oval 4"/>
          <p:cNvSpPr/>
          <p:nvPr/>
        </p:nvSpPr>
        <p:spPr>
          <a:xfrm>
            <a:off x="992986" y="396488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53552" y="3629624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631396" y="2934680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53552" y="2613872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31396" y="1918928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75350" y="1845776"/>
            <a:ext cx="5968650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add chapter3.rtf</a:t>
            </a:r>
          </a:p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status</a:t>
            </a:r>
          </a:p>
          <a:p>
            <a:r>
              <a:rPr lang="en-US" sz="2400" dirty="0"/>
              <a:t>On branch master</a:t>
            </a:r>
          </a:p>
          <a:p>
            <a:r>
              <a:rPr lang="en-US" sz="2400" dirty="0"/>
              <a:t>Changes to be </a:t>
            </a:r>
            <a:r>
              <a:rPr lang="en-US" sz="2400" dirty="0" smtClean="0"/>
              <a:t>committed:</a:t>
            </a:r>
            <a:endParaRPr lang="en-US" sz="2400" dirty="0"/>
          </a:p>
          <a:p>
            <a:r>
              <a:rPr lang="en-US" sz="2400" dirty="0">
                <a:solidFill>
                  <a:srgbClr val="FFFF00"/>
                </a:solidFill>
              </a:rPr>
              <a:t>new file:   chapter2.rtf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new </a:t>
            </a:r>
            <a:r>
              <a:rPr lang="en-US" sz="2400" dirty="0">
                <a:solidFill>
                  <a:srgbClr val="FFFF00"/>
                </a:solidFill>
              </a:rPr>
              <a:t>file:   </a:t>
            </a:r>
            <a:r>
              <a:rPr lang="en-US" sz="2400" dirty="0" smtClean="0">
                <a:solidFill>
                  <a:srgbClr val="FFFF00"/>
                </a:solidFill>
              </a:rPr>
              <a:t>chapter3.rtf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97675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chapter1.rtf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6266457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chapter2.rtf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6266456" y="5960419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chapter3.rtf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399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Common commands / outline of talk</a:t>
            </a:r>
            <a:endParaRPr lang="en-US" sz="36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838875"/>
              </p:ext>
            </p:extLst>
          </p:nvPr>
        </p:nvGraphicFramePr>
        <p:xfrm>
          <a:off x="376117" y="1634068"/>
          <a:ext cx="8415868" cy="44500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207934"/>
                <a:gridCol w="420793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Command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Description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git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init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Initialize</a:t>
                      </a:r>
                      <a:r>
                        <a:rPr lang="en-US" baseline="0" dirty="0" smtClean="0"/>
                        <a:t> a </a:t>
                      </a:r>
                      <a:r>
                        <a:rPr lang="en-US" baseline="0" dirty="0" err="1" smtClean="0"/>
                        <a:t>git</a:t>
                      </a:r>
                      <a:r>
                        <a:rPr lang="en-US" baseline="0" dirty="0" smtClean="0"/>
                        <a:t> repository / this talk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git</a:t>
                      </a:r>
                      <a:r>
                        <a:rPr lang="en-US" sz="2800" dirty="0" smtClean="0"/>
                        <a:t> add </a:t>
                      </a:r>
                      <a:r>
                        <a:rPr lang="en-US" sz="2800" b="1" i="1" dirty="0" smtClean="0"/>
                        <a:t>files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the files to the staging</a:t>
                      </a:r>
                      <a:r>
                        <a:rPr lang="en-US" baseline="0" dirty="0" smtClean="0"/>
                        <a:t> area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git</a:t>
                      </a:r>
                      <a:r>
                        <a:rPr lang="en-US" sz="2800" dirty="0" smtClean="0"/>
                        <a:t> status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View the status of files in working directory and staging</a:t>
                      </a:r>
                      <a:r>
                        <a:rPr lang="en-US" baseline="0" dirty="0" smtClean="0"/>
                        <a:t> area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git</a:t>
                      </a:r>
                      <a:r>
                        <a:rPr lang="en-US" sz="2800" dirty="0" smtClean="0"/>
                        <a:t> commit </a:t>
                      </a:r>
                      <a:r>
                        <a:rPr lang="mr-IN" sz="2800" dirty="0" smtClean="0"/>
                        <a:t>–</a:t>
                      </a:r>
                      <a:r>
                        <a:rPr lang="en-US" sz="2800" dirty="0" smtClean="0"/>
                        <a:t>m “</a:t>
                      </a:r>
                      <a:r>
                        <a:rPr lang="en-US" sz="2800" b="1" i="1" dirty="0" smtClean="0"/>
                        <a:t>message</a:t>
                      </a:r>
                      <a:r>
                        <a:rPr lang="en-US" sz="2800" b="0" i="0" dirty="0" smtClean="0"/>
                        <a:t>”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Record a snapshot of the staging area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git</a:t>
                      </a:r>
                      <a:r>
                        <a:rPr lang="en-US" sz="2800" dirty="0" smtClean="0"/>
                        <a:t> checkout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Switch branches or checkout a file / commit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git</a:t>
                      </a:r>
                      <a:r>
                        <a:rPr lang="en-US" sz="2800" dirty="0" smtClean="0"/>
                        <a:t> log,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git</a:t>
                      </a:r>
                      <a:r>
                        <a:rPr lang="en-US" sz="2800" baseline="0" dirty="0" smtClean="0"/>
                        <a:t> diff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View a record of commits; see what is different between versions of</a:t>
                      </a:r>
                      <a:r>
                        <a:rPr lang="en-US" baseline="0" dirty="0" smtClean="0"/>
                        <a:t> a 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git</a:t>
                      </a:r>
                      <a:r>
                        <a:rPr lang="en-US" sz="2800" dirty="0" smtClean="0"/>
                        <a:t> help </a:t>
                      </a:r>
                      <a:r>
                        <a:rPr lang="en-US" sz="2800" b="1" i="1" dirty="0" smtClean="0"/>
                        <a:t>[verb]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help</a:t>
                      </a:r>
                      <a:r>
                        <a:rPr lang="en-US" baseline="0" dirty="0" smtClean="0"/>
                        <a:t> on the specified command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16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Looking at the current status: </a:t>
            </a:r>
            <a:r>
              <a:rPr lang="en-US" sz="3600" dirty="0" err="1" smtClean="0"/>
              <a:t>git</a:t>
            </a:r>
            <a:r>
              <a:rPr lang="en-US" sz="3600" dirty="0" smtClean="0"/>
              <a:t> status</a:t>
            </a:r>
            <a:endParaRPr lang="en-US" sz="3600" dirty="0"/>
          </a:p>
        </p:txBody>
      </p:sp>
      <p:sp>
        <p:nvSpPr>
          <p:cNvPr id="5" name="Oval 4"/>
          <p:cNvSpPr/>
          <p:nvPr/>
        </p:nvSpPr>
        <p:spPr>
          <a:xfrm>
            <a:off x="206602" y="396488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929040" y="3644077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106884" y="2949133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29040" y="2613872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1106884" y="1933381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75350" y="1845776"/>
            <a:ext cx="5968650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/>
              <a:t>commit -m "Chapters 2 and 3 written</a:t>
            </a:r>
            <a:r>
              <a:rPr lang="en-US" sz="2400" dirty="0" smtClean="0"/>
              <a:t>"</a:t>
            </a:r>
          </a:p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status</a:t>
            </a:r>
          </a:p>
          <a:p>
            <a:r>
              <a:rPr lang="en-US" sz="2400" dirty="0"/>
              <a:t>On branch </a:t>
            </a:r>
            <a:r>
              <a:rPr lang="en-US" sz="2400" dirty="0" smtClean="0"/>
              <a:t>master</a:t>
            </a:r>
          </a:p>
          <a:p>
            <a:r>
              <a:rPr lang="en-US" sz="2400" dirty="0" smtClean="0"/>
              <a:t>nothing </a:t>
            </a:r>
            <a:r>
              <a:rPr lang="en-US" sz="2400" dirty="0"/>
              <a:t>to commit, working tree </a:t>
            </a:r>
            <a:r>
              <a:rPr lang="en-US" sz="2400" dirty="0" smtClean="0"/>
              <a:t>clean</a:t>
            </a:r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97675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chapter1.rtf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4997676" y="5960328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chapter2.rtf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4997675" y="6298973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chapter3.rtf</a:t>
            </a:r>
            <a:endParaRPr lang="en-US" sz="1600" dirty="0"/>
          </a:p>
        </p:txBody>
      </p:sp>
      <p:sp>
        <p:nvSpPr>
          <p:cNvPr id="19" name="Oval 18"/>
          <p:cNvSpPr/>
          <p:nvPr/>
        </p:nvSpPr>
        <p:spPr>
          <a:xfrm>
            <a:off x="1458389" y="396488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>
            <a:endCxn id="20" idx="6"/>
          </p:cNvCxnSpPr>
          <p:nvPr/>
        </p:nvCxnSpPr>
        <p:spPr>
          <a:xfrm flipH="1">
            <a:off x="1065864" y="4333742"/>
            <a:ext cx="3925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92608" y="5427964"/>
            <a:ext cx="439341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 err="1" smtClean="0"/>
              <a:t>git</a:t>
            </a:r>
            <a:r>
              <a:rPr lang="en-US" sz="2200" i="1" dirty="0" smtClean="0"/>
              <a:t> commit </a:t>
            </a:r>
            <a:r>
              <a:rPr lang="en-US" sz="2200" dirty="0" smtClean="0"/>
              <a:t>takes a new snapshot</a:t>
            </a:r>
          </a:p>
          <a:p>
            <a:r>
              <a:rPr lang="en-US" sz="2200" i="1" dirty="0" smtClean="0"/>
              <a:t>...</a:t>
            </a:r>
            <a:r>
              <a:rPr lang="en-US" sz="2200" dirty="0" smtClean="0"/>
              <a:t>commit messages are </a:t>
            </a:r>
            <a:r>
              <a:rPr lang="en-US" sz="2200" b="1" dirty="0" smtClean="0"/>
              <a:t>mandatory</a:t>
            </a:r>
            <a:r>
              <a:rPr lang="en-US" sz="2200" dirty="0" smtClean="0"/>
              <a:t> </a:t>
            </a:r>
          </a:p>
          <a:p>
            <a:r>
              <a:rPr lang="en-US" sz="2200" i="1" dirty="0"/>
              <a:t>	</a:t>
            </a:r>
            <a:r>
              <a:rPr lang="en-US" sz="2200" dirty="0" smtClean="0"/>
              <a:t>(and useful!)</a:t>
            </a:r>
            <a:endParaRPr lang="en-US" sz="2200" i="1" dirty="0"/>
          </a:p>
        </p:txBody>
      </p:sp>
      <p:sp>
        <p:nvSpPr>
          <p:cNvPr id="22" name="Rectangle 21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2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Branches!</a:t>
            </a:r>
            <a:endParaRPr lang="en-US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1106884" y="1844001"/>
            <a:ext cx="78826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After much thought, I’ve decided “.rtf” format is terrible for a thesis...</a:t>
            </a:r>
          </a:p>
          <a:p>
            <a:endParaRPr lang="en-US" sz="2800" i="1" dirty="0"/>
          </a:p>
          <a:p>
            <a:r>
              <a:rPr lang="en-US" sz="2800" i="1" dirty="0" smtClean="0"/>
              <a:t>...if only I could experiment with an alternative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40" y="4438701"/>
            <a:ext cx="1412488" cy="1737360"/>
          </a:xfrm>
          <a:prstGeom prst="rect">
            <a:avLst/>
          </a:prstGeom>
        </p:spPr>
      </p:pic>
      <p:sp>
        <p:nvSpPr>
          <p:cNvPr id="2" name="Rounded Rectangular Callout 1"/>
          <p:cNvSpPr/>
          <p:nvPr/>
        </p:nvSpPr>
        <p:spPr>
          <a:xfrm>
            <a:off x="884118" y="1844000"/>
            <a:ext cx="7912410" cy="2106207"/>
          </a:xfrm>
          <a:prstGeom prst="wedgeRoundRectCallout">
            <a:avLst>
              <a:gd name="adj1" fmla="val -41635"/>
              <a:gd name="adj2" fmla="val 110256"/>
              <a:gd name="adj3" fmla="val 16667"/>
            </a:avLst>
          </a:prstGeom>
          <a:solidFill>
            <a:schemeClr val="accent1">
              <a:lumMod val="40000"/>
              <a:lumOff val="60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5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Making a new branch: </a:t>
            </a:r>
            <a:r>
              <a:rPr lang="en-US" sz="3600" i="1" dirty="0" err="1" smtClean="0"/>
              <a:t>git</a:t>
            </a:r>
            <a:r>
              <a:rPr lang="en-US" sz="3600" i="1" dirty="0" smtClean="0"/>
              <a:t> checkout</a:t>
            </a:r>
            <a:endParaRPr lang="en-US" sz="3600" dirty="0"/>
          </a:p>
        </p:txBody>
      </p:sp>
      <p:sp>
        <p:nvSpPr>
          <p:cNvPr id="21" name="Oval 20"/>
          <p:cNvSpPr/>
          <p:nvPr/>
        </p:nvSpPr>
        <p:spPr>
          <a:xfrm>
            <a:off x="206602" y="3032197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29040" y="2711389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06884" y="2016445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75350" y="1845776"/>
            <a:ext cx="596865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/>
              <a:t>git</a:t>
            </a:r>
            <a:r>
              <a:rPr lang="en-US" sz="2400" dirty="0"/>
              <a:t> checkout -b </a:t>
            </a:r>
            <a:r>
              <a:rPr lang="en-US" sz="2400" dirty="0" err="1"/>
              <a:t>latexBranch</a:t>
            </a:r>
            <a:endParaRPr lang="en-US" sz="2400" dirty="0"/>
          </a:p>
          <a:p>
            <a:r>
              <a:rPr lang="en-US" sz="2400" dirty="0"/>
              <a:t>Switched to a new branch '</a:t>
            </a:r>
            <a:r>
              <a:rPr lang="en-US" sz="2400" dirty="0" err="1"/>
              <a:t>latexBranch</a:t>
            </a:r>
            <a:r>
              <a:rPr lang="en-US" sz="2400" dirty="0"/>
              <a:t>'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97675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chapter1.rtf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4997676" y="5960328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chapter2.rtf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4997675" y="6298973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chapter3.rtf</a:t>
            </a:r>
            <a:endParaRPr lang="en-US" sz="1600" dirty="0"/>
          </a:p>
        </p:txBody>
      </p:sp>
      <p:sp>
        <p:nvSpPr>
          <p:cNvPr id="34" name="Oval 33"/>
          <p:cNvSpPr/>
          <p:nvPr/>
        </p:nvSpPr>
        <p:spPr>
          <a:xfrm>
            <a:off x="1458389" y="3032197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1065864" y="3401054"/>
            <a:ext cx="3925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7" idx="0"/>
            <a:endCxn id="34" idx="4"/>
          </p:cNvCxnSpPr>
          <p:nvPr/>
        </p:nvCxnSpPr>
        <p:spPr>
          <a:xfrm flipV="1">
            <a:off x="1888020" y="3769910"/>
            <a:ext cx="1" cy="3165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1065864" y="4086485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latexBranch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9" idx="0"/>
            <a:endCxn id="37" idx="2"/>
          </p:cNvCxnSpPr>
          <p:nvPr/>
        </p:nvCxnSpPr>
        <p:spPr>
          <a:xfrm flipV="1">
            <a:off x="1888020" y="4781429"/>
            <a:ext cx="0" cy="3635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065864" y="5145006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139807" y="3134479"/>
            <a:ext cx="574243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The “-b” option tells </a:t>
            </a:r>
            <a:r>
              <a:rPr lang="en-US" sz="2200" dirty="0" err="1" smtClean="0"/>
              <a:t>git</a:t>
            </a:r>
            <a:r>
              <a:rPr lang="en-US" sz="2200" dirty="0" smtClean="0"/>
              <a:t> to make a new branch... we’ll see that checkout is quite powerful</a:t>
            </a:r>
            <a:endParaRPr lang="en-US" sz="2200" dirty="0"/>
          </a:p>
        </p:txBody>
      </p:sp>
      <p:sp>
        <p:nvSpPr>
          <p:cNvPr id="44" name="Rectangle 43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Rescuing me from myself: </a:t>
            </a:r>
            <a:r>
              <a:rPr lang="en-US" sz="3600" i="1" dirty="0" err="1" smtClean="0"/>
              <a:t>git</a:t>
            </a:r>
            <a:r>
              <a:rPr lang="en-US" sz="3600" i="1" dirty="0" smtClean="0"/>
              <a:t> checkout</a:t>
            </a:r>
            <a:endParaRPr lang="en-US" sz="3600" dirty="0"/>
          </a:p>
        </p:txBody>
      </p:sp>
      <p:sp>
        <p:nvSpPr>
          <p:cNvPr id="21" name="Oval 20"/>
          <p:cNvSpPr/>
          <p:nvPr/>
        </p:nvSpPr>
        <p:spPr>
          <a:xfrm>
            <a:off x="206602" y="3032197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29040" y="2711389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06884" y="2016445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75350" y="1845776"/>
            <a:ext cx="596865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 smtClean="0"/>
              <a:t>rm</a:t>
            </a:r>
            <a:r>
              <a:rPr lang="en-US" sz="2400" dirty="0" smtClean="0"/>
              <a:t> chapter1.rtf</a:t>
            </a:r>
            <a:endParaRPr lang="en-US" sz="2400" dirty="0"/>
          </a:p>
        </p:txBody>
      </p:sp>
      <p:sp>
        <p:nvSpPr>
          <p:cNvPr id="28" name="Rounded Rectangle 27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97675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chapter1.rtf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997676" y="5960328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chapter2.rtf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4997675" y="6298973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chapter3.rtf</a:t>
            </a:r>
            <a:endParaRPr lang="en-US" sz="1600" dirty="0"/>
          </a:p>
        </p:txBody>
      </p:sp>
      <p:sp>
        <p:nvSpPr>
          <p:cNvPr id="34" name="Oval 33"/>
          <p:cNvSpPr/>
          <p:nvPr/>
        </p:nvSpPr>
        <p:spPr>
          <a:xfrm>
            <a:off x="1458389" y="3032197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1065864" y="3401054"/>
            <a:ext cx="3925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7" idx="0"/>
            <a:endCxn id="34" idx="4"/>
          </p:cNvCxnSpPr>
          <p:nvPr/>
        </p:nvCxnSpPr>
        <p:spPr>
          <a:xfrm flipV="1">
            <a:off x="1888020" y="3769910"/>
            <a:ext cx="1" cy="3165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1065864" y="4086485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latexBranch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9" idx="0"/>
            <a:endCxn id="37" idx="2"/>
          </p:cNvCxnSpPr>
          <p:nvPr/>
        </p:nvCxnSpPr>
        <p:spPr>
          <a:xfrm flipV="1">
            <a:off x="1888020" y="4781429"/>
            <a:ext cx="0" cy="3635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065864" y="5145006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24883" y="5590996"/>
            <a:ext cx="1308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chapter1.rtf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808" y="2719146"/>
            <a:ext cx="4974446" cy="397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Rescuing me from myself: </a:t>
            </a:r>
            <a:r>
              <a:rPr lang="en-US" sz="3600" i="1" dirty="0" err="1" smtClean="0"/>
              <a:t>git</a:t>
            </a:r>
            <a:r>
              <a:rPr lang="en-US" sz="3600" i="1" dirty="0" smtClean="0"/>
              <a:t> checkout</a:t>
            </a:r>
            <a:endParaRPr lang="en-US" sz="3600" dirty="0"/>
          </a:p>
        </p:txBody>
      </p:sp>
      <p:sp>
        <p:nvSpPr>
          <p:cNvPr id="21" name="Oval 20"/>
          <p:cNvSpPr/>
          <p:nvPr/>
        </p:nvSpPr>
        <p:spPr>
          <a:xfrm>
            <a:off x="206602" y="3032197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29040" y="2711389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06884" y="2016445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75350" y="1845776"/>
            <a:ext cx="5968650" cy="26776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status</a:t>
            </a:r>
          </a:p>
          <a:p>
            <a:r>
              <a:rPr lang="en-US" sz="2400" dirty="0"/>
              <a:t>On branch </a:t>
            </a:r>
            <a:r>
              <a:rPr lang="en-US" sz="2400" dirty="0" err="1"/>
              <a:t>latexBranch</a:t>
            </a:r>
            <a:endParaRPr lang="en-US" sz="2400" dirty="0"/>
          </a:p>
          <a:p>
            <a:r>
              <a:rPr lang="en-US" sz="2400" dirty="0"/>
              <a:t>Changes not staged for commit</a:t>
            </a:r>
            <a:r>
              <a:rPr lang="en-US" sz="2400" dirty="0" smtClean="0"/>
              <a:t>:</a:t>
            </a:r>
            <a:r>
              <a:rPr lang="en-US" sz="2400" dirty="0"/>
              <a:t> </a:t>
            </a:r>
            <a:r>
              <a:rPr lang="en-US" sz="2400" dirty="0" smtClean="0"/>
              <a:t>(</a:t>
            </a:r>
            <a:r>
              <a:rPr lang="en-US" sz="2400" dirty="0"/>
              <a:t>use "</a:t>
            </a:r>
            <a:r>
              <a:rPr lang="en-US" sz="2400" dirty="0" err="1"/>
              <a:t>git</a:t>
            </a:r>
            <a:r>
              <a:rPr lang="en-US" sz="2400" dirty="0"/>
              <a:t> checkout -- &lt;file&gt;..." to discard changes in working directory)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deleted</a:t>
            </a:r>
            <a:r>
              <a:rPr lang="en-US" sz="2400" dirty="0">
                <a:solidFill>
                  <a:srgbClr val="FF0000"/>
                </a:solidFill>
              </a:rPr>
              <a:t>:    chapter1.rtf</a:t>
            </a:r>
          </a:p>
          <a:p>
            <a:r>
              <a:rPr lang="en-US" sz="2400" dirty="0" smtClean="0"/>
              <a:t>no </a:t>
            </a:r>
            <a:r>
              <a:rPr lang="en-US" sz="2400" dirty="0"/>
              <a:t>changes added to </a:t>
            </a:r>
            <a:r>
              <a:rPr lang="en-US" sz="2400" dirty="0" smtClean="0"/>
              <a:t>commit</a:t>
            </a:r>
            <a:endParaRPr lang="en-US" sz="2400" dirty="0"/>
          </a:p>
        </p:txBody>
      </p:sp>
      <p:sp>
        <p:nvSpPr>
          <p:cNvPr id="28" name="Rounded Rectangle 27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97675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chapter1.rtf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997676" y="5960328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chapter2.rtf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4997675" y="6298973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chapter3.rtf</a:t>
            </a:r>
            <a:endParaRPr lang="en-US" sz="1600" dirty="0"/>
          </a:p>
        </p:txBody>
      </p:sp>
      <p:sp>
        <p:nvSpPr>
          <p:cNvPr id="34" name="Oval 33"/>
          <p:cNvSpPr/>
          <p:nvPr/>
        </p:nvSpPr>
        <p:spPr>
          <a:xfrm>
            <a:off x="1458389" y="3032197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1065864" y="3401054"/>
            <a:ext cx="3925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7" idx="0"/>
            <a:endCxn id="34" idx="4"/>
          </p:cNvCxnSpPr>
          <p:nvPr/>
        </p:nvCxnSpPr>
        <p:spPr>
          <a:xfrm flipV="1">
            <a:off x="1888020" y="3769910"/>
            <a:ext cx="1" cy="3165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1065864" y="4086485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latexBranch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9" idx="0"/>
            <a:endCxn id="37" idx="2"/>
          </p:cNvCxnSpPr>
          <p:nvPr/>
        </p:nvCxnSpPr>
        <p:spPr>
          <a:xfrm flipV="1">
            <a:off x="1888020" y="4781429"/>
            <a:ext cx="0" cy="3635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065864" y="5145006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24883" y="5590996"/>
            <a:ext cx="1308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chapter1.rtf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9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Rescuing me from myself: </a:t>
            </a:r>
            <a:r>
              <a:rPr lang="en-US" sz="3600" i="1" dirty="0" err="1" smtClean="0"/>
              <a:t>git</a:t>
            </a:r>
            <a:r>
              <a:rPr lang="en-US" sz="3600" i="1" dirty="0" smtClean="0"/>
              <a:t> checkout</a:t>
            </a:r>
            <a:endParaRPr lang="en-US" sz="3600" dirty="0"/>
          </a:p>
        </p:txBody>
      </p:sp>
      <p:sp>
        <p:nvSpPr>
          <p:cNvPr id="21" name="Oval 20"/>
          <p:cNvSpPr/>
          <p:nvPr/>
        </p:nvSpPr>
        <p:spPr>
          <a:xfrm>
            <a:off x="206602" y="3032197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29040" y="2711389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06884" y="2016445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75350" y="1845776"/>
            <a:ext cx="596865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/>
              <a:t>git</a:t>
            </a:r>
            <a:r>
              <a:rPr lang="en-US" sz="2400" dirty="0"/>
              <a:t> checkout -- chapter1.rtf</a:t>
            </a:r>
          </a:p>
          <a:p>
            <a:r>
              <a:rPr lang="en-US" sz="2400" dirty="0" smtClean="0"/>
              <a:t>$ mv chapter1.rtf chapter1.tex</a:t>
            </a:r>
          </a:p>
          <a:p>
            <a:r>
              <a:rPr lang="en-US" sz="2400" dirty="0" smtClean="0"/>
              <a:t>$ vim chapter1.tex</a:t>
            </a:r>
            <a:endParaRPr lang="en-US" sz="2400" dirty="0"/>
          </a:p>
        </p:txBody>
      </p:sp>
      <p:sp>
        <p:nvSpPr>
          <p:cNvPr id="28" name="Rounded Rectangle 27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97675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chapter1.rtf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997676" y="5960328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chapter2.rtf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4997675" y="6298973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chapter3.rtf</a:t>
            </a:r>
            <a:endParaRPr lang="en-US" sz="1600" dirty="0"/>
          </a:p>
        </p:txBody>
      </p:sp>
      <p:sp>
        <p:nvSpPr>
          <p:cNvPr id="34" name="Oval 33"/>
          <p:cNvSpPr/>
          <p:nvPr/>
        </p:nvSpPr>
        <p:spPr>
          <a:xfrm>
            <a:off x="1458389" y="3032197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1065864" y="3401054"/>
            <a:ext cx="3925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7" idx="0"/>
            <a:endCxn id="34" idx="4"/>
          </p:cNvCxnSpPr>
          <p:nvPr/>
        </p:nvCxnSpPr>
        <p:spPr>
          <a:xfrm flipV="1">
            <a:off x="1888020" y="3769910"/>
            <a:ext cx="1" cy="3165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1065864" y="4086485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latexBranch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9" idx="0"/>
            <a:endCxn id="37" idx="2"/>
          </p:cNvCxnSpPr>
          <p:nvPr/>
        </p:nvCxnSpPr>
        <p:spPr>
          <a:xfrm flipV="1">
            <a:off x="1888020" y="4781429"/>
            <a:ext cx="0" cy="3635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065864" y="5145006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566191" y="5621774"/>
            <a:ext cx="12303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chapter1.tex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7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Preparing for a new commit...</a:t>
            </a:r>
            <a:endParaRPr lang="en-US" sz="3600" dirty="0"/>
          </a:p>
        </p:txBody>
      </p:sp>
      <p:sp>
        <p:nvSpPr>
          <p:cNvPr id="21" name="Oval 20"/>
          <p:cNvSpPr/>
          <p:nvPr/>
        </p:nvSpPr>
        <p:spPr>
          <a:xfrm>
            <a:off x="206602" y="3032197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29040" y="2711389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06884" y="2016445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75350" y="1845776"/>
            <a:ext cx="5968650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/>
              <a:t>git</a:t>
            </a:r>
            <a:r>
              <a:rPr lang="en-US" sz="2400" dirty="0"/>
              <a:t> </a:t>
            </a:r>
            <a:r>
              <a:rPr lang="en-US" sz="2400" dirty="0" smtClean="0"/>
              <a:t>status</a:t>
            </a:r>
            <a:endParaRPr lang="en-US" sz="2400" dirty="0"/>
          </a:p>
          <a:p>
            <a:r>
              <a:rPr lang="en-US" sz="2400" dirty="0"/>
              <a:t>On branch </a:t>
            </a:r>
            <a:r>
              <a:rPr lang="en-US" sz="2400" dirty="0" err="1"/>
              <a:t>latexBranch</a:t>
            </a:r>
            <a:endParaRPr lang="en-US" sz="2400" dirty="0"/>
          </a:p>
          <a:p>
            <a:r>
              <a:rPr lang="en-US" sz="2400" dirty="0"/>
              <a:t>Changes not staged for commit</a:t>
            </a:r>
            <a:r>
              <a:rPr lang="en-US" sz="2400" dirty="0" smtClean="0"/>
              <a:t>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deleted:    chapter1.rtf</a:t>
            </a:r>
          </a:p>
          <a:p>
            <a:r>
              <a:rPr lang="en-US" sz="2400" dirty="0"/>
              <a:t>Untracked files: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chapter1.tex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97675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chapter1.rtf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997676" y="5960328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chapter2.rtf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4997675" y="6298973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chapter3.rtf</a:t>
            </a:r>
            <a:endParaRPr lang="en-US" sz="1600" dirty="0"/>
          </a:p>
        </p:txBody>
      </p:sp>
      <p:sp>
        <p:nvSpPr>
          <p:cNvPr id="34" name="Oval 33"/>
          <p:cNvSpPr/>
          <p:nvPr/>
        </p:nvSpPr>
        <p:spPr>
          <a:xfrm>
            <a:off x="1458389" y="3032197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1065864" y="3401054"/>
            <a:ext cx="3925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7" idx="0"/>
            <a:endCxn id="34" idx="4"/>
          </p:cNvCxnSpPr>
          <p:nvPr/>
        </p:nvCxnSpPr>
        <p:spPr>
          <a:xfrm flipV="1">
            <a:off x="1888020" y="3769910"/>
            <a:ext cx="1" cy="3165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1065864" y="4086485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latexBranch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9" idx="0"/>
            <a:endCxn id="37" idx="2"/>
          </p:cNvCxnSpPr>
          <p:nvPr/>
        </p:nvCxnSpPr>
        <p:spPr>
          <a:xfrm flipV="1">
            <a:off x="1888020" y="4781429"/>
            <a:ext cx="0" cy="3635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065864" y="5145006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585201" y="5620214"/>
            <a:ext cx="12303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chapter1.tex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4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Preparing for a new commit...</a:t>
            </a:r>
            <a:endParaRPr lang="en-US" sz="3600" dirty="0"/>
          </a:p>
        </p:txBody>
      </p:sp>
      <p:sp>
        <p:nvSpPr>
          <p:cNvPr id="21" name="Oval 20"/>
          <p:cNvSpPr/>
          <p:nvPr/>
        </p:nvSpPr>
        <p:spPr>
          <a:xfrm>
            <a:off x="206602" y="3032197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29040" y="2711389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06884" y="2016445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75350" y="1845776"/>
            <a:ext cx="596865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/>
              <a:t>git</a:t>
            </a:r>
            <a:r>
              <a:rPr lang="en-US" sz="2400" dirty="0"/>
              <a:t> </a:t>
            </a:r>
            <a:r>
              <a:rPr lang="en-US" sz="2400" dirty="0" smtClean="0"/>
              <a:t>add --all</a:t>
            </a:r>
            <a:endParaRPr lang="en-US" sz="2400" dirty="0"/>
          </a:p>
        </p:txBody>
      </p:sp>
      <p:sp>
        <p:nvSpPr>
          <p:cNvPr id="28" name="Rounded Rectangle 27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97675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chapter1.rtf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997676" y="5960328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chapter2.rtf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4997675" y="6298973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chapter3.rtf</a:t>
            </a:r>
            <a:endParaRPr lang="en-US" sz="1600" dirty="0"/>
          </a:p>
        </p:txBody>
      </p:sp>
      <p:sp>
        <p:nvSpPr>
          <p:cNvPr id="34" name="Oval 33"/>
          <p:cNvSpPr/>
          <p:nvPr/>
        </p:nvSpPr>
        <p:spPr>
          <a:xfrm>
            <a:off x="1458389" y="3032197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1065864" y="3401054"/>
            <a:ext cx="3925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7" idx="0"/>
            <a:endCxn id="34" idx="4"/>
          </p:cNvCxnSpPr>
          <p:nvPr/>
        </p:nvCxnSpPr>
        <p:spPr>
          <a:xfrm flipV="1">
            <a:off x="1888020" y="3769910"/>
            <a:ext cx="1" cy="3165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1065864" y="4086485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latexBranch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9" idx="0"/>
            <a:endCxn id="37" idx="2"/>
          </p:cNvCxnSpPr>
          <p:nvPr/>
        </p:nvCxnSpPr>
        <p:spPr>
          <a:xfrm flipV="1">
            <a:off x="1888020" y="4781429"/>
            <a:ext cx="0" cy="3635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065864" y="5145006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17908" y="5627572"/>
            <a:ext cx="12303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chapter1.tex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4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Committing the new branch</a:t>
            </a:r>
            <a:endParaRPr lang="en-US" sz="3600" dirty="0"/>
          </a:p>
        </p:txBody>
      </p:sp>
      <p:sp>
        <p:nvSpPr>
          <p:cNvPr id="21" name="Oval 20"/>
          <p:cNvSpPr/>
          <p:nvPr/>
        </p:nvSpPr>
        <p:spPr>
          <a:xfrm>
            <a:off x="206602" y="3032197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29040" y="2711389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06884" y="2016445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75350" y="1845776"/>
            <a:ext cx="5968650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/>
              <a:t>git</a:t>
            </a:r>
            <a:r>
              <a:rPr lang="en-US" sz="2400" dirty="0"/>
              <a:t> commit -m "re-wrote chapter 1 in </a:t>
            </a:r>
            <a:r>
              <a:rPr lang="en-US" sz="2400" dirty="0" err="1" smtClean="0"/>
              <a:t>tex</a:t>
            </a:r>
            <a:r>
              <a:rPr lang="en-US" sz="2400" dirty="0" smtClean="0"/>
              <a:t>”</a:t>
            </a:r>
          </a:p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status</a:t>
            </a:r>
          </a:p>
          <a:p>
            <a:r>
              <a:rPr lang="en-US" sz="2400" dirty="0"/>
              <a:t>On branch </a:t>
            </a:r>
            <a:r>
              <a:rPr lang="en-US" sz="2400" dirty="0" err="1"/>
              <a:t>latexBranch</a:t>
            </a:r>
            <a:endParaRPr lang="en-US" sz="2400" dirty="0"/>
          </a:p>
          <a:p>
            <a:r>
              <a:rPr lang="en-US" sz="2400" dirty="0"/>
              <a:t>nothing to commit, working tree </a:t>
            </a:r>
            <a:r>
              <a:rPr lang="en-US" sz="2400" dirty="0" smtClean="0"/>
              <a:t>clean</a:t>
            </a:r>
            <a:endParaRPr lang="en-US" sz="2400" dirty="0"/>
          </a:p>
        </p:txBody>
      </p:sp>
      <p:sp>
        <p:nvSpPr>
          <p:cNvPr id="28" name="Rounded Rectangle 27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97675" y="5621774"/>
            <a:ext cx="12303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chapter1.tex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4997676" y="5960328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chapter2.rtf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4997675" y="6298973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chapter3.rtf</a:t>
            </a:r>
            <a:endParaRPr lang="en-US" sz="1600" dirty="0"/>
          </a:p>
        </p:txBody>
      </p:sp>
      <p:sp>
        <p:nvSpPr>
          <p:cNvPr id="34" name="Oval 33"/>
          <p:cNvSpPr/>
          <p:nvPr/>
        </p:nvSpPr>
        <p:spPr>
          <a:xfrm>
            <a:off x="1458389" y="3032197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1065864" y="3401054"/>
            <a:ext cx="3925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7" idx="0"/>
          </p:cNvCxnSpPr>
          <p:nvPr/>
        </p:nvCxnSpPr>
        <p:spPr>
          <a:xfrm flipV="1">
            <a:off x="2659756" y="4605655"/>
            <a:ext cx="1" cy="3165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1837600" y="4922230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latexBranch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9" idx="0"/>
            <a:endCxn id="37" idx="2"/>
          </p:cNvCxnSpPr>
          <p:nvPr/>
        </p:nvCxnSpPr>
        <p:spPr>
          <a:xfrm flipV="1">
            <a:off x="2659756" y="5617174"/>
            <a:ext cx="0" cy="3635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837600" y="5980751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230856" y="3896950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C2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>
            <a:stCxn id="20" idx="1"/>
          </p:cNvCxnSpPr>
          <p:nvPr/>
        </p:nvCxnSpPr>
        <p:spPr>
          <a:xfrm flipH="1" flipV="1">
            <a:off x="2136954" y="3701701"/>
            <a:ext cx="219738" cy="30328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9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Extending the branch</a:t>
            </a:r>
            <a:endParaRPr lang="en-US" sz="3600" dirty="0"/>
          </a:p>
        </p:txBody>
      </p:sp>
      <p:sp>
        <p:nvSpPr>
          <p:cNvPr id="21" name="Oval 20"/>
          <p:cNvSpPr/>
          <p:nvPr/>
        </p:nvSpPr>
        <p:spPr>
          <a:xfrm>
            <a:off x="78586" y="3032197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801024" y="2711389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978868" y="2016445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75350" y="1845776"/>
            <a:ext cx="5968650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/>
              <a:t>mv chapter2.rtf chapter2.tex</a:t>
            </a:r>
          </a:p>
          <a:p>
            <a:r>
              <a:rPr lang="en-US" sz="2400" dirty="0" smtClean="0"/>
              <a:t>$ </a:t>
            </a:r>
            <a:r>
              <a:rPr lang="en-US" sz="2400" dirty="0"/>
              <a:t>vim chapter2.tex </a:t>
            </a:r>
          </a:p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add --all </a:t>
            </a:r>
          </a:p>
          <a:p>
            <a:r>
              <a:rPr lang="en-US" sz="2400" dirty="0" smtClean="0"/>
              <a:t>$</a:t>
            </a:r>
            <a:r>
              <a:rPr lang="en-US" sz="2400" dirty="0" err="1" smtClean="0"/>
              <a:t>git</a:t>
            </a:r>
            <a:r>
              <a:rPr lang="en-US" sz="2400" dirty="0" smtClean="0"/>
              <a:t> commit -m ”converted chapter 2 to </a:t>
            </a:r>
            <a:r>
              <a:rPr lang="en-US" sz="2400" dirty="0" err="1" smtClean="0"/>
              <a:t>tex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sp>
        <p:nvSpPr>
          <p:cNvPr id="28" name="Rounded Rectangle 27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97675" y="5621774"/>
            <a:ext cx="12303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chapter1.tex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4997676" y="5960328"/>
            <a:ext cx="12303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chapter2.tex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4997675" y="6298973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chapter3.rtf</a:t>
            </a:r>
            <a:endParaRPr lang="en-US" sz="1600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937848" y="3401054"/>
            <a:ext cx="3925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7" idx="0"/>
          </p:cNvCxnSpPr>
          <p:nvPr/>
        </p:nvCxnSpPr>
        <p:spPr>
          <a:xfrm flipV="1">
            <a:off x="3878160" y="4649209"/>
            <a:ext cx="1" cy="3165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3056004" y="4965784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latexBranch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9" idx="0"/>
            <a:endCxn id="37" idx="2"/>
          </p:cNvCxnSpPr>
          <p:nvPr/>
        </p:nvCxnSpPr>
        <p:spPr>
          <a:xfrm flipV="1">
            <a:off x="3878160" y="5660728"/>
            <a:ext cx="0" cy="3635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3056004" y="6024305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41" idx="1"/>
            <a:endCxn id="40" idx="5"/>
          </p:cNvCxnSpPr>
          <p:nvPr/>
        </p:nvCxnSpPr>
        <p:spPr>
          <a:xfrm flipH="1" flipV="1">
            <a:off x="2100376" y="3661874"/>
            <a:ext cx="164876" cy="3431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448529" y="391147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C3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stCxn id="25" idx="2"/>
            <a:endCxn id="41" idx="6"/>
          </p:cNvCxnSpPr>
          <p:nvPr/>
        </p:nvCxnSpPr>
        <p:spPr>
          <a:xfrm flipH="1" flipV="1">
            <a:off x="2998679" y="4265807"/>
            <a:ext cx="449850" cy="145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366949" y="3032197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139416" y="3896950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C2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399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What is version control?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4118" y="2155622"/>
            <a:ext cx="73998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 (systematic) way of managing multiple versions of programs, documents, databases, etc.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4118" y="3638912"/>
            <a:ext cx="73998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Theorem: Almost all real projects use some kind 		of version control.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4118" y="5187014"/>
            <a:ext cx="7399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Corollary: 			....</a:t>
            </a:r>
          </a:p>
        </p:txBody>
      </p:sp>
    </p:spTree>
    <p:extLst>
      <p:ext uri="{BB962C8B-B14F-4D97-AF65-F5344CB8AC3E}">
        <p14:creationId xmlns:p14="http://schemas.microsoft.com/office/powerpoint/2010/main" val="164768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Moving around the </a:t>
            </a:r>
            <a:r>
              <a:rPr lang="en-US" sz="3600" dirty="0" err="1" smtClean="0"/>
              <a:t>git</a:t>
            </a:r>
            <a:r>
              <a:rPr lang="en-US" sz="3600" dirty="0" smtClean="0"/>
              <a:t> tree: </a:t>
            </a:r>
            <a:r>
              <a:rPr lang="en-US" sz="3600" i="1" dirty="0" err="1" smtClean="0"/>
              <a:t>git</a:t>
            </a:r>
            <a:r>
              <a:rPr lang="en-US" sz="3600" i="1" dirty="0" smtClean="0"/>
              <a:t> checkout</a:t>
            </a:r>
            <a:endParaRPr lang="en-US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1106884" y="2420049"/>
            <a:ext cx="7882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My advisor just asked for </a:t>
            </a:r>
            <a:r>
              <a:rPr lang="en-US" sz="2800" b="1" i="1" dirty="0" smtClean="0"/>
              <a:t>another</a:t>
            </a:r>
            <a:r>
              <a:rPr lang="en-US" sz="2800" i="1" dirty="0" smtClean="0"/>
              <a:t> chapter, and I haven’t finished converting everything to </a:t>
            </a:r>
            <a:r>
              <a:rPr lang="en-US" sz="2800" i="1" dirty="0" err="1" smtClean="0"/>
              <a:t>TeX</a:t>
            </a:r>
            <a:r>
              <a:rPr lang="en-US" sz="2800" i="1" dirty="0" smtClean="0"/>
              <a:t> yet!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2001" r="31486"/>
          <a:stretch/>
        </p:blipFill>
        <p:spPr>
          <a:xfrm>
            <a:off x="309663" y="4526256"/>
            <a:ext cx="1594442" cy="1737362"/>
          </a:xfrm>
          <a:prstGeom prst="rect">
            <a:avLst/>
          </a:prstGeom>
        </p:spPr>
      </p:pic>
      <p:sp>
        <p:nvSpPr>
          <p:cNvPr id="2" name="Rounded Rectangular Callout 1"/>
          <p:cNvSpPr/>
          <p:nvPr/>
        </p:nvSpPr>
        <p:spPr>
          <a:xfrm>
            <a:off x="884118" y="1844000"/>
            <a:ext cx="7912410" cy="2106207"/>
          </a:xfrm>
          <a:prstGeom prst="wedgeRoundRectCallout">
            <a:avLst>
              <a:gd name="adj1" fmla="val -41635"/>
              <a:gd name="adj2" fmla="val 110256"/>
              <a:gd name="adj3" fmla="val 16667"/>
            </a:avLst>
          </a:prstGeom>
          <a:solidFill>
            <a:schemeClr val="accent1">
              <a:lumMod val="40000"/>
              <a:lumOff val="60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5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Moving around the </a:t>
            </a:r>
            <a:r>
              <a:rPr lang="en-US" sz="3600" dirty="0" err="1"/>
              <a:t>git</a:t>
            </a:r>
            <a:r>
              <a:rPr lang="en-US" sz="3600" dirty="0"/>
              <a:t> tree: </a:t>
            </a:r>
            <a:r>
              <a:rPr lang="en-US" sz="3600" i="1" dirty="0" err="1"/>
              <a:t>git</a:t>
            </a:r>
            <a:r>
              <a:rPr lang="en-US" sz="3600" i="1" dirty="0"/>
              <a:t> checkout</a:t>
            </a:r>
            <a:endParaRPr lang="en-US" sz="3600" dirty="0"/>
          </a:p>
        </p:txBody>
      </p:sp>
      <p:sp>
        <p:nvSpPr>
          <p:cNvPr id="21" name="Oval 20"/>
          <p:cNvSpPr/>
          <p:nvPr/>
        </p:nvSpPr>
        <p:spPr>
          <a:xfrm>
            <a:off x="78586" y="414776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801024" y="3826957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978868" y="3132013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75350" y="1845776"/>
            <a:ext cx="596865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/>
              <a:t>checkout master </a:t>
            </a:r>
          </a:p>
          <a:p>
            <a:r>
              <a:rPr lang="en-US" sz="2400" dirty="0"/>
              <a:t>Switched to branch 'master'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97675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chapter1.rtf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4997676" y="5960328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chapter2.rtf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4997675" y="6298973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chapter3.rtf</a:t>
            </a:r>
            <a:endParaRPr lang="en-US" sz="1600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937848" y="4516622"/>
            <a:ext cx="3925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7" idx="0"/>
          </p:cNvCxnSpPr>
          <p:nvPr/>
        </p:nvCxnSpPr>
        <p:spPr>
          <a:xfrm flipV="1">
            <a:off x="3878160" y="5764777"/>
            <a:ext cx="1" cy="3165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3056004" y="6081352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latexBranch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9" idx="2"/>
            <a:endCxn id="24" idx="0"/>
          </p:cNvCxnSpPr>
          <p:nvPr/>
        </p:nvCxnSpPr>
        <p:spPr>
          <a:xfrm>
            <a:off x="1801024" y="2708425"/>
            <a:ext cx="0" cy="4235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978868" y="2013481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41" idx="1"/>
            <a:endCxn id="40" idx="5"/>
          </p:cNvCxnSpPr>
          <p:nvPr/>
        </p:nvCxnSpPr>
        <p:spPr>
          <a:xfrm flipH="1" flipV="1">
            <a:off x="2100376" y="4777442"/>
            <a:ext cx="164876" cy="3431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448529" y="5027043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C3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stCxn id="25" idx="2"/>
            <a:endCxn id="41" idx="6"/>
          </p:cNvCxnSpPr>
          <p:nvPr/>
        </p:nvCxnSpPr>
        <p:spPr>
          <a:xfrm flipH="1" flipV="1">
            <a:off x="2998679" y="5381375"/>
            <a:ext cx="449850" cy="145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366949" y="414776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139416" y="5012518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C2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75350" y="3234183"/>
            <a:ext cx="439341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All of our old .rtf files are still there, in exactly the state we left them in!</a:t>
            </a:r>
            <a:endParaRPr lang="en-US" sz="2200" i="1" dirty="0"/>
          </a:p>
        </p:txBody>
      </p:sp>
      <p:sp>
        <p:nvSpPr>
          <p:cNvPr id="42" name="Rectangle 41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5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3175350" y="1874449"/>
            <a:ext cx="5968650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vim chapter4.rtf</a:t>
            </a:r>
            <a:endParaRPr lang="en-US" sz="2400" dirty="0"/>
          </a:p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add chapter4.rtf</a:t>
            </a:r>
          </a:p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commit -m “Chapter 4 written in garbage      			 format”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Moving around the </a:t>
            </a:r>
            <a:r>
              <a:rPr lang="en-US" sz="3600" dirty="0" err="1"/>
              <a:t>git</a:t>
            </a:r>
            <a:r>
              <a:rPr lang="en-US" sz="3600" dirty="0"/>
              <a:t> tree: </a:t>
            </a:r>
            <a:r>
              <a:rPr lang="en-US" sz="3600" i="1" dirty="0" err="1"/>
              <a:t>git</a:t>
            </a:r>
            <a:r>
              <a:rPr lang="en-US" sz="3600" i="1" dirty="0"/>
              <a:t> checkout</a:t>
            </a:r>
            <a:endParaRPr lang="en-US" sz="3600" dirty="0"/>
          </a:p>
        </p:txBody>
      </p:sp>
      <p:sp>
        <p:nvSpPr>
          <p:cNvPr id="21" name="Oval 20"/>
          <p:cNvSpPr/>
          <p:nvPr/>
        </p:nvSpPr>
        <p:spPr>
          <a:xfrm>
            <a:off x="78586" y="414776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>
            <a:stCxn id="24" idx="2"/>
            <a:endCxn id="43" idx="1"/>
          </p:cNvCxnSpPr>
          <p:nvPr/>
        </p:nvCxnSpPr>
        <p:spPr>
          <a:xfrm>
            <a:off x="2100376" y="3826734"/>
            <a:ext cx="976218" cy="42190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278220" y="3131790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97675" y="553033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chapter1.rtf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4997676" y="5868888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chapter2.rtf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4997675" y="6207533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chapter3.rtf</a:t>
            </a:r>
            <a:endParaRPr lang="en-US" sz="1600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937848" y="4516622"/>
            <a:ext cx="3925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7" idx="0"/>
          </p:cNvCxnSpPr>
          <p:nvPr/>
        </p:nvCxnSpPr>
        <p:spPr>
          <a:xfrm flipV="1">
            <a:off x="3878160" y="5764777"/>
            <a:ext cx="1" cy="3165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3056004" y="6081352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latexBranch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9" idx="2"/>
            <a:endCxn id="24" idx="0"/>
          </p:cNvCxnSpPr>
          <p:nvPr/>
        </p:nvCxnSpPr>
        <p:spPr>
          <a:xfrm>
            <a:off x="2100376" y="2679698"/>
            <a:ext cx="0" cy="4520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278220" y="1984754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41" idx="1"/>
            <a:endCxn id="40" idx="5"/>
          </p:cNvCxnSpPr>
          <p:nvPr/>
        </p:nvCxnSpPr>
        <p:spPr>
          <a:xfrm flipH="1" flipV="1">
            <a:off x="2100376" y="4777442"/>
            <a:ext cx="164876" cy="3431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448529" y="5027043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C3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stCxn id="25" idx="2"/>
            <a:endCxn id="41" idx="6"/>
          </p:cNvCxnSpPr>
          <p:nvPr/>
        </p:nvCxnSpPr>
        <p:spPr>
          <a:xfrm flipH="1" flipV="1">
            <a:off x="2998679" y="5381375"/>
            <a:ext cx="449850" cy="145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366949" y="414776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139416" y="5012518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C2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997675" y="6519446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chapter4.rtf</a:t>
            </a:r>
            <a:endParaRPr lang="en-US" sz="1600" dirty="0"/>
          </a:p>
        </p:txBody>
      </p:sp>
      <p:sp>
        <p:nvSpPr>
          <p:cNvPr id="43" name="Oval 42"/>
          <p:cNvSpPr/>
          <p:nvPr/>
        </p:nvSpPr>
        <p:spPr>
          <a:xfrm>
            <a:off x="2950758" y="4140604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C4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>
            <a:stCxn id="43" idx="2"/>
          </p:cNvCxnSpPr>
          <p:nvPr/>
        </p:nvCxnSpPr>
        <p:spPr>
          <a:xfrm flipH="1">
            <a:off x="2246089" y="4509461"/>
            <a:ext cx="704669" cy="21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0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3175350" y="1874449"/>
            <a:ext cx="596865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branch</a:t>
            </a:r>
            <a:r>
              <a:rPr lang="en-US" sz="2400" dirty="0"/>
              <a:t> 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err="1" smtClean="0"/>
              <a:t>latexBranch</a:t>
            </a:r>
            <a:endParaRPr lang="en-US" sz="2400" dirty="0"/>
          </a:p>
          <a:p>
            <a:r>
              <a:rPr lang="en-US" sz="2400" dirty="0">
                <a:solidFill>
                  <a:srgbClr val="FFFF00"/>
                </a:solidFill>
              </a:rPr>
              <a:t>* </a:t>
            </a:r>
            <a:r>
              <a:rPr lang="en-US" sz="2400" dirty="0" smtClean="0">
                <a:solidFill>
                  <a:srgbClr val="FFFF00"/>
                </a:solidFill>
              </a:rPr>
              <a:t>master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“Where am I?”: </a:t>
            </a:r>
            <a:r>
              <a:rPr lang="en-US" sz="3600" i="1" dirty="0" err="1" smtClean="0"/>
              <a:t>git</a:t>
            </a:r>
            <a:r>
              <a:rPr lang="en-US" sz="3600" i="1" dirty="0" smtClean="0"/>
              <a:t> branch</a:t>
            </a:r>
            <a:endParaRPr lang="en-US" sz="3600" dirty="0"/>
          </a:p>
        </p:txBody>
      </p:sp>
      <p:sp>
        <p:nvSpPr>
          <p:cNvPr id="21" name="Oval 20"/>
          <p:cNvSpPr/>
          <p:nvPr/>
        </p:nvSpPr>
        <p:spPr>
          <a:xfrm>
            <a:off x="78586" y="414776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>
            <a:stCxn id="24" idx="2"/>
            <a:endCxn id="43" idx="1"/>
          </p:cNvCxnSpPr>
          <p:nvPr/>
        </p:nvCxnSpPr>
        <p:spPr>
          <a:xfrm>
            <a:off x="2100376" y="3826734"/>
            <a:ext cx="976218" cy="42190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278220" y="3131790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97675" y="553033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chapter1.rtf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4997676" y="5868888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chapter2.rtf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4997675" y="6207533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chapter3.rtf</a:t>
            </a:r>
            <a:endParaRPr lang="en-US" sz="1600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937848" y="4516622"/>
            <a:ext cx="3925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7" idx="0"/>
          </p:cNvCxnSpPr>
          <p:nvPr/>
        </p:nvCxnSpPr>
        <p:spPr>
          <a:xfrm flipV="1">
            <a:off x="3878160" y="5764777"/>
            <a:ext cx="1" cy="3165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3056004" y="6081352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latexBranch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9" idx="2"/>
            <a:endCxn id="24" idx="0"/>
          </p:cNvCxnSpPr>
          <p:nvPr/>
        </p:nvCxnSpPr>
        <p:spPr>
          <a:xfrm>
            <a:off x="2100376" y="2679698"/>
            <a:ext cx="0" cy="4520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278220" y="1984754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41" idx="1"/>
            <a:endCxn id="40" idx="5"/>
          </p:cNvCxnSpPr>
          <p:nvPr/>
        </p:nvCxnSpPr>
        <p:spPr>
          <a:xfrm flipH="1" flipV="1">
            <a:off x="2100376" y="4777442"/>
            <a:ext cx="164876" cy="3431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448529" y="5027043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C3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stCxn id="25" idx="2"/>
            <a:endCxn id="41" idx="6"/>
          </p:cNvCxnSpPr>
          <p:nvPr/>
        </p:nvCxnSpPr>
        <p:spPr>
          <a:xfrm flipH="1" flipV="1">
            <a:off x="2998679" y="5381375"/>
            <a:ext cx="449850" cy="145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366949" y="414776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139416" y="5012518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C2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997675" y="6519446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chapter4.rtf</a:t>
            </a:r>
            <a:endParaRPr lang="en-US" sz="1600" dirty="0"/>
          </a:p>
        </p:txBody>
      </p:sp>
      <p:sp>
        <p:nvSpPr>
          <p:cNvPr id="43" name="Oval 42"/>
          <p:cNvSpPr/>
          <p:nvPr/>
        </p:nvSpPr>
        <p:spPr>
          <a:xfrm>
            <a:off x="2950758" y="4140604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C4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>
            <a:stCxn id="43" idx="2"/>
          </p:cNvCxnSpPr>
          <p:nvPr/>
        </p:nvCxnSpPr>
        <p:spPr>
          <a:xfrm flipH="1">
            <a:off x="2246089" y="4509461"/>
            <a:ext cx="704669" cy="21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239121" y="3400414"/>
            <a:ext cx="455740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smtClean="0"/>
              <a:t>I guess we’re on the “master” branch</a:t>
            </a:r>
            <a:endParaRPr lang="en-US" sz="2200" i="1" dirty="0"/>
          </a:p>
        </p:txBody>
      </p:sp>
      <p:sp>
        <p:nvSpPr>
          <p:cNvPr id="45" name="Rectangle 44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3175350" y="1874449"/>
            <a:ext cx="5968650" cy="19389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vim chapter4.rtf</a:t>
            </a:r>
            <a:r>
              <a:rPr lang="en-US" sz="2400" dirty="0"/>
              <a:t> 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status</a:t>
            </a:r>
            <a:endParaRPr lang="en-US" sz="2400" dirty="0"/>
          </a:p>
          <a:p>
            <a:r>
              <a:rPr lang="en-US" sz="2400" dirty="0"/>
              <a:t>On branch master</a:t>
            </a:r>
          </a:p>
          <a:p>
            <a:r>
              <a:rPr lang="en-US" sz="2400" dirty="0"/>
              <a:t>Changes not staged for commit</a:t>
            </a:r>
            <a:r>
              <a:rPr lang="en-US" sz="2400" dirty="0" smtClean="0"/>
              <a:t>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solidFill>
                  <a:srgbClr val="FF0000"/>
                </a:solidFill>
              </a:rPr>
              <a:t>modified</a:t>
            </a:r>
            <a:r>
              <a:rPr lang="en-US" sz="2400" dirty="0">
                <a:solidFill>
                  <a:srgbClr val="FF0000"/>
                </a:solidFill>
              </a:rPr>
              <a:t>:   chapter4.rtf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“What have I done?”: </a:t>
            </a:r>
            <a:r>
              <a:rPr lang="en-US" sz="3600" i="1" dirty="0" err="1" smtClean="0"/>
              <a:t>git</a:t>
            </a:r>
            <a:r>
              <a:rPr lang="en-US" sz="3600" i="1" dirty="0" smtClean="0"/>
              <a:t> diff</a:t>
            </a:r>
            <a:endParaRPr lang="en-US" sz="3600" dirty="0"/>
          </a:p>
        </p:txBody>
      </p:sp>
      <p:sp>
        <p:nvSpPr>
          <p:cNvPr id="21" name="Oval 20"/>
          <p:cNvSpPr/>
          <p:nvPr/>
        </p:nvSpPr>
        <p:spPr>
          <a:xfrm>
            <a:off x="78586" y="414776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>
            <a:stCxn id="24" idx="2"/>
            <a:endCxn id="43" idx="1"/>
          </p:cNvCxnSpPr>
          <p:nvPr/>
        </p:nvCxnSpPr>
        <p:spPr>
          <a:xfrm>
            <a:off x="2100376" y="3826734"/>
            <a:ext cx="976218" cy="42190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278220" y="3131790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97675" y="553033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chapter1.rtf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4997676" y="5868888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chapter2.rtf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4997675" y="6207533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chapter3.rtf</a:t>
            </a:r>
            <a:endParaRPr lang="en-US" sz="1600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937848" y="4516622"/>
            <a:ext cx="3925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7" idx="0"/>
          </p:cNvCxnSpPr>
          <p:nvPr/>
        </p:nvCxnSpPr>
        <p:spPr>
          <a:xfrm flipV="1">
            <a:off x="3878160" y="5764777"/>
            <a:ext cx="1" cy="3165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3056004" y="6081352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latexBranch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9" idx="2"/>
            <a:endCxn id="24" idx="0"/>
          </p:cNvCxnSpPr>
          <p:nvPr/>
        </p:nvCxnSpPr>
        <p:spPr>
          <a:xfrm>
            <a:off x="2100376" y="2679698"/>
            <a:ext cx="0" cy="4520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278220" y="1984754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41" idx="1"/>
            <a:endCxn id="40" idx="5"/>
          </p:cNvCxnSpPr>
          <p:nvPr/>
        </p:nvCxnSpPr>
        <p:spPr>
          <a:xfrm flipH="1" flipV="1">
            <a:off x="2100376" y="4777442"/>
            <a:ext cx="164876" cy="3431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448529" y="5027043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C3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stCxn id="25" idx="2"/>
            <a:endCxn id="41" idx="6"/>
          </p:cNvCxnSpPr>
          <p:nvPr/>
        </p:nvCxnSpPr>
        <p:spPr>
          <a:xfrm flipH="1" flipV="1">
            <a:off x="2998679" y="5381375"/>
            <a:ext cx="449850" cy="145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366949" y="414776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139416" y="5012518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C2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997675" y="6519446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chapter4.rtf</a:t>
            </a:r>
            <a:endParaRPr lang="en-US" sz="1600" dirty="0"/>
          </a:p>
        </p:txBody>
      </p:sp>
      <p:sp>
        <p:nvSpPr>
          <p:cNvPr id="43" name="Oval 42"/>
          <p:cNvSpPr/>
          <p:nvPr/>
        </p:nvSpPr>
        <p:spPr>
          <a:xfrm>
            <a:off x="2950758" y="4140604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C4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>
            <a:stCxn id="43" idx="2"/>
          </p:cNvCxnSpPr>
          <p:nvPr/>
        </p:nvCxnSpPr>
        <p:spPr>
          <a:xfrm flipH="1">
            <a:off x="2246089" y="4509461"/>
            <a:ext cx="704669" cy="21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175350" y="1372813"/>
            <a:ext cx="455740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Let’s edit one of our files</a:t>
            </a:r>
            <a:endParaRPr lang="en-US" sz="2200" i="1" dirty="0"/>
          </a:p>
        </p:txBody>
      </p:sp>
      <p:sp>
        <p:nvSpPr>
          <p:cNvPr id="45" name="Rectangle 44"/>
          <p:cNvSpPr/>
          <p:nvPr/>
        </p:nvSpPr>
        <p:spPr>
          <a:xfrm>
            <a:off x="7589281" y="5514816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chapter4.rtf</a:t>
            </a:r>
            <a:endParaRPr lang="en-US" sz="1600" dirty="0"/>
          </a:p>
        </p:txBody>
      </p:sp>
      <p:sp>
        <p:nvSpPr>
          <p:cNvPr id="46" name="Rectangle 45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8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3175350" y="1875026"/>
            <a:ext cx="5968650" cy="21852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diff</a:t>
            </a:r>
            <a:r>
              <a:rPr lang="en-US" sz="2400" dirty="0"/>
              <a:t> </a:t>
            </a:r>
            <a:endParaRPr lang="en-US" sz="2400" dirty="0" smtClean="0"/>
          </a:p>
          <a:p>
            <a:r>
              <a:rPr lang="en-US" sz="2400" dirty="0" smtClean="0"/>
              <a:t>--- </a:t>
            </a:r>
            <a:r>
              <a:rPr lang="en-US" sz="2400" dirty="0"/>
              <a:t>a/chapter4.rtf</a:t>
            </a:r>
          </a:p>
          <a:p>
            <a:r>
              <a:rPr lang="en-US" sz="2400" dirty="0"/>
              <a:t>+++ b/chapter4.rtf</a:t>
            </a:r>
          </a:p>
          <a:p>
            <a:r>
              <a:rPr lang="en-US" sz="2400" dirty="0"/>
              <a:t>@@ -1,4 +1,4 @@</a:t>
            </a:r>
          </a:p>
          <a:p>
            <a:r>
              <a:rPr lang="en-US" sz="2000" dirty="0">
                <a:solidFill>
                  <a:srgbClr val="FF0000"/>
                </a:solidFill>
              </a:rPr>
              <a:t>-Chapter 4: When the going gets tough</a:t>
            </a:r>
          </a:p>
          <a:p>
            <a:r>
              <a:rPr lang="en-US" sz="2000" dirty="0">
                <a:solidFill>
                  <a:srgbClr val="FFFF00"/>
                </a:solidFill>
              </a:rPr>
              <a:t>+Chapter 4: When the going gets tough...really tough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“What have I done?”: </a:t>
            </a:r>
            <a:r>
              <a:rPr lang="en-US" sz="3600" i="1" dirty="0" err="1" smtClean="0"/>
              <a:t>git</a:t>
            </a:r>
            <a:r>
              <a:rPr lang="en-US" sz="3600" i="1" dirty="0" smtClean="0"/>
              <a:t> diff</a:t>
            </a:r>
            <a:endParaRPr lang="en-US" sz="3600" dirty="0"/>
          </a:p>
        </p:txBody>
      </p:sp>
      <p:sp>
        <p:nvSpPr>
          <p:cNvPr id="21" name="Oval 20"/>
          <p:cNvSpPr/>
          <p:nvPr/>
        </p:nvSpPr>
        <p:spPr>
          <a:xfrm>
            <a:off x="78586" y="414776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>
            <a:stCxn id="24" idx="2"/>
            <a:endCxn id="43" idx="1"/>
          </p:cNvCxnSpPr>
          <p:nvPr/>
        </p:nvCxnSpPr>
        <p:spPr>
          <a:xfrm>
            <a:off x="2100376" y="3826734"/>
            <a:ext cx="976218" cy="42190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278220" y="3131790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97675" y="553033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chapter1.rtf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4997676" y="5868888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chapter2.rtf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4997675" y="6207533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chapter3.rtf</a:t>
            </a:r>
            <a:endParaRPr lang="en-US" sz="1600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937848" y="4516622"/>
            <a:ext cx="3925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7" idx="0"/>
          </p:cNvCxnSpPr>
          <p:nvPr/>
        </p:nvCxnSpPr>
        <p:spPr>
          <a:xfrm flipV="1">
            <a:off x="3878160" y="5764777"/>
            <a:ext cx="1" cy="3165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3056004" y="6081352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latexBranch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9" idx="2"/>
            <a:endCxn id="24" idx="0"/>
          </p:cNvCxnSpPr>
          <p:nvPr/>
        </p:nvCxnSpPr>
        <p:spPr>
          <a:xfrm>
            <a:off x="2100376" y="2679698"/>
            <a:ext cx="0" cy="4520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278220" y="1984754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41" idx="1"/>
            <a:endCxn id="40" idx="5"/>
          </p:cNvCxnSpPr>
          <p:nvPr/>
        </p:nvCxnSpPr>
        <p:spPr>
          <a:xfrm flipH="1" flipV="1">
            <a:off x="2100376" y="4777442"/>
            <a:ext cx="164876" cy="3431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448529" y="5027043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C3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stCxn id="25" idx="2"/>
            <a:endCxn id="41" idx="6"/>
          </p:cNvCxnSpPr>
          <p:nvPr/>
        </p:nvCxnSpPr>
        <p:spPr>
          <a:xfrm flipH="1" flipV="1">
            <a:off x="2998679" y="5381375"/>
            <a:ext cx="449850" cy="145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366949" y="414776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139416" y="5012518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C2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997675" y="6519446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chapter4.rtf</a:t>
            </a:r>
            <a:endParaRPr lang="en-US" sz="1600" dirty="0"/>
          </a:p>
        </p:txBody>
      </p:sp>
      <p:sp>
        <p:nvSpPr>
          <p:cNvPr id="43" name="Oval 42"/>
          <p:cNvSpPr/>
          <p:nvPr/>
        </p:nvSpPr>
        <p:spPr>
          <a:xfrm>
            <a:off x="2950758" y="4140604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C4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>
            <a:stCxn id="43" idx="2"/>
          </p:cNvCxnSpPr>
          <p:nvPr/>
        </p:nvCxnSpPr>
        <p:spPr>
          <a:xfrm flipH="1">
            <a:off x="2246089" y="4509461"/>
            <a:ext cx="704669" cy="21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175350" y="1373390"/>
            <a:ext cx="455740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Let’s edit one of our files</a:t>
            </a:r>
            <a:endParaRPr lang="en-US" sz="2200" i="1" dirty="0"/>
          </a:p>
        </p:txBody>
      </p:sp>
      <p:sp>
        <p:nvSpPr>
          <p:cNvPr id="45" name="Rectangle 44"/>
          <p:cNvSpPr/>
          <p:nvPr/>
        </p:nvSpPr>
        <p:spPr>
          <a:xfrm>
            <a:off x="7589281" y="5514816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chapter4.rtf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8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692399" y="1808688"/>
            <a:ext cx="5351535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log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“What have I done?”: </a:t>
            </a:r>
            <a:r>
              <a:rPr lang="en-US" sz="3600" i="1" dirty="0" err="1" smtClean="0"/>
              <a:t>git</a:t>
            </a:r>
            <a:r>
              <a:rPr lang="en-US" sz="3600" i="1" dirty="0" smtClean="0"/>
              <a:t> log</a:t>
            </a:r>
            <a:endParaRPr lang="en-US" sz="3600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1134960" y="2454649"/>
            <a:ext cx="1" cy="3165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312804" y="2771224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latexBranch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1134960" y="3466168"/>
            <a:ext cx="0" cy="3635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312804" y="3829745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705329" y="171691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C3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99" y="2372360"/>
            <a:ext cx="6451600" cy="43942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574642" y="2943369"/>
            <a:ext cx="4531361" cy="123384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46719" y="4425060"/>
            <a:ext cx="4484048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Just like files and branches, specific commits can also be checked out by their </a:t>
            </a:r>
            <a:r>
              <a:rPr lang="en-US" i="1" dirty="0" smtClean="0"/>
              <a:t>commit hash: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checkout e69f620</a:t>
            </a:r>
          </a:p>
          <a:p>
            <a:r>
              <a:rPr lang="en-US" dirty="0" smtClean="0"/>
              <a:t>(typically just the first 7 characters needed)</a:t>
            </a: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705329" y="1699881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C2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8016" y="4626696"/>
            <a:ext cx="244662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This would put you in a “</a:t>
            </a:r>
            <a:r>
              <a:rPr lang="en-US" smtClean="0"/>
              <a:t>detached head” state...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09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" grpId="0" animBg="1"/>
      <p:bldP spid="7" grpId="0" animBg="1"/>
      <p:bldP spid="68" grpId="0" animBg="1"/>
      <p:bldP spid="7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887727" y="2028144"/>
            <a:ext cx="5351535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lg2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“What have I done?”: </a:t>
            </a:r>
            <a:r>
              <a:rPr lang="en-US" sz="3600" i="1" dirty="0" err="1" smtClean="0"/>
              <a:t>git</a:t>
            </a:r>
            <a:r>
              <a:rPr lang="en-US" sz="3600" i="1" dirty="0" smtClean="0"/>
              <a:t> log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" y="3436394"/>
            <a:ext cx="9318227" cy="224355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87727" y="2665585"/>
            <a:ext cx="5449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lg2 = log --graph --abbrev-commit --decorate --format=format:'%C(bold blue)%</a:t>
            </a:r>
            <a:r>
              <a:rPr lang="en-US" sz="800" dirty="0" err="1"/>
              <a:t>h%C</a:t>
            </a:r>
            <a:r>
              <a:rPr lang="en-US" sz="800" dirty="0"/>
              <a:t>(reset) - %C(bold cyan)%</a:t>
            </a:r>
            <a:r>
              <a:rPr lang="en-US" sz="800" dirty="0" err="1"/>
              <a:t>aD%C</a:t>
            </a:r>
            <a:r>
              <a:rPr lang="en-US" sz="800" dirty="0"/>
              <a:t>(reset) %C(bold green)(%</a:t>
            </a:r>
            <a:r>
              <a:rPr lang="en-US" sz="800" dirty="0" err="1"/>
              <a:t>ar</a:t>
            </a:r>
            <a:r>
              <a:rPr lang="en-US" sz="800" dirty="0"/>
              <a:t>)%C(reset)%C(bold yellow)%</a:t>
            </a:r>
            <a:r>
              <a:rPr lang="en-US" sz="800" dirty="0" err="1"/>
              <a:t>d%C</a:t>
            </a:r>
            <a:r>
              <a:rPr lang="en-US" sz="800" dirty="0"/>
              <a:t>(reset)%n'' %C(white)%</a:t>
            </a:r>
            <a:r>
              <a:rPr lang="en-US" sz="800" dirty="0" err="1"/>
              <a:t>s%C</a:t>
            </a:r>
            <a:r>
              <a:rPr lang="en-US" sz="800" dirty="0"/>
              <a:t>(reset) %C(dim white)- %</a:t>
            </a:r>
            <a:r>
              <a:rPr lang="en-US" sz="800" dirty="0" err="1"/>
              <a:t>an%C</a:t>
            </a:r>
            <a:r>
              <a:rPr lang="en-US" sz="800" dirty="0"/>
              <a:t>(reset)' --all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84118" y="5857092"/>
            <a:ext cx="769295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...</a:t>
            </a:r>
            <a:r>
              <a:rPr lang="en-US" sz="2200" dirty="0" err="1" smtClean="0"/>
              <a:t>git</a:t>
            </a:r>
            <a:r>
              <a:rPr lang="en-US" sz="2200" dirty="0" smtClean="0"/>
              <a:t> is extraordinarily feature-rich, and can take a very long time to learn. The most essential features, though, are straightforward</a:t>
            </a:r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147586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067083" y="1533108"/>
            <a:ext cx="5223221" cy="19389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checkout </a:t>
            </a:r>
            <a:r>
              <a:rPr lang="en-US" sz="2400" dirty="0" err="1" smtClean="0"/>
              <a:t>latexBranch</a:t>
            </a:r>
            <a:endParaRPr lang="en-US" sz="2400" dirty="0" smtClean="0"/>
          </a:p>
          <a:p>
            <a:r>
              <a:rPr lang="en-US" sz="2400" dirty="0" smtClean="0"/>
              <a:t>$ </a:t>
            </a:r>
            <a:r>
              <a:rPr lang="en-US" sz="2400" dirty="0"/>
              <a:t>mv </a:t>
            </a:r>
            <a:r>
              <a:rPr lang="en-US" sz="2400" dirty="0" smtClean="0"/>
              <a:t>chapter3.rtf chapter3.tex</a:t>
            </a:r>
            <a:endParaRPr lang="en-US" sz="2400" dirty="0"/>
          </a:p>
          <a:p>
            <a:r>
              <a:rPr lang="en-US" sz="2400" dirty="0"/>
              <a:t>$ vim </a:t>
            </a:r>
            <a:r>
              <a:rPr lang="en-US" sz="2400" dirty="0" smtClean="0"/>
              <a:t>chapter3.tex</a:t>
            </a:r>
            <a:r>
              <a:rPr lang="en-US" sz="2400" dirty="0"/>
              <a:t> </a:t>
            </a:r>
          </a:p>
          <a:p>
            <a:r>
              <a:rPr lang="en-US" sz="2400" dirty="0"/>
              <a:t>$ </a:t>
            </a:r>
            <a:r>
              <a:rPr lang="en-US" sz="2400" dirty="0" err="1"/>
              <a:t>git</a:t>
            </a:r>
            <a:r>
              <a:rPr lang="en-US" sz="2400" dirty="0"/>
              <a:t> add --all </a:t>
            </a:r>
          </a:p>
          <a:p>
            <a:r>
              <a:rPr lang="en-US" sz="2400" dirty="0"/>
              <a:t>$</a:t>
            </a:r>
            <a:r>
              <a:rPr lang="en-US" sz="2400" dirty="0" err="1"/>
              <a:t>git</a:t>
            </a:r>
            <a:r>
              <a:rPr lang="en-US" sz="2400" dirty="0"/>
              <a:t> commit -m ”converted </a:t>
            </a:r>
            <a:r>
              <a:rPr lang="en-US" sz="2400" dirty="0" smtClean="0"/>
              <a:t>chapter 3”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Let’s finish this thesis...</a:t>
            </a:r>
            <a:endParaRPr lang="en-US" sz="3600" dirty="0"/>
          </a:p>
        </p:txBody>
      </p:sp>
      <p:sp>
        <p:nvSpPr>
          <p:cNvPr id="28" name="Rounded Rectangle 27"/>
          <p:cNvSpPr/>
          <p:nvPr/>
        </p:nvSpPr>
        <p:spPr>
          <a:xfrm>
            <a:off x="7751198" y="4700956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667638" y="5502377"/>
            <a:ext cx="12303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chapter1.tex</a:t>
            </a:r>
            <a:endParaRPr lang="en-US" sz="1600" dirty="0"/>
          </a:p>
        </p:txBody>
      </p:sp>
      <p:sp>
        <p:nvSpPr>
          <p:cNvPr id="47" name="Rectangle 46"/>
          <p:cNvSpPr/>
          <p:nvPr/>
        </p:nvSpPr>
        <p:spPr>
          <a:xfrm>
            <a:off x="7667639" y="5840931"/>
            <a:ext cx="12303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chapter2.tex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7667638" y="6179576"/>
            <a:ext cx="12303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chapter3.tex</a:t>
            </a:r>
            <a:endParaRPr lang="en-US" sz="1600" dirty="0"/>
          </a:p>
        </p:txBody>
      </p:sp>
      <p:sp>
        <p:nvSpPr>
          <p:cNvPr id="71" name="Oval 70"/>
          <p:cNvSpPr/>
          <p:nvPr/>
        </p:nvSpPr>
        <p:spPr>
          <a:xfrm>
            <a:off x="151738" y="3072021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2632723" y="3072021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C4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1403526" y="3072021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3907102" y="4333893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C3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2655314" y="4333893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C2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5310784" y="4333893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C5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78" name="Straight Arrow Connector 77"/>
          <p:cNvCxnSpPr>
            <a:stCxn id="74" idx="2"/>
            <a:endCxn id="71" idx="6"/>
          </p:cNvCxnSpPr>
          <p:nvPr/>
        </p:nvCxnSpPr>
        <p:spPr>
          <a:xfrm flipH="1">
            <a:off x="1011001" y="3440878"/>
            <a:ext cx="3925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4" idx="2"/>
            <a:endCxn id="75" idx="6"/>
          </p:cNvCxnSpPr>
          <p:nvPr/>
        </p:nvCxnSpPr>
        <p:spPr>
          <a:xfrm flipH="1">
            <a:off x="3514577" y="4702750"/>
            <a:ext cx="3925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73" idx="5"/>
          </p:cNvCxnSpPr>
          <p:nvPr/>
        </p:nvCxnSpPr>
        <p:spPr>
          <a:xfrm flipH="1" flipV="1">
            <a:off x="2136953" y="3701698"/>
            <a:ext cx="697687" cy="74023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2" idx="2"/>
            <a:endCxn id="73" idx="6"/>
          </p:cNvCxnSpPr>
          <p:nvPr/>
        </p:nvCxnSpPr>
        <p:spPr>
          <a:xfrm flipH="1">
            <a:off x="2262789" y="3440878"/>
            <a:ext cx="36993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6" idx="2"/>
            <a:endCxn id="74" idx="6"/>
          </p:cNvCxnSpPr>
          <p:nvPr/>
        </p:nvCxnSpPr>
        <p:spPr>
          <a:xfrm flipH="1">
            <a:off x="4766365" y="4702750"/>
            <a:ext cx="54441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6" idx="0"/>
            <a:endCxn id="76" idx="4"/>
          </p:cNvCxnSpPr>
          <p:nvPr/>
        </p:nvCxnSpPr>
        <p:spPr>
          <a:xfrm flipV="1">
            <a:off x="5740416" y="5071606"/>
            <a:ext cx="0" cy="43077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4918260" y="5502377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latexBranch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>
            <a:stCxn id="88" idx="2"/>
            <a:endCxn id="72" idx="0"/>
          </p:cNvCxnSpPr>
          <p:nvPr/>
        </p:nvCxnSpPr>
        <p:spPr>
          <a:xfrm>
            <a:off x="3062354" y="2778568"/>
            <a:ext cx="1" cy="29345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2240198" y="2083624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/>
          <p:cNvCxnSpPr>
            <a:stCxn id="95" idx="3"/>
            <a:endCxn id="86" idx="1"/>
          </p:cNvCxnSpPr>
          <p:nvPr/>
        </p:nvCxnSpPr>
        <p:spPr>
          <a:xfrm>
            <a:off x="4067083" y="5849849"/>
            <a:ext cx="85117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2422771" y="5502377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536622" y="4571486"/>
            <a:ext cx="1899985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7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8259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Bringing branches back together: </a:t>
            </a:r>
            <a:r>
              <a:rPr lang="en-US" sz="3600" i="1" dirty="0" err="1" smtClean="0"/>
              <a:t>git</a:t>
            </a:r>
            <a:r>
              <a:rPr lang="en-US" sz="3600" i="1" dirty="0" smtClean="0"/>
              <a:t> merge</a:t>
            </a:r>
            <a:endParaRPr lang="en-US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1106884" y="2420049"/>
            <a:ext cx="7882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Okay, I think it’s time to merge the experimental </a:t>
            </a:r>
            <a:r>
              <a:rPr lang="en-US" sz="2800" i="1" dirty="0" err="1" smtClean="0"/>
              <a:t>laTeX</a:t>
            </a:r>
            <a:r>
              <a:rPr lang="en-US" sz="2800" i="1" dirty="0" smtClean="0"/>
              <a:t> branch with the rest of my thesis!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8762" r="37486"/>
          <a:stretch/>
        </p:blipFill>
        <p:spPr>
          <a:xfrm>
            <a:off x="163115" y="4215360"/>
            <a:ext cx="1887537" cy="2331744"/>
          </a:xfrm>
          <a:prstGeom prst="rect">
            <a:avLst/>
          </a:prstGeom>
        </p:spPr>
      </p:pic>
      <p:sp>
        <p:nvSpPr>
          <p:cNvPr id="2" name="Rounded Rectangular Callout 1"/>
          <p:cNvSpPr/>
          <p:nvPr/>
        </p:nvSpPr>
        <p:spPr>
          <a:xfrm>
            <a:off x="884118" y="1844000"/>
            <a:ext cx="7912410" cy="2106207"/>
          </a:xfrm>
          <a:prstGeom prst="wedgeRoundRectCallout">
            <a:avLst>
              <a:gd name="adj1" fmla="val -41635"/>
              <a:gd name="adj2" fmla="val 110256"/>
              <a:gd name="adj3" fmla="val 16667"/>
            </a:avLst>
          </a:prstGeom>
          <a:solidFill>
            <a:schemeClr val="accent1">
              <a:lumMod val="40000"/>
              <a:lumOff val="60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399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Why use version control?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422" y="5124656"/>
            <a:ext cx="2897644" cy="16006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8448" y="3093331"/>
            <a:ext cx="73998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Individual work:</a:t>
            </a:r>
          </a:p>
          <a:p>
            <a:endParaRPr lang="en-US" sz="105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     * Scientific reproducibility of code</a:t>
            </a:r>
          </a:p>
          <a:p>
            <a:r>
              <a:rPr lang="en-US" sz="2800" dirty="0" smtClean="0"/>
              <a:t>         * Magical time machine for reverting to 		previous version of code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98448" y="1653664"/>
            <a:ext cx="757461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Team work:</a:t>
            </a:r>
          </a:p>
          <a:p>
            <a:r>
              <a:rPr lang="en-US" sz="1050" dirty="0"/>
              <a:t>	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        * Makes working collaboratively much easier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588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884117" y="1583481"/>
            <a:ext cx="5223221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checkout master</a:t>
            </a:r>
          </a:p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merge </a:t>
            </a:r>
            <a:r>
              <a:rPr lang="en-US" sz="2400" dirty="0" err="1" smtClean="0"/>
              <a:t>latexBranch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84117" y="709175"/>
            <a:ext cx="8552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Bringing branches back together: </a:t>
            </a:r>
            <a:r>
              <a:rPr lang="en-US" sz="3600" i="1" dirty="0" err="1"/>
              <a:t>git</a:t>
            </a:r>
            <a:r>
              <a:rPr lang="en-US" sz="3600" i="1" dirty="0"/>
              <a:t> merge</a:t>
            </a:r>
            <a:endParaRPr lang="en-US" sz="3600" dirty="0"/>
          </a:p>
        </p:txBody>
      </p:sp>
      <p:sp>
        <p:nvSpPr>
          <p:cNvPr id="28" name="Rounded Rectangle 27"/>
          <p:cNvSpPr/>
          <p:nvPr/>
        </p:nvSpPr>
        <p:spPr>
          <a:xfrm>
            <a:off x="7751198" y="4700956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667638" y="5502377"/>
            <a:ext cx="12303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chapter1.tex</a:t>
            </a:r>
            <a:endParaRPr lang="en-US" sz="1600" dirty="0"/>
          </a:p>
        </p:txBody>
      </p:sp>
      <p:sp>
        <p:nvSpPr>
          <p:cNvPr id="47" name="Rectangle 46"/>
          <p:cNvSpPr/>
          <p:nvPr/>
        </p:nvSpPr>
        <p:spPr>
          <a:xfrm>
            <a:off x="7667639" y="5840931"/>
            <a:ext cx="12303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chapter2.tex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7667638" y="6179576"/>
            <a:ext cx="12303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chapter3.tex</a:t>
            </a:r>
            <a:endParaRPr lang="en-US" sz="1600" dirty="0"/>
          </a:p>
        </p:txBody>
      </p:sp>
      <p:sp>
        <p:nvSpPr>
          <p:cNvPr id="98" name="Rectangle 97"/>
          <p:cNvSpPr/>
          <p:nvPr/>
        </p:nvSpPr>
        <p:spPr>
          <a:xfrm>
            <a:off x="7536622" y="4571486"/>
            <a:ext cx="1899985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17" y="2810180"/>
            <a:ext cx="5613400" cy="23114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667638" y="6489976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chapter4.rtf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884117" y="5594709"/>
            <a:ext cx="59190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This creates a new snapshot that points to the last commits on both branches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76888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884118" y="709175"/>
            <a:ext cx="7399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Git</a:t>
            </a:r>
            <a:r>
              <a:rPr lang="en-US" sz="3600" dirty="0" smtClean="0"/>
              <a:t> stores a “repository” as a</a:t>
            </a:r>
          </a:p>
          <a:p>
            <a:r>
              <a:rPr lang="en-US" sz="3600" i="1" dirty="0" smtClean="0"/>
              <a:t>graph</a:t>
            </a:r>
            <a:r>
              <a:rPr lang="en-US" sz="3600" dirty="0" smtClean="0"/>
              <a:t> of </a:t>
            </a:r>
            <a:r>
              <a:rPr lang="en-US" sz="3600" i="1" dirty="0" smtClean="0"/>
              <a:t>snapshots</a:t>
            </a:r>
            <a:endParaRPr lang="en-US" sz="3600" i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151738" y="1016583"/>
            <a:ext cx="8762514" cy="5426986"/>
            <a:chOff x="151738" y="1016583"/>
            <a:chExt cx="8762514" cy="5426986"/>
          </a:xfrm>
        </p:grpSpPr>
        <p:sp>
          <p:nvSpPr>
            <p:cNvPr id="23" name="Oval 22"/>
            <p:cNvSpPr/>
            <p:nvPr/>
          </p:nvSpPr>
          <p:spPr>
            <a:xfrm>
              <a:off x="151738" y="3072021"/>
              <a:ext cx="859263" cy="73771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C0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5158890" y="3072022"/>
              <a:ext cx="859263" cy="73771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C4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1403526" y="3072021"/>
              <a:ext cx="859263" cy="73771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C1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3907102" y="4333893"/>
              <a:ext cx="859263" cy="73771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C3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2655314" y="4333893"/>
              <a:ext cx="859263" cy="73771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C2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6410677" y="4333893"/>
              <a:ext cx="859263" cy="73771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C5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662465" y="3068773"/>
              <a:ext cx="859263" cy="73771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C6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/>
            <p:cNvCxnSpPr>
              <a:stCxn id="25" idx="2"/>
              <a:endCxn id="22" idx="6"/>
            </p:cNvCxnSpPr>
            <p:nvPr/>
          </p:nvCxnSpPr>
          <p:spPr>
            <a:xfrm flipH="1">
              <a:off x="1011001" y="3440878"/>
              <a:ext cx="392525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7" idx="1"/>
              <a:endCxn id="25" idx="5"/>
            </p:cNvCxnSpPr>
            <p:nvPr/>
          </p:nvCxnSpPr>
          <p:spPr>
            <a:xfrm flipH="1" flipV="1">
              <a:off x="2136953" y="3701698"/>
              <a:ext cx="644197" cy="74023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6" idx="2"/>
              <a:endCxn id="27" idx="6"/>
            </p:cNvCxnSpPr>
            <p:nvPr/>
          </p:nvCxnSpPr>
          <p:spPr>
            <a:xfrm flipH="1">
              <a:off x="3514577" y="4702750"/>
              <a:ext cx="392525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4" idx="2"/>
              <a:endCxn id="25" idx="6"/>
            </p:cNvCxnSpPr>
            <p:nvPr/>
          </p:nvCxnSpPr>
          <p:spPr>
            <a:xfrm flipH="1" flipV="1">
              <a:off x="2262789" y="3440878"/>
              <a:ext cx="2896101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8" idx="2"/>
              <a:endCxn id="26" idx="6"/>
            </p:cNvCxnSpPr>
            <p:nvPr/>
          </p:nvCxnSpPr>
          <p:spPr>
            <a:xfrm flipH="1">
              <a:off x="4766365" y="4702750"/>
              <a:ext cx="1644312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9" idx="2"/>
              <a:endCxn id="24" idx="6"/>
            </p:cNvCxnSpPr>
            <p:nvPr/>
          </p:nvCxnSpPr>
          <p:spPr>
            <a:xfrm flipH="1">
              <a:off x="6018153" y="3437630"/>
              <a:ext cx="1644312" cy="324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9" idx="3"/>
              <a:endCxn id="28" idx="7"/>
            </p:cNvCxnSpPr>
            <p:nvPr/>
          </p:nvCxnSpPr>
          <p:spPr>
            <a:xfrm flipH="1">
              <a:off x="7144104" y="3698450"/>
              <a:ext cx="644197" cy="74347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6840308" y="5071606"/>
              <a:ext cx="0" cy="63425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6018153" y="5748625"/>
              <a:ext cx="1644312" cy="69494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>
                  <a:solidFill>
                    <a:schemeClr val="tx1"/>
                  </a:solidFill>
                </a:rPr>
                <a:t>latexBranch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>
              <a:endCxn id="29" idx="0"/>
            </p:cNvCxnSpPr>
            <p:nvPr/>
          </p:nvCxnSpPr>
          <p:spPr>
            <a:xfrm>
              <a:off x="8092096" y="2733512"/>
              <a:ext cx="1" cy="33526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ounded Rectangle 39"/>
            <p:cNvSpPr/>
            <p:nvPr/>
          </p:nvSpPr>
          <p:spPr>
            <a:xfrm>
              <a:off x="7269940" y="2038568"/>
              <a:ext cx="1644312" cy="69494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master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8092096" y="1711527"/>
              <a:ext cx="1" cy="33526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ounded Rectangle 41"/>
            <p:cNvSpPr/>
            <p:nvPr/>
          </p:nvSpPr>
          <p:spPr>
            <a:xfrm>
              <a:off x="7269940" y="1016583"/>
              <a:ext cx="1644312" cy="69494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HEAD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975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399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This is just scratching the surface!</a:t>
            </a:r>
          </a:p>
          <a:p>
            <a:r>
              <a:rPr lang="en-US" sz="3600" dirty="0" smtClean="0"/>
              <a:t>More </a:t>
            </a:r>
            <a:r>
              <a:rPr lang="en-US" sz="3600" dirty="0" err="1" smtClean="0"/>
              <a:t>git</a:t>
            </a:r>
            <a:r>
              <a:rPr lang="en-US" sz="3600" dirty="0" smtClean="0"/>
              <a:t> resources: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12064" y="2150376"/>
            <a:ext cx="850392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 smtClean="0"/>
              <a:t>Git’s</a:t>
            </a:r>
            <a:r>
              <a:rPr lang="en-US" sz="2800" i="1" dirty="0" smtClean="0"/>
              <a:t> own documentation!</a:t>
            </a:r>
          </a:p>
          <a:p>
            <a:r>
              <a:rPr lang="en-US" sz="2800" i="1" dirty="0"/>
              <a:t>	</a:t>
            </a:r>
            <a:r>
              <a:rPr lang="en-US" sz="2800" dirty="0"/>
              <a:t>J</a:t>
            </a:r>
            <a:r>
              <a:rPr lang="en-US" sz="2800" dirty="0" smtClean="0"/>
              <a:t>ust type “</a:t>
            </a:r>
            <a:r>
              <a:rPr lang="en-US" sz="2800" dirty="0" err="1" smtClean="0"/>
              <a:t>git</a:t>
            </a:r>
            <a:r>
              <a:rPr lang="en-US" sz="2800" dirty="0" smtClean="0"/>
              <a:t> help” or ”</a:t>
            </a:r>
            <a:r>
              <a:rPr lang="en-US" sz="2800" dirty="0" err="1" smtClean="0"/>
              <a:t>git</a:t>
            </a:r>
            <a:r>
              <a:rPr lang="en-US" sz="2800" dirty="0" smtClean="0"/>
              <a:t> help [command]”</a:t>
            </a:r>
            <a:endParaRPr lang="en-US" sz="2800" i="1" dirty="0" smtClean="0"/>
          </a:p>
          <a:p>
            <a:r>
              <a:rPr lang="en-US" sz="2800" i="1" dirty="0" smtClean="0"/>
              <a:t>The “Pro </a:t>
            </a:r>
            <a:r>
              <a:rPr lang="en-US" sz="2800" i="1" dirty="0" err="1" smtClean="0"/>
              <a:t>Git</a:t>
            </a:r>
            <a:r>
              <a:rPr lang="en-US" sz="2800" i="1" dirty="0" smtClean="0"/>
              <a:t>” book</a:t>
            </a:r>
          </a:p>
          <a:p>
            <a:r>
              <a:rPr lang="en-US" sz="2000" dirty="0">
                <a:solidFill>
                  <a:srgbClr val="0070C0"/>
                </a:solidFill>
              </a:rPr>
              <a:t>	</a:t>
            </a:r>
            <a:r>
              <a:rPr lang="en-US" sz="2000" dirty="0">
                <a:solidFill>
                  <a:srgbClr val="0070C0"/>
                </a:solidFill>
                <a:hlinkClick r:id="rId2"/>
              </a:rPr>
              <a:t>https://</a:t>
            </a:r>
            <a:r>
              <a:rPr lang="en-US" sz="2000" dirty="0" err="1">
                <a:solidFill>
                  <a:srgbClr val="0070C0"/>
                </a:solidFill>
                <a:hlinkClick r:id="rId2"/>
              </a:rPr>
              <a:t>git-scm.com</a:t>
            </a:r>
            <a:r>
              <a:rPr lang="en-US" sz="2000" dirty="0">
                <a:solidFill>
                  <a:srgbClr val="0070C0"/>
                </a:solidFill>
                <a:hlinkClick r:id="rId2"/>
              </a:rPr>
              <a:t>/book/</a:t>
            </a:r>
            <a:r>
              <a:rPr lang="en-US" sz="2000" dirty="0" err="1">
                <a:solidFill>
                  <a:srgbClr val="0070C0"/>
                </a:solidFill>
                <a:hlinkClick r:id="rId2"/>
              </a:rPr>
              <a:t>en</a:t>
            </a:r>
            <a:r>
              <a:rPr lang="en-US" sz="2000" dirty="0">
                <a:solidFill>
                  <a:srgbClr val="0070C0"/>
                </a:solidFill>
                <a:hlinkClick r:id="rId2"/>
              </a:rPr>
              <a:t>/v2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800" i="1" dirty="0" err="1" smtClean="0"/>
              <a:t>TryGit</a:t>
            </a:r>
            <a:r>
              <a:rPr lang="en-US" sz="2800" i="1" dirty="0" smtClean="0"/>
              <a:t> for an interactive walkthrough of basic commands</a:t>
            </a:r>
          </a:p>
          <a:p>
            <a:r>
              <a:rPr lang="en-US" sz="2000" i="1" dirty="0">
                <a:solidFill>
                  <a:srgbClr val="0070C0"/>
                </a:solidFill>
              </a:rPr>
              <a:t>	</a:t>
            </a:r>
            <a:r>
              <a:rPr lang="en-US" sz="2000" i="1" dirty="0">
                <a:solidFill>
                  <a:srgbClr val="0070C0"/>
                </a:solidFill>
                <a:hlinkClick r:id="rId3"/>
              </a:rPr>
              <a:t>https://try.github.io</a:t>
            </a:r>
            <a:r>
              <a:rPr lang="en-US" sz="2000" i="1" dirty="0" smtClean="0">
                <a:solidFill>
                  <a:srgbClr val="0070C0"/>
                </a:solidFill>
                <a:hlinkClick r:id="rId3"/>
              </a:rPr>
              <a:t>/</a:t>
            </a:r>
            <a:endParaRPr lang="en-US" sz="2000" i="1" dirty="0" smtClean="0">
              <a:solidFill>
                <a:srgbClr val="0070C0"/>
              </a:solidFill>
            </a:endParaRPr>
          </a:p>
          <a:p>
            <a:r>
              <a:rPr lang="en-US" sz="2800" i="1" dirty="0" err="1" smtClean="0"/>
              <a:t>Atlassian</a:t>
            </a:r>
            <a:r>
              <a:rPr lang="en-US" sz="2800" i="1" dirty="0" smtClean="0"/>
              <a:t> has some nice tutorials for learning </a:t>
            </a:r>
            <a:r>
              <a:rPr lang="en-US" sz="2800" i="1" dirty="0" err="1" smtClean="0"/>
              <a:t>git</a:t>
            </a:r>
            <a:endParaRPr lang="en-US" sz="2800" i="1" dirty="0" smtClean="0"/>
          </a:p>
          <a:p>
            <a:r>
              <a:rPr lang="en-US" sz="2800" i="1" dirty="0">
                <a:solidFill>
                  <a:srgbClr val="0070C0"/>
                </a:solidFill>
              </a:rPr>
              <a:t>	</a:t>
            </a:r>
            <a:r>
              <a:rPr lang="en-US" sz="2000" i="1" dirty="0">
                <a:solidFill>
                  <a:srgbClr val="0070C0"/>
                </a:solidFill>
              </a:rPr>
              <a:t>https://</a:t>
            </a:r>
            <a:r>
              <a:rPr lang="en-US" sz="2000" i="1" dirty="0" err="1">
                <a:solidFill>
                  <a:srgbClr val="0070C0"/>
                </a:solidFill>
              </a:rPr>
              <a:t>www.atlassian.com</a:t>
            </a:r>
            <a:r>
              <a:rPr lang="en-US" sz="2000" i="1" dirty="0">
                <a:solidFill>
                  <a:srgbClr val="0070C0"/>
                </a:solidFill>
              </a:rPr>
              <a:t>/</a:t>
            </a:r>
            <a:r>
              <a:rPr lang="en-US" sz="2000" i="1" dirty="0" err="1">
                <a:solidFill>
                  <a:srgbClr val="0070C0"/>
                </a:solidFill>
              </a:rPr>
              <a:t>git</a:t>
            </a:r>
            <a:r>
              <a:rPr lang="en-US" sz="2000" i="1" dirty="0">
                <a:solidFill>
                  <a:srgbClr val="0070C0"/>
                </a:solidFill>
              </a:rPr>
              <a:t>/tutorials/learn-</a:t>
            </a:r>
            <a:r>
              <a:rPr lang="en-US" sz="2000" i="1" dirty="0" err="1">
                <a:solidFill>
                  <a:srgbClr val="0070C0"/>
                </a:solidFill>
              </a:rPr>
              <a:t>git</a:t>
            </a:r>
            <a:r>
              <a:rPr lang="en-US" sz="2000" i="1" dirty="0">
                <a:solidFill>
                  <a:srgbClr val="0070C0"/>
                </a:solidFill>
              </a:rPr>
              <a:t>-with-</a:t>
            </a:r>
            <a:r>
              <a:rPr lang="en-US" sz="2000" i="1" dirty="0" err="1">
                <a:solidFill>
                  <a:srgbClr val="0070C0"/>
                </a:solidFill>
              </a:rPr>
              <a:t>bitbucket</a:t>
            </a:r>
            <a:r>
              <a:rPr lang="en-US" sz="2000" i="1" dirty="0">
                <a:solidFill>
                  <a:srgbClr val="0070C0"/>
                </a:solidFill>
              </a:rPr>
              <a:t>-cloud</a:t>
            </a:r>
          </a:p>
        </p:txBody>
      </p:sp>
    </p:spTree>
    <p:extLst>
      <p:ext uri="{BB962C8B-B14F-4D97-AF65-F5344CB8AC3E}">
        <p14:creationId xmlns:p14="http://schemas.microsoft.com/office/powerpoint/2010/main" val="202652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8131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 addition to the above references, I drew inspiration and/or stole slide ideas from: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22563" y="2034472"/>
            <a:ext cx="6254976" cy="807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2400" b="1" dirty="0" smtClean="0"/>
              <a:t>Zachary Ling, “</a:t>
            </a:r>
            <a:r>
              <a:rPr lang="en-US" altLang="zh-TW" sz="2400" b="1" dirty="0"/>
              <a:t>Fundamentals of </a:t>
            </a:r>
            <a:r>
              <a:rPr lang="en-US" altLang="zh-TW" sz="2400" b="1" dirty="0" err="1" smtClean="0"/>
              <a:t>Git</a:t>
            </a:r>
            <a:r>
              <a:rPr lang="en-US" altLang="zh-TW" sz="2400" b="1" dirty="0" smtClean="0"/>
              <a:t>”</a:t>
            </a:r>
          </a:p>
          <a:p>
            <a:r>
              <a:rPr lang="en-US" altLang="zh-TW" sz="1800" dirty="0" smtClean="0"/>
              <a:t>http</a:t>
            </a:r>
            <a:r>
              <a:rPr lang="en-US" altLang="zh-TW" sz="1800" dirty="0"/>
              <a:t>://</a:t>
            </a:r>
            <a:r>
              <a:rPr lang="en-US" altLang="zh-TW" sz="1800" dirty="0" err="1"/>
              <a:t>slideplayer.com</a:t>
            </a:r>
            <a:r>
              <a:rPr lang="en-US" altLang="zh-TW" sz="1800" dirty="0"/>
              <a:t>/slide/6171599/</a:t>
            </a:r>
            <a:endParaRPr lang="zh-TW" alt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1822563" y="2930563"/>
            <a:ext cx="603552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Ruth Anderson’s CSE 390a lecture:</a:t>
            </a:r>
          </a:p>
          <a:p>
            <a:r>
              <a:rPr lang="en-US" dirty="0"/>
              <a:t>https://</a:t>
            </a:r>
            <a:r>
              <a:rPr lang="en-US" dirty="0" err="1"/>
              <a:t>courses.cs.washington.edu</a:t>
            </a:r>
            <a:r>
              <a:rPr lang="en-US" dirty="0"/>
              <a:t>/courses/cse390a</a:t>
            </a:r>
            <a:r>
              <a:rPr lang="en-US" dirty="0" smtClean="0"/>
              <a:t>/</a:t>
            </a:r>
          </a:p>
          <a:p>
            <a:r>
              <a:rPr lang="en-US" dirty="0">
                <a:hlinkClick r:id="rId2" invalidUrl="https://github.com/ldfaiztt/CSE390A/blob/master/Week 11/390aGitIntro_12au.pdf"/>
              </a:rPr>
              <a:t>https://</a:t>
            </a:r>
            <a:r>
              <a:rPr lang="en-US" dirty="0" smtClean="0">
                <a:hlinkClick r:id="rId3" invalidUrl="https://github.com/ldfaiztt/CSE390A/blob/master/Week 11/390aGitIntro_12au.pdf"/>
              </a:rPr>
              <a:t>github.com/ldfaiztt/CSE390A/blob/master/Week%2011/390aGitIntro_12au.pdf</a:t>
            </a:r>
            <a:endParaRPr lang="en-US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11330" y="5074206"/>
            <a:ext cx="8918977" cy="1725628"/>
            <a:chOff x="89573" y="5066772"/>
            <a:chExt cx="8918977" cy="172562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/>
            <a:srcRect r="27640"/>
            <a:stretch/>
          </p:blipFill>
          <p:spPr>
            <a:xfrm>
              <a:off x="2886724" y="5066772"/>
              <a:ext cx="1471846" cy="172562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/>
            <a:srcRect t="8762" r="37486"/>
            <a:stretch/>
          </p:blipFill>
          <p:spPr>
            <a:xfrm>
              <a:off x="1492523" y="5066772"/>
              <a:ext cx="1396889" cy="172562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6"/>
            <a:srcRect l="-3530" t="7191" r="31870"/>
            <a:stretch/>
          </p:blipFill>
          <p:spPr>
            <a:xfrm>
              <a:off x="4272350" y="5066772"/>
              <a:ext cx="1608715" cy="172562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9573" y="5066772"/>
              <a:ext cx="1402950" cy="172562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84568" y="5066772"/>
              <a:ext cx="3123982" cy="17256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966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399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Git</a:t>
            </a:r>
            <a:r>
              <a:rPr lang="en-US" sz="3600" dirty="0" smtClean="0"/>
              <a:t> is a distributed system </a:t>
            </a:r>
          </a:p>
          <a:p>
            <a:r>
              <a:rPr lang="en-US" sz="3600" dirty="0" smtClean="0"/>
              <a:t>for version control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841248" y="2039843"/>
            <a:ext cx="79672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Distributed: </a:t>
            </a:r>
          </a:p>
          <a:p>
            <a:r>
              <a:rPr lang="en-US" sz="2800" i="1" dirty="0"/>
              <a:t>	</a:t>
            </a:r>
            <a:r>
              <a:rPr lang="en-US" sz="2800" dirty="0" smtClean="0"/>
              <a:t>No copy of a repository is more important than 		others (except by convention)</a:t>
            </a:r>
          </a:p>
          <a:p>
            <a:r>
              <a:rPr lang="en-US" sz="2800" i="1" dirty="0"/>
              <a:t>	</a:t>
            </a:r>
            <a:r>
              <a:rPr lang="en-US" sz="2800" dirty="0" smtClean="0"/>
              <a:t>Get version control even if offline</a:t>
            </a:r>
            <a:endParaRPr lang="en-US" sz="2800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41248" y="3942600"/>
            <a:ext cx="83941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 smtClean="0"/>
              <a:t>Git</a:t>
            </a:r>
            <a:r>
              <a:rPr lang="en-US" sz="2800" i="1" dirty="0" smtClean="0"/>
              <a:t> advantages: </a:t>
            </a:r>
          </a:p>
          <a:p>
            <a:r>
              <a:rPr lang="en-US" sz="2800" i="1" dirty="0"/>
              <a:t>	</a:t>
            </a:r>
            <a:r>
              <a:rPr lang="en-US" sz="2800" dirty="0" smtClean="0"/>
              <a:t>Very resilient (because it’s distributed)</a:t>
            </a:r>
            <a:endParaRPr lang="en-US" sz="2800" dirty="0"/>
          </a:p>
          <a:p>
            <a:r>
              <a:rPr lang="en-US" sz="2800" dirty="0" smtClean="0"/>
              <a:t>	Very fast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Very compressed (favors frequent, small updates)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Very widely used (every </a:t>
            </a:r>
            <a:r>
              <a:rPr lang="en-US" sz="2800" dirty="0" err="1" smtClean="0"/>
              <a:t>git</a:t>
            </a:r>
            <a:r>
              <a:rPr lang="en-US" sz="2800" dirty="0" smtClean="0"/>
              <a:t> question, ever, has 		been asked on Stack Overflow)</a:t>
            </a:r>
          </a:p>
        </p:txBody>
      </p:sp>
    </p:spTree>
    <p:extLst>
      <p:ext uri="{BB962C8B-B14F-4D97-AF65-F5344CB8AC3E}">
        <p14:creationId xmlns:p14="http://schemas.microsoft.com/office/powerpoint/2010/main" val="150308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399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Git</a:t>
            </a:r>
            <a:r>
              <a:rPr lang="en-US" sz="3600" dirty="0" smtClean="0"/>
              <a:t> stores a “repository” as a</a:t>
            </a:r>
          </a:p>
          <a:p>
            <a:r>
              <a:rPr lang="en-US" sz="3600" i="1" dirty="0" smtClean="0"/>
              <a:t>graph</a:t>
            </a:r>
            <a:r>
              <a:rPr lang="en-US" sz="3600" dirty="0" smtClean="0"/>
              <a:t> of </a:t>
            </a:r>
            <a:r>
              <a:rPr lang="en-US" sz="3600" i="1" dirty="0" smtClean="0"/>
              <a:t>snapshots</a:t>
            </a:r>
            <a:endParaRPr lang="en-US" sz="3600" i="1" dirty="0"/>
          </a:p>
        </p:txBody>
      </p:sp>
      <p:sp>
        <p:nvSpPr>
          <p:cNvPr id="2" name="Rectangle 1"/>
          <p:cNvSpPr/>
          <p:nvPr/>
        </p:nvSpPr>
        <p:spPr>
          <a:xfrm>
            <a:off x="317500" y="5674128"/>
            <a:ext cx="570065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This is what </a:t>
            </a:r>
            <a:r>
              <a:rPr lang="en-US" sz="2200" dirty="0" err="1" smtClean="0"/>
              <a:t>git</a:t>
            </a:r>
            <a:r>
              <a:rPr lang="en-US" sz="2200" dirty="0" smtClean="0"/>
              <a:t> thinks repositories look like</a:t>
            </a:r>
          </a:p>
          <a:p>
            <a:r>
              <a:rPr lang="en-US" sz="2200" dirty="0" smtClean="0"/>
              <a:t>...and what we’ll understand in this talk</a:t>
            </a:r>
            <a:endParaRPr lang="en-US" sz="2200" dirty="0"/>
          </a:p>
        </p:txBody>
      </p:sp>
      <p:grpSp>
        <p:nvGrpSpPr>
          <p:cNvPr id="49" name="Group 48"/>
          <p:cNvGrpSpPr/>
          <p:nvPr/>
        </p:nvGrpSpPr>
        <p:grpSpPr>
          <a:xfrm>
            <a:off x="151738" y="1016583"/>
            <a:ext cx="8762514" cy="5426986"/>
            <a:chOff x="151738" y="1016583"/>
            <a:chExt cx="8762514" cy="5426986"/>
          </a:xfrm>
        </p:grpSpPr>
        <p:sp>
          <p:nvSpPr>
            <p:cNvPr id="3" name="Oval 2"/>
            <p:cNvSpPr/>
            <p:nvPr/>
          </p:nvSpPr>
          <p:spPr>
            <a:xfrm>
              <a:off x="151738" y="3072021"/>
              <a:ext cx="859263" cy="73771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C0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5158890" y="3072022"/>
              <a:ext cx="859263" cy="73771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C4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403526" y="3072021"/>
              <a:ext cx="859263" cy="73771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C1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907102" y="4333893"/>
              <a:ext cx="859263" cy="73771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C3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655314" y="4333893"/>
              <a:ext cx="859263" cy="73771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C2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410677" y="4333893"/>
              <a:ext cx="859263" cy="73771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C5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7662465" y="3068773"/>
              <a:ext cx="859263" cy="73771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C6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6" idx="2"/>
              <a:endCxn id="3" idx="6"/>
            </p:cNvCxnSpPr>
            <p:nvPr/>
          </p:nvCxnSpPr>
          <p:spPr>
            <a:xfrm flipH="1">
              <a:off x="1011001" y="3440878"/>
              <a:ext cx="392525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1"/>
              <a:endCxn id="6" idx="5"/>
            </p:cNvCxnSpPr>
            <p:nvPr/>
          </p:nvCxnSpPr>
          <p:spPr>
            <a:xfrm flipH="1" flipV="1">
              <a:off x="2136953" y="3701698"/>
              <a:ext cx="644197" cy="74023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2"/>
              <a:endCxn id="8" idx="6"/>
            </p:cNvCxnSpPr>
            <p:nvPr/>
          </p:nvCxnSpPr>
          <p:spPr>
            <a:xfrm flipH="1">
              <a:off x="3514577" y="4702750"/>
              <a:ext cx="392525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5" idx="2"/>
              <a:endCxn id="6" idx="6"/>
            </p:cNvCxnSpPr>
            <p:nvPr/>
          </p:nvCxnSpPr>
          <p:spPr>
            <a:xfrm flipH="1" flipV="1">
              <a:off x="2262789" y="3440878"/>
              <a:ext cx="2896101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9" idx="2"/>
              <a:endCxn id="7" idx="6"/>
            </p:cNvCxnSpPr>
            <p:nvPr/>
          </p:nvCxnSpPr>
          <p:spPr>
            <a:xfrm flipH="1">
              <a:off x="4766365" y="4702750"/>
              <a:ext cx="1644312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0" idx="2"/>
              <a:endCxn id="5" idx="6"/>
            </p:cNvCxnSpPr>
            <p:nvPr/>
          </p:nvCxnSpPr>
          <p:spPr>
            <a:xfrm flipH="1">
              <a:off x="6018153" y="3437630"/>
              <a:ext cx="1644312" cy="324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0" idx="3"/>
              <a:endCxn id="9" idx="7"/>
            </p:cNvCxnSpPr>
            <p:nvPr/>
          </p:nvCxnSpPr>
          <p:spPr>
            <a:xfrm flipH="1">
              <a:off x="7144104" y="3698450"/>
              <a:ext cx="644197" cy="74347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6840308" y="5071606"/>
              <a:ext cx="0" cy="63425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6018153" y="5748625"/>
              <a:ext cx="1644312" cy="69494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>
                  <a:solidFill>
                    <a:schemeClr val="tx1"/>
                  </a:solidFill>
                </a:rPr>
                <a:t>latexBranch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40" idx="2"/>
              <a:endCxn id="10" idx="0"/>
            </p:cNvCxnSpPr>
            <p:nvPr/>
          </p:nvCxnSpPr>
          <p:spPr>
            <a:xfrm>
              <a:off x="8092096" y="2733512"/>
              <a:ext cx="1" cy="33526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ounded Rectangle 39"/>
            <p:cNvSpPr/>
            <p:nvPr/>
          </p:nvSpPr>
          <p:spPr>
            <a:xfrm>
              <a:off x="7269940" y="2038568"/>
              <a:ext cx="1644312" cy="69494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master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8092096" y="1711527"/>
              <a:ext cx="1" cy="33526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ounded Rectangle 47"/>
            <p:cNvSpPr/>
            <p:nvPr/>
          </p:nvSpPr>
          <p:spPr>
            <a:xfrm>
              <a:off x="7269940" y="1016583"/>
              <a:ext cx="1644312" cy="69494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HEAD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669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399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Step 0: install </a:t>
            </a:r>
            <a:r>
              <a:rPr lang="en-US" sz="3600" dirty="0" err="1" smtClean="0"/>
              <a:t>git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352832" y="1582643"/>
            <a:ext cx="69311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Is </a:t>
            </a:r>
            <a:r>
              <a:rPr lang="en-US" sz="2800" i="1" dirty="0" err="1" smtClean="0"/>
              <a:t>git</a:t>
            </a:r>
            <a:r>
              <a:rPr lang="en-US" sz="2800" i="1" dirty="0" smtClean="0"/>
              <a:t> already on your computer?</a:t>
            </a:r>
          </a:p>
          <a:p>
            <a:r>
              <a:rPr lang="en-US" sz="2800" i="1" dirty="0" smtClean="0"/>
              <a:t>	</a:t>
            </a:r>
            <a:r>
              <a:rPr lang="en-US" sz="2000" dirty="0" smtClean="0"/>
              <a:t>Type ”</a:t>
            </a:r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mr-IN" sz="2000" dirty="0" smtClean="0"/>
              <a:t>–</a:t>
            </a:r>
            <a:r>
              <a:rPr lang="en-US" sz="2000" dirty="0" smtClean="0"/>
              <a:t>version” on the command line to find out</a:t>
            </a:r>
            <a:endParaRPr lang="en-US" sz="2000" i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52832" y="2628190"/>
            <a:ext cx="755342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If not...</a:t>
            </a:r>
          </a:p>
          <a:p>
            <a:r>
              <a:rPr lang="en-US" sz="2800" i="1" dirty="0"/>
              <a:t>	</a:t>
            </a:r>
            <a:r>
              <a:rPr lang="en-US" sz="2000" dirty="0"/>
              <a:t>Windows: </a:t>
            </a:r>
            <a:r>
              <a:rPr lang="en-US" sz="2000" dirty="0">
                <a:hlinkClick r:id="rId2"/>
              </a:rPr>
              <a:t>https://git-for-windows.github.io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r>
              <a:rPr lang="en-US" sz="2000" i="1" dirty="0"/>
              <a:t>	</a:t>
            </a:r>
            <a:r>
              <a:rPr lang="en-US" sz="2000" dirty="0"/>
              <a:t>Mac: </a:t>
            </a:r>
            <a:r>
              <a:rPr lang="en-US" sz="2000" dirty="0">
                <a:hlinkClick r:id="rId3"/>
              </a:rPr>
              <a:t>https://sourceforge.net/projects/git-osx-installer/files</a:t>
            </a:r>
            <a:r>
              <a:rPr lang="en-US" sz="2000" dirty="0" smtClean="0">
                <a:hlinkClick r:id="rId3"/>
              </a:rPr>
              <a:t>/</a:t>
            </a:r>
            <a:r>
              <a:rPr lang="en-US" sz="2000" dirty="0" smtClean="0"/>
              <a:t> 			or “brew install </a:t>
            </a:r>
            <a:r>
              <a:rPr lang="en-US" sz="2000" dirty="0" err="1" smtClean="0"/>
              <a:t>git</a:t>
            </a:r>
            <a:r>
              <a:rPr lang="en-US" sz="2000" dirty="0" smtClean="0"/>
              <a:t>” or...</a:t>
            </a:r>
          </a:p>
          <a:p>
            <a:r>
              <a:rPr lang="en-US" sz="2000" i="1" dirty="0"/>
              <a:t>	</a:t>
            </a:r>
            <a:r>
              <a:rPr lang="en-US" sz="2000" dirty="0" smtClean="0"/>
              <a:t>Linux: “</a:t>
            </a:r>
            <a:r>
              <a:rPr lang="en-US" sz="2000" dirty="0" err="1" smtClean="0"/>
              <a:t>sudo</a:t>
            </a:r>
            <a:r>
              <a:rPr lang="en-US" sz="2000" dirty="0" smtClean="0"/>
              <a:t> apt-get install </a:t>
            </a:r>
            <a:r>
              <a:rPr lang="en-US" sz="2000" dirty="0" err="1" smtClean="0"/>
              <a:t>git</a:t>
            </a:r>
            <a:r>
              <a:rPr lang="en-US" sz="2000" dirty="0" smtClean="0"/>
              <a:t>” or “</a:t>
            </a:r>
            <a:r>
              <a:rPr lang="en-US" sz="2000" dirty="0" err="1" smtClean="0"/>
              <a:t>sudo</a:t>
            </a:r>
            <a:r>
              <a:rPr lang="en-US" sz="2000" dirty="0" smtClean="0"/>
              <a:t> yum </a:t>
            </a:r>
            <a:r>
              <a:rPr lang="en-US" sz="2000" dirty="0" err="1" smtClean="0"/>
              <a:t>git</a:t>
            </a:r>
            <a:r>
              <a:rPr lang="en-US" sz="2000" dirty="0" smtClean="0"/>
              <a:t>” or 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2832" y="4597067"/>
            <a:ext cx="6931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Set default user name and email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46608" y="5211727"/>
            <a:ext cx="7059648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/>
              <a:t>git</a:t>
            </a:r>
            <a:r>
              <a:rPr lang="en-US" sz="2400" dirty="0"/>
              <a:t> </a:t>
            </a:r>
            <a:r>
              <a:rPr lang="en-US" sz="2400" dirty="0" err="1"/>
              <a:t>config</a:t>
            </a:r>
            <a:r>
              <a:rPr lang="en-US" sz="2400" dirty="0"/>
              <a:t> --global </a:t>
            </a:r>
            <a:r>
              <a:rPr lang="en-US" sz="2400" dirty="0" err="1"/>
              <a:t>user.name</a:t>
            </a:r>
            <a:r>
              <a:rPr lang="en-US" sz="2400" dirty="0"/>
              <a:t> </a:t>
            </a:r>
            <a:r>
              <a:rPr lang="en-US" sz="2400" dirty="0" smtClean="0"/>
              <a:t>”My Name”</a:t>
            </a:r>
          </a:p>
          <a:p>
            <a:r>
              <a:rPr lang="en-US" sz="2400" dirty="0"/>
              <a:t>$ </a:t>
            </a:r>
            <a:r>
              <a:rPr lang="en-US" sz="2400" dirty="0" err="1"/>
              <a:t>git</a:t>
            </a:r>
            <a:r>
              <a:rPr lang="en-US" sz="2400" dirty="0"/>
              <a:t> </a:t>
            </a:r>
            <a:r>
              <a:rPr lang="en-US" sz="2400" dirty="0" err="1"/>
              <a:t>config</a:t>
            </a:r>
            <a:r>
              <a:rPr lang="en-US" sz="2400" dirty="0"/>
              <a:t> --global </a:t>
            </a:r>
            <a:r>
              <a:rPr lang="en-US" sz="2400" dirty="0" err="1"/>
              <a:t>user.email</a:t>
            </a:r>
            <a:r>
              <a:rPr lang="en-US" sz="2400" dirty="0"/>
              <a:t> </a:t>
            </a:r>
            <a:r>
              <a:rPr lang="en-US" sz="2400" dirty="0" smtClean="0"/>
              <a:t>”</a:t>
            </a:r>
            <a:r>
              <a:rPr lang="en-US" sz="2400" dirty="0" err="1" smtClean="0"/>
              <a:t>myEmail@email.email</a:t>
            </a:r>
            <a:r>
              <a:rPr lang="en-US" sz="2400" dirty="0" smtClean="0"/>
              <a:t>"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303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399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Starting a new repository: the plan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55718" y="1748040"/>
            <a:ext cx="5754426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Our basic workflow will be:</a:t>
            </a:r>
          </a:p>
          <a:p>
            <a:endParaRPr lang="en-US" sz="400" dirty="0" smtClean="0"/>
          </a:p>
          <a:p>
            <a:r>
              <a:rPr lang="en-US" sz="2800" i="1" dirty="0"/>
              <a:t>	</a:t>
            </a:r>
            <a:r>
              <a:rPr lang="en-US" sz="2800" dirty="0" smtClean="0"/>
              <a:t>(start a repository)</a:t>
            </a:r>
          </a:p>
          <a:p>
            <a:endParaRPr lang="en-US" sz="1100" dirty="0"/>
          </a:p>
          <a:p>
            <a:r>
              <a:rPr lang="en-US" sz="2800" dirty="0" smtClean="0"/>
              <a:t>	</a:t>
            </a:r>
            <a:r>
              <a:rPr lang="en-US" sz="2800" i="1" dirty="0" smtClean="0"/>
              <a:t>Edit</a:t>
            </a:r>
            <a:r>
              <a:rPr lang="en-US" sz="2800" dirty="0" smtClean="0"/>
              <a:t> some files</a:t>
            </a:r>
          </a:p>
          <a:p>
            <a:endParaRPr lang="en-US" sz="1100" dirty="0" smtClean="0"/>
          </a:p>
          <a:p>
            <a:r>
              <a:rPr lang="en-US" sz="2800" dirty="0"/>
              <a:t>	</a:t>
            </a:r>
            <a:r>
              <a:rPr lang="en-US" sz="2800" i="1" dirty="0" smtClean="0"/>
              <a:t>Stage</a:t>
            </a:r>
            <a:r>
              <a:rPr lang="en-US" sz="2800" dirty="0" smtClean="0"/>
              <a:t> those changes</a:t>
            </a:r>
          </a:p>
          <a:p>
            <a:endParaRPr lang="en-US" sz="1100" i="1" dirty="0" smtClean="0"/>
          </a:p>
          <a:p>
            <a:r>
              <a:rPr lang="en-US" sz="2800" i="1" dirty="0"/>
              <a:t>	</a:t>
            </a:r>
            <a:r>
              <a:rPr lang="en-US" sz="2800" i="1" dirty="0" smtClean="0"/>
              <a:t>Review </a:t>
            </a:r>
            <a:r>
              <a:rPr lang="en-US" sz="2800" dirty="0" smtClean="0"/>
              <a:t>those changes</a:t>
            </a:r>
          </a:p>
          <a:p>
            <a:endParaRPr lang="en-US" sz="1100" i="1" dirty="0" smtClean="0"/>
          </a:p>
          <a:p>
            <a:r>
              <a:rPr lang="en-US" sz="2800" i="1" dirty="0"/>
              <a:t>	</a:t>
            </a:r>
            <a:r>
              <a:rPr lang="en-US" sz="2800" i="1" dirty="0" smtClean="0"/>
              <a:t>Commit</a:t>
            </a:r>
            <a:r>
              <a:rPr lang="en-US" sz="2800" dirty="0" smtClean="0"/>
              <a:t> those changes</a:t>
            </a:r>
            <a:endParaRPr lang="en-US" sz="2800" dirty="0"/>
          </a:p>
          <a:p>
            <a:endParaRPr lang="en-US" sz="1100" i="1" dirty="0" smtClean="0"/>
          </a:p>
          <a:p>
            <a:r>
              <a:rPr lang="en-US" sz="2800" i="1" dirty="0" smtClean="0"/>
              <a:t>	... </a:t>
            </a:r>
            <a:r>
              <a:rPr lang="en-US" sz="2800" dirty="0" smtClean="0"/>
              <a:t>and repeat</a:t>
            </a:r>
          </a:p>
        </p:txBody>
      </p:sp>
    </p:spTree>
    <p:extLst>
      <p:ext uri="{BB962C8B-B14F-4D97-AF65-F5344CB8AC3E}">
        <p14:creationId xmlns:p14="http://schemas.microsoft.com/office/powerpoint/2010/main" val="81049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399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Starting a new repository: </a:t>
            </a:r>
            <a:r>
              <a:rPr lang="en-US" sz="3600" i="1" dirty="0" err="1" smtClean="0"/>
              <a:t>git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init</a:t>
            </a:r>
            <a:endParaRPr lang="en-US" sz="36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261392" y="2186147"/>
            <a:ext cx="6931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Let’s navigate to a blank directory and begin...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84352" y="2860760"/>
            <a:ext cx="6199632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/>
              <a:t>git</a:t>
            </a:r>
            <a:r>
              <a:rPr lang="en-US" sz="2400" dirty="0"/>
              <a:t> </a:t>
            </a:r>
            <a:r>
              <a:rPr lang="en-US" sz="2400" dirty="0" err="1" smtClean="0"/>
              <a:t>init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61392" y="3432153"/>
            <a:ext cx="6931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We’ve just initialized an empty repository!</a:t>
            </a:r>
          </a:p>
        </p:txBody>
      </p:sp>
    </p:spTree>
    <p:extLst>
      <p:ext uri="{BB962C8B-B14F-4D97-AF65-F5344CB8AC3E}">
        <p14:creationId xmlns:p14="http://schemas.microsoft.com/office/powerpoint/2010/main" val="47322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tWideScree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tWideScreen" id="{799F0724-B9A1-B042-A052-4B2E291ECD06}" vid="{9420BFA6-9D16-9D49-85D7-03C8B06196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notWideScreen</Template>
  <TotalTime>387</TotalTime>
  <Words>1556</Words>
  <Application>Microsoft Macintosh PowerPoint</Application>
  <PresentationFormat>On-screen Show (4:3)</PresentationFormat>
  <Paragraphs>536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Calibri</vt:lpstr>
      <vt:lpstr>Calibri Light</vt:lpstr>
      <vt:lpstr>Mangal</vt:lpstr>
      <vt:lpstr>新細明體</vt:lpstr>
      <vt:lpstr>Arial</vt:lpstr>
      <vt:lpstr>notWideScreen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54</cp:revision>
  <dcterms:created xsi:type="dcterms:W3CDTF">2017-09-12T12:26:16Z</dcterms:created>
  <dcterms:modified xsi:type="dcterms:W3CDTF">2017-09-12T18:54:10Z</dcterms:modified>
</cp:coreProperties>
</file>