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89" r:id="rId11"/>
    <p:sldId id="265" r:id="rId12"/>
    <p:sldId id="266" r:id="rId13"/>
    <p:sldId id="281" r:id="rId14"/>
    <p:sldId id="267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5" r:id="rId35"/>
    <p:sldId id="306" r:id="rId36"/>
    <p:sldId id="311" r:id="rId37"/>
    <p:sldId id="303" r:id="rId38"/>
    <p:sldId id="304" r:id="rId39"/>
    <p:sldId id="307" r:id="rId40"/>
    <p:sldId id="308" r:id="rId41"/>
    <p:sldId id="309" r:id="rId42"/>
    <p:sldId id="268" r:id="rId43"/>
    <p:sldId id="269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243"/>
  </p:normalViewPr>
  <p:slideViewPr>
    <p:cSldViewPr snapToGrid="0" snapToObjects="1">
      <p:cViewPr>
        <p:scale>
          <a:sx n="69" d="100"/>
          <a:sy n="69" d="100"/>
        </p:scale>
        <p:origin x="14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4B8-121F-534F-AF99-E21A257E346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3294-EAEE-334E-9E8C-B3DD9380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A22A-D7A3-0B44-9902-2F44BE90BD91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Relationship Id="rId3" Type="http://schemas.openxmlformats.org/officeDocument/2006/relationships/hyperlink" Target="https://try.github.io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6.tiff"/><Relationship Id="rId5" Type="http://schemas.openxmlformats.org/officeDocument/2006/relationships/image" Target="../media/image9.tiff"/><Relationship Id="rId6" Type="http://schemas.openxmlformats.org/officeDocument/2006/relationships/image" Target="../media/image5.tiff"/><Relationship Id="rId7" Type="http://schemas.openxmlformats.org/officeDocument/2006/relationships/image" Target="../media/image1.tiff"/><Relationship Id="rId8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3" Type="http://schemas.openxmlformats.org/officeDocument/2006/relationships/hyperlink" Target="https://sourceforge.net/projects/git-osx-installer/fil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6" y="1668118"/>
            <a:ext cx="2540000" cy="312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4118" y="704433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Distributed version control with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30800" y="1864617"/>
            <a:ext cx="340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</a:t>
            </a:r>
          </a:p>
          <a:p>
            <a:r>
              <a:rPr lang="en-US" sz="2800" i="1" dirty="0" smtClean="0"/>
              <a:t>Working locally</a:t>
            </a:r>
            <a:endParaRPr lang="en-US" sz="2800" i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64266" y="3687137"/>
            <a:ext cx="9143999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1" dirty="0" smtClean="0"/>
              <a:t>Daniel Sussman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04" y="5704912"/>
            <a:ext cx="1031990" cy="9033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1389" y="5312723"/>
            <a:ext cx="801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gitlab.com</a:t>
            </a:r>
            <a:r>
              <a:rPr lang="en-US" sz="2800" dirty="0"/>
              <a:t>/</a:t>
            </a:r>
            <a:r>
              <a:rPr lang="en-US" sz="2800" dirty="0" err="1"/>
              <a:t>dmsussman</a:t>
            </a:r>
            <a:r>
              <a:rPr lang="en-US" sz="2800" dirty="0"/>
              <a:t>/</a:t>
            </a:r>
            <a:r>
              <a:rPr lang="en-US" sz="2800" dirty="0" err="1"/>
              <a:t>workingWithGit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3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init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084352" y="3342106"/>
            <a:ext cx="619963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chapter1.rtf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chapter1.rtf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“Chapter 1 finished”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6800" y="2209524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Hey, it turns out I’m writing my Ph.D. thesis... in vim</a:t>
            </a:r>
          </a:p>
          <a:p>
            <a:r>
              <a:rPr lang="en-US" sz="2800" i="1" dirty="0"/>
              <a:t>	</a:t>
            </a:r>
            <a:r>
              <a:rPr lang="en-US" sz="2800" i="1" dirty="0" smtClean="0"/>
              <a:t>...let’s start with a few mystical commands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6800" y="4940532"/>
            <a:ext cx="804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Version control does not just have to be code!</a:t>
            </a:r>
          </a:p>
          <a:p>
            <a:r>
              <a:rPr lang="en-US" sz="2800" i="1" dirty="0" smtClean="0"/>
              <a:t>We’ll follow this pretend project for the rest of the talk</a:t>
            </a:r>
          </a:p>
        </p:txBody>
      </p:sp>
    </p:spTree>
    <p:extLst>
      <p:ext uri="{BB962C8B-B14F-4D97-AF65-F5344CB8AC3E}">
        <p14:creationId xmlns:p14="http://schemas.microsoft.com/office/powerpoint/2010/main" val="10532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Git’s</a:t>
            </a:r>
            <a:r>
              <a:rPr lang="en-US" sz="3600" dirty="0" smtClean="0"/>
              <a:t> thoughts about this repository</a:t>
            </a:r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1578202" y="42574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8768" y="392223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216612" y="3227288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8768" y="2906480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16612" y="221153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0702" y="4662410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22270" y="4271946"/>
            <a:ext cx="3942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snapshot of the repository...</a:t>
            </a:r>
          </a:p>
          <a:p>
            <a:r>
              <a:rPr lang="en-US" sz="2400" dirty="0" smtClean="0"/>
              <a:t>	(i.e., “chapter1.rtf”)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0702" y="3574760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22270" y="3241741"/>
            <a:ext cx="40278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branch</a:t>
            </a:r>
            <a:r>
              <a:rPr lang="en-US" sz="2400" dirty="0" smtClean="0"/>
              <a:t> that snapshot is on</a:t>
            </a:r>
          </a:p>
          <a:p>
            <a:r>
              <a:rPr lang="en-US" sz="2400" dirty="0" smtClean="0"/>
              <a:t>	(will be clearer soon!)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922270" y="2211536"/>
            <a:ext cx="3759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special </a:t>
            </a:r>
            <a:r>
              <a:rPr lang="en-US" sz="2400" smtClean="0"/>
              <a:t>pointer referencing</a:t>
            </a:r>
            <a:endParaRPr lang="en-US" sz="2400" dirty="0"/>
          </a:p>
          <a:p>
            <a:r>
              <a:rPr lang="en-US" sz="2400" dirty="0" smtClean="0"/>
              <a:t>	current commit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0702" y="2559008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(local) trees of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32" y="2076419"/>
            <a:ext cx="6931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The “HEAD”</a:t>
            </a:r>
          </a:p>
          <a:p>
            <a:r>
              <a:rPr lang="en-US" sz="2400" i="1" dirty="0" smtClean="0"/>
              <a:t>	</a:t>
            </a:r>
            <a:r>
              <a:rPr lang="en-US" sz="2400" dirty="0" smtClean="0"/>
              <a:t>The last committed snapshot of the repository</a:t>
            </a:r>
          </a:p>
          <a:p>
            <a:r>
              <a:rPr lang="en-US" sz="2800" i="1" dirty="0"/>
              <a:t>The </a:t>
            </a:r>
            <a:r>
              <a:rPr lang="en-US" sz="2800" i="1" dirty="0" smtClean="0"/>
              <a:t>“Staging area” (or “Index”)</a:t>
            </a:r>
            <a:endParaRPr lang="en-US" sz="2800" i="1" dirty="0"/>
          </a:p>
          <a:p>
            <a:r>
              <a:rPr lang="en-US" sz="2400" i="1" dirty="0"/>
              <a:t>	</a:t>
            </a:r>
            <a:r>
              <a:rPr lang="en-US" sz="2400" dirty="0" smtClean="0"/>
              <a:t>A proposed next snapshot</a:t>
            </a:r>
          </a:p>
          <a:p>
            <a:r>
              <a:rPr lang="en-US" sz="2800" i="1" dirty="0"/>
              <a:t>The </a:t>
            </a:r>
            <a:r>
              <a:rPr lang="en-US" sz="2800" i="1" dirty="0" smtClean="0"/>
              <a:t>“Working directory” (or “working tree”)</a:t>
            </a:r>
          </a:p>
          <a:p>
            <a:r>
              <a:rPr lang="en-US" sz="2400" i="1" dirty="0" smtClean="0"/>
              <a:t> </a:t>
            </a:r>
            <a:r>
              <a:rPr lang="en-US" sz="2400" i="1" dirty="0"/>
              <a:t>	</a:t>
            </a:r>
            <a:r>
              <a:rPr lang="en-US" sz="2400" dirty="0" smtClean="0"/>
              <a:t>Where you do work!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473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(local) trees of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1798295" y="1717923"/>
            <a:ext cx="7908867" cy="3775056"/>
            <a:chOff x="1798295" y="1717923"/>
            <a:chExt cx="7908867" cy="3775056"/>
          </a:xfrm>
        </p:grpSpPr>
        <p:sp>
          <p:nvSpPr>
            <p:cNvPr id="5" name="Rounded Rectangle 4"/>
            <p:cNvSpPr/>
            <p:nvPr/>
          </p:nvSpPr>
          <p:spPr>
            <a:xfrm>
              <a:off x="1811912" y="171792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 / 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repository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25792" y="1717923"/>
              <a:ext cx="1644312" cy="694944"/>
            </a:xfrm>
            <a:prstGeom prst="roundRect">
              <a:avLst/>
            </a:prstGeom>
            <a:solidFill>
              <a:srgbClr val="20F0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Index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39672" y="1717923"/>
              <a:ext cx="1644312" cy="6949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Working Directory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</p:cNvCxnSpPr>
            <p:nvPr/>
          </p:nvCxnSpPr>
          <p:spPr>
            <a:xfrm>
              <a:off x="2634068" y="2412867"/>
              <a:ext cx="0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2"/>
            </p:cNvCxnSpPr>
            <p:nvPr/>
          </p:nvCxnSpPr>
          <p:spPr>
            <a:xfrm>
              <a:off x="7461828" y="2412867"/>
              <a:ext cx="0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9" idx="2"/>
            </p:cNvCxnSpPr>
            <p:nvPr/>
          </p:nvCxnSpPr>
          <p:spPr>
            <a:xfrm>
              <a:off x="5047948" y="2412867"/>
              <a:ext cx="3528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859583" y="3052057"/>
              <a:ext cx="43767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121100" y="3804912"/>
              <a:ext cx="2186739" cy="37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804719" y="2519917"/>
              <a:ext cx="4351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Checkout project... make changes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2937" y="3289091"/>
              <a:ext cx="1987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Stage changes</a:t>
              </a:r>
              <a:endParaRPr lang="en-US" sz="2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745875" y="4412423"/>
              <a:ext cx="2186739" cy="37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60968" y="3810816"/>
              <a:ext cx="2263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mtClean="0"/>
                <a:t>Commit changes</a:t>
              </a:r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390262" y="4967974"/>
              <a:ext cx="13753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Staged files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135162" y="4785093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/>
                <a:t>Modified </a:t>
              </a:r>
              <a:r>
                <a:rPr lang="en-US" sz="2000" dirty="0"/>
                <a:t>and </a:t>
              </a:r>
            </a:p>
            <a:p>
              <a:pPr algn="ctr"/>
              <a:r>
                <a:rPr lang="en-US" sz="2000" dirty="0"/>
                <a:t>unmodified files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798295" y="5031239"/>
              <a:ext cx="16715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Committed files</a:t>
              </a:r>
              <a:endParaRPr lang="en-US" dirty="0"/>
            </a:p>
          </p:txBody>
        </p:sp>
      </p:grpSp>
      <p:pic>
        <p:nvPicPr>
          <p:cNvPr id="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36" y="1835486"/>
            <a:ext cx="5378892" cy="336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Looking at the current status: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00372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nothing 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Life cycle of a commit: Editing files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0037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chapter2.rtf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8520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</a:t>
            </a:r>
            <a:r>
              <a:rPr lang="en-US" sz="3600" dirty="0" smtClean="0"/>
              <a:t>: seeing changes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smtClean="0"/>
              <a:t>master</a:t>
            </a:r>
            <a:endParaRPr lang="en-US" sz="2400" dirty="0"/>
          </a:p>
          <a:p>
            <a:r>
              <a:rPr lang="en-US" sz="2400" dirty="0"/>
              <a:t>Untracked files</a:t>
            </a:r>
            <a:r>
              <a:rPr lang="en-US" sz="2400" dirty="0" smtClean="0"/>
              <a:t>: 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add &lt;file&gt;..." to include in what will be committed</a:t>
            </a:r>
            <a:r>
              <a:rPr lang="en-US" sz="2400" dirty="0" smtClean="0"/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chapter2.rtf</a:t>
            </a:r>
          </a:p>
          <a:p>
            <a:r>
              <a:rPr lang="en-US" sz="2400" dirty="0"/>
              <a:t>nothing added to commit but untracked files present (use "</a:t>
            </a:r>
            <a:r>
              <a:rPr lang="en-US" sz="2400" dirty="0" err="1"/>
              <a:t>git</a:t>
            </a:r>
            <a:r>
              <a:rPr lang="en-US" sz="2400" dirty="0"/>
              <a:t> add" to track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8520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17501" y="5674128"/>
            <a:ext cx="42362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Look at all those helpful messages!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</a:t>
            </a:r>
            <a:r>
              <a:rPr lang="en-US" sz="3600" dirty="0" smtClean="0"/>
              <a:t>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add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chapter2.rtf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 smtClean="0"/>
              <a:t>On branch master</a:t>
            </a:r>
          </a:p>
          <a:p>
            <a:r>
              <a:rPr lang="en-US" sz="2400" dirty="0"/>
              <a:t>Changes to be committed</a:t>
            </a:r>
            <a:r>
              <a:rPr lang="en-US" sz="2400" dirty="0" smtClean="0"/>
              <a:t>: 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reset HEAD &lt;file&gt;..." to </a:t>
            </a:r>
            <a:r>
              <a:rPr lang="en-US" sz="2400" dirty="0" err="1"/>
              <a:t>unstage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new file:   </a:t>
            </a:r>
            <a:r>
              <a:rPr lang="en-US" sz="2400" dirty="0" smtClean="0">
                <a:solidFill>
                  <a:srgbClr val="FFFF00"/>
                </a:solidFill>
              </a:rPr>
              <a:t>chapter2.rtf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39923" y="5629132"/>
            <a:ext cx="25354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git</a:t>
            </a:r>
            <a:r>
              <a:rPr lang="en-US" sz="2200" i="1" dirty="0" smtClean="0"/>
              <a:t> add </a:t>
            </a:r>
            <a:r>
              <a:rPr lang="en-US" sz="2200" dirty="0" smtClean="0"/>
              <a:t>stages files </a:t>
            </a:r>
          </a:p>
          <a:p>
            <a:r>
              <a:rPr lang="en-US" sz="2200" dirty="0" smtClean="0"/>
              <a:t>to be committed</a:t>
            </a:r>
            <a:endParaRPr lang="en-US" sz="2200" i="1" dirty="0"/>
          </a:p>
        </p:txBody>
      </p:sp>
      <p:sp>
        <p:nvSpPr>
          <p:cNvPr id="16" name="Rectangle 15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</a:t>
            </a:r>
            <a:r>
              <a:rPr lang="en-US" sz="3600" dirty="0" smtClean="0"/>
              <a:t>commit: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chapter3.rtf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to be </a:t>
            </a:r>
            <a:r>
              <a:rPr lang="en-US" sz="2400" dirty="0" smtClean="0"/>
              <a:t>committed: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new file:   chapter2.rtf</a:t>
            </a:r>
          </a:p>
          <a:p>
            <a:r>
              <a:rPr lang="en-US" sz="2400" dirty="0" smtClean="0"/>
              <a:t>Untracked </a:t>
            </a:r>
            <a:r>
              <a:rPr lang="en-US" sz="2400" dirty="0"/>
              <a:t>files: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chapter3.rtf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61287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commit: </a:t>
            </a:r>
            <a:r>
              <a:rPr lang="en-US" sz="3600" i="1" dirty="0" err="1"/>
              <a:t>git</a:t>
            </a:r>
            <a:r>
              <a:rPr lang="en-US" sz="3600" i="1" dirty="0"/>
              <a:t> status</a:t>
            </a:r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chapter3.rtf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to be </a:t>
            </a:r>
            <a:r>
              <a:rPr lang="en-US" sz="2400" dirty="0" smtClean="0"/>
              <a:t>committed: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new file:   chapter2.rtf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>
                <a:solidFill>
                  <a:srgbClr val="FFFF00"/>
                </a:solidFill>
              </a:rPr>
              <a:t>file:   </a:t>
            </a:r>
            <a:r>
              <a:rPr lang="en-US" sz="2400" dirty="0" smtClean="0">
                <a:solidFill>
                  <a:srgbClr val="FFFF00"/>
                </a:solidFill>
              </a:rPr>
              <a:t>chapter3.rtf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266456" y="5960419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Common commands / outline of talk</a:t>
            </a:r>
            <a:endParaRPr lang="en-US" sz="3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38875"/>
              </p:ext>
            </p:extLst>
          </p:nvPr>
        </p:nvGraphicFramePr>
        <p:xfrm>
          <a:off x="376117" y="1634068"/>
          <a:ext cx="8415868" cy="445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07934"/>
                <a:gridCol w="42079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init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 repository / this talk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</a:t>
                      </a:r>
                      <a:r>
                        <a:rPr lang="en-US" sz="2800" b="1" i="1" dirty="0" smtClean="0"/>
                        <a:t>files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the files to the staging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status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the status of files in working directory and staging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</a:t>
                      </a:r>
                      <a:r>
                        <a:rPr lang="mr-IN" sz="2800" dirty="0" smtClean="0"/>
                        <a:t>–</a:t>
                      </a:r>
                      <a:r>
                        <a:rPr lang="en-US" sz="2800" dirty="0" smtClean="0"/>
                        <a:t>m “</a:t>
                      </a:r>
                      <a:r>
                        <a:rPr lang="en-US" sz="2800" b="1" i="1" dirty="0" smtClean="0"/>
                        <a:t>message</a:t>
                      </a:r>
                      <a:r>
                        <a:rPr lang="en-US" sz="2800" b="0" i="0" dirty="0" smtClean="0"/>
                        <a:t>”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a snapshot of the staging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checkout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branches or checkout a file / commit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git</a:t>
                      </a:r>
                      <a:r>
                        <a:rPr lang="en-US" sz="2800" baseline="0" dirty="0" smtClean="0"/>
                        <a:t> diff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a record of commits; see what is different between versions of</a:t>
                      </a:r>
                      <a:r>
                        <a:rPr lang="en-US" baseline="0" dirty="0" smtClean="0"/>
                        <a:t>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help </a:t>
                      </a:r>
                      <a:r>
                        <a:rPr lang="en-US" sz="2800" b="1" i="1" dirty="0" smtClean="0"/>
                        <a:t>[verb]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help</a:t>
                      </a:r>
                      <a:r>
                        <a:rPr lang="en-US" baseline="0" dirty="0" smtClean="0"/>
                        <a:t> on the specified command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Looking at the current status: </a:t>
            </a: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206602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29040" y="3644077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06884" y="2949133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29040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06884" y="193338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commit -m "Chapters 2 and 3 written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smtClean="0"/>
              <a:t>master</a:t>
            </a:r>
          </a:p>
          <a:p>
            <a:r>
              <a:rPr lang="en-US" sz="2400" dirty="0" smtClean="0"/>
              <a:t>nothing </a:t>
            </a:r>
            <a:r>
              <a:rPr lang="en-US" sz="2400" dirty="0"/>
              <a:t>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1458389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0" idx="6"/>
          </p:cNvCxnSpPr>
          <p:nvPr/>
        </p:nvCxnSpPr>
        <p:spPr>
          <a:xfrm flipH="1">
            <a:off x="1065864" y="433374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2608" y="5427964"/>
            <a:ext cx="4393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git</a:t>
            </a:r>
            <a:r>
              <a:rPr lang="en-US" sz="2200" i="1" dirty="0" smtClean="0"/>
              <a:t> commit </a:t>
            </a:r>
            <a:r>
              <a:rPr lang="en-US" sz="2200" dirty="0" smtClean="0"/>
              <a:t>takes a new snapshot</a:t>
            </a:r>
          </a:p>
          <a:p>
            <a:r>
              <a:rPr lang="en-US" sz="2200" i="1" dirty="0" smtClean="0"/>
              <a:t>...</a:t>
            </a:r>
            <a:r>
              <a:rPr lang="en-US" sz="2200" dirty="0" smtClean="0"/>
              <a:t>commit messages are </a:t>
            </a:r>
            <a:r>
              <a:rPr lang="en-US" sz="2200" b="1" dirty="0" smtClean="0"/>
              <a:t>mandatory</a:t>
            </a:r>
            <a:r>
              <a:rPr lang="en-US" sz="2200" dirty="0" smtClean="0"/>
              <a:t> </a:t>
            </a:r>
          </a:p>
          <a:p>
            <a:r>
              <a:rPr lang="en-US" sz="2200" i="1" dirty="0"/>
              <a:t>	</a:t>
            </a:r>
            <a:r>
              <a:rPr lang="en-US" sz="2200" dirty="0" smtClean="0"/>
              <a:t>(and useful!)</a:t>
            </a:r>
            <a:endParaRPr lang="en-US" sz="2200" i="1" dirty="0"/>
          </a:p>
        </p:txBody>
      </p:sp>
      <p:sp>
        <p:nvSpPr>
          <p:cNvPr id="22" name="Rectangle 2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Branches!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1844001"/>
            <a:ext cx="788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After much thought, I’ve decided “.rtf” format is terrible for a thesis...</a:t>
            </a:r>
          </a:p>
          <a:p>
            <a:endParaRPr lang="en-US" sz="2800" i="1" dirty="0"/>
          </a:p>
          <a:p>
            <a:r>
              <a:rPr lang="en-US" sz="2800" i="1" dirty="0" smtClean="0"/>
              <a:t>...if only I could experiment with an alternative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0" y="4438701"/>
            <a:ext cx="1412488" cy="173736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Making a new branch: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-b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Switched to a new branch '</a:t>
            </a:r>
            <a:r>
              <a:rPr lang="en-US" sz="2400" dirty="0" err="1"/>
              <a:t>latexBranch</a:t>
            </a:r>
            <a:r>
              <a:rPr lang="en-US" sz="2400" dirty="0"/>
              <a:t>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9807" y="3134479"/>
            <a:ext cx="57424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The “-b” option tells </a:t>
            </a:r>
            <a:r>
              <a:rPr lang="en-US" sz="2200" dirty="0" err="1" smtClean="0"/>
              <a:t>git</a:t>
            </a:r>
            <a:r>
              <a:rPr lang="en-US" sz="2200" dirty="0" smtClean="0"/>
              <a:t> to make a new branch... we’ll see that checkout is quite powerful</a:t>
            </a:r>
            <a:endParaRPr lang="en-US" sz="2200" dirty="0"/>
          </a:p>
        </p:txBody>
      </p:sp>
      <p:sp>
        <p:nvSpPr>
          <p:cNvPr id="44" name="Rectangle 43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rm</a:t>
            </a:r>
            <a:r>
              <a:rPr lang="en-US" sz="2400" dirty="0" smtClean="0"/>
              <a:t> chapter1.rtf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883" y="5590996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chapter1.rtf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08" y="2719146"/>
            <a:ext cx="4974446" cy="39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checkout -- &lt;file&gt;..." to discard changes in working directory)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deleted</a:t>
            </a:r>
            <a:r>
              <a:rPr lang="en-US" sz="2400" dirty="0">
                <a:solidFill>
                  <a:srgbClr val="FF0000"/>
                </a:solidFill>
              </a:rPr>
              <a:t>:    chapter1.rtf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changes added to </a:t>
            </a:r>
            <a:r>
              <a:rPr lang="en-US" sz="2400" dirty="0" smtClean="0"/>
              <a:t>commit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883" y="5590996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chapter1.rtf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-- chapter1.rtf</a:t>
            </a:r>
          </a:p>
          <a:p>
            <a:r>
              <a:rPr lang="en-US" sz="2400" dirty="0" smtClean="0"/>
              <a:t>$ mv chapter1.rtf chapter1.tex</a:t>
            </a:r>
          </a:p>
          <a:p>
            <a:r>
              <a:rPr lang="en-US" sz="2400" dirty="0" smtClean="0"/>
              <a:t>$ vim chapter1.tex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66191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Preparing for a new commit...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  <a:endParaRPr lang="en-US" sz="2400" dirty="0"/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deleted:    chapter1.rtf</a:t>
            </a:r>
          </a:p>
          <a:p>
            <a:r>
              <a:rPr lang="en-US" sz="2400" dirty="0"/>
              <a:t>Untracked files: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chapter1.tex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85201" y="562021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Preparing for a new commit...</a:t>
            </a:r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add --all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7908" y="5627572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Committing the new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commit -m "re-wrote chapter 1 in </a:t>
            </a:r>
            <a:r>
              <a:rPr lang="en-US" sz="2400" dirty="0" err="1" smtClean="0"/>
              <a:t>tex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nothing 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2659756" y="4605655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837600" y="492223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2659756" y="5617174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837600" y="598075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30856" y="3896950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136954" y="3701701"/>
            <a:ext cx="219738" cy="3032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Extending the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1024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8868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/>
              <a:t>mv chapter2.rtf chapter2.tex</a:t>
            </a:r>
          </a:p>
          <a:p>
            <a:r>
              <a:rPr lang="en-US" sz="2400" dirty="0" smtClean="0"/>
              <a:t>$ </a:t>
            </a:r>
            <a:r>
              <a:rPr lang="en-US" sz="2400" dirty="0"/>
              <a:t>vim chapter2.tex 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--all 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”converted chapter 2 to </a:t>
            </a:r>
            <a:r>
              <a:rPr lang="en-US" sz="2400" dirty="0" err="1" smtClean="0"/>
              <a:t>tex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4649209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496578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3878160" y="5660728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056004" y="6024305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3661874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391147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4265807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3896950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version control?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118" y="2155622"/>
            <a:ext cx="739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(systematic) way of managing multiple versions of programs, documents, databases, etc.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118" y="3638912"/>
            <a:ext cx="739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Theorem: Almost all real projects use some kind 		of version control.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4118" y="5187014"/>
            <a:ext cx="739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Corollary: 			....</a:t>
            </a:r>
          </a:p>
        </p:txBody>
      </p:sp>
    </p:spTree>
    <p:extLst>
      <p:ext uri="{BB962C8B-B14F-4D97-AF65-F5344CB8AC3E}">
        <p14:creationId xmlns:p14="http://schemas.microsoft.com/office/powerpoint/2010/main" val="16476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Moving around the </a:t>
            </a:r>
            <a:r>
              <a:rPr lang="en-US" sz="3600" dirty="0" err="1" smtClean="0"/>
              <a:t>git</a:t>
            </a:r>
            <a:r>
              <a:rPr lang="en-US" sz="3600" dirty="0" smtClean="0"/>
              <a:t> tree: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2420049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My advisor just asked for </a:t>
            </a:r>
            <a:r>
              <a:rPr lang="en-US" sz="2800" b="1" i="1" dirty="0" smtClean="0"/>
              <a:t>another</a:t>
            </a:r>
            <a:r>
              <a:rPr lang="en-US" sz="2800" i="1" dirty="0" smtClean="0"/>
              <a:t> chapter, and I haven’t finished converting everything to </a:t>
            </a:r>
            <a:r>
              <a:rPr lang="en-US" sz="2800" i="1" dirty="0" err="1" smtClean="0"/>
              <a:t>TeX</a:t>
            </a:r>
            <a:r>
              <a:rPr lang="en-US" sz="2800" i="1" dirty="0" smtClean="0"/>
              <a:t> yet!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001" r="31486"/>
          <a:stretch/>
        </p:blipFill>
        <p:spPr>
          <a:xfrm>
            <a:off x="309663" y="4526256"/>
            <a:ext cx="1594442" cy="1737362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Moving around the </a:t>
            </a:r>
            <a:r>
              <a:rPr lang="en-US" sz="3600" dirty="0" err="1"/>
              <a:t>git</a:t>
            </a:r>
            <a:r>
              <a:rPr lang="en-US" sz="3600" dirty="0"/>
              <a:t> tree: </a:t>
            </a:r>
            <a:r>
              <a:rPr lang="en-US" sz="3600" i="1" dirty="0" err="1"/>
              <a:t>git</a:t>
            </a:r>
            <a:r>
              <a:rPr lang="en-US" sz="3600" i="1" dirty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1024" y="3826957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8868" y="3132013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checkout master </a:t>
            </a:r>
          </a:p>
          <a:p>
            <a:r>
              <a:rPr lang="en-US" sz="2400" dirty="0"/>
              <a:t>Switched to branch 'master'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1801024" y="2708425"/>
            <a:ext cx="0" cy="4235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78868" y="201348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75350" y="3234183"/>
            <a:ext cx="43934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All of our old .rtf files are still there, in exactly the state we left them in!</a:t>
            </a:r>
            <a:endParaRPr lang="en-US" sz="2200" i="1" dirty="0"/>
          </a:p>
        </p:txBody>
      </p:sp>
      <p:sp>
        <p:nvSpPr>
          <p:cNvPr id="42" name="Rectangle 4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chapter4.rtf</a:t>
            </a:r>
            <a:endParaRPr lang="en-US" sz="2400" dirty="0"/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chapter4.rtf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“Chapter 4 written in garbage      			 format”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Moving around the </a:t>
            </a:r>
            <a:r>
              <a:rPr lang="en-US" sz="3600" dirty="0" err="1"/>
              <a:t>git</a:t>
            </a:r>
            <a:r>
              <a:rPr lang="en-US" sz="3600" dirty="0"/>
              <a:t> tree: </a:t>
            </a:r>
            <a:r>
              <a:rPr lang="en-US" sz="3600" i="1" dirty="0" err="1"/>
              <a:t>git</a:t>
            </a:r>
            <a:r>
              <a:rPr lang="en-US" sz="3600" i="1" dirty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latexBranch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* </a:t>
            </a:r>
            <a:r>
              <a:rPr lang="en-US" sz="2400" dirty="0" smtClean="0">
                <a:solidFill>
                  <a:srgbClr val="FFFF00"/>
                </a:solidFill>
              </a:rPr>
              <a:t>master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“Where am I?”: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39121" y="3400414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I guess we’re on the “master” branch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chapter4.rtf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  <a:endParaRPr lang="en-US" sz="2400" dirty="0"/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modified</a:t>
            </a:r>
            <a:r>
              <a:rPr lang="en-US" sz="2400" dirty="0">
                <a:solidFill>
                  <a:srgbClr val="FF0000"/>
                </a:solidFill>
              </a:rPr>
              <a:t>:   chapter4.rtf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diff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75350" y="1372813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Let’s edit one of our files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7589281" y="551481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5026"/>
            <a:ext cx="5968650" cy="218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diff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--- </a:t>
            </a:r>
            <a:r>
              <a:rPr lang="en-US" sz="2400" dirty="0"/>
              <a:t>a/chapter4.rtf</a:t>
            </a:r>
          </a:p>
          <a:p>
            <a:r>
              <a:rPr lang="en-US" sz="2400" dirty="0"/>
              <a:t>+++ b/chapter4.rtf</a:t>
            </a:r>
          </a:p>
          <a:p>
            <a:r>
              <a:rPr lang="en-US" sz="2400" dirty="0"/>
              <a:t>@@ -1,4 +1,4 @@</a:t>
            </a:r>
          </a:p>
          <a:p>
            <a:r>
              <a:rPr lang="en-US" sz="2000" dirty="0">
                <a:solidFill>
                  <a:srgbClr val="FF0000"/>
                </a:solidFill>
              </a:rPr>
              <a:t>-Chapter 4: When the going gets tough</a:t>
            </a:r>
          </a:p>
          <a:p>
            <a:r>
              <a:rPr lang="en-US" sz="2000" dirty="0">
                <a:solidFill>
                  <a:srgbClr val="FFFF00"/>
                </a:solidFill>
              </a:rPr>
              <a:t>+Chapter 4: When the going gets tough...really tough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diff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75350" y="1373390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Let’s edit one of our files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7589281" y="551481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502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/>
              <a:t>-- </a:t>
            </a:r>
            <a:r>
              <a:rPr lang="en-US" sz="2400" dirty="0" smtClean="0"/>
              <a:t>chapter4.rtf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latexBranch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Undoing changes: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0"/>
          </p:cNvCxnSpPr>
          <p:nvPr/>
        </p:nvCxnSpPr>
        <p:spPr>
          <a:xfrm flipH="1">
            <a:off x="3380390" y="3717542"/>
            <a:ext cx="10813" cy="4230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69047" y="3022598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3"/>
            <a:endCxn id="37" idx="1"/>
          </p:cNvCxnSpPr>
          <p:nvPr/>
        </p:nvCxnSpPr>
        <p:spPr>
          <a:xfrm>
            <a:off x="2267196" y="6428824"/>
            <a:ext cx="7888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884" y="6081352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7221" y="1354729"/>
            <a:ext cx="71238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That edit wasn’t so edifying.... let’s undo it and switch back to the </a:t>
            </a:r>
            <a:r>
              <a:rPr lang="en-US" sz="2200" dirty="0" err="1" smtClean="0"/>
              <a:t>latexBranch</a:t>
            </a:r>
            <a:endParaRPr lang="en-US" sz="2200" i="1" dirty="0"/>
          </a:p>
        </p:txBody>
      </p:sp>
      <p:sp>
        <p:nvSpPr>
          <p:cNvPr id="3" name="Rectangle 2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997676" y="5960328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92399" y="1808688"/>
            <a:ext cx="535153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log</a:t>
            </a:r>
            <a:endParaRPr lang="en-US" sz="36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134960" y="2454649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12804" y="277122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134960" y="3466168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12804" y="3829745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05329" y="171691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9" y="2372360"/>
            <a:ext cx="6451600" cy="4394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74642" y="2943369"/>
            <a:ext cx="4531361" cy="12338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6719" y="4425060"/>
            <a:ext cx="44840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files and branches, specific commits can also be checked out by their </a:t>
            </a:r>
            <a:r>
              <a:rPr lang="en-US" i="1" dirty="0" smtClean="0"/>
              <a:t>commit hash: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e69f620</a:t>
            </a:r>
          </a:p>
          <a:p>
            <a:r>
              <a:rPr lang="en-US" dirty="0" smtClean="0"/>
              <a:t>(typically just the first 7 characters needed)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05329" y="169988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8016" y="4626696"/>
            <a:ext cx="24466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would put you in a “</a:t>
            </a:r>
            <a:r>
              <a:rPr lang="en-US" smtClean="0"/>
              <a:t>detached head” state...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" grpId="0" animBg="1"/>
      <p:bldP spid="7" grpId="0" animBg="1"/>
      <p:bldP spid="68" grpId="0" animBg="1"/>
      <p:bldP spid="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87727" y="2028144"/>
            <a:ext cx="535153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lg2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log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3436394"/>
            <a:ext cx="9318227" cy="22435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7727" y="2665585"/>
            <a:ext cx="54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lg2 = log --graph --abbrev-commit --decorate --format=format:'%C(bold blue)%</a:t>
            </a:r>
            <a:r>
              <a:rPr lang="en-US" sz="800" dirty="0" err="1"/>
              <a:t>h%C</a:t>
            </a:r>
            <a:r>
              <a:rPr lang="en-US" sz="800" dirty="0"/>
              <a:t>(reset) - %C(bold cyan)%</a:t>
            </a:r>
            <a:r>
              <a:rPr lang="en-US" sz="800" dirty="0" err="1"/>
              <a:t>aD%C</a:t>
            </a:r>
            <a:r>
              <a:rPr lang="en-US" sz="800" dirty="0"/>
              <a:t>(reset) %C(bold green)(%</a:t>
            </a:r>
            <a:r>
              <a:rPr lang="en-US" sz="800" dirty="0" err="1"/>
              <a:t>ar</a:t>
            </a:r>
            <a:r>
              <a:rPr lang="en-US" sz="800" dirty="0"/>
              <a:t>)%C(reset)%C(bold yellow)%</a:t>
            </a:r>
            <a:r>
              <a:rPr lang="en-US" sz="800" dirty="0" err="1"/>
              <a:t>d%C</a:t>
            </a:r>
            <a:r>
              <a:rPr lang="en-US" sz="800" dirty="0"/>
              <a:t>(reset)%n'' %C(white)%</a:t>
            </a:r>
            <a:r>
              <a:rPr lang="en-US" sz="800" dirty="0" err="1"/>
              <a:t>s%C</a:t>
            </a:r>
            <a:r>
              <a:rPr lang="en-US" sz="800" dirty="0"/>
              <a:t>(reset) %C(dim white)- %</a:t>
            </a:r>
            <a:r>
              <a:rPr lang="en-US" sz="800" dirty="0" err="1"/>
              <a:t>an%C</a:t>
            </a:r>
            <a:r>
              <a:rPr lang="en-US" sz="800" dirty="0"/>
              <a:t>(reset)' --all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4118" y="5857092"/>
            <a:ext cx="76929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...</a:t>
            </a:r>
            <a:r>
              <a:rPr lang="en-US" sz="2200" dirty="0" err="1" smtClean="0"/>
              <a:t>git</a:t>
            </a:r>
            <a:r>
              <a:rPr lang="en-US" sz="2200" dirty="0" smtClean="0"/>
              <a:t> is extraordinarily feature-rich, and can take a very long time to learn. The most essential features, though, are straightforward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475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67083" y="1533108"/>
            <a:ext cx="5223221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latexBranch</a:t>
            </a:r>
            <a:endParaRPr lang="en-US" sz="2400" dirty="0" smtClean="0"/>
          </a:p>
          <a:p>
            <a:r>
              <a:rPr lang="en-US" sz="2400" dirty="0" smtClean="0"/>
              <a:t>$ </a:t>
            </a:r>
            <a:r>
              <a:rPr lang="en-US" sz="2400" dirty="0"/>
              <a:t>mv </a:t>
            </a:r>
            <a:r>
              <a:rPr lang="en-US" sz="2400" dirty="0" smtClean="0"/>
              <a:t>chapter3.rtf chapter3.tex</a:t>
            </a:r>
            <a:endParaRPr lang="en-US" sz="2400" dirty="0"/>
          </a:p>
          <a:p>
            <a:r>
              <a:rPr lang="en-US" sz="2400" dirty="0"/>
              <a:t>$ vim </a:t>
            </a:r>
            <a:r>
              <a:rPr lang="en-US" sz="2400" dirty="0" smtClean="0"/>
              <a:t>chapter3.tex</a:t>
            </a:r>
            <a:r>
              <a:rPr lang="en-US" sz="2400" dirty="0"/>
              <a:t> 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add --all 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git</a:t>
            </a:r>
            <a:r>
              <a:rPr lang="en-US" sz="2400" dirty="0"/>
              <a:t> commit -m ”converted </a:t>
            </a:r>
            <a:r>
              <a:rPr lang="en-US" sz="2400" dirty="0" smtClean="0"/>
              <a:t>chapter 3”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Let’s finish this thesis...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7751198" y="4700956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67638" y="5502377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667639" y="5840931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667638" y="6179576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chapter3.tex</a:t>
            </a:r>
            <a:endParaRPr lang="en-US" sz="1600" dirty="0"/>
          </a:p>
        </p:txBody>
      </p:sp>
      <p:sp>
        <p:nvSpPr>
          <p:cNvPr id="71" name="Oval 70"/>
          <p:cNvSpPr/>
          <p:nvPr/>
        </p:nvSpPr>
        <p:spPr>
          <a:xfrm>
            <a:off x="151738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632723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403526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907102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55314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310784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>
            <a:stCxn id="74" idx="2"/>
            <a:endCxn id="71" idx="6"/>
          </p:cNvCxnSpPr>
          <p:nvPr/>
        </p:nvCxnSpPr>
        <p:spPr>
          <a:xfrm flipH="1">
            <a:off x="1011001" y="3440878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  <a:endCxn id="75" idx="6"/>
          </p:cNvCxnSpPr>
          <p:nvPr/>
        </p:nvCxnSpPr>
        <p:spPr>
          <a:xfrm flipH="1">
            <a:off x="3514577" y="4702750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3" idx="5"/>
          </p:cNvCxnSpPr>
          <p:nvPr/>
        </p:nvCxnSpPr>
        <p:spPr>
          <a:xfrm flipH="1" flipV="1">
            <a:off x="2136953" y="3701698"/>
            <a:ext cx="697687" cy="740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2"/>
            <a:endCxn id="73" idx="6"/>
          </p:cNvCxnSpPr>
          <p:nvPr/>
        </p:nvCxnSpPr>
        <p:spPr>
          <a:xfrm flipH="1">
            <a:off x="2262789" y="3440878"/>
            <a:ext cx="3699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2"/>
            <a:endCxn id="74" idx="6"/>
          </p:cNvCxnSpPr>
          <p:nvPr/>
        </p:nvCxnSpPr>
        <p:spPr>
          <a:xfrm flipH="1">
            <a:off x="4766365" y="4702750"/>
            <a:ext cx="5444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6" idx="0"/>
            <a:endCxn id="76" idx="4"/>
          </p:cNvCxnSpPr>
          <p:nvPr/>
        </p:nvCxnSpPr>
        <p:spPr>
          <a:xfrm flipV="1">
            <a:off x="5740416" y="5071606"/>
            <a:ext cx="0" cy="4307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918260" y="5502377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8" idx="2"/>
            <a:endCxn id="72" idx="0"/>
          </p:cNvCxnSpPr>
          <p:nvPr/>
        </p:nvCxnSpPr>
        <p:spPr>
          <a:xfrm>
            <a:off x="3062354" y="2778568"/>
            <a:ext cx="1" cy="293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240198" y="208362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5" idx="3"/>
            <a:endCxn id="86" idx="1"/>
          </p:cNvCxnSpPr>
          <p:nvPr/>
        </p:nvCxnSpPr>
        <p:spPr>
          <a:xfrm>
            <a:off x="4067083" y="5849849"/>
            <a:ext cx="8511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422771" y="5502377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36622" y="4571486"/>
            <a:ext cx="1899985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use version control?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22" y="5124656"/>
            <a:ext cx="2897644" cy="1600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8448" y="2944043"/>
            <a:ext cx="7399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Individual work:</a:t>
            </a:r>
          </a:p>
          <a:p>
            <a:endParaRPr lang="en-US" sz="105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* Scientific reproducibility of code</a:t>
            </a:r>
          </a:p>
          <a:p>
            <a:r>
              <a:rPr lang="en-US" sz="2800" dirty="0" smtClean="0"/>
              <a:t>         * Magical time machine for reverting to 		previous version of code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8448" y="1653664"/>
            <a:ext cx="75746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work:</a:t>
            </a:r>
          </a:p>
          <a:p>
            <a:r>
              <a:rPr lang="en-US" sz="1050" dirty="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* Makes working collaboratively much easier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8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825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Bringing branches back together: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merge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2420049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Okay, I think it’s time to merge the experimental </a:t>
            </a:r>
            <a:r>
              <a:rPr lang="en-US" sz="2800" i="1" dirty="0" err="1" smtClean="0"/>
              <a:t>laTeX</a:t>
            </a:r>
            <a:r>
              <a:rPr lang="en-US" sz="2800" i="1" dirty="0" smtClean="0"/>
              <a:t> branch with the rest of my thesis!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762" r="37486"/>
          <a:stretch/>
        </p:blipFill>
        <p:spPr>
          <a:xfrm>
            <a:off x="163115" y="4215360"/>
            <a:ext cx="1887537" cy="2331744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84117" y="1583481"/>
            <a:ext cx="52232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master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merge </a:t>
            </a:r>
            <a:r>
              <a:rPr lang="en-US" sz="2400" dirty="0" err="1" smtClean="0"/>
              <a:t>latexBranch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7" y="709175"/>
            <a:ext cx="855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Bringing branches back together: </a:t>
            </a:r>
            <a:r>
              <a:rPr lang="en-US" sz="3600" i="1" dirty="0" err="1"/>
              <a:t>git</a:t>
            </a:r>
            <a:r>
              <a:rPr lang="en-US" sz="3600" i="1" dirty="0"/>
              <a:t> merge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7751198" y="4700956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67638" y="5502377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667639" y="5840931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667638" y="6179576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chapter3.tex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7536622" y="4571486"/>
            <a:ext cx="1899985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7" y="2810180"/>
            <a:ext cx="5613400" cy="2311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667638" y="648997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884117" y="5594709"/>
            <a:ext cx="5919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creates a new snapshot that points to the last commits on both branches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688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stores a “repository” as a</a:t>
            </a:r>
          </a:p>
          <a:p>
            <a:r>
              <a:rPr lang="en-US" sz="3600" i="1" dirty="0" smtClean="0"/>
              <a:t>graph</a:t>
            </a:r>
            <a:r>
              <a:rPr lang="en-US" sz="3600" dirty="0" smtClean="0"/>
              <a:t> of </a:t>
            </a:r>
            <a:r>
              <a:rPr lang="en-US" sz="3600" i="1" dirty="0" smtClean="0"/>
              <a:t>snapshots</a:t>
            </a:r>
            <a:endParaRPr lang="en-US" sz="3600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738" y="1016583"/>
            <a:ext cx="8762514" cy="5426986"/>
            <a:chOff x="151738" y="1016583"/>
            <a:chExt cx="8762514" cy="5426986"/>
          </a:xfrm>
        </p:grpSpPr>
        <p:sp>
          <p:nvSpPr>
            <p:cNvPr id="23" name="Oval 22"/>
            <p:cNvSpPr/>
            <p:nvPr/>
          </p:nvSpPr>
          <p:spPr>
            <a:xfrm>
              <a:off x="151738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C0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158890" y="3072022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C4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403526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C1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907102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C3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655314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C2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10677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C5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662465" y="306877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C6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5" idx="2"/>
              <a:endCxn id="22" idx="6"/>
            </p:cNvCxnSpPr>
            <p:nvPr/>
          </p:nvCxnSpPr>
          <p:spPr>
            <a:xfrm flipH="1">
              <a:off x="1011001" y="3440878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1"/>
              <a:endCxn id="25" idx="5"/>
            </p:cNvCxnSpPr>
            <p:nvPr/>
          </p:nvCxnSpPr>
          <p:spPr>
            <a:xfrm flipH="1" flipV="1">
              <a:off x="2136953" y="3701698"/>
              <a:ext cx="644197" cy="740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2"/>
              <a:endCxn id="27" idx="6"/>
            </p:cNvCxnSpPr>
            <p:nvPr/>
          </p:nvCxnSpPr>
          <p:spPr>
            <a:xfrm flipH="1">
              <a:off x="3514577" y="4702750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2"/>
              <a:endCxn id="25" idx="6"/>
            </p:cNvCxnSpPr>
            <p:nvPr/>
          </p:nvCxnSpPr>
          <p:spPr>
            <a:xfrm flipH="1" flipV="1">
              <a:off x="2262789" y="3440878"/>
              <a:ext cx="289610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2"/>
              <a:endCxn id="26" idx="6"/>
            </p:cNvCxnSpPr>
            <p:nvPr/>
          </p:nvCxnSpPr>
          <p:spPr>
            <a:xfrm flipH="1">
              <a:off x="4766365" y="4702750"/>
              <a:ext cx="16443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2"/>
              <a:endCxn id="24" idx="6"/>
            </p:cNvCxnSpPr>
            <p:nvPr/>
          </p:nvCxnSpPr>
          <p:spPr>
            <a:xfrm flipH="1">
              <a:off x="6018153" y="3437630"/>
              <a:ext cx="1644312" cy="32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3"/>
              <a:endCxn id="28" idx="7"/>
            </p:cNvCxnSpPr>
            <p:nvPr/>
          </p:nvCxnSpPr>
          <p:spPr>
            <a:xfrm flipH="1">
              <a:off x="7144104" y="3698450"/>
              <a:ext cx="644197" cy="7434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40308" y="5071606"/>
              <a:ext cx="0" cy="63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18153" y="5748625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latexBranch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endCxn id="29" idx="0"/>
            </p:cNvCxnSpPr>
            <p:nvPr/>
          </p:nvCxnSpPr>
          <p:spPr>
            <a:xfrm>
              <a:off x="8092096" y="2733512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269940" y="2038568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8092096" y="1711527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7269940" y="101658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7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is just scratching the surface!</a:t>
            </a:r>
          </a:p>
          <a:p>
            <a:r>
              <a:rPr lang="en-US" sz="3600" dirty="0" smtClean="0"/>
              <a:t>More </a:t>
            </a:r>
            <a:r>
              <a:rPr lang="en-US" sz="3600" dirty="0" err="1" smtClean="0"/>
              <a:t>git</a:t>
            </a:r>
            <a:r>
              <a:rPr lang="en-US" sz="3600" dirty="0" smtClean="0"/>
              <a:t> resources: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12064" y="2504938"/>
            <a:ext cx="8503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Git’s</a:t>
            </a:r>
            <a:r>
              <a:rPr lang="en-US" sz="2800" i="1" dirty="0" smtClean="0"/>
              <a:t> own documentation!</a:t>
            </a:r>
          </a:p>
          <a:p>
            <a:r>
              <a:rPr lang="en-US" sz="2800" i="1" dirty="0"/>
              <a:t>	</a:t>
            </a:r>
            <a:r>
              <a:rPr lang="en-US" sz="2800" dirty="0"/>
              <a:t>J</a:t>
            </a:r>
            <a:r>
              <a:rPr lang="en-US" sz="2800" dirty="0" smtClean="0"/>
              <a:t>ust type “</a:t>
            </a:r>
            <a:r>
              <a:rPr lang="en-US" sz="2800" dirty="0" err="1" smtClean="0"/>
              <a:t>git</a:t>
            </a:r>
            <a:r>
              <a:rPr lang="en-US" sz="2800" dirty="0" smtClean="0"/>
              <a:t> help” or ”</a:t>
            </a:r>
            <a:r>
              <a:rPr lang="en-US" sz="2800" dirty="0" err="1" smtClean="0"/>
              <a:t>git</a:t>
            </a:r>
            <a:r>
              <a:rPr lang="en-US" sz="2800" dirty="0" smtClean="0"/>
              <a:t> help [command]”</a:t>
            </a:r>
            <a:endParaRPr lang="en-US" sz="2800" i="1" dirty="0" smtClean="0"/>
          </a:p>
          <a:p>
            <a:r>
              <a:rPr lang="en-US" sz="2800" i="1" dirty="0" smtClean="0"/>
              <a:t>The “Pro </a:t>
            </a:r>
            <a:r>
              <a:rPr lang="en-US" sz="2800" i="1" dirty="0" err="1" smtClean="0"/>
              <a:t>Git</a:t>
            </a:r>
            <a:r>
              <a:rPr lang="en-US" sz="2800" i="1" dirty="0" smtClean="0"/>
              <a:t>” book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2000" dirty="0" err="1">
                <a:solidFill>
                  <a:srgbClr val="0070C0"/>
                </a:solidFill>
                <a:hlinkClick r:id="rId2"/>
              </a:rPr>
              <a:t>git-scm.com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/book/</a:t>
            </a:r>
            <a:r>
              <a:rPr lang="en-US" sz="2000" dirty="0" err="1">
                <a:solidFill>
                  <a:srgbClr val="0070C0"/>
                </a:solidFill>
                <a:hlinkClick r:id="rId2"/>
              </a:rPr>
              <a:t>en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/v2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800" i="1" dirty="0" err="1" smtClean="0"/>
              <a:t>TryGit</a:t>
            </a:r>
            <a:r>
              <a:rPr lang="en-US" sz="2800" i="1" dirty="0" smtClean="0"/>
              <a:t> for an interactive walkthrough of basic commands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	</a:t>
            </a:r>
            <a:r>
              <a:rPr lang="en-US" sz="2000" i="1" dirty="0">
                <a:solidFill>
                  <a:srgbClr val="0070C0"/>
                </a:solidFill>
                <a:hlinkClick r:id="rId3"/>
              </a:rPr>
              <a:t>https://try.github.io</a:t>
            </a:r>
            <a:r>
              <a:rPr lang="en-US" sz="2000" i="1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r>
              <a:rPr lang="en-US" sz="2800" i="1" dirty="0" err="1" smtClean="0"/>
              <a:t>Atlassian</a:t>
            </a:r>
            <a:r>
              <a:rPr lang="en-US" sz="2800" i="1" dirty="0" smtClean="0"/>
              <a:t> has some nice tutorials for learning </a:t>
            </a:r>
            <a:r>
              <a:rPr lang="en-US" sz="2800" i="1" dirty="0" err="1" smtClean="0"/>
              <a:t>git</a:t>
            </a:r>
            <a:endParaRPr lang="en-US" sz="2800" i="1" dirty="0" smtClean="0"/>
          </a:p>
          <a:p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000" i="1" dirty="0">
                <a:solidFill>
                  <a:srgbClr val="0070C0"/>
                </a:solidFill>
              </a:rPr>
              <a:t>https://</a:t>
            </a:r>
            <a:r>
              <a:rPr lang="en-US" sz="2000" i="1" dirty="0" err="1">
                <a:solidFill>
                  <a:srgbClr val="0070C0"/>
                </a:solidFill>
              </a:rPr>
              <a:t>www.atlassian.com</a:t>
            </a:r>
            <a:r>
              <a:rPr lang="en-US" sz="2000" i="1" dirty="0">
                <a:solidFill>
                  <a:srgbClr val="0070C0"/>
                </a:solidFill>
              </a:rPr>
              <a:t>/</a:t>
            </a:r>
            <a:r>
              <a:rPr lang="en-US" sz="2000" i="1" dirty="0" err="1">
                <a:solidFill>
                  <a:srgbClr val="0070C0"/>
                </a:solidFill>
              </a:rPr>
              <a:t>git</a:t>
            </a:r>
            <a:r>
              <a:rPr lang="en-US" sz="2000" i="1" dirty="0">
                <a:solidFill>
                  <a:srgbClr val="0070C0"/>
                </a:solidFill>
              </a:rPr>
              <a:t>/tutorials/learn-</a:t>
            </a:r>
            <a:r>
              <a:rPr lang="en-US" sz="2000" i="1" dirty="0" err="1">
                <a:solidFill>
                  <a:srgbClr val="0070C0"/>
                </a:solidFill>
              </a:rPr>
              <a:t>git</a:t>
            </a:r>
            <a:r>
              <a:rPr lang="en-US" sz="2000" i="1" dirty="0">
                <a:solidFill>
                  <a:srgbClr val="0070C0"/>
                </a:solidFill>
              </a:rPr>
              <a:t>-with-</a:t>
            </a:r>
            <a:r>
              <a:rPr lang="en-US" sz="2000" i="1" dirty="0" err="1">
                <a:solidFill>
                  <a:srgbClr val="0070C0"/>
                </a:solidFill>
              </a:rPr>
              <a:t>bitbucket</a:t>
            </a:r>
            <a:r>
              <a:rPr lang="en-US" sz="2000" i="1" dirty="0">
                <a:solidFill>
                  <a:srgbClr val="0070C0"/>
                </a:solidFill>
              </a:rPr>
              <a:t>-cloud</a:t>
            </a:r>
          </a:p>
        </p:txBody>
      </p:sp>
    </p:spTree>
    <p:extLst>
      <p:ext uri="{BB962C8B-B14F-4D97-AF65-F5344CB8AC3E}">
        <p14:creationId xmlns:p14="http://schemas.microsoft.com/office/powerpoint/2010/main" val="20265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8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addition to the above references, I drew inspiration and/or stole slide ideas from: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2563" y="2183760"/>
            <a:ext cx="6254976" cy="8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400" b="1" dirty="0" smtClean="0"/>
              <a:t>Zachary Ling, “</a:t>
            </a:r>
            <a:r>
              <a:rPr lang="en-US" altLang="zh-TW" sz="2400" b="1" dirty="0"/>
              <a:t>Fundamentals of </a:t>
            </a:r>
            <a:r>
              <a:rPr lang="en-US" altLang="zh-TW" sz="2400" b="1" dirty="0" err="1" smtClean="0"/>
              <a:t>Git</a:t>
            </a:r>
            <a:r>
              <a:rPr lang="en-US" altLang="zh-TW" sz="2400" b="1" dirty="0" smtClean="0"/>
              <a:t>”</a:t>
            </a:r>
          </a:p>
          <a:p>
            <a:r>
              <a:rPr lang="en-US" altLang="zh-TW" sz="1800" dirty="0" smtClean="0"/>
              <a:t>http</a:t>
            </a:r>
            <a:r>
              <a:rPr lang="en-US" altLang="zh-TW" sz="1800" dirty="0"/>
              <a:t>://</a:t>
            </a:r>
            <a:r>
              <a:rPr lang="en-US" altLang="zh-TW" sz="1800" dirty="0" err="1"/>
              <a:t>slideplayer.com</a:t>
            </a:r>
            <a:r>
              <a:rPr lang="en-US" altLang="zh-TW" sz="1800" dirty="0"/>
              <a:t>/slide/6171599/</a:t>
            </a:r>
            <a:endParaRPr lang="zh-TW" alt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2563" y="3079851"/>
            <a:ext cx="60355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Ruth Anderson’s CSE 390a lecture:</a:t>
            </a:r>
          </a:p>
          <a:p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/courses/cse390a</a:t>
            </a:r>
            <a:r>
              <a:rPr lang="en-US" dirty="0" smtClean="0"/>
              <a:t>/</a:t>
            </a:r>
          </a:p>
          <a:p>
            <a:r>
              <a:rPr lang="en-US" dirty="0">
                <a:hlinkClick r:id="rId2" invalidUrl="https://github.com/ldfaiztt/CSE390A/blob/master/Week 11/390aGitIntro_12au.pdf"/>
              </a:rPr>
              <a:t>https://</a:t>
            </a:r>
            <a:r>
              <a:rPr lang="en-US" dirty="0" smtClean="0">
                <a:hlinkClick r:id="rId3" invalidUrl="https://github.com/ldfaiztt/CSE390A/blob/master/Week 11/390aGitIntro_12au.pdf"/>
              </a:rPr>
              <a:t>github.com/ldfaiztt/CSE390A/blob/master/Week%2011/390aGitIntro_12au.pdf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11330" y="5074206"/>
            <a:ext cx="8918977" cy="1725628"/>
            <a:chOff x="89573" y="5066772"/>
            <a:chExt cx="8918977" cy="17256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27640"/>
            <a:stretch/>
          </p:blipFill>
          <p:spPr>
            <a:xfrm>
              <a:off x="2886724" y="5066772"/>
              <a:ext cx="1471846" cy="17256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t="8762" r="37486"/>
            <a:stretch/>
          </p:blipFill>
          <p:spPr>
            <a:xfrm>
              <a:off x="1492523" y="5066772"/>
              <a:ext cx="1396889" cy="17256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l="-3530" t="7191" r="31870"/>
            <a:stretch/>
          </p:blipFill>
          <p:spPr>
            <a:xfrm>
              <a:off x="4272350" y="5066772"/>
              <a:ext cx="1608715" cy="172562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73" y="5066772"/>
              <a:ext cx="1402950" cy="17256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4568" y="5066772"/>
              <a:ext cx="3123982" cy="1725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distributed system </a:t>
            </a:r>
          </a:p>
          <a:p>
            <a:r>
              <a:rPr lang="en-US" sz="3600" dirty="0" smtClean="0"/>
              <a:t>for version control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8" y="2039843"/>
            <a:ext cx="7967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Distributed: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No copy of a repository is more important than 		others (except by convention)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Get version control even if offline</a:t>
            </a:r>
            <a:endParaRPr lang="en-US" sz="28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1248" y="3942600"/>
            <a:ext cx="8394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Git</a:t>
            </a:r>
            <a:r>
              <a:rPr lang="en-US" sz="2800" i="1" dirty="0" smtClean="0"/>
              <a:t> advantages: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Very resilient (because it’s distributed)</a:t>
            </a:r>
            <a:endParaRPr lang="en-US" sz="2800" dirty="0"/>
          </a:p>
          <a:p>
            <a:r>
              <a:rPr lang="en-US" sz="2800" dirty="0" smtClean="0"/>
              <a:t>	Very fast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Very compressed (favors frequent, small updates)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Very widely used (every </a:t>
            </a:r>
            <a:r>
              <a:rPr lang="en-US" sz="2800" dirty="0" err="1" smtClean="0"/>
              <a:t>git</a:t>
            </a:r>
            <a:r>
              <a:rPr lang="en-US" sz="2800" dirty="0" smtClean="0"/>
              <a:t> question, ever, has 		been asked on Stack Overflow)</a:t>
            </a:r>
          </a:p>
        </p:txBody>
      </p:sp>
    </p:spTree>
    <p:extLst>
      <p:ext uri="{BB962C8B-B14F-4D97-AF65-F5344CB8AC3E}">
        <p14:creationId xmlns:p14="http://schemas.microsoft.com/office/powerpoint/2010/main" val="1503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stores a “repository” as a</a:t>
            </a:r>
          </a:p>
          <a:p>
            <a:r>
              <a:rPr lang="en-US" sz="3600" i="1" dirty="0" smtClean="0"/>
              <a:t>graph</a:t>
            </a:r>
            <a:r>
              <a:rPr lang="en-US" sz="3600" dirty="0" smtClean="0"/>
              <a:t> of </a:t>
            </a:r>
            <a:r>
              <a:rPr lang="en-US" sz="3600" i="1" dirty="0" smtClean="0"/>
              <a:t>snapshots</a:t>
            </a:r>
            <a:endParaRPr lang="en-US" sz="3600" i="1" dirty="0"/>
          </a:p>
        </p:txBody>
      </p:sp>
      <p:sp>
        <p:nvSpPr>
          <p:cNvPr id="2" name="Rectangle 1"/>
          <p:cNvSpPr/>
          <p:nvPr/>
        </p:nvSpPr>
        <p:spPr>
          <a:xfrm>
            <a:off x="317500" y="5674128"/>
            <a:ext cx="57006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This is what </a:t>
            </a:r>
            <a:r>
              <a:rPr lang="en-US" sz="2200" dirty="0" err="1" smtClean="0"/>
              <a:t>git</a:t>
            </a:r>
            <a:r>
              <a:rPr lang="en-US" sz="2200" dirty="0" smtClean="0"/>
              <a:t> thinks repositories look like</a:t>
            </a:r>
          </a:p>
          <a:p>
            <a:r>
              <a:rPr lang="en-US" sz="2200" dirty="0" smtClean="0"/>
              <a:t>...and what we’ll understand in this talk</a:t>
            </a:r>
            <a:endParaRPr lang="en-US" sz="2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51738" y="1016583"/>
            <a:ext cx="8762514" cy="5426986"/>
            <a:chOff x="151738" y="1016583"/>
            <a:chExt cx="8762514" cy="5426986"/>
          </a:xfrm>
        </p:grpSpPr>
        <p:sp>
          <p:nvSpPr>
            <p:cNvPr id="3" name="Oval 2"/>
            <p:cNvSpPr/>
            <p:nvPr/>
          </p:nvSpPr>
          <p:spPr>
            <a:xfrm>
              <a:off x="151738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C0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58890" y="3072022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C4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03526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C1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907102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C3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55314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C2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10677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C5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662465" y="306877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C6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2"/>
              <a:endCxn id="3" idx="6"/>
            </p:cNvCxnSpPr>
            <p:nvPr/>
          </p:nvCxnSpPr>
          <p:spPr>
            <a:xfrm flipH="1">
              <a:off x="1011001" y="3440878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1"/>
              <a:endCxn id="6" idx="5"/>
            </p:cNvCxnSpPr>
            <p:nvPr/>
          </p:nvCxnSpPr>
          <p:spPr>
            <a:xfrm flipH="1" flipV="1">
              <a:off x="2136953" y="3701698"/>
              <a:ext cx="644197" cy="740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6"/>
            </p:cNvCxnSpPr>
            <p:nvPr/>
          </p:nvCxnSpPr>
          <p:spPr>
            <a:xfrm flipH="1">
              <a:off x="3514577" y="4702750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2"/>
              <a:endCxn id="6" idx="6"/>
            </p:cNvCxnSpPr>
            <p:nvPr/>
          </p:nvCxnSpPr>
          <p:spPr>
            <a:xfrm flipH="1" flipV="1">
              <a:off x="2262789" y="3440878"/>
              <a:ext cx="289610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7" idx="6"/>
            </p:cNvCxnSpPr>
            <p:nvPr/>
          </p:nvCxnSpPr>
          <p:spPr>
            <a:xfrm flipH="1">
              <a:off x="4766365" y="4702750"/>
              <a:ext cx="16443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2"/>
              <a:endCxn id="5" idx="6"/>
            </p:cNvCxnSpPr>
            <p:nvPr/>
          </p:nvCxnSpPr>
          <p:spPr>
            <a:xfrm flipH="1">
              <a:off x="6018153" y="3437630"/>
              <a:ext cx="1644312" cy="32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9" idx="7"/>
            </p:cNvCxnSpPr>
            <p:nvPr/>
          </p:nvCxnSpPr>
          <p:spPr>
            <a:xfrm flipH="1">
              <a:off x="7144104" y="3698450"/>
              <a:ext cx="644197" cy="7434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840308" y="5071606"/>
              <a:ext cx="0" cy="63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18153" y="5748625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latexBranch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40" idx="2"/>
              <a:endCxn id="10" idx="0"/>
            </p:cNvCxnSpPr>
            <p:nvPr/>
          </p:nvCxnSpPr>
          <p:spPr>
            <a:xfrm>
              <a:off x="8092096" y="2733512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269940" y="2038568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092096" y="1711527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7269940" y="101658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6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Step 0: install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32" y="1582643"/>
            <a:ext cx="693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Is </a:t>
            </a:r>
            <a:r>
              <a:rPr lang="en-US" sz="2800" i="1" dirty="0" err="1" smtClean="0"/>
              <a:t>git</a:t>
            </a:r>
            <a:r>
              <a:rPr lang="en-US" sz="2800" i="1" dirty="0" smtClean="0"/>
              <a:t> already on your computer?</a:t>
            </a:r>
          </a:p>
          <a:p>
            <a:r>
              <a:rPr lang="en-US" sz="2800" i="1" dirty="0" smtClean="0"/>
              <a:t>	</a:t>
            </a:r>
            <a:r>
              <a:rPr lang="en-US" sz="2000" dirty="0" smtClean="0"/>
              <a:t>Type ”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version” on the command line to find out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52832" y="2628190"/>
            <a:ext cx="75534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If not...</a:t>
            </a:r>
          </a:p>
          <a:p>
            <a:r>
              <a:rPr lang="en-US" sz="2800" i="1" dirty="0"/>
              <a:t>	</a:t>
            </a:r>
            <a:r>
              <a:rPr lang="en-US" sz="2000" dirty="0"/>
              <a:t>Windows: </a:t>
            </a:r>
            <a:r>
              <a:rPr lang="en-US" sz="2000" dirty="0">
                <a:hlinkClick r:id="rId2"/>
              </a:rPr>
              <a:t>https://git-for-windows.github.io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i="1" dirty="0"/>
              <a:t>	</a:t>
            </a:r>
            <a:r>
              <a:rPr lang="en-US" sz="2000" dirty="0"/>
              <a:t>Mac: </a:t>
            </a:r>
            <a:r>
              <a:rPr lang="en-US" sz="2000" dirty="0">
                <a:hlinkClick r:id="rId3"/>
              </a:rPr>
              <a:t>https://sourceforge.net/projects/git-osx-installer/files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			or “brew 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or...</a:t>
            </a:r>
          </a:p>
          <a:p>
            <a:r>
              <a:rPr lang="en-US" sz="2000" i="1" dirty="0"/>
              <a:t>	</a:t>
            </a:r>
            <a:r>
              <a:rPr lang="en-US" sz="2000" dirty="0" smtClean="0"/>
              <a:t>Linux: 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 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yum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832" y="4597067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Set default user name and email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6608" y="5211727"/>
            <a:ext cx="705964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user.name</a:t>
            </a:r>
            <a:r>
              <a:rPr lang="en-US" sz="2400" dirty="0"/>
              <a:t> </a:t>
            </a:r>
            <a:r>
              <a:rPr lang="en-US" sz="2400" dirty="0" smtClean="0"/>
              <a:t>”My Name”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</a:t>
            </a:r>
            <a:r>
              <a:rPr lang="en-US" sz="2400" dirty="0" smtClean="0"/>
              <a:t>”</a:t>
            </a:r>
            <a:r>
              <a:rPr lang="en-US" sz="2400" dirty="0" err="1" smtClean="0"/>
              <a:t>myEmail@email.email</a:t>
            </a:r>
            <a:r>
              <a:rPr lang="en-US" sz="2400" dirty="0" smtClean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0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the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5718" y="1748040"/>
            <a:ext cx="57544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basic workflow will be:</a:t>
            </a:r>
          </a:p>
          <a:p>
            <a:endParaRPr lang="en-US" sz="400" dirty="0" smtClean="0"/>
          </a:p>
          <a:p>
            <a:r>
              <a:rPr lang="en-US" sz="2800" i="1" dirty="0"/>
              <a:t>	</a:t>
            </a:r>
            <a:r>
              <a:rPr lang="en-US" sz="2800" dirty="0" smtClean="0"/>
              <a:t>(start a repository)</a:t>
            </a:r>
          </a:p>
          <a:p>
            <a:endParaRPr lang="en-US" sz="1100" dirty="0"/>
          </a:p>
          <a:p>
            <a:r>
              <a:rPr lang="en-US" sz="2800" dirty="0" smtClean="0"/>
              <a:t>	</a:t>
            </a:r>
            <a:r>
              <a:rPr lang="en-US" sz="2800" i="1" dirty="0" smtClean="0"/>
              <a:t>Edit</a:t>
            </a:r>
            <a:r>
              <a:rPr lang="en-US" sz="2800" dirty="0" smtClean="0"/>
              <a:t> some files</a:t>
            </a:r>
          </a:p>
          <a:p>
            <a:endParaRPr lang="en-US" sz="1100" dirty="0" smtClean="0"/>
          </a:p>
          <a:p>
            <a:r>
              <a:rPr lang="en-US" sz="2800" dirty="0"/>
              <a:t>	</a:t>
            </a:r>
            <a:r>
              <a:rPr lang="en-US" sz="2800" i="1" dirty="0" smtClean="0"/>
              <a:t>Stage</a:t>
            </a:r>
            <a:r>
              <a:rPr lang="en-US" sz="2800" dirty="0" smtClean="0"/>
              <a:t> those changes</a:t>
            </a:r>
          </a:p>
          <a:p>
            <a:endParaRPr lang="en-US" sz="1100" i="1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Review </a:t>
            </a:r>
            <a:r>
              <a:rPr lang="en-US" sz="2800" dirty="0" smtClean="0"/>
              <a:t>those changes</a:t>
            </a:r>
          </a:p>
          <a:p>
            <a:endParaRPr lang="en-US" sz="1100" i="1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Commit</a:t>
            </a:r>
            <a:r>
              <a:rPr lang="en-US" sz="2800" dirty="0" smtClean="0"/>
              <a:t> those changes</a:t>
            </a:r>
            <a:endParaRPr lang="en-US" sz="2800" dirty="0"/>
          </a:p>
          <a:p>
            <a:endParaRPr lang="en-US" sz="1100" i="1" dirty="0" smtClean="0"/>
          </a:p>
          <a:p>
            <a:r>
              <a:rPr lang="en-US" sz="2800" i="1" dirty="0" smtClean="0"/>
              <a:t>	... </a:t>
            </a:r>
            <a:r>
              <a:rPr lang="en-US" sz="2800" dirty="0" smtClean="0"/>
              <a:t>and repeat</a:t>
            </a:r>
          </a:p>
        </p:txBody>
      </p:sp>
    </p:spTree>
    <p:extLst>
      <p:ext uri="{BB962C8B-B14F-4D97-AF65-F5344CB8AC3E}">
        <p14:creationId xmlns:p14="http://schemas.microsoft.com/office/powerpoint/2010/main" val="8104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init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61392" y="2186147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Let’s navigate to a blank directory and begin...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4352" y="2860760"/>
            <a:ext cx="61996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392" y="3432153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We’ve just initialized an empty repository!</a:t>
            </a:r>
          </a:p>
        </p:txBody>
      </p:sp>
    </p:spTree>
    <p:extLst>
      <p:ext uri="{BB962C8B-B14F-4D97-AF65-F5344CB8AC3E}">
        <p14:creationId xmlns:p14="http://schemas.microsoft.com/office/powerpoint/2010/main" val="4732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Wide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WideScreen" id="{799F0724-B9A1-B042-A052-4B2E291ECD06}" vid="{9420BFA6-9D16-9D49-85D7-03C8B06196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notWideScreen</Template>
  <TotalTime>397</TotalTime>
  <Words>1600</Words>
  <Application>Microsoft Macintosh PowerPoint</Application>
  <PresentationFormat>On-screen Show (4:3)</PresentationFormat>
  <Paragraphs>554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Mangal</vt:lpstr>
      <vt:lpstr>新細明體</vt:lpstr>
      <vt:lpstr>notWideScreen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cp:lastPrinted>2017-09-12T20:06:56Z</cp:lastPrinted>
  <dcterms:created xsi:type="dcterms:W3CDTF">2017-09-12T12:26:16Z</dcterms:created>
  <dcterms:modified xsi:type="dcterms:W3CDTF">2017-09-13T12:35:57Z</dcterms:modified>
</cp:coreProperties>
</file>