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1pPr>
    <a:lvl2pPr marL="2193925" indent="-1736725"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2pPr>
    <a:lvl3pPr marL="4387850" indent="-3473450"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3pPr>
    <a:lvl4pPr marL="6583363" indent="-5211763"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4pPr>
    <a:lvl5pPr marL="8777288" indent="-6948488" algn="l" defTabSz="2193925" rtl="0" fontAlgn="base">
      <a:spcBef>
        <a:spcPct val="0"/>
      </a:spcBef>
      <a:spcAft>
        <a:spcPct val="0"/>
      </a:spcAft>
      <a:defRPr sz="86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6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9277">
          <p15:clr>
            <a:srgbClr val="A4A3A4"/>
          </p15:clr>
        </p15:guide>
        <p15:guide id="2" pos="1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8080"/>
    <a:srgbClr val="616161"/>
    <a:srgbClr val="F58612"/>
    <a:srgbClr val="F0EDE4"/>
    <a:srgbClr val="F9F8F5"/>
    <a:srgbClr val="DCD4BE"/>
    <a:srgbClr val="F2E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6762" autoAdjust="0"/>
  </p:normalViewPr>
  <p:slideViewPr>
    <p:cSldViewPr snapToGrid="0" snapToObjects="1">
      <p:cViewPr varScale="1">
        <p:scale>
          <a:sx n="29" d="100"/>
          <a:sy n="29" d="100"/>
        </p:scale>
        <p:origin x="2496" y="174"/>
      </p:cViewPr>
      <p:guideLst>
        <p:guide orient="horz" pos="9277"/>
        <p:guide pos="137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CD0D34-5206-3B43-82CA-DC6FC072E68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D2FDC72-690E-C742-8729-548F3392995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D81D30D-D6F9-9945-BD41-F0820C009FD5}" type="datetimeFigureOut">
              <a:rPr lang="en-US" altLang="en-US"/>
              <a:pPr/>
              <a:t>4/21/2025</a:t>
            </a:fld>
            <a:endParaRPr lang="en-US" altLang="en-US"/>
          </a:p>
        </p:txBody>
      </p:sp>
      <p:sp>
        <p:nvSpPr>
          <p:cNvPr id="4" name="Slide Image Placeholder 3">
            <a:extLst>
              <a:ext uri="{FF2B5EF4-FFF2-40B4-BE49-F238E27FC236}">
                <a16:creationId xmlns:a16="http://schemas.microsoft.com/office/drawing/2014/main" id="{1F78C0B6-671E-7A4D-B343-3281913DFC8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67B1872-7D5F-7A48-8754-5E2B2B04A60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D055629-AB80-CC4F-8100-380E5F7BB90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9A1650D9-1D76-094A-8465-2DD1B445BF0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745AE93-5D1F-254A-8EFF-52368B07DAA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5AE93-5D1F-254A-8EFF-52368B07DAAE}" type="slidenum">
              <a:rPr lang="en-US" altLang="en-US" smtClean="0"/>
              <a:pPr/>
              <a:t>1</a:t>
            </a:fld>
            <a:endParaRPr lang="en-US" altLang="en-US"/>
          </a:p>
        </p:txBody>
      </p:sp>
    </p:spTree>
    <p:extLst>
      <p:ext uri="{BB962C8B-B14F-4D97-AF65-F5344CB8AC3E}">
        <p14:creationId xmlns:p14="http://schemas.microsoft.com/office/powerpoint/2010/main" val="106101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D0885549-D0C3-C445-9553-D87E951E09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0"/>
            <a:ext cx="443753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8DD1E892-9AD9-9741-9B20-143BA623D7B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9608463"/>
            <a:ext cx="43891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39FE836C-134D-2543-99A2-01D4C056DAD9}"/>
              </a:ext>
            </a:extLst>
          </p:cNvPr>
          <p:cNvPicPr>
            <a:picLocks noChangeAspect="1"/>
          </p:cNvPicPr>
          <p:nvPr userDrawn="1"/>
        </p:nvPicPr>
        <p:blipFill>
          <a:blip r:embed="rId4"/>
          <a:stretch>
            <a:fillRect/>
          </a:stretch>
        </p:blipFill>
        <p:spPr bwMode="auto">
          <a:xfrm>
            <a:off x="1511187" y="30264100"/>
            <a:ext cx="7983764"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785308" y="356157"/>
            <a:ext cx="40173992" cy="3261356"/>
          </a:xfrm>
        </p:spPr>
        <p:txBody>
          <a:bodyPr lIns="0" tIns="0" rIns="0" bIns="0" anchor="t">
            <a:normAutofit/>
          </a:bodyPr>
          <a:lstStyle>
            <a:lvl1pPr algn="l">
              <a:defRPr lang="en-US" sz="13000" b="1" kern="1200" dirty="0">
                <a:solidFill>
                  <a:schemeClr val="bg1"/>
                </a:solidFill>
                <a:latin typeface="Arial"/>
                <a:ea typeface="+mn-ea"/>
                <a:cs typeface="Arial"/>
              </a:defRPr>
            </a:lvl1pPr>
          </a:lstStyle>
          <a:p>
            <a:pPr lvl="0"/>
            <a:r>
              <a:rPr lang="en-US"/>
              <a:t>Click to edit Master title style</a:t>
            </a:r>
            <a:endParaRPr lang="en-US" dirty="0"/>
          </a:p>
        </p:txBody>
      </p:sp>
      <p:sp>
        <p:nvSpPr>
          <p:cNvPr id="13" name="Content Placeholder 13"/>
          <p:cNvSpPr>
            <a:spLocks noGrp="1"/>
          </p:cNvSpPr>
          <p:nvPr>
            <p:ph sz="quarter" idx="10"/>
          </p:nvPr>
        </p:nvSpPr>
        <p:spPr>
          <a:xfrm>
            <a:off x="1788306" y="2691798"/>
            <a:ext cx="40170993" cy="2346325"/>
          </a:xfrm>
          <a:prstGeom prst="rect">
            <a:avLst/>
          </a:prstGeom>
        </p:spPr>
        <p:txBody>
          <a:bodyPr lIns="0" tIns="0" rIns="0" bIns="0">
            <a:normAutofit/>
          </a:bodyPr>
          <a:lstStyle>
            <a:lvl1pPr marL="0" indent="0">
              <a:buFontTx/>
              <a:buNone/>
              <a:defRPr lang="en-US" sz="7200" b="0" kern="1200" baseline="0" dirty="0">
                <a:solidFill>
                  <a:schemeClr val="bg1"/>
                </a:solidFill>
                <a:latin typeface="Arial"/>
                <a:ea typeface="+mn-ea"/>
                <a:cs typeface="Arial"/>
              </a:defRPr>
            </a:lvl1pPr>
          </a:lstStyle>
          <a:p>
            <a:pPr lvl="0"/>
            <a:r>
              <a:rPr lang="en-US"/>
              <a:t>Click to edit Master text styles</a:t>
            </a:r>
          </a:p>
        </p:txBody>
      </p:sp>
      <p:sp>
        <p:nvSpPr>
          <p:cNvPr id="15" name="Content Placeholder 13"/>
          <p:cNvSpPr>
            <a:spLocks noGrp="1"/>
          </p:cNvSpPr>
          <p:nvPr>
            <p:ph sz="quarter" idx="11"/>
          </p:nvPr>
        </p:nvSpPr>
        <p:spPr>
          <a:xfrm>
            <a:off x="22791896" y="30145414"/>
            <a:ext cx="19236052" cy="2645659"/>
          </a:xfrm>
          <a:prstGeom prst="rect">
            <a:avLst/>
          </a:prstGeom>
        </p:spPr>
        <p:txBody>
          <a:bodyPr lIns="0" tIns="0" rIns="0" bIns="0">
            <a:normAutofit/>
          </a:bodyPr>
          <a:lstStyle>
            <a:lvl1pPr marL="0" indent="0">
              <a:buFontTx/>
              <a:buNone/>
              <a:defRPr lang="en-US" sz="3600" b="0" kern="1200" dirty="0">
                <a:solidFill>
                  <a:schemeClr val="bg1"/>
                </a:solidFill>
                <a:latin typeface="Arial"/>
                <a:ea typeface="+mn-ea"/>
                <a:cs typeface="Arial"/>
              </a:defRPr>
            </a:lvl1pPr>
          </a:lstStyle>
          <a:p>
            <a:pPr lvl="0"/>
            <a:r>
              <a:rPr lang="en-US"/>
              <a:t>Click to edit Master text styles</a:t>
            </a:r>
          </a:p>
        </p:txBody>
      </p:sp>
      <p:sp>
        <p:nvSpPr>
          <p:cNvPr id="14" name="Content Placeholder 2"/>
          <p:cNvSpPr>
            <a:spLocks noGrp="1"/>
          </p:cNvSpPr>
          <p:nvPr>
            <p:ph sz="half" idx="14"/>
          </p:nvPr>
        </p:nvSpPr>
        <p:spPr>
          <a:xfrm>
            <a:off x="1794672" y="5964297"/>
            <a:ext cx="19385280" cy="2225147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5"/>
          </p:nvPr>
        </p:nvSpPr>
        <p:spPr>
          <a:xfrm>
            <a:off x="22574020" y="5979393"/>
            <a:ext cx="19385280" cy="2225147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873087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9C4F073-7FAA-4449-82A0-54137B874E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891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05F7830F-7D3D-EC4C-A0D7-5BF0E90ED19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9608463"/>
            <a:ext cx="43891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7DB64767-D6EA-B144-96E5-6F33609DE684}"/>
              </a:ext>
            </a:extLst>
          </p:cNvPr>
          <p:cNvPicPr>
            <a:picLocks noChangeAspect="1"/>
          </p:cNvPicPr>
          <p:nvPr userDrawn="1"/>
        </p:nvPicPr>
        <p:blipFill>
          <a:blip r:embed="rId4"/>
          <a:stretch>
            <a:fillRect/>
          </a:stretch>
        </p:blipFill>
        <p:spPr bwMode="auto">
          <a:xfrm>
            <a:off x="1442924" y="30264100"/>
            <a:ext cx="7983764"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1510716" y="356157"/>
            <a:ext cx="40826148" cy="3261356"/>
          </a:xfrm>
        </p:spPr>
        <p:txBody>
          <a:bodyPr lIns="0" tIns="0" rIns="0" bIns="0" anchor="t">
            <a:normAutofit/>
          </a:bodyPr>
          <a:lstStyle>
            <a:lvl1pPr algn="l">
              <a:defRPr lang="en-US" sz="13000" b="1" kern="1200" dirty="0">
                <a:solidFill>
                  <a:schemeClr val="bg1"/>
                </a:solidFill>
                <a:latin typeface="Arial"/>
                <a:ea typeface="+mn-ea"/>
                <a:cs typeface="Arial"/>
              </a:defRPr>
            </a:lvl1pPr>
          </a:lstStyle>
          <a:p>
            <a:pPr lvl="0"/>
            <a:r>
              <a:rPr lang="en-US"/>
              <a:t>Click to edit Master title style</a:t>
            </a:r>
            <a:endParaRPr lang="en-US" dirty="0"/>
          </a:p>
        </p:txBody>
      </p:sp>
      <p:sp>
        <p:nvSpPr>
          <p:cNvPr id="17" name="Content Placeholder 13"/>
          <p:cNvSpPr>
            <a:spLocks noGrp="1"/>
          </p:cNvSpPr>
          <p:nvPr>
            <p:ph sz="quarter" idx="10"/>
          </p:nvPr>
        </p:nvSpPr>
        <p:spPr>
          <a:xfrm>
            <a:off x="1513714" y="2691799"/>
            <a:ext cx="40823149" cy="1880202"/>
          </a:xfrm>
          <a:prstGeom prst="rect">
            <a:avLst/>
          </a:prstGeom>
        </p:spPr>
        <p:txBody>
          <a:bodyPr lIns="0" tIns="0" rIns="0" bIns="0">
            <a:normAutofit/>
          </a:bodyPr>
          <a:lstStyle>
            <a:lvl1pPr marL="0" indent="0">
              <a:buFontTx/>
              <a:buNone/>
              <a:defRPr lang="en-US" sz="7200" b="0" kern="1200" baseline="0" dirty="0">
                <a:solidFill>
                  <a:schemeClr val="bg1"/>
                </a:solidFill>
                <a:latin typeface="Arial"/>
                <a:ea typeface="+mn-ea"/>
                <a:cs typeface="Arial"/>
              </a:defRPr>
            </a:lvl1pPr>
          </a:lstStyle>
          <a:p>
            <a:pPr lvl="0"/>
            <a:r>
              <a:rPr lang="en-US"/>
              <a:t>Click to edit Master text styles</a:t>
            </a:r>
          </a:p>
        </p:txBody>
      </p:sp>
      <p:sp>
        <p:nvSpPr>
          <p:cNvPr id="18" name="Content Placeholder 13"/>
          <p:cNvSpPr>
            <a:spLocks noGrp="1"/>
          </p:cNvSpPr>
          <p:nvPr>
            <p:ph sz="quarter" idx="11"/>
          </p:nvPr>
        </p:nvSpPr>
        <p:spPr>
          <a:xfrm>
            <a:off x="21692464" y="30145414"/>
            <a:ext cx="20644400" cy="2268161"/>
          </a:xfrm>
          <a:prstGeom prst="rect">
            <a:avLst/>
          </a:prstGeom>
        </p:spPr>
        <p:txBody>
          <a:bodyPr lIns="0" tIns="0" rIns="0" bIns="0">
            <a:normAutofit/>
          </a:bodyPr>
          <a:lstStyle>
            <a:lvl1pPr marL="0" indent="0">
              <a:buFontTx/>
              <a:buNone/>
              <a:defRPr lang="en-US" sz="3600" b="0" kern="1200" dirty="0">
                <a:solidFill>
                  <a:schemeClr val="bg1"/>
                </a:solidFill>
                <a:latin typeface="Arial"/>
                <a:ea typeface="+mn-ea"/>
                <a:cs typeface="Arial"/>
              </a:defRPr>
            </a:lvl1pPr>
          </a:lstStyle>
          <a:p>
            <a:pPr lvl="0"/>
            <a:r>
              <a:rPr lang="en-US"/>
              <a:t>Click to edit Master text styles</a:t>
            </a:r>
          </a:p>
        </p:txBody>
      </p:sp>
      <p:sp>
        <p:nvSpPr>
          <p:cNvPr id="19" name="Content Placeholder 2"/>
          <p:cNvSpPr>
            <a:spLocks noGrp="1"/>
          </p:cNvSpPr>
          <p:nvPr>
            <p:ph sz="half" idx="14"/>
          </p:nvPr>
        </p:nvSpPr>
        <p:spPr>
          <a:xfrm>
            <a:off x="1510716" y="5934102"/>
            <a:ext cx="12943849" cy="22259897"/>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sz="half" idx="15"/>
          </p:nvPr>
        </p:nvSpPr>
        <p:spPr>
          <a:xfrm>
            <a:off x="15529818" y="5983525"/>
            <a:ext cx="12943849" cy="2221047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sz="half" idx="16"/>
          </p:nvPr>
        </p:nvSpPr>
        <p:spPr>
          <a:xfrm>
            <a:off x="29393015" y="5929969"/>
            <a:ext cx="12943849" cy="22264030"/>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189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A265607C-98AA-6148-A329-2ED267EB93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75" y="0"/>
            <a:ext cx="443753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9060AC71-16A1-804C-8768-61620CD8771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9608463"/>
            <a:ext cx="441436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D1DF7AAE-D676-DC43-8720-69886F3386AE}"/>
              </a:ext>
            </a:extLst>
          </p:cNvPr>
          <p:cNvPicPr>
            <a:picLocks noChangeAspect="1"/>
          </p:cNvPicPr>
          <p:nvPr userDrawn="1"/>
        </p:nvPicPr>
        <p:blipFill>
          <a:blip r:embed="rId4"/>
          <a:stretch>
            <a:fillRect/>
          </a:stretch>
        </p:blipFill>
        <p:spPr bwMode="auto">
          <a:xfrm>
            <a:off x="1511187" y="30264100"/>
            <a:ext cx="7983764"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2"/>
          <p:cNvSpPr>
            <a:spLocks noGrp="1"/>
          </p:cNvSpPr>
          <p:nvPr>
            <p:ph sz="half" idx="14"/>
          </p:nvPr>
        </p:nvSpPr>
        <p:spPr>
          <a:xfrm>
            <a:off x="1369058" y="5959546"/>
            <a:ext cx="9177619" cy="22539254"/>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18"/>
          </p:nvPr>
        </p:nvSpPr>
        <p:spPr>
          <a:xfrm>
            <a:off x="22699071" y="30145414"/>
            <a:ext cx="19787457" cy="2268161"/>
          </a:xfrm>
          <a:prstGeom prst="rect">
            <a:avLst/>
          </a:prstGeom>
        </p:spPr>
        <p:txBody>
          <a:bodyPr lIns="0" tIns="0" rIns="0" bIns="0">
            <a:normAutofit/>
          </a:bodyPr>
          <a:lstStyle>
            <a:lvl1pPr marL="0" indent="0">
              <a:buFontTx/>
              <a:buNone/>
              <a:defRPr lang="en-US" sz="3600" b="0" kern="1200" dirty="0">
                <a:solidFill>
                  <a:schemeClr val="bg1"/>
                </a:solidFill>
                <a:latin typeface="Arial"/>
                <a:ea typeface="+mn-ea"/>
                <a:cs typeface="Arial"/>
              </a:defRPr>
            </a:lvl1pPr>
          </a:lstStyle>
          <a:p>
            <a:pPr lvl="0"/>
            <a:r>
              <a:rPr lang="en-US"/>
              <a:t>Click to edit Master text styles</a:t>
            </a:r>
          </a:p>
        </p:txBody>
      </p:sp>
      <p:sp>
        <p:nvSpPr>
          <p:cNvPr id="21" name="Title 1"/>
          <p:cNvSpPr>
            <a:spLocks noGrp="1"/>
          </p:cNvSpPr>
          <p:nvPr>
            <p:ph type="title"/>
          </p:nvPr>
        </p:nvSpPr>
        <p:spPr>
          <a:xfrm>
            <a:off x="1304771" y="356157"/>
            <a:ext cx="41124349" cy="3261356"/>
          </a:xfrm>
        </p:spPr>
        <p:txBody>
          <a:bodyPr lIns="0" tIns="0" rIns="0" bIns="0" anchor="t">
            <a:normAutofit/>
          </a:bodyPr>
          <a:lstStyle>
            <a:lvl1pPr algn="l">
              <a:defRPr lang="en-US" sz="13000" b="1" kern="1200" dirty="0">
                <a:solidFill>
                  <a:schemeClr val="bg1"/>
                </a:solidFill>
                <a:latin typeface="Arial"/>
                <a:ea typeface="+mn-ea"/>
                <a:cs typeface="Arial"/>
              </a:defRPr>
            </a:lvl1pPr>
          </a:lstStyle>
          <a:p>
            <a:pPr lvl="0"/>
            <a:r>
              <a:rPr lang="en-US"/>
              <a:t>Click to edit Master title style</a:t>
            </a:r>
            <a:endParaRPr lang="en-US" dirty="0"/>
          </a:p>
        </p:txBody>
      </p:sp>
      <p:sp>
        <p:nvSpPr>
          <p:cNvPr id="22" name="Content Placeholder 13"/>
          <p:cNvSpPr>
            <a:spLocks noGrp="1"/>
          </p:cNvSpPr>
          <p:nvPr>
            <p:ph sz="quarter" idx="10"/>
          </p:nvPr>
        </p:nvSpPr>
        <p:spPr>
          <a:xfrm>
            <a:off x="1307770" y="2691799"/>
            <a:ext cx="41178757" cy="1880202"/>
          </a:xfrm>
          <a:prstGeom prst="rect">
            <a:avLst/>
          </a:prstGeom>
        </p:spPr>
        <p:txBody>
          <a:bodyPr lIns="0" tIns="0" rIns="0" bIns="0">
            <a:normAutofit/>
          </a:bodyPr>
          <a:lstStyle>
            <a:lvl1pPr marL="0" indent="0">
              <a:buFontTx/>
              <a:buNone/>
              <a:defRPr lang="en-US" sz="7200" b="0" kern="1200" baseline="0" dirty="0">
                <a:solidFill>
                  <a:schemeClr val="bg1"/>
                </a:solidFill>
                <a:latin typeface="Arial"/>
                <a:ea typeface="+mn-ea"/>
                <a:cs typeface="Arial"/>
              </a:defRPr>
            </a:lvl1pPr>
          </a:lstStyle>
          <a:p>
            <a:pPr lvl="0"/>
            <a:r>
              <a:rPr lang="en-US"/>
              <a:t>Click to edit Master text styles</a:t>
            </a:r>
          </a:p>
        </p:txBody>
      </p:sp>
      <p:sp>
        <p:nvSpPr>
          <p:cNvPr id="23" name="Content Placeholder 2"/>
          <p:cNvSpPr>
            <a:spLocks noGrp="1"/>
          </p:cNvSpPr>
          <p:nvPr>
            <p:ph sz="half" idx="22"/>
          </p:nvPr>
        </p:nvSpPr>
        <p:spPr>
          <a:xfrm>
            <a:off x="12024461" y="6008968"/>
            <a:ext cx="9177619" cy="22489832"/>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2"/>
          <p:cNvSpPr>
            <a:spLocks noGrp="1"/>
          </p:cNvSpPr>
          <p:nvPr>
            <p:ph sz="half" idx="23"/>
          </p:nvPr>
        </p:nvSpPr>
        <p:spPr>
          <a:xfrm>
            <a:off x="22699071" y="6008968"/>
            <a:ext cx="9177619" cy="22489832"/>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2"/>
          <p:cNvSpPr>
            <a:spLocks noGrp="1"/>
          </p:cNvSpPr>
          <p:nvPr>
            <p:ph sz="half" idx="24"/>
          </p:nvPr>
        </p:nvSpPr>
        <p:spPr>
          <a:xfrm>
            <a:off x="33251502" y="6024064"/>
            <a:ext cx="9177619" cy="22474736"/>
          </a:xfrm>
          <a:prstGeom prst="rect">
            <a:avLst/>
          </a:prstGeom>
        </p:spPr>
        <p:txBody>
          <a:bodyPr lIns="0" tIns="0" rIns="0" bIns="0"/>
          <a:lstStyle>
            <a:lvl1pPr marL="0" indent="0">
              <a:lnSpc>
                <a:spcPct val="90000"/>
              </a:lnSpc>
              <a:spcBef>
                <a:spcPts val="0"/>
              </a:spcBef>
              <a:buNone/>
              <a:defRPr lang="en-US" sz="5800" b="1" kern="1200" dirty="0" smtClean="0">
                <a:solidFill>
                  <a:schemeClr val="accent3"/>
                </a:solidFill>
                <a:latin typeface="+mn-lt"/>
                <a:ea typeface="+mn-ea"/>
                <a:cs typeface="+mn-cs"/>
              </a:defRPr>
            </a:lvl1pPr>
            <a:lvl2pPr marL="0" indent="0">
              <a:spcBef>
                <a:spcPts val="0"/>
              </a:spcBef>
              <a:buNone/>
              <a:defRPr lang="en-US" sz="4800" kern="1200" dirty="0" smtClean="0">
                <a:solidFill>
                  <a:schemeClr val="tx1">
                    <a:lumMod val="75000"/>
                    <a:lumOff val="25000"/>
                  </a:schemeClr>
                </a:solidFill>
                <a:latin typeface="+mn-lt"/>
                <a:ea typeface="+mn-ea"/>
                <a:cs typeface="+mn-cs"/>
              </a:defRPr>
            </a:lvl2pPr>
            <a:lvl3pPr marL="457200" indent="-182880">
              <a:spcBef>
                <a:spcPts val="0"/>
              </a:spcBef>
              <a:defRPr lang="en-US" sz="4400" kern="1200" dirty="0" smtClean="0">
                <a:solidFill>
                  <a:schemeClr val="tx1">
                    <a:lumMod val="75000"/>
                    <a:lumOff val="25000"/>
                  </a:schemeClr>
                </a:solidFill>
                <a:latin typeface="+mn-lt"/>
                <a:ea typeface="+mn-ea"/>
                <a:cs typeface="+mn-cs"/>
              </a:defRPr>
            </a:lvl3pPr>
            <a:lvl4pPr marL="1005840" indent="-411480">
              <a:spcBef>
                <a:spcPts val="0"/>
              </a:spcBef>
              <a:defRPr lang="en-US" sz="4200" kern="1200" dirty="0" smtClean="0">
                <a:solidFill>
                  <a:schemeClr val="tx1">
                    <a:lumMod val="75000"/>
                    <a:lumOff val="25000"/>
                  </a:schemeClr>
                </a:solidFill>
                <a:latin typeface="+mn-lt"/>
                <a:ea typeface="+mn-ea"/>
                <a:cs typeface="+mn-cs"/>
              </a:defRPr>
            </a:lvl4pPr>
            <a:lvl5pPr marL="1280160" indent="-365760">
              <a:spcBef>
                <a:spcPts val="0"/>
              </a:spcBef>
              <a:defRPr lang="en-US" sz="4000" b="1" kern="1200" dirty="0">
                <a:solidFill>
                  <a:schemeClr val="tx1">
                    <a:lumMod val="75000"/>
                    <a:lumOff val="25000"/>
                  </a:schemeClr>
                </a:solidFill>
                <a:latin typeface="+mn-lt"/>
                <a:ea typeface="+mn-ea"/>
                <a:cs typeface="+mn-cs"/>
              </a:defRPr>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09960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6C3">
            <a:alpha val="39999"/>
          </a:srgb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82197FF-4AB5-1446-8933-3FB96E7F6BC4}"/>
              </a:ext>
            </a:extLst>
          </p:cNvPr>
          <p:cNvSpPr>
            <a:spLocks noGrp="1"/>
          </p:cNvSpPr>
          <p:nvPr>
            <p:ph type="title"/>
          </p:nvPr>
        </p:nvSpPr>
        <p:spPr bwMode="auto">
          <a:xfrm>
            <a:off x="2193925" y="1317625"/>
            <a:ext cx="39503350" cy="299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Choose  2, 3, or 4 column master </a:t>
            </a:r>
            <a:br>
              <a:rPr lang="en-US" altLang="en-US"/>
            </a:br>
            <a:r>
              <a:rPr lang="en-US" altLang="en-US"/>
              <a:t>from “Slide Master” list</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Lst>
  <p:txStyles>
    <p:titleStyle>
      <a:lvl1pPr algn="ctr" defTabSz="2193925" rtl="0" eaLnBrk="1" fontAlgn="base" hangingPunct="1">
        <a:spcBef>
          <a:spcPct val="0"/>
        </a:spcBef>
        <a:spcAft>
          <a:spcPct val="0"/>
        </a:spcAft>
        <a:defRPr sz="17600" kern="1200">
          <a:solidFill>
            <a:schemeClr val="tx1"/>
          </a:solidFill>
          <a:latin typeface="+mj-lt"/>
          <a:ea typeface="ＭＳ Ｐゴシック" charset="0"/>
          <a:cs typeface="ＭＳ Ｐゴシック" charset="0"/>
        </a:defRPr>
      </a:lvl1pPr>
      <a:lvl2pPr algn="ctr" defTabSz="2193925" rtl="0" eaLnBrk="1" fontAlgn="base" hangingPunct="1">
        <a:spcBef>
          <a:spcPct val="0"/>
        </a:spcBef>
        <a:spcAft>
          <a:spcPct val="0"/>
        </a:spcAft>
        <a:defRPr sz="17600">
          <a:solidFill>
            <a:schemeClr val="tx1"/>
          </a:solidFill>
          <a:latin typeface="Arial" charset="0"/>
          <a:ea typeface="ＭＳ Ｐゴシック" charset="0"/>
          <a:cs typeface="ＭＳ Ｐゴシック" charset="0"/>
        </a:defRPr>
      </a:lvl2pPr>
      <a:lvl3pPr algn="ctr" defTabSz="2193925" rtl="0" eaLnBrk="1" fontAlgn="base" hangingPunct="1">
        <a:spcBef>
          <a:spcPct val="0"/>
        </a:spcBef>
        <a:spcAft>
          <a:spcPct val="0"/>
        </a:spcAft>
        <a:defRPr sz="17600">
          <a:solidFill>
            <a:schemeClr val="tx1"/>
          </a:solidFill>
          <a:latin typeface="Arial" charset="0"/>
          <a:ea typeface="ＭＳ Ｐゴシック" charset="0"/>
          <a:cs typeface="ＭＳ Ｐゴシック" charset="0"/>
        </a:defRPr>
      </a:lvl3pPr>
      <a:lvl4pPr algn="ctr" defTabSz="2193925" rtl="0" eaLnBrk="1" fontAlgn="base" hangingPunct="1">
        <a:spcBef>
          <a:spcPct val="0"/>
        </a:spcBef>
        <a:spcAft>
          <a:spcPct val="0"/>
        </a:spcAft>
        <a:defRPr sz="17600">
          <a:solidFill>
            <a:schemeClr val="tx1"/>
          </a:solidFill>
          <a:latin typeface="Arial" charset="0"/>
          <a:ea typeface="ＭＳ Ｐゴシック" charset="0"/>
          <a:cs typeface="ＭＳ Ｐゴシック" charset="0"/>
        </a:defRPr>
      </a:lvl4pPr>
      <a:lvl5pPr algn="ctr" defTabSz="2193925" rtl="0" eaLnBrk="1" fontAlgn="base" hangingPunct="1">
        <a:spcBef>
          <a:spcPct val="0"/>
        </a:spcBef>
        <a:spcAft>
          <a:spcPct val="0"/>
        </a:spcAft>
        <a:defRPr sz="17600">
          <a:solidFill>
            <a:schemeClr val="tx1"/>
          </a:solidFill>
          <a:latin typeface="Arial" charset="0"/>
          <a:ea typeface="ＭＳ Ｐゴシック" charset="0"/>
          <a:cs typeface="ＭＳ Ｐゴシック" charset="0"/>
        </a:defRPr>
      </a:lvl5pPr>
      <a:lvl6pPr marL="457200" algn="ctr" defTabSz="2193925" rtl="0" eaLnBrk="1" fontAlgn="base" hangingPunct="1">
        <a:spcBef>
          <a:spcPct val="0"/>
        </a:spcBef>
        <a:spcAft>
          <a:spcPct val="0"/>
        </a:spcAft>
        <a:defRPr sz="21100">
          <a:solidFill>
            <a:schemeClr val="tx1"/>
          </a:solidFill>
          <a:latin typeface="Arial" charset="0"/>
          <a:ea typeface="ＭＳ Ｐゴシック" charset="0"/>
          <a:cs typeface="ＭＳ Ｐゴシック" charset="0"/>
        </a:defRPr>
      </a:lvl6pPr>
      <a:lvl7pPr marL="914400" algn="ctr" defTabSz="2193925" rtl="0" eaLnBrk="1" fontAlgn="base" hangingPunct="1">
        <a:spcBef>
          <a:spcPct val="0"/>
        </a:spcBef>
        <a:spcAft>
          <a:spcPct val="0"/>
        </a:spcAft>
        <a:defRPr sz="21100">
          <a:solidFill>
            <a:schemeClr val="tx1"/>
          </a:solidFill>
          <a:latin typeface="Arial" charset="0"/>
          <a:ea typeface="ＭＳ Ｐゴシック" charset="0"/>
          <a:cs typeface="ＭＳ Ｐゴシック" charset="0"/>
        </a:defRPr>
      </a:lvl7pPr>
      <a:lvl8pPr marL="1371600" algn="ctr" defTabSz="2193925" rtl="0" eaLnBrk="1" fontAlgn="base" hangingPunct="1">
        <a:spcBef>
          <a:spcPct val="0"/>
        </a:spcBef>
        <a:spcAft>
          <a:spcPct val="0"/>
        </a:spcAft>
        <a:defRPr sz="21100">
          <a:solidFill>
            <a:schemeClr val="tx1"/>
          </a:solidFill>
          <a:latin typeface="Arial" charset="0"/>
          <a:ea typeface="ＭＳ Ｐゴシック" charset="0"/>
          <a:cs typeface="ＭＳ Ｐゴシック" charset="0"/>
        </a:defRPr>
      </a:lvl8pPr>
      <a:lvl9pPr marL="1828800" algn="ctr" defTabSz="2193925" rtl="0" eaLnBrk="1" fontAlgn="base" hangingPunct="1">
        <a:spcBef>
          <a:spcPct val="0"/>
        </a:spcBef>
        <a:spcAft>
          <a:spcPct val="0"/>
        </a:spcAft>
        <a:defRPr sz="21100">
          <a:solidFill>
            <a:schemeClr val="tx1"/>
          </a:solidFill>
          <a:latin typeface="Arial" charset="0"/>
          <a:ea typeface="ＭＳ Ｐゴシック" charset="0"/>
          <a:cs typeface="ＭＳ Ｐゴシック" charset="0"/>
        </a:defRPr>
      </a:lvl9pPr>
    </p:titleStyle>
    <p:bodyStyle>
      <a:lvl1pPr marL="1644650" indent="-1644650" algn="l" defTabSz="2193925" rtl="0" eaLnBrk="1" fontAlgn="base" hangingPunct="1">
        <a:spcBef>
          <a:spcPct val="20000"/>
        </a:spcBef>
        <a:spcAft>
          <a:spcPct val="0"/>
        </a:spcAft>
        <a:buFont typeface="Arial" panose="020B0604020202020204" pitchFamily="34" charset="0"/>
        <a:buChar char="•"/>
        <a:defRPr sz="15400" kern="1200">
          <a:solidFill>
            <a:schemeClr val="tx1"/>
          </a:solidFill>
          <a:latin typeface="+mn-lt"/>
          <a:ea typeface="ＭＳ Ｐゴシック" charset="0"/>
          <a:cs typeface="ＭＳ Ｐゴシック" charset="0"/>
        </a:defRPr>
      </a:lvl1pPr>
      <a:lvl2pPr marL="3565525" indent="-1371600" algn="l" defTabSz="2193925" rtl="0" eaLnBrk="1" fontAlgn="base" hangingPunct="1">
        <a:spcBef>
          <a:spcPct val="20000"/>
        </a:spcBef>
        <a:spcAft>
          <a:spcPct val="0"/>
        </a:spcAft>
        <a:buFont typeface="Arial" panose="020B0604020202020204" pitchFamily="34" charset="0"/>
        <a:buChar char="–"/>
        <a:defRPr sz="13400" kern="1200">
          <a:solidFill>
            <a:schemeClr val="tx1"/>
          </a:solidFill>
          <a:latin typeface="+mn-lt"/>
          <a:ea typeface="ＭＳ Ｐゴシック" charset="0"/>
          <a:cs typeface="+mn-cs"/>
        </a:defRPr>
      </a:lvl2pPr>
      <a:lvl3pPr marL="5486400" indent="-1096963" algn="l" defTabSz="2193925" rtl="0" eaLnBrk="1" fontAlgn="base" hangingPunct="1">
        <a:spcBef>
          <a:spcPct val="20000"/>
        </a:spcBef>
        <a:spcAft>
          <a:spcPct val="0"/>
        </a:spcAft>
        <a:buFont typeface="Arial" panose="020B0604020202020204" pitchFamily="34" charset="0"/>
        <a:buChar char="•"/>
        <a:defRPr sz="11500" kern="1200">
          <a:solidFill>
            <a:schemeClr val="tx1"/>
          </a:solidFill>
          <a:latin typeface="+mn-lt"/>
          <a:ea typeface="ＭＳ Ｐゴシック" charset="0"/>
          <a:cs typeface="+mn-cs"/>
        </a:defRPr>
      </a:lvl3pPr>
      <a:lvl4pPr marL="7680325" indent="-1096963" algn="l" defTabSz="2193925" rtl="0" eaLnBrk="1" fontAlgn="base" hangingPunct="1">
        <a:spcBef>
          <a:spcPct val="20000"/>
        </a:spcBef>
        <a:spcAft>
          <a:spcPct val="0"/>
        </a:spcAft>
        <a:buFont typeface="Arial" panose="020B0604020202020204" pitchFamily="34" charset="0"/>
        <a:buChar char="–"/>
        <a:defRPr sz="9600" kern="1200">
          <a:solidFill>
            <a:schemeClr val="tx1"/>
          </a:solidFill>
          <a:latin typeface="+mn-lt"/>
          <a:ea typeface="ＭＳ Ｐゴシック" charset="0"/>
          <a:cs typeface="+mn-cs"/>
        </a:defRPr>
      </a:lvl4pPr>
      <a:lvl5pPr marL="9874250" indent="-1096963" algn="l" defTabSz="2193925" rtl="0" eaLnBrk="1" fontAlgn="base" hangingPunct="1">
        <a:spcBef>
          <a:spcPct val="20000"/>
        </a:spcBef>
        <a:spcAft>
          <a:spcPct val="0"/>
        </a:spcAft>
        <a:buFont typeface="Arial" panose="020B0604020202020204" pitchFamily="34" charset="0"/>
        <a:buChar char="»"/>
        <a:defRPr sz="9600" kern="1200">
          <a:solidFill>
            <a:schemeClr val="tx1"/>
          </a:solidFill>
          <a:latin typeface="+mn-lt"/>
          <a:ea typeface="ＭＳ Ｐゴシック" charset="0"/>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AI-generated content may be incorrect.">
            <a:extLst>
              <a:ext uri="{FF2B5EF4-FFF2-40B4-BE49-F238E27FC236}">
                <a16:creationId xmlns:a16="http://schemas.microsoft.com/office/drawing/2014/main" id="{9B72E889-9B96-D0C4-57AE-5BA6F67B2A03}"/>
              </a:ext>
            </a:extLst>
          </p:cNvPr>
          <p:cNvPicPr>
            <a:picLocks noChangeAspect="1"/>
          </p:cNvPicPr>
          <p:nvPr/>
        </p:nvPicPr>
        <p:blipFill>
          <a:blip r:embed="rId3"/>
          <a:stretch>
            <a:fillRect/>
          </a:stretch>
        </p:blipFill>
        <p:spPr>
          <a:xfrm>
            <a:off x="21646488" y="11515943"/>
            <a:ext cx="10906002" cy="11831984"/>
          </a:xfrm>
          <a:prstGeom prst="rect">
            <a:avLst/>
          </a:prstGeom>
        </p:spPr>
      </p:pic>
      <p:sp>
        <p:nvSpPr>
          <p:cNvPr id="41" name="Rectangle: Rounded Corners 40">
            <a:extLst>
              <a:ext uri="{FF2B5EF4-FFF2-40B4-BE49-F238E27FC236}">
                <a16:creationId xmlns:a16="http://schemas.microsoft.com/office/drawing/2014/main" id="{1ADAF953-A495-795C-428B-CC2886A0B2A2}"/>
              </a:ext>
            </a:extLst>
          </p:cNvPr>
          <p:cNvSpPr/>
          <p:nvPr/>
        </p:nvSpPr>
        <p:spPr>
          <a:xfrm>
            <a:off x="32707085" y="14489152"/>
            <a:ext cx="10959026" cy="8874279"/>
          </a:xfrm>
          <a:prstGeom prst="roundRect">
            <a:avLst/>
          </a:prstGeom>
          <a:solidFill>
            <a:srgbClr val="F0EDE4"/>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3B57EB04-1519-69D9-50E5-C95A446748C2}"/>
              </a:ext>
            </a:extLst>
          </p:cNvPr>
          <p:cNvSpPr/>
          <p:nvPr/>
        </p:nvSpPr>
        <p:spPr>
          <a:xfrm rot="16200000">
            <a:off x="35203874" y="20910439"/>
            <a:ext cx="5825149" cy="11197433"/>
          </a:xfrm>
          <a:prstGeom prst="roundRect">
            <a:avLst/>
          </a:prstGeom>
          <a:solidFill>
            <a:srgbClr val="F0EDE4"/>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ctangle: Rounded Corners 38">
            <a:extLst>
              <a:ext uri="{FF2B5EF4-FFF2-40B4-BE49-F238E27FC236}">
                <a16:creationId xmlns:a16="http://schemas.microsoft.com/office/drawing/2014/main" id="{F4B8732A-A9E8-D01E-98B1-920F65DD162E}"/>
              </a:ext>
            </a:extLst>
          </p:cNvPr>
          <p:cNvSpPr/>
          <p:nvPr/>
        </p:nvSpPr>
        <p:spPr>
          <a:xfrm rot="16200000">
            <a:off x="34371820" y="-666099"/>
            <a:ext cx="3618839" cy="15067851"/>
          </a:xfrm>
          <a:prstGeom prst="roundRect">
            <a:avLst/>
          </a:prstGeom>
          <a:solidFill>
            <a:srgbClr val="F0EDE4"/>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E956D8C-8601-C7D5-1F8B-7E1CDAA6958B}"/>
              </a:ext>
            </a:extLst>
          </p:cNvPr>
          <p:cNvSpPr/>
          <p:nvPr/>
        </p:nvSpPr>
        <p:spPr>
          <a:xfrm>
            <a:off x="9672999" y="21620265"/>
            <a:ext cx="13152905" cy="7811985"/>
          </a:xfrm>
          <a:prstGeom prst="roundRect">
            <a:avLst/>
          </a:prstGeom>
          <a:solidFill>
            <a:srgbClr val="F0EDE4"/>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9F05FEA3-4B58-4D94-29F3-A8236E8FC0F5}"/>
              </a:ext>
            </a:extLst>
          </p:cNvPr>
          <p:cNvSpPr/>
          <p:nvPr/>
        </p:nvSpPr>
        <p:spPr>
          <a:xfrm>
            <a:off x="99023" y="22020877"/>
            <a:ext cx="9454887" cy="7270889"/>
          </a:xfrm>
          <a:prstGeom prst="roundRect">
            <a:avLst/>
          </a:prstGeom>
          <a:solidFill>
            <a:srgbClr val="F0EDE4"/>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B2A5219B-20AE-77EC-9875-350DC24848D7}"/>
              </a:ext>
            </a:extLst>
          </p:cNvPr>
          <p:cNvSpPr/>
          <p:nvPr/>
        </p:nvSpPr>
        <p:spPr>
          <a:xfrm>
            <a:off x="176035" y="4781984"/>
            <a:ext cx="9454887" cy="9086416"/>
          </a:xfrm>
          <a:prstGeom prst="roundRect">
            <a:avLst/>
          </a:prstGeom>
          <a:solidFill>
            <a:srgbClr val="F0EDE4"/>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B107EE76-B6E5-1646-9A13-42EDE34F7127}"/>
              </a:ext>
            </a:extLst>
          </p:cNvPr>
          <p:cNvSpPr>
            <a:spLocks noGrp="1"/>
          </p:cNvSpPr>
          <p:nvPr>
            <p:ph sz="half" idx="14"/>
          </p:nvPr>
        </p:nvSpPr>
        <p:spPr>
          <a:xfrm>
            <a:off x="669131" y="5330987"/>
            <a:ext cx="8509505" cy="8442698"/>
          </a:xfrm>
        </p:spPr>
        <p:txBody>
          <a:bodyPr/>
          <a:lstStyle/>
          <a:p>
            <a:pPr>
              <a:buFont typeface="Arial" charset="0"/>
              <a:buNone/>
              <a:defRPr/>
            </a:pPr>
            <a:r>
              <a:rPr lang="en-US" sz="6000" dirty="0"/>
              <a:t>Introduction</a:t>
            </a:r>
          </a:p>
          <a:p>
            <a:pPr>
              <a:buFont typeface="Arial" charset="0"/>
              <a:buNone/>
              <a:defRPr/>
            </a:pPr>
            <a:r>
              <a:rPr sz="2800" dirty="0">
                <a:solidFill>
                  <a:srgbClr val="808080"/>
                </a:solidFill>
              </a:rPr>
              <a:t>The Van der Waals equation, also known as the Real Gas Law, extends the Ideal Gas Law, accounting for the physical properties of individual molecules within the substance. This provides results that more accurately match experimental data. The corrective factors in the VDW equation, </a:t>
            </a:r>
            <a:r>
              <a:rPr sz="2800" dirty="0"/>
              <a:t>a</a:t>
            </a:r>
            <a:r>
              <a:rPr sz="2800" dirty="0">
                <a:solidFill>
                  <a:srgbClr val="808080"/>
                </a:solidFill>
              </a:rPr>
              <a:t> and </a:t>
            </a:r>
            <a:r>
              <a:rPr sz="2800" dirty="0"/>
              <a:t>b</a:t>
            </a:r>
            <a:r>
              <a:rPr sz="2800" dirty="0">
                <a:solidFill>
                  <a:srgbClr val="808080"/>
                </a:solidFill>
              </a:rPr>
              <a:t>,  are determined by the molecule being measured. These constants cannot be </a:t>
            </a:r>
            <a:r>
              <a:rPr lang="en-US" sz="2800" dirty="0">
                <a:solidFill>
                  <a:srgbClr val="808080"/>
                </a:solidFill>
              </a:rPr>
              <a:t>calculated and</a:t>
            </a:r>
            <a:r>
              <a:rPr sz="2800" dirty="0">
                <a:solidFill>
                  <a:srgbClr val="808080"/>
                </a:solidFill>
              </a:rPr>
              <a:t> must be experimentally derived. We aim to design a machine learning pipeline which can accurately provide estimations for the </a:t>
            </a:r>
            <a:r>
              <a:rPr lang="en-US" sz="2800" dirty="0"/>
              <a:t>a</a:t>
            </a:r>
            <a:r>
              <a:rPr lang="en-US" sz="2800" dirty="0">
                <a:solidFill>
                  <a:srgbClr val="808080"/>
                </a:solidFill>
              </a:rPr>
              <a:t> and </a:t>
            </a:r>
            <a:r>
              <a:rPr lang="en-US" sz="2800" dirty="0"/>
              <a:t>b </a:t>
            </a:r>
            <a:r>
              <a:rPr lang="en-US" sz="2800" dirty="0">
                <a:solidFill>
                  <a:srgbClr val="808080"/>
                </a:solidFill>
              </a:rPr>
              <a:t>constants.</a:t>
            </a:r>
          </a:p>
          <a:p>
            <a:pPr>
              <a:buFont typeface="Arial" charset="0"/>
              <a:buNone/>
              <a:defRPr/>
            </a:pPr>
            <a:r>
              <a:rPr sz="2800" dirty="0">
                <a:solidFill>
                  <a:srgbClr val="808080"/>
                </a:solidFill>
              </a:rPr>
              <a:t>Our customer requirements include a simple standardized method of molecule generation, the ability to process and predict with arbitrary molecules, transparent access to prediction results, and a model that can produce prediction confidence intervals that contain the true values of </a:t>
            </a:r>
            <a:r>
              <a:rPr sz="2800" dirty="0">
                <a:solidFill>
                  <a:srgbClr val="F58612"/>
                </a:solidFill>
              </a:rPr>
              <a:t>a</a:t>
            </a:r>
            <a:r>
              <a:rPr sz="2800" dirty="0">
                <a:solidFill>
                  <a:srgbClr val="808080"/>
                </a:solidFill>
              </a:rPr>
              <a:t> and </a:t>
            </a:r>
            <a:r>
              <a:rPr sz="2800" dirty="0">
                <a:solidFill>
                  <a:srgbClr val="F58612"/>
                </a:solidFill>
              </a:rPr>
              <a:t>b </a:t>
            </a:r>
            <a:r>
              <a:rPr sz="2800" dirty="0">
                <a:solidFill>
                  <a:srgbClr val="808080"/>
                </a:solidFill>
              </a:rPr>
              <a:t>within the test data.</a:t>
            </a:r>
          </a:p>
        </p:txBody>
      </p:sp>
      <p:sp>
        <p:nvSpPr>
          <p:cNvPr id="4" name="Title 3">
            <a:extLst>
              <a:ext uri="{FF2B5EF4-FFF2-40B4-BE49-F238E27FC236}">
                <a16:creationId xmlns:a16="http://schemas.microsoft.com/office/drawing/2014/main" id="{CAB433E4-C573-7747-AAA8-0F885BC6BDB0}"/>
              </a:ext>
            </a:extLst>
          </p:cNvPr>
          <p:cNvSpPr>
            <a:spLocks noGrp="1"/>
          </p:cNvSpPr>
          <p:nvPr>
            <p:ph type="title"/>
          </p:nvPr>
        </p:nvSpPr>
        <p:spPr>
          <a:xfrm>
            <a:off x="1304925" y="355600"/>
            <a:ext cx="41124188" cy="3262313"/>
          </a:xfrm>
        </p:spPr>
        <p:txBody>
          <a:bodyPr>
            <a:normAutofit fontScale="90000"/>
          </a:bodyPr>
          <a:lstStyle/>
          <a:p>
            <a:pPr>
              <a:defRPr/>
            </a:pPr>
            <a:r>
              <a:rPr lang="en-US" dirty="0"/>
              <a:t>Van der Waals Equation of State Coefficient Predictor</a:t>
            </a:r>
            <a:endParaRPr dirty="0"/>
          </a:p>
        </p:txBody>
      </p:sp>
      <p:sp>
        <p:nvSpPr>
          <p:cNvPr id="5" name="Content Placeholder 4">
            <a:extLst>
              <a:ext uri="{FF2B5EF4-FFF2-40B4-BE49-F238E27FC236}">
                <a16:creationId xmlns:a16="http://schemas.microsoft.com/office/drawing/2014/main" id="{D08FA287-F7A8-5743-A924-A27B5D9D9508}"/>
              </a:ext>
            </a:extLst>
          </p:cNvPr>
          <p:cNvSpPr>
            <a:spLocks noGrp="1"/>
          </p:cNvSpPr>
          <p:nvPr>
            <p:ph sz="quarter" idx="10"/>
          </p:nvPr>
        </p:nvSpPr>
        <p:spPr>
          <a:xfrm>
            <a:off x="1308100" y="2692400"/>
            <a:ext cx="41178163" cy="1879600"/>
          </a:xfrm>
        </p:spPr>
        <p:txBody>
          <a:bodyPr/>
          <a:lstStyle/>
          <a:p>
            <a:pPr>
              <a:defRPr/>
            </a:pPr>
            <a:r>
              <a:rPr lang="en-US" dirty="0"/>
              <a:t>Blake Milstead, Karim Chmayssani, Turner Heath</a:t>
            </a:r>
            <a:endParaRPr dirty="0"/>
          </a:p>
        </p:txBody>
      </p:sp>
      <p:pic>
        <p:nvPicPr>
          <p:cNvPr id="18" name="Content Placeholder 17" descr="A screenshot of a cell phone&#10;&#10;AI-generated content may be incorrect.">
            <a:extLst>
              <a:ext uri="{FF2B5EF4-FFF2-40B4-BE49-F238E27FC236}">
                <a16:creationId xmlns:a16="http://schemas.microsoft.com/office/drawing/2014/main" id="{29D6F158-88C5-D71B-B46C-259DE63DD66D}"/>
              </a:ext>
            </a:extLst>
          </p:cNvPr>
          <p:cNvPicPr>
            <a:picLocks noGrp="1" noChangeAspect="1"/>
          </p:cNvPicPr>
          <p:nvPr>
            <p:ph sz="half" idx="23"/>
          </p:nvPr>
        </p:nvPicPr>
        <p:blipFill>
          <a:blip r:embed="rId4"/>
          <a:stretch>
            <a:fillRect/>
          </a:stretch>
        </p:blipFill>
        <p:spPr>
          <a:xfrm>
            <a:off x="1138984" y="13985368"/>
            <a:ext cx="7045878" cy="5374977"/>
          </a:xfrm>
        </p:spPr>
      </p:pic>
      <p:pic>
        <p:nvPicPr>
          <p:cNvPr id="25" name="Content Placeholder 24" descr="A computer screen shot of a website&#10;&#10;AI-generated content may be incorrect.">
            <a:extLst>
              <a:ext uri="{FF2B5EF4-FFF2-40B4-BE49-F238E27FC236}">
                <a16:creationId xmlns:a16="http://schemas.microsoft.com/office/drawing/2014/main" id="{CF14E824-9D65-AF4D-96B0-002188561C26}"/>
              </a:ext>
            </a:extLst>
          </p:cNvPr>
          <p:cNvPicPr>
            <a:picLocks noGrp="1" noChangeAspect="1"/>
          </p:cNvPicPr>
          <p:nvPr>
            <p:ph sz="half" idx="22"/>
          </p:nvPr>
        </p:nvPicPr>
        <p:blipFill>
          <a:blip r:embed="rId5"/>
          <a:stretch>
            <a:fillRect/>
          </a:stretch>
        </p:blipFill>
        <p:spPr>
          <a:xfrm>
            <a:off x="10160211" y="5110373"/>
            <a:ext cx="17957814" cy="6405570"/>
          </a:xfrm>
        </p:spPr>
      </p:pic>
      <p:sp>
        <p:nvSpPr>
          <p:cNvPr id="23" name="Content Placeholder 1">
            <a:extLst>
              <a:ext uri="{FF2B5EF4-FFF2-40B4-BE49-F238E27FC236}">
                <a16:creationId xmlns:a16="http://schemas.microsoft.com/office/drawing/2014/main" id="{9B04D605-4DF6-F8C7-7A9E-8E339ED1C2F3}"/>
              </a:ext>
            </a:extLst>
          </p:cNvPr>
          <p:cNvSpPr txBox="1">
            <a:spLocks/>
          </p:cNvSpPr>
          <p:nvPr/>
        </p:nvSpPr>
        <p:spPr>
          <a:xfrm>
            <a:off x="28944004" y="5265531"/>
            <a:ext cx="14671794" cy="3220709"/>
          </a:xfrm>
          <a:prstGeom prst="rect">
            <a:avLst/>
          </a:prstGeom>
        </p:spPr>
        <p:txBody>
          <a:bodyPr lIns="0" tIns="0" rIns="0" bIns="0"/>
          <a:lstStyle>
            <a:lvl1pPr marL="0" indent="0" algn="l" defTabSz="2193925" rtl="0" eaLnBrk="1" fontAlgn="base" hangingPunct="1">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1" fontAlgn="base" hangingPunct="1">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1" fontAlgn="base" hangingPunct="1">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1" fontAlgn="base" hangingPunct="1">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1" fontAlgn="base" hangingPunct="1">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sz="6000" dirty="0"/>
              <a:t>Applications of VDW</a:t>
            </a:r>
          </a:p>
          <a:p>
            <a:pPr>
              <a:buFont typeface="Arial" panose="020B0604020202020204" pitchFamily="34" charset="0"/>
              <a:buChar char="•"/>
            </a:pPr>
            <a:r>
              <a:rPr lang="en-US" sz="2800" b="1" dirty="0">
                <a:solidFill>
                  <a:srgbClr val="F58612"/>
                </a:solidFill>
              </a:rPr>
              <a:t>Chemical &amp; Petrochemical Engineering:</a:t>
            </a:r>
            <a:r>
              <a:rPr lang="en-US" sz="2800" dirty="0">
                <a:solidFill>
                  <a:schemeClr val="tx1">
                    <a:lumMod val="50000"/>
                    <a:lumOff val="50000"/>
                  </a:schemeClr>
                </a:solidFill>
              </a:rPr>
              <a:t> Predicting gas behavior under non-ideal conditions.</a:t>
            </a:r>
            <a:endParaRPr lang="en-US" sz="2800" b="1" dirty="0">
              <a:solidFill>
                <a:srgbClr val="F58612"/>
              </a:solidFill>
            </a:endParaRPr>
          </a:p>
          <a:p>
            <a:pPr>
              <a:buFont typeface="Arial" panose="020B0604020202020204" pitchFamily="34" charset="0"/>
              <a:buChar char="•"/>
            </a:pPr>
            <a:r>
              <a:rPr lang="en-US" sz="2800" b="1" dirty="0">
                <a:solidFill>
                  <a:srgbClr val="F58612"/>
                </a:solidFill>
              </a:rPr>
              <a:t>Material Science:</a:t>
            </a:r>
            <a:r>
              <a:rPr lang="en-US" sz="2800" dirty="0">
                <a:solidFill>
                  <a:schemeClr val="tx1">
                    <a:lumMod val="50000"/>
                    <a:lumOff val="50000"/>
                  </a:schemeClr>
                </a:solidFill>
              </a:rPr>
              <a:t> Designing processes involving supercritical fluids or gas absorption.</a:t>
            </a:r>
          </a:p>
          <a:p>
            <a:pPr>
              <a:buFont typeface="Arial" panose="020B0604020202020204" pitchFamily="34" charset="0"/>
              <a:buChar char="•"/>
            </a:pPr>
            <a:r>
              <a:rPr lang="en-US" sz="2800" b="1" dirty="0">
                <a:solidFill>
                  <a:srgbClr val="F58612"/>
                </a:solidFill>
              </a:rPr>
              <a:t>Pharmaceuticals:</a:t>
            </a:r>
            <a:r>
              <a:rPr lang="en-US" sz="2800" dirty="0">
                <a:solidFill>
                  <a:srgbClr val="F58612"/>
                </a:solidFill>
              </a:rPr>
              <a:t> </a:t>
            </a:r>
            <a:r>
              <a:rPr lang="en-US" sz="2800" dirty="0">
                <a:solidFill>
                  <a:schemeClr val="tx1">
                    <a:lumMod val="50000"/>
                    <a:lumOff val="50000"/>
                  </a:schemeClr>
                </a:solidFill>
              </a:rPr>
              <a:t>Modeling solvent-gas interactions in drug formulation and delivery.</a:t>
            </a:r>
          </a:p>
          <a:p>
            <a:pPr>
              <a:buFont typeface="Arial" panose="020B0604020202020204" pitchFamily="34" charset="0"/>
              <a:buChar char="•"/>
            </a:pPr>
            <a:r>
              <a:rPr lang="en-US" sz="2800" b="1" dirty="0">
                <a:solidFill>
                  <a:srgbClr val="F58612"/>
                </a:solidFill>
              </a:rPr>
              <a:t>Thermodynamics Education:</a:t>
            </a:r>
            <a:r>
              <a:rPr lang="en-US" sz="2800" dirty="0">
                <a:solidFill>
                  <a:srgbClr val="F58612"/>
                </a:solidFill>
              </a:rPr>
              <a:t> </a:t>
            </a:r>
            <a:r>
              <a:rPr lang="en-US" sz="2800" dirty="0">
                <a:solidFill>
                  <a:schemeClr val="tx1">
                    <a:lumMod val="50000"/>
                    <a:lumOff val="50000"/>
                  </a:schemeClr>
                </a:solidFill>
              </a:rPr>
              <a:t>Demonstrating real gas deviations from ideal gas laws.</a:t>
            </a:r>
          </a:p>
          <a:p>
            <a:pPr>
              <a:buFont typeface="Arial" charset="0"/>
              <a:buNone/>
              <a:defRPr/>
            </a:pPr>
            <a:endParaRPr lang="en-US" dirty="0"/>
          </a:p>
        </p:txBody>
      </p:sp>
      <p:sp>
        <p:nvSpPr>
          <p:cNvPr id="3" name="Content Placeholder 1">
            <a:extLst>
              <a:ext uri="{FF2B5EF4-FFF2-40B4-BE49-F238E27FC236}">
                <a16:creationId xmlns:a16="http://schemas.microsoft.com/office/drawing/2014/main" id="{FC7102E1-C017-94E1-178B-39A1690957E3}"/>
              </a:ext>
            </a:extLst>
          </p:cNvPr>
          <p:cNvSpPr txBox="1">
            <a:spLocks/>
          </p:cNvSpPr>
          <p:nvPr/>
        </p:nvSpPr>
        <p:spPr>
          <a:xfrm>
            <a:off x="533878" y="22349100"/>
            <a:ext cx="8994965" cy="7876900"/>
          </a:xfrm>
          <a:prstGeom prst="rect">
            <a:avLst/>
          </a:prstGeom>
        </p:spPr>
        <p:txBody>
          <a:bodyPr lIns="0" tIns="0" rIns="0" bIns="0"/>
          <a:lstStyle>
            <a:lvl1pPr marL="0" indent="0" algn="l" defTabSz="2193925" rtl="0" eaLnBrk="1" fontAlgn="base" hangingPunct="1">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1" fontAlgn="base" hangingPunct="1">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1" fontAlgn="base" hangingPunct="1">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1" fontAlgn="base" hangingPunct="1">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1" fontAlgn="base" hangingPunct="1">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sz="6000" dirty="0"/>
              <a:t>Baseline Models</a:t>
            </a:r>
            <a:br>
              <a:rPr lang="en-US" sz="4000" dirty="0">
                <a:solidFill>
                  <a:schemeClr val="tx1">
                    <a:lumMod val="50000"/>
                    <a:lumOff val="50000"/>
                  </a:schemeClr>
                </a:solidFill>
              </a:rPr>
            </a:br>
            <a:r>
              <a:rPr lang="en-US" sz="2800" dirty="0">
                <a:solidFill>
                  <a:schemeClr val="tx1">
                    <a:lumMod val="50000"/>
                    <a:lumOff val="50000"/>
                  </a:schemeClr>
                </a:solidFill>
              </a:rPr>
              <a:t>To benchmark our novel architecture, we developed baseline models of increasing complexity. All models were trained to directly predict </a:t>
            </a:r>
            <a:r>
              <a:rPr lang="en-US" sz="2800" dirty="0">
                <a:solidFill>
                  <a:srgbClr val="F58612"/>
                </a:solidFill>
              </a:rPr>
              <a:t>a</a:t>
            </a:r>
            <a:r>
              <a:rPr lang="en-US" sz="2800" dirty="0">
                <a:solidFill>
                  <a:schemeClr val="tx1">
                    <a:lumMod val="50000"/>
                    <a:lumOff val="50000"/>
                  </a:schemeClr>
                </a:solidFill>
              </a:rPr>
              <a:t> and </a:t>
            </a:r>
            <a:r>
              <a:rPr lang="en-US" sz="2800" dirty="0">
                <a:solidFill>
                  <a:srgbClr val="F58612"/>
                </a:solidFill>
              </a:rPr>
              <a:t>b</a:t>
            </a:r>
            <a:r>
              <a:rPr lang="en-US" sz="2800" dirty="0">
                <a:solidFill>
                  <a:schemeClr val="tx1">
                    <a:lumMod val="50000"/>
                    <a:lumOff val="50000"/>
                  </a:schemeClr>
                </a:solidFill>
              </a:rPr>
              <a:t>:</a:t>
            </a:r>
          </a:p>
          <a:p>
            <a:pPr>
              <a:buFont typeface="Arial" panose="020B0604020202020204" pitchFamily="34" charset="0"/>
              <a:buChar char="•"/>
            </a:pPr>
            <a:r>
              <a:rPr lang="en-US" sz="2800" b="1" dirty="0">
                <a:solidFill>
                  <a:srgbClr val="F58612"/>
                </a:solidFill>
              </a:rPr>
              <a:t>Random Forest:</a:t>
            </a:r>
            <a:r>
              <a:rPr lang="en-US" sz="2800" dirty="0">
                <a:solidFill>
                  <a:schemeClr val="tx1">
                    <a:lumMod val="50000"/>
                    <a:lumOff val="50000"/>
                  </a:schemeClr>
                </a:solidFill>
              </a:rPr>
              <a:t> A traditional ensemble method for feature-based regression trained on molecular features.</a:t>
            </a:r>
            <a:endParaRPr lang="en-US" sz="2800" b="1" dirty="0">
              <a:solidFill>
                <a:srgbClr val="F58612"/>
              </a:solidFill>
            </a:endParaRPr>
          </a:p>
          <a:p>
            <a:pPr>
              <a:buFont typeface="Arial" panose="020B0604020202020204" pitchFamily="34" charset="0"/>
              <a:buChar char="•"/>
            </a:pPr>
            <a:r>
              <a:rPr lang="en-US" sz="2800" b="1" dirty="0">
                <a:solidFill>
                  <a:srgbClr val="F58612"/>
                </a:solidFill>
              </a:rPr>
              <a:t>Logistic Regression:</a:t>
            </a:r>
            <a:r>
              <a:rPr lang="en-US" sz="2800" dirty="0">
                <a:solidFill>
                  <a:srgbClr val="F58612"/>
                </a:solidFill>
              </a:rPr>
              <a:t> </a:t>
            </a:r>
            <a:r>
              <a:rPr lang="en-US" sz="2800" dirty="0">
                <a:solidFill>
                  <a:schemeClr val="tx1">
                    <a:lumMod val="50000"/>
                    <a:lumOff val="50000"/>
                  </a:schemeClr>
                </a:solidFill>
              </a:rPr>
              <a:t>A simple linear model trained on molecular features.</a:t>
            </a:r>
          </a:p>
          <a:p>
            <a:pPr>
              <a:buFont typeface="Arial" panose="020B0604020202020204" pitchFamily="34" charset="0"/>
              <a:buChar char="•"/>
            </a:pPr>
            <a:r>
              <a:rPr lang="en-US" sz="2800" b="1" dirty="0">
                <a:solidFill>
                  <a:srgbClr val="F58612"/>
                </a:solidFill>
              </a:rPr>
              <a:t>MLP:</a:t>
            </a:r>
            <a:r>
              <a:rPr lang="en-US" sz="2800" dirty="0">
                <a:solidFill>
                  <a:schemeClr val="tx1">
                    <a:lumMod val="50000"/>
                    <a:lumOff val="50000"/>
                  </a:schemeClr>
                </a:solidFill>
              </a:rPr>
              <a:t> A basic feedforward neural network without domain knowledge trained on molecular features.</a:t>
            </a:r>
          </a:p>
          <a:p>
            <a:pPr>
              <a:buFont typeface="Arial" panose="020B0604020202020204" pitchFamily="34" charset="0"/>
              <a:buChar char="•"/>
            </a:pPr>
            <a:r>
              <a:rPr lang="en-US" sz="2800" b="1" dirty="0">
                <a:solidFill>
                  <a:srgbClr val="F58612"/>
                </a:solidFill>
              </a:rPr>
              <a:t>PINN:</a:t>
            </a:r>
            <a:r>
              <a:rPr lang="en-US" sz="2800" dirty="0">
                <a:solidFill>
                  <a:schemeClr val="tx1">
                    <a:lumMod val="50000"/>
                    <a:lumOff val="50000"/>
                  </a:schemeClr>
                </a:solidFill>
              </a:rPr>
              <a:t> Adds physics-based constraints to the loss function of an MLP.</a:t>
            </a:r>
          </a:p>
          <a:p>
            <a:pPr>
              <a:buFont typeface="Arial" panose="020B0604020202020204" pitchFamily="34" charset="0"/>
              <a:buChar char="•"/>
            </a:pPr>
            <a:r>
              <a:rPr lang="en-US" sz="2800" b="1" dirty="0">
                <a:solidFill>
                  <a:srgbClr val="F58612"/>
                </a:solidFill>
              </a:rPr>
              <a:t>PKAN:</a:t>
            </a:r>
            <a:r>
              <a:rPr lang="en-US" sz="2800" dirty="0">
                <a:solidFill>
                  <a:schemeClr val="tx1">
                    <a:lumMod val="50000"/>
                    <a:lumOff val="50000"/>
                  </a:schemeClr>
                </a:solidFill>
              </a:rPr>
              <a:t> Adds a learnable activation layer to the PINN.</a:t>
            </a:r>
          </a:p>
          <a:p>
            <a:pPr>
              <a:buFont typeface="Arial" panose="020B0604020202020204" pitchFamily="34" charset="0"/>
              <a:buChar char="•"/>
            </a:pPr>
            <a:r>
              <a:rPr lang="en-US" sz="2800" dirty="0">
                <a:solidFill>
                  <a:srgbClr val="F58612"/>
                </a:solidFill>
              </a:rPr>
              <a:t>CNN: </a:t>
            </a:r>
            <a:r>
              <a:rPr lang="en-US" sz="2800" dirty="0">
                <a:solidFill>
                  <a:schemeClr val="tx1">
                    <a:lumMod val="50000"/>
                    <a:lumOff val="50000"/>
                  </a:schemeClr>
                </a:solidFill>
              </a:rPr>
              <a:t>A simple CNN model trained on molecular images.</a:t>
            </a:r>
            <a:endParaRPr lang="en-US" dirty="0"/>
          </a:p>
        </p:txBody>
      </p:sp>
      <p:sp>
        <p:nvSpPr>
          <p:cNvPr id="6" name="Content Placeholder 1">
            <a:extLst>
              <a:ext uri="{FF2B5EF4-FFF2-40B4-BE49-F238E27FC236}">
                <a16:creationId xmlns:a16="http://schemas.microsoft.com/office/drawing/2014/main" id="{BD650232-07E4-9E2A-3899-B011B9C6245A}"/>
              </a:ext>
            </a:extLst>
          </p:cNvPr>
          <p:cNvSpPr txBox="1">
            <a:spLocks/>
          </p:cNvSpPr>
          <p:nvPr/>
        </p:nvSpPr>
        <p:spPr>
          <a:xfrm>
            <a:off x="10464958" y="21842565"/>
            <a:ext cx="12280626" cy="8099912"/>
          </a:xfrm>
          <a:prstGeom prst="rect">
            <a:avLst/>
          </a:prstGeom>
        </p:spPr>
        <p:txBody>
          <a:bodyPr lIns="0" tIns="0" rIns="0" bIns="0"/>
          <a:lstStyle>
            <a:lvl1pPr marL="0" indent="0" algn="l" defTabSz="2193925" rtl="0" eaLnBrk="1" fontAlgn="base" hangingPunct="1">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1" fontAlgn="base" hangingPunct="1">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1" fontAlgn="base" hangingPunct="1">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1" fontAlgn="base" hangingPunct="1">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1" fontAlgn="base" hangingPunct="1">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sz="6000" dirty="0"/>
              <a:t>Implementation</a:t>
            </a:r>
          </a:p>
          <a:p>
            <a:pPr>
              <a:buNone/>
            </a:pPr>
            <a:r>
              <a:rPr lang="en-US" sz="2800" dirty="0">
                <a:solidFill>
                  <a:schemeClr val="tx1">
                    <a:lumMod val="50000"/>
                    <a:lumOff val="50000"/>
                  </a:schemeClr>
                </a:solidFill>
              </a:rPr>
              <a:t>We implemented a Masked Auto-Encoder (MAE) U-Net architecture, enhanced with channel attention to improve feature extraction. Traditionally, U-Net architectures feature skip connections, which add corresponding input from the encoder to the decoder. As our goal involved generating powerful and representative embeddings, we removed skip connections from the model, forcing the encoder to capture only the most relevant information. The model was trained on 50,000 standardized molecular images from the ZINC15 dataset  that were generated from </a:t>
            </a:r>
            <a:r>
              <a:rPr lang="en-US" sz="2800" dirty="0" err="1">
                <a:solidFill>
                  <a:schemeClr val="tx1">
                    <a:lumMod val="50000"/>
                    <a:lumOff val="50000"/>
                  </a:schemeClr>
                </a:solidFill>
              </a:rPr>
              <a:t>RDKit</a:t>
            </a:r>
            <a:r>
              <a:rPr lang="en-US" sz="2800" dirty="0">
                <a:solidFill>
                  <a:schemeClr val="tx1">
                    <a:lumMod val="50000"/>
                    <a:lumOff val="50000"/>
                  </a:schemeClr>
                </a:solidFill>
              </a:rPr>
              <a:t>,. A combined loss function was used: Smooth L2 loss was foreground-weighted to emphasize molecular regions, while Smooth L1 loss promoted the reconstruction of fine edges and structural details. Both losses were applied simultaneously with tuned weighting.</a:t>
            </a:r>
          </a:p>
          <a:p>
            <a:r>
              <a:rPr lang="en-US" sz="2800" dirty="0">
                <a:solidFill>
                  <a:schemeClr val="tx1">
                    <a:lumMod val="50000"/>
                    <a:lumOff val="50000"/>
                  </a:schemeClr>
                </a:solidFill>
              </a:rPr>
              <a:t>After training, we froze the shallow layers of the U-Net and used it as an embedding generator for our smaller Van der Waals dataset. The resulting embeddings served as input to a PKAN-like model, which produced the final predictions for the </a:t>
            </a:r>
            <a:r>
              <a:rPr lang="en-US" sz="2800" dirty="0">
                <a:solidFill>
                  <a:srgbClr val="F58612"/>
                </a:solidFill>
              </a:rPr>
              <a:t>a</a:t>
            </a:r>
            <a:r>
              <a:rPr lang="en-US" sz="2800" dirty="0">
                <a:solidFill>
                  <a:schemeClr val="tx1">
                    <a:lumMod val="50000"/>
                    <a:lumOff val="50000"/>
                  </a:schemeClr>
                </a:solidFill>
              </a:rPr>
              <a:t> and </a:t>
            </a:r>
            <a:r>
              <a:rPr lang="en-US" sz="2800" dirty="0">
                <a:solidFill>
                  <a:srgbClr val="F58612"/>
                </a:solidFill>
              </a:rPr>
              <a:t>b</a:t>
            </a:r>
            <a:r>
              <a:rPr lang="en-US" sz="2800" dirty="0">
                <a:solidFill>
                  <a:schemeClr val="tx1">
                    <a:lumMod val="50000"/>
                    <a:lumOff val="50000"/>
                  </a:schemeClr>
                </a:solidFill>
              </a:rPr>
              <a:t> constants.</a:t>
            </a:r>
          </a:p>
          <a:p>
            <a:pPr>
              <a:buFont typeface="Arial" charset="0"/>
              <a:buNone/>
              <a:defRPr/>
            </a:pPr>
            <a:endParaRPr lang="en-US" dirty="0"/>
          </a:p>
        </p:txBody>
      </p:sp>
      <p:sp>
        <p:nvSpPr>
          <p:cNvPr id="7" name="Content Placeholder 1">
            <a:extLst>
              <a:ext uri="{FF2B5EF4-FFF2-40B4-BE49-F238E27FC236}">
                <a16:creationId xmlns:a16="http://schemas.microsoft.com/office/drawing/2014/main" id="{96965906-441E-CF7E-18CE-3CA746857347}"/>
              </a:ext>
            </a:extLst>
          </p:cNvPr>
          <p:cNvSpPr txBox="1">
            <a:spLocks/>
          </p:cNvSpPr>
          <p:nvPr/>
        </p:nvSpPr>
        <p:spPr>
          <a:xfrm>
            <a:off x="32916982" y="23999039"/>
            <a:ext cx="10698816" cy="5825150"/>
          </a:xfrm>
          <a:prstGeom prst="rect">
            <a:avLst/>
          </a:prstGeom>
        </p:spPr>
        <p:txBody>
          <a:bodyPr lIns="0" tIns="0" rIns="0" bIns="0"/>
          <a:lstStyle>
            <a:lvl1pPr marL="0" indent="0" algn="l" defTabSz="2193925" rtl="0" eaLnBrk="1" fontAlgn="base" hangingPunct="1">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1" fontAlgn="base" hangingPunct="1">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1" fontAlgn="base" hangingPunct="1">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1" fontAlgn="base" hangingPunct="1">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1" fontAlgn="base" hangingPunct="1">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sz="6000" dirty="0"/>
              <a:t>Conclusion</a:t>
            </a:r>
          </a:p>
          <a:p>
            <a:pPr>
              <a:buFont typeface="Arial" charset="0"/>
              <a:buNone/>
              <a:defRPr/>
            </a:pPr>
            <a:r>
              <a:rPr lang="en-US" sz="2800" dirty="0">
                <a:solidFill>
                  <a:schemeClr val="tx1">
                    <a:lumMod val="50000"/>
                    <a:lumOff val="50000"/>
                  </a:schemeClr>
                </a:solidFill>
              </a:rPr>
              <a:t>Our novel U-Net-based model underperformed compared to baseline methods, likely due to low diversity in its learned embeddings. </a:t>
            </a:r>
            <a:r>
              <a:rPr lang="en-US" sz="2800" dirty="0" err="1">
                <a:solidFill>
                  <a:schemeClr val="tx1">
                    <a:lumMod val="50000"/>
                    <a:lumOff val="50000"/>
                  </a:schemeClr>
                </a:solidFill>
              </a:rPr>
              <a:t>RDKit</a:t>
            </a:r>
            <a:r>
              <a:rPr lang="en-US" sz="2800" dirty="0">
                <a:solidFill>
                  <a:schemeClr val="tx1">
                    <a:lumMod val="50000"/>
                    <a:lumOff val="50000"/>
                  </a:schemeClr>
                </a:solidFill>
              </a:rPr>
              <a:t> images provide sparse data, while containing a vast amount of information. which resulted in predictions clustering around the mean. In contrast, the PKAN achieved the best performance for predicting </a:t>
            </a:r>
            <a:r>
              <a:rPr lang="en-US" sz="2800" dirty="0">
                <a:solidFill>
                  <a:srgbClr val="F58612"/>
                </a:solidFill>
              </a:rPr>
              <a:t>a </a:t>
            </a:r>
            <a:r>
              <a:rPr lang="en-US" sz="2800" dirty="0">
                <a:solidFill>
                  <a:srgbClr val="808080"/>
                </a:solidFill>
              </a:rPr>
              <a:t>and</a:t>
            </a:r>
            <a:r>
              <a:rPr lang="en-US" sz="2800" dirty="0">
                <a:solidFill>
                  <a:srgbClr val="F58612"/>
                </a:solidFill>
              </a:rPr>
              <a:t> b</a:t>
            </a:r>
            <a:r>
              <a:rPr lang="en-US" sz="2800" dirty="0">
                <a:solidFill>
                  <a:schemeClr val="tx1">
                    <a:lumMod val="50000"/>
                    <a:lumOff val="50000"/>
                  </a:schemeClr>
                </a:solidFill>
              </a:rPr>
              <a:t>. While prediction results did not meet customer requirements, we managed to achieve all other project goals. These results suggest future work should explore richer embedding strategies, such as transformer models trained directly on SMILES strings, to better capture molecular complexity.</a:t>
            </a:r>
          </a:p>
        </p:txBody>
      </p:sp>
      <p:pic>
        <p:nvPicPr>
          <p:cNvPr id="1026" name="Picture 2">
            <a:extLst>
              <a:ext uri="{FF2B5EF4-FFF2-40B4-BE49-F238E27FC236}">
                <a16:creationId xmlns:a16="http://schemas.microsoft.com/office/drawing/2014/main" id="{8FACF3F4-09EF-B8DA-AC76-45504C6C0C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7723" y="12357870"/>
            <a:ext cx="2885722" cy="28857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Multiple images of a molecule&#10;&#10;AI-generated content may be incorrect.">
            <a:extLst>
              <a:ext uri="{FF2B5EF4-FFF2-40B4-BE49-F238E27FC236}">
                <a16:creationId xmlns:a16="http://schemas.microsoft.com/office/drawing/2014/main" id="{B964F207-4924-8B24-1FC6-5E6DF5EA31D5}"/>
              </a:ext>
            </a:extLst>
          </p:cNvPr>
          <p:cNvPicPr>
            <a:picLocks noChangeAspect="1"/>
          </p:cNvPicPr>
          <p:nvPr/>
        </p:nvPicPr>
        <p:blipFill>
          <a:blip r:embed="rId7"/>
          <a:stretch>
            <a:fillRect/>
          </a:stretch>
        </p:blipFill>
        <p:spPr>
          <a:xfrm>
            <a:off x="11327780" y="17816578"/>
            <a:ext cx="4645608" cy="3466648"/>
          </a:xfrm>
          <a:prstGeom prst="rect">
            <a:avLst/>
          </a:prstGeom>
        </p:spPr>
      </p:pic>
      <p:pic>
        <p:nvPicPr>
          <p:cNvPr id="15" name="Picture 14">
            <a:extLst>
              <a:ext uri="{FF2B5EF4-FFF2-40B4-BE49-F238E27FC236}">
                <a16:creationId xmlns:a16="http://schemas.microsoft.com/office/drawing/2014/main" id="{002A7C28-C17D-8062-B1B7-2EBC1B6E8CFC}"/>
              </a:ext>
            </a:extLst>
          </p:cNvPr>
          <p:cNvPicPr>
            <a:picLocks noChangeAspect="1"/>
          </p:cNvPicPr>
          <p:nvPr/>
        </p:nvPicPr>
        <p:blipFill>
          <a:blip r:embed="rId8"/>
          <a:stretch>
            <a:fillRect/>
          </a:stretch>
        </p:blipFill>
        <p:spPr>
          <a:xfrm>
            <a:off x="10216484" y="15728785"/>
            <a:ext cx="6868200" cy="1585193"/>
          </a:xfrm>
          <a:prstGeom prst="rect">
            <a:avLst/>
          </a:prstGeom>
        </p:spPr>
      </p:pic>
      <p:sp>
        <p:nvSpPr>
          <p:cNvPr id="26" name="Rectangle 25">
            <a:extLst>
              <a:ext uri="{FF2B5EF4-FFF2-40B4-BE49-F238E27FC236}">
                <a16:creationId xmlns:a16="http://schemas.microsoft.com/office/drawing/2014/main" id="{D7435A1E-F17E-FA87-35A8-33A2E962D46D}"/>
              </a:ext>
            </a:extLst>
          </p:cNvPr>
          <p:cNvSpPr/>
          <p:nvPr/>
        </p:nvSpPr>
        <p:spPr>
          <a:xfrm>
            <a:off x="16402546" y="19090768"/>
            <a:ext cx="4085262" cy="998289"/>
          </a:xfrm>
          <a:prstGeom prst="rect">
            <a:avLst/>
          </a:prstGeom>
          <a:solidFill>
            <a:srgbClr val="F58612"/>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t>Reconstructions</a:t>
            </a:r>
          </a:p>
        </p:txBody>
      </p:sp>
      <p:sp>
        <p:nvSpPr>
          <p:cNvPr id="27" name="Rectangle 26">
            <a:extLst>
              <a:ext uri="{FF2B5EF4-FFF2-40B4-BE49-F238E27FC236}">
                <a16:creationId xmlns:a16="http://schemas.microsoft.com/office/drawing/2014/main" id="{ACCE15FA-6D83-DA33-473D-F097909072B7}"/>
              </a:ext>
            </a:extLst>
          </p:cNvPr>
          <p:cNvSpPr/>
          <p:nvPr/>
        </p:nvSpPr>
        <p:spPr>
          <a:xfrm>
            <a:off x="15605335" y="13274541"/>
            <a:ext cx="2958698" cy="998289"/>
          </a:xfrm>
          <a:prstGeom prst="rect">
            <a:avLst/>
          </a:prstGeom>
          <a:solidFill>
            <a:srgbClr val="F58612"/>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b="1" dirty="0"/>
              <a:t>Input</a:t>
            </a:r>
          </a:p>
        </p:txBody>
      </p:sp>
      <p:sp>
        <p:nvSpPr>
          <p:cNvPr id="30" name="Content Placeholder 1">
            <a:extLst>
              <a:ext uri="{FF2B5EF4-FFF2-40B4-BE49-F238E27FC236}">
                <a16:creationId xmlns:a16="http://schemas.microsoft.com/office/drawing/2014/main" id="{D6B528DC-105D-90D7-98F2-DA13D4D71AF3}"/>
              </a:ext>
            </a:extLst>
          </p:cNvPr>
          <p:cNvSpPr txBox="1">
            <a:spLocks/>
          </p:cNvSpPr>
          <p:nvPr/>
        </p:nvSpPr>
        <p:spPr>
          <a:xfrm>
            <a:off x="33353516" y="14944474"/>
            <a:ext cx="10050902" cy="8258666"/>
          </a:xfrm>
          <a:prstGeom prst="rect">
            <a:avLst/>
          </a:prstGeom>
        </p:spPr>
        <p:txBody>
          <a:bodyPr lIns="0" tIns="0" rIns="0" bIns="0"/>
          <a:lstStyle>
            <a:lvl1pPr marL="0" indent="0" algn="l" defTabSz="2193925" rtl="0" eaLnBrk="1" fontAlgn="base" hangingPunct="1">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1" fontAlgn="base" hangingPunct="1">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1" fontAlgn="base" hangingPunct="1">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1" fontAlgn="base" hangingPunct="1">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1" fontAlgn="base" hangingPunct="1">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sz="6000" dirty="0"/>
              <a:t>Results</a:t>
            </a:r>
          </a:p>
          <a:p>
            <a:pPr>
              <a:buNone/>
            </a:pPr>
            <a:r>
              <a:rPr lang="en-US" sz="2800" dirty="0">
                <a:solidFill>
                  <a:schemeClr val="tx1">
                    <a:lumMod val="50000"/>
                    <a:lumOff val="50000"/>
                  </a:schemeClr>
                </a:solidFill>
              </a:rPr>
              <a:t>The original goal was to outperform simple baseline models by leveraging a novel masked autoencoding U-Net architecture. However, while our U-Net-based embedding generator introduced a unique approach to image-based molecular representation, it underperformed relative to our baselines.</a:t>
            </a:r>
          </a:p>
          <a:p>
            <a:pPr>
              <a:buFont typeface="Arial" panose="020B0604020202020204" pitchFamily="34" charset="0"/>
              <a:buChar char="•"/>
            </a:pPr>
            <a:r>
              <a:rPr lang="en-US" sz="2800" dirty="0">
                <a:solidFill>
                  <a:srgbClr val="F58612"/>
                </a:solidFill>
              </a:rPr>
              <a:t>Random Forest: </a:t>
            </a:r>
            <a:r>
              <a:rPr lang="en-US" sz="2800" dirty="0">
                <a:solidFill>
                  <a:schemeClr val="tx1">
                    <a:lumMod val="50000"/>
                    <a:lumOff val="50000"/>
                  </a:schemeClr>
                </a:solidFill>
              </a:rPr>
              <a:t>MAE for </a:t>
            </a:r>
            <a:r>
              <a:rPr lang="en-US" sz="2800" i="1" dirty="0">
                <a:solidFill>
                  <a:srgbClr val="F58612"/>
                </a:solidFill>
              </a:rPr>
              <a:t>a</a:t>
            </a:r>
            <a:r>
              <a:rPr lang="en-US" sz="2800" dirty="0">
                <a:solidFill>
                  <a:schemeClr val="tx1">
                    <a:lumMod val="50000"/>
                    <a:lumOff val="50000"/>
                  </a:schemeClr>
                </a:solidFill>
              </a:rPr>
              <a:t>: 310.11, </a:t>
            </a:r>
            <a:r>
              <a:rPr lang="en-US" sz="2800" i="1" dirty="0">
                <a:solidFill>
                  <a:srgbClr val="F58612"/>
                </a:solidFill>
              </a:rPr>
              <a:t>b</a:t>
            </a:r>
            <a:r>
              <a:rPr lang="en-US" sz="2800" dirty="0">
                <a:solidFill>
                  <a:schemeClr val="tx1">
                    <a:lumMod val="50000"/>
                    <a:lumOff val="50000"/>
                  </a:schemeClr>
                </a:solidFill>
              </a:rPr>
              <a:t>: 0.057</a:t>
            </a:r>
          </a:p>
          <a:p>
            <a:pPr>
              <a:buFont typeface="Arial" panose="020B0604020202020204" pitchFamily="34" charset="0"/>
              <a:buChar char="•"/>
            </a:pPr>
            <a:r>
              <a:rPr lang="en-US" sz="2800" b="1" dirty="0">
                <a:solidFill>
                  <a:srgbClr val="F58612"/>
                </a:solidFill>
              </a:rPr>
              <a:t>Logistic Regression</a:t>
            </a:r>
            <a:r>
              <a:rPr lang="en-US" sz="2800" dirty="0">
                <a:solidFill>
                  <a:srgbClr val="F58612"/>
                </a:solidFill>
              </a:rPr>
              <a:t>: </a:t>
            </a:r>
            <a:r>
              <a:rPr lang="en-US" sz="2800" dirty="0">
                <a:solidFill>
                  <a:schemeClr val="tx1">
                    <a:lumMod val="50000"/>
                    <a:lumOff val="50000"/>
                  </a:schemeClr>
                </a:solidFill>
              </a:rPr>
              <a:t>MAE for </a:t>
            </a:r>
            <a:r>
              <a:rPr lang="en-US" sz="2800" i="1" dirty="0">
                <a:solidFill>
                  <a:srgbClr val="F58612"/>
                </a:solidFill>
              </a:rPr>
              <a:t>a</a:t>
            </a:r>
            <a:r>
              <a:rPr lang="en-US" sz="2800" dirty="0">
                <a:solidFill>
                  <a:schemeClr val="tx1">
                    <a:lumMod val="50000"/>
                    <a:lumOff val="50000"/>
                  </a:schemeClr>
                </a:solidFill>
              </a:rPr>
              <a:t>: 5.09, </a:t>
            </a:r>
            <a:r>
              <a:rPr lang="en-US" sz="2800" i="1" dirty="0">
                <a:solidFill>
                  <a:srgbClr val="F58612"/>
                </a:solidFill>
              </a:rPr>
              <a:t>b</a:t>
            </a:r>
            <a:r>
              <a:rPr lang="en-US" sz="2800" dirty="0">
                <a:solidFill>
                  <a:schemeClr val="tx1">
                    <a:lumMod val="50000"/>
                    <a:lumOff val="50000"/>
                  </a:schemeClr>
                </a:solidFill>
              </a:rPr>
              <a:t>: 0.057</a:t>
            </a:r>
          </a:p>
          <a:p>
            <a:pPr>
              <a:buFont typeface="Arial" panose="020B0604020202020204" pitchFamily="34" charset="0"/>
              <a:buChar char="•"/>
            </a:pPr>
            <a:r>
              <a:rPr lang="en-US" sz="2800" b="1" dirty="0">
                <a:solidFill>
                  <a:srgbClr val="F58612"/>
                </a:solidFill>
              </a:rPr>
              <a:t>MLP</a:t>
            </a:r>
            <a:r>
              <a:rPr lang="en-US" sz="2800" dirty="0">
                <a:solidFill>
                  <a:srgbClr val="F58612"/>
                </a:solidFill>
              </a:rPr>
              <a:t>: </a:t>
            </a:r>
            <a:r>
              <a:rPr lang="en-US" sz="2800" dirty="0">
                <a:solidFill>
                  <a:schemeClr val="tx1">
                    <a:lumMod val="50000"/>
                    <a:lumOff val="50000"/>
                  </a:schemeClr>
                </a:solidFill>
              </a:rPr>
              <a:t>MAE for </a:t>
            </a:r>
            <a:r>
              <a:rPr lang="en-US" sz="2800" i="1" dirty="0">
                <a:solidFill>
                  <a:srgbClr val="F58612"/>
                </a:solidFill>
              </a:rPr>
              <a:t>a</a:t>
            </a:r>
            <a:r>
              <a:rPr lang="en-US" sz="2800" dirty="0">
                <a:solidFill>
                  <a:schemeClr val="tx1">
                    <a:lumMod val="50000"/>
                    <a:lumOff val="50000"/>
                  </a:schemeClr>
                </a:solidFill>
              </a:rPr>
              <a:t>: 4.55, </a:t>
            </a:r>
            <a:r>
              <a:rPr lang="en-US" sz="2800" i="1" dirty="0">
                <a:solidFill>
                  <a:srgbClr val="F58612"/>
                </a:solidFill>
              </a:rPr>
              <a:t>b</a:t>
            </a:r>
            <a:r>
              <a:rPr lang="en-US" sz="2800" dirty="0">
                <a:solidFill>
                  <a:schemeClr val="tx1">
                    <a:lumMod val="50000"/>
                    <a:lumOff val="50000"/>
                  </a:schemeClr>
                </a:solidFill>
              </a:rPr>
              <a:t>: 0.029</a:t>
            </a:r>
          </a:p>
          <a:p>
            <a:pPr>
              <a:buFont typeface="Arial" panose="020B0604020202020204" pitchFamily="34" charset="0"/>
              <a:buChar char="•"/>
            </a:pPr>
            <a:r>
              <a:rPr lang="en-US" sz="2800" b="1" dirty="0">
                <a:solidFill>
                  <a:srgbClr val="F58612"/>
                </a:solidFill>
              </a:rPr>
              <a:t>PINN</a:t>
            </a:r>
            <a:r>
              <a:rPr lang="en-US" sz="2800" dirty="0">
                <a:solidFill>
                  <a:srgbClr val="F58612"/>
                </a:solidFill>
              </a:rPr>
              <a:t>: </a:t>
            </a:r>
            <a:r>
              <a:rPr lang="en-US" sz="2800" dirty="0">
                <a:solidFill>
                  <a:schemeClr val="tx1">
                    <a:lumMod val="50000"/>
                    <a:lumOff val="50000"/>
                  </a:schemeClr>
                </a:solidFill>
              </a:rPr>
              <a:t>MAE for </a:t>
            </a:r>
            <a:r>
              <a:rPr lang="en-US" sz="2800" i="1" dirty="0">
                <a:solidFill>
                  <a:srgbClr val="F58612"/>
                </a:solidFill>
              </a:rPr>
              <a:t>a</a:t>
            </a:r>
            <a:r>
              <a:rPr lang="en-US" sz="2800" dirty="0">
                <a:solidFill>
                  <a:schemeClr val="tx1">
                    <a:lumMod val="50000"/>
                    <a:lumOff val="50000"/>
                  </a:schemeClr>
                </a:solidFill>
              </a:rPr>
              <a:t>: 4.65, </a:t>
            </a:r>
            <a:r>
              <a:rPr lang="en-US" sz="2800" i="1" dirty="0">
                <a:solidFill>
                  <a:srgbClr val="F58612"/>
                </a:solidFill>
              </a:rPr>
              <a:t>b</a:t>
            </a:r>
            <a:r>
              <a:rPr lang="en-US" sz="2800" dirty="0">
                <a:solidFill>
                  <a:schemeClr val="tx1">
                    <a:lumMod val="50000"/>
                    <a:lumOff val="50000"/>
                  </a:schemeClr>
                </a:solidFill>
              </a:rPr>
              <a:t>: 0.028</a:t>
            </a:r>
          </a:p>
          <a:p>
            <a:pPr>
              <a:buFont typeface="Arial" panose="020B0604020202020204" pitchFamily="34" charset="0"/>
              <a:buChar char="•"/>
            </a:pPr>
            <a:r>
              <a:rPr lang="en-US" sz="2800" b="1" dirty="0">
                <a:solidFill>
                  <a:srgbClr val="F58612"/>
                </a:solidFill>
              </a:rPr>
              <a:t>PKAN</a:t>
            </a:r>
            <a:r>
              <a:rPr lang="en-US" sz="2800" dirty="0">
                <a:solidFill>
                  <a:srgbClr val="F58612"/>
                </a:solidFill>
              </a:rPr>
              <a:t>: </a:t>
            </a:r>
            <a:r>
              <a:rPr lang="en-US" sz="2800" dirty="0">
                <a:solidFill>
                  <a:schemeClr val="tx1">
                    <a:lumMod val="50000"/>
                    <a:lumOff val="50000"/>
                  </a:schemeClr>
                </a:solidFill>
              </a:rPr>
              <a:t>MAE for </a:t>
            </a:r>
            <a:r>
              <a:rPr lang="en-US" sz="2800" i="1" dirty="0">
                <a:solidFill>
                  <a:srgbClr val="F58612"/>
                </a:solidFill>
              </a:rPr>
              <a:t>a</a:t>
            </a:r>
            <a:r>
              <a:rPr lang="en-US" sz="2800" dirty="0">
                <a:solidFill>
                  <a:schemeClr val="tx1">
                    <a:lumMod val="50000"/>
                    <a:lumOff val="50000"/>
                  </a:schemeClr>
                </a:solidFill>
              </a:rPr>
              <a:t>: 4.42, </a:t>
            </a:r>
            <a:r>
              <a:rPr lang="en-US" sz="2800" i="1" dirty="0">
                <a:solidFill>
                  <a:srgbClr val="F58612"/>
                </a:solidFill>
              </a:rPr>
              <a:t>b</a:t>
            </a:r>
            <a:r>
              <a:rPr lang="en-US" sz="2800" dirty="0">
                <a:solidFill>
                  <a:schemeClr val="tx1">
                    <a:lumMod val="50000"/>
                    <a:lumOff val="50000"/>
                  </a:schemeClr>
                </a:solidFill>
              </a:rPr>
              <a:t>: 0.028</a:t>
            </a:r>
          </a:p>
          <a:p>
            <a:pPr>
              <a:buFont typeface="Arial" panose="020B0604020202020204" pitchFamily="34" charset="0"/>
              <a:buChar char="•"/>
            </a:pPr>
            <a:r>
              <a:rPr lang="en-US" sz="2800" dirty="0">
                <a:solidFill>
                  <a:srgbClr val="F58612"/>
                </a:solidFill>
              </a:rPr>
              <a:t>CNN: </a:t>
            </a:r>
            <a:r>
              <a:rPr lang="en-US" sz="2800" dirty="0">
                <a:solidFill>
                  <a:schemeClr val="tx1">
                    <a:lumMod val="50000"/>
                    <a:lumOff val="50000"/>
                  </a:schemeClr>
                </a:solidFill>
              </a:rPr>
              <a:t>MAE for </a:t>
            </a:r>
            <a:r>
              <a:rPr lang="en-US" sz="2800" i="1" dirty="0">
                <a:solidFill>
                  <a:srgbClr val="F58612"/>
                </a:solidFill>
              </a:rPr>
              <a:t>a</a:t>
            </a:r>
            <a:r>
              <a:rPr lang="en-US" sz="2800" dirty="0">
                <a:solidFill>
                  <a:schemeClr val="tx1">
                    <a:lumMod val="50000"/>
                    <a:lumOff val="50000"/>
                  </a:schemeClr>
                </a:solidFill>
              </a:rPr>
              <a:t>: 5.072, </a:t>
            </a:r>
            <a:r>
              <a:rPr lang="en-US" sz="2800" i="1" dirty="0">
                <a:solidFill>
                  <a:srgbClr val="F58612"/>
                </a:solidFill>
              </a:rPr>
              <a:t>b</a:t>
            </a:r>
            <a:r>
              <a:rPr lang="en-US" sz="2800" dirty="0">
                <a:solidFill>
                  <a:schemeClr val="tx1">
                    <a:lumMod val="50000"/>
                    <a:lumOff val="50000"/>
                  </a:schemeClr>
                </a:solidFill>
              </a:rPr>
              <a:t>: 0.033</a:t>
            </a:r>
          </a:p>
          <a:p>
            <a:pPr>
              <a:buFont typeface="Arial" panose="020B0604020202020204" pitchFamily="34" charset="0"/>
              <a:buChar char="•"/>
            </a:pPr>
            <a:r>
              <a:rPr lang="en-US" sz="2800" b="1" dirty="0">
                <a:solidFill>
                  <a:srgbClr val="F58612"/>
                </a:solidFill>
              </a:rPr>
              <a:t>U-Net + PKAN</a:t>
            </a:r>
            <a:r>
              <a:rPr lang="en-US" sz="2800" dirty="0">
                <a:solidFill>
                  <a:srgbClr val="F58612"/>
                </a:solidFill>
              </a:rPr>
              <a:t>: </a:t>
            </a:r>
            <a:r>
              <a:rPr lang="en-US" sz="2800" dirty="0">
                <a:solidFill>
                  <a:schemeClr val="tx1">
                    <a:lumMod val="50000"/>
                    <a:lumOff val="50000"/>
                  </a:schemeClr>
                </a:solidFill>
              </a:rPr>
              <a:t>MAE for </a:t>
            </a:r>
            <a:r>
              <a:rPr lang="en-US" sz="2800" i="1" dirty="0">
                <a:solidFill>
                  <a:srgbClr val="F58612"/>
                </a:solidFill>
              </a:rPr>
              <a:t>a</a:t>
            </a:r>
            <a:r>
              <a:rPr lang="en-US" sz="2800" dirty="0">
                <a:solidFill>
                  <a:schemeClr val="tx1">
                    <a:lumMod val="50000"/>
                    <a:lumOff val="50000"/>
                  </a:schemeClr>
                </a:solidFill>
              </a:rPr>
              <a:t>: 10.48, </a:t>
            </a:r>
            <a:r>
              <a:rPr lang="en-US" sz="2800" i="1" dirty="0">
                <a:solidFill>
                  <a:srgbClr val="F58612"/>
                </a:solidFill>
              </a:rPr>
              <a:t>b</a:t>
            </a:r>
            <a:r>
              <a:rPr lang="en-US" sz="2800" dirty="0">
                <a:solidFill>
                  <a:schemeClr val="tx1">
                    <a:lumMod val="50000"/>
                    <a:lumOff val="50000"/>
                  </a:schemeClr>
                </a:solidFill>
              </a:rPr>
              <a:t>: 0.055</a:t>
            </a:r>
          </a:p>
          <a:p>
            <a:r>
              <a:rPr lang="en-US" sz="2800" dirty="0">
                <a:solidFill>
                  <a:schemeClr val="tx1">
                    <a:lumMod val="50000"/>
                    <a:lumOff val="50000"/>
                  </a:schemeClr>
                </a:solidFill>
              </a:rPr>
              <a:t>The PKAN achieved the best performance on predicting </a:t>
            </a:r>
            <a:r>
              <a:rPr lang="en-US" sz="2800" dirty="0">
                <a:solidFill>
                  <a:srgbClr val="F58612"/>
                </a:solidFill>
              </a:rPr>
              <a:t>a</a:t>
            </a:r>
            <a:r>
              <a:rPr lang="en-US" sz="2800" i="1" dirty="0">
                <a:solidFill>
                  <a:schemeClr val="tx1">
                    <a:lumMod val="50000"/>
                    <a:lumOff val="50000"/>
                  </a:schemeClr>
                </a:solidFill>
              </a:rPr>
              <a:t> </a:t>
            </a:r>
            <a:r>
              <a:rPr lang="en-US" sz="2800" dirty="0">
                <a:solidFill>
                  <a:schemeClr val="tx1">
                    <a:lumMod val="50000"/>
                    <a:lumOff val="50000"/>
                  </a:schemeClr>
                </a:solidFill>
              </a:rPr>
              <a:t>and </a:t>
            </a:r>
            <a:r>
              <a:rPr lang="en-US" sz="2800" dirty="0">
                <a:solidFill>
                  <a:srgbClr val="F58612"/>
                </a:solidFill>
              </a:rPr>
              <a:t>b</a:t>
            </a:r>
            <a:r>
              <a:rPr lang="en-US" sz="2800" dirty="0">
                <a:solidFill>
                  <a:schemeClr val="tx1">
                    <a:lumMod val="50000"/>
                    <a:lumOff val="50000"/>
                  </a:schemeClr>
                </a:solidFill>
              </a:rPr>
              <a:t>. The U-Net embeddings showed limited diversity, leading to predictions clustered around the dataset mean, failing to meet our original accuracy expectations. However, the architecture demonstrates potential for refinement in future work.</a:t>
            </a:r>
          </a:p>
        </p:txBody>
      </p:sp>
      <p:sp>
        <p:nvSpPr>
          <p:cNvPr id="34" name="TextBox 33">
            <a:extLst>
              <a:ext uri="{FF2B5EF4-FFF2-40B4-BE49-F238E27FC236}">
                <a16:creationId xmlns:a16="http://schemas.microsoft.com/office/drawing/2014/main" id="{CEE5AC22-CB65-5287-4447-392A09DF92A7}"/>
              </a:ext>
            </a:extLst>
          </p:cNvPr>
          <p:cNvSpPr txBox="1"/>
          <p:nvPr/>
        </p:nvSpPr>
        <p:spPr>
          <a:xfrm>
            <a:off x="16622383" y="29834708"/>
            <a:ext cx="30278949" cy="3046988"/>
          </a:xfrm>
          <a:prstGeom prst="rect">
            <a:avLst/>
          </a:prstGeom>
          <a:noFill/>
        </p:spPr>
        <p:txBody>
          <a:bodyPr wrap="square">
            <a:spAutoFit/>
          </a:bodyPr>
          <a:lstStyle/>
          <a:p>
            <a:pPr>
              <a:buNone/>
            </a:pPr>
            <a:r>
              <a:rPr lang="en-US" sz="1600" dirty="0">
                <a:solidFill>
                  <a:schemeClr val="bg1"/>
                </a:solidFill>
              </a:rPr>
              <a:t>[1] M. Rupp, A. </a:t>
            </a:r>
            <a:r>
              <a:rPr lang="en-US" sz="1600" dirty="0" err="1">
                <a:solidFill>
                  <a:schemeClr val="bg1"/>
                </a:solidFill>
              </a:rPr>
              <a:t>Tkatchenko</a:t>
            </a:r>
            <a:r>
              <a:rPr lang="en-US" sz="1600" dirty="0">
                <a:solidFill>
                  <a:schemeClr val="bg1"/>
                </a:solidFill>
              </a:rPr>
              <a:t>, K.-R. Müller, and O. A. von Lilienfeld, "Fast and Accurate Modeling of Molecular Atomization Energies with Machine Learning," </a:t>
            </a:r>
            <a:r>
              <a:rPr lang="en-US" sz="1600" i="1" dirty="0">
                <a:solidFill>
                  <a:schemeClr val="bg1"/>
                </a:solidFill>
              </a:rPr>
              <a:t>Phys. Rev. Lett.</a:t>
            </a:r>
            <a:r>
              <a:rPr lang="en-US" sz="1600" dirty="0">
                <a:solidFill>
                  <a:schemeClr val="bg1"/>
                </a:solidFill>
              </a:rPr>
              <a:t>, vol. 108, no. 5, p. 058301, 2012.</a:t>
            </a:r>
          </a:p>
          <a:p>
            <a:pPr>
              <a:buNone/>
            </a:pPr>
            <a:r>
              <a:rPr lang="en-US" sz="1600" dirty="0">
                <a:solidFill>
                  <a:schemeClr val="bg1"/>
                </a:solidFill>
              </a:rPr>
              <a:t>[2] D. </a:t>
            </a:r>
            <a:r>
              <a:rPr lang="en-US" sz="1600" dirty="0" err="1">
                <a:solidFill>
                  <a:schemeClr val="bg1"/>
                </a:solidFill>
              </a:rPr>
              <a:t>Duvenaud</a:t>
            </a:r>
            <a:r>
              <a:rPr lang="en-US" sz="1600" dirty="0">
                <a:solidFill>
                  <a:schemeClr val="bg1"/>
                </a:solidFill>
              </a:rPr>
              <a:t>, D. Maclaurin, J. Iparraguirre, R. </a:t>
            </a:r>
            <a:r>
              <a:rPr lang="en-US" sz="1600" dirty="0" err="1">
                <a:solidFill>
                  <a:schemeClr val="bg1"/>
                </a:solidFill>
              </a:rPr>
              <a:t>Bombarell</a:t>
            </a:r>
            <a:r>
              <a:rPr lang="en-US" sz="1600" dirty="0">
                <a:solidFill>
                  <a:schemeClr val="bg1"/>
                </a:solidFill>
              </a:rPr>
              <a:t>, T. Hirzel, A. </a:t>
            </a:r>
            <a:r>
              <a:rPr lang="en-US" sz="1600" dirty="0" err="1">
                <a:solidFill>
                  <a:schemeClr val="bg1"/>
                </a:solidFill>
              </a:rPr>
              <a:t>Aspuru</a:t>
            </a:r>
            <a:r>
              <a:rPr lang="en-US" sz="1600" dirty="0">
                <a:solidFill>
                  <a:schemeClr val="bg1"/>
                </a:solidFill>
              </a:rPr>
              <a:t>-Guzik, and R. P. Adams, "Convolutional Networks on Graphs for Learning Molecular Fingerprints," in </a:t>
            </a:r>
            <a:r>
              <a:rPr lang="en-US" sz="1600" i="1" dirty="0">
                <a:solidFill>
                  <a:schemeClr val="bg1"/>
                </a:solidFill>
              </a:rPr>
              <a:t>Advances in Neural Information Processing Systems</a:t>
            </a:r>
            <a:r>
              <a:rPr lang="en-US" sz="1600" dirty="0">
                <a:solidFill>
                  <a:schemeClr val="bg1"/>
                </a:solidFill>
              </a:rPr>
              <a:t>, vol. 28, 2015.</a:t>
            </a:r>
          </a:p>
          <a:p>
            <a:pPr>
              <a:buNone/>
            </a:pPr>
            <a:r>
              <a:rPr lang="en-US" sz="1600" dirty="0">
                <a:solidFill>
                  <a:schemeClr val="bg1"/>
                </a:solidFill>
              </a:rPr>
              <a:t>[3] M. </a:t>
            </a:r>
            <a:r>
              <a:rPr lang="en-US" sz="1600" dirty="0" err="1">
                <a:solidFill>
                  <a:schemeClr val="bg1"/>
                </a:solidFill>
              </a:rPr>
              <a:t>Raissi</a:t>
            </a:r>
            <a:r>
              <a:rPr lang="en-US" sz="1600" dirty="0">
                <a:solidFill>
                  <a:schemeClr val="bg1"/>
                </a:solidFill>
              </a:rPr>
              <a:t>, P. </a:t>
            </a:r>
            <a:r>
              <a:rPr lang="en-US" sz="1600" dirty="0" err="1">
                <a:solidFill>
                  <a:schemeClr val="bg1"/>
                </a:solidFill>
              </a:rPr>
              <a:t>Perdikaris</a:t>
            </a:r>
            <a:r>
              <a:rPr lang="en-US" sz="1600" dirty="0">
                <a:solidFill>
                  <a:schemeClr val="bg1"/>
                </a:solidFill>
              </a:rPr>
              <a:t>, and G. E. </a:t>
            </a:r>
            <a:r>
              <a:rPr lang="en-US" sz="1600" dirty="0" err="1">
                <a:solidFill>
                  <a:schemeClr val="bg1"/>
                </a:solidFill>
              </a:rPr>
              <a:t>Karniadakis</a:t>
            </a:r>
            <a:r>
              <a:rPr lang="en-US" sz="1600" dirty="0">
                <a:solidFill>
                  <a:schemeClr val="bg1"/>
                </a:solidFill>
              </a:rPr>
              <a:t>, "Physics-informed neural networks: A deep learning framework for solving forward and inverse problems involving partial differential equations," </a:t>
            </a:r>
            <a:r>
              <a:rPr lang="en-US" sz="1600" i="1" dirty="0">
                <a:solidFill>
                  <a:schemeClr val="bg1"/>
                </a:solidFill>
              </a:rPr>
              <a:t>J. </a:t>
            </a:r>
            <a:r>
              <a:rPr lang="en-US" sz="1600" i="1" dirty="0" err="1">
                <a:solidFill>
                  <a:schemeClr val="bg1"/>
                </a:solidFill>
              </a:rPr>
              <a:t>Comput</a:t>
            </a:r>
            <a:r>
              <a:rPr lang="en-US" sz="1600" i="1" dirty="0">
                <a:solidFill>
                  <a:schemeClr val="bg1"/>
                </a:solidFill>
              </a:rPr>
              <a:t>. Phys.</a:t>
            </a:r>
            <a:r>
              <a:rPr lang="en-US" sz="1600" dirty="0">
                <a:solidFill>
                  <a:schemeClr val="bg1"/>
                </a:solidFill>
              </a:rPr>
              <a:t>, vol. 378, pp. 686–707, 2019.</a:t>
            </a:r>
          </a:p>
          <a:p>
            <a:pPr>
              <a:buNone/>
            </a:pPr>
            <a:r>
              <a:rPr lang="en-US" sz="1600" dirty="0">
                <a:solidFill>
                  <a:schemeClr val="bg1"/>
                </a:solidFill>
              </a:rPr>
              <a:t>[4] Unknown, "A sample schematic of a PINN architecture for the linear transport equation," </a:t>
            </a:r>
            <a:r>
              <a:rPr lang="en-US" sz="1600" i="1" dirty="0">
                <a:solidFill>
                  <a:schemeClr val="bg1"/>
                </a:solidFill>
              </a:rPr>
              <a:t>ResearchGate</a:t>
            </a:r>
            <a:r>
              <a:rPr lang="en-US" sz="1600" dirty="0">
                <a:solidFill>
                  <a:schemeClr val="bg1"/>
                </a:solidFill>
              </a:rPr>
              <a:t>, 2024. [Online]. Available: https://www.researchgate.net/figure/A-sample-schematic-of-a-PINN-architecture-for-the-linear-transport-equation-u-t-u-x_fig5_344783581. [Accessed: Dec. 03, 2024].</a:t>
            </a:r>
          </a:p>
          <a:p>
            <a:pPr>
              <a:buNone/>
            </a:pPr>
            <a:r>
              <a:rPr lang="en-US" sz="1600" dirty="0">
                <a:solidFill>
                  <a:schemeClr val="bg1"/>
                </a:solidFill>
              </a:rPr>
              <a:t>[5] Microsoft Research, "</a:t>
            </a:r>
            <a:r>
              <a:rPr lang="en-US" sz="1600" dirty="0" err="1">
                <a:solidFill>
                  <a:schemeClr val="bg1"/>
                </a:solidFill>
              </a:rPr>
              <a:t>VisNet</a:t>
            </a:r>
            <a:r>
              <a:rPr lang="en-US" sz="1600" dirty="0">
                <a:solidFill>
                  <a:schemeClr val="bg1"/>
                </a:solidFill>
              </a:rPr>
              <a:t>: A General Molecular Geometry Modeling Framework for Predicting Molecular Properties and Simulating Molecular Dynamics," 2024. [Online]. Available: https://www.microsoft.com. [Accessed: Dec. 03, 2024].</a:t>
            </a:r>
          </a:p>
          <a:p>
            <a:pPr>
              <a:buNone/>
            </a:pPr>
            <a:r>
              <a:rPr lang="en-US" sz="1600" dirty="0">
                <a:solidFill>
                  <a:schemeClr val="bg1"/>
                </a:solidFill>
              </a:rPr>
              <a:t>[6] Santa Monica College, "10: Experimental Determination of the Gas Constant (Experiment)," </a:t>
            </a:r>
            <a:r>
              <a:rPr lang="en-US" sz="1600" i="1" dirty="0" err="1">
                <a:solidFill>
                  <a:schemeClr val="bg1"/>
                </a:solidFill>
              </a:rPr>
              <a:t>LibreTexts</a:t>
            </a:r>
            <a:r>
              <a:rPr lang="en-US" sz="1600" dirty="0">
                <a:solidFill>
                  <a:schemeClr val="bg1"/>
                </a:solidFill>
              </a:rPr>
              <a:t>, 2020. [Online]. Available: https://chem.libretexts.org/Ancillary_Materials/Laboratory_Experiments/Wet_Lab_Experiments/General_Chemistry_Labs/Online_Chemistry_Lab_Manual/Chem_10_Experiments/10%3A_Experimental_Determination_of_the_Gas_Constant_%28Experiment%29. [Accessed: Dec. 03, 2024].</a:t>
            </a:r>
          </a:p>
          <a:p>
            <a:pPr>
              <a:buNone/>
            </a:pPr>
            <a:r>
              <a:rPr lang="en-US" sz="1600" dirty="0">
                <a:solidFill>
                  <a:schemeClr val="bg1"/>
                </a:solidFill>
              </a:rPr>
              <a:t>[7] S. </a:t>
            </a:r>
            <a:r>
              <a:rPr lang="en-US" sz="1600" dirty="0" err="1">
                <a:solidFill>
                  <a:schemeClr val="bg1"/>
                </a:solidFill>
              </a:rPr>
              <a:t>Genheden</a:t>
            </a:r>
            <a:r>
              <a:rPr lang="en-US" sz="1600" dirty="0">
                <a:solidFill>
                  <a:schemeClr val="bg1"/>
                </a:solidFill>
              </a:rPr>
              <a:t>, A. Reymer, P. Saenz-Méndez, and L. A. Eriksson, "Computational Chemistry and Molecular Modelling Basics," in </a:t>
            </a:r>
            <a:r>
              <a:rPr lang="en-US" sz="1600" i="1" dirty="0">
                <a:solidFill>
                  <a:schemeClr val="bg1"/>
                </a:solidFill>
              </a:rPr>
              <a:t>Computational Tools for Chemical Biology</a:t>
            </a:r>
            <a:r>
              <a:rPr lang="en-US" sz="1600" dirty="0">
                <a:solidFill>
                  <a:schemeClr val="bg1"/>
                </a:solidFill>
              </a:rPr>
              <a:t>, S. Martín-Santamaría, Ed. Royal Society of Chemistry, 2017, pp. 1–38, </a:t>
            </a:r>
            <a:r>
              <a:rPr lang="en-US" sz="1600" dirty="0" err="1">
                <a:solidFill>
                  <a:schemeClr val="bg1"/>
                </a:solidFill>
              </a:rPr>
              <a:t>doi</a:t>
            </a:r>
            <a:r>
              <a:rPr lang="en-US" sz="1600" dirty="0">
                <a:solidFill>
                  <a:schemeClr val="bg1"/>
                </a:solidFill>
              </a:rPr>
              <a:t>: 10.1039/9781788010139.</a:t>
            </a:r>
          </a:p>
          <a:p>
            <a:pPr>
              <a:buNone/>
            </a:pPr>
            <a:r>
              <a:rPr lang="en-US" sz="1600" dirty="0">
                <a:solidFill>
                  <a:schemeClr val="bg1"/>
                </a:solidFill>
              </a:rPr>
              <a:t>[8] T. N. Kipf and M. Welling, "Semi-Supervised Classification with Graph Convolutional Networks," </a:t>
            </a:r>
            <a:r>
              <a:rPr lang="en-US" sz="1600" i="1" dirty="0" err="1">
                <a:solidFill>
                  <a:schemeClr val="bg1"/>
                </a:solidFill>
              </a:rPr>
              <a:t>arXiv</a:t>
            </a:r>
            <a:r>
              <a:rPr lang="en-US" sz="1600" i="1" dirty="0">
                <a:solidFill>
                  <a:schemeClr val="bg1"/>
                </a:solidFill>
              </a:rPr>
              <a:t> preprint arXiv:1609.02907</a:t>
            </a:r>
            <a:r>
              <a:rPr lang="en-US" sz="1600" dirty="0">
                <a:solidFill>
                  <a:schemeClr val="bg1"/>
                </a:solidFill>
              </a:rPr>
              <a:t>, 2016.</a:t>
            </a:r>
          </a:p>
          <a:p>
            <a:pPr>
              <a:buNone/>
            </a:pPr>
            <a:r>
              <a:rPr lang="en-US" sz="1600" dirty="0">
                <a:solidFill>
                  <a:schemeClr val="bg1"/>
                </a:solidFill>
              </a:rPr>
              <a:t>[9] Z. Liu, Y. Wang, S. Vaidya, F. Ruehle, J. Halverson, M. </a:t>
            </a:r>
            <a:r>
              <a:rPr lang="en-US" sz="1600" dirty="0" err="1">
                <a:solidFill>
                  <a:schemeClr val="bg1"/>
                </a:solidFill>
              </a:rPr>
              <a:t>Soljačić</a:t>
            </a:r>
            <a:r>
              <a:rPr lang="en-US" sz="1600" dirty="0">
                <a:solidFill>
                  <a:schemeClr val="bg1"/>
                </a:solidFill>
              </a:rPr>
              <a:t>, T. Y. Hou, and M. </a:t>
            </a:r>
            <a:r>
              <a:rPr lang="en-US" sz="1600" dirty="0" err="1">
                <a:solidFill>
                  <a:schemeClr val="bg1"/>
                </a:solidFill>
              </a:rPr>
              <a:t>Tegmark</a:t>
            </a:r>
            <a:r>
              <a:rPr lang="en-US" sz="1600" dirty="0">
                <a:solidFill>
                  <a:schemeClr val="bg1"/>
                </a:solidFill>
              </a:rPr>
              <a:t>, "KAN: Kolmogorov-Arnold Networks," </a:t>
            </a:r>
            <a:r>
              <a:rPr lang="en-US" sz="1600" i="1" dirty="0" err="1">
                <a:solidFill>
                  <a:schemeClr val="bg1"/>
                </a:solidFill>
              </a:rPr>
              <a:t>arXiv</a:t>
            </a:r>
            <a:r>
              <a:rPr lang="en-US" sz="1600" i="1" dirty="0">
                <a:solidFill>
                  <a:schemeClr val="bg1"/>
                </a:solidFill>
              </a:rPr>
              <a:t> preprint arXiv:2404.19756</a:t>
            </a:r>
            <a:r>
              <a:rPr lang="en-US" sz="1600" dirty="0">
                <a:solidFill>
                  <a:schemeClr val="bg1"/>
                </a:solidFill>
              </a:rPr>
              <a:t>, 2024.</a:t>
            </a:r>
          </a:p>
          <a:p>
            <a:pPr>
              <a:buNone/>
            </a:pPr>
            <a:r>
              <a:rPr lang="en-US" sz="1600" dirty="0">
                <a:solidFill>
                  <a:schemeClr val="bg1"/>
                </a:solidFill>
              </a:rPr>
              <a:t>[10] The </a:t>
            </a:r>
            <a:r>
              <a:rPr lang="en-US" sz="1600" dirty="0" err="1">
                <a:solidFill>
                  <a:schemeClr val="bg1"/>
                </a:solidFill>
              </a:rPr>
              <a:t>RDKit</a:t>
            </a:r>
            <a:r>
              <a:rPr lang="en-US" sz="1600" dirty="0">
                <a:solidFill>
                  <a:schemeClr val="bg1"/>
                </a:solidFill>
              </a:rPr>
              <a:t> community, "</a:t>
            </a:r>
            <a:r>
              <a:rPr lang="en-US" sz="1600" dirty="0" err="1">
                <a:solidFill>
                  <a:schemeClr val="bg1"/>
                </a:solidFill>
              </a:rPr>
              <a:t>RDKit</a:t>
            </a:r>
            <a:r>
              <a:rPr lang="en-US" sz="1600" dirty="0">
                <a:solidFill>
                  <a:schemeClr val="bg1"/>
                </a:solidFill>
              </a:rPr>
              <a:t> Documentation," 2025. [Online]. Available: https://www.rdkit.org/docs/source/rdkit.Chem.html. [Accessed: Mar. 06, 2025].</a:t>
            </a:r>
          </a:p>
          <a:p>
            <a:r>
              <a:rPr lang="en-US" sz="1600" dirty="0">
                <a:solidFill>
                  <a:schemeClr val="bg1"/>
                </a:solidFill>
              </a:rPr>
              <a:t>[11] M. Fey and J. E. Lenssen, "Fast Graph Representation Learning with </a:t>
            </a:r>
            <a:r>
              <a:rPr lang="en-US" sz="1600" dirty="0" err="1">
                <a:solidFill>
                  <a:schemeClr val="bg1"/>
                </a:solidFill>
              </a:rPr>
              <a:t>PyTorch</a:t>
            </a:r>
            <a:r>
              <a:rPr lang="en-US" sz="1600" dirty="0">
                <a:solidFill>
                  <a:schemeClr val="bg1"/>
                </a:solidFill>
              </a:rPr>
              <a:t> Geometric," </a:t>
            </a:r>
            <a:r>
              <a:rPr lang="en-US" sz="1600" i="1" dirty="0" err="1">
                <a:solidFill>
                  <a:schemeClr val="bg1"/>
                </a:solidFill>
              </a:rPr>
              <a:t>arXiv</a:t>
            </a:r>
            <a:r>
              <a:rPr lang="en-US" sz="1600" i="1" dirty="0">
                <a:solidFill>
                  <a:schemeClr val="bg1"/>
                </a:solidFill>
              </a:rPr>
              <a:t> preprint arXiv:1903.02428</a:t>
            </a:r>
            <a:r>
              <a:rPr lang="en-US" sz="1600" dirty="0">
                <a:solidFill>
                  <a:schemeClr val="bg1"/>
                </a:solidFill>
              </a:rPr>
              <a:t>, 2019. [Online]. Available: https://arxiv.org/abs/1903.02428. [Accessed: Mar. 06, 2025].</a:t>
            </a:r>
          </a:p>
        </p:txBody>
      </p:sp>
      <p:sp>
        <p:nvSpPr>
          <p:cNvPr id="35" name="Rectangle 34">
            <a:extLst>
              <a:ext uri="{FF2B5EF4-FFF2-40B4-BE49-F238E27FC236}">
                <a16:creationId xmlns:a16="http://schemas.microsoft.com/office/drawing/2014/main" id="{A76CC329-C2BF-AD9C-B83A-74647A96E373}"/>
              </a:ext>
            </a:extLst>
          </p:cNvPr>
          <p:cNvSpPr/>
          <p:nvPr/>
        </p:nvSpPr>
        <p:spPr>
          <a:xfrm>
            <a:off x="17308880" y="15978254"/>
            <a:ext cx="3789114" cy="998289"/>
          </a:xfrm>
          <a:prstGeom prst="rect">
            <a:avLst/>
          </a:prstGeom>
          <a:solidFill>
            <a:srgbClr val="F58612"/>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b="1" dirty="0"/>
              <a:t>Embeddings</a:t>
            </a:r>
          </a:p>
        </p:txBody>
      </p:sp>
      <p:sp>
        <p:nvSpPr>
          <p:cNvPr id="8" name="Rectangle: Rounded Corners 7">
            <a:extLst>
              <a:ext uri="{FF2B5EF4-FFF2-40B4-BE49-F238E27FC236}">
                <a16:creationId xmlns:a16="http://schemas.microsoft.com/office/drawing/2014/main" id="{53643FC2-A547-B872-05FB-ADC685486439}"/>
              </a:ext>
            </a:extLst>
          </p:cNvPr>
          <p:cNvSpPr/>
          <p:nvPr/>
        </p:nvSpPr>
        <p:spPr>
          <a:xfrm>
            <a:off x="176035" y="19493424"/>
            <a:ext cx="9495698" cy="2358933"/>
          </a:xfrm>
          <a:prstGeom prst="roundRect">
            <a:avLst/>
          </a:prstGeom>
          <a:solidFill>
            <a:srgbClr val="F0EDE4"/>
          </a:solidFill>
          <a:ln>
            <a:no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1">
            <a:extLst>
              <a:ext uri="{FF2B5EF4-FFF2-40B4-BE49-F238E27FC236}">
                <a16:creationId xmlns:a16="http://schemas.microsoft.com/office/drawing/2014/main" id="{720927B8-E269-7A81-F54E-0A765BF19F2E}"/>
              </a:ext>
            </a:extLst>
          </p:cNvPr>
          <p:cNvSpPr txBox="1">
            <a:spLocks/>
          </p:cNvSpPr>
          <p:nvPr/>
        </p:nvSpPr>
        <p:spPr>
          <a:xfrm>
            <a:off x="414226" y="19615386"/>
            <a:ext cx="8981642" cy="1836359"/>
          </a:xfrm>
          <a:prstGeom prst="rect">
            <a:avLst/>
          </a:prstGeom>
        </p:spPr>
        <p:txBody>
          <a:bodyPr lIns="0" tIns="0" rIns="0" bIns="0"/>
          <a:lstStyle>
            <a:lvl1pPr marL="0" indent="0" algn="l" defTabSz="2193925" rtl="0" eaLnBrk="1" fontAlgn="base" hangingPunct="1">
              <a:lnSpc>
                <a:spcPct val="90000"/>
              </a:lnSpc>
              <a:spcBef>
                <a:spcPts val="0"/>
              </a:spcBef>
              <a:spcAft>
                <a:spcPct val="0"/>
              </a:spcAft>
              <a:buFont typeface="Arial" panose="020B0604020202020204" pitchFamily="34" charset="0"/>
              <a:buNone/>
              <a:defRPr lang="en-US" sz="5800" b="1" kern="1200" dirty="0" smtClean="0">
                <a:solidFill>
                  <a:schemeClr val="accent3"/>
                </a:solidFill>
                <a:latin typeface="+mn-lt"/>
                <a:ea typeface="+mn-ea"/>
                <a:cs typeface="+mn-cs"/>
              </a:defRPr>
            </a:lvl1pPr>
            <a:lvl2pPr marL="0" indent="0" algn="l" defTabSz="2193925" rtl="0" eaLnBrk="1" fontAlgn="base" hangingPunct="1">
              <a:spcBef>
                <a:spcPts val="0"/>
              </a:spcBef>
              <a:spcAft>
                <a:spcPct val="0"/>
              </a:spcAft>
              <a:buFont typeface="Arial" panose="020B0604020202020204" pitchFamily="34" charset="0"/>
              <a:buNone/>
              <a:defRPr lang="en-US" sz="4800" kern="1200" dirty="0" smtClean="0">
                <a:solidFill>
                  <a:schemeClr val="tx1">
                    <a:lumMod val="75000"/>
                    <a:lumOff val="25000"/>
                  </a:schemeClr>
                </a:solidFill>
                <a:latin typeface="+mn-lt"/>
                <a:ea typeface="+mn-ea"/>
                <a:cs typeface="+mn-cs"/>
              </a:defRPr>
            </a:lvl2pPr>
            <a:lvl3pPr marL="457200" indent="-182880" algn="l" defTabSz="2193925" rtl="0" eaLnBrk="1" fontAlgn="base" hangingPunct="1">
              <a:spcBef>
                <a:spcPts val="0"/>
              </a:spcBef>
              <a:spcAft>
                <a:spcPct val="0"/>
              </a:spcAft>
              <a:buFont typeface="Arial" panose="020B0604020202020204" pitchFamily="34" charset="0"/>
              <a:buChar char="•"/>
              <a:defRPr lang="en-US" sz="4400" kern="1200" dirty="0" smtClean="0">
                <a:solidFill>
                  <a:schemeClr val="tx1">
                    <a:lumMod val="75000"/>
                    <a:lumOff val="25000"/>
                  </a:schemeClr>
                </a:solidFill>
                <a:latin typeface="+mn-lt"/>
                <a:ea typeface="+mn-ea"/>
                <a:cs typeface="+mn-cs"/>
              </a:defRPr>
            </a:lvl3pPr>
            <a:lvl4pPr marL="1005840" indent="-411480" algn="l" defTabSz="2193925" rtl="0" eaLnBrk="1" fontAlgn="base" hangingPunct="1">
              <a:spcBef>
                <a:spcPts val="0"/>
              </a:spcBef>
              <a:spcAft>
                <a:spcPct val="0"/>
              </a:spcAft>
              <a:buFont typeface="Arial" panose="020B0604020202020204" pitchFamily="34" charset="0"/>
              <a:buChar char="–"/>
              <a:defRPr lang="en-US" sz="4200" kern="1200" dirty="0" smtClean="0">
                <a:solidFill>
                  <a:schemeClr val="tx1">
                    <a:lumMod val="75000"/>
                    <a:lumOff val="25000"/>
                  </a:schemeClr>
                </a:solidFill>
                <a:latin typeface="+mn-lt"/>
                <a:ea typeface="+mn-ea"/>
                <a:cs typeface="+mn-cs"/>
              </a:defRPr>
            </a:lvl4pPr>
            <a:lvl5pPr marL="1280160" indent="-365760" algn="l" defTabSz="2193925" rtl="0" eaLnBrk="1" fontAlgn="base" hangingPunct="1">
              <a:spcBef>
                <a:spcPts val="0"/>
              </a:spcBef>
              <a:spcAft>
                <a:spcPct val="0"/>
              </a:spcAft>
              <a:buFont typeface="Arial" panose="020B0604020202020204" pitchFamily="34" charset="0"/>
              <a:buChar char="»"/>
              <a:defRPr lang="en-US" sz="4000" b="1" kern="1200" dirty="0">
                <a:solidFill>
                  <a:schemeClr val="tx1">
                    <a:lumMod val="75000"/>
                    <a:lumOff val="25000"/>
                  </a:schemeClr>
                </a:solidFill>
                <a:latin typeface="+mn-lt"/>
                <a:ea typeface="+mn-ea"/>
                <a:cs typeface="+mn-cs"/>
              </a:defRPr>
            </a:lvl5pPr>
            <a:lvl6pPr marL="12070080" indent="-1097280" algn="l" defTabSz="2194560" rtl="0" eaLnBrk="1" latinLnBrk="0" hangingPunct="1">
              <a:spcBef>
                <a:spcPct val="20000"/>
              </a:spcBef>
              <a:buFont typeface="Arial"/>
              <a:buChar char="•"/>
              <a:defRPr sz="8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8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8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8600" kern="1200">
                <a:solidFill>
                  <a:schemeClr val="tx1"/>
                </a:solidFill>
                <a:latin typeface="+mn-lt"/>
                <a:ea typeface="+mn-ea"/>
                <a:cs typeface="+mn-cs"/>
              </a:defRPr>
            </a:lvl9pPr>
          </a:lstStyle>
          <a:p>
            <a:pPr>
              <a:buFont typeface="Arial" charset="0"/>
              <a:buNone/>
              <a:defRPr/>
            </a:pPr>
            <a:r>
              <a:rPr lang="en-US" sz="6000" dirty="0"/>
              <a:t>Dataset</a:t>
            </a:r>
          </a:p>
          <a:p>
            <a:pPr>
              <a:buFont typeface="Arial" charset="0"/>
              <a:buNone/>
              <a:defRPr/>
            </a:pPr>
            <a:r>
              <a:rPr lang="en-US" sz="2800" dirty="0">
                <a:solidFill>
                  <a:schemeClr val="tx1">
                    <a:lumMod val="50000"/>
                    <a:lumOff val="50000"/>
                  </a:schemeClr>
                </a:solidFill>
              </a:rPr>
              <a:t>A dataset containing 226 non-ionic molecules and their corresponding features was used to train all predictive models. </a:t>
            </a:r>
          </a:p>
          <a:p>
            <a:pPr>
              <a:buFont typeface="Arial" charset="0"/>
              <a:buNone/>
              <a:defRPr/>
            </a:pPr>
            <a:endParaRPr lang="en-US" sz="2800" dirty="0">
              <a:solidFill>
                <a:schemeClr val="tx1">
                  <a:lumMod val="50000"/>
                  <a:lumOff val="50000"/>
                </a:schemeClr>
              </a:solidFill>
            </a:endParaRPr>
          </a:p>
        </p:txBody>
      </p:sp>
      <p:pic>
        <p:nvPicPr>
          <p:cNvPr id="17" name="Picture 16" descr="A comparison of a graph&#10;&#10;AI-generated content may be incorrect.">
            <a:extLst>
              <a:ext uri="{FF2B5EF4-FFF2-40B4-BE49-F238E27FC236}">
                <a16:creationId xmlns:a16="http://schemas.microsoft.com/office/drawing/2014/main" id="{3106604D-125D-FA52-B327-AF6D8FFB1D67}"/>
              </a:ext>
            </a:extLst>
          </p:cNvPr>
          <p:cNvPicPr>
            <a:picLocks noChangeAspect="1"/>
          </p:cNvPicPr>
          <p:nvPr/>
        </p:nvPicPr>
        <p:blipFill>
          <a:blip r:embed="rId9"/>
          <a:stretch>
            <a:fillRect/>
          </a:stretch>
        </p:blipFill>
        <p:spPr>
          <a:xfrm>
            <a:off x="23136087" y="22321616"/>
            <a:ext cx="9144018" cy="6970150"/>
          </a:xfrm>
          <a:prstGeom prst="rect">
            <a:avLst/>
          </a:prstGeom>
        </p:spPr>
      </p:pic>
      <p:pic>
        <p:nvPicPr>
          <p:cNvPr id="28" name="Picture 27">
            <a:extLst>
              <a:ext uri="{FF2B5EF4-FFF2-40B4-BE49-F238E27FC236}">
                <a16:creationId xmlns:a16="http://schemas.microsoft.com/office/drawing/2014/main" id="{C225DE49-C056-5861-7A0E-DF89C7ECF95B}"/>
              </a:ext>
            </a:extLst>
          </p:cNvPr>
          <p:cNvPicPr>
            <a:picLocks noChangeAspect="1"/>
          </p:cNvPicPr>
          <p:nvPr/>
        </p:nvPicPr>
        <p:blipFill>
          <a:blip r:embed="rId10"/>
          <a:stretch>
            <a:fillRect/>
          </a:stretch>
        </p:blipFill>
        <p:spPr>
          <a:xfrm>
            <a:off x="33243053" y="8941562"/>
            <a:ext cx="9746790" cy="5465778"/>
          </a:xfrm>
          <a:prstGeom prst="rect">
            <a:avLst/>
          </a:prstGeom>
        </p:spPr>
      </p:pic>
      <p:sp>
        <p:nvSpPr>
          <p:cNvPr id="10" name="Rectangle 9">
            <a:extLst>
              <a:ext uri="{FF2B5EF4-FFF2-40B4-BE49-F238E27FC236}">
                <a16:creationId xmlns:a16="http://schemas.microsoft.com/office/drawing/2014/main" id="{07E3A01B-AB2B-7952-1381-CD57F5A61E22}"/>
              </a:ext>
            </a:extLst>
          </p:cNvPr>
          <p:cNvSpPr/>
          <p:nvPr/>
        </p:nvSpPr>
        <p:spPr>
          <a:xfrm>
            <a:off x="29321407" y="9432610"/>
            <a:ext cx="2958698" cy="998289"/>
          </a:xfrm>
          <a:prstGeom prst="rect">
            <a:avLst/>
          </a:prstGeom>
          <a:solidFill>
            <a:srgbClr val="F58612"/>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b="1" dirty="0"/>
              <a:t>GUI</a:t>
            </a:r>
          </a:p>
        </p:txBody>
      </p:sp>
    </p:spTree>
  </p:cSld>
  <p:clrMapOvr>
    <a:masterClrMapping/>
  </p:clrMapOvr>
</p:sld>
</file>

<file path=ppt/theme/theme1.xml><?xml version="1.0" encoding="utf-8"?>
<a:theme xmlns:a="http://schemas.openxmlformats.org/drawingml/2006/main" name="UT PresPosterformat">
  <a:themeElements>
    <a:clrScheme name="Custom 3">
      <a:dk1>
        <a:sysClr val="windowText" lastClr="000000"/>
      </a:dk1>
      <a:lt1>
        <a:sysClr val="window" lastClr="FFFFFF"/>
      </a:lt1>
      <a:dk2>
        <a:srgbClr val="4E5B6F"/>
      </a:dk2>
      <a:lt2>
        <a:srgbClr val="CCCC99"/>
      </a:lt2>
      <a:accent1>
        <a:srgbClr val="7FD13B"/>
      </a:accent1>
      <a:accent2>
        <a:srgbClr val="EA157A"/>
      </a:accent2>
      <a:accent3>
        <a:srgbClr val="FF9933"/>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OS_Poster" id="{D996015C-3186-40C7-BA15-79CD836D5172}" vid="{E6B89669-E0DC-4192-B993-F8E2E365BC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EOS_Poster</Template>
  <TotalTime>1640</TotalTime>
  <Words>1396</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UT PresPosterformat</vt:lpstr>
      <vt:lpstr>Van der Waals Equation of State Coefficient Predictor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Chmayssani, Karim</dc:creator>
  <cp:lastModifiedBy>Chmayssani, Karim</cp:lastModifiedBy>
  <cp:revision>30</cp:revision>
  <dcterms:created xsi:type="dcterms:W3CDTF">2025-04-18T19:22:45Z</dcterms:created>
  <dcterms:modified xsi:type="dcterms:W3CDTF">2025-04-22T03:21:25Z</dcterms:modified>
</cp:coreProperties>
</file>