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60" r:id="rId2"/>
    <p:sldId id="261" r:id="rId3"/>
    <p:sldId id="262" r:id="rId4"/>
    <p:sldId id="263" r:id="rId5"/>
    <p:sldId id="264" r:id="rId6"/>
    <p:sldId id="265" r:id="rId7"/>
    <p:sldId id="266" r:id="rId8"/>
    <p:sldId id="267" r:id="rId9"/>
    <p:sldId id="272" r:id="rId10"/>
    <p:sldId id="268" r:id="rId11"/>
    <p:sldId id="269" r:id="rId12"/>
    <p:sldId id="271" r:id="rId13"/>
    <p:sldId id="273" r:id="rId14"/>
    <p:sldId id="274" r:id="rId15"/>
    <p:sldId id="284" r:id="rId16"/>
    <p:sldId id="285" r:id="rId17"/>
    <p:sldId id="290" r:id="rId18"/>
    <p:sldId id="275" r:id="rId19"/>
    <p:sldId id="276" r:id="rId20"/>
    <p:sldId id="281" r:id="rId21"/>
    <p:sldId id="277" r:id="rId22"/>
    <p:sldId id="278" r:id="rId23"/>
    <p:sldId id="279" r:id="rId24"/>
    <p:sldId id="280" r:id="rId25"/>
    <p:sldId id="288" r:id="rId26"/>
    <p:sldId id="289"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ED6C05"/>
    <a:srgbClr val="AFABAB"/>
    <a:srgbClr val="91AAA3"/>
    <a:srgbClr val="ACC9BF"/>
    <a:srgbClr val="F5F5D3"/>
    <a:srgbClr val="004A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25"/>
    <p:restoredTop sz="75038"/>
  </p:normalViewPr>
  <p:slideViewPr>
    <p:cSldViewPr snapToGrid="0" snapToObjects="1" showGuides="1">
      <p:cViewPr varScale="1">
        <p:scale>
          <a:sx n="77" d="100"/>
          <a:sy n="77" d="100"/>
        </p:scale>
        <p:origin x="108" y="8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92ACCC-EF29-4E4A-8CBB-01404642FD5F}" type="datetimeFigureOut">
              <a:rPr lang="en-US" smtClean="0"/>
              <a:t>5/22/2020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74D80-8FAE-D746-BF97-83B1158FC771}" type="slidenum">
              <a:rPr lang="en-US" smtClean="0"/>
              <a:t>‹#›</a:t>
            </a:fld>
            <a:endParaRPr lang="en-US"/>
          </a:p>
        </p:txBody>
      </p:sp>
    </p:spTree>
    <p:extLst>
      <p:ext uri="{BB962C8B-B14F-4D97-AF65-F5344CB8AC3E}">
        <p14:creationId xmlns:p14="http://schemas.microsoft.com/office/powerpoint/2010/main" val="112085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umiami.qualtrics.com/jfe/form/SV_0SzxGefUHu9eylD"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Purpose: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To operationalize guidelines for the ramp up of research/scholarship in University laboratories, studios, offices and other related workspaces. Note that these guidelines also apply to currently approved “critical” on-campus research/scholarly activity. All personnel who can perform their work remotely should continue to do so, and those returning to work should only perform tasks that must be done on site as opposed to from home.</a:t>
            </a:r>
            <a:endParaRPr lang="en-GB" sz="1200" kern="1200" dirty="0">
              <a:solidFill>
                <a:schemeClr val="tx1"/>
              </a:solidFill>
              <a:effectLst/>
              <a:latin typeface="+mn-lt"/>
              <a:ea typeface="+mn-ea"/>
              <a:cs typeface="+mn-cs"/>
            </a:endParaRPr>
          </a:p>
          <a:p>
            <a:endParaRPr lang="en-US" dirty="0"/>
          </a:p>
          <a:p>
            <a:endParaRPr lang="en-US" dirty="0"/>
          </a:p>
          <a:p>
            <a:r>
              <a:rPr lang="en-US" dirty="0"/>
              <a:t>You can take off my name. Please add Office of the Vice Provost of Research instead</a:t>
            </a:r>
          </a:p>
        </p:txBody>
      </p:sp>
      <p:sp>
        <p:nvSpPr>
          <p:cNvPr id="4" name="Slide Number Placeholder 3"/>
          <p:cNvSpPr>
            <a:spLocks noGrp="1"/>
          </p:cNvSpPr>
          <p:nvPr>
            <p:ph type="sldNum" sz="quarter" idx="10"/>
          </p:nvPr>
        </p:nvSpPr>
        <p:spPr/>
        <p:txBody>
          <a:bodyPr/>
          <a:lstStyle/>
          <a:p>
            <a:fld id="{30474D80-8FAE-D746-BF97-83B1158FC771}" type="slidenum">
              <a:rPr lang="en-US" smtClean="0"/>
              <a:t>1</a:t>
            </a:fld>
            <a:endParaRPr lang="en-US"/>
          </a:p>
        </p:txBody>
      </p:sp>
    </p:spTree>
    <p:extLst>
      <p:ext uri="{BB962C8B-B14F-4D97-AF65-F5344CB8AC3E}">
        <p14:creationId xmlns:p14="http://schemas.microsoft.com/office/powerpoint/2010/main" val="113689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Physical Distancing Requirements</a:t>
            </a:r>
          </a:p>
        </p:txBody>
      </p:sp>
      <p:sp>
        <p:nvSpPr>
          <p:cNvPr id="4" name="Slide Number Placeholder 3"/>
          <p:cNvSpPr>
            <a:spLocks noGrp="1"/>
          </p:cNvSpPr>
          <p:nvPr>
            <p:ph type="sldNum" sz="quarter" idx="10"/>
          </p:nvPr>
        </p:nvSpPr>
        <p:spPr/>
        <p:txBody>
          <a:bodyPr/>
          <a:lstStyle/>
          <a:p>
            <a:fld id="{30474D80-8FAE-D746-BF97-83B1158FC771}" type="slidenum">
              <a:rPr lang="en-US" smtClean="0"/>
              <a:t>10</a:t>
            </a:fld>
            <a:endParaRPr lang="en-US"/>
          </a:p>
        </p:txBody>
      </p:sp>
    </p:spTree>
    <p:extLst>
      <p:ext uri="{BB962C8B-B14F-4D97-AF65-F5344CB8AC3E}">
        <p14:creationId xmlns:p14="http://schemas.microsoft.com/office/powerpoint/2010/main" val="202974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When feasible, keep a distance of 6 feet between individuals. In cases in which this is not possible, appropriate PPE must be worn.</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Avoid close interactions and surface contamination during commutes, building entry and exit, elevator rides, movement in stairways, and bathroom breaks. One person per bathroom at a time; leave and return later if you find that a bathroom is occupied. </a:t>
            </a:r>
            <a:endParaRPr lang="en-US" dirty="0"/>
          </a:p>
          <a:p>
            <a:pPr lvl="0"/>
            <a:endParaRPr lang="en-GB" sz="1200" kern="1200" dirty="0">
              <a:solidFill>
                <a:schemeClr val="tx1"/>
              </a:solidFill>
              <a:effectLst/>
              <a:latin typeface="+mn-lt"/>
              <a:ea typeface="+mn-ea"/>
              <a:cs typeface="+mn-cs"/>
            </a:endParaRPr>
          </a:p>
          <a:p>
            <a:pPr lvl="0"/>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474D80-8FAE-D746-BF97-83B1158FC771}" type="slidenum">
              <a:rPr lang="en-US" smtClean="0"/>
              <a:t>11</a:t>
            </a:fld>
            <a:endParaRPr lang="en-US"/>
          </a:p>
        </p:txBody>
      </p:sp>
    </p:spTree>
    <p:extLst>
      <p:ext uri="{BB962C8B-B14F-4D97-AF65-F5344CB8AC3E}">
        <p14:creationId xmlns:p14="http://schemas.microsoft.com/office/powerpoint/2010/main" val="1013617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kern="1200" dirty="0">
                <a:solidFill>
                  <a:schemeClr val="tx1"/>
                </a:solidFill>
                <a:effectLst/>
                <a:latin typeface="+mn-lt"/>
                <a:ea typeface="+mn-ea"/>
                <a:cs typeface="+mn-cs"/>
              </a:rPr>
              <a:t>Maintain social distancing during lunch and coffee breaks. Common areas can be used for breaks; however, appropriate physical distancing must be maintained. Protective face coverings must be worn unless eating. Use only disposable plates/cups/flatware etc. or bring your own, which must be washed and removed after each use.</a:t>
            </a:r>
          </a:p>
          <a:p>
            <a:pPr lvl="0"/>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 all other safety guidelines articulated by Executive Leadership, Emergency Management and Environmental Health and Safety. (https://</a:t>
            </a:r>
            <a:r>
              <a:rPr lang="en-US" dirty="0" err="1"/>
              <a:t>coronavirus.miami.edu</a:t>
            </a:r>
            <a:r>
              <a:rPr lang="en-US" dirty="0"/>
              <a:t>/updates-and-messages/</a:t>
            </a:r>
            <a:r>
              <a:rPr lang="en-US" dirty="0" err="1"/>
              <a:t>index.htm</a:t>
            </a:r>
            <a:r>
              <a:rPr lang="en-US" dirty="0"/>
              <a:t>). Procedures and guidelines may change, so please stay up to date with email and other University communications</a:t>
            </a:r>
          </a:p>
        </p:txBody>
      </p:sp>
      <p:sp>
        <p:nvSpPr>
          <p:cNvPr id="4" name="Slide Number Placeholder 3"/>
          <p:cNvSpPr>
            <a:spLocks noGrp="1"/>
          </p:cNvSpPr>
          <p:nvPr>
            <p:ph type="sldNum" sz="quarter" idx="10"/>
          </p:nvPr>
        </p:nvSpPr>
        <p:spPr/>
        <p:txBody>
          <a:bodyPr/>
          <a:lstStyle/>
          <a:p>
            <a:fld id="{30474D80-8FAE-D746-BF97-83B1158FC771}" type="slidenum">
              <a:rPr lang="en-US" smtClean="0"/>
              <a:t>12</a:t>
            </a:fld>
            <a:endParaRPr lang="en-US"/>
          </a:p>
        </p:txBody>
      </p:sp>
    </p:spTree>
    <p:extLst>
      <p:ext uri="{BB962C8B-B14F-4D97-AF65-F5344CB8AC3E}">
        <p14:creationId xmlns:p14="http://schemas.microsoft.com/office/powerpoint/2010/main" val="1995852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Personal Safety Requirements </a:t>
            </a:r>
          </a:p>
        </p:txBody>
      </p:sp>
      <p:sp>
        <p:nvSpPr>
          <p:cNvPr id="4" name="Slide Number Placeholder 3"/>
          <p:cNvSpPr>
            <a:spLocks noGrp="1"/>
          </p:cNvSpPr>
          <p:nvPr>
            <p:ph type="sldNum" sz="quarter" idx="10"/>
          </p:nvPr>
        </p:nvSpPr>
        <p:spPr/>
        <p:txBody>
          <a:bodyPr/>
          <a:lstStyle/>
          <a:p>
            <a:fld id="{30474D80-8FAE-D746-BF97-83B1158FC771}" type="slidenum">
              <a:rPr lang="en-US" smtClean="0"/>
              <a:t>13</a:t>
            </a:fld>
            <a:endParaRPr lang="en-US"/>
          </a:p>
        </p:txBody>
      </p:sp>
    </p:spTree>
    <p:extLst>
      <p:ext uri="{BB962C8B-B14F-4D97-AF65-F5344CB8AC3E}">
        <p14:creationId xmlns:p14="http://schemas.microsoft.com/office/powerpoint/2010/main" val="1290289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All faculty, staff, and students are required to wear approved face coverings while on campus including in buildings except when eating or alone in a private office. Masks for (Enter name of Building) on (name of campus) are available at X location—should be auto-populated in Redcap or </a:t>
            </a:r>
            <a:r>
              <a:rPr lang="en-US" sz="1200" kern="1200" dirty="0" err="1">
                <a:solidFill>
                  <a:schemeClr val="tx1"/>
                </a:solidFill>
                <a:effectLst/>
                <a:latin typeface="+mn-lt"/>
                <a:ea typeface="+mn-ea"/>
                <a:cs typeface="+mn-cs"/>
              </a:rPr>
              <a:t>infoready</a:t>
            </a:r>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All faculty, staff, and students working in clinical and/or community settings, including boats, are also required to wear approved face coverings as part of their interactions with other team members and/or research subjects. Protective face coverings for such activities should be acquired at the (Building name) for the primary lab or office location.</a:t>
            </a:r>
            <a:endParaRPr lang="en-GB"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Lab coats must be worn in BL1 (and above) research labs, These should be donned upon entering the lab and doffed just prior to leaving. Do not share lab coats, and do not pile used lab coats with clean ones. Lab coats must be professionally laundered. </a:t>
            </a:r>
            <a:endParaRPr lang="en-GB" sz="1200" kern="1200" dirty="0">
              <a:solidFill>
                <a:schemeClr val="tx1"/>
              </a:solidFill>
              <a:effectLst/>
              <a:latin typeface="+mn-lt"/>
              <a:ea typeface="+mn-ea"/>
              <a:cs typeface="+mn-cs"/>
            </a:endParaRPr>
          </a:p>
          <a:p>
            <a:pPr lvl="0"/>
            <a:endParaRPr lang="en-GB"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Change bottom-–masks for…</a:t>
            </a:r>
          </a:p>
          <a:p>
            <a:pPr lvl="0"/>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please look to signage or Emergency Management communications for pickup locations.</a:t>
            </a:r>
          </a:p>
          <a:p>
            <a:pPr lvl="0"/>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474D80-8FAE-D746-BF97-83B1158FC771}" type="slidenum">
              <a:rPr lang="en-US" smtClean="0"/>
              <a:t>14</a:t>
            </a:fld>
            <a:endParaRPr lang="en-US"/>
          </a:p>
        </p:txBody>
      </p:sp>
    </p:spTree>
    <p:extLst>
      <p:ext uri="{BB962C8B-B14F-4D97-AF65-F5344CB8AC3E}">
        <p14:creationId xmlns:p14="http://schemas.microsoft.com/office/powerpoint/2010/main" val="1040454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Other PPE use will be determined by the type of work being conducted and Environmental Health and Safety standards. For clinical research, PPE use must be consistent with the standards for a given clinic and/or clinical setting (e.g., CTU). PPE ordering for laboratory will be coordinated centrally using LINK.</a:t>
            </a:r>
          </a:p>
          <a:p>
            <a:pPr lvl="0"/>
            <a:endParaRPr lang="en-GB"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All studios/laboratories and/or other workspaces should prepare XXXX or acquire XXXX from XXXX  to wipe down any benches, desktops, and/or equipment at the beginning and end of each shift with attention to doorknobs or any other high touch surfaces. The location of disinfection spray bottles, wipes, cleaning supplies should be specified in each group’s SOP.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Input from Jess</a:t>
            </a:r>
            <a:endParaRPr lang="en-GB" sz="1200" kern="1200" dirty="0">
              <a:solidFill>
                <a:schemeClr val="tx1"/>
              </a:solidFill>
              <a:effectLst/>
              <a:latin typeface="+mn-lt"/>
              <a:ea typeface="+mn-ea"/>
              <a:cs typeface="+mn-cs"/>
            </a:endParaRPr>
          </a:p>
          <a:p>
            <a:endParaRPr lang="en-US" dirty="0"/>
          </a:p>
          <a:p>
            <a:endParaRPr lang="en-US" dirty="0"/>
          </a:p>
          <a:p>
            <a:r>
              <a:rPr lang="en-US" dirty="0"/>
              <a:t>LNK </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3" tooltip="https://umiami.qualtrics.com/jfe/form/SV_0SzxGefUHu9eylD"/>
              </a:rPr>
              <a:t>https://umiami.qualtrics.com/jfe/form/SV_0SzxGefUHu9eylD</a:t>
            </a:r>
            <a:r>
              <a:rPr lang="en-US" dirty="0">
                <a:effectLst/>
              </a:rPr>
              <a:t> </a:t>
            </a:r>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15</a:t>
            </a:fld>
            <a:endParaRPr lang="en-US"/>
          </a:p>
        </p:txBody>
      </p:sp>
    </p:spTree>
    <p:extLst>
      <p:ext uri="{BB962C8B-B14F-4D97-AF65-F5344CB8AC3E}">
        <p14:creationId xmlns:p14="http://schemas.microsoft.com/office/powerpoint/2010/main" val="1470800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Remember the following cleaning/disinfection guidelines:</a:t>
            </a:r>
          </a:p>
          <a:p>
            <a:pPr lvl="0"/>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Personal computers and telephones are not to be shared. In instances where this is not possible, please wipe them down before and after use. </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Common equipment, including printers/copiers, is to be used by one person at a time and must be disinfected before/after each use.</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In wet lab buildings, keep doors to individual laboratories closed to avoid air flow between rooms that are positively vs. negatively pressurized</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Do not share pens/pencils. Carry a pen with you for your own use. </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Use an elbow or a knuckle on elevator or other buttons, and leave the light switches on.</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Use the automatic door openers (elbow or knuckle); do not use railings in the staircases. </a:t>
            </a: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16</a:t>
            </a:fld>
            <a:endParaRPr lang="en-US"/>
          </a:p>
        </p:txBody>
      </p:sp>
    </p:spTree>
    <p:extLst>
      <p:ext uri="{BB962C8B-B14F-4D97-AF65-F5344CB8AC3E}">
        <p14:creationId xmlns:p14="http://schemas.microsoft.com/office/powerpoint/2010/main" val="1697818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Arial" charset="0"/>
              <a:buChar char="•"/>
            </a:pPr>
            <a:r>
              <a:rPr lang="en-US" sz="1200" kern="1200" dirty="0">
                <a:solidFill>
                  <a:schemeClr val="tx1"/>
                </a:solidFill>
                <a:effectLst/>
                <a:latin typeface="+mn-lt"/>
                <a:ea typeface="+mn-ea"/>
                <a:cs typeface="+mn-cs"/>
              </a:rPr>
              <a:t>When possible, wear disposable gloves to reduce your propensity to touch your face.</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Clean your phone/cellphone, and do not take your cell phone with you to the restroom. Do not leave your phone on surfaces in common use areas.</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Sneeze/cough into your elbow.</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Do not reuse tissues; dispose of immediately after single use and wash your hands (preferred) or use hand sanitizer.</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Do not put on lip balm or makeup outside of your home. </a:t>
            </a:r>
            <a:endParaRPr lang="en-GB" sz="1200" kern="1200" dirty="0">
              <a:solidFill>
                <a:schemeClr val="tx1"/>
              </a:solidFill>
              <a:effectLst/>
              <a:latin typeface="+mn-lt"/>
              <a:ea typeface="+mn-ea"/>
              <a:cs typeface="+mn-cs"/>
            </a:endParaRPr>
          </a:p>
          <a:p>
            <a:pPr marL="228600" lvl="0" indent="-228600">
              <a:buFont typeface="Arial" charset="0"/>
              <a:buChar char="•"/>
            </a:pPr>
            <a:r>
              <a:rPr lang="en-US" sz="1200" kern="1200" dirty="0">
                <a:solidFill>
                  <a:schemeClr val="tx1"/>
                </a:solidFill>
                <a:effectLst/>
                <a:latin typeface="+mn-lt"/>
                <a:ea typeface="+mn-ea"/>
                <a:cs typeface="+mn-cs"/>
              </a:rPr>
              <a:t>Wash your hands, even when you think you do not need to do so.</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17</a:t>
            </a:fld>
            <a:endParaRPr lang="en-US"/>
          </a:p>
        </p:txBody>
      </p:sp>
    </p:spTree>
    <p:extLst>
      <p:ext uri="{BB962C8B-B14F-4D97-AF65-F5344CB8AC3E}">
        <p14:creationId xmlns:p14="http://schemas.microsoft.com/office/powerpoint/2010/main" val="173461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Personal Health and Well Being</a:t>
            </a:r>
            <a:r>
              <a:rPr lang="en-GB" dirty="0"/>
              <a:t> </a:t>
            </a:r>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18</a:t>
            </a:fld>
            <a:endParaRPr lang="en-US"/>
          </a:p>
        </p:txBody>
      </p:sp>
    </p:spTree>
    <p:extLst>
      <p:ext uri="{BB962C8B-B14F-4D97-AF65-F5344CB8AC3E}">
        <p14:creationId xmlns:p14="http://schemas.microsoft.com/office/powerpoint/2010/main" val="818759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a faculty, staff member, or a trainee feels any signs of illness, no matter how mild, they must not perform work of any kind in laboratories, studios, or other workspaces. They are encouraged to notify their supervisor and/or Division Director and, then, Employee Health. COVID-19 testing is available to all UM employees who have symptoms of illness through Employee Health by contacting 305-243-TEST, option # X.  </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19</a:t>
            </a:fld>
            <a:endParaRPr lang="en-US"/>
          </a:p>
        </p:txBody>
      </p:sp>
    </p:spTree>
    <p:extLst>
      <p:ext uri="{BB962C8B-B14F-4D97-AF65-F5344CB8AC3E}">
        <p14:creationId xmlns:p14="http://schemas.microsoft.com/office/powerpoint/2010/main" val="614350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Objectives are to: </a:t>
            </a:r>
          </a:p>
          <a:p>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Ensure the population health and safety of our University and South Florida community during the COVID-19 epidemic</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Describe a phased ramping up of research and scholarly activity, guided by key public health principles of physical distancing, use of personal protective equipment, and appropriate disinfection/ hygiene control </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Support faculty and staff in achieving stated guidelines for the ramp up</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Encourage consistent compliance with guidelines among faculty, students and staff and across campuses</a:t>
            </a:r>
          </a:p>
          <a:p>
            <a:pPr marL="171450" lvl="0" indent="-171450">
              <a:buFont typeface="Arial" charset="0"/>
              <a:buChar cha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effectLst/>
                <a:latin typeface="+mn-lt"/>
                <a:ea typeface="+mn-ea"/>
                <a:cs typeface="+mn-cs"/>
              </a:rPr>
              <a:t>SOPs must be shared with all team members and physically posted in a central, readily visible location for ongoing reference and review.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474D80-8FAE-D746-BF97-83B1158FC771}" type="slidenum">
              <a:rPr lang="en-US" smtClean="0"/>
              <a:t>2</a:t>
            </a:fld>
            <a:endParaRPr lang="en-US"/>
          </a:p>
        </p:txBody>
      </p:sp>
    </p:spTree>
    <p:extLst>
      <p:ext uri="{BB962C8B-B14F-4D97-AF65-F5344CB8AC3E}">
        <p14:creationId xmlns:p14="http://schemas.microsoft.com/office/powerpoint/2010/main" val="1261105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All personnel working or learning at UM who test positive or have tested positive for COVID-19 at an outside facility must self-report the positive COVID-19 test result to </a:t>
            </a:r>
            <a:r>
              <a:rPr lang="en-US" sz="1200" kern="1200" dirty="0" err="1">
                <a:solidFill>
                  <a:schemeClr val="tx1"/>
                </a:solidFill>
                <a:effectLst/>
                <a:latin typeface="+mn-lt"/>
                <a:ea typeface="+mn-ea"/>
                <a:cs typeface="+mn-cs"/>
              </a:rPr>
              <a:t>utrace@miami.edu</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personnel who test positive for COVID-19, either through UM or an outside agency, are required to participate in UM’s contact tracing initiative to ensure that anyone with whom they had close contact is appropriately notified, monitored for symptoms, and can self-quarantine to avoid further unnecessary transmission of infection.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Individuals who test positive for COVID-19 will be required to self-quarantine at home for at least 14 days. Return-to-work must be approved by Human Resources, reported to the Employee Hotline (305-243-TEST) and requires adherence to the personal safety requirements described above. </a:t>
            </a:r>
            <a:endParaRPr lang="en-GB"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474D80-8FAE-D746-BF97-83B1158FC771}" type="slidenum">
              <a:rPr lang="en-US" smtClean="0"/>
              <a:t>20</a:t>
            </a:fld>
            <a:endParaRPr lang="en-US"/>
          </a:p>
        </p:txBody>
      </p:sp>
    </p:spTree>
    <p:extLst>
      <p:ext uri="{BB962C8B-B14F-4D97-AF65-F5344CB8AC3E}">
        <p14:creationId xmlns:p14="http://schemas.microsoft.com/office/powerpoint/2010/main" val="1728179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 </a:t>
            </a:r>
            <a:r>
              <a:rPr lang="en-US" sz="1200" kern="1200" dirty="0">
                <a:solidFill>
                  <a:schemeClr val="tx1"/>
                </a:solidFill>
                <a:effectLst/>
                <a:latin typeface="+mn-lt"/>
                <a:ea typeface="+mn-ea"/>
                <a:cs typeface="+mn-cs"/>
              </a:rPr>
              <a:t>Additional Research Guidance for Phase I </a:t>
            </a:r>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21</a:t>
            </a:fld>
            <a:endParaRPr lang="en-US"/>
          </a:p>
        </p:txBody>
      </p:sp>
    </p:spTree>
    <p:extLst>
      <p:ext uri="{BB962C8B-B14F-4D97-AF65-F5344CB8AC3E}">
        <p14:creationId xmlns:p14="http://schemas.microsoft.com/office/powerpoint/2010/main" val="96305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For clinical, and/or population research:</a:t>
            </a:r>
          </a:p>
          <a:p>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Other non-critical, clinical research activities will remain scaled back during this phase to avoid interfering with, or unnecessarily complicating, the ramping up of elective procedures and outpatient visits. </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Community-based data collection that involves face to face contact or in-home visits (as opposed to participant observation or community mapping) remain “on pause” to avoid unknown exposures to infection that may occur in such settings. </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Subject recruitment efforts should occur via phone and/or social media when possible and given IRB approval. </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Data collection, particularly questionnaire or survey based, should occur via phone or online REDCAP platform, when possible, given IRB approval.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474D80-8FAE-D746-BF97-83B1158FC771}" type="slidenum">
              <a:rPr lang="en-US" smtClean="0"/>
              <a:t>22</a:t>
            </a:fld>
            <a:endParaRPr lang="en-US"/>
          </a:p>
        </p:txBody>
      </p:sp>
    </p:spTree>
    <p:extLst>
      <p:ext uri="{BB962C8B-B14F-4D97-AF65-F5344CB8AC3E}">
        <p14:creationId xmlns:p14="http://schemas.microsoft.com/office/powerpoint/2010/main" val="891296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effectLst/>
                <a:latin typeface="+mn-lt"/>
                <a:ea typeface="+mn-ea"/>
                <a:cs typeface="+mn-cs"/>
              </a:rPr>
              <a:t>Intervention delivery should move to an online platform, when possible, given IRB approval. </a:t>
            </a:r>
          </a:p>
          <a:p>
            <a:pPr marL="171450" lvl="0" indent="-171450">
              <a:buFont typeface="Arial" charset="0"/>
              <a:buChar char="•"/>
            </a:pPr>
            <a:r>
              <a:rPr lang="en-US" sz="1200" kern="1200" dirty="0">
                <a:solidFill>
                  <a:schemeClr val="tx1"/>
                </a:solidFill>
                <a:effectLst/>
                <a:latin typeface="+mn-lt"/>
                <a:ea typeface="+mn-ea"/>
                <a:cs typeface="+mn-cs"/>
              </a:rPr>
              <a:t>Any research in </a:t>
            </a:r>
            <a:r>
              <a:rPr lang="en-US" sz="1200" kern="1200" dirty="0" err="1">
                <a:solidFill>
                  <a:schemeClr val="tx1"/>
                </a:solidFill>
                <a:effectLst/>
                <a:latin typeface="+mn-lt"/>
                <a:ea typeface="+mn-ea"/>
                <a:cs typeface="+mn-cs"/>
              </a:rPr>
              <a:t>UHealth</a:t>
            </a:r>
            <a:r>
              <a:rPr lang="en-US" sz="1200" kern="1200" dirty="0">
                <a:solidFill>
                  <a:schemeClr val="tx1"/>
                </a:solidFill>
                <a:effectLst/>
                <a:latin typeface="+mn-lt"/>
                <a:ea typeface="+mn-ea"/>
                <a:cs typeface="+mn-cs"/>
              </a:rPr>
              <a:t> facilities must conform to, or follow, the volume requirements/needs of a given clinic. Clinical research coordinators must get the approval of the clinic manager, prior to arriving, to ensure that their presence will not compromise necessary physical distancing guidelines for patients and/or providers. Patient care and the safety of our healthcare workforce must remain our top priority.</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Clinical research team members must take necessary precautions to reduce exposure to infection. This includes wearing protective face coverings in and out of University buildings, as described below, and wearing a gown or other PPE that can be removed/discarded before travel between clinics and/or their office. If informed consent is signed by hand (vs. electronically), gloves must be worn and separate containers carried for used vs. sanitized pens. Used pens must be wiped down with 70% alcohol. </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Similar protections will be required for faculty and staff engaged in community-based research that involves close contact with participants for recruitment and/or data collection purposes </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23</a:t>
            </a:fld>
            <a:endParaRPr lang="en-US"/>
          </a:p>
        </p:txBody>
      </p:sp>
    </p:spTree>
    <p:extLst>
      <p:ext uri="{BB962C8B-B14F-4D97-AF65-F5344CB8AC3E}">
        <p14:creationId xmlns:p14="http://schemas.microsoft.com/office/powerpoint/2010/main" val="1174832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For field research</a:t>
            </a:r>
            <a:r>
              <a:rPr lang="en-US" sz="1200" kern="1200" dirty="0">
                <a:solidFill>
                  <a:schemeClr val="tx1"/>
                </a:solidFill>
                <a:effectLst/>
                <a:latin typeface="+mn-lt"/>
                <a:ea typeface="+mn-ea"/>
                <a:cs typeface="+mn-cs"/>
              </a:rPr>
              <a:t>:</a:t>
            </a:r>
          </a:p>
          <a:p>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Field research should be delayed unless delaying the research will have a substantial detrimental impact on the research project or a student’s progression towards a degree.</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Research performed on boats or while diving must maintain physical distancing and appropriate hygiene measures, as described below and in RSMAS COVID-19 diving memo (4/2/2020). </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Develop a means of designating who is present at the field research space at any given time, preferably through an online sign-in tool, or other mechanism of controlling the number of people at the same location at the same time.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a:solidFill>
                  <a:schemeClr val="tx1"/>
                </a:solidFill>
                <a:effectLst/>
                <a:latin typeface="+mn-lt"/>
                <a:ea typeface="+mn-ea"/>
                <a:cs typeface="+mn-cs"/>
              </a:rPr>
              <a:t>If safety guidelines for the specific field research project require more than one person to be present at a location at one time, individuals must maintain at least a 6-foot separation at all times. If the appropriate physical separation cannot be maintained, this work cannot be started.</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24</a:t>
            </a:fld>
            <a:endParaRPr lang="en-US"/>
          </a:p>
        </p:txBody>
      </p:sp>
    </p:spTree>
    <p:extLst>
      <p:ext uri="{BB962C8B-B14F-4D97-AF65-F5344CB8AC3E}">
        <p14:creationId xmlns:p14="http://schemas.microsoft.com/office/powerpoint/2010/main" val="1436924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en-US" sz="1200" kern="1200" dirty="0">
                <a:solidFill>
                  <a:schemeClr val="tx1"/>
                </a:solidFill>
                <a:effectLst/>
                <a:latin typeface="+mn-lt"/>
                <a:ea typeface="+mn-ea"/>
                <a:cs typeface="+mn-cs"/>
              </a:rPr>
              <a:t>Travel to and from such locations should ideally occur with one person/car </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Field locations must not be used for social gatherings or group meetings.</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​Transfer of items should be arranged by leaving them in a designated area for a no-contact approach, as opposed to handing them over in person. </a:t>
            </a: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Research studies must be carefully and thoughtfully planned given the likelihood that support services will be operating at reduced levels.</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25</a:t>
            </a:fld>
            <a:endParaRPr lang="en-US"/>
          </a:p>
        </p:txBody>
      </p:sp>
    </p:spTree>
    <p:extLst>
      <p:ext uri="{BB962C8B-B14F-4D97-AF65-F5344CB8AC3E}">
        <p14:creationId xmlns:p14="http://schemas.microsoft.com/office/powerpoint/2010/main" val="376897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For shared resources/core facilities: </a:t>
            </a:r>
            <a:endParaRPr lang="en-GB" sz="1200" kern="1200" dirty="0">
              <a:solidFill>
                <a:schemeClr val="tx1"/>
              </a:solidFill>
              <a:effectLst/>
              <a:latin typeface="+mn-lt"/>
              <a:ea typeface="+mn-ea"/>
              <a:cs typeface="+mn-cs"/>
            </a:endParaRPr>
          </a:p>
          <a:p>
            <a:r>
              <a:rPr lang="en-US" sz="1200" u="none" strike="noStrike"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Necessary core facilities/shared resources should be staffed and resume operations consistent with the aforementioned guidelines. Those that involve shared equipment and/or instruments require disinfecting between use, as well as, a shared calendar for all users to determine when equipment is available to avoid unnecessary physical interaction. </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26</a:t>
            </a:fld>
            <a:endParaRPr lang="en-US"/>
          </a:p>
        </p:txBody>
      </p:sp>
    </p:spTree>
    <p:extLst>
      <p:ext uri="{BB962C8B-B14F-4D97-AF65-F5344CB8AC3E}">
        <p14:creationId xmlns:p14="http://schemas.microsoft.com/office/powerpoint/2010/main" val="328748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a:t>
            </a:r>
            <a:r>
              <a:rPr lang="en-US" sz="1200" kern="1200" dirty="0">
                <a:solidFill>
                  <a:schemeClr val="tx1"/>
                </a:solidFill>
                <a:effectLst/>
                <a:latin typeface="+mn-lt"/>
                <a:ea typeface="+mn-ea"/>
                <a:cs typeface="+mn-cs"/>
              </a:rPr>
              <a:t>Compliance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faculty, staff, and students are expected to follow these SOP guidelines as well as those recommended by University leadership for reducing disease risk. Deviation from the SOP will result in initial official warning to the lead faculty member involved, and any deviation thereafter may lead to a possible, temporary loss of on campus privileges for that faculty member and their team to ensure optimal public health.</a:t>
            </a:r>
            <a:r>
              <a:rPr lang="en-GB" dirty="0">
                <a:effectLst/>
              </a:rPr>
              <a:t> </a:t>
            </a:r>
            <a:endParaRPr lang="en-US" dirty="0"/>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27</a:t>
            </a:fld>
            <a:endParaRPr lang="en-US"/>
          </a:p>
        </p:txBody>
      </p:sp>
    </p:spTree>
    <p:extLst>
      <p:ext uri="{BB962C8B-B14F-4D97-AF65-F5344CB8AC3E}">
        <p14:creationId xmlns:p14="http://schemas.microsoft.com/office/powerpoint/2010/main" val="1129583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1.0 Training Requirements and Return-to-Work Screening </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3</a:t>
            </a:fld>
            <a:endParaRPr lang="en-US"/>
          </a:p>
        </p:txBody>
      </p:sp>
    </p:spTree>
    <p:extLst>
      <p:ext uri="{BB962C8B-B14F-4D97-AF65-F5344CB8AC3E}">
        <p14:creationId xmlns:p14="http://schemas.microsoft.com/office/powerpoint/2010/main" val="147584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en-US" sz="1200" kern="1200" dirty="0">
                <a:solidFill>
                  <a:schemeClr val="tx1"/>
                </a:solidFill>
                <a:effectLst/>
                <a:latin typeface="+mn-lt"/>
                <a:ea typeface="+mn-ea"/>
                <a:cs typeface="+mn-cs"/>
              </a:rPr>
              <a:t>All faculty, staff/trainees involved in basic, clinical, and/or translational research, or other campus-based scholarly activity, including artistic and creative endeavors, are required to review the “Ramping Up Research/Scholarship SOP,” as well as any changes in their protocols that are necessary to accommodate SOP expectations.  </a:t>
            </a:r>
          </a:p>
          <a:p>
            <a:pPr marL="171450" lvl="0" indent="-171450">
              <a:buFont typeface="Arial" charset="0"/>
              <a:buChar char="•"/>
            </a:pP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Faculty or project/lab managers must require that their team members complete the screening tool developed by HR before obtaining Return-to-Work approval (insert HR TOOL link). This tool assesses the presence of any COVID-19 symptoms to promote a maximally healthy workforce.</a:t>
            </a:r>
            <a:endParaRPr lang="en-GB"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4</a:t>
            </a:fld>
            <a:endParaRPr lang="en-US"/>
          </a:p>
        </p:txBody>
      </p:sp>
    </p:spTree>
    <p:extLst>
      <p:ext uri="{BB962C8B-B14F-4D97-AF65-F5344CB8AC3E}">
        <p14:creationId xmlns:p14="http://schemas.microsoft.com/office/powerpoint/2010/main" val="6133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2.0 Population Density</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5</a:t>
            </a:fld>
            <a:endParaRPr lang="en-US"/>
          </a:p>
        </p:txBody>
      </p:sp>
    </p:spTree>
    <p:extLst>
      <p:ext uri="{BB962C8B-B14F-4D97-AF65-F5344CB8AC3E}">
        <p14:creationId xmlns:p14="http://schemas.microsoft.com/office/powerpoint/2010/main" val="149372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en-US" sz="1200" kern="1200" dirty="0">
                <a:solidFill>
                  <a:schemeClr val="tx1"/>
                </a:solidFill>
                <a:effectLst/>
                <a:latin typeface="+mn-lt"/>
                <a:ea typeface="+mn-ea"/>
                <a:cs typeface="+mn-cs"/>
              </a:rPr>
              <a:t>The size of (Enter Faculty Name) Laboratory/Studio/Workspace is XXXX square feet including benches or desks. Faculty offices do not count towards the total Laboratory/Studio/Workspace square footage. These spaces should not be used if the work can be done remotely.</a:t>
            </a:r>
          </a:p>
          <a:p>
            <a:pPr marL="171450" lvl="0" indent="-171450">
              <a:buFont typeface="Arial" charset="0"/>
              <a:buChar char="•"/>
            </a:pPr>
            <a:endParaRPr lang="en-GB"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Per University guidelines, only one team member can occupy 200 square feet of any space at a time to ensure appropriate physical distancing, associated with reduced risk of infection and/or transmissibility of disease.  The (Enter Name) has XXXX of laboratory/studio and/or working space. This translates to X team members working at any one time. </a:t>
            </a:r>
            <a:endParaRPr lang="en-GB" sz="1200" kern="1200" dirty="0">
              <a:solidFill>
                <a:schemeClr val="tx1"/>
              </a:solidFill>
              <a:effectLst/>
              <a:latin typeface="+mn-lt"/>
              <a:ea typeface="+mn-ea"/>
              <a:cs typeface="+mn-cs"/>
            </a:endParaRPr>
          </a:p>
          <a:p>
            <a:pPr marL="171450" lvl="0" indent="-171450">
              <a:buFont typeface="Arial"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6</a:t>
            </a:fld>
            <a:endParaRPr lang="en-US"/>
          </a:p>
        </p:txBody>
      </p:sp>
    </p:spTree>
    <p:extLst>
      <p:ext uri="{BB962C8B-B14F-4D97-AF65-F5344CB8AC3E}">
        <p14:creationId xmlns:p14="http://schemas.microsoft.com/office/powerpoint/2010/main" val="210470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3.0 Shift Work</a:t>
            </a: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7</a:t>
            </a:fld>
            <a:endParaRPr lang="en-US"/>
          </a:p>
        </p:txBody>
      </p:sp>
    </p:spTree>
    <p:extLst>
      <p:ext uri="{BB962C8B-B14F-4D97-AF65-F5344CB8AC3E}">
        <p14:creationId xmlns:p14="http://schemas.microsoft.com/office/powerpoint/2010/main" val="76770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To achieve stated population density goals, the faculty lead and/or lab/project manager will establish a calendar for shift work among team members.*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This includes boats and core </a:t>
            </a:r>
            <a:r>
              <a:rPr lang="en-US" sz="1200" kern="1200" dirty="0" err="1">
                <a:solidFill>
                  <a:schemeClr val="tx1"/>
                </a:solidFill>
                <a:effectLst/>
                <a:latin typeface="+mn-lt"/>
                <a:ea typeface="+mn-ea"/>
                <a:cs typeface="+mn-cs"/>
              </a:rPr>
              <a:t>facilitites</a:t>
            </a:r>
            <a:r>
              <a:rPr lang="en-US" sz="1200" kern="1200" dirty="0">
                <a:solidFill>
                  <a:schemeClr val="tx1"/>
                </a:solidFill>
                <a:effectLst/>
                <a:latin typeface="+mn-lt"/>
                <a:ea typeface="+mn-ea"/>
                <a:cs typeface="+mn-cs"/>
              </a:rPr>
              <a:t>/shared resources.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Shift organization should be determined by the faculty and/or lab/project manager in a manner that is methodologically acceptable/feasible and give priority, when appropriate, to graduate students, postdocs, and other trainees who have timely requirements for graduation and/or starting a new position. </a:t>
            </a:r>
          </a:p>
        </p:txBody>
      </p:sp>
      <p:sp>
        <p:nvSpPr>
          <p:cNvPr id="4" name="Slide Number Placeholder 3"/>
          <p:cNvSpPr>
            <a:spLocks noGrp="1"/>
          </p:cNvSpPr>
          <p:nvPr>
            <p:ph type="sldNum" sz="quarter" idx="10"/>
          </p:nvPr>
        </p:nvSpPr>
        <p:spPr/>
        <p:txBody>
          <a:bodyPr/>
          <a:lstStyle/>
          <a:p>
            <a:fld id="{30474D80-8FAE-D746-BF97-83B1158FC771}" type="slidenum">
              <a:rPr lang="en-US" smtClean="0"/>
              <a:t>8</a:t>
            </a:fld>
            <a:endParaRPr lang="en-US"/>
          </a:p>
        </p:txBody>
      </p:sp>
    </p:spTree>
    <p:extLst>
      <p:ext uri="{BB962C8B-B14F-4D97-AF65-F5344CB8AC3E}">
        <p14:creationId xmlns:p14="http://schemas.microsoft.com/office/powerpoint/2010/main" val="185624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Shifts must also account for work that occurs in shared spaces, such as art/creative studios, film editing rooms, animal facilities, and/or cell culture rooms and requires coordination with the other teams who also use these spaces for their research/scholarly purposes. Faculty lead and/or lab/project manager must report: The (Name of Group) shares use of (Name of XXX facility or culture room and Room Number) with (Names of other labs/workgroup). (Name of PI or Lab or Project manager) has coordinated with (Names of personnel from other labs/workgroups) on (enter date) to ensure appropriate physical distancing can be maintained. **</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**Personal safety is a key consideration during times of low-staff density. Those working with hazardous chemicals or materials are reminded not to work alone and not to work at off hours when fewer people are present. Establish a buddy system with a neighboring space or lab, or use check in/check out by phone or text with the PI or another research team member, especially if coming to work early in the morning or late in the evening when there is likely even less foot traffic.</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(Enter #) Faculty Members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(Enter #) Staff Members, including laboratory/project manager, technicians, etc.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(Enter #) Post Docs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(Enter #) Graduate Students</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Given the amount of square footage for the (Enter Name) Laboratory/Studio/Workspace, only X team members can be scheduled for work simultaneously. </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474D80-8FAE-D746-BF97-83B1158FC771}" type="slidenum">
              <a:rPr lang="en-US" smtClean="0"/>
              <a:t>9</a:t>
            </a:fld>
            <a:endParaRPr lang="en-US"/>
          </a:p>
        </p:txBody>
      </p:sp>
    </p:spTree>
    <p:extLst>
      <p:ext uri="{BB962C8B-B14F-4D97-AF65-F5344CB8AC3E}">
        <p14:creationId xmlns:p14="http://schemas.microsoft.com/office/powerpoint/2010/main" val="669003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5435" y="2842682"/>
            <a:ext cx="1778000" cy="1172633"/>
          </a:xfrm>
          <a:prstGeom prst="rect">
            <a:avLst/>
          </a:prstGeom>
        </p:spPr>
      </p:pic>
      <p:sp>
        <p:nvSpPr>
          <p:cNvPr id="8" name="Rectangle 7"/>
          <p:cNvSpPr/>
          <p:nvPr userDrawn="1"/>
        </p:nvSpPr>
        <p:spPr>
          <a:xfrm>
            <a:off x="2643612" y="-1"/>
            <a:ext cx="9548388" cy="6858000"/>
          </a:xfrm>
          <a:prstGeom prst="rect">
            <a:avLst/>
          </a:prstGeom>
          <a:solidFill>
            <a:srgbClr val="004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2352210" y="3426314"/>
            <a:ext cx="89375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346" y="3426314"/>
            <a:ext cx="1988266" cy="2685"/>
          </a:xfrm>
          <a:prstGeom prst="line">
            <a:avLst/>
          </a:prstGeom>
          <a:ln w="19050">
            <a:solidFill>
              <a:srgbClr val="004A2C"/>
            </a:solidFill>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3057198" y="1842052"/>
            <a:ext cx="7533765" cy="1417983"/>
          </a:xfrm>
        </p:spPr>
        <p:txBody>
          <a:bodyPr anchor="b" anchorCtr="0">
            <a:noAutofit/>
          </a:bodyPr>
          <a:lstStyle>
            <a:lvl1pPr marL="0" algn="l" defTabSz="914400" rtl="0" eaLnBrk="1" latinLnBrk="0" hangingPunct="1">
              <a:defRPr lang="en-US" sz="4400" kern="1200">
                <a:solidFill>
                  <a:schemeClr val="bg1"/>
                </a:solidFill>
                <a:effectLst/>
                <a:latin typeface="Georgia" charset="0"/>
                <a:ea typeface="Georgia" charset="0"/>
                <a:cs typeface="Georgia" charset="0"/>
              </a:defRPr>
            </a:lvl1pPr>
          </a:lstStyle>
          <a:p>
            <a:r>
              <a:rPr lang="en-US" dirty="0"/>
              <a:t>Click to edit Master title style</a:t>
            </a:r>
          </a:p>
        </p:txBody>
      </p:sp>
      <p:sp>
        <p:nvSpPr>
          <p:cNvPr id="15" name="Text Placeholder 3"/>
          <p:cNvSpPr>
            <a:spLocks noGrp="1"/>
          </p:cNvSpPr>
          <p:nvPr>
            <p:ph type="body" sz="half" idx="2"/>
          </p:nvPr>
        </p:nvSpPr>
        <p:spPr>
          <a:xfrm>
            <a:off x="3057198" y="3619098"/>
            <a:ext cx="7533765" cy="1432215"/>
          </a:xfrm>
        </p:spPr>
        <p:txBody>
          <a:bodyPr>
            <a:noAutofit/>
          </a:bodyPr>
          <a:lstStyle>
            <a:lvl1pPr marL="0" indent="0">
              <a:buNone/>
              <a:defRPr lang="en-US" sz="2800" kern="1200" smtClean="0">
                <a:solidFill>
                  <a:srgbClr val="ED6C05"/>
                </a:solidFill>
                <a:latin typeface="Helvetica" charset="0"/>
                <a:ea typeface="Helvetica" charset="0"/>
                <a:cs typeface="Helvetica"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7" name="Text Placeholder 16"/>
          <p:cNvSpPr>
            <a:spLocks noGrp="1"/>
          </p:cNvSpPr>
          <p:nvPr>
            <p:ph type="body" sz="quarter" idx="10"/>
          </p:nvPr>
        </p:nvSpPr>
        <p:spPr>
          <a:xfrm>
            <a:off x="3058275" y="6128436"/>
            <a:ext cx="6311012" cy="434975"/>
          </a:xfrm>
        </p:spPr>
        <p:txBody>
          <a:bodyPr>
            <a:noAutofit/>
          </a:bodyPr>
          <a:lstStyle>
            <a:lvl1pPr marL="0" indent="0" algn="l" defTabSz="914400" rtl="0" eaLnBrk="1" latinLnBrk="0" hangingPunct="1">
              <a:buNone/>
              <a:defRPr lang="en-US" sz="1800" b="0" i="0" u="none" strike="noStrike" kern="1200" smtClean="0">
                <a:solidFill>
                  <a:schemeClr val="bg1"/>
                </a:solidFill>
                <a:effectLst/>
                <a:latin typeface="Helvetica" charset="0"/>
                <a:ea typeface="+mn-ea"/>
                <a:cs typeface="+mn-cs"/>
              </a:defRPr>
            </a:lvl1pPr>
            <a:lvl2pPr marL="0" indent="0" algn="l" defTabSz="914400" rtl="0" eaLnBrk="1" latinLnBrk="0" hangingPunct="1">
              <a:buNone/>
              <a:defRPr lang="en-US" sz="1800" b="0" i="0" u="none" strike="noStrike" kern="1200" dirty="0" smtClean="0">
                <a:solidFill>
                  <a:schemeClr val="bg1"/>
                </a:solidFill>
                <a:effectLst/>
                <a:latin typeface="Helvetica" charset="0"/>
                <a:ea typeface="+mn-ea"/>
                <a:cs typeface="+mn-cs"/>
              </a:defRPr>
            </a:lvl2pPr>
            <a:lvl3pPr marL="0" indent="0" algn="l" defTabSz="914400" rtl="0" eaLnBrk="1" latinLnBrk="0" hangingPunct="1">
              <a:buNone/>
              <a:defRPr lang="en-US" sz="1800" b="0" i="0" u="none" strike="noStrike" kern="1200" dirty="0" smtClean="0">
                <a:solidFill>
                  <a:schemeClr val="bg1"/>
                </a:solidFill>
                <a:effectLst/>
                <a:latin typeface="Helvetica" charset="0"/>
                <a:ea typeface="+mn-ea"/>
                <a:cs typeface="+mn-cs"/>
              </a:defRPr>
            </a:lvl3pPr>
          </a:lstStyle>
          <a:p>
            <a:pPr lvl="0"/>
            <a:r>
              <a:rPr lang="en-US" dirty="0"/>
              <a:t>Click to edit Master </a:t>
            </a:r>
            <a:r>
              <a:rPr lang="en-US"/>
              <a:t>text styles</a:t>
            </a:r>
            <a:endParaRPr lang="en-US" dirty="0"/>
          </a:p>
        </p:txBody>
      </p:sp>
    </p:spTree>
    <p:extLst>
      <p:ext uri="{BB962C8B-B14F-4D97-AF65-F5344CB8AC3E}">
        <p14:creationId xmlns:p14="http://schemas.microsoft.com/office/powerpoint/2010/main" val="21395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361C33-9D46-4141-9B74-C349D71C2CE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1EE4-F270-7F45-AB6D-42C6A5814C7E}"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361C33-9D46-4141-9B74-C349D71C2CE0}"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F1EE4-F270-7F45-AB6D-42C6A5814C7E}" type="slidenum">
              <a:rPr lang="en-US" smtClean="0"/>
              <a:t>‹#›</a:t>
            </a:fld>
            <a:endParaRPr lang="en-US"/>
          </a:p>
        </p:txBody>
      </p:sp>
    </p:spTree>
    <p:extLst>
      <p:ext uri="{BB962C8B-B14F-4D97-AF65-F5344CB8AC3E}">
        <p14:creationId xmlns:p14="http://schemas.microsoft.com/office/powerpoint/2010/main" val="7691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flipH="1">
            <a:off x="0" y="0"/>
            <a:ext cx="2643612" cy="6858000"/>
          </a:xfrm>
          <a:prstGeom prst="rect">
            <a:avLst/>
          </a:prstGeom>
          <a:solidFill>
            <a:srgbClr val="004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0742" y="2842683"/>
            <a:ext cx="1767385" cy="1172633"/>
          </a:xfrm>
          <a:prstGeom prst="rect">
            <a:avLst/>
          </a:prstGeom>
        </p:spPr>
      </p:pic>
      <p:cxnSp>
        <p:nvCxnSpPr>
          <p:cNvPr id="12" name="Straight Connector 11"/>
          <p:cNvCxnSpPr/>
          <p:nvPr userDrawn="1"/>
        </p:nvCxnSpPr>
        <p:spPr>
          <a:xfrm>
            <a:off x="725435" y="3428999"/>
            <a:ext cx="1918177"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p:cNvSpPr>
            <a:spLocks noGrp="1"/>
          </p:cNvSpPr>
          <p:nvPr>
            <p:ph type="title"/>
          </p:nvPr>
        </p:nvSpPr>
        <p:spPr>
          <a:xfrm>
            <a:off x="3057199" y="2984908"/>
            <a:ext cx="8333612" cy="2135731"/>
          </a:xfrm>
        </p:spPr>
        <p:txBody>
          <a:bodyPr anchor="t" anchorCtr="0">
            <a:noAutofit/>
          </a:bodyPr>
          <a:lstStyle>
            <a:lvl1pPr marL="0" algn="l" defTabSz="914400" rtl="0" eaLnBrk="1" latinLnBrk="0" hangingPunct="1">
              <a:defRPr lang="en-US" sz="5400" kern="1200" dirty="0">
                <a:solidFill>
                  <a:schemeClr val="bg2">
                    <a:lumMod val="50000"/>
                  </a:schemeClr>
                </a:solidFill>
                <a:effectLst/>
                <a:latin typeface="Georgia" charset="0"/>
                <a:ea typeface="Georgia" charset="0"/>
                <a:cs typeface="Georgia" charset="0"/>
              </a:defRPr>
            </a:lvl1pPr>
          </a:lstStyle>
          <a:p>
            <a:r>
              <a:rPr lang="en-US" dirty="0"/>
              <a:t>Click to edit Master title style</a:t>
            </a:r>
          </a:p>
        </p:txBody>
      </p:sp>
      <p:sp>
        <p:nvSpPr>
          <p:cNvPr id="15" name="Text Placeholder 3"/>
          <p:cNvSpPr>
            <a:spLocks noGrp="1"/>
          </p:cNvSpPr>
          <p:nvPr>
            <p:ph type="body" sz="half" idx="2"/>
          </p:nvPr>
        </p:nvSpPr>
        <p:spPr>
          <a:xfrm>
            <a:off x="3057199" y="2182735"/>
            <a:ext cx="7279498" cy="555052"/>
          </a:xfrm>
        </p:spPr>
        <p:txBody>
          <a:bodyPr>
            <a:noAutofit/>
          </a:bodyPr>
          <a:lstStyle>
            <a:lvl1pPr marL="0" indent="0">
              <a:buNone/>
              <a:defRPr lang="en-US" sz="4000" kern="1200" smtClean="0">
                <a:solidFill>
                  <a:srgbClr val="ED6C05"/>
                </a:solidFill>
                <a:latin typeface="Helvetica" charset="0"/>
                <a:ea typeface="Helvetica" charset="0"/>
                <a:cs typeface="Helvetica"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99989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3936" y="5797899"/>
            <a:ext cx="1410824" cy="930472"/>
          </a:xfrm>
          <a:prstGeom prst="rect">
            <a:avLst/>
          </a:prstGeom>
        </p:spPr>
      </p:pic>
      <p:cxnSp>
        <p:nvCxnSpPr>
          <p:cNvPr id="8" name="Straight Connector 7"/>
          <p:cNvCxnSpPr>
            <a:stCxn id="7" idx="1"/>
          </p:cNvCxnSpPr>
          <p:nvPr userDrawn="1"/>
        </p:nvCxnSpPr>
        <p:spPr>
          <a:xfrm flipV="1">
            <a:off x="413936" y="6250442"/>
            <a:ext cx="11309677" cy="12693"/>
          </a:xfrm>
          <a:prstGeom prst="line">
            <a:avLst/>
          </a:prstGeom>
          <a:ln w="19050">
            <a:solidFill>
              <a:srgbClr val="004A2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413935" y="538294"/>
            <a:ext cx="11382830" cy="1"/>
          </a:xfrm>
          <a:prstGeom prst="line">
            <a:avLst/>
          </a:prstGeom>
          <a:ln w="19050">
            <a:solidFill>
              <a:srgbClr val="AFABAB"/>
            </a:solidFill>
          </a:ln>
        </p:spPr>
        <p:style>
          <a:lnRef idx="1">
            <a:schemeClr val="accent1"/>
          </a:lnRef>
          <a:fillRef idx="0">
            <a:schemeClr val="accent1"/>
          </a:fillRef>
          <a:effectRef idx="0">
            <a:schemeClr val="accent1"/>
          </a:effectRef>
          <a:fontRef idx="minor">
            <a:schemeClr val="tx1"/>
          </a:fontRef>
        </p:style>
      </p:cxnSp>
      <p:sp>
        <p:nvSpPr>
          <p:cNvPr id="18" name="Title 1"/>
          <p:cNvSpPr>
            <a:spLocks noGrp="1"/>
          </p:cNvSpPr>
          <p:nvPr>
            <p:ph type="title"/>
          </p:nvPr>
        </p:nvSpPr>
        <p:spPr>
          <a:xfrm>
            <a:off x="413934" y="180555"/>
            <a:ext cx="11382831" cy="376924"/>
          </a:xfrm>
          <a:ln>
            <a:noFill/>
          </a:ln>
        </p:spPr>
        <p:txBody>
          <a:bodyPr>
            <a:noAutofit/>
          </a:bodyPr>
          <a:lstStyle>
            <a:lvl1pPr marL="0" algn="l" defTabSz="914400" rtl="0" eaLnBrk="1" latinLnBrk="0" hangingPunct="1">
              <a:defRPr lang="en-US" sz="1600" kern="1200">
                <a:solidFill>
                  <a:schemeClr val="bg2">
                    <a:lumMod val="75000"/>
                  </a:schemeClr>
                </a:solidFill>
                <a:latin typeface="Helvetica" charset="0"/>
                <a:ea typeface="Helvetica" charset="0"/>
                <a:cs typeface="Helvetica" charset="0"/>
              </a:defRPr>
            </a:lvl1pPr>
          </a:lstStyle>
          <a:p>
            <a:r>
              <a:rPr lang="en-US" dirty="0"/>
              <a:t>Click to edit Master title style</a:t>
            </a:r>
          </a:p>
        </p:txBody>
      </p:sp>
    </p:spTree>
    <p:extLst>
      <p:ext uri="{BB962C8B-B14F-4D97-AF65-F5344CB8AC3E}">
        <p14:creationId xmlns:p14="http://schemas.microsoft.com/office/powerpoint/2010/main" val="110784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C361C33-9D46-4141-9B74-C349D71C2CE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F1EE4-F270-7F45-AB6D-42C6A5814C7E}"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361C33-9D46-4141-9B74-C349D71C2CE0}" type="datetimeFigureOut">
              <a:rPr lang="en-US" smtClean="0"/>
              <a:t>5/22/2020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F1EE4-F270-7F45-AB6D-42C6A5814C7E}"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361C33-9D46-4141-9B74-C349D71C2CE0}" type="datetimeFigureOut">
              <a:rPr lang="en-US" smtClean="0"/>
              <a:t>5/22/2020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F1EE4-F270-7F45-AB6D-42C6A5814C7E}"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61C33-9D46-4141-9B74-C349D71C2CE0}" type="datetimeFigureOut">
              <a:rPr lang="en-US" smtClean="0"/>
              <a:t>5/22/2020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F1EE4-F270-7F45-AB6D-42C6A5814C7E}"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61C33-9D46-4141-9B74-C349D71C2CE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F1EE4-F270-7F45-AB6D-42C6A5814C7E}"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361C33-9D46-4141-9B74-C349D71C2CE0}"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F1EE4-F270-7F45-AB6D-42C6A5814C7E}"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61C33-9D46-4141-9B74-C349D71C2CE0}" type="datetimeFigureOut">
              <a:rPr lang="en-US" smtClean="0"/>
              <a:t>5/22/2020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F1EE4-F270-7F45-AB6D-42C6A5814C7E}" type="slidenum">
              <a:rPr lang="en-US" smtClean="0"/>
              <a:t>‹#›</a:t>
            </a:fld>
            <a:endParaRPr lang="en-US"/>
          </a:p>
        </p:txBody>
      </p:sp>
    </p:spTree>
    <p:extLst>
      <p:ext uri="{BB962C8B-B14F-4D97-AF65-F5344CB8AC3E}">
        <p14:creationId xmlns:p14="http://schemas.microsoft.com/office/powerpoint/2010/main" val="46727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umiami.qualtrics.com/jfe/form/SV_0SzxGefUHu9eylD"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40.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59.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7198" y="1842052"/>
            <a:ext cx="8781876" cy="1417983"/>
          </a:xfrm>
        </p:spPr>
        <p:txBody>
          <a:bodyPr/>
          <a:lstStyle/>
          <a:p>
            <a:r>
              <a:rPr lang="en-US" sz="4800" dirty="0"/>
              <a:t>Standard Operating Procedure  (SOP) Faculty Guide</a:t>
            </a:r>
          </a:p>
        </p:txBody>
      </p:sp>
      <p:sp>
        <p:nvSpPr>
          <p:cNvPr id="3" name="Text Placeholder 2"/>
          <p:cNvSpPr>
            <a:spLocks noGrp="1"/>
          </p:cNvSpPr>
          <p:nvPr>
            <p:ph type="body" sz="half" idx="2"/>
          </p:nvPr>
        </p:nvSpPr>
        <p:spPr>
          <a:xfrm>
            <a:off x="3057198" y="3619098"/>
            <a:ext cx="7822837" cy="1432215"/>
          </a:xfrm>
        </p:spPr>
        <p:txBody>
          <a:bodyPr/>
          <a:lstStyle/>
          <a:p>
            <a:r>
              <a:rPr lang="en-US" dirty="0">
                <a:solidFill>
                  <a:srgbClr val="ACC9BF"/>
                </a:solidFill>
              </a:rPr>
              <a:t>Operational guidelines for the ramp-up of research/scholarship in University laboratories, studios, offices and other related workspaces.</a:t>
            </a:r>
          </a:p>
        </p:txBody>
      </p:sp>
      <p:sp>
        <p:nvSpPr>
          <p:cNvPr id="4" name="Text Placeholder 3"/>
          <p:cNvSpPr>
            <a:spLocks noGrp="1"/>
          </p:cNvSpPr>
          <p:nvPr>
            <p:ph type="body" sz="quarter" idx="10"/>
          </p:nvPr>
        </p:nvSpPr>
        <p:spPr>
          <a:xfrm>
            <a:off x="3058275" y="6128436"/>
            <a:ext cx="7649482" cy="434975"/>
          </a:xfrm>
        </p:spPr>
        <p:txBody>
          <a:bodyPr/>
          <a:lstStyle/>
          <a:p>
            <a:r>
              <a:rPr lang="en-US" dirty="0"/>
              <a:t>Office of the Vice Provost for Research</a:t>
            </a:r>
          </a:p>
        </p:txBody>
      </p:sp>
    </p:spTree>
    <p:extLst>
      <p:ext uri="{BB962C8B-B14F-4D97-AF65-F5344CB8AC3E}">
        <p14:creationId xmlns:p14="http://schemas.microsoft.com/office/powerpoint/2010/main" val="1443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Physical Distancing Requirements</a:t>
            </a:r>
          </a:p>
        </p:txBody>
      </p:sp>
      <p:sp>
        <p:nvSpPr>
          <p:cNvPr id="3" name="Text Placeholder 2"/>
          <p:cNvSpPr>
            <a:spLocks noGrp="1"/>
          </p:cNvSpPr>
          <p:nvPr>
            <p:ph type="body" sz="half" idx="2"/>
          </p:nvPr>
        </p:nvSpPr>
        <p:spPr/>
        <p:txBody>
          <a:bodyPr/>
          <a:lstStyle/>
          <a:p>
            <a:r>
              <a:rPr lang="en-US" dirty="0"/>
              <a:t>4.0</a:t>
            </a:r>
          </a:p>
        </p:txBody>
      </p:sp>
    </p:spTree>
    <p:extLst>
      <p:ext uri="{BB962C8B-B14F-4D97-AF65-F5344CB8AC3E}">
        <p14:creationId xmlns:p14="http://schemas.microsoft.com/office/powerpoint/2010/main" val="59997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6200131" y="987551"/>
            <a:ext cx="5601732" cy="2355139"/>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13934" y="987551"/>
            <a:ext cx="5601732" cy="2355139"/>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4.0 Other Physical Distancing Requirements</a:t>
            </a:r>
          </a:p>
        </p:txBody>
      </p:sp>
      <p:sp>
        <p:nvSpPr>
          <p:cNvPr id="3" name="Rectangle 2"/>
          <p:cNvSpPr/>
          <p:nvPr/>
        </p:nvSpPr>
        <p:spPr>
          <a:xfrm>
            <a:off x="594166" y="1330127"/>
            <a:ext cx="2735516" cy="1015663"/>
          </a:xfrm>
          <a:prstGeom prst="rect">
            <a:avLst/>
          </a:prstGeom>
        </p:spPr>
        <p:txBody>
          <a:bodyPr wrap="square">
            <a:spAutoFit/>
          </a:bodyPr>
          <a:lstStyle/>
          <a:p>
            <a:r>
              <a:rPr lang="en-US" sz="2000" b="1" dirty="0">
                <a:solidFill>
                  <a:srgbClr val="ED6C05"/>
                </a:solidFill>
                <a:latin typeface="Helvetica" charset="0"/>
                <a:ea typeface="Helvetica" charset="0"/>
                <a:cs typeface="Helvetica" charset="0"/>
              </a:rPr>
              <a:t>KEEP A DISTANCE </a:t>
            </a:r>
            <a:br>
              <a:rPr lang="en-US" sz="2000" b="1" dirty="0">
                <a:solidFill>
                  <a:srgbClr val="ED6C05"/>
                </a:solidFill>
                <a:latin typeface="Helvetica" charset="0"/>
                <a:ea typeface="Helvetica" charset="0"/>
                <a:cs typeface="Helvetica" charset="0"/>
              </a:rPr>
            </a:br>
            <a:r>
              <a:rPr lang="en-US" sz="2000" dirty="0">
                <a:solidFill>
                  <a:srgbClr val="3B3838"/>
                </a:solidFill>
                <a:latin typeface="Helvetica" charset="0"/>
                <a:ea typeface="Helvetica" charset="0"/>
                <a:cs typeface="Helvetica" charset="0"/>
              </a:rPr>
              <a:t>of</a:t>
            </a:r>
            <a:r>
              <a:rPr lang="en-US" sz="2000" b="1" dirty="0">
                <a:solidFill>
                  <a:srgbClr val="3B3838"/>
                </a:solidFill>
                <a:latin typeface="Helvetica" charset="0"/>
                <a:ea typeface="Helvetica" charset="0"/>
                <a:cs typeface="Helvetica" charset="0"/>
              </a:rPr>
              <a:t> 6ft </a:t>
            </a:r>
            <a:r>
              <a:rPr lang="en-US" sz="2000" dirty="0">
                <a:solidFill>
                  <a:srgbClr val="3B3838"/>
                </a:solidFill>
                <a:latin typeface="Helvetica" charset="0"/>
                <a:ea typeface="Helvetica" charset="0"/>
                <a:cs typeface="Helvetica" charset="0"/>
              </a:rPr>
              <a:t>between individuals</a:t>
            </a:r>
            <a:r>
              <a:rPr lang="en-GB" sz="2000" dirty="0">
                <a:solidFill>
                  <a:srgbClr val="3B3838"/>
                </a:solidFill>
                <a:latin typeface="Helvetica" charset="0"/>
                <a:ea typeface="Helvetica" charset="0"/>
                <a:cs typeface="Helvetica" charset="0"/>
              </a:rPr>
              <a:t> </a:t>
            </a:r>
            <a:endParaRPr lang="en-US" sz="2000" dirty="0">
              <a:solidFill>
                <a:srgbClr val="3B3838"/>
              </a:solidFill>
              <a:latin typeface="Helvetica" charset="0"/>
              <a:ea typeface="Helvetica" charset="0"/>
              <a:cs typeface="Helvetica"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112" y="1228678"/>
            <a:ext cx="2693113" cy="185630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0485" y="1259317"/>
            <a:ext cx="2791968" cy="1901952"/>
          </a:xfrm>
          <a:prstGeom prst="rect">
            <a:avLst/>
          </a:prstGeom>
        </p:spPr>
      </p:pic>
      <p:sp>
        <p:nvSpPr>
          <p:cNvPr id="4" name="Rectangle 3"/>
          <p:cNvSpPr/>
          <p:nvPr/>
        </p:nvSpPr>
        <p:spPr>
          <a:xfrm>
            <a:off x="6412223" y="1330126"/>
            <a:ext cx="4794899" cy="1015663"/>
          </a:xfrm>
          <a:prstGeom prst="rect">
            <a:avLst/>
          </a:prstGeom>
        </p:spPr>
        <p:txBody>
          <a:bodyPr wrap="square">
            <a:spAutoFit/>
          </a:bodyPr>
          <a:lstStyle/>
          <a:p>
            <a:r>
              <a:rPr lang="en-US" sz="2000" dirty="0">
                <a:solidFill>
                  <a:srgbClr val="3B3838"/>
                </a:solidFill>
                <a:latin typeface="Helvetica" charset="0"/>
                <a:ea typeface="Helvetica" charset="0"/>
                <a:cs typeface="Helvetica" charset="0"/>
              </a:rPr>
              <a:t>If this is not possible, </a:t>
            </a:r>
            <a:br>
              <a:rPr lang="en-US" sz="2000" dirty="0">
                <a:solidFill>
                  <a:srgbClr val="3B3838"/>
                </a:solidFill>
                <a:latin typeface="Helvetica" charset="0"/>
                <a:ea typeface="Helvetica" charset="0"/>
                <a:cs typeface="Helvetica" charset="0"/>
              </a:rPr>
            </a:br>
            <a:r>
              <a:rPr lang="en-US" sz="2000" b="1" dirty="0">
                <a:solidFill>
                  <a:srgbClr val="ED6C05"/>
                </a:solidFill>
                <a:latin typeface="Helvetica" charset="0"/>
                <a:ea typeface="Helvetica" charset="0"/>
                <a:cs typeface="Helvetica" charset="0"/>
              </a:rPr>
              <a:t>APPROPRIATE PPE </a:t>
            </a:r>
            <a:br>
              <a:rPr lang="en-US" sz="2000" b="1" dirty="0">
                <a:solidFill>
                  <a:srgbClr val="ED6C05"/>
                </a:solidFill>
                <a:latin typeface="Helvetica" charset="0"/>
                <a:ea typeface="Helvetica" charset="0"/>
                <a:cs typeface="Helvetica" charset="0"/>
              </a:rPr>
            </a:br>
            <a:r>
              <a:rPr lang="en-US" sz="2000" b="1" dirty="0">
                <a:solidFill>
                  <a:srgbClr val="3B3838"/>
                </a:solidFill>
                <a:latin typeface="Helvetica" charset="0"/>
                <a:ea typeface="Helvetica" charset="0"/>
                <a:cs typeface="Helvetica" charset="0"/>
              </a:rPr>
              <a:t>MUST BE WORN</a:t>
            </a:r>
          </a:p>
        </p:txBody>
      </p:sp>
      <p:cxnSp>
        <p:nvCxnSpPr>
          <p:cNvPr id="12" name="Straight Connector 11"/>
          <p:cNvCxnSpPr/>
          <p:nvPr/>
        </p:nvCxnSpPr>
        <p:spPr>
          <a:xfrm>
            <a:off x="6496922" y="2345789"/>
            <a:ext cx="708550" cy="0"/>
          </a:xfrm>
          <a:prstGeom prst="line">
            <a:avLst/>
          </a:prstGeom>
          <a:ln w="44450">
            <a:solidFill>
              <a:srgbClr val="3B3838"/>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0131" y="3772764"/>
            <a:ext cx="2177306" cy="162230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900000">
            <a:off x="650158" y="3558579"/>
            <a:ext cx="1815561" cy="1941918"/>
          </a:xfrm>
          <a:prstGeom prst="rect">
            <a:avLst/>
          </a:prstGeom>
        </p:spPr>
      </p:pic>
      <p:sp>
        <p:nvSpPr>
          <p:cNvPr id="22" name="Rectangle 21"/>
          <p:cNvSpPr/>
          <p:nvPr/>
        </p:nvSpPr>
        <p:spPr>
          <a:xfrm>
            <a:off x="2651395" y="3836282"/>
            <a:ext cx="3453953" cy="1800493"/>
          </a:xfrm>
          <a:prstGeom prst="rect">
            <a:avLst/>
          </a:prstGeom>
        </p:spPr>
        <p:txBody>
          <a:bodyPr wrap="square">
            <a:spAutoFit/>
          </a:bodyPr>
          <a:lstStyle/>
          <a:p>
            <a:r>
              <a:rPr lang="en-US" sz="2000" b="1" dirty="0">
                <a:solidFill>
                  <a:srgbClr val="3B3838"/>
                </a:solidFill>
                <a:latin typeface="Helvetica" charset="0"/>
                <a:ea typeface="Helvetica" charset="0"/>
                <a:cs typeface="Helvetica" charset="0"/>
              </a:rPr>
              <a:t>Avoid close interactions </a:t>
            </a:r>
            <a:br>
              <a:rPr lang="en-US" sz="2000" b="1" dirty="0">
                <a:solidFill>
                  <a:srgbClr val="3B3838"/>
                </a:solidFill>
                <a:latin typeface="Helvetica" charset="0"/>
                <a:ea typeface="Helvetica" charset="0"/>
                <a:cs typeface="Helvetica" charset="0"/>
              </a:rPr>
            </a:br>
            <a:r>
              <a:rPr lang="en-US" sz="2000" b="1" dirty="0">
                <a:solidFill>
                  <a:srgbClr val="3B3838"/>
                </a:solidFill>
                <a:latin typeface="Helvetica" charset="0"/>
                <a:ea typeface="Helvetica" charset="0"/>
                <a:cs typeface="Helvetica" charset="0"/>
              </a:rPr>
              <a:t>and surface contamination</a:t>
            </a:r>
          </a:p>
          <a:p>
            <a:endParaRPr lang="en-US" sz="800" b="1" dirty="0">
              <a:solidFill>
                <a:srgbClr val="3B3838"/>
              </a:solidFill>
              <a:latin typeface="Helvetica" charset="0"/>
              <a:ea typeface="Helvetica" charset="0"/>
              <a:cs typeface="Helvetica" charset="0"/>
            </a:endParaRPr>
          </a:p>
          <a:p>
            <a:r>
              <a:rPr lang="en-US" sz="1600" dirty="0">
                <a:solidFill>
                  <a:srgbClr val="3B3838"/>
                </a:solidFill>
                <a:latin typeface="Helvetica" charset="0"/>
                <a:ea typeface="Helvetica" charset="0"/>
                <a:cs typeface="Helvetica" charset="0"/>
              </a:rPr>
              <a:t>during commutes, building entry and exit, elevator rides, movement in stairways, and bathroom breaks</a:t>
            </a:r>
          </a:p>
          <a:p>
            <a:endParaRPr lang="en-US" sz="1600" dirty="0">
              <a:solidFill>
                <a:srgbClr val="3B3838"/>
              </a:solidFill>
              <a:latin typeface="Helvetica" charset="0"/>
              <a:ea typeface="Helvetica" charset="0"/>
              <a:cs typeface="Helvetica" charset="0"/>
            </a:endParaRPr>
          </a:p>
        </p:txBody>
      </p:sp>
      <p:sp>
        <p:nvSpPr>
          <p:cNvPr id="24" name="Rectangle 23"/>
          <p:cNvSpPr/>
          <p:nvPr/>
        </p:nvSpPr>
        <p:spPr>
          <a:xfrm>
            <a:off x="8637470" y="4776565"/>
            <a:ext cx="3104983" cy="707886"/>
          </a:xfrm>
          <a:prstGeom prst="rect">
            <a:avLst/>
          </a:prstGeom>
        </p:spPr>
        <p:txBody>
          <a:bodyPr wrap="square">
            <a:spAutoFit/>
          </a:bodyPr>
          <a:lstStyle/>
          <a:p>
            <a:pPr algn="ctr"/>
            <a:r>
              <a:rPr lang="en-US" sz="2000" b="1" dirty="0">
                <a:solidFill>
                  <a:srgbClr val="3B3838"/>
                </a:solidFill>
                <a:latin typeface="Helvetica" charset="0"/>
                <a:ea typeface="Helvetica" charset="0"/>
                <a:cs typeface="Helvetica" charset="0"/>
              </a:rPr>
              <a:t>One person per bathroom at a time</a:t>
            </a:r>
          </a:p>
        </p:txBody>
      </p:sp>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43558" y="3741774"/>
            <a:ext cx="2777855" cy="966211"/>
          </a:xfrm>
          <a:prstGeom prst="rect">
            <a:avLst/>
          </a:prstGeom>
        </p:spPr>
      </p:pic>
    </p:spTree>
    <p:extLst>
      <p:ext uri="{BB962C8B-B14F-4D97-AF65-F5344CB8AC3E}">
        <p14:creationId xmlns:p14="http://schemas.microsoft.com/office/powerpoint/2010/main" val="2627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13934" y="987552"/>
            <a:ext cx="7514912" cy="4352544"/>
          </a:xfrm>
          <a:prstGeom prst="roundRect">
            <a:avLst>
              <a:gd name="adj" fmla="val 3918"/>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4.0 Other Physical Distancing Requirements</a:t>
            </a:r>
          </a:p>
        </p:txBody>
      </p:sp>
      <p:sp>
        <p:nvSpPr>
          <p:cNvPr id="3" name="Rectangle 2"/>
          <p:cNvSpPr/>
          <p:nvPr/>
        </p:nvSpPr>
        <p:spPr>
          <a:xfrm>
            <a:off x="4150823" y="1347356"/>
            <a:ext cx="3685533" cy="1938992"/>
          </a:xfrm>
          <a:prstGeom prst="rect">
            <a:avLst/>
          </a:prstGeom>
        </p:spPr>
        <p:txBody>
          <a:bodyPr wrap="square">
            <a:spAutoFit/>
          </a:bodyPr>
          <a:lstStyle/>
          <a:p>
            <a:r>
              <a:rPr lang="en-US" sz="2000" b="1" dirty="0">
                <a:solidFill>
                  <a:srgbClr val="3B3838"/>
                </a:solidFill>
                <a:latin typeface="Helvetica" charset="0"/>
                <a:ea typeface="Helvetica" charset="0"/>
                <a:cs typeface="Helvetica" charset="0"/>
              </a:rPr>
              <a:t>Maintain appropriate</a:t>
            </a:r>
            <a:br>
              <a:rPr lang="en-US" sz="2000" b="1" dirty="0">
                <a:solidFill>
                  <a:srgbClr val="3B3838"/>
                </a:solidFill>
                <a:latin typeface="Helvetica" charset="0"/>
                <a:ea typeface="Helvetica" charset="0"/>
                <a:cs typeface="Helvetica" charset="0"/>
              </a:rPr>
            </a:br>
            <a:r>
              <a:rPr lang="en-US" sz="2000" b="1" dirty="0">
                <a:solidFill>
                  <a:srgbClr val="ED6C05"/>
                </a:solidFill>
                <a:latin typeface="Helvetica" charset="0"/>
                <a:ea typeface="Helvetica" charset="0"/>
                <a:cs typeface="Helvetica" charset="0"/>
              </a:rPr>
              <a:t>SOCIAL DISTANCING</a:t>
            </a:r>
          </a:p>
          <a:p>
            <a:endParaRPr lang="en-US" sz="800" b="1" dirty="0">
              <a:solidFill>
                <a:srgbClr val="ED6C05"/>
              </a:solidFill>
              <a:latin typeface="Helvetica" charset="0"/>
              <a:ea typeface="Helvetica" charset="0"/>
              <a:cs typeface="Helvetica" charset="0"/>
            </a:endParaRPr>
          </a:p>
          <a:p>
            <a:r>
              <a:rPr lang="en-US" sz="1600" dirty="0">
                <a:solidFill>
                  <a:srgbClr val="3B3838"/>
                </a:solidFill>
                <a:latin typeface="Helvetica" charset="0"/>
                <a:ea typeface="Helvetica" charset="0"/>
                <a:cs typeface="Helvetica" charset="0"/>
              </a:rPr>
              <a:t>In common areas used during lunch and coffee breaks</a:t>
            </a:r>
          </a:p>
          <a:p>
            <a:endParaRPr lang="en-US" sz="800" dirty="0">
              <a:solidFill>
                <a:srgbClr val="3B3838"/>
              </a:solidFill>
              <a:latin typeface="Helvetica" charset="0"/>
              <a:ea typeface="Helvetica" charset="0"/>
              <a:cs typeface="Helvetica" charset="0"/>
            </a:endParaRPr>
          </a:p>
          <a:p>
            <a:r>
              <a:rPr lang="en-US" sz="1600" dirty="0">
                <a:solidFill>
                  <a:srgbClr val="3B3838"/>
                </a:solidFill>
                <a:latin typeface="Helvetica" charset="0"/>
                <a:ea typeface="Helvetica" charset="0"/>
                <a:cs typeface="Helvetica" charset="0"/>
              </a:rPr>
              <a:t>Protective face coverings </a:t>
            </a:r>
            <a:br>
              <a:rPr lang="en-US" sz="1600" dirty="0">
                <a:solidFill>
                  <a:srgbClr val="3B3838"/>
                </a:solidFill>
                <a:latin typeface="Helvetica" charset="0"/>
                <a:ea typeface="Helvetica" charset="0"/>
                <a:cs typeface="Helvetica" charset="0"/>
              </a:rPr>
            </a:br>
            <a:r>
              <a:rPr lang="en-US" sz="1600" b="1" dirty="0">
                <a:solidFill>
                  <a:srgbClr val="3B3838"/>
                </a:solidFill>
                <a:latin typeface="Helvetica" charset="0"/>
                <a:ea typeface="Helvetica" charset="0"/>
                <a:cs typeface="Helvetica" charset="0"/>
              </a:rPr>
              <a:t>MUST</a:t>
            </a:r>
            <a:r>
              <a:rPr lang="en-US" sz="1600" dirty="0">
                <a:solidFill>
                  <a:srgbClr val="3B3838"/>
                </a:solidFill>
                <a:latin typeface="Helvetica" charset="0"/>
                <a:ea typeface="Helvetica" charset="0"/>
                <a:cs typeface="Helvetica" charset="0"/>
              </a:rPr>
              <a:t> be worn unless eating.</a:t>
            </a:r>
          </a:p>
        </p:txBody>
      </p:sp>
      <p:sp>
        <p:nvSpPr>
          <p:cNvPr id="4" name="Rectangle 3"/>
          <p:cNvSpPr/>
          <p:nvPr/>
        </p:nvSpPr>
        <p:spPr>
          <a:xfrm>
            <a:off x="4150823" y="3624375"/>
            <a:ext cx="3546885" cy="1200329"/>
          </a:xfrm>
          <a:prstGeom prst="rect">
            <a:avLst/>
          </a:prstGeom>
        </p:spPr>
        <p:txBody>
          <a:bodyPr wrap="square">
            <a:spAutoFit/>
          </a:bodyPr>
          <a:lstStyle/>
          <a:p>
            <a:r>
              <a:rPr lang="en-US" sz="1600" dirty="0">
                <a:solidFill>
                  <a:srgbClr val="3B3838"/>
                </a:solidFill>
                <a:latin typeface="Helvetica" charset="0"/>
                <a:ea typeface="Helvetica" charset="0"/>
                <a:cs typeface="Helvetica" charset="0"/>
              </a:rPr>
              <a:t>Use only disposable plates/cups/flatware etc. </a:t>
            </a:r>
          </a:p>
          <a:p>
            <a:endParaRPr lang="en-US" sz="800" dirty="0">
              <a:solidFill>
                <a:srgbClr val="3B3838"/>
              </a:solidFill>
              <a:latin typeface="Helvetica" charset="0"/>
              <a:ea typeface="Helvetica" charset="0"/>
              <a:cs typeface="Helvetica" charset="0"/>
            </a:endParaRPr>
          </a:p>
          <a:p>
            <a:r>
              <a:rPr lang="en-US" sz="1600" dirty="0">
                <a:solidFill>
                  <a:srgbClr val="3B3838"/>
                </a:solidFill>
                <a:latin typeface="Helvetica" charset="0"/>
                <a:ea typeface="Helvetica" charset="0"/>
                <a:cs typeface="Helvetica" charset="0"/>
              </a:rPr>
              <a:t>or bring your own, which must be washed and removed after each use.</a:t>
            </a:r>
          </a:p>
        </p:txBody>
      </p:sp>
      <p:sp>
        <p:nvSpPr>
          <p:cNvPr id="7" name="Rectangle 6"/>
          <p:cNvSpPr/>
          <p:nvPr/>
        </p:nvSpPr>
        <p:spPr>
          <a:xfrm>
            <a:off x="8188647" y="2724582"/>
            <a:ext cx="3811039" cy="892552"/>
          </a:xfrm>
          <a:prstGeom prst="rect">
            <a:avLst/>
          </a:prstGeom>
        </p:spPr>
        <p:txBody>
          <a:bodyPr wrap="square">
            <a:spAutoFit/>
          </a:bodyPr>
          <a:lstStyle/>
          <a:p>
            <a:pPr lvl="0"/>
            <a:r>
              <a:rPr lang="en-US" sz="2000" b="1" dirty="0">
                <a:solidFill>
                  <a:srgbClr val="3B3838"/>
                </a:solidFill>
                <a:latin typeface="Helvetica" charset="0"/>
                <a:ea typeface="Helvetica" charset="0"/>
                <a:cs typeface="Helvetica" charset="0"/>
              </a:rPr>
              <a:t>Develop a safety protocol </a:t>
            </a:r>
            <a:br>
              <a:rPr lang="en-US" sz="2000" b="1" dirty="0">
                <a:solidFill>
                  <a:srgbClr val="3B3838"/>
                </a:solidFill>
                <a:latin typeface="Helvetica" charset="0"/>
                <a:ea typeface="Helvetica" charset="0"/>
                <a:cs typeface="Helvetica" charset="0"/>
              </a:rPr>
            </a:br>
            <a:r>
              <a:rPr lang="en-US" sz="1600" dirty="0">
                <a:solidFill>
                  <a:srgbClr val="3B3838"/>
                </a:solidFill>
                <a:latin typeface="Helvetica" charset="0"/>
                <a:ea typeface="Helvetica" charset="0"/>
                <a:cs typeface="Helvetica" charset="0"/>
              </a:rPr>
              <a:t>for deliveries to all offices/studios/ research labs/workspaces.</a:t>
            </a:r>
            <a:endParaRPr lang="en-GB" sz="1600" dirty="0">
              <a:solidFill>
                <a:srgbClr val="3B3838"/>
              </a:solidFill>
              <a:latin typeface="Helvetica" charset="0"/>
              <a:ea typeface="Helvetica" charset="0"/>
              <a:cs typeface="Helvetica" charset="0"/>
            </a:endParaRPr>
          </a:p>
        </p:txBody>
      </p:sp>
      <p:sp>
        <p:nvSpPr>
          <p:cNvPr id="8" name="Rectangle 7"/>
          <p:cNvSpPr/>
          <p:nvPr/>
        </p:nvSpPr>
        <p:spPr>
          <a:xfrm>
            <a:off x="8215399" y="3624375"/>
            <a:ext cx="3450336" cy="2554545"/>
          </a:xfrm>
          <a:prstGeom prst="rect">
            <a:avLst/>
          </a:prstGeom>
        </p:spPr>
        <p:txBody>
          <a:bodyPr wrap="square">
            <a:spAutoFit/>
          </a:bodyPr>
          <a:lstStyle/>
          <a:p>
            <a:pPr lvl="0"/>
            <a:r>
              <a:rPr lang="en-US" sz="1600" dirty="0">
                <a:solidFill>
                  <a:srgbClr val="3B3838"/>
                </a:solidFill>
                <a:latin typeface="Helvetica" charset="0"/>
                <a:ea typeface="Helvetica" charset="0"/>
                <a:cs typeface="Helvetica" charset="0"/>
              </a:rPr>
              <a:t>Follow all other safety guidelines articulated by Executive Leadership, Emergency Management and Environmental Health and Safety. (https://</a:t>
            </a:r>
            <a:r>
              <a:rPr lang="en-US" sz="1600" dirty="0" err="1">
                <a:solidFill>
                  <a:srgbClr val="3B3838"/>
                </a:solidFill>
                <a:latin typeface="Helvetica" charset="0"/>
                <a:ea typeface="Helvetica" charset="0"/>
                <a:cs typeface="Helvetica" charset="0"/>
              </a:rPr>
              <a:t>coronavirus.miami.edu</a:t>
            </a:r>
            <a:r>
              <a:rPr lang="en-US" sz="1600" dirty="0">
                <a:solidFill>
                  <a:srgbClr val="3B3838"/>
                </a:solidFill>
                <a:latin typeface="Helvetica" charset="0"/>
                <a:ea typeface="Helvetica" charset="0"/>
                <a:cs typeface="Helvetica" charset="0"/>
              </a:rPr>
              <a:t>/updates-and-messages/</a:t>
            </a:r>
            <a:r>
              <a:rPr lang="en-US" sz="1600" dirty="0" err="1">
                <a:solidFill>
                  <a:srgbClr val="3B3838"/>
                </a:solidFill>
                <a:latin typeface="Helvetica" charset="0"/>
                <a:ea typeface="Helvetica" charset="0"/>
                <a:cs typeface="Helvetica" charset="0"/>
              </a:rPr>
              <a:t>index.htm</a:t>
            </a:r>
            <a:r>
              <a:rPr lang="en-US" sz="1600" dirty="0">
                <a:solidFill>
                  <a:srgbClr val="3B3838"/>
                </a:solidFill>
                <a:latin typeface="Helvetica" charset="0"/>
                <a:ea typeface="Helvetica" charset="0"/>
                <a:cs typeface="Helvetica" charset="0"/>
              </a:rPr>
              <a:t>). Procedures and guidelines may change, so please stay up to date with email and other University communications.  </a:t>
            </a:r>
            <a:endParaRPr lang="en-GB" sz="1600" dirty="0">
              <a:solidFill>
                <a:srgbClr val="3B3838"/>
              </a:solidFill>
              <a:latin typeface="Helvetica" charset="0"/>
              <a:ea typeface="Helvetica" charset="0"/>
              <a:cs typeface="Helvetica"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28" y="1245232"/>
            <a:ext cx="3195594" cy="2182857"/>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0976" y="996121"/>
            <a:ext cx="2511552" cy="173609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55" y="3553362"/>
            <a:ext cx="3172765" cy="1264336"/>
          </a:xfrm>
          <a:prstGeom prst="rect">
            <a:avLst/>
          </a:prstGeom>
        </p:spPr>
      </p:pic>
    </p:spTree>
    <p:extLst>
      <p:ext uri="{BB962C8B-B14F-4D97-AF65-F5344CB8AC3E}">
        <p14:creationId xmlns:p14="http://schemas.microsoft.com/office/powerpoint/2010/main" val="147423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7199" y="2984909"/>
            <a:ext cx="7879025" cy="1603440"/>
          </a:xfrm>
        </p:spPr>
        <p:txBody>
          <a:bodyPr/>
          <a:lstStyle/>
          <a:p>
            <a:r>
              <a:rPr lang="en-US" dirty="0"/>
              <a:t>Personal Safety Requirements </a:t>
            </a:r>
          </a:p>
        </p:txBody>
      </p:sp>
      <p:sp>
        <p:nvSpPr>
          <p:cNvPr id="3" name="Text Placeholder 2"/>
          <p:cNvSpPr>
            <a:spLocks noGrp="1"/>
          </p:cNvSpPr>
          <p:nvPr>
            <p:ph type="body" sz="half" idx="2"/>
          </p:nvPr>
        </p:nvSpPr>
        <p:spPr/>
        <p:txBody>
          <a:bodyPr/>
          <a:lstStyle/>
          <a:p>
            <a:r>
              <a:rPr lang="en-US" dirty="0"/>
              <a:t>5.0</a:t>
            </a:r>
          </a:p>
        </p:txBody>
      </p:sp>
    </p:spTree>
    <p:extLst>
      <p:ext uri="{BB962C8B-B14F-4D97-AF65-F5344CB8AC3E}">
        <p14:creationId xmlns:p14="http://schemas.microsoft.com/office/powerpoint/2010/main" val="198865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8133966" y="4487071"/>
            <a:ext cx="3646993" cy="1453729"/>
          </a:xfrm>
          <a:prstGeom prst="roundRect">
            <a:avLst>
              <a:gd name="adj" fmla="val 116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5.0 Personal Safety Requirements </a:t>
            </a:r>
          </a:p>
        </p:txBody>
      </p:sp>
      <p:sp>
        <p:nvSpPr>
          <p:cNvPr id="3" name="Rectangle 2"/>
          <p:cNvSpPr/>
          <p:nvPr/>
        </p:nvSpPr>
        <p:spPr>
          <a:xfrm>
            <a:off x="413934" y="3172450"/>
            <a:ext cx="3631190" cy="1200329"/>
          </a:xfrm>
          <a:prstGeom prst="rect">
            <a:avLst/>
          </a:prstGeom>
        </p:spPr>
        <p:txBody>
          <a:bodyPr wrap="square">
            <a:spAutoFit/>
          </a:bodyPr>
          <a:lstStyle/>
          <a:p>
            <a:r>
              <a:rPr lang="en-US" b="1" dirty="0">
                <a:solidFill>
                  <a:srgbClr val="3B3838"/>
                </a:solidFill>
                <a:latin typeface="Helvetica" charset="0"/>
                <a:ea typeface="Helvetica" charset="0"/>
                <a:cs typeface="Helvetica" charset="0"/>
              </a:rPr>
              <a:t>ALL faculty</a:t>
            </a:r>
            <a:r>
              <a:rPr lang="en-US" dirty="0">
                <a:solidFill>
                  <a:srgbClr val="3B3838"/>
                </a:solidFill>
                <a:latin typeface="Helvetica" charset="0"/>
                <a:ea typeface="Helvetica" charset="0"/>
                <a:cs typeface="Helvetica" charset="0"/>
              </a:rPr>
              <a:t>,</a:t>
            </a:r>
            <a:r>
              <a:rPr lang="en-US" b="1" dirty="0">
                <a:solidFill>
                  <a:srgbClr val="3B3838"/>
                </a:solidFill>
                <a:latin typeface="Helvetica" charset="0"/>
                <a:ea typeface="Helvetica" charset="0"/>
                <a:cs typeface="Helvetica" charset="0"/>
              </a:rPr>
              <a:t> staff</a:t>
            </a:r>
            <a:r>
              <a:rPr lang="en-US" dirty="0">
                <a:solidFill>
                  <a:srgbClr val="3B3838"/>
                </a:solidFill>
                <a:latin typeface="Helvetica" charset="0"/>
                <a:ea typeface="Helvetica" charset="0"/>
                <a:cs typeface="Helvetica" charset="0"/>
              </a:rPr>
              <a:t>,</a:t>
            </a:r>
            <a:r>
              <a:rPr lang="en-US" b="1" dirty="0">
                <a:solidFill>
                  <a:srgbClr val="3B3838"/>
                </a:solidFill>
                <a:latin typeface="Helvetica" charset="0"/>
                <a:ea typeface="Helvetica" charset="0"/>
                <a:cs typeface="Helvetica" charset="0"/>
              </a:rPr>
              <a:t> </a:t>
            </a:r>
            <a:br>
              <a:rPr lang="en-US" b="1" dirty="0">
                <a:solidFill>
                  <a:srgbClr val="3B3838"/>
                </a:solidFill>
                <a:latin typeface="Helvetica" charset="0"/>
                <a:ea typeface="Helvetica" charset="0"/>
                <a:cs typeface="Helvetica" charset="0"/>
              </a:rPr>
            </a:br>
            <a:r>
              <a:rPr lang="en-US" dirty="0">
                <a:solidFill>
                  <a:srgbClr val="3B3838"/>
                </a:solidFill>
                <a:latin typeface="Helvetica" charset="0"/>
                <a:ea typeface="Helvetica" charset="0"/>
                <a:cs typeface="Helvetica" charset="0"/>
              </a:rPr>
              <a:t>and</a:t>
            </a:r>
            <a:r>
              <a:rPr lang="en-US" b="1" dirty="0">
                <a:solidFill>
                  <a:srgbClr val="3B3838"/>
                </a:solidFill>
                <a:latin typeface="Helvetica" charset="0"/>
                <a:ea typeface="Helvetica" charset="0"/>
                <a:cs typeface="Helvetica" charset="0"/>
              </a:rPr>
              <a:t> students </a:t>
            </a:r>
            <a:r>
              <a:rPr lang="en-US" dirty="0">
                <a:solidFill>
                  <a:srgbClr val="3B3838"/>
                </a:solidFill>
                <a:latin typeface="Helvetica" charset="0"/>
                <a:ea typeface="Helvetica" charset="0"/>
                <a:cs typeface="Helvetica" charset="0"/>
              </a:rPr>
              <a:t>are required to wear approved face coverings while on campus.</a:t>
            </a:r>
          </a:p>
        </p:txBody>
      </p:sp>
      <p:sp>
        <p:nvSpPr>
          <p:cNvPr id="4" name="Rectangle 3"/>
          <p:cNvSpPr/>
          <p:nvPr/>
        </p:nvSpPr>
        <p:spPr>
          <a:xfrm>
            <a:off x="413934" y="4672991"/>
            <a:ext cx="3631190" cy="830997"/>
          </a:xfrm>
          <a:prstGeom prst="rect">
            <a:avLst/>
          </a:prstGeom>
        </p:spPr>
        <p:txBody>
          <a:bodyPr wrap="square">
            <a:spAutoFit/>
          </a:bodyPr>
          <a:lstStyle/>
          <a:p>
            <a:r>
              <a:rPr lang="en-US" sz="1600" dirty="0">
                <a:solidFill>
                  <a:srgbClr val="ED6C05"/>
                </a:solidFill>
                <a:latin typeface="Helvetica" charset="0"/>
                <a:ea typeface="Helvetica" charset="0"/>
                <a:cs typeface="Helvetica" charset="0"/>
              </a:rPr>
              <a:t>Please look to signage or Emergency management communications for pick up locations</a:t>
            </a:r>
          </a:p>
        </p:txBody>
      </p:sp>
      <p:sp>
        <p:nvSpPr>
          <p:cNvPr id="5" name="Rectangle 4"/>
          <p:cNvSpPr/>
          <p:nvPr/>
        </p:nvSpPr>
        <p:spPr>
          <a:xfrm>
            <a:off x="4266047" y="3152691"/>
            <a:ext cx="3646996" cy="2031325"/>
          </a:xfrm>
          <a:prstGeom prst="rect">
            <a:avLst/>
          </a:prstGeom>
        </p:spPr>
        <p:txBody>
          <a:bodyPr wrap="square">
            <a:spAutoFit/>
          </a:bodyPr>
          <a:lstStyle/>
          <a:p>
            <a:r>
              <a:rPr lang="en-US" b="1" dirty="0">
                <a:solidFill>
                  <a:srgbClr val="3B3838"/>
                </a:solidFill>
                <a:latin typeface="Helvetica" charset="0"/>
                <a:ea typeface="Helvetica" charset="0"/>
                <a:cs typeface="Helvetica" charset="0"/>
              </a:rPr>
              <a:t>ALL faculty</a:t>
            </a:r>
            <a:r>
              <a:rPr lang="en-US" dirty="0">
                <a:solidFill>
                  <a:srgbClr val="3B3838"/>
                </a:solidFill>
                <a:latin typeface="Helvetica" charset="0"/>
                <a:ea typeface="Helvetica" charset="0"/>
                <a:cs typeface="Helvetica" charset="0"/>
              </a:rPr>
              <a:t>,</a:t>
            </a:r>
            <a:r>
              <a:rPr lang="en-US" b="1" dirty="0">
                <a:solidFill>
                  <a:srgbClr val="3B3838"/>
                </a:solidFill>
                <a:latin typeface="Helvetica" charset="0"/>
                <a:ea typeface="Helvetica" charset="0"/>
                <a:cs typeface="Helvetica" charset="0"/>
              </a:rPr>
              <a:t> staff</a:t>
            </a:r>
            <a:r>
              <a:rPr lang="en-US" dirty="0">
                <a:solidFill>
                  <a:srgbClr val="3B3838"/>
                </a:solidFill>
                <a:latin typeface="Helvetica" charset="0"/>
                <a:ea typeface="Helvetica" charset="0"/>
                <a:cs typeface="Helvetica" charset="0"/>
              </a:rPr>
              <a:t>,</a:t>
            </a:r>
            <a:r>
              <a:rPr lang="en-US" b="1" dirty="0">
                <a:solidFill>
                  <a:srgbClr val="3B3838"/>
                </a:solidFill>
                <a:latin typeface="Helvetica" charset="0"/>
                <a:ea typeface="Helvetica" charset="0"/>
                <a:cs typeface="Helvetica" charset="0"/>
              </a:rPr>
              <a:t> </a:t>
            </a:r>
            <a:r>
              <a:rPr lang="en-US" dirty="0">
                <a:solidFill>
                  <a:srgbClr val="3B3838"/>
                </a:solidFill>
                <a:latin typeface="Helvetica" charset="0"/>
                <a:ea typeface="Helvetica" charset="0"/>
                <a:cs typeface="Helvetica" charset="0"/>
              </a:rPr>
              <a:t>and </a:t>
            </a:r>
            <a:r>
              <a:rPr lang="en-US" b="1" dirty="0">
                <a:solidFill>
                  <a:srgbClr val="3B3838"/>
                </a:solidFill>
                <a:latin typeface="Helvetica" charset="0"/>
                <a:ea typeface="Helvetica" charset="0"/>
                <a:cs typeface="Helvetica" charset="0"/>
              </a:rPr>
              <a:t>students </a:t>
            </a:r>
            <a:r>
              <a:rPr lang="en-US" dirty="0">
                <a:solidFill>
                  <a:srgbClr val="3B3838"/>
                </a:solidFill>
                <a:latin typeface="Helvetica" charset="0"/>
                <a:ea typeface="Helvetica" charset="0"/>
                <a:cs typeface="Helvetica" charset="0"/>
              </a:rPr>
              <a:t>working in </a:t>
            </a:r>
            <a:r>
              <a:rPr lang="en-US" b="1" dirty="0">
                <a:solidFill>
                  <a:srgbClr val="ED6C05"/>
                </a:solidFill>
                <a:latin typeface="Helvetica" charset="0"/>
                <a:ea typeface="Helvetica" charset="0"/>
                <a:cs typeface="Helvetica" charset="0"/>
              </a:rPr>
              <a:t>CLINICAL AND/OR COMMUNITY SETTINGS </a:t>
            </a:r>
            <a:br>
              <a:rPr lang="en-US" b="1" dirty="0">
                <a:solidFill>
                  <a:srgbClr val="ED6C05"/>
                </a:solidFill>
                <a:latin typeface="Helvetica" charset="0"/>
                <a:ea typeface="Helvetica" charset="0"/>
                <a:cs typeface="Helvetica" charset="0"/>
              </a:rPr>
            </a:br>
            <a:r>
              <a:rPr lang="en-US" dirty="0">
                <a:solidFill>
                  <a:srgbClr val="3B3838"/>
                </a:solidFill>
                <a:latin typeface="Helvetica" charset="0"/>
                <a:ea typeface="Helvetica" charset="0"/>
                <a:cs typeface="Helvetica" charset="0"/>
              </a:rPr>
              <a:t>are also required to wear face coverings when interacting with other team members and/or research subjects.</a:t>
            </a:r>
          </a:p>
        </p:txBody>
      </p:sp>
      <p:sp>
        <p:nvSpPr>
          <p:cNvPr id="12" name="Rectangle 11"/>
          <p:cNvSpPr/>
          <p:nvPr/>
        </p:nvSpPr>
        <p:spPr>
          <a:xfrm>
            <a:off x="8133968" y="3152691"/>
            <a:ext cx="3646992" cy="1200329"/>
          </a:xfrm>
          <a:prstGeom prst="rect">
            <a:avLst/>
          </a:prstGeom>
        </p:spPr>
        <p:txBody>
          <a:bodyPr wrap="square">
            <a:spAutoFit/>
          </a:bodyPr>
          <a:lstStyle/>
          <a:p>
            <a:r>
              <a:rPr lang="en-US" dirty="0">
                <a:solidFill>
                  <a:srgbClr val="3B3838"/>
                </a:solidFill>
                <a:latin typeface="Helvetica" charset="0"/>
                <a:ea typeface="Helvetica" charset="0"/>
                <a:cs typeface="Helvetica" charset="0"/>
              </a:rPr>
              <a:t>Lab coats </a:t>
            </a:r>
            <a:r>
              <a:rPr lang="en-US" b="1" dirty="0">
                <a:solidFill>
                  <a:srgbClr val="3B3838"/>
                </a:solidFill>
                <a:latin typeface="Helvetica" charset="0"/>
                <a:ea typeface="Helvetica" charset="0"/>
                <a:cs typeface="Helvetica" charset="0"/>
              </a:rPr>
              <a:t>MUST </a:t>
            </a:r>
            <a:r>
              <a:rPr lang="en-US" dirty="0">
                <a:solidFill>
                  <a:srgbClr val="3B3838"/>
                </a:solidFill>
                <a:latin typeface="Helvetica" charset="0"/>
                <a:ea typeface="Helvetica" charset="0"/>
                <a:cs typeface="Helvetica" charset="0"/>
              </a:rPr>
              <a:t>be worn in </a:t>
            </a:r>
            <a:r>
              <a:rPr lang="en-US" b="1" dirty="0">
                <a:solidFill>
                  <a:srgbClr val="3B3838"/>
                </a:solidFill>
                <a:latin typeface="Helvetica" charset="0"/>
                <a:ea typeface="Helvetica" charset="0"/>
                <a:cs typeface="Helvetica" charset="0"/>
              </a:rPr>
              <a:t>RESEARCH LABS. </a:t>
            </a:r>
            <a:r>
              <a:rPr lang="en-US" b="1" dirty="0">
                <a:solidFill>
                  <a:srgbClr val="91AAA3"/>
                </a:solidFill>
                <a:latin typeface="Helvetica" charset="0"/>
                <a:ea typeface="Helvetica" charset="0"/>
                <a:cs typeface="Helvetica" charset="0"/>
              </a:rPr>
              <a:t>Donned</a:t>
            </a:r>
            <a:r>
              <a:rPr lang="en-US" dirty="0">
                <a:solidFill>
                  <a:srgbClr val="3B3838"/>
                </a:solidFill>
                <a:latin typeface="Helvetica" charset="0"/>
                <a:ea typeface="Helvetica" charset="0"/>
                <a:cs typeface="Helvetica" charset="0"/>
              </a:rPr>
              <a:t> upon entering the lab and </a:t>
            </a:r>
            <a:r>
              <a:rPr lang="en-US" b="1" dirty="0">
                <a:solidFill>
                  <a:srgbClr val="ED6C05"/>
                </a:solidFill>
                <a:latin typeface="Helvetica" charset="0"/>
                <a:ea typeface="Helvetica" charset="0"/>
                <a:cs typeface="Helvetica" charset="0"/>
              </a:rPr>
              <a:t>doffed</a:t>
            </a:r>
            <a:r>
              <a:rPr lang="en-US" dirty="0">
                <a:solidFill>
                  <a:srgbClr val="3B3838"/>
                </a:solidFill>
                <a:latin typeface="Helvetica" charset="0"/>
                <a:ea typeface="Helvetica" charset="0"/>
                <a:cs typeface="Helvetica" charset="0"/>
              </a:rPr>
              <a:t> just prior to leaving. </a:t>
            </a:r>
            <a:endParaRPr lang="en-US" b="1" dirty="0">
              <a:solidFill>
                <a:srgbClr val="3B3838"/>
              </a:solidFill>
              <a:latin typeface="Helvetica" charset="0"/>
              <a:ea typeface="Helvetica" charset="0"/>
              <a:cs typeface="Helvetica"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10" y="1078201"/>
            <a:ext cx="1942937" cy="188125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873" y="1090887"/>
            <a:ext cx="1457059" cy="178552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801" y="859204"/>
            <a:ext cx="3312074" cy="2056350"/>
          </a:xfrm>
          <a:prstGeom prst="rect">
            <a:avLst/>
          </a:prstGeom>
        </p:spPr>
      </p:pic>
      <p:sp>
        <p:nvSpPr>
          <p:cNvPr id="19" name="Rectangle 18"/>
          <p:cNvSpPr/>
          <p:nvPr/>
        </p:nvSpPr>
        <p:spPr>
          <a:xfrm>
            <a:off x="8815787" y="4552217"/>
            <a:ext cx="2737781" cy="1323439"/>
          </a:xfrm>
          <a:prstGeom prst="rect">
            <a:avLst/>
          </a:prstGeom>
        </p:spPr>
        <p:txBody>
          <a:bodyPr wrap="square">
            <a:spAutoFit/>
          </a:bodyPr>
          <a:lstStyle/>
          <a:p>
            <a:r>
              <a:rPr lang="en-US" sz="1600" b="1" dirty="0">
                <a:solidFill>
                  <a:srgbClr val="3B3838"/>
                </a:solidFill>
                <a:latin typeface="Helvetica" charset="0"/>
                <a:ea typeface="Helvetica" charset="0"/>
                <a:cs typeface="Helvetica" charset="0"/>
              </a:rPr>
              <a:t>DO NOT </a:t>
            </a:r>
            <a:r>
              <a:rPr lang="en-US" sz="1600" dirty="0">
                <a:solidFill>
                  <a:srgbClr val="3B3838"/>
                </a:solidFill>
                <a:latin typeface="Helvetica" charset="0"/>
                <a:ea typeface="Helvetica" charset="0"/>
                <a:cs typeface="Helvetica" charset="0"/>
              </a:rPr>
              <a:t>share lab coats. </a:t>
            </a:r>
            <a:br>
              <a:rPr lang="en-US" sz="1600" dirty="0">
                <a:solidFill>
                  <a:srgbClr val="3B3838"/>
                </a:solidFill>
                <a:latin typeface="Helvetica" charset="0"/>
                <a:ea typeface="Helvetica" charset="0"/>
                <a:cs typeface="Helvetica" charset="0"/>
              </a:rPr>
            </a:br>
            <a:r>
              <a:rPr lang="en-US" sz="1600" b="1" dirty="0">
                <a:solidFill>
                  <a:srgbClr val="3B3838"/>
                </a:solidFill>
                <a:latin typeface="Helvetica" charset="0"/>
                <a:ea typeface="Helvetica" charset="0"/>
                <a:cs typeface="Helvetica" charset="0"/>
              </a:rPr>
              <a:t>DO NOT </a:t>
            </a:r>
            <a:r>
              <a:rPr lang="en-US" sz="1600" dirty="0">
                <a:solidFill>
                  <a:srgbClr val="3B3838"/>
                </a:solidFill>
                <a:latin typeface="Helvetica" charset="0"/>
                <a:ea typeface="Helvetica" charset="0"/>
                <a:cs typeface="Helvetica" charset="0"/>
              </a:rPr>
              <a:t>pile used lab coats with clean ones</a:t>
            </a:r>
          </a:p>
          <a:p>
            <a:r>
              <a:rPr lang="en-US" sz="1600" b="1" dirty="0">
                <a:solidFill>
                  <a:srgbClr val="3B3838"/>
                </a:solidFill>
                <a:latin typeface="Helvetica" charset="0"/>
                <a:ea typeface="Helvetica" charset="0"/>
                <a:cs typeface="Helvetica" charset="0"/>
              </a:rPr>
              <a:t>MUST</a:t>
            </a:r>
            <a:r>
              <a:rPr lang="en-US" sz="1600" dirty="0">
                <a:solidFill>
                  <a:srgbClr val="3B3838"/>
                </a:solidFill>
                <a:latin typeface="Helvetica" charset="0"/>
                <a:ea typeface="Helvetica" charset="0"/>
                <a:cs typeface="Helvetica" charset="0"/>
              </a:rPr>
              <a:t> be professionally laundered</a:t>
            </a:r>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8663" y="4601611"/>
            <a:ext cx="527124" cy="461632"/>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39992" y="1022349"/>
            <a:ext cx="1654315" cy="1990154"/>
          </a:xfrm>
          <a:prstGeom prst="rect">
            <a:avLst/>
          </a:prstGeom>
        </p:spPr>
      </p:pic>
      <p:sp>
        <p:nvSpPr>
          <p:cNvPr id="29" name="Right Arrow 28"/>
          <p:cNvSpPr/>
          <p:nvPr/>
        </p:nvSpPr>
        <p:spPr>
          <a:xfrm>
            <a:off x="8192251" y="1462922"/>
            <a:ext cx="716507" cy="770090"/>
          </a:xfrm>
          <a:prstGeom prst="rightArrow">
            <a:avLst/>
          </a:prstGeom>
          <a:solidFill>
            <a:srgbClr val="ACC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10935109" y="1462922"/>
            <a:ext cx="716507" cy="77009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413934" y="4539699"/>
            <a:ext cx="3631190" cy="0"/>
          </a:xfrm>
          <a:prstGeom prst="line">
            <a:avLst/>
          </a:prstGeom>
          <a:ln w="38100" cap="rnd">
            <a:solidFill>
              <a:srgbClr val="AFABAB"/>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25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132" y="209584"/>
            <a:ext cx="11382831" cy="376924"/>
          </a:xfrm>
        </p:spPr>
        <p:txBody>
          <a:bodyPr/>
          <a:lstStyle/>
          <a:p>
            <a:r>
              <a:rPr lang="en-US" dirty="0"/>
              <a:t>5.0 Personal Safety Requirements </a:t>
            </a:r>
          </a:p>
        </p:txBody>
      </p:sp>
      <p:sp>
        <p:nvSpPr>
          <p:cNvPr id="4" name="Rounded Rectangle 3"/>
          <p:cNvSpPr/>
          <p:nvPr/>
        </p:nvSpPr>
        <p:spPr>
          <a:xfrm>
            <a:off x="413933" y="4571778"/>
            <a:ext cx="5595228" cy="1016222"/>
          </a:xfrm>
          <a:prstGeom prst="roundRect">
            <a:avLst>
              <a:gd name="adj" fmla="val 1512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8132" y="3337016"/>
            <a:ext cx="5595228" cy="1015663"/>
          </a:xfrm>
          <a:prstGeom prst="rect">
            <a:avLst/>
          </a:prstGeom>
        </p:spPr>
        <p:txBody>
          <a:bodyPr wrap="square">
            <a:spAutoFit/>
          </a:bodyPr>
          <a:lstStyle/>
          <a:p>
            <a:r>
              <a:rPr lang="en-US" sz="2000" b="1" dirty="0">
                <a:solidFill>
                  <a:srgbClr val="3B3838"/>
                </a:solidFill>
                <a:latin typeface="Helvetica" charset="0"/>
                <a:ea typeface="Helvetica" charset="0"/>
                <a:cs typeface="Helvetica" charset="0"/>
              </a:rPr>
              <a:t>Other PPE </a:t>
            </a:r>
            <a:r>
              <a:rPr lang="en-US" sz="2000" dirty="0">
                <a:solidFill>
                  <a:srgbClr val="3B3838"/>
                </a:solidFill>
                <a:latin typeface="Helvetica" charset="0"/>
                <a:ea typeface="Helvetica" charset="0"/>
                <a:cs typeface="Helvetica" charset="0"/>
              </a:rPr>
              <a:t>use will be determined by the type of work being conducted and </a:t>
            </a:r>
            <a:r>
              <a:rPr lang="en-US" sz="2000" b="1" dirty="0">
                <a:solidFill>
                  <a:srgbClr val="ED6C05"/>
                </a:solidFill>
                <a:latin typeface="Helvetica" charset="0"/>
                <a:ea typeface="Helvetica" charset="0"/>
                <a:cs typeface="Helvetica" charset="0"/>
              </a:rPr>
              <a:t>Environmental Health and Safety</a:t>
            </a:r>
            <a:r>
              <a:rPr lang="en-US" sz="2000" dirty="0">
                <a:solidFill>
                  <a:srgbClr val="3B3838"/>
                </a:solidFill>
                <a:latin typeface="Helvetica" charset="0"/>
                <a:ea typeface="Helvetica" charset="0"/>
                <a:cs typeface="Helvetica" charset="0"/>
              </a:rPr>
              <a:t> standards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17" y="890034"/>
            <a:ext cx="5622457" cy="2446982"/>
          </a:xfrm>
          <a:prstGeom prst="rect">
            <a:avLst/>
          </a:prstGeom>
        </p:spPr>
      </p:pic>
      <p:sp>
        <p:nvSpPr>
          <p:cNvPr id="9" name="Rectangle 8"/>
          <p:cNvSpPr/>
          <p:nvPr/>
        </p:nvSpPr>
        <p:spPr>
          <a:xfrm>
            <a:off x="586677" y="4606770"/>
            <a:ext cx="5406683" cy="861774"/>
          </a:xfrm>
          <a:prstGeom prst="rect">
            <a:avLst/>
          </a:prstGeom>
        </p:spPr>
        <p:txBody>
          <a:bodyPr wrap="square">
            <a:spAutoFit/>
          </a:bodyPr>
          <a:lstStyle/>
          <a:p>
            <a:r>
              <a:rPr lang="en-US" dirty="0">
                <a:solidFill>
                  <a:srgbClr val="3B3838"/>
                </a:solidFill>
                <a:latin typeface="Helvetica" charset="0"/>
                <a:ea typeface="Helvetica" charset="0"/>
                <a:cs typeface="Helvetica" charset="0"/>
              </a:rPr>
              <a:t>PPE ordering for laboratory will be coordinated centrally using </a:t>
            </a:r>
            <a:r>
              <a:rPr lang="en-US" sz="1400" dirty="0">
                <a:solidFill>
                  <a:srgbClr val="ED6C05"/>
                </a:solidFill>
                <a:latin typeface="Helvetica" charset="0"/>
                <a:ea typeface="Helvetica" charset="0"/>
                <a:cs typeface="Helvetica" charset="0"/>
                <a:hlinkClick r:id="rId4">
                  <a:extLst>
                    <a:ext uri="{A12FA001-AC4F-418D-AE19-62706E023703}">
                      <ahyp:hlinkClr xmlns:ahyp="http://schemas.microsoft.com/office/drawing/2018/hyperlinkcolor" val="tx"/>
                    </a:ext>
                  </a:extLst>
                </a:hlinkClick>
              </a:rPr>
              <a:t>https://umiami.qualtrics.com/</a:t>
            </a:r>
            <a:r>
              <a:rPr lang="en-US" sz="1400" dirty="0" err="1">
                <a:solidFill>
                  <a:srgbClr val="ED6C05"/>
                </a:solidFill>
                <a:latin typeface="Helvetica" charset="0"/>
                <a:ea typeface="Helvetica" charset="0"/>
                <a:cs typeface="Helvetica" charset="0"/>
                <a:hlinkClick r:id="rId4">
                  <a:extLst>
                    <a:ext uri="{A12FA001-AC4F-418D-AE19-62706E023703}">
                      <ahyp:hlinkClr xmlns:ahyp="http://schemas.microsoft.com/office/drawing/2018/hyperlinkcolor" val="tx"/>
                    </a:ext>
                  </a:extLst>
                </a:hlinkClick>
              </a:rPr>
              <a:t>jfe</a:t>
            </a:r>
            <a:r>
              <a:rPr lang="en-US" sz="1400" dirty="0">
                <a:solidFill>
                  <a:srgbClr val="ED6C05"/>
                </a:solidFill>
                <a:latin typeface="Helvetica" charset="0"/>
                <a:ea typeface="Helvetica" charset="0"/>
                <a:cs typeface="Helvetica" charset="0"/>
                <a:hlinkClick r:id="rId4">
                  <a:extLst>
                    <a:ext uri="{A12FA001-AC4F-418D-AE19-62706E023703}">
                      <ahyp:hlinkClr xmlns:ahyp="http://schemas.microsoft.com/office/drawing/2018/hyperlinkcolor" val="tx"/>
                    </a:ext>
                  </a:extLst>
                </a:hlinkClick>
              </a:rPr>
              <a:t>/form/SV_0SzxGefUHu9eylD </a:t>
            </a:r>
            <a:endParaRPr lang="en-US" sz="1400" dirty="0">
              <a:solidFill>
                <a:srgbClr val="ED6C05"/>
              </a:solidFill>
              <a:latin typeface="Helvetica" charset="0"/>
              <a:ea typeface="Helvetica" charset="0"/>
              <a:cs typeface="Helvetica" charset="0"/>
            </a:endParaRPr>
          </a:p>
        </p:txBody>
      </p:sp>
      <p:sp>
        <p:nvSpPr>
          <p:cNvPr id="10" name="Rectangle 9"/>
          <p:cNvSpPr/>
          <p:nvPr/>
        </p:nvSpPr>
        <p:spPr>
          <a:xfrm>
            <a:off x="6201536" y="922736"/>
            <a:ext cx="5579427" cy="1323439"/>
          </a:xfrm>
          <a:prstGeom prst="rect">
            <a:avLst/>
          </a:prstGeom>
        </p:spPr>
        <p:txBody>
          <a:bodyPr wrap="square">
            <a:spAutoFit/>
          </a:bodyPr>
          <a:lstStyle/>
          <a:p>
            <a:r>
              <a:rPr lang="en-US" sz="2000" b="1" dirty="0">
                <a:solidFill>
                  <a:srgbClr val="3B3838"/>
                </a:solidFill>
                <a:latin typeface="Helvetica" charset="0"/>
                <a:ea typeface="Helvetica" charset="0"/>
                <a:cs typeface="Helvetica" charset="0"/>
              </a:rPr>
              <a:t>ALL</a:t>
            </a:r>
            <a:r>
              <a:rPr lang="en-US" sz="2000" dirty="0">
                <a:solidFill>
                  <a:srgbClr val="3B3838"/>
                </a:solidFill>
                <a:latin typeface="Helvetica" charset="0"/>
                <a:ea typeface="Helvetica" charset="0"/>
                <a:cs typeface="Helvetica" charset="0"/>
              </a:rPr>
              <a:t> studios/laboratories and/or other workspaces should use EPA listed disinfectants or wipes to wipe down any benches, desktops, and/or equipment* </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9546" y="2411424"/>
            <a:ext cx="5429807" cy="1555514"/>
          </a:xfrm>
          <a:prstGeom prst="rect">
            <a:avLst/>
          </a:prstGeom>
        </p:spPr>
      </p:pic>
      <p:sp>
        <p:nvSpPr>
          <p:cNvPr id="12" name="Rectangle 11"/>
          <p:cNvSpPr/>
          <p:nvPr/>
        </p:nvSpPr>
        <p:spPr>
          <a:xfrm>
            <a:off x="6201536" y="3983347"/>
            <a:ext cx="5595228" cy="584775"/>
          </a:xfrm>
          <a:prstGeom prst="rect">
            <a:avLst/>
          </a:prstGeom>
        </p:spPr>
        <p:txBody>
          <a:bodyPr wrap="square">
            <a:spAutoFit/>
          </a:bodyPr>
          <a:lstStyle/>
          <a:p>
            <a:r>
              <a:rPr lang="en-US" sz="1600" i="1" dirty="0">
                <a:solidFill>
                  <a:srgbClr val="3B3838"/>
                </a:solidFill>
                <a:latin typeface="Helvetica" charset="0"/>
                <a:ea typeface="Helvetica" charset="0"/>
                <a:cs typeface="Helvetica" charset="0"/>
              </a:rPr>
              <a:t>*  Especially doorknobs and any other high touch surfaces</a:t>
            </a:r>
          </a:p>
          <a:p>
            <a:pPr lvl="0"/>
            <a:r>
              <a:rPr lang="en-US" sz="1600" i="1" dirty="0">
                <a:solidFill>
                  <a:srgbClr val="3B3838"/>
                </a:solidFill>
                <a:latin typeface="Helvetica" charset="0"/>
                <a:ea typeface="Helvetica" charset="0"/>
                <a:cs typeface="Helvetica" charset="0"/>
              </a:rPr>
              <a:t>** Use disposable gloves when cleaning/disinfecting.</a:t>
            </a:r>
          </a:p>
        </p:txBody>
      </p:sp>
      <p:sp>
        <p:nvSpPr>
          <p:cNvPr id="13" name="Rectangle 12"/>
          <p:cNvSpPr/>
          <p:nvPr/>
        </p:nvSpPr>
        <p:spPr>
          <a:xfrm>
            <a:off x="6246365" y="4863562"/>
            <a:ext cx="4189406" cy="923330"/>
          </a:xfrm>
          <a:prstGeom prst="rect">
            <a:avLst/>
          </a:prstGeom>
        </p:spPr>
        <p:txBody>
          <a:bodyPr wrap="square">
            <a:spAutoFit/>
          </a:bodyPr>
          <a:lstStyle/>
          <a:p>
            <a:r>
              <a:rPr lang="en-US" dirty="0">
                <a:solidFill>
                  <a:srgbClr val="3B3838"/>
                </a:solidFill>
                <a:latin typeface="Helvetica" charset="0"/>
                <a:ea typeface="Helvetica" charset="0"/>
                <a:cs typeface="Helvetica" charset="0"/>
              </a:rPr>
              <a:t>The location of disinfection spray, wipes, cleaning supplies should be specified in each group’s SOP</a:t>
            </a: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3157" y="4612829"/>
            <a:ext cx="1563607" cy="1335135"/>
          </a:xfrm>
          <a:prstGeom prst="rect">
            <a:avLst/>
          </a:prstGeom>
        </p:spPr>
      </p:pic>
    </p:spTree>
    <p:extLst>
      <p:ext uri="{BB962C8B-B14F-4D97-AF65-F5344CB8AC3E}">
        <p14:creationId xmlns:p14="http://schemas.microsoft.com/office/powerpoint/2010/main" val="201481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98131" y="813736"/>
            <a:ext cx="11382829" cy="4759750"/>
            <a:chOff x="398131" y="741897"/>
            <a:chExt cx="11382829" cy="5373788"/>
          </a:xfrm>
        </p:grpSpPr>
        <p:grpSp>
          <p:nvGrpSpPr>
            <p:cNvPr id="21" name="Group 20"/>
            <p:cNvGrpSpPr/>
            <p:nvPr/>
          </p:nvGrpSpPr>
          <p:grpSpPr>
            <a:xfrm>
              <a:off x="398131" y="741897"/>
              <a:ext cx="11382829" cy="2534027"/>
              <a:chOff x="413935" y="1242146"/>
              <a:chExt cx="12483279" cy="2133924"/>
            </a:xfrm>
          </p:grpSpPr>
          <p:sp>
            <p:nvSpPr>
              <p:cNvPr id="22" name="Rounded Rectangle 21"/>
              <p:cNvSpPr/>
              <p:nvPr/>
            </p:nvSpPr>
            <p:spPr>
              <a:xfrm>
                <a:off x="413935"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55790"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97643"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98131" y="3581658"/>
              <a:ext cx="11382829" cy="2534027"/>
              <a:chOff x="413935" y="1344307"/>
              <a:chExt cx="12483279" cy="2133924"/>
            </a:xfrm>
          </p:grpSpPr>
          <p:sp>
            <p:nvSpPr>
              <p:cNvPr id="26" name="Rounded Rectangle 25"/>
              <p:cNvSpPr/>
              <p:nvPr/>
            </p:nvSpPr>
            <p:spPr>
              <a:xfrm>
                <a:off x="413935" y="1344307"/>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55790" y="1344307"/>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8897643" y="1344307"/>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title"/>
          </p:nvPr>
        </p:nvSpPr>
        <p:spPr/>
        <p:txBody>
          <a:bodyPr/>
          <a:lstStyle/>
          <a:p>
            <a:r>
              <a:rPr lang="en-US" dirty="0"/>
              <a:t>5.0 Personal Safety Requirements </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23" y="952498"/>
            <a:ext cx="3304289" cy="1455014"/>
          </a:xfrm>
          <a:prstGeom prst="rect">
            <a:avLst/>
          </a:prstGeom>
        </p:spPr>
      </p:pic>
      <p:sp>
        <p:nvSpPr>
          <p:cNvPr id="20" name="Rectangle 19"/>
          <p:cNvSpPr/>
          <p:nvPr/>
        </p:nvSpPr>
        <p:spPr>
          <a:xfrm>
            <a:off x="571022" y="2299158"/>
            <a:ext cx="3086577" cy="646331"/>
          </a:xfrm>
          <a:prstGeom prst="rect">
            <a:avLst/>
          </a:prstGeom>
        </p:spPr>
        <p:txBody>
          <a:bodyPr wrap="square">
            <a:spAutoFit/>
          </a:bodyPr>
          <a:lstStyle/>
          <a:p>
            <a:r>
              <a:rPr lang="en-US" b="1" dirty="0">
                <a:solidFill>
                  <a:srgbClr val="3B3838"/>
                </a:solidFill>
                <a:latin typeface="Helvetica" charset="0"/>
                <a:ea typeface="Helvetica" charset="0"/>
                <a:cs typeface="Helvetica" charset="0"/>
              </a:rPr>
              <a:t>DO NOT </a:t>
            </a:r>
            <a:r>
              <a:rPr lang="en-US" dirty="0">
                <a:solidFill>
                  <a:srgbClr val="3B3838"/>
                </a:solidFill>
                <a:latin typeface="Helvetica" charset="0"/>
                <a:ea typeface="Helvetica" charset="0"/>
                <a:cs typeface="Helvetica" charset="0"/>
              </a:rPr>
              <a:t>share Personal Computers and Telephones</a:t>
            </a:r>
          </a:p>
        </p:txBody>
      </p:sp>
      <p:sp>
        <p:nvSpPr>
          <p:cNvPr id="31" name="Rectangle 30"/>
          <p:cNvSpPr/>
          <p:nvPr/>
        </p:nvSpPr>
        <p:spPr>
          <a:xfrm>
            <a:off x="4439078" y="2299158"/>
            <a:ext cx="3326065" cy="646331"/>
          </a:xfrm>
          <a:prstGeom prst="rect">
            <a:avLst/>
          </a:prstGeom>
        </p:spPr>
        <p:txBody>
          <a:bodyPr wrap="square">
            <a:spAutoFit/>
          </a:bodyPr>
          <a:lstStyle/>
          <a:p>
            <a:r>
              <a:rPr lang="en-US" dirty="0">
                <a:solidFill>
                  <a:srgbClr val="3B3838"/>
                </a:solidFill>
                <a:latin typeface="Helvetica" charset="0"/>
                <a:ea typeface="Helvetica" charset="0"/>
                <a:cs typeface="Helvetica" charset="0"/>
              </a:rPr>
              <a:t>Common equipment to be used by </a:t>
            </a:r>
            <a:r>
              <a:rPr lang="en-US" b="1" dirty="0">
                <a:solidFill>
                  <a:srgbClr val="3B3838"/>
                </a:solidFill>
                <a:latin typeface="Helvetica" charset="0"/>
                <a:ea typeface="Helvetica" charset="0"/>
                <a:cs typeface="Helvetica" charset="0"/>
              </a:rPr>
              <a:t>one person at a time</a:t>
            </a: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9077" y="846080"/>
            <a:ext cx="3326065" cy="1412184"/>
          </a:xfrm>
          <a:prstGeom prst="rect">
            <a:avLst/>
          </a:prstGeom>
        </p:spPr>
      </p:pic>
      <p:sp>
        <p:nvSpPr>
          <p:cNvPr id="33" name="Rectangle 32"/>
          <p:cNvSpPr/>
          <p:nvPr/>
        </p:nvSpPr>
        <p:spPr>
          <a:xfrm>
            <a:off x="8316686" y="2299158"/>
            <a:ext cx="3309257" cy="646331"/>
          </a:xfrm>
          <a:prstGeom prst="rect">
            <a:avLst/>
          </a:prstGeom>
        </p:spPr>
        <p:txBody>
          <a:bodyPr wrap="square">
            <a:spAutoFit/>
          </a:bodyPr>
          <a:lstStyle/>
          <a:p>
            <a:r>
              <a:rPr lang="en-US" b="1" dirty="0">
                <a:solidFill>
                  <a:srgbClr val="3B3838"/>
                </a:solidFill>
                <a:latin typeface="Helvetica" charset="0"/>
                <a:ea typeface="Helvetica" charset="0"/>
                <a:cs typeface="Helvetica" charset="0"/>
              </a:rPr>
              <a:t>KEEP DOORS CLOSED </a:t>
            </a:r>
            <a:r>
              <a:rPr lang="en-US" dirty="0">
                <a:solidFill>
                  <a:srgbClr val="3B3838"/>
                </a:solidFill>
                <a:latin typeface="Helvetica" charset="0"/>
                <a:ea typeface="Helvetica" charset="0"/>
                <a:cs typeface="Helvetica" charset="0"/>
              </a:rPr>
              <a:t>to individual labs to avoid air flow</a:t>
            </a: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6686" y="882190"/>
            <a:ext cx="3167188" cy="1339964"/>
          </a:xfrm>
          <a:prstGeom prst="rect">
            <a:avLst/>
          </a:prstGeom>
        </p:spPr>
      </p:pic>
      <p:sp>
        <p:nvSpPr>
          <p:cNvPr id="35" name="Rectangle 34"/>
          <p:cNvSpPr/>
          <p:nvPr/>
        </p:nvSpPr>
        <p:spPr>
          <a:xfrm>
            <a:off x="571022" y="4773842"/>
            <a:ext cx="3304290" cy="646331"/>
          </a:xfrm>
          <a:prstGeom prst="rect">
            <a:avLst/>
          </a:prstGeom>
        </p:spPr>
        <p:txBody>
          <a:bodyPr wrap="square">
            <a:spAutoFit/>
          </a:bodyPr>
          <a:lstStyle/>
          <a:p>
            <a:r>
              <a:rPr lang="en-US" b="1" dirty="0">
                <a:solidFill>
                  <a:srgbClr val="3B3838"/>
                </a:solidFill>
                <a:latin typeface="Helvetica" charset="0"/>
                <a:ea typeface="Helvetica" charset="0"/>
                <a:cs typeface="Helvetica" charset="0"/>
              </a:rPr>
              <a:t>DO NOT </a:t>
            </a:r>
            <a:r>
              <a:rPr lang="en-US" dirty="0">
                <a:solidFill>
                  <a:srgbClr val="3B3838"/>
                </a:solidFill>
                <a:latin typeface="Helvetica" charset="0"/>
                <a:ea typeface="Helvetica" charset="0"/>
                <a:cs typeface="Helvetica" charset="0"/>
              </a:rPr>
              <a:t>share pens/pencils. </a:t>
            </a:r>
          </a:p>
          <a:p>
            <a:r>
              <a:rPr lang="en-US" dirty="0">
                <a:solidFill>
                  <a:srgbClr val="3B3838"/>
                </a:solidFill>
                <a:latin typeface="Helvetica" charset="0"/>
                <a:ea typeface="Helvetica" charset="0"/>
                <a:cs typeface="Helvetica" charset="0"/>
              </a:rPr>
              <a:t>Carry your own</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318" y="3499066"/>
            <a:ext cx="2071983" cy="1176282"/>
          </a:xfrm>
          <a:prstGeom prst="rect">
            <a:avLst/>
          </a:prstGeom>
        </p:spPr>
      </p:pic>
      <p:sp>
        <p:nvSpPr>
          <p:cNvPr id="37" name="Rectangle 36"/>
          <p:cNvSpPr/>
          <p:nvPr/>
        </p:nvSpPr>
        <p:spPr>
          <a:xfrm>
            <a:off x="4451297" y="4773842"/>
            <a:ext cx="3313845" cy="646331"/>
          </a:xfrm>
          <a:prstGeom prst="rect">
            <a:avLst/>
          </a:prstGeom>
        </p:spPr>
        <p:txBody>
          <a:bodyPr wrap="square">
            <a:spAutoFit/>
          </a:bodyPr>
          <a:lstStyle/>
          <a:p>
            <a:r>
              <a:rPr lang="en-US" dirty="0">
                <a:solidFill>
                  <a:srgbClr val="3B3838"/>
                </a:solidFill>
                <a:latin typeface="Helvetica" charset="0"/>
                <a:ea typeface="Helvetica" charset="0"/>
                <a:cs typeface="Helvetica" charset="0"/>
              </a:rPr>
              <a:t>Use </a:t>
            </a:r>
            <a:r>
              <a:rPr lang="en-US" b="1" dirty="0">
                <a:solidFill>
                  <a:srgbClr val="3B3838"/>
                </a:solidFill>
                <a:latin typeface="Helvetica" charset="0"/>
                <a:ea typeface="Helvetica" charset="0"/>
                <a:cs typeface="Helvetica" charset="0"/>
              </a:rPr>
              <a:t>elbow/knuckle</a:t>
            </a:r>
            <a:r>
              <a:rPr lang="en-US" dirty="0">
                <a:solidFill>
                  <a:srgbClr val="3B3838"/>
                </a:solidFill>
                <a:latin typeface="Helvetica" charset="0"/>
                <a:ea typeface="Helvetica" charset="0"/>
                <a:cs typeface="Helvetica" charset="0"/>
              </a:rPr>
              <a:t> to operate buttons. Leave the lights on</a:t>
            </a:r>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9077" y="3389719"/>
            <a:ext cx="3473966" cy="1323416"/>
          </a:xfrm>
          <a:prstGeom prst="rect">
            <a:avLst/>
          </a:prstGeom>
        </p:spPr>
      </p:pic>
      <p:sp>
        <p:nvSpPr>
          <p:cNvPr id="39" name="Rectangle 38"/>
          <p:cNvSpPr/>
          <p:nvPr/>
        </p:nvSpPr>
        <p:spPr>
          <a:xfrm>
            <a:off x="8316687" y="4773842"/>
            <a:ext cx="3167187" cy="646331"/>
          </a:xfrm>
          <a:prstGeom prst="rect">
            <a:avLst/>
          </a:prstGeom>
        </p:spPr>
        <p:txBody>
          <a:bodyPr wrap="square">
            <a:spAutoFit/>
          </a:bodyPr>
          <a:lstStyle/>
          <a:p>
            <a:r>
              <a:rPr lang="en-US" b="1" dirty="0">
                <a:solidFill>
                  <a:srgbClr val="3B3838"/>
                </a:solidFill>
                <a:latin typeface="Helvetica" charset="0"/>
                <a:ea typeface="Helvetica" charset="0"/>
                <a:cs typeface="Helvetica" charset="0"/>
              </a:rPr>
              <a:t>DO NOT</a:t>
            </a:r>
            <a:r>
              <a:rPr lang="en-US" dirty="0"/>
              <a:t> </a:t>
            </a:r>
            <a:r>
              <a:rPr lang="en-US" dirty="0">
                <a:solidFill>
                  <a:srgbClr val="3B3838"/>
                </a:solidFill>
                <a:latin typeface="Helvetica" charset="0"/>
                <a:ea typeface="Helvetica" charset="0"/>
                <a:cs typeface="Helvetica" charset="0"/>
              </a:rPr>
              <a:t>use railings in the staircases</a:t>
            </a:r>
          </a:p>
        </p:txBody>
      </p:sp>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8439095" y="3499066"/>
            <a:ext cx="3044779" cy="1225429"/>
          </a:xfrm>
          <a:prstGeom prst="rect">
            <a:avLst/>
          </a:prstGeom>
        </p:spPr>
      </p:pic>
      <p:pic>
        <p:nvPicPr>
          <p:cNvPr id="41" name="Pictur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39095" y="3753060"/>
            <a:ext cx="564356" cy="543454"/>
          </a:xfrm>
          <a:prstGeom prst="rect">
            <a:avLst/>
          </a:prstGeom>
        </p:spPr>
      </p:pic>
    </p:spTree>
    <p:extLst>
      <p:ext uri="{BB962C8B-B14F-4D97-AF65-F5344CB8AC3E}">
        <p14:creationId xmlns:p14="http://schemas.microsoft.com/office/powerpoint/2010/main" val="23268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98131" y="813736"/>
            <a:ext cx="11382829" cy="4759750"/>
            <a:chOff x="398131" y="741897"/>
            <a:chExt cx="11382829" cy="5373788"/>
          </a:xfrm>
        </p:grpSpPr>
        <p:grpSp>
          <p:nvGrpSpPr>
            <p:cNvPr id="21" name="Group 20"/>
            <p:cNvGrpSpPr/>
            <p:nvPr/>
          </p:nvGrpSpPr>
          <p:grpSpPr>
            <a:xfrm>
              <a:off x="398131" y="741897"/>
              <a:ext cx="11382829" cy="2534027"/>
              <a:chOff x="413935" y="1242146"/>
              <a:chExt cx="12483279" cy="2133924"/>
            </a:xfrm>
          </p:grpSpPr>
          <p:sp>
            <p:nvSpPr>
              <p:cNvPr id="22" name="Rounded Rectangle 21"/>
              <p:cNvSpPr/>
              <p:nvPr/>
            </p:nvSpPr>
            <p:spPr>
              <a:xfrm>
                <a:off x="413935"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55790"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97643"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98131" y="3581658"/>
              <a:ext cx="11382829" cy="2534027"/>
              <a:chOff x="413935" y="1344307"/>
              <a:chExt cx="12483279" cy="2133924"/>
            </a:xfrm>
          </p:grpSpPr>
          <p:sp>
            <p:nvSpPr>
              <p:cNvPr id="26" name="Rounded Rectangle 25"/>
              <p:cNvSpPr/>
              <p:nvPr/>
            </p:nvSpPr>
            <p:spPr>
              <a:xfrm>
                <a:off x="413935" y="1344307"/>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55790" y="1344307"/>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8897643" y="1344307"/>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title"/>
          </p:nvPr>
        </p:nvSpPr>
        <p:spPr/>
        <p:txBody>
          <a:bodyPr/>
          <a:lstStyle/>
          <a:p>
            <a:r>
              <a:rPr lang="en-US" dirty="0"/>
              <a:t>5.0 Personal Safety Requirements </a:t>
            </a:r>
          </a:p>
        </p:txBody>
      </p:sp>
      <p:sp>
        <p:nvSpPr>
          <p:cNvPr id="20" name="Rectangle 19"/>
          <p:cNvSpPr/>
          <p:nvPr/>
        </p:nvSpPr>
        <p:spPr>
          <a:xfrm>
            <a:off x="507970" y="2299158"/>
            <a:ext cx="3086577" cy="646331"/>
          </a:xfrm>
          <a:prstGeom prst="rect">
            <a:avLst/>
          </a:prstGeom>
        </p:spPr>
        <p:txBody>
          <a:bodyPr wrap="square">
            <a:spAutoFit/>
          </a:bodyPr>
          <a:lstStyle/>
          <a:p>
            <a:r>
              <a:rPr lang="en-US" b="1" dirty="0">
                <a:solidFill>
                  <a:srgbClr val="3B3838"/>
                </a:solidFill>
                <a:latin typeface="Helvetica" charset="0"/>
                <a:ea typeface="Helvetica" charset="0"/>
                <a:cs typeface="Helvetica" charset="0"/>
              </a:rPr>
              <a:t>Wear disposable gloves </a:t>
            </a:r>
            <a:r>
              <a:rPr lang="en-US" dirty="0">
                <a:solidFill>
                  <a:srgbClr val="3B3838"/>
                </a:solidFill>
                <a:latin typeface="Helvetica" charset="0"/>
                <a:ea typeface="Helvetica" charset="0"/>
                <a:cs typeface="Helvetica" charset="0"/>
              </a:rPr>
              <a:t>to reduce touching your face</a:t>
            </a:r>
          </a:p>
        </p:txBody>
      </p:sp>
      <p:sp>
        <p:nvSpPr>
          <p:cNvPr id="31" name="Rectangle 30"/>
          <p:cNvSpPr/>
          <p:nvPr/>
        </p:nvSpPr>
        <p:spPr>
          <a:xfrm>
            <a:off x="4439078" y="2334006"/>
            <a:ext cx="3326065" cy="646331"/>
          </a:xfrm>
          <a:prstGeom prst="rect">
            <a:avLst/>
          </a:prstGeom>
        </p:spPr>
        <p:txBody>
          <a:bodyPr wrap="square">
            <a:spAutoFit/>
          </a:bodyPr>
          <a:lstStyle/>
          <a:p>
            <a:r>
              <a:rPr lang="en-US" b="1" dirty="0">
                <a:solidFill>
                  <a:srgbClr val="3B3838"/>
                </a:solidFill>
                <a:latin typeface="Helvetica" charset="0"/>
                <a:ea typeface="Helvetica" charset="0"/>
                <a:cs typeface="Helvetica" charset="0"/>
              </a:rPr>
              <a:t>Clean your phone/cellphone </a:t>
            </a:r>
            <a:r>
              <a:rPr lang="en-US" dirty="0">
                <a:solidFill>
                  <a:srgbClr val="3B3838"/>
                </a:solidFill>
                <a:latin typeface="Helvetica" charset="0"/>
                <a:ea typeface="Helvetica" charset="0"/>
                <a:cs typeface="Helvetica" charset="0"/>
              </a:rPr>
              <a:t>- do not take to the restroom</a:t>
            </a:r>
          </a:p>
        </p:txBody>
      </p:sp>
      <p:sp>
        <p:nvSpPr>
          <p:cNvPr id="33" name="Rectangle 32"/>
          <p:cNvSpPr/>
          <p:nvPr/>
        </p:nvSpPr>
        <p:spPr>
          <a:xfrm>
            <a:off x="8316686" y="2334006"/>
            <a:ext cx="3309257" cy="646331"/>
          </a:xfrm>
          <a:prstGeom prst="rect">
            <a:avLst/>
          </a:prstGeom>
        </p:spPr>
        <p:txBody>
          <a:bodyPr wrap="square">
            <a:spAutoFit/>
          </a:bodyPr>
          <a:lstStyle/>
          <a:p>
            <a:r>
              <a:rPr lang="en-US" b="1" dirty="0">
                <a:solidFill>
                  <a:srgbClr val="3B3838"/>
                </a:solidFill>
                <a:latin typeface="Helvetica" charset="0"/>
                <a:ea typeface="Helvetica" charset="0"/>
                <a:cs typeface="Helvetica" charset="0"/>
              </a:rPr>
              <a:t>Sneeze/cough </a:t>
            </a:r>
            <a:br>
              <a:rPr lang="en-US" b="1" dirty="0">
                <a:solidFill>
                  <a:srgbClr val="3B3838"/>
                </a:solidFill>
                <a:latin typeface="Helvetica" charset="0"/>
                <a:ea typeface="Helvetica" charset="0"/>
                <a:cs typeface="Helvetica" charset="0"/>
              </a:rPr>
            </a:br>
            <a:r>
              <a:rPr lang="en-US" dirty="0">
                <a:solidFill>
                  <a:srgbClr val="3B3838"/>
                </a:solidFill>
                <a:latin typeface="Helvetica" charset="0"/>
                <a:ea typeface="Helvetica" charset="0"/>
                <a:cs typeface="Helvetica" charset="0"/>
              </a:rPr>
              <a:t>into your </a:t>
            </a:r>
            <a:r>
              <a:rPr lang="en-US" b="1" dirty="0">
                <a:solidFill>
                  <a:srgbClr val="3B3838"/>
                </a:solidFill>
                <a:latin typeface="Helvetica" charset="0"/>
                <a:ea typeface="Helvetica" charset="0"/>
                <a:cs typeface="Helvetica" charset="0"/>
              </a:rPr>
              <a:t>ELBOW</a:t>
            </a: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686" y="994042"/>
            <a:ext cx="2546633" cy="1339964"/>
          </a:xfrm>
          <a:prstGeom prst="rect">
            <a:avLst/>
          </a:prstGeom>
        </p:spPr>
      </p:pic>
      <p:sp>
        <p:nvSpPr>
          <p:cNvPr id="35" name="Rectangle 34"/>
          <p:cNvSpPr/>
          <p:nvPr/>
        </p:nvSpPr>
        <p:spPr>
          <a:xfrm>
            <a:off x="507970" y="4825278"/>
            <a:ext cx="3474102" cy="646331"/>
          </a:xfrm>
          <a:prstGeom prst="rect">
            <a:avLst/>
          </a:prstGeom>
        </p:spPr>
        <p:txBody>
          <a:bodyPr wrap="square">
            <a:spAutoFit/>
          </a:bodyPr>
          <a:lstStyle/>
          <a:p>
            <a:r>
              <a:rPr lang="en-US" b="1" dirty="0">
                <a:solidFill>
                  <a:srgbClr val="3B3838"/>
                </a:solidFill>
                <a:latin typeface="Helvetica" charset="0"/>
                <a:ea typeface="Helvetica" charset="0"/>
                <a:cs typeface="Helvetica" charset="0"/>
              </a:rPr>
              <a:t>Dispose</a:t>
            </a:r>
            <a:r>
              <a:rPr lang="en-US" dirty="0">
                <a:solidFill>
                  <a:srgbClr val="3B3838"/>
                </a:solidFill>
                <a:latin typeface="Helvetica" charset="0"/>
                <a:ea typeface="Helvetica" charset="0"/>
                <a:cs typeface="Helvetica" charset="0"/>
              </a:rPr>
              <a:t> of tissues immediately</a:t>
            </a:r>
          </a:p>
          <a:p>
            <a:r>
              <a:rPr lang="en-US" b="1" dirty="0">
                <a:solidFill>
                  <a:srgbClr val="3B3838"/>
                </a:solidFill>
                <a:latin typeface="Helvetica" charset="0"/>
                <a:ea typeface="Helvetica" charset="0"/>
                <a:cs typeface="Helvetica" charset="0"/>
              </a:rPr>
              <a:t>DO NOT </a:t>
            </a:r>
            <a:r>
              <a:rPr lang="en-US" dirty="0">
                <a:solidFill>
                  <a:srgbClr val="3B3838"/>
                </a:solidFill>
                <a:latin typeface="Helvetica" charset="0"/>
                <a:ea typeface="Helvetica" charset="0"/>
                <a:cs typeface="Helvetica" charset="0"/>
              </a:rPr>
              <a:t>reuse tissues </a:t>
            </a:r>
          </a:p>
        </p:txBody>
      </p:sp>
      <p:sp>
        <p:nvSpPr>
          <p:cNvPr id="37" name="Rectangle 36"/>
          <p:cNvSpPr/>
          <p:nvPr/>
        </p:nvSpPr>
        <p:spPr>
          <a:xfrm>
            <a:off x="4451297" y="4825278"/>
            <a:ext cx="3313845" cy="646331"/>
          </a:xfrm>
          <a:prstGeom prst="rect">
            <a:avLst/>
          </a:prstGeom>
        </p:spPr>
        <p:txBody>
          <a:bodyPr wrap="square">
            <a:spAutoFit/>
          </a:bodyPr>
          <a:lstStyle/>
          <a:p>
            <a:r>
              <a:rPr lang="en-US" b="1" dirty="0">
                <a:solidFill>
                  <a:srgbClr val="3B3838"/>
                </a:solidFill>
                <a:latin typeface="Helvetica" charset="0"/>
                <a:ea typeface="Helvetica" charset="0"/>
                <a:cs typeface="Helvetica" charset="0"/>
              </a:rPr>
              <a:t>DO NOT </a:t>
            </a:r>
            <a:r>
              <a:rPr lang="en-US" dirty="0">
                <a:solidFill>
                  <a:srgbClr val="3B3838"/>
                </a:solidFill>
                <a:latin typeface="Helvetica" charset="0"/>
                <a:ea typeface="Helvetica" charset="0"/>
                <a:cs typeface="Helvetica" charset="0"/>
              </a:rPr>
              <a:t>put on lip balm or makeup outside of your home</a:t>
            </a:r>
          </a:p>
        </p:txBody>
      </p:sp>
      <p:sp>
        <p:nvSpPr>
          <p:cNvPr id="39" name="Rectangle 38"/>
          <p:cNvSpPr/>
          <p:nvPr/>
        </p:nvSpPr>
        <p:spPr>
          <a:xfrm>
            <a:off x="8316687" y="4825278"/>
            <a:ext cx="3167187" cy="369332"/>
          </a:xfrm>
          <a:prstGeom prst="rect">
            <a:avLst/>
          </a:prstGeom>
        </p:spPr>
        <p:txBody>
          <a:bodyPr wrap="square">
            <a:spAutoFit/>
          </a:bodyPr>
          <a:lstStyle/>
          <a:p>
            <a:r>
              <a:rPr lang="en-US" b="1" dirty="0">
                <a:solidFill>
                  <a:srgbClr val="3B3838"/>
                </a:solidFill>
                <a:latin typeface="Helvetica" charset="0"/>
                <a:ea typeface="Helvetica" charset="0"/>
                <a:cs typeface="Helvetica" charset="0"/>
              </a:rPr>
              <a:t>WASH your hands</a:t>
            </a:r>
          </a:p>
        </p:txBody>
      </p: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118" y="3458756"/>
            <a:ext cx="3185756" cy="136652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9274" y="3351639"/>
            <a:ext cx="2732941" cy="1404499"/>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6319" y="3942296"/>
            <a:ext cx="564356" cy="543454"/>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40" y="792338"/>
            <a:ext cx="3523810" cy="1633390"/>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9420" y="924857"/>
            <a:ext cx="2219375" cy="1393367"/>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1022" y="3482834"/>
            <a:ext cx="2138927" cy="1273304"/>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2656226" y="3418389"/>
            <a:ext cx="1164439" cy="1349924"/>
          </a:xfrm>
          <a:prstGeom prst="rect">
            <a:avLst/>
          </a:prstGeom>
        </p:spPr>
      </p:pic>
    </p:spTree>
    <p:extLst>
      <p:ext uri="{BB962C8B-B14F-4D97-AF65-F5344CB8AC3E}">
        <p14:creationId xmlns:p14="http://schemas.microsoft.com/office/powerpoint/2010/main" val="1704086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7199" y="2984909"/>
            <a:ext cx="8269169" cy="1603440"/>
          </a:xfrm>
        </p:spPr>
        <p:txBody>
          <a:bodyPr/>
          <a:lstStyle/>
          <a:p>
            <a:r>
              <a:rPr lang="en-US" dirty="0"/>
              <a:t>Personal Health and Well Being</a:t>
            </a:r>
            <a:r>
              <a:rPr lang="en-GB" dirty="0"/>
              <a:t> </a:t>
            </a:r>
            <a:endParaRPr lang="en-US" dirty="0"/>
          </a:p>
        </p:txBody>
      </p:sp>
      <p:sp>
        <p:nvSpPr>
          <p:cNvPr id="3" name="Text Placeholder 2"/>
          <p:cNvSpPr>
            <a:spLocks noGrp="1"/>
          </p:cNvSpPr>
          <p:nvPr>
            <p:ph type="body" sz="half" idx="2"/>
          </p:nvPr>
        </p:nvSpPr>
        <p:spPr/>
        <p:txBody>
          <a:bodyPr/>
          <a:lstStyle/>
          <a:p>
            <a:r>
              <a:rPr lang="en-US" dirty="0"/>
              <a:t>6.0</a:t>
            </a:r>
          </a:p>
        </p:txBody>
      </p:sp>
    </p:spTree>
    <p:extLst>
      <p:ext uri="{BB962C8B-B14F-4D97-AF65-F5344CB8AC3E}">
        <p14:creationId xmlns:p14="http://schemas.microsoft.com/office/powerpoint/2010/main" val="375406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421171" y="3955611"/>
            <a:ext cx="5609702" cy="1452875"/>
          </a:xfrm>
          <a:prstGeom prst="roundRect">
            <a:avLst>
              <a:gd name="adj" fmla="val 10412"/>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6.0 Personal Health and Well Being</a:t>
            </a:r>
            <a:r>
              <a:rPr lang="en-GB" dirty="0"/>
              <a:t>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827" y="1856140"/>
            <a:ext cx="5560625" cy="4326644"/>
          </a:xfrm>
          <a:prstGeom prst="rect">
            <a:avLst/>
          </a:prstGeom>
        </p:spPr>
      </p:pic>
      <p:sp>
        <p:nvSpPr>
          <p:cNvPr id="4" name="Rectangle 3"/>
          <p:cNvSpPr/>
          <p:nvPr/>
        </p:nvSpPr>
        <p:spPr>
          <a:xfrm>
            <a:off x="1828801" y="915274"/>
            <a:ext cx="9721438" cy="1200329"/>
          </a:xfrm>
          <a:prstGeom prst="rect">
            <a:avLst/>
          </a:prstGeom>
        </p:spPr>
        <p:txBody>
          <a:bodyPr wrap="square">
            <a:spAutoFit/>
          </a:bodyPr>
          <a:lstStyle/>
          <a:p>
            <a:r>
              <a:rPr lang="en-US" sz="2400" b="1" dirty="0">
                <a:solidFill>
                  <a:srgbClr val="3B3838"/>
                </a:solidFill>
                <a:latin typeface="Helvetica" charset="0"/>
                <a:ea typeface="Helvetica" charset="0"/>
                <a:cs typeface="Helvetica" charset="0"/>
              </a:rPr>
              <a:t>ANY</a:t>
            </a:r>
            <a:r>
              <a:rPr lang="en-US" sz="2400" dirty="0">
                <a:solidFill>
                  <a:srgbClr val="3B3838"/>
                </a:solidFill>
                <a:latin typeface="Helvetica" charset="0"/>
                <a:ea typeface="Helvetica" charset="0"/>
                <a:cs typeface="Helvetica" charset="0"/>
              </a:rPr>
              <a:t> </a:t>
            </a:r>
            <a:r>
              <a:rPr lang="en-US" sz="2400" b="1" dirty="0">
                <a:solidFill>
                  <a:srgbClr val="3B3838"/>
                </a:solidFill>
                <a:latin typeface="Helvetica" charset="0"/>
                <a:ea typeface="Helvetica" charset="0"/>
                <a:cs typeface="Helvetica" charset="0"/>
              </a:rPr>
              <a:t>faculty</a:t>
            </a:r>
            <a:r>
              <a:rPr lang="en-US" sz="2400" dirty="0">
                <a:solidFill>
                  <a:srgbClr val="3B3838"/>
                </a:solidFill>
                <a:latin typeface="Helvetica" charset="0"/>
                <a:ea typeface="Helvetica" charset="0"/>
                <a:cs typeface="Helvetica" charset="0"/>
              </a:rPr>
              <a:t>, </a:t>
            </a:r>
            <a:r>
              <a:rPr lang="en-US" sz="2400" b="1" dirty="0">
                <a:solidFill>
                  <a:srgbClr val="3B3838"/>
                </a:solidFill>
                <a:latin typeface="Helvetica" charset="0"/>
                <a:ea typeface="Helvetica" charset="0"/>
                <a:cs typeface="Helvetica" charset="0"/>
              </a:rPr>
              <a:t>staff member</a:t>
            </a:r>
            <a:r>
              <a:rPr lang="en-US" sz="2400" dirty="0">
                <a:solidFill>
                  <a:srgbClr val="3B3838"/>
                </a:solidFill>
                <a:latin typeface="Helvetica" charset="0"/>
                <a:ea typeface="Helvetica" charset="0"/>
                <a:cs typeface="Helvetica" charset="0"/>
              </a:rPr>
              <a:t>, or a </a:t>
            </a:r>
            <a:r>
              <a:rPr lang="en-US" sz="2400" b="1" dirty="0">
                <a:solidFill>
                  <a:srgbClr val="3B3838"/>
                </a:solidFill>
                <a:latin typeface="Helvetica" charset="0"/>
                <a:ea typeface="Helvetica" charset="0"/>
                <a:cs typeface="Helvetica" charset="0"/>
              </a:rPr>
              <a:t>trainee</a:t>
            </a:r>
            <a:r>
              <a:rPr lang="en-US" sz="2400" dirty="0">
                <a:solidFill>
                  <a:srgbClr val="3B3838"/>
                </a:solidFill>
                <a:latin typeface="Helvetica" charset="0"/>
                <a:ea typeface="Helvetica" charset="0"/>
                <a:cs typeface="Helvetica" charset="0"/>
              </a:rPr>
              <a:t> with any signs of illness, no matter how mild, </a:t>
            </a:r>
            <a:r>
              <a:rPr lang="en-US" sz="2400" b="1" u="sng" dirty="0">
                <a:solidFill>
                  <a:srgbClr val="3B3838"/>
                </a:solidFill>
                <a:latin typeface="Helvetica" charset="0"/>
                <a:ea typeface="Helvetica" charset="0"/>
                <a:cs typeface="Helvetica" charset="0"/>
              </a:rPr>
              <a:t>MUST NOT </a:t>
            </a:r>
            <a:r>
              <a:rPr lang="en-US" sz="2400" dirty="0">
                <a:solidFill>
                  <a:srgbClr val="3B3838"/>
                </a:solidFill>
                <a:latin typeface="Helvetica" charset="0"/>
                <a:ea typeface="Helvetica" charset="0"/>
                <a:cs typeface="Helvetica" charset="0"/>
              </a:rPr>
              <a:t>perform work of any kind in labs, studios, or other workspaces. </a:t>
            </a:r>
          </a:p>
        </p:txBody>
      </p:sp>
      <p:sp>
        <p:nvSpPr>
          <p:cNvPr id="5" name="Rectangle 4"/>
          <p:cNvSpPr/>
          <p:nvPr/>
        </p:nvSpPr>
        <p:spPr>
          <a:xfrm>
            <a:off x="428408" y="2446790"/>
            <a:ext cx="5595227" cy="1200329"/>
          </a:xfrm>
          <a:prstGeom prst="rect">
            <a:avLst/>
          </a:prstGeom>
        </p:spPr>
        <p:txBody>
          <a:bodyPr wrap="square">
            <a:spAutoFit/>
          </a:bodyPr>
          <a:lstStyle/>
          <a:p>
            <a:r>
              <a:rPr lang="en-US" sz="2400" dirty="0">
                <a:solidFill>
                  <a:srgbClr val="3B3838"/>
                </a:solidFill>
                <a:latin typeface="Helvetica" charset="0"/>
                <a:ea typeface="Helvetica" charset="0"/>
                <a:cs typeface="Helvetica" charset="0"/>
              </a:rPr>
              <a:t>They should notify their supervisor and/or Division Director and, then, </a:t>
            </a:r>
            <a:r>
              <a:rPr lang="en-US" sz="2400" b="1" dirty="0">
                <a:solidFill>
                  <a:srgbClr val="3B3838"/>
                </a:solidFill>
                <a:latin typeface="Helvetica" charset="0"/>
                <a:ea typeface="Helvetica" charset="0"/>
                <a:cs typeface="Helvetica" charset="0"/>
              </a:rPr>
              <a:t>Employee Health</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08" y="971682"/>
            <a:ext cx="1211415" cy="1060905"/>
          </a:xfrm>
          <a:prstGeom prst="rect">
            <a:avLst/>
          </a:prstGeom>
        </p:spPr>
      </p:pic>
      <p:sp>
        <p:nvSpPr>
          <p:cNvPr id="23" name="Rectangle 22"/>
          <p:cNvSpPr/>
          <p:nvPr/>
        </p:nvSpPr>
        <p:spPr>
          <a:xfrm>
            <a:off x="671138" y="4122222"/>
            <a:ext cx="5191975" cy="923330"/>
          </a:xfrm>
          <a:prstGeom prst="rect">
            <a:avLst/>
          </a:prstGeom>
        </p:spPr>
        <p:txBody>
          <a:bodyPr wrap="square">
            <a:spAutoFit/>
          </a:bodyPr>
          <a:lstStyle/>
          <a:p>
            <a:r>
              <a:rPr lang="en-US" b="1" dirty="0">
                <a:solidFill>
                  <a:srgbClr val="3B3838"/>
                </a:solidFill>
                <a:latin typeface="Helvetica" charset="0"/>
                <a:ea typeface="Helvetica" charset="0"/>
                <a:cs typeface="Helvetica" charset="0"/>
              </a:rPr>
              <a:t>COVID-19 testing </a:t>
            </a:r>
            <a:r>
              <a:rPr lang="en-US" dirty="0">
                <a:solidFill>
                  <a:srgbClr val="3B3838"/>
                </a:solidFill>
                <a:latin typeface="Helvetica" charset="0"/>
                <a:ea typeface="Helvetica" charset="0"/>
                <a:cs typeface="Helvetica" charset="0"/>
              </a:rPr>
              <a:t>is available to </a:t>
            </a:r>
            <a:r>
              <a:rPr lang="en-US" b="1" dirty="0">
                <a:solidFill>
                  <a:srgbClr val="3B3838"/>
                </a:solidFill>
                <a:latin typeface="Helvetica" charset="0"/>
                <a:ea typeface="Helvetica" charset="0"/>
                <a:cs typeface="Helvetica" charset="0"/>
              </a:rPr>
              <a:t>ALL</a:t>
            </a:r>
            <a:r>
              <a:rPr lang="en-US" dirty="0">
                <a:solidFill>
                  <a:srgbClr val="3B3838"/>
                </a:solidFill>
                <a:latin typeface="Helvetica" charset="0"/>
                <a:ea typeface="Helvetica" charset="0"/>
                <a:cs typeface="Helvetica" charset="0"/>
              </a:rPr>
              <a:t> UM employees with symptoms of illness through </a:t>
            </a:r>
            <a:r>
              <a:rPr lang="en-US" b="1" dirty="0">
                <a:solidFill>
                  <a:srgbClr val="3B3838"/>
                </a:solidFill>
                <a:latin typeface="Helvetica" charset="0"/>
                <a:ea typeface="Helvetica" charset="0"/>
                <a:cs typeface="Helvetica" charset="0"/>
              </a:rPr>
              <a:t>Employee Health </a:t>
            </a:r>
            <a:r>
              <a:rPr lang="en-US" dirty="0">
                <a:solidFill>
                  <a:srgbClr val="3B3838"/>
                </a:solidFill>
                <a:latin typeface="Helvetica" charset="0"/>
                <a:ea typeface="Helvetica" charset="0"/>
                <a:cs typeface="Helvetica" charset="0"/>
              </a:rPr>
              <a:t>by contacting: </a:t>
            </a:r>
            <a:r>
              <a:rPr lang="en-US" dirty="0">
                <a:solidFill>
                  <a:srgbClr val="ED6C05"/>
                </a:solidFill>
                <a:latin typeface="Helvetica" charset="0"/>
                <a:ea typeface="Helvetica" charset="0"/>
                <a:cs typeface="Helvetica" charset="0"/>
              </a:rPr>
              <a:t>305-243-TEST</a:t>
            </a:r>
          </a:p>
        </p:txBody>
      </p:sp>
    </p:spTree>
    <p:extLst>
      <p:ext uri="{BB962C8B-B14F-4D97-AF65-F5344CB8AC3E}">
        <p14:creationId xmlns:p14="http://schemas.microsoft.com/office/powerpoint/2010/main" val="98459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Operating Protocol  (SOP) Faculty Guide</a:t>
            </a:r>
          </a:p>
        </p:txBody>
      </p:sp>
      <p:sp>
        <p:nvSpPr>
          <p:cNvPr id="3" name="Rectangle 2"/>
          <p:cNvSpPr/>
          <p:nvPr/>
        </p:nvSpPr>
        <p:spPr>
          <a:xfrm>
            <a:off x="4341885" y="823810"/>
            <a:ext cx="3526927" cy="923330"/>
          </a:xfrm>
          <a:prstGeom prst="rect">
            <a:avLst/>
          </a:prstGeom>
        </p:spPr>
        <p:txBody>
          <a:bodyPr wrap="none">
            <a:spAutoFit/>
          </a:bodyPr>
          <a:lstStyle/>
          <a:p>
            <a:pPr algn="ctr"/>
            <a:r>
              <a:rPr lang="en-US" sz="5400">
                <a:solidFill>
                  <a:srgbClr val="ED6C05"/>
                </a:solidFill>
                <a:effectLst/>
                <a:latin typeface="Georgia" charset="0"/>
                <a:ea typeface="Georgia" charset="0"/>
                <a:cs typeface="Georgia" charset="0"/>
              </a:rPr>
              <a:t>Objectives</a:t>
            </a:r>
            <a:r>
              <a:rPr lang="en-GB" sz="5400" dirty="0">
                <a:solidFill>
                  <a:srgbClr val="ED6C05"/>
                </a:solidFill>
                <a:effectLst/>
                <a:latin typeface="Georgia" charset="0"/>
                <a:ea typeface="Georgia" charset="0"/>
                <a:cs typeface="Georgia" charset="0"/>
              </a:rPr>
              <a:t> </a:t>
            </a:r>
            <a:endParaRPr lang="en-US" sz="5400" dirty="0">
              <a:solidFill>
                <a:srgbClr val="ED6C05"/>
              </a:solidFill>
              <a:latin typeface="Georgia" charset="0"/>
              <a:ea typeface="Georgia" charset="0"/>
              <a:cs typeface="Georgia" charset="0"/>
            </a:endParaRPr>
          </a:p>
        </p:txBody>
      </p:sp>
      <p:sp>
        <p:nvSpPr>
          <p:cNvPr id="5" name="Rectangle 4"/>
          <p:cNvSpPr/>
          <p:nvPr/>
        </p:nvSpPr>
        <p:spPr>
          <a:xfrm>
            <a:off x="413933" y="4028889"/>
            <a:ext cx="2700327" cy="1323439"/>
          </a:xfrm>
          <a:prstGeom prst="rect">
            <a:avLst/>
          </a:prstGeom>
        </p:spPr>
        <p:txBody>
          <a:bodyPr wrap="square">
            <a:spAutoFit/>
          </a:bodyPr>
          <a:lstStyle/>
          <a:p>
            <a:pPr algn="ctr"/>
            <a:r>
              <a:rPr lang="en-US" sz="2000" b="1" dirty="0">
                <a:solidFill>
                  <a:srgbClr val="ED6C05"/>
                </a:solidFill>
                <a:effectLst/>
                <a:latin typeface="Helvetica" charset="0"/>
                <a:ea typeface="Helvetica" charset="0"/>
                <a:cs typeface="Helvetica" charset="0"/>
              </a:rPr>
              <a:t>HEALTH </a:t>
            </a:r>
            <a:br>
              <a:rPr lang="en-US" sz="2000" b="1" dirty="0">
                <a:solidFill>
                  <a:srgbClr val="ED6C05"/>
                </a:solidFill>
                <a:effectLst/>
                <a:latin typeface="Helvetica" charset="0"/>
                <a:ea typeface="Helvetica" charset="0"/>
                <a:cs typeface="Helvetica" charset="0"/>
              </a:rPr>
            </a:br>
            <a:r>
              <a:rPr lang="en-US" sz="2000" b="1" dirty="0">
                <a:solidFill>
                  <a:srgbClr val="ED6C05"/>
                </a:solidFill>
                <a:effectLst/>
                <a:latin typeface="Helvetica" charset="0"/>
                <a:ea typeface="Helvetica" charset="0"/>
                <a:cs typeface="Helvetica" charset="0"/>
              </a:rPr>
              <a:t>AND SAFETY </a:t>
            </a:r>
            <a:br>
              <a:rPr lang="en-US" sz="2000" b="1" dirty="0">
                <a:effectLst/>
                <a:latin typeface="Helvetica" charset="0"/>
                <a:ea typeface="Helvetica" charset="0"/>
                <a:cs typeface="Helvetica" charset="0"/>
              </a:rPr>
            </a:br>
            <a:r>
              <a:rPr lang="en-US" sz="2000" dirty="0">
                <a:solidFill>
                  <a:schemeClr val="bg2">
                    <a:lumMod val="25000"/>
                  </a:schemeClr>
                </a:solidFill>
                <a:effectLst/>
                <a:latin typeface="Helvetica" charset="0"/>
                <a:ea typeface="Helvetica" charset="0"/>
                <a:cs typeface="Helvetica" charset="0"/>
              </a:rPr>
              <a:t>of our University and wider </a:t>
            </a:r>
            <a:r>
              <a:rPr lang="en-US" sz="2000" dirty="0">
                <a:solidFill>
                  <a:srgbClr val="3B3838"/>
                </a:solidFill>
                <a:effectLst/>
                <a:latin typeface="Helvetica" charset="0"/>
                <a:ea typeface="Helvetica" charset="0"/>
                <a:cs typeface="Helvetica" charset="0"/>
              </a:rPr>
              <a:t>communit</a:t>
            </a:r>
            <a:r>
              <a:rPr lang="en-US" sz="2000" dirty="0">
                <a:solidFill>
                  <a:schemeClr val="bg2">
                    <a:lumMod val="25000"/>
                  </a:schemeClr>
                </a:solidFill>
                <a:effectLst/>
                <a:latin typeface="Helvetica" charset="0"/>
                <a:ea typeface="Helvetica" charset="0"/>
                <a:cs typeface="Helvetica" charset="0"/>
              </a:rPr>
              <a:t>y </a:t>
            </a:r>
            <a:endParaRPr lang="en-US" sz="2000" dirty="0">
              <a:solidFill>
                <a:schemeClr val="bg2">
                  <a:lumMod val="25000"/>
                </a:schemeClr>
              </a:solidFill>
              <a:latin typeface="Helvetica" charset="0"/>
              <a:ea typeface="Helvetica" charset="0"/>
              <a:cs typeface="Helvetica" charset="0"/>
            </a:endParaRPr>
          </a:p>
        </p:txBody>
      </p:sp>
      <p:sp>
        <p:nvSpPr>
          <p:cNvPr id="6" name="Rectangle 5"/>
          <p:cNvSpPr/>
          <p:nvPr/>
        </p:nvSpPr>
        <p:spPr>
          <a:xfrm>
            <a:off x="3315374" y="4028889"/>
            <a:ext cx="2700753" cy="1323439"/>
          </a:xfrm>
          <a:prstGeom prst="rect">
            <a:avLst/>
          </a:prstGeom>
        </p:spPr>
        <p:txBody>
          <a:bodyPr wrap="square">
            <a:spAutoFit/>
          </a:bodyPr>
          <a:lstStyle/>
          <a:p>
            <a:pPr algn="ctr"/>
            <a:r>
              <a:rPr lang="en-US" sz="2000" b="1" dirty="0">
                <a:solidFill>
                  <a:srgbClr val="ED6C05"/>
                </a:solidFill>
                <a:latin typeface="Helvetica" charset="0"/>
                <a:ea typeface="Helvetica" charset="0"/>
                <a:cs typeface="Helvetica" charset="0"/>
              </a:rPr>
              <a:t>PHASED </a:t>
            </a:r>
            <a:br>
              <a:rPr lang="en-US" sz="2000" b="1" dirty="0">
                <a:solidFill>
                  <a:srgbClr val="ED6C05"/>
                </a:solidFill>
                <a:latin typeface="Helvetica" charset="0"/>
                <a:ea typeface="Helvetica" charset="0"/>
                <a:cs typeface="Helvetica" charset="0"/>
              </a:rPr>
            </a:br>
            <a:r>
              <a:rPr lang="en-US" sz="2000" b="1" dirty="0">
                <a:solidFill>
                  <a:srgbClr val="ED6C05"/>
                </a:solidFill>
                <a:latin typeface="Helvetica" charset="0"/>
                <a:ea typeface="Helvetica" charset="0"/>
                <a:cs typeface="Helvetica" charset="0"/>
              </a:rPr>
              <a:t>RAMP U</a:t>
            </a:r>
            <a:r>
              <a:rPr lang="en-US" sz="2000" b="1" dirty="0">
                <a:solidFill>
                  <a:srgbClr val="ED6C05"/>
                </a:solidFill>
                <a:effectLst/>
                <a:latin typeface="Arial" charset="0"/>
                <a:ea typeface="Calibri" charset="0"/>
                <a:cs typeface="Times New Roman" charset="0"/>
              </a:rPr>
              <a:t>P</a:t>
            </a:r>
            <a:r>
              <a:rPr lang="en-US" sz="2000" dirty="0">
                <a:solidFill>
                  <a:srgbClr val="ED6C05"/>
                </a:solidFill>
                <a:effectLst/>
                <a:latin typeface="Arial" charset="0"/>
                <a:ea typeface="Calibri" charset="0"/>
                <a:cs typeface="Times New Roman" charset="0"/>
              </a:rPr>
              <a:t> </a:t>
            </a:r>
            <a:br>
              <a:rPr lang="en-US" sz="2000" dirty="0">
                <a:effectLst/>
                <a:latin typeface="Arial" charset="0"/>
                <a:ea typeface="Calibri" charset="0"/>
                <a:cs typeface="Times New Roman" charset="0"/>
              </a:rPr>
            </a:br>
            <a:r>
              <a:rPr lang="en-US" sz="2000" dirty="0">
                <a:solidFill>
                  <a:srgbClr val="3B3838"/>
                </a:solidFill>
                <a:effectLst/>
                <a:latin typeface="Arial" charset="0"/>
                <a:ea typeface="Calibri" charset="0"/>
                <a:cs typeface="Times New Roman" charset="0"/>
              </a:rPr>
              <a:t>of research and scholarly activity</a:t>
            </a:r>
            <a:endParaRPr lang="en-US" sz="2000" dirty="0">
              <a:solidFill>
                <a:srgbClr val="3B3838"/>
              </a:solidFill>
            </a:endParaRPr>
          </a:p>
        </p:txBody>
      </p:sp>
      <p:sp>
        <p:nvSpPr>
          <p:cNvPr id="7" name="Rectangle 6"/>
          <p:cNvSpPr/>
          <p:nvPr/>
        </p:nvSpPr>
        <p:spPr>
          <a:xfrm>
            <a:off x="6194571" y="4028889"/>
            <a:ext cx="2711875" cy="707886"/>
          </a:xfrm>
          <a:prstGeom prst="rect">
            <a:avLst/>
          </a:prstGeom>
        </p:spPr>
        <p:txBody>
          <a:bodyPr wrap="square">
            <a:spAutoFit/>
          </a:bodyPr>
          <a:lstStyle/>
          <a:p>
            <a:pPr algn="ctr"/>
            <a:r>
              <a:rPr lang="en-US" sz="2000" b="1" dirty="0">
                <a:solidFill>
                  <a:srgbClr val="ED6C05"/>
                </a:solidFill>
                <a:latin typeface="Helvetica" charset="0"/>
                <a:ea typeface="Helvetica" charset="0"/>
                <a:cs typeface="Helvetica" charset="0"/>
              </a:rPr>
              <a:t>SUPPORT FACULTY AND STAFF </a:t>
            </a:r>
          </a:p>
        </p:txBody>
      </p:sp>
      <p:sp>
        <p:nvSpPr>
          <p:cNvPr id="8" name="Rectangle 7"/>
          <p:cNvSpPr/>
          <p:nvPr/>
        </p:nvSpPr>
        <p:spPr>
          <a:xfrm>
            <a:off x="9106738" y="4028889"/>
            <a:ext cx="2690026" cy="1015663"/>
          </a:xfrm>
          <a:prstGeom prst="rect">
            <a:avLst/>
          </a:prstGeom>
        </p:spPr>
        <p:txBody>
          <a:bodyPr wrap="square">
            <a:spAutoFit/>
          </a:bodyPr>
          <a:lstStyle/>
          <a:p>
            <a:pPr algn="ctr"/>
            <a:r>
              <a:rPr lang="en-US" sz="2000" b="1" dirty="0">
                <a:solidFill>
                  <a:srgbClr val="ED6C05"/>
                </a:solidFill>
                <a:effectLst/>
                <a:latin typeface="Arial" charset="0"/>
                <a:ea typeface="Calibri" charset="0"/>
                <a:cs typeface="Times New Roman" charset="0"/>
              </a:rPr>
              <a:t>CONSISTENT COMPLIANCE </a:t>
            </a:r>
            <a:br>
              <a:rPr lang="en-US" sz="2000" b="1" dirty="0">
                <a:solidFill>
                  <a:srgbClr val="ED6C05"/>
                </a:solidFill>
                <a:effectLst/>
                <a:latin typeface="Arial" charset="0"/>
                <a:ea typeface="Calibri" charset="0"/>
                <a:cs typeface="Times New Roman" charset="0"/>
              </a:rPr>
            </a:br>
            <a:r>
              <a:rPr lang="en-US" sz="2000" dirty="0">
                <a:solidFill>
                  <a:srgbClr val="3B3838"/>
                </a:solidFill>
                <a:effectLst/>
                <a:latin typeface="Arial" charset="0"/>
                <a:ea typeface="Calibri" charset="0"/>
                <a:cs typeface="Times New Roman" charset="0"/>
              </a:rPr>
              <a:t>with guidelines </a:t>
            </a:r>
            <a:endParaRPr lang="en-US" sz="2000" dirty="0">
              <a:solidFill>
                <a:srgbClr val="3B3838"/>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850" y="1991706"/>
            <a:ext cx="1672043" cy="191954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196" y="2217595"/>
            <a:ext cx="2522473" cy="152430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4988" y="2161699"/>
            <a:ext cx="1762612" cy="1749556"/>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2739" y="2161699"/>
            <a:ext cx="1737052" cy="1771207"/>
          </a:xfrm>
          <a:prstGeom prst="rect">
            <a:avLst/>
          </a:prstGeom>
        </p:spPr>
      </p:pic>
    </p:spTree>
    <p:extLst>
      <p:ext uri="{BB962C8B-B14F-4D97-AF65-F5344CB8AC3E}">
        <p14:creationId xmlns:p14="http://schemas.microsoft.com/office/powerpoint/2010/main" val="796884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6.0 Personal Health and Well Being</a:t>
            </a:r>
            <a:r>
              <a:rPr lang="en-GB" dirty="0"/>
              <a:t> </a:t>
            </a:r>
            <a:endParaRPr lang="en-US" dirty="0"/>
          </a:p>
        </p:txBody>
      </p:sp>
      <p:sp>
        <p:nvSpPr>
          <p:cNvPr id="7" name="Rectangle 6"/>
          <p:cNvSpPr/>
          <p:nvPr/>
        </p:nvSpPr>
        <p:spPr>
          <a:xfrm>
            <a:off x="413934" y="4515665"/>
            <a:ext cx="3615389" cy="1384995"/>
          </a:xfrm>
          <a:prstGeom prst="rect">
            <a:avLst/>
          </a:prstGeom>
        </p:spPr>
        <p:txBody>
          <a:bodyPr wrap="square">
            <a:spAutoFit/>
          </a:bodyPr>
          <a:lstStyle/>
          <a:p>
            <a:r>
              <a:rPr lang="en-US" sz="2100" b="1" dirty="0">
                <a:latin typeface="Helvetica" charset="0"/>
                <a:ea typeface="Helvetica" charset="0"/>
                <a:cs typeface="Helvetica" charset="0"/>
              </a:rPr>
              <a:t>MUST</a:t>
            </a:r>
            <a:r>
              <a:rPr lang="en-US" sz="2100" dirty="0">
                <a:latin typeface="Helvetica" charset="0"/>
                <a:ea typeface="Helvetica" charset="0"/>
                <a:cs typeface="Helvetica" charset="0"/>
              </a:rPr>
              <a:t> self-report the positive COVID-19 test result to </a:t>
            </a:r>
            <a:r>
              <a:rPr lang="en-US" sz="2100" dirty="0" err="1">
                <a:solidFill>
                  <a:srgbClr val="ED6C05"/>
                </a:solidFill>
                <a:latin typeface="Helvetica" charset="0"/>
                <a:ea typeface="Helvetica" charset="0"/>
                <a:cs typeface="Helvetica" charset="0"/>
              </a:rPr>
              <a:t>utrace@miami.edu</a:t>
            </a:r>
            <a:endParaRPr lang="en-US" sz="2100" dirty="0">
              <a:solidFill>
                <a:srgbClr val="ED6C05"/>
              </a:solidFill>
              <a:latin typeface="Helvetica" charset="0"/>
              <a:ea typeface="Helvetica" charset="0"/>
              <a:cs typeface="Helvetica" charset="0"/>
            </a:endParaRPr>
          </a:p>
          <a:p>
            <a:endParaRPr lang="en-US" sz="2100" dirty="0">
              <a:latin typeface="Helvetica" charset="0"/>
              <a:ea typeface="Helvetica" charset="0"/>
              <a:cs typeface="Helvetica" charset="0"/>
            </a:endParaRPr>
          </a:p>
        </p:txBody>
      </p:sp>
      <p:sp>
        <p:nvSpPr>
          <p:cNvPr id="8" name="Rectangle 7"/>
          <p:cNvSpPr/>
          <p:nvPr/>
        </p:nvSpPr>
        <p:spPr>
          <a:xfrm>
            <a:off x="4266050" y="4515665"/>
            <a:ext cx="3631190" cy="1061829"/>
          </a:xfrm>
          <a:prstGeom prst="rect">
            <a:avLst/>
          </a:prstGeom>
        </p:spPr>
        <p:txBody>
          <a:bodyPr wrap="square">
            <a:spAutoFit/>
          </a:bodyPr>
          <a:lstStyle/>
          <a:p>
            <a:r>
              <a:rPr lang="en-US" sz="2100" b="1" dirty="0">
                <a:solidFill>
                  <a:srgbClr val="3B3838"/>
                </a:solidFill>
                <a:latin typeface="Helvetica" charset="0"/>
                <a:ea typeface="Helvetica" charset="0"/>
                <a:cs typeface="Helvetica" charset="0"/>
              </a:rPr>
              <a:t>ARE REQUIRED </a:t>
            </a:r>
            <a:r>
              <a:rPr lang="en-US" sz="2100" dirty="0">
                <a:solidFill>
                  <a:srgbClr val="3B3838"/>
                </a:solidFill>
                <a:latin typeface="Helvetica" charset="0"/>
                <a:ea typeface="Helvetica" charset="0"/>
                <a:cs typeface="Helvetica" charset="0"/>
              </a:rPr>
              <a:t>to participate in UM’s contact tracing initiative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0542" y="2022019"/>
            <a:ext cx="2429614" cy="241588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4683" y="1997879"/>
            <a:ext cx="2542279" cy="2464165"/>
          </a:xfrm>
          <a:prstGeom prst="rect">
            <a:avLst/>
          </a:prstGeom>
        </p:spPr>
      </p:pic>
      <p:sp>
        <p:nvSpPr>
          <p:cNvPr id="11" name="Rectangle 10"/>
          <p:cNvSpPr/>
          <p:nvPr/>
        </p:nvSpPr>
        <p:spPr>
          <a:xfrm>
            <a:off x="433769" y="865655"/>
            <a:ext cx="11362996" cy="954107"/>
          </a:xfrm>
          <a:prstGeom prst="rect">
            <a:avLst/>
          </a:prstGeom>
        </p:spPr>
        <p:txBody>
          <a:bodyPr wrap="square">
            <a:spAutoFit/>
          </a:bodyPr>
          <a:lstStyle/>
          <a:p>
            <a:pPr algn="ctr"/>
            <a:r>
              <a:rPr lang="en-US" sz="2800" b="1" dirty="0">
                <a:solidFill>
                  <a:srgbClr val="3B3838"/>
                </a:solidFill>
                <a:latin typeface="Helvetica" charset="0"/>
                <a:ea typeface="Helvetica" charset="0"/>
                <a:cs typeface="Helvetica" charset="0"/>
              </a:rPr>
              <a:t>ALL UM PERSONNEL </a:t>
            </a:r>
            <a:r>
              <a:rPr lang="en-US" sz="2800" dirty="0">
                <a:solidFill>
                  <a:srgbClr val="3B3838"/>
                </a:solidFill>
                <a:latin typeface="Helvetica" charset="0"/>
                <a:ea typeface="Helvetica" charset="0"/>
                <a:cs typeface="Helvetica" charset="0"/>
              </a:rPr>
              <a:t>testing positive </a:t>
            </a:r>
            <a:br>
              <a:rPr lang="en-US" sz="2800" dirty="0">
                <a:solidFill>
                  <a:srgbClr val="3B3838"/>
                </a:solidFill>
                <a:latin typeface="Helvetica" charset="0"/>
                <a:ea typeface="Helvetica" charset="0"/>
                <a:cs typeface="Helvetica" charset="0"/>
              </a:rPr>
            </a:br>
            <a:r>
              <a:rPr lang="en-US" sz="2800" dirty="0">
                <a:solidFill>
                  <a:srgbClr val="3B3838"/>
                </a:solidFill>
                <a:latin typeface="Helvetica" charset="0"/>
                <a:ea typeface="Helvetica" charset="0"/>
                <a:cs typeface="Helvetica" charset="0"/>
              </a:rPr>
              <a:t>or have tested positive for COVID-19 must </a:t>
            </a:r>
            <a:endParaRPr lang="en-US" sz="2800" dirty="0">
              <a:solidFill>
                <a:srgbClr val="3B3838"/>
              </a:solidFill>
            </a:endParaRPr>
          </a:p>
        </p:txBody>
      </p:sp>
      <p:sp>
        <p:nvSpPr>
          <p:cNvPr id="21" name="Rectangle 20"/>
          <p:cNvSpPr/>
          <p:nvPr/>
        </p:nvSpPr>
        <p:spPr>
          <a:xfrm>
            <a:off x="8133967" y="4515665"/>
            <a:ext cx="3646993" cy="1061829"/>
          </a:xfrm>
          <a:prstGeom prst="rect">
            <a:avLst/>
          </a:prstGeom>
        </p:spPr>
        <p:txBody>
          <a:bodyPr wrap="square">
            <a:spAutoFit/>
          </a:bodyPr>
          <a:lstStyle/>
          <a:p>
            <a:r>
              <a:rPr lang="en-US" sz="2100" b="1" dirty="0">
                <a:solidFill>
                  <a:srgbClr val="3B3838"/>
                </a:solidFill>
                <a:latin typeface="Helvetica" charset="0"/>
                <a:ea typeface="Helvetica" charset="0"/>
                <a:cs typeface="Helvetica" charset="0"/>
              </a:rPr>
              <a:t>ARE REQUIRED </a:t>
            </a:r>
            <a:r>
              <a:rPr lang="en-US" sz="2100" dirty="0">
                <a:solidFill>
                  <a:srgbClr val="3B3838"/>
                </a:solidFill>
                <a:latin typeface="Helvetica" charset="0"/>
                <a:ea typeface="Helvetica" charset="0"/>
                <a:cs typeface="Helvetica" charset="0"/>
              </a:rPr>
              <a:t>to self-quarantine at home for at least 14 days</a:t>
            </a:r>
          </a:p>
        </p:txBody>
      </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94" y="2022019"/>
            <a:ext cx="2618788" cy="2247145"/>
          </a:xfrm>
          <a:prstGeom prst="rect">
            <a:avLst/>
          </a:prstGeom>
        </p:spPr>
      </p:pic>
    </p:spTree>
    <p:extLst>
      <p:ext uri="{BB962C8B-B14F-4D97-AF65-F5344CB8AC3E}">
        <p14:creationId xmlns:p14="http://schemas.microsoft.com/office/powerpoint/2010/main" val="1717882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7199" y="2984909"/>
            <a:ext cx="7879025" cy="1603440"/>
          </a:xfrm>
        </p:spPr>
        <p:txBody>
          <a:bodyPr/>
          <a:lstStyle/>
          <a:p>
            <a:r>
              <a:rPr lang="en-US" dirty="0"/>
              <a:t>Additional Research Guidance for Phase I </a:t>
            </a:r>
          </a:p>
        </p:txBody>
      </p:sp>
      <p:sp>
        <p:nvSpPr>
          <p:cNvPr id="3" name="Text Placeholder 2"/>
          <p:cNvSpPr>
            <a:spLocks noGrp="1"/>
          </p:cNvSpPr>
          <p:nvPr>
            <p:ph type="body" sz="half" idx="2"/>
          </p:nvPr>
        </p:nvSpPr>
        <p:spPr/>
        <p:txBody>
          <a:bodyPr/>
          <a:lstStyle/>
          <a:p>
            <a:r>
              <a:rPr lang="en-US" dirty="0"/>
              <a:t>7.0</a:t>
            </a:r>
          </a:p>
        </p:txBody>
      </p:sp>
    </p:spTree>
    <p:extLst>
      <p:ext uri="{BB962C8B-B14F-4D97-AF65-F5344CB8AC3E}">
        <p14:creationId xmlns:p14="http://schemas.microsoft.com/office/powerpoint/2010/main" val="1596914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7.0 Additional Research Guidance for Phase I </a:t>
            </a:r>
          </a:p>
        </p:txBody>
      </p:sp>
      <p:sp>
        <p:nvSpPr>
          <p:cNvPr id="3" name="Rectangle 2"/>
          <p:cNvSpPr/>
          <p:nvPr/>
        </p:nvSpPr>
        <p:spPr>
          <a:xfrm>
            <a:off x="413933" y="859722"/>
            <a:ext cx="11382831" cy="523220"/>
          </a:xfrm>
          <a:prstGeom prst="rect">
            <a:avLst/>
          </a:prstGeom>
        </p:spPr>
        <p:txBody>
          <a:bodyPr wrap="square">
            <a:spAutoFit/>
          </a:bodyPr>
          <a:lstStyle/>
          <a:p>
            <a:pPr algn="ctr"/>
            <a:r>
              <a:rPr lang="en-US" sz="2800" b="1" dirty="0">
                <a:solidFill>
                  <a:srgbClr val="3B3838"/>
                </a:solidFill>
                <a:latin typeface="Helvetica" charset="0"/>
                <a:ea typeface="Helvetica" charset="0"/>
                <a:cs typeface="Helvetica" charset="0"/>
              </a:rPr>
              <a:t>For clinical, and/or population research:</a:t>
            </a:r>
          </a:p>
        </p:txBody>
      </p:sp>
      <p:sp>
        <p:nvSpPr>
          <p:cNvPr id="4" name="Rectangle 3"/>
          <p:cNvSpPr/>
          <p:nvPr/>
        </p:nvSpPr>
        <p:spPr>
          <a:xfrm>
            <a:off x="413933" y="3820451"/>
            <a:ext cx="2833379" cy="1323439"/>
          </a:xfrm>
          <a:prstGeom prst="rect">
            <a:avLst/>
          </a:prstGeom>
        </p:spPr>
        <p:txBody>
          <a:bodyPr wrap="square">
            <a:spAutoFit/>
          </a:bodyPr>
          <a:lstStyle/>
          <a:p>
            <a:r>
              <a:rPr lang="en-US" sz="2000" dirty="0">
                <a:latin typeface="Helvetica" charset="0"/>
                <a:ea typeface="Helvetica" charset="0"/>
                <a:cs typeface="Helvetica" charset="0"/>
              </a:rPr>
              <a:t>Non-critical, clinical research activities will </a:t>
            </a:r>
            <a:r>
              <a:rPr lang="en-US" sz="2000" b="1" dirty="0">
                <a:latin typeface="Helvetica" charset="0"/>
                <a:ea typeface="Helvetica" charset="0"/>
                <a:cs typeface="Helvetica" charset="0"/>
              </a:rPr>
              <a:t>REMAIN SCALED BACK</a:t>
            </a:r>
          </a:p>
        </p:txBody>
      </p:sp>
      <p:grpSp>
        <p:nvGrpSpPr>
          <p:cNvPr id="6" name="Group 5"/>
          <p:cNvGrpSpPr/>
          <p:nvPr/>
        </p:nvGrpSpPr>
        <p:grpSpPr>
          <a:xfrm>
            <a:off x="413934" y="7817043"/>
            <a:ext cx="11382831" cy="1833025"/>
            <a:chOff x="413933" y="-2538537"/>
            <a:chExt cx="15250749" cy="2133924"/>
          </a:xfrm>
        </p:grpSpPr>
        <p:grpSp>
          <p:nvGrpSpPr>
            <p:cNvPr id="7" name="Group 6"/>
            <p:cNvGrpSpPr/>
            <p:nvPr/>
          </p:nvGrpSpPr>
          <p:grpSpPr>
            <a:xfrm>
              <a:off x="413933" y="-2538537"/>
              <a:ext cx="11382830" cy="2133924"/>
              <a:chOff x="413934" y="1242146"/>
              <a:chExt cx="12483280" cy="2133924"/>
            </a:xfrm>
          </p:grpSpPr>
          <p:sp>
            <p:nvSpPr>
              <p:cNvPr id="9" name="Rounded Rectangle 8"/>
              <p:cNvSpPr/>
              <p:nvPr/>
            </p:nvSpPr>
            <p:spPr>
              <a:xfrm>
                <a:off x="413934"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655789"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897643"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12017689" y="-2538537"/>
              <a:ext cx="3646993"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3247313" y="3820451"/>
            <a:ext cx="2775589" cy="1323439"/>
          </a:xfrm>
          <a:prstGeom prst="rect">
            <a:avLst/>
          </a:prstGeom>
        </p:spPr>
        <p:txBody>
          <a:bodyPr wrap="square">
            <a:spAutoFit/>
          </a:bodyPr>
          <a:lstStyle/>
          <a:p>
            <a:r>
              <a:rPr lang="en-US" sz="2000" dirty="0">
                <a:latin typeface="Helvetica" charset="0"/>
                <a:ea typeface="Helvetica" charset="0"/>
                <a:cs typeface="Helvetica" charset="0"/>
              </a:rPr>
              <a:t>Community-based/ face to face data collection will remain </a:t>
            </a:r>
            <a:r>
              <a:rPr lang="en-US" sz="2000" b="1" dirty="0">
                <a:latin typeface="Helvetica" charset="0"/>
                <a:ea typeface="Helvetica" charset="0"/>
                <a:cs typeface="Helvetica" charset="0"/>
              </a:rPr>
              <a:t>“ON PAUSE” </a:t>
            </a:r>
          </a:p>
        </p:txBody>
      </p:sp>
      <p:sp>
        <p:nvSpPr>
          <p:cNvPr id="14" name="Rectangle 13"/>
          <p:cNvSpPr/>
          <p:nvPr/>
        </p:nvSpPr>
        <p:spPr>
          <a:xfrm>
            <a:off x="6187796" y="3820451"/>
            <a:ext cx="2886932" cy="1015663"/>
          </a:xfrm>
          <a:prstGeom prst="rect">
            <a:avLst/>
          </a:prstGeom>
        </p:spPr>
        <p:txBody>
          <a:bodyPr wrap="square">
            <a:spAutoFit/>
          </a:bodyPr>
          <a:lstStyle/>
          <a:p>
            <a:r>
              <a:rPr lang="en-US" sz="2000" dirty="0">
                <a:latin typeface="Helvetica" charset="0"/>
                <a:ea typeface="Helvetica" charset="0"/>
                <a:cs typeface="Helvetica" charset="0"/>
              </a:rPr>
              <a:t>Subject recruitment should occur via phone and/or social media*</a:t>
            </a:r>
          </a:p>
        </p:txBody>
      </p:sp>
      <p:sp>
        <p:nvSpPr>
          <p:cNvPr id="15" name="Rectangle 14"/>
          <p:cNvSpPr/>
          <p:nvPr/>
        </p:nvSpPr>
        <p:spPr>
          <a:xfrm>
            <a:off x="6187796" y="5468503"/>
            <a:ext cx="4717958" cy="400110"/>
          </a:xfrm>
          <a:prstGeom prst="rect">
            <a:avLst/>
          </a:prstGeom>
        </p:spPr>
        <p:txBody>
          <a:bodyPr wrap="none">
            <a:spAutoFit/>
          </a:bodyPr>
          <a:lstStyle/>
          <a:p>
            <a:r>
              <a:rPr lang="en-US" sz="2000" i="1">
                <a:latin typeface="Helvetica" charset="0"/>
                <a:ea typeface="Helvetica" charset="0"/>
                <a:cs typeface="Helvetica" charset="0"/>
              </a:rPr>
              <a:t>* when </a:t>
            </a:r>
            <a:r>
              <a:rPr lang="en-US" sz="2000" i="1" dirty="0">
                <a:latin typeface="Helvetica" charset="0"/>
                <a:ea typeface="Helvetica" charset="0"/>
                <a:cs typeface="Helvetica" charset="0"/>
              </a:rPr>
              <a:t>possible and given IRB approval</a:t>
            </a:r>
          </a:p>
        </p:txBody>
      </p:sp>
      <p:sp>
        <p:nvSpPr>
          <p:cNvPr id="16" name="Rectangle 15"/>
          <p:cNvSpPr/>
          <p:nvPr/>
        </p:nvSpPr>
        <p:spPr>
          <a:xfrm>
            <a:off x="9074728" y="3820450"/>
            <a:ext cx="2722036" cy="1323439"/>
          </a:xfrm>
          <a:prstGeom prst="rect">
            <a:avLst/>
          </a:prstGeom>
        </p:spPr>
        <p:txBody>
          <a:bodyPr wrap="square">
            <a:spAutoFit/>
          </a:bodyPr>
          <a:lstStyle/>
          <a:p>
            <a:r>
              <a:rPr lang="en-US" sz="2000" dirty="0">
                <a:latin typeface="Helvetica" charset="0"/>
                <a:ea typeface="Helvetica" charset="0"/>
                <a:cs typeface="Helvetica" charset="0"/>
              </a:rPr>
              <a:t>Data collection should occur via phone or online </a:t>
            </a:r>
            <a:r>
              <a:rPr lang="en-US" sz="2000" b="1" dirty="0">
                <a:latin typeface="Helvetica" charset="0"/>
                <a:ea typeface="Helvetica" charset="0"/>
                <a:cs typeface="Helvetica" charset="0"/>
              </a:rPr>
              <a:t>REDCAP</a:t>
            </a:r>
            <a:r>
              <a:rPr lang="en-US" sz="2000" dirty="0">
                <a:latin typeface="Helvetica" charset="0"/>
                <a:ea typeface="Helvetica" charset="0"/>
                <a:cs typeface="Helvetica" charset="0"/>
              </a:rPr>
              <a:t> platform*</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8605" y="1522810"/>
            <a:ext cx="2093286" cy="215608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4728" y="1453096"/>
            <a:ext cx="2374096" cy="244531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0865" y="1548908"/>
            <a:ext cx="2262754" cy="2330636"/>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448" y="1924300"/>
            <a:ext cx="2253133" cy="1754594"/>
          </a:xfrm>
          <a:prstGeom prst="rect">
            <a:avLst/>
          </a:prstGeom>
        </p:spPr>
      </p:pic>
    </p:spTree>
    <p:extLst>
      <p:ext uri="{BB962C8B-B14F-4D97-AF65-F5344CB8AC3E}">
        <p14:creationId xmlns:p14="http://schemas.microsoft.com/office/powerpoint/2010/main" val="1466258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7.0 </a:t>
            </a:r>
            <a:r>
              <a:rPr lang="en-US" dirty="0"/>
              <a:t>Additional Research Guidance for Phase I </a:t>
            </a:r>
          </a:p>
        </p:txBody>
      </p:sp>
      <p:sp>
        <p:nvSpPr>
          <p:cNvPr id="11" name="Rectangle 10"/>
          <p:cNvSpPr/>
          <p:nvPr/>
        </p:nvSpPr>
        <p:spPr>
          <a:xfrm>
            <a:off x="413933" y="859722"/>
            <a:ext cx="11382831" cy="523220"/>
          </a:xfrm>
          <a:prstGeom prst="rect">
            <a:avLst/>
          </a:prstGeom>
        </p:spPr>
        <p:txBody>
          <a:bodyPr wrap="square">
            <a:spAutoFit/>
          </a:bodyPr>
          <a:lstStyle/>
          <a:p>
            <a:pPr algn="ctr"/>
            <a:r>
              <a:rPr lang="en-US" sz="2800" b="1" dirty="0">
                <a:solidFill>
                  <a:srgbClr val="3B3838"/>
                </a:solidFill>
                <a:latin typeface="Helvetica" charset="0"/>
                <a:ea typeface="Helvetica" charset="0"/>
                <a:cs typeface="Helvetica" charset="0"/>
              </a:rPr>
              <a:t>For clinical, and/or population research:</a:t>
            </a:r>
          </a:p>
        </p:txBody>
      </p:sp>
      <p:sp>
        <p:nvSpPr>
          <p:cNvPr id="12" name="Rectangle 11"/>
          <p:cNvSpPr/>
          <p:nvPr/>
        </p:nvSpPr>
        <p:spPr>
          <a:xfrm>
            <a:off x="439650" y="3820451"/>
            <a:ext cx="2833379" cy="1015663"/>
          </a:xfrm>
          <a:prstGeom prst="rect">
            <a:avLst/>
          </a:prstGeom>
        </p:spPr>
        <p:txBody>
          <a:bodyPr wrap="square">
            <a:spAutoFit/>
          </a:bodyPr>
          <a:lstStyle/>
          <a:p>
            <a:r>
              <a:rPr lang="en-US" sz="2000" dirty="0">
                <a:latin typeface="Helvetica" charset="0"/>
                <a:ea typeface="Helvetica" charset="0"/>
                <a:cs typeface="Helvetica" charset="0"/>
              </a:rPr>
              <a:t>Intervention delivery should move to an </a:t>
            </a:r>
            <a:r>
              <a:rPr lang="en-US" sz="2000" b="1" dirty="0">
                <a:latin typeface="Helvetica" charset="0"/>
                <a:ea typeface="Helvetica" charset="0"/>
                <a:cs typeface="Helvetica" charset="0"/>
              </a:rPr>
              <a:t>ONLINE PLATFORM*</a:t>
            </a:r>
          </a:p>
        </p:txBody>
      </p:sp>
      <p:sp>
        <p:nvSpPr>
          <p:cNvPr id="13" name="Rectangle 12"/>
          <p:cNvSpPr/>
          <p:nvPr/>
        </p:nvSpPr>
        <p:spPr>
          <a:xfrm>
            <a:off x="3232336" y="3821935"/>
            <a:ext cx="2886931" cy="1323439"/>
          </a:xfrm>
          <a:prstGeom prst="rect">
            <a:avLst/>
          </a:prstGeom>
        </p:spPr>
        <p:txBody>
          <a:bodyPr wrap="square">
            <a:spAutoFit/>
          </a:bodyPr>
          <a:lstStyle/>
          <a:p>
            <a:r>
              <a:rPr lang="en-US" sz="2000" b="1" dirty="0">
                <a:latin typeface="Helvetica" charset="0"/>
                <a:ea typeface="Helvetica" charset="0"/>
                <a:cs typeface="Helvetica" charset="0"/>
              </a:rPr>
              <a:t>ANY</a:t>
            </a:r>
            <a:r>
              <a:rPr lang="en-US" sz="2000" dirty="0">
                <a:latin typeface="Helvetica" charset="0"/>
                <a:ea typeface="Helvetica" charset="0"/>
                <a:cs typeface="Helvetica" charset="0"/>
              </a:rPr>
              <a:t> research in </a:t>
            </a:r>
            <a:r>
              <a:rPr lang="en-US" sz="2000" b="1" dirty="0" err="1">
                <a:solidFill>
                  <a:srgbClr val="ED6C05"/>
                </a:solidFill>
                <a:latin typeface="Helvetica" charset="0"/>
                <a:ea typeface="Helvetica" charset="0"/>
                <a:cs typeface="Helvetica" charset="0"/>
              </a:rPr>
              <a:t>UHealth</a:t>
            </a:r>
            <a:r>
              <a:rPr lang="en-US" sz="2000" dirty="0">
                <a:latin typeface="Helvetica" charset="0"/>
                <a:ea typeface="Helvetica" charset="0"/>
                <a:cs typeface="Helvetica" charset="0"/>
              </a:rPr>
              <a:t> facilities must conform to volume requirements/ needs</a:t>
            </a:r>
          </a:p>
        </p:txBody>
      </p:sp>
      <p:sp>
        <p:nvSpPr>
          <p:cNvPr id="14" name="Rectangle 13"/>
          <p:cNvSpPr/>
          <p:nvPr/>
        </p:nvSpPr>
        <p:spPr>
          <a:xfrm>
            <a:off x="6187796" y="3820451"/>
            <a:ext cx="2749874" cy="1631216"/>
          </a:xfrm>
          <a:prstGeom prst="rect">
            <a:avLst/>
          </a:prstGeom>
        </p:spPr>
        <p:txBody>
          <a:bodyPr wrap="square">
            <a:spAutoFit/>
          </a:bodyPr>
          <a:lstStyle/>
          <a:p>
            <a:r>
              <a:rPr lang="en-US" sz="2000" b="1" dirty="0">
                <a:latin typeface="Helvetica" charset="0"/>
                <a:ea typeface="Helvetica" charset="0"/>
                <a:cs typeface="Helvetica" charset="0"/>
              </a:rPr>
              <a:t>Clinical research </a:t>
            </a:r>
            <a:r>
              <a:rPr lang="en-US" sz="2000" dirty="0">
                <a:latin typeface="Helvetica" charset="0"/>
                <a:ea typeface="Helvetica" charset="0"/>
                <a:cs typeface="Helvetica" charset="0"/>
              </a:rPr>
              <a:t>team members must take necessary precautions to reduce exposure to infection.</a:t>
            </a:r>
          </a:p>
        </p:txBody>
      </p:sp>
      <p:sp>
        <p:nvSpPr>
          <p:cNvPr id="15" name="Rectangle 14"/>
          <p:cNvSpPr/>
          <p:nvPr/>
        </p:nvSpPr>
        <p:spPr>
          <a:xfrm>
            <a:off x="9074728" y="3820450"/>
            <a:ext cx="2722036" cy="1631216"/>
          </a:xfrm>
          <a:prstGeom prst="rect">
            <a:avLst/>
          </a:prstGeom>
        </p:spPr>
        <p:txBody>
          <a:bodyPr wrap="square">
            <a:spAutoFit/>
          </a:bodyPr>
          <a:lstStyle/>
          <a:p>
            <a:r>
              <a:rPr lang="en-US" sz="2000" dirty="0">
                <a:latin typeface="Helvetica" charset="0"/>
                <a:ea typeface="Helvetica" charset="0"/>
                <a:cs typeface="Helvetica" charset="0"/>
              </a:rPr>
              <a:t>Similar protections will be required for those engaged in </a:t>
            </a:r>
            <a:r>
              <a:rPr lang="en-US" sz="2000" b="1" dirty="0">
                <a:latin typeface="Helvetica" charset="0"/>
                <a:ea typeface="Helvetica" charset="0"/>
                <a:cs typeface="Helvetica" charset="0"/>
              </a:rPr>
              <a:t>community-based research</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31" y="1731137"/>
            <a:ext cx="2568287" cy="2089313"/>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3141" y="1473610"/>
            <a:ext cx="2447740" cy="230224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5247" y="1649978"/>
            <a:ext cx="1511458" cy="1991182"/>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5013" y="1731137"/>
            <a:ext cx="1532942" cy="1946171"/>
          </a:xfrm>
          <a:prstGeom prst="rect">
            <a:avLst/>
          </a:prstGeom>
        </p:spPr>
      </p:pic>
      <p:sp>
        <p:nvSpPr>
          <p:cNvPr id="20" name="Rectangle 19"/>
          <p:cNvSpPr/>
          <p:nvPr/>
        </p:nvSpPr>
        <p:spPr>
          <a:xfrm>
            <a:off x="6187796" y="5678558"/>
            <a:ext cx="4717958" cy="400110"/>
          </a:xfrm>
          <a:prstGeom prst="rect">
            <a:avLst/>
          </a:prstGeom>
        </p:spPr>
        <p:txBody>
          <a:bodyPr wrap="none">
            <a:spAutoFit/>
          </a:bodyPr>
          <a:lstStyle/>
          <a:p>
            <a:r>
              <a:rPr lang="en-US" sz="2000" i="1">
                <a:latin typeface="Helvetica" charset="0"/>
                <a:ea typeface="Helvetica" charset="0"/>
                <a:cs typeface="Helvetica" charset="0"/>
              </a:rPr>
              <a:t>* when </a:t>
            </a:r>
            <a:r>
              <a:rPr lang="en-US" sz="2000" i="1" dirty="0">
                <a:latin typeface="Helvetica" charset="0"/>
                <a:ea typeface="Helvetica" charset="0"/>
                <a:cs typeface="Helvetica" charset="0"/>
              </a:rPr>
              <a:t>possible and given IRB approval</a:t>
            </a:r>
          </a:p>
        </p:txBody>
      </p:sp>
    </p:spTree>
    <p:extLst>
      <p:ext uri="{BB962C8B-B14F-4D97-AF65-F5344CB8AC3E}">
        <p14:creationId xmlns:p14="http://schemas.microsoft.com/office/powerpoint/2010/main" val="191257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7.0 </a:t>
            </a:r>
            <a:r>
              <a:rPr lang="en-US" dirty="0"/>
              <a:t>Additional Research Guidance for Phase I </a:t>
            </a:r>
          </a:p>
        </p:txBody>
      </p:sp>
      <p:sp>
        <p:nvSpPr>
          <p:cNvPr id="3" name="Rectangle 2"/>
          <p:cNvSpPr/>
          <p:nvPr/>
        </p:nvSpPr>
        <p:spPr>
          <a:xfrm>
            <a:off x="413933" y="859722"/>
            <a:ext cx="11382831" cy="523220"/>
          </a:xfrm>
          <a:prstGeom prst="rect">
            <a:avLst/>
          </a:prstGeom>
        </p:spPr>
        <p:txBody>
          <a:bodyPr wrap="square">
            <a:spAutoFit/>
          </a:bodyPr>
          <a:lstStyle/>
          <a:p>
            <a:pPr algn="ctr"/>
            <a:r>
              <a:rPr lang="en-US" sz="2800" b="1" dirty="0">
                <a:solidFill>
                  <a:srgbClr val="3B3838"/>
                </a:solidFill>
                <a:latin typeface="Helvetica" charset="0"/>
                <a:ea typeface="Helvetica" charset="0"/>
                <a:cs typeface="Helvetica" charset="0"/>
              </a:rPr>
              <a:t>For </a:t>
            </a:r>
            <a:r>
              <a:rPr lang="en-US" sz="2800" b="1">
                <a:solidFill>
                  <a:srgbClr val="3B3838"/>
                </a:solidFill>
                <a:latin typeface="Helvetica" charset="0"/>
                <a:ea typeface="Helvetica" charset="0"/>
                <a:cs typeface="Helvetica" charset="0"/>
              </a:rPr>
              <a:t>field research:</a:t>
            </a:r>
            <a:endParaRPr lang="en-US" sz="2800" b="1" dirty="0">
              <a:solidFill>
                <a:srgbClr val="3B3838"/>
              </a:solidFill>
              <a:latin typeface="Helvetica" charset="0"/>
              <a:ea typeface="Helvetica" charset="0"/>
              <a:cs typeface="Helvetica" charset="0"/>
            </a:endParaRPr>
          </a:p>
        </p:txBody>
      </p:sp>
      <p:sp>
        <p:nvSpPr>
          <p:cNvPr id="4" name="Rectangle 3"/>
          <p:cNvSpPr/>
          <p:nvPr/>
        </p:nvSpPr>
        <p:spPr>
          <a:xfrm>
            <a:off x="439650" y="3820451"/>
            <a:ext cx="2751991" cy="1631216"/>
          </a:xfrm>
          <a:prstGeom prst="rect">
            <a:avLst/>
          </a:prstGeom>
        </p:spPr>
        <p:txBody>
          <a:bodyPr wrap="square">
            <a:spAutoFit/>
          </a:bodyPr>
          <a:lstStyle/>
          <a:p>
            <a:r>
              <a:rPr lang="en-US" sz="2000" b="1" dirty="0">
                <a:solidFill>
                  <a:srgbClr val="3B3838"/>
                </a:solidFill>
                <a:latin typeface="Helvetica" charset="0"/>
                <a:ea typeface="Helvetica" charset="0"/>
                <a:cs typeface="Helvetica" charset="0"/>
              </a:rPr>
              <a:t>Field research </a:t>
            </a:r>
            <a:r>
              <a:rPr lang="en-US" sz="2000" dirty="0">
                <a:solidFill>
                  <a:srgbClr val="3B3838"/>
                </a:solidFill>
                <a:latin typeface="Helvetica" charset="0"/>
                <a:ea typeface="Helvetica" charset="0"/>
                <a:cs typeface="Helvetica" charset="0"/>
              </a:rPr>
              <a:t>should be delayed unless delaying will have substantial detrimental impact</a:t>
            </a:r>
          </a:p>
        </p:txBody>
      </p:sp>
      <p:sp>
        <p:nvSpPr>
          <p:cNvPr id="5" name="Rectangle 4"/>
          <p:cNvSpPr/>
          <p:nvPr/>
        </p:nvSpPr>
        <p:spPr>
          <a:xfrm>
            <a:off x="3273030" y="3821935"/>
            <a:ext cx="2657852" cy="1938992"/>
          </a:xfrm>
          <a:prstGeom prst="rect">
            <a:avLst/>
          </a:prstGeom>
        </p:spPr>
        <p:txBody>
          <a:bodyPr wrap="square">
            <a:spAutoFit/>
          </a:bodyPr>
          <a:lstStyle/>
          <a:p>
            <a:r>
              <a:rPr lang="en-US" sz="2000" b="1" dirty="0">
                <a:solidFill>
                  <a:srgbClr val="3B3838"/>
                </a:solidFill>
                <a:latin typeface="Helvetica" charset="0"/>
                <a:ea typeface="Helvetica" charset="0"/>
                <a:cs typeface="Helvetica" charset="0"/>
              </a:rPr>
              <a:t>Research on boats </a:t>
            </a:r>
            <a:r>
              <a:rPr lang="en-US" sz="2000" dirty="0">
                <a:solidFill>
                  <a:srgbClr val="3B3838"/>
                </a:solidFill>
                <a:latin typeface="Helvetica" charset="0"/>
                <a:ea typeface="Helvetica" charset="0"/>
                <a:cs typeface="Helvetica" charset="0"/>
              </a:rPr>
              <a:t>or </a:t>
            </a:r>
            <a:r>
              <a:rPr lang="en-US" sz="2000" b="1" dirty="0">
                <a:solidFill>
                  <a:srgbClr val="3B3838"/>
                </a:solidFill>
                <a:latin typeface="Helvetica" charset="0"/>
                <a:ea typeface="Helvetica" charset="0"/>
                <a:cs typeface="Helvetica" charset="0"/>
              </a:rPr>
              <a:t>while diving </a:t>
            </a:r>
            <a:r>
              <a:rPr lang="en-US" sz="2000" dirty="0">
                <a:solidFill>
                  <a:srgbClr val="3B3838"/>
                </a:solidFill>
                <a:latin typeface="Helvetica" charset="0"/>
                <a:ea typeface="Helvetica" charset="0"/>
                <a:cs typeface="Helvetica" charset="0"/>
              </a:rPr>
              <a:t>must maintain </a:t>
            </a:r>
            <a:r>
              <a:rPr lang="en-US" sz="2000" dirty="0">
                <a:solidFill>
                  <a:srgbClr val="ED6C05"/>
                </a:solidFill>
                <a:latin typeface="Helvetica" charset="0"/>
                <a:ea typeface="Helvetica" charset="0"/>
                <a:cs typeface="Helvetica" charset="0"/>
              </a:rPr>
              <a:t>physical distancing </a:t>
            </a:r>
            <a:r>
              <a:rPr lang="en-US" sz="2000" dirty="0">
                <a:solidFill>
                  <a:srgbClr val="3B3838"/>
                </a:solidFill>
                <a:latin typeface="Helvetica" charset="0"/>
                <a:ea typeface="Helvetica" charset="0"/>
                <a:cs typeface="Helvetica" charset="0"/>
              </a:rPr>
              <a:t>and appropriate hygiene measures</a:t>
            </a:r>
          </a:p>
        </p:txBody>
      </p:sp>
      <p:sp>
        <p:nvSpPr>
          <p:cNvPr id="6" name="Rectangle 5"/>
          <p:cNvSpPr/>
          <p:nvPr/>
        </p:nvSpPr>
        <p:spPr>
          <a:xfrm>
            <a:off x="6187797" y="3820451"/>
            <a:ext cx="2749873" cy="1631216"/>
          </a:xfrm>
          <a:prstGeom prst="rect">
            <a:avLst/>
          </a:prstGeom>
        </p:spPr>
        <p:txBody>
          <a:bodyPr wrap="square">
            <a:spAutoFit/>
          </a:bodyPr>
          <a:lstStyle/>
          <a:p>
            <a:r>
              <a:rPr lang="en-US" sz="2000" dirty="0">
                <a:solidFill>
                  <a:srgbClr val="3B3838"/>
                </a:solidFill>
                <a:latin typeface="Helvetica" charset="0"/>
                <a:ea typeface="Helvetica" charset="0"/>
                <a:cs typeface="Helvetica" charset="0"/>
              </a:rPr>
              <a:t>Develop a means of designating who is present at the field research space at any given time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94" y="1457488"/>
            <a:ext cx="2451047" cy="230655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770107">
            <a:off x="3275956" y="1505616"/>
            <a:ext cx="2562258" cy="2210298"/>
          </a:xfrm>
          <a:prstGeom prst="rect">
            <a:avLst/>
          </a:prstGeom>
        </p:spPr>
      </p:pic>
      <p:grpSp>
        <p:nvGrpSpPr>
          <p:cNvPr id="13" name="Group 12"/>
          <p:cNvGrpSpPr/>
          <p:nvPr/>
        </p:nvGrpSpPr>
        <p:grpSpPr>
          <a:xfrm>
            <a:off x="413933" y="8349708"/>
            <a:ext cx="11382829" cy="2244475"/>
            <a:chOff x="413935" y="1242146"/>
            <a:chExt cx="12483279" cy="2133924"/>
          </a:xfrm>
        </p:grpSpPr>
        <p:sp>
          <p:nvSpPr>
            <p:cNvPr id="18" name="Rounded Rectangle 17"/>
            <p:cNvSpPr/>
            <p:nvPr/>
          </p:nvSpPr>
          <p:spPr>
            <a:xfrm>
              <a:off x="413935"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55790"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897643"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271" y="1750400"/>
            <a:ext cx="2850930" cy="1973721"/>
          </a:xfrm>
          <a:prstGeom prst="rect">
            <a:avLst/>
          </a:prstGeom>
        </p:spPr>
      </p:pic>
      <p:sp>
        <p:nvSpPr>
          <p:cNvPr id="26" name="Rectangle 25"/>
          <p:cNvSpPr/>
          <p:nvPr/>
        </p:nvSpPr>
        <p:spPr>
          <a:xfrm>
            <a:off x="9074728" y="3819433"/>
            <a:ext cx="2722036" cy="1938992"/>
          </a:xfrm>
          <a:prstGeom prst="rect">
            <a:avLst/>
          </a:prstGeom>
        </p:spPr>
        <p:txBody>
          <a:bodyPr wrap="square">
            <a:spAutoFit/>
          </a:bodyPr>
          <a:lstStyle/>
          <a:p>
            <a:r>
              <a:rPr lang="en-US" sz="2000" dirty="0">
                <a:solidFill>
                  <a:srgbClr val="3B3838"/>
                </a:solidFill>
                <a:latin typeface="Helvetica" charset="0"/>
                <a:ea typeface="Helvetica" charset="0"/>
                <a:cs typeface="Helvetica" charset="0"/>
              </a:rPr>
              <a:t>If safety guidelines for a specific project require more than one person, physical distancing should be followed </a:t>
            </a:r>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1643" y="1750401"/>
            <a:ext cx="2771480" cy="1910320"/>
          </a:xfrm>
          <a:prstGeom prst="rect">
            <a:avLst/>
          </a:prstGeom>
        </p:spPr>
      </p:pic>
    </p:spTree>
    <p:extLst>
      <p:ext uri="{BB962C8B-B14F-4D97-AF65-F5344CB8AC3E}">
        <p14:creationId xmlns:p14="http://schemas.microsoft.com/office/powerpoint/2010/main" val="1034425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7.0 </a:t>
            </a:r>
            <a:r>
              <a:rPr lang="en-US" dirty="0"/>
              <a:t>Additional Research Guidance for Phase I </a:t>
            </a:r>
          </a:p>
        </p:txBody>
      </p:sp>
      <p:sp>
        <p:nvSpPr>
          <p:cNvPr id="3" name="Rectangle 2"/>
          <p:cNvSpPr/>
          <p:nvPr/>
        </p:nvSpPr>
        <p:spPr>
          <a:xfrm>
            <a:off x="413933" y="859722"/>
            <a:ext cx="11382831" cy="523220"/>
          </a:xfrm>
          <a:prstGeom prst="rect">
            <a:avLst/>
          </a:prstGeom>
        </p:spPr>
        <p:txBody>
          <a:bodyPr wrap="square">
            <a:spAutoFit/>
          </a:bodyPr>
          <a:lstStyle/>
          <a:p>
            <a:pPr algn="ctr"/>
            <a:r>
              <a:rPr lang="en-US" sz="2800" b="1" dirty="0">
                <a:solidFill>
                  <a:srgbClr val="3B3838"/>
                </a:solidFill>
                <a:latin typeface="Helvetica" charset="0"/>
                <a:ea typeface="Helvetica" charset="0"/>
                <a:cs typeface="Helvetica" charset="0"/>
              </a:rPr>
              <a:t>For field research:</a:t>
            </a:r>
          </a:p>
        </p:txBody>
      </p:sp>
      <p:sp>
        <p:nvSpPr>
          <p:cNvPr id="5" name="Rectangle 4"/>
          <p:cNvSpPr/>
          <p:nvPr/>
        </p:nvSpPr>
        <p:spPr>
          <a:xfrm>
            <a:off x="439650" y="3820451"/>
            <a:ext cx="2751991" cy="1323439"/>
          </a:xfrm>
          <a:prstGeom prst="rect">
            <a:avLst/>
          </a:prstGeom>
        </p:spPr>
        <p:txBody>
          <a:bodyPr wrap="square">
            <a:spAutoFit/>
          </a:bodyPr>
          <a:lstStyle/>
          <a:p>
            <a:r>
              <a:rPr lang="en-US" sz="2000" dirty="0">
                <a:solidFill>
                  <a:srgbClr val="3B3838"/>
                </a:solidFill>
                <a:latin typeface="Helvetica" charset="0"/>
                <a:ea typeface="Helvetica" charset="0"/>
                <a:cs typeface="Helvetica" charset="0"/>
              </a:rPr>
              <a:t>Travel to and from such locations should ideally occur with one person/car</a:t>
            </a:r>
          </a:p>
        </p:txBody>
      </p:sp>
      <p:sp>
        <p:nvSpPr>
          <p:cNvPr id="6" name="Rectangle 5"/>
          <p:cNvSpPr/>
          <p:nvPr/>
        </p:nvSpPr>
        <p:spPr>
          <a:xfrm>
            <a:off x="3273030" y="3821935"/>
            <a:ext cx="2657852" cy="1323439"/>
          </a:xfrm>
          <a:prstGeom prst="rect">
            <a:avLst/>
          </a:prstGeom>
        </p:spPr>
        <p:txBody>
          <a:bodyPr wrap="square">
            <a:spAutoFit/>
          </a:bodyPr>
          <a:lstStyle/>
          <a:p>
            <a:r>
              <a:rPr lang="en-US" sz="2000" dirty="0">
                <a:solidFill>
                  <a:srgbClr val="3B3838"/>
                </a:solidFill>
                <a:latin typeface="Helvetica" charset="0"/>
                <a:ea typeface="Helvetica" charset="0"/>
                <a:cs typeface="Helvetica" charset="0"/>
              </a:rPr>
              <a:t>Field locations must not be used for social gatherings or group meetings</a:t>
            </a:r>
          </a:p>
        </p:txBody>
      </p:sp>
      <p:sp>
        <p:nvSpPr>
          <p:cNvPr id="7" name="Rectangle 6"/>
          <p:cNvSpPr/>
          <p:nvPr/>
        </p:nvSpPr>
        <p:spPr>
          <a:xfrm>
            <a:off x="6187797" y="3820451"/>
            <a:ext cx="2749873" cy="1631216"/>
          </a:xfrm>
          <a:prstGeom prst="rect">
            <a:avLst/>
          </a:prstGeom>
        </p:spPr>
        <p:txBody>
          <a:bodyPr wrap="square">
            <a:spAutoFit/>
          </a:bodyPr>
          <a:lstStyle/>
          <a:p>
            <a:r>
              <a:rPr lang="en-US" sz="2000" dirty="0">
                <a:solidFill>
                  <a:srgbClr val="3B3838"/>
                </a:solidFill>
                <a:latin typeface="Helvetica" charset="0"/>
                <a:ea typeface="Helvetica" charset="0"/>
                <a:cs typeface="Helvetica" charset="0"/>
              </a:rPr>
              <a:t>Transfer of items should be arranged by leaving them in a designated area for a no-contact approach</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60" y="1857357"/>
            <a:ext cx="2895081" cy="178774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048" y="1457488"/>
            <a:ext cx="2193015" cy="218761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494" y="1382942"/>
            <a:ext cx="2179718" cy="2341179"/>
          </a:xfrm>
          <a:prstGeom prst="rect">
            <a:avLst/>
          </a:prstGeom>
        </p:spPr>
      </p:pic>
      <p:sp>
        <p:nvSpPr>
          <p:cNvPr id="11" name="Rectangle 10"/>
          <p:cNvSpPr/>
          <p:nvPr/>
        </p:nvSpPr>
        <p:spPr>
          <a:xfrm>
            <a:off x="9074728" y="3819433"/>
            <a:ext cx="2722036" cy="1631216"/>
          </a:xfrm>
          <a:prstGeom prst="rect">
            <a:avLst/>
          </a:prstGeom>
        </p:spPr>
        <p:txBody>
          <a:bodyPr wrap="square">
            <a:spAutoFit/>
          </a:bodyPr>
          <a:lstStyle/>
          <a:p>
            <a:r>
              <a:rPr lang="en-US" sz="2000" dirty="0">
                <a:solidFill>
                  <a:srgbClr val="3B3838"/>
                </a:solidFill>
                <a:latin typeface="Helvetica" charset="0"/>
                <a:ea typeface="Helvetica" charset="0"/>
                <a:cs typeface="Helvetica" charset="0"/>
              </a:rPr>
              <a:t>Research studies must be carefully and thoughtfully planned as support services will be reduced </a:t>
            </a: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1202" y="1426012"/>
            <a:ext cx="2393422" cy="2393422"/>
          </a:xfrm>
          <a:prstGeom prst="rect">
            <a:avLst/>
          </a:prstGeom>
        </p:spPr>
      </p:pic>
    </p:spTree>
    <p:extLst>
      <p:ext uri="{BB962C8B-B14F-4D97-AF65-F5344CB8AC3E}">
        <p14:creationId xmlns:p14="http://schemas.microsoft.com/office/powerpoint/2010/main" val="2012166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7.0 </a:t>
            </a:r>
            <a:r>
              <a:rPr lang="en-US" dirty="0"/>
              <a:t>Additional Research Guidance for Phase I </a:t>
            </a:r>
          </a:p>
        </p:txBody>
      </p:sp>
      <p:sp>
        <p:nvSpPr>
          <p:cNvPr id="3" name="Rectangle 2"/>
          <p:cNvSpPr/>
          <p:nvPr/>
        </p:nvSpPr>
        <p:spPr>
          <a:xfrm>
            <a:off x="413933" y="859722"/>
            <a:ext cx="11382831" cy="523220"/>
          </a:xfrm>
          <a:prstGeom prst="rect">
            <a:avLst/>
          </a:prstGeom>
        </p:spPr>
        <p:txBody>
          <a:bodyPr wrap="square">
            <a:spAutoFit/>
          </a:bodyPr>
          <a:lstStyle/>
          <a:p>
            <a:pPr algn="ctr"/>
            <a:r>
              <a:rPr lang="en-US" sz="2800" b="1" dirty="0">
                <a:solidFill>
                  <a:srgbClr val="3B3838"/>
                </a:solidFill>
                <a:latin typeface="Helvetica" charset="0"/>
                <a:ea typeface="Helvetica" charset="0"/>
                <a:cs typeface="Helvetica" charset="0"/>
              </a:rPr>
              <a:t>For shared resources/core facilities: </a:t>
            </a:r>
            <a:endParaRPr lang="en-GB" sz="2800" b="1" dirty="0">
              <a:solidFill>
                <a:srgbClr val="3B3838"/>
              </a:solidFill>
              <a:latin typeface="Helvetica" charset="0"/>
              <a:ea typeface="Helvetica" charset="0"/>
              <a:cs typeface="Helvetica" charset="0"/>
            </a:endParaRPr>
          </a:p>
        </p:txBody>
      </p:sp>
      <p:sp>
        <p:nvSpPr>
          <p:cNvPr id="5" name="Rectangle 4"/>
          <p:cNvSpPr/>
          <p:nvPr/>
        </p:nvSpPr>
        <p:spPr>
          <a:xfrm>
            <a:off x="382325" y="1685185"/>
            <a:ext cx="4496227" cy="3108543"/>
          </a:xfrm>
          <a:prstGeom prst="rect">
            <a:avLst/>
          </a:prstGeom>
        </p:spPr>
        <p:txBody>
          <a:bodyPr wrap="square">
            <a:spAutoFit/>
          </a:bodyPr>
          <a:lstStyle/>
          <a:p>
            <a:r>
              <a:rPr lang="en-US" sz="2800" dirty="0">
                <a:solidFill>
                  <a:srgbClr val="3B3838"/>
                </a:solidFill>
                <a:latin typeface="Helvetica" charset="0"/>
                <a:ea typeface="Helvetica" charset="0"/>
                <a:cs typeface="Helvetica" charset="0"/>
              </a:rPr>
              <a:t>Necessary </a:t>
            </a:r>
            <a:r>
              <a:rPr lang="en-US" sz="2800" b="1" dirty="0">
                <a:solidFill>
                  <a:srgbClr val="3B3838"/>
                </a:solidFill>
                <a:latin typeface="Helvetica" charset="0"/>
                <a:ea typeface="Helvetica" charset="0"/>
                <a:cs typeface="Helvetica" charset="0"/>
              </a:rPr>
              <a:t>core facilities/shared resources</a:t>
            </a:r>
            <a:r>
              <a:rPr lang="en-US" sz="2800" dirty="0">
                <a:solidFill>
                  <a:srgbClr val="3B3838"/>
                </a:solidFill>
                <a:latin typeface="Helvetica" charset="0"/>
                <a:ea typeface="Helvetica" charset="0"/>
                <a:cs typeface="Helvetica" charset="0"/>
              </a:rPr>
              <a:t> should be staffed and resume operations </a:t>
            </a:r>
            <a:r>
              <a:rPr lang="en-US" sz="2800">
                <a:solidFill>
                  <a:srgbClr val="3B3838"/>
                </a:solidFill>
                <a:latin typeface="Helvetica" charset="0"/>
                <a:ea typeface="Helvetica" charset="0"/>
                <a:cs typeface="Helvetica" charset="0"/>
              </a:rPr>
              <a:t>consistent </a:t>
            </a:r>
            <a:br>
              <a:rPr lang="en-US" sz="2800">
                <a:solidFill>
                  <a:srgbClr val="3B3838"/>
                </a:solidFill>
                <a:latin typeface="Helvetica" charset="0"/>
                <a:ea typeface="Helvetica" charset="0"/>
                <a:cs typeface="Helvetica" charset="0"/>
              </a:rPr>
            </a:br>
            <a:r>
              <a:rPr lang="en-US" sz="2800">
                <a:solidFill>
                  <a:srgbClr val="3B3838"/>
                </a:solidFill>
                <a:latin typeface="Helvetica" charset="0"/>
                <a:ea typeface="Helvetica" charset="0"/>
                <a:cs typeface="Helvetica" charset="0"/>
              </a:rPr>
              <a:t>with </a:t>
            </a:r>
            <a:r>
              <a:rPr lang="en-US" sz="2800" dirty="0">
                <a:solidFill>
                  <a:srgbClr val="3B3838"/>
                </a:solidFill>
                <a:latin typeface="Helvetica" charset="0"/>
                <a:ea typeface="Helvetica" charset="0"/>
                <a:cs typeface="Helvetica" charset="0"/>
              </a:rPr>
              <a:t>the </a:t>
            </a:r>
            <a:r>
              <a:rPr lang="en-US" sz="2800" dirty="0">
                <a:solidFill>
                  <a:srgbClr val="ED6C05"/>
                </a:solidFill>
                <a:latin typeface="Helvetica" charset="0"/>
                <a:ea typeface="Helvetica" charset="0"/>
                <a:cs typeface="Helvetica" charset="0"/>
              </a:rPr>
              <a:t>aforementioned guidelines</a:t>
            </a:r>
            <a:r>
              <a:rPr lang="en-US" sz="2800" dirty="0">
                <a:solidFill>
                  <a:srgbClr val="3B3838"/>
                </a:solidFill>
                <a:latin typeface="Helvetica" charset="0"/>
                <a:ea typeface="Helvetica" charset="0"/>
                <a:cs typeface="Helvetica" charset="0"/>
              </a:rPr>
              <a:t>. </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52" y="1382941"/>
            <a:ext cx="3318742" cy="2719227"/>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39" y="1642759"/>
            <a:ext cx="3335978" cy="2919944"/>
          </a:xfrm>
          <a:prstGeom prst="rect">
            <a:avLst/>
          </a:prstGeom>
        </p:spPr>
      </p:pic>
      <p:sp>
        <p:nvSpPr>
          <p:cNvPr id="15" name="Rectangle 14"/>
          <p:cNvSpPr/>
          <p:nvPr/>
        </p:nvSpPr>
        <p:spPr>
          <a:xfrm>
            <a:off x="5010269" y="4102169"/>
            <a:ext cx="3285822" cy="1015663"/>
          </a:xfrm>
          <a:prstGeom prst="rect">
            <a:avLst/>
          </a:prstGeom>
        </p:spPr>
        <p:txBody>
          <a:bodyPr wrap="square">
            <a:spAutoFit/>
          </a:bodyPr>
          <a:lstStyle/>
          <a:p>
            <a:r>
              <a:rPr lang="en-US" sz="2000" b="1" dirty="0">
                <a:solidFill>
                  <a:srgbClr val="3B3838"/>
                </a:solidFill>
                <a:latin typeface="Helvetica" charset="0"/>
                <a:ea typeface="Helvetica" charset="0"/>
                <a:cs typeface="Helvetica" charset="0"/>
              </a:rPr>
              <a:t>Disinfect</a:t>
            </a:r>
            <a:r>
              <a:rPr lang="en-US" sz="2000" dirty="0">
                <a:solidFill>
                  <a:srgbClr val="3B3838"/>
                </a:solidFill>
                <a:latin typeface="Helvetica" charset="0"/>
                <a:ea typeface="Helvetica" charset="0"/>
                <a:cs typeface="Helvetica" charset="0"/>
              </a:rPr>
              <a:t> shared equipment/instruments between use</a:t>
            </a:r>
          </a:p>
        </p:txBody>
      </p:sp>
      <p:sp>
        <p:nvSpPr>
          <p:cNvPr id="16" name="Rectangle 15"/>
          <p:cNvSpPr/>
          <p:nvPr/>
        </p:nvSpPr>
        <p:spPr>
          <a:xfrm>
            <a:off x="8495139" y="4102169"/>
            <a:ext cx="3301625" cy="1631216"/>
          </a:xfrm>
          <a:prstGeom prst="rect">
            <a:avLst/>
          </a:prstGeom>
        </p:spPr>
        <p:txBody>
          <a:bodyPr wrap="square">
            <a:spAutoFit/>
          </a:bodyPr>
          <a:lstStyle/>
          <a:p>
            <a:r>
              <a:rPr lang="en-US" sz="2000" dirty="0">
                <a:solidFill>
                  <a:srgbClr val="3B3838"/>
                </a:solidFill>
                <a:latin typeface="Helvetica" charset="0"/>
                <a:ea typeface="Helvetica" charset="0"/>
                <a:cs typeface="Helvetica" charset="0"/>
              </a:rPr>
              <a:t>Use a </a:t>
            </a:r>
            <a:r>
              <a:rPr lang="en-US" sz="2000" b="1" dirty="0">
                <a:solidFill>
                  <a:srgbClr val="3B3838"/>
                </a:solidFill>
                <a:latin typeface="Helvetica" charset="0"/>
                <a:ea typeface="Helvetica" charset="0"/>
                <a:cs typeface="Helvetica" charset="0"/>
              </a:rPr>
              <a:t>shared calendar </a:t>
            </a:r>
            <a:r>
              <a:rPr lang="en-US" sz="2000" dirty="0">
                <a:solidFill>
                  <a:srgbClr val="3B3838"/>
                </a:solidFill>
                <a:latin typeface="Helvetica" charset="0"/>
                <a:ea typeface="Helvetica" charset="0"/>
                <a:cs typeface="Helvetica" charset="0"/>
              </a:rPr>
              <a:t>to determine when equipment is available and avoid unnecessary physical interaction </a:t>
            </a:r>
          </a:p>
        </p:txBody>
      </p:sp>
    </p:spTree>
    <p:extLst>
      <p:ext uri="{BB962C8B-B14F-4D97-AF65-F5344CB8AC3E}">
        <p14:creationId xmlns:p14="http://schemas.microsoft.com/office/powerpoint/2010/main" val="158095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057199" y="4045841"/>
            <a:ext cx="8514116" cy="2138827"/>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57199" y="2984909"/>
            <a:ext cx="7879025" cy="1603440"/>
          </a:xfrm>
        </p:spPr>
        <p:txBody>
          <a:bodyPr/>
          <a:lstStyle/>
          <a:p>
            <a:r>
              <a:rPr lang="en-US" dirty="0"/>
              <a:t>Compliance</a:t>
            </a:r>
            <a:r>
              <a:rPr lang="en-GB" dirty="0"/>
              <a:t> </a:t>
            </a:r>
            <a:endParaRPr lang="en-US" dirty="0"/>
          </a:p>
        </p:txBody>
      </p:sp>
      <p:sp>
        <p:nvSpPr>
          <p:cNvPr id="3" name="Text Placeholder 2"/>
          <p:cNvSpPr>
            <a:spLocks noGrp="1"/>
          </p:cNvSpPr>
          <p:nvPr>
            <p:ph type="body" sz="half" idx="2"/>
          </p:nvPr>
        </p:nvSpPr>
        <p:spPr/>
        <p:txBody>
          <a:bodyPr/>
          <a:lstStyle/>
          <a:p>
            <a:r>
              <a:rPr lang="en-US" dirty="0"/>
              <a:t>8.0</a:t>
            </a:r>
          </a:p>
        </p:txBody>
      </p:sp>
      <p:sp>
        <p:nvSpPr>
          <p:cNvPr id="4" name="Rectangle 3"/>
          <p:cNvSpPr/>
          <p:nvPr/>
        </p:nvSpPr>
        <p:spPr>
          <a:xfrm>
            <a:off x="3205164" y="3961092"/>
            <a:ext cx="8048606" cy="2308324"/>
          </a:xfrm>
          <a:prstGeom prst="rect">
            <a:avLst/>
          </a:prstGeom>
        </p:spPr>
        <p:txBody>
          <a:bodyPr wrap="square">
            <a:spAutoFit/>
          </a:bodyPr>
          <a:lstStyle/>
          <a:p>
            <a:pPr>
              <a:defRPr/>
            </a:pPr>
            <a:r>
              <a:rPr lang="en-US" dirty="0">
                <a:solidFill>
                  <a:srgbClr val="3B3838"/>
                </a:solidFill>
                <a:latin typeface="Helvetica" charset="0"/>
                <a:ea typeface="Helvetica" charset="0"/>
                <a:cs typeface="Helvetica" charset="0"/>
              </a:rPr>
              <a:t>All faculty, staff, and students are expected to follow these SOP guidelines as well as those recommended by University leadership for reducing disease risk. Deviation from the SOP will result in initial official warning to the lead faculty member involved, and any deviation thereafter may lead to a possible, temporary loss of on campus privileges for that faculty member and their team to ensure optimal public health.</a:t>
            </a:r>
            <a:r>
              <a:rPr lang="en-GB" dirty="0">
                <a:solidFill>
                  <a:srgbClr val="3B3838"/>
                </a:solidFill>
                <a:latin typeface="Helvetica" charset="0"/>
                <a:ea typeface="Helvetica" charset="0"/>
                <a:cs typeface="Helvetica" charset="0"/>
              </a:rPr>
              <a:t> Faculty with concerns and/or observations about SOP non-compliance should feel comfortable contacting the Vice Provost for Research. </a:t>
            </a:r>
            <a:endParaRPr lang="en-US" dirty="0">
              <a:solidFill>
                <a:srgbClr val="3B3838"/>
              </a:solidFill>
              <a:latin typeface="Helvetica" charset="0"/>
              <a:ea typeface="Helvetica" charset="0"/>
              <a:cs typeface="Helvetica" charset="0"/>
            </a:endParaRPr>
          </a:p>
        </p:txBody>
      </p:sp>
    </p:spTree>
    <p:extLst>
      <p:ext uri="{BB962C8B-B14F-4D97-AF65-F5344CB8AC3E}">
        <p14:creationId xmlns:p14="http://schemas.microsoft.com/office/powerpoint/2010/main" val="136072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Training Requirements and Return-to-Work Screening </a:t>
            </a:r>
            <a:endParaRPr lang="en-GB" dirty="0"/>
          </a:p>
        </p:txBody>
      </p:sp>
      <p:sp>
        <p:nvSpPr>
          <p:cNvPr id="3" name="Text Placeholder 2"/>
          <p:cNvSpPr>
            <a:spLocks noGrp="1"/>
          </p:cNvSpPr>
          <p:nvPr>
            <p:ph type="body" sz="half" idx="2"/>
          </p:nvPr>
        </p:nvSpPr>
        <p:spPr/>
        <p:txBody>
          <a:bodyPr/>
          <a:lstStyle/>
          <a:p>
            <a:r>
              <a:rPr lang="en-US" dirty="0"/>
              <a:t>1.0</a:t>
            </a:r>
          </a:p>
        </p:txBody>
      </p:sp>
    </p:spTree>
    <p:extLst>
      <p:ext uri="{BB962C8B-B14F-4D97-AF65-F5344CB8AC3E}">
        <p14:creationId xmlns:p14="http://schemas.microsoft.com/office/powerpoint/2010/main" val="129426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1.0 Training Requirements and Return-to-Work Screening </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84" y="987550"/>
            <a:ext cx="3068038" cy="3563600"/>
          </a:xfrm>
          <a:prstGeom prst="rect">
            <a:avLst/>
          </a:prstGeom>
        </p:spPr>
      </p:pic>
      <p:sp>
        <p:nvSpPr>
          <p:cNvPr id="6" name="Rectangle 5"/>
          <p:cNvSpPr/>
          <p:nvPr/>
        </p:nvSpPr>
        <p:spPr>
          <a:xfrm>
            <a:off x="3842700" y="2126261"/>
            <a:ext cx="3641589" cy="1477328"/>
          </a:xfrm>
          <a:prstGeom prst="rect">
            <a:avLst/>
          </a:prstGeom>
        </p:spPr>
        <p:txBody>
          <a:bodyPr wrap="square">
            <a:spAutoFit/>
          </a:bodyPr>
          <a:lstStyle/>
          <a:p>
            <a:r>
              <a:rPr lang="en-US" b="1" dirty="0">
                <a:solidFill>
                  <a:srgbClr val="3B3838"/>
                </a:solidFill>
                <a:latin typeface="Arial" charset="0"/>
                <a:ea typeface="Calibri" charset="0"/>
                <a:cs typeface="Times New Roman" charset="0"/>
              </a:rPr>
              <a:t>REQUIRED</a:t>
            </a:r>
            <a:r>
              <a:rPr lang="en-US" dirty="0">
                <a:solidFill>
                  <a:srgbClr val="3B3838"/>
                </a:solidFill>
                <a:latin typeface="Arial" charset="0"/>
                <a:ea typeface="Calibri" charset="0"/>
                <a:cs typeface="Times New Roman" charset="0"/>
              </a:rPr>
              <a:t> reading for all faculty, staff/trainees involved in basic, clinical, and/or translational research, or any other campus-based scholarly activity *</a:t>
            </a:r>
          </a:p>
        </p:txBody>
      </p:sp>
      <p:sp>
        <p:nvSpPr>
          <p:cNvPr id="7" name="Rectangle 6"/>
          <p:cNvSpPr/>
          <p:nvPr/>
        </p:nvSpPr>
        <p:spPr>
          <a:xfrm>
            <a:off x="3842700" y="1266467"/>
            <a:ext cx="3848853" cy="707886"/>
          </a:xfrm>
          <a:prstGeom prst="rect">
            <a:avLst/>
          </a:prstGeom>
        </p:spPr>
        <p:txBody>
          <a:bodyPr wrap="square">
            <a:spAutoFit/>
          </a:bodyPr>
          <a:lstStyle/>
          <a:p>
            <a:r>
              <a:rPr lang="en-US" sz="2000" b="1" dirty="0">
                <a:solidFill>
                  <a:srgbClr val="ED6C05"/>
                </a:solidFill>
                <a:latin typeface="Helvetica" charset="0"/>
                <a:ea typeface="Helvetica" charset="0"/>
                <a:cs typeface="Helvetica" charset="0"/>
              </a:rPr>
              <a:t>RAMPING UP RESEARCH/ SCHOLARSHIP SOP</a:t>
            </a:r>
          </a:p>
        </p:txBody>
      </p:sp>
      <p:sp>
        <p:nvSpPr>
          <p:cNvPr id="8" name="Rectangle 7"/>
          <p:cNvSpPr/>
          <p:nvPr/>
        </p:nvSpPr>
        <p:spPr>
          <a:xfrm>
            <a:off x="3842700" y="3679479"/>
            <a:ext cx="4094292" cy="338554"/>
          </a:xfrm>
          <a:prstGeom prst="rect">
            <a:avLst/>
          </a:prstGeom>
        </p:spPr>
        <p:txBody>
          <a:bodyPr wrap="square">
            <a:spAutoFit/>
          </a:bodyPr>
          <a:lstStyle/>
          <a:p>
            <a:r>
              <a:rPr lang="en-US" sz="1600" i="1" dirty="0">
                <a:solidFill>
                  <a:srgbClr val="3B3838"/>
                </a:solidFill>
                <a:latin typeface="Helvetica" charset="0"/>
                <a:ea typeface="Helvetica" charset="0"/>
                <a:cs typeface="Helvetica" charset="0"/>
              </a:rPr>
              <a:t>* including artistic and creative endeavors</a:t>
            </a:r>
          </a:p>
        </p:txBody>
      </p:sp>
      <p:sp>
        <p:nvSpPr>
          <p:cNvPr id="12" name="Rounded Rectangle 11"/>
          <p:cNvSpPr/>
          <p:nvPr/>
        </p:nvSpPr>
        <p:spPr>
          <a:xfrm>
            <a:off x="8149770" y="987550"/>
            <a:ext cx="3646993" cy="4852418"/>
          </a:xfrm>
          <a:prstGeom prst="roundRect">
            <a:avLst>
              <a:gd name="adj" fmla="val 3876"/>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42700" y="4093923"/>
            <a:ext cx="3518961" cy="830997"/>
          </a:xfrm>
          <a:prstGeom prst="rect">
            <a:avLst/>
          </a:prstGeom>
        </p:spPr>
        <p:txBody>
          <a:bodyPr wrap="square">
            <a:spAutoFit/>
          </a:bodyPr>
          <a:lstStyle/>
          <a:p>
            <a:r>
              <a:rPr lang="en-US" sz="1600" dirty="0">
                <a:solidFill>
                  <a:srgbClr val="3B3838"/>
                </a:solidFill>
                <a:latin typeface="Arial" charset="0"/>
                <a:ea typeface="Calibri" charset="0"/>
                <a:cs typeface="Times New Roman" charset="0"/>
              </a:rPr>
              <a:t>Along with any changes in their protocols that are necessary to accommodate SOP expectations</a:t>
            </a:r>
          </a:p>
        </p:txBody>
      </p:sp>
      <p:sp>
        <p:nvSpPr>
          <p:cNvPr id="15" name="Rectangle 14"/>
          <p:cNvSpPr/>
          <p:nvPr/>
        </p:nvSpPr>
        <p:spPr>
          <a:xfrm>
            <a:off x="8357034" y="1237858"/>
            <a:ext cx="3307142" cy="1815882"/>
          </a:xfrm>
          <a:prstGeom prst="rect">
            <a:avLst/>
          </a:prstGeom>
        </p:spPr>
        <p:txBody>
          <a:bodyPr wrap="square">
            <a:spAutoFit/>
          </a:bodyPr>
          <a:lstStyle/>
          <a:p>
            <a:r>
              <a:rPr lang="en-US" sz="1600" b="1" dirty="0">
                <a:solidFill>
                  <a:srgbClr val="3B3838"/>
                </a:solidFill>
                <a:latin typeface="Arial" charset="0"/>
                <a:ea typeface="Calibri" charset="0"/>
                <a:cs typeface="Times New Roman" charset="0"/>
              </a:rPr>
              <a:t>ALL TEAM MEMBERS ON </a:t>
            </a:r>
            <a:r>
              <a:rPr lang="en-US" sz="1600" b="1">
                <a:solidFill>
                  <a:srgbClr val="3B3838"/>
                </a:solidFill>
                <a:latin typeface="Arial" charset="0"/>
                <a:ea typeface="Calibri" charset="0"/>
                <a:cs typeface="Times New Roman" charset="0"/>
              </a:rPr>
              <a:t>MEDICAL CAMPUS </a:t>
            </a:r>
            <a:r>
              <a:rPr lang="en-US" sz="1600">
                <a:solidFill>
                  <a:srgbClr val="3B3838"/>
                </a:solidFill>
                <a:latin typeface="Arial" charset="0"/>
                <a:ea typeface="Calibri" charset="0"/>
                <a:cs typeface="Times New Roman" charset="0"/>
              </a:rPr>
              <a:t>are </a:t>
            </a:r>
            <a:r>
              <a:rPr lang="en-US" sz="1600" dirty="0">
                <a:solidFill>
                  <a:srgbClr val="3B3838"/>
                </a:solidFill>
                <a:latin typeface="Arial" charset="0"/>
                <a:ea typeface="Calibri" charset="0"/>
                <a:cs typeface="Times New Roman" charset="0"/>
              </a:rPr>
              <a:t>required to complete the screening tool developed by HR before obtaining </a:t>
            </a:r>
            <a:r>
              <a:rPr lang="en-US" sz="1600" b="1" dirty="0">
                <a:solidFill>
                  <a:srgbClr val="3B3838"/>
                </a:solidFill>
                <a:latin typeface="Arial" charset="0"/>
                <a:ea typeface="Calibri" charset="0"/>
                <a:cs typeface="Times New Roman" charset="0"/>
              </a:rPr>
              <a:t>Return-to-Work</a:t>
            </a:r>
            <a:r>
              <a:rPr lang="en-US" sz="1600" dirty="0">
                <a:solidFill>
                  <a:srgbClr val="3B3838"/>
                </a:solidFill>
                <a:latin typeface="Arial" charset="0"/>
                <a:ea typeface="Calibri" charset="0"/>
                <a:cs typeface="Times New Roman" charset="0"/>
              </a:rPr>
              <a:t> approval. A similar tool for Gables/RSMAS will be forthcoming. </a:t>
            </a:r>
          </a:p>
        </p:txBody>
      </p:sp>
      <p:sp>
        <p:nvSpPr>
          <p:cNvPr id="16" name="Rectangle 15"/>
          <p:cNvSpPr/>
          <p:nvPr/>
        </p:nvSpPr>
        <p:spPr>
          <a:xfrm>
            <a:off x="8391910" y="4748077"/>
            <a:ext cx="3162711" cy="830997"/>
          </a:xfrm>
          <a:prstGeom prst="rect">
            <a:avLst/>
          </a:prstGeom>
        </p:spPr>
        <p:txBody>
          <a:bodyPr wrap="square">
            <a:spAutoFit/>
          </a:bodyPr>
          <a:lstStyle/>
          <a:p>
            <a:pPr lvl="0"/>
            <a:r>
              <a:rPr lang="en-US" sz="1600" dirty="0">
                <a:solidFill>
                  <a:srgbClr val="3B3838"/>
                </a:solidFill>
                <a:latin typeface="Arial" charset="0"/>
                <a:ea typeface="Calibri" charset="0"/>
                <a:cs typeface="Times New Roman" charset="0"/>
              </a:rPr>
              <a:t>To assess COVID-19 exposure and/or symptoms to promote a maximally healthy workforce.</a:t>
            </a:r>
            <a:endParaRPr lang="en-GB" sz="1600" dirty="0">
              <a:solidFill>
                <a:srgbClr val="3B3838"/>
              </a:solidFill>
              <a:latin typeface="Arial" charset="0"/>
              <a:ea typeface="Calibri" charset="0"/>
              <a:cs typeface="Times New Roman" charset="0"/>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2473" y="3080135"/>
            <a:ext cx="2431581" cy="1624570"/>
          </a:xfrm>
          <a:prstGeom prst="rect">
            <a:avLst/>
          </a:prstGeom>
        </p:spPr>
      </p:pic>
    </p:spTree>
    <p:extLst>
      <p:ext uri="{BB962C8B-B14F-4D97-AF65-F5344CB8AC3E}">
        <p14:creationId xmlns:p14="http://schemas.microsoft.com/office/powerpoint/2010/main" val="174867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Population Density</a:t>
            </a:r>
            <a:endParaRPr lang="en-GB" dirty="0"/>
          </a:p>
        </p:txBody>
      </p:sp>
      <p:sp>
        <p:nvSpPr>
          <p:cNvPr id="3" name="Text Placeholder 2"/>
          <p:cNvSpPr>
            <a:spLocks noGrp="1"/>
          </p:cNvSpPr>
          <p:nvPr>
            <p:ph type="body" sz="half" idx="2"/>
          </p:nvPr>
        </p:nvSpPr>
        <p:spPr/>
        <p:txBody>
          <a:bodyPr/>
          <a:lstStyle/>
          <a:p>
            <a:r>
              <a:rPr lang="en-US" dirty="0"/>
              <a:t>2.0</a:t>
            </a:r>
          </a:p>
        </p:txBody>
      </p:sp>
    </p:spTree>
    <p:extLst>
      <p:ext uri="{BB962C8B-B14F-4D97-AF65-F5344CB8AC3E}">
        <p14:creationId xmlns:p14="http://schemas.microsoft.com/office/powerpoint/2010/main" val="167647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 Population Density</a:t>
            </a:r>
            <a:r>
              <a:rPr lang="en-GB" dirty="0">
                <a:effectLst/>
              </a:rPr>
              <a:t> </a:t>
            </a:r>
            <a:endParaRPr lang="en-US" dirty="0"/>
          </a:p>
        </p:txBody>
      </p:sp>
      <p:grpSp>
        <p:nvGrpSpPr>
          <p:cNvPr id="3" name="Group 2"/>
          <p:cNvGrpSpPr/>
          <p:nvPr/>
        </p:nvGrpSpPr>
        <p:grpSpPr>
          <a:xfrm>
            <a:off x="413933" y="7541746"/>
            <a:ext cx="11382830" cy="2133924"/>
            <a:chOff x="413934" y="1242146"/>
            <a:chExt cx="12483280" cy="2133924"/>
          </a:xfrm>
        </p:grpSpPr>
        <p:sp>
          <p:nvSpPr>
            <p:cNvPr id="4" name="Rounded Rectangle 3"/>
            <p:cNvSpPr/>
            <p:nvPr/>
          </p:nvSpPr>
          <p:spPr>
            <a:xfrm>
              <a:off x="413934"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655789"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97643" y="1242146"/>
              <a:ext cx="3999571" cy="2133924"/>
            </a:xfrm>
            <a:prstGeom prst="roundRect">
              <a:avLst>
                <a:gd name="adj" fmla="val 6550"/>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7" y="429478"/>
            <a:ext cx="4402010" cy="4861350"/>
          </a:xfrm>
          <a:prstGeom prst="rect">
            <a:avLst/>
          </a:prstGeom>
        </p:spPr>
      </p:pic>
      <p:sp>
        <p:nvSpPr>
          <p:cNvPr id="8" name="Rectangle 7"/>
          <p:cNvSpPr/>
          <p:nvPr/>
        </p:nvSpPr>
        <p:spPr>
          <a:xfrm>
            <a:off x="4281851" y="879800"/>
            <a:ext cx="7337720" cy="1269578"/>
          </a:xfrm>
          <a:prstGeom prst="rect">
            <a:avLst/>
          </a:prstGeom>
        </p:spPr>
        <p:txBody>
          <a:bodyPr wrap="square">
            <a:spAutoFit/>
          </a:bodyPr>
          <a:lstStyle/>
          <a:p>
            <a:r>
              <a:rPr lang="en-US" sz="2400" dirty="0">
                <a:solidFill>
                  <a:srgbClr val="3B3838"/>
                </a:solidFill>
                <a:latin typeface="Helvetica" charset="0"/>
                <a:ea typeface="Helvetica" charset="0"/>
                <a:cs typeface="Helvetica" charset="0"/>
              </a:rPr>
              <a:t>Per University guidelines, only </a:t>
            </a:r>
            <a:r>
              <a:rPr lang="en-US" sz="2400" b="1" dirty="0">
                <a:solidFill>
                  <a:srgbClr val="ED6C05"/>
                </a:solidFill>
                <a:latin typeface="Helvetica" charset="0"/>
                <a:ea typeface="Helvetica" charset="0"/>
                <a:cs typeface="Helvetica" charset="0"/>
              </a:rPr>
              <a:t>one team member  </a:t>
            </a:r>
            <a:r>
              <a:rPr lang="en-US" sz="2400" dirty="0">
                <a:solidFill>
                  <a:srgbClr val="3B3838"/>
                </a:solidFill>
                <a:latin typeface="Helvetica" charset="0"/>
                <a:ea typeface="Helvetica" charset="0"/>
                <a:cs typeface="Helvetica" charset="0"/>
              </a:rPr>
              <a:t>can occupy </a:t>
            </a:r>
            <a:r>
              <a:rPr lang="en-US" sz="2400" b="1" dirty="0">
                <a:solidFill>
                  <a:srgbClr val="ED6C05"/>
                </a:solidFill>
                <a:latin typeface="Helvetica" charset="0"/>
                <a:ea typeface="Helvetica" charset="0"/>
                <a:cs typeface="Helvetica" charset="0"/>
              </a:rPr>
              <a:t>200 ft</a:t>
            </a:r>
            <a:r>
              <a:rPr lang="en-US" sz="2400" b="1" baseline="30000" dirty="0">
                <a:solidFill>
                  <a:srgbClr val="ED6C05"/>
                </a:solidFill>
                <a:latin typeface="Helvetica" charset="0"/>
                <a:ea typeface="Helvetica" charset="0"/>
                <a:cs typeface="Helvetica" charset="0"/>
              </a:rPr>
              <a:t>2</a:t>
            </a:r>
            <a:r>
              <a:rPr lang="en-US" sz="2400" baseline="30000" dirty="0">
                <a:solidFill>
                  <a:srgbClr val="ED6C05"/>
                </a:solidFill>
                <a:latin typeface="Helvetica" charset="0"/>
                <a:ea typeface="Helvetica" charset="0"/>
                <a:cs typeface="Helvetica" charset="0"/>
              </a:rPr>
              <a:t>  </a:t>
            </a:r>
            <a:r>
              <a:rPr lang="en-US" sz="2400" dirty="0">
                <a:solidFill>
                  <a:srgbClr val="3B3838"/>
                </a:solidFill>
                <a:latin typeface="Helvetica" charset="0"/>
                <a:ea typeface="Helvetica" charset="0"/>
                <a:cs typeface="Helvetica" charset="0"/>
              </a:rPr>
              <a:t>at at time</a:t>
            </a:r>
            <a:r>
              <a:rPr lang="en-US" sz="2400" baseline="30000" dirty="0">
                <a:solidFill>
                  <a:srgbClr val="3B3838"/>
                </a:solidFill>
                <a:latin typeface="Helvetica" charset="0"/>
                <a:ea typeface="Helvetica" charset="0"/>
                <a:cs typeface="Helvetica" charset="0"/>
              </a:rPr>
              <a:t> </a:t>
            </a:r>
            <a:br>
              <a:rPr lang="en-US" sz="2400" baseline="30000" dirty="0">
                <a:solidFill>
                  <a:srgbClr val="3B3838"/>
                </a:solidFill>
                <a:latin typeface="Helvetica" charset="0"/>
                <a:ea typeface="Helvetica" charset="0"/>
                <a:cs typeface="Helvetica" charset="0"/>
              </a:rPr>
            </a:br>
            <a:r>
              <a:rPr lang="en-US" dirty="0">
                <a:solidFill>
                  <a:srgbClr val="3B3838"/>
                </a:solidFill>
                <a:latin typeface="Helvetica" charset="0"/>
                <a:ea typeface="Helvetica" charset="0"/>
                <a:cs typeface="Helvetica" charset="0"/>
              </a:rPr>
              <a:t>(including benches or desks).</a:t>
            </a:r>
            <a:br>
              <a:rPr lang="en-US" sz="1600" dirty="0">
                <a:solidFill>
                  <a:srgbClr val="3B3838"/>
                </a:solidFill>
                <a:latin typeface="Helvetica" charset="0"/>
                <a:ea typeface="Helvetica" charset="0"/>
                <a:cs typeface="Helvetica" charset="0"/>
              </a:rPr>
            </a:br>
            <a:endParaRPr lang="en-US" sz="1050" dirty="0">
              <a:solidFill>
                <a:srgbClr val="3B3838"/>
              </a:solidFill>
              <a:latin typeface="Helvetica" charset="0"/>
              <a:ea typeface="Helvetica" charset="0"/>
              <a:cs typeface="Helvetica"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037" y="3485944"/>
            <a:ext cx="4740229" cy="1606324"/>
          </a:xfrm>
          <a:prstGeom prst="rect">
            <a:avLst/>
          </a:prstGeom>
        </p:spPr>
      </p:pic>
      <p:sp>
        <p:nvSpPr>
          <p:cNvPr id="14" name="Rectangle 13"/>
          <p:cNvSpPr/>
          <p:nvPr/>
        </p:nvSpPr>
        <p:spPr>
          <a:xfrm>
            <a:off x="4280395" y="2135181"/>
            <a:ext cx="7516368" cy="1015663"/>
          </a:xfrm>
          <a:prstGeom prst="rect">
            <a:avLst/>
          </a:prstGeom>
        </p:spPr>
        <p:txBody>
          <a:bodyPr wrap="square">
            <a:spAutoFit/>
          </a:bodyPr>
          <a:lstStyle/>
          <a:p>
            <a:r>
              <a:rPr lang="en-US" sz="2000" dirty="0">
                <a:solidFill>
                  <a:srgbClr val="3B3838"/>
                </a:solidFill>
                <a:latin typeface="Helvetica" charset="0"/>
                <a:ea typeface="Helvetica" charset="0"/>
                <a:cs typeface="Helvetica" charset="0"/>
              </a:rPr>
              <a:t>If necessary and feasible, move common laboratory and/or </a:t>
            </a:r>
            <a:br>
              <a:rPr lang="en-US" sz="2000" dirty="0">
                <a:solidFill>
                  <a:srgbClr val="3B3838"/>
                </a:solidFill>
                <a:latin typeface="Helvetica" charset="0"/>
                <a:ea typeface="Helvetica" charset="0"/>
                <a:cs typeface="Helvetica" charset="0"/>
              </a:rPr>
            </a:br>
            <a:r>
              <a:rPr lang="en-US" sz="2000" dirty="0">
                <a:solidFill>
                  <a:srgbClr val="3B3838"/>
                </a:solidFill>
                <a:latin typeface="Helvetica" charset="0"/>
                <a:ea typeface="Helvetica" charset="0"/>
                <a:cs typeface="Helvetica" charset="0"/>
              </a:rPr>
              <a:t>office equipment so that users maintain at least </a:t>
            </a:r>
            <a:r>
              <a:rPr lang="en-US" sz="2000" b="1" dirty="0">
                <a:solidFill>
                  <a:srgbClr val="3B3838"/>
                </a:solidFill>
                <a:latin typeface="Helvetica" charset="0"/>
                <a:ea typeface="Helvetica" charset="0"/>
                <a:cs typeface="Helvetica" charset="0"/>
              </a:rPr>
              <a:t>6 ft</a:t>
            </a:r>
            <a:r>
              <a:rPr lang="en-US" sz="2000" dirty="0">
                <a:solidFill>
                  <a:srgbClr val="3B3838"/>
                </a:solidFill>
                <a:latin typeface="Helvetica" charset="0"/>
                <a:ea typeface="Helvetica" charset="0"/>
                <a:cs typeface="Helvetica" charset="0"/>
              </a:rPr>
              <a:t>. of space between them.</a:t>
            </a:r>
          </a:p>
        </p:txBody>
      </p:sp>
      <p:sp>
        <p:nvSpPr>
          <p:cNvPr id="11" name="Rectangle 10">
            <a:extLst>
              <a:ext uri="{FF2B5EF4-FFF2-40B4-BE49-F238E27FC236}">
                <a16:creationId xmlns:a16="http://schemas.microsoft.com/office/drawing/2014/main" id="{7B791F86-4B7D-A844-A8A1-40B08CC4AB1B}"/>
              </a:ext>
            </a:extLst>
          </p:cNvPr>
          <p:cNvSpPr/>
          <p:nvPr/>
        </p:nvSpPr>
        <p:spPr>
          <a:xfrm>
            <a:off x="4280395" y="5585903"/>
            <a:ext cx="6900952" cy="1015663"/>
          </a:xfrm>
          <a:prstGeom prst="rect">
            <a:avLst/>
          </a:prstGeom>
        </p:spPr>
        <p:txBody>
          <a:bodyPr wrap="square">
            <a:spAutoFit/>
          </a:bodyPr>
          <a:lstStyle/>
          <a:p>
            <a:r>
              <a:rPr lang="en-US" sz="1400" b="1" i="1" dirty="0">
                <a:solidFill>
                  <a:srgbClr val="3B3838"/>
                </a:solidFill>
                <a:latin typeface="Helvetica" charset="0"/>
                <a:ea typeface="Helvetica" charset="0"/>
                <a:cs typeface="Helvetica" charset="0"/>
              </a:rPr>
              <a:t>NOTE: </a:t>
            </a:r>
            <a:r>
              <a:rPr lang="en-US" sz="1400" i="1" dirty="0">
                <a:solidFill>
                  <a:srgbClr val="3B3838"/>
                </a:solidFill>
                <a:latin typeface="Helvetica" charset="0"/>
                <a:ea typeface="Helvetica" charset="0"/>
                <a:cs typeface="Helvetica" charset="0"/>
              </a:rPr>
              <a:t>Faculty offices do not count towards the total Laboratory/Studio/Workspace square footage. These spaces should not be used if the work can be done remotely</a:t>
            </a:r>
          </a:p>
          <a:p>
            <a:r>
              <a:rPr lang="en-US" sz="3200" dirty="0">
                <a:solidFill>
                  <a:srgbClr val="3B3838"/>
                </a:solidFill>
                <a:latin typeface="Helvetica" charset="0"/>
                <a:ea typeface="Helvetica" charset="0"/>
                <a:cs typeface="Helvetica" charset="0"/>
              </a:rPr>
              <a:t> </a:t>
            </a:r>
          </a:p>
        </p:txBody>
      </p:sp>
    </p:spTree>
    <p:extLst>
      <p:ext uri="{BB962C8B-B14F-4D97-AF65-F5344CB8AC3E}">
        <p14:creationId xmlns:p14="http://schemas.microsoft.com/office/powerpoint/2010/main" val="95958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Shift Work</a:t>
            </a:r>
            <a:endParaRPr lang="en-GB" dirty="0"/>
          </a:p>
        </p:txBody>
      </p:sp>
      <p:sp>
        <p:nvSpPr>
          <p:cNvPr id="3" name="Text Placeholder 2"/>
          <p:cNvSpPr>
            <a:spLocks noGrp="1"/>
          </p:cNvSpPr>
          <p:nvPr>
            <p:ph type="body" sz="half" idx="2"/>
          </p:nvPr>
        </p:nvSpPr>
        <p:spPr/>
        <p:txBody>
          <a:bodyPr/>
          <a:lstStyle/>
          <a:p>
            <a:r>
              <a:rPr lang="en-US" dirty="0"/>
              <a:t>3.0</a:t>
            </a:r>
          </a:p>
        </p:txBody>
      </p:sp>
    </p:spTree>
    <p:extLst>
      <p:ext uri="{BB962C8B-B14F-4D97-AF65-F5344CB8AC3E}">
        <p14:creationId xmlns:p14="http://schemas.microsoft.com/office/powerpoint/2010/main" val="91413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149770" y="822957"/>
            <a:ext cx="3646992" cy="4833259"/>
          </a:xfrm>
          <a:prstGeom prst="roundRect">
            <a:avLst>
              <a:gd name="adj" fmla="val 4737"/>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3.0 Shift Work </a:t>
            </a:r>
          </a:p>
        </p:txBody>
      </p:sp>
      <p:sp>
        <p:nvSpPr>
          <p:cNvPr id="7" name="Rectangle 6"/>
          <p:cNvSpPr/>
          <p:nvPr/>
        </p:nvSpPr>
        <p:spPr>
          <a:xfrm>
            <a:off x="413933" y="3727953"/>
            <a:ext cx="7514912" cy="830997"/>
          </a:xfrm>
          <a:prstGeom prst="rect">
            <a:avLst/>
          </a:prstGeom>
        </p:spPr>
        <p:txBody>
          <a:bodyPr wrap="square">
            <a:spAutoFit/>
          </a:bodyPr>
          <a:lstStyle/>
          <a:p>
            <a:r>
              <a:rPr lang="en-US" sz="2400" dirty="0">
                <a:solidFill>
                  <a:srgbClr val="3B3838"/>
                </a:solidFill>
                <a:latin typeface="Helvetica" charset="0"/>
                <a:ea typeface="Helvetica" charset="0"/>
                <a:cs typeface="Helvetica" charset="0"/>
              </a:rPr>
              <a:t>Faculty lead and/or lab/project manager will establish a </a:t>
            </a:r>
            <a:r>
              <a:rPr lang="en-US" sz="2400" b="1" dirty="0">
                <a:solidFill>
                  <a:srgbClr val="3B3838"/>
                </a:solidFill>
                <a:latin typeface="Helvetica" charset="0"/>
                <a:ea typeface="Helvetica" charset="0"/>
                <a:cs typeface="Helvetica" charset="0"/>
              </a:rPr>
              <a:t>calendar for shift work among team members</a:t>
            </a:r>
            <a:r>
              <a:rPr lang="en-US" sz="2400" dirty="0">
                <a:solidFill>
                  <a:srgbClr val="3B3838"/>
                </a:solidFill>
              </a:rPr>
              <a:t>*</a:t>
            </a:r>
          </a:p>
        </p:txBody>
      </p:sp>
      <p:sp>
        <p:nvSpPr>
          <p:cNvPr id="9" name="Rectangle 8"/>
          <p:cNvSpPr/>
          <p:nvPr/>
        </p:nvSpPr>
        <p:spPr>
          <a:xfrm>
            <a:off x="398131" y="4541807"/>
            <a:ext cx="5530425" cy="338554"/>
          </a:xfrm>
          <a:prstGeom prst="rect">
            <a:avLst/>
          </a:prstGeom>
        </p:spPr>
        <p:txBody>
          <a:bodyPr wrap="none">
            <a:spAutoFit/>
          </a:bodyPr>
          <a:lstStyle/>
          <a:p>
            <a:pPr lvl="0">
              <a:defRPr/>
            </a:pPr>
            <a:r>
              <a:rPr lang="en-US" sz="1600" i="1" dirty="0">
                <a:solidFill>
                  <a:srgbClr val="3B3838"/>
                </a:solidFill>
                <a:latin typeface="Helvetica" charset="0"/>
                <a:ea typeface="Helvetica" charset="0"/>
                <a:cs typeface="Helvetica" charset="0"/>
              </a:rPr>
              <a:t>* This includes boats and core facilities / shared resources.</a:t>
            </a:r>
            <a:endParaRPr lang="en-GB" sz="1600" i="1" dirty="0">
              <a:solidFill>
                <a:srgbClr val="3B3838"/>
              </a:solidFill>
              <a:latin typeface="Helvetica" charset="0"/>
              <a:ea typeface="Helvetica" charset="0"/>
              <a:cs typeface="Helvetica" charset="0"/>
            </a:endParaRPr>
          </a:p>
        </p:txBody>
      </p:sp>
      <p:sp>
        <p:nvSpPr>
          <p:cNvPr id="10" name="Rectangle 9"/>
          <p:cNvSpPr/>
          <p:nvPr/>
        </p:nvSpPr>
        <p:spPr>
          <a:xfrm>
            <a:off x="398131" y="4962117"/>
            <a:ext cx="7305629" cy="584775"/>
          </a:xfrm>
          <a:prstGeom prst="rect">
            <a:avLst/>
          </a:prstGeom>
        </p:spPr>
        <p:txBody>
          <a:bodyPr wrap="square">
            <a:spAutoFit/>
          </a:bodyPr>
          <a:lstStyle/>
          <a:p>
            <a:pPr lvl="0"/>
            <a:r>
              <a:rPr lang="en-US" sz="1600" dirty="0">
                <a:solidFill>
                  <a:srgbClr val="3B3838"/>
                </a:solidFill>
                <a:latin typeface="Helvetica" charset="0"/>
                <a:ea typeface="Helvetica" charset="0"/>
                <a:cs typeface="Helvetica" charset="0"/>
              </a:rPr>
              <a:t>Shift organization should be determined in a manner that is methodologically acceptable/feasible.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31" y="960646"/>
            <a:ext cx="7387630" cy="2619069"/>
          </a:xfrm>
          <a:prstGeom prst="rect">
            <a:avLst/>
          </a:prstGeom>
        </p:spPr>
      </p:pic>
      <p:sp>
        <p:nvSpPr>
          <p:cNvPr id="12" name="Rectangle 11"/>
          <p:cNvSpPr/>
          <p:nvPr/>
        </p:nvSpPr>
        <p:spPr>
          <a:xfrm>
            <a:off x="8374855" y="3450405"/>
            <a:ext cx="3329465" cy="1754326"/>
          </a:xfrm>
          <a:prstGeom prst="rect">
            <a:avLst/>
          </a:prstGeom>
        </p:spPr>
        <p:txBody>
          <a:bodyPr wrap="square">
            <a:spAutoFit/>
          </a:bodyPr>
          <a:lstStyle/>
          <a:p>
            <a:pPr lvl="0"/>
            <a:r>
              <a:rPr lang="en-US" sz="2000" b="1" dirty="0">
                <a:solidFill>
                  <a:srgbClr val="3B3838"/>
                </a:solidFill>
                <a:latin typeface="Helvetica" charset="0"/>
                <a:ea typeface="Helvetica" charset="0"/>
                <a:cs typeface="Helvetica" charset="0"/>
              </a:rPr>
              <a:t>GIVE PRIORITY</a:t>
            </a:r>
            <a:br>
              <a:rPr lang="en-US" sz="1600" dirty="0">
                <a:solidFill>
                  <a:srgbClr val="3B3838"/>
                </a:solidFill>
                <a:latin typeface="Helvetica" charset="0"/>
                <a:ea typeface="Helvetica" charset="0"/>
                <a:cs typeface="Helvetica" charset="0"/>
              </a:rPr>
            </a:br>
            <a:r>
              <a:rPr lang="en-US" sz="1600" i="1" dirty="0">
                <a:solidFill>
                  <a:srgbClr val="3B3838"/>
                </a:solidFill>
                <a:latin typeface="Helvetica" charset="0"/>
                <a:ea typeface="Helvetica" charset="0"/>
                <a:cs typeface="Helvetica" charset="0"/>
              </a:rPr>
              <a:t>(when appropriate) </a:t>
            </a:r>
            <a:br>
              <a:rPr lang="en-US" sz="1600" i="1" dirty="0">
                <a:solidFill>
                  <a:srgbClr val="3B3838"/>
                </a:solidFill>
                <a:latin typeface="Helvetica" charset="0"/>
                <a:ea typeface="Helvetica" charset="0"/>
                <a:cs typeface="Helvetica" charset="0"/>
              </a:rPr>
            </a:br>
            <a:br>
              <a:rPr lang="en-US" sz="800" dirty="0">
                <a:solidFill>
                  <a:srgbClr val="3B3838"/>
                </a:solidFill>
                <a:latin typeface="Helvetica" charset="0"/>
                <a:ea typeface="Helvetica" charset="0"/>
                <a:cs typeface="Helvetica" charset="0"/>
              </a:rPr>
            </a:br>
            <a:r>
              <a:rPr lang="en-US" sz="1600" dirty="0">
                <a:solidFill>
                  <a:srgbClr val="3B3838"/>
                </a:solidFill>
                <a:latin typeface="Helvetica" charset="0"/>
                <a:ea typeface="Helvetica" charset="0"/>
                <a:cs typeface="Helvetica" charset="0"/>
              </a:rPr>
              <a:t>to graduate students, postdocs, and other trainees who have timely requirements for graduation and/or starting a new position. </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666" y="1097082"/>
            <a:ext cx="2584882" cy="2241691"/>
          </a:xfrm>
          <a:prstGeom prst="rect">
            <a:avLst/>
          </a:prstGeom>
        </p:spPr>
      </p:pic>
    </p:spTree>
    <p:extLst>
      <p:ext uri="{BB962C8B-B14F-4D97-AF65-F5344CB8AC3E}">
        <p14:creationId xmlns:p14="http://schemas.microsoft.com/office/powerpoint/2010/main" val="9785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297652" y="4235094"/>
            <a:ext cx="7499110" cy="1691801"/>
          </a:xfrm>
          <a:prstGeom prst="roundRect">
            <a:avLst>
              <a:gd name="adj" fmla="val 6899"/>
            </a:avLst>
          </a:prstGeom>
          <a:solidFill>
            <a:srgbClr val="AFAB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3.0 Shift Work </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691" y="4417087"/>
            <a:ext cx="683611" cy="598677"/>
          </a:xfrm>
          <a:prstGeom prst="rect">
            <a:avLst/>
          </a:prstGeom>
        </p:spPr>
      </p:pic>
      <p:sp>
        <p:nvSpPr>
          <p:cNvPr id="22" name="Rectangle 21"/>
          <p:cNvSpPr/>
          <p:nvPr/>
        </p:nvSpPr>
        <p:spPr>
          <a:xfrm>
            <a:off x="413933" y="1025127"/>
            <a:ext cx="3707495" cy="1077218"/>
          </a:xfrm>
          <a:prstGeom prst="rect">
            <a:avLst/>
          </a:prstGeom>
        </p:spPr>
        <p:txBody>
          <a:bodyPr wrap="square">
            <a:spAutoFit/>
          </a:bodyPr>
          <a:lstStyle/>
          <a:p>
            <a:r>
              <a:rPr lang="en-US" sz="1600" dirty="0">
                <a:solidFill>
                  <a:srgbClr val="3B3838"/>
                </a:solidFill>
                <a:latin typeface="Helvetica" charset="0"/>
                <a:ea typeface="Helvetica" charset="0"/>
                <a:cs typeface="Helvetica" charset="0"/>
              </a:rPr>
              <a:t>Shifts must also include shared spaces, such as </a:t>
            </a:r>
            <a:r>
              <a:rPr lang="en-US" sz="1600" b="1" dirty="0">
                <a:solidFill>
                  <a:srgbClr val="3B3838"/>
                </a:solidFill>
                <a:latin typeface="Helvetica" charset="0"/>
                <a:ea typeface="Helvetica" charset="0"/>
                <a:cs typeface="Helvetica" charset="0"/>
              </a:rPr>
              <a:t>art/creative studios</a:t>
            </a:r>
            <a:r>
              <a:rPr lang="en-US" sz="1600" dirty="0">
                <a:solidFill>
                  <a:srgbClr val="3B3838"/>
                </a:solidFill>
                <a:latin typeface="Helvetica" charset="0"/>
                <a:ea typeface="Helvetica" charset="0"/>
                <a:cs typeface="Helvetica" charset="0"/>
              </a:rPr>
              <a:t>, </a:t>
            </a:r>
            <a:r>
              <a:rPr lang="en-US" sz="1600" b="1" dirty="0">
                <a:solidFill>
                  <a:srgbClr val="3B3838"/>
                </a:solidFill>
                <a:latin typeface="Helvetica" charset="0"/>
                <a:ea typeface="Helvetica" charset="0"/>
                <a:cs typeface="Helvetica" charset="0"/>
              </a:rPr>
              <a:t>film editing rooms</a:t>
            </a:r>
            <a:r>
              <a:rPr lang="en-US" sz="1600" dirty="0">
                <a:solidFill>
                  <a:srgbClr val="3B3838"/>
                </a:solidFill>
                <a:latin typeface="Helvetica" charset="0"/>
                <a:ea typeface="Helvetica" charset="0"/>
                <a:cs typeface="Helvetica" charset="0"/>
              </a:rPr>
              <a:t>, </a:t>
            </a:r>
            <a:r>
              <a:rPr lang="en-US" sz="1600" b="1" dirty="0">
                <a:solidFill>
                  <a:srgbClr val="3B3838"/>
                </a:solidFill>
                <a:latin typeface="Helvetica" charset="0"/>
                <a:ea typeface="Helvetica" charset="0"/>
                <a:cs typeface="Helvetica" charset="0"/>
              </a:rPr>
              <a:t>animal facilities</a:t>
            </a:r>
            <a:r>
              <a:rPr lang="en-US" sz="1600" dirty="0">
                <a:solidFill>
                  <a:srgbClr val="3B3838"/>
                </a:solidFill>
                <a:latin typeface="Helvetica" charset="0"/>
                <a:ea typeface="Helvetica" charset="0"/>
                <a:cs typeface="Helvetica" charset="0"/>
              </a:rPr>
              <a:t>, and/or </a:t>
            </a:r>
            <a:r>
              <a:rPr lang="en-US" sz="1600" b="1" dirty="0">
                <a:solidFill>
                  <a:srgbClr val="3B3838"/>
                </a:solidFill>
                <a:latin typeface="Helvetica" charset="0"/>
                <a:ea typeface="Helvetica" charset="0"/>
                <a:cs typeface="Helvetica" charset="0"/>
              </a:rPr>
              <a:t>cell culture rooms</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33" y="4060646"/>
            <a:ext cx="3707494" cy="1584573"/>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933" y="2219049"/>
            <a:ext cx="3707494" cy="1584572"/>
          </a:xfrm>
          <a:prstGeom prst="rect">
            <a:avLst/>
          </a:prstGeom>
        </p:spPr>
      </p:pic>
      <p:sp>
        <p:nvSpPr>
          <p:cNvPr id="9" name="Rectangle 8"/>
          <p:cNvSpPr/>
          <p:nvPr/>
        </p:nvSpPr>
        <p:spPr>
          <a:xfrm>
            <a:off x="4690226" y="1874024"/>
            <a:ext cx="6502346" cy="1569660"/>
          </a:xfrm>
          <a:prstGeom prst="rect">
            <a:avLst/>
          </a:prstGeom>
        </p:spPr>
        <p:txBody>
          <a:bodyPr wrap="square">
            <a:spAutoFit/>
          </a:bodyPr>
          <a:lstStyle/>
          <a:p>
            <a:pPr lvl="0" algn="ctr"/>
            <a:r>
              <a:rPr lang="en-US" sz="2400" b="1" dirty="0">
                <a:solidFill>
                  <a:srgbClr val="3B3838"/>
                </a:solidFill>
                <a:latin typeface="Helvetica" charset="0"/>
                <a:ea typeface="Helvetica" charset="0"/>
                <a:cs typeface="Helvetica" charset="0"/>
              </a:rPr>
              <a:t>Faculty lead </a:t>
            </a:r>
            <a:r>
              <a:rPr lang="en-US" sz="2400" dirty="0">
                <a:solidFill>
                  <a:srgbClr val="3B3838"/>
                </a:solidFill>
                <a:latin typeface="Helvetica" charset="0"/>
                <a:ea typeface="Helvetica" charset="0"/>
                <a:cs typeface="Helvetica" charset="0"/>
              </a:rPr>
              <a:t>and/or </a:t>
            </a:r>
            <a:r>
              <a:rPr lang="en-US" sz="2400" b="1" dirty="0">
                <a:solidFill>
                  <a:srgbClr val="3B3838"/>
                </a:solidFill>
                <a:latin typeface="Helvetica" charset="0"/>
                <a:ea typeface="Helvetica" charset="0"/>
                <a:cs typeface="Helvetica" charset="0"/>
              </a:rPr>
              <a:t>lab/project manager </a:t>
            </a:r>
            <a:r>
              <a:rPr lang="en-US" sz="2400" dirty="0">
                <a:solidFill>
                  <a:srgbClr val="3B3838"/>
                </a:solidFill>
                <a:latin typeface="Helvetica" charset="0"/>
                <a:ea typeface="Helvetica" charset="0"/>
                <a:cs typeface="Helvetica" charset="0"/>
              </a:rPr>
              <a:t>must coordinate with the other teams who </a:t>
            </a:r>
            <a:br>
              <a:rPr lang="en-US" sz="2400" dirty="0">
                <a:solidFill>
                  <a:srgbClr val="3B3838"/>
                </a:solidFill>
                <a:latin typeface="Helvetica" charset="0"/>
                <a:ea typeface="Helvetica" charset="0"/>
                <a:cs typeface="Helvetica" charset="0"/>
              </a:rPr>
            </a:br>
            <a:r>
              <a:rPr lang="en-US" sz="2400" dirty="0">
                <a:solidFill>
                  <a:srgbClr val="3B3838"/>
                </a:solidFill>
                <a:latin typeface="Helvetica" charset="0"/>
                <a:ea typeface="Helvetica" charset="0"/>
                <a:cs typeface="Helvetica" charset="0"/>
              </a:rPr>
              <a:t>also use these shared spaces and report their plan for scheduling in their SOP. </a:t>
            </a:r>
            <a:endParaRPr lang="en-US" sz="1100" dirty="0">
              <a:solidFill>
                <a:srgbClr val="3B3838"/>
              </a:solidFill>
              <a:latin typeface="Helvetica" charset="0"/>
              <a:ea typeface="Helvetica" charset="0"/>
              <a:cs typeface="Helvetica" charset="0"/>
            </a:endParaRPr>
          </a:p>
        </p:txBody>
      </p:sp>
      <p:grpSp>
        <p:nvGrpSpPr>
          <p:cNvPr id="36" name="Group 35"/>
          <p:cNvGrpSpPr/>
          <p:nvPr/>
        </p:nvGrpSpPr>
        <p:grpSpPr>
          <a:xfrm>
            <a:off x="5044402" y="4380295"/>
            <a:ext cx="6572182" cy="1384995"/>
            <a:chOff x="5044402" y="3839717"/>
            <a:chExt cx="6572182" cy="1384995"/>
          </a:xfrm>
        </p:grpSpPr>
        <p:sp>
          <p:nvSpPr>
            <p:cNvPr id="19" name="Rectangle 18"/>
            <p:cNvSpPr/>
            <p:nvPr/>
          </p:nvSpPr>
          <p:spPr>
            <a:xfrm>
              <a:off x="5331341" y="3839717"/>
              <a:ext cx="6285243" cy="1384995"/>
            </a:xfrm>
            <a:prstGeom prst="rect">
              <a:avLst/>
            </a:prstGeom>
          </p:spPr>
          <p:txBody>
            <a:bodyPr wrap="square">
              <a:spAutoFit/>
            </a:bodyPr>
            <a:lstStyle/>
            <a:p>
              <a:r>
                <a:rPr lang="en-US" sz="1400" i="1" dirty="0">
                  <a:solidFill>
                    <a:srgbClr val="3B3838"/>
                  </a:solidFill>
                  <a:latin typeface="Helvetica" charset="0"/>
                  <a:ea typeface="Helvetica" charset="0"/>
                  <a:cs typeface="Helvetica" charset="0"/>
                </a:rPr>
                <a:t>Personal safety is still a key consideration during times of low-staff density. Those working with hazardous chemicals or materials are reminded not to work alone and not to work at off hours when fewer people are present. Establish a buddy system with a neighboring space or lab, or use check in/check out by phone or text with the PI or another research team member, especially if coming to work early in the morning or late in the evening.</a:t>
              </a:r>
            </a:p>
          </p:txBody>
        </p:sp>
        <p:sp>
          <p:nvSpPr>
            <p:cNvPr id="35" name="Rectangle 34"/>
            <p:cNvSpPr/>
            <p:nvPr/>
          </p:nvSpPr>
          <p:spPr>
            <a:xfrm>
              <a:off x="5044402" y="3839717"/>
              <a:ext cx="397653" cy="307777"/>
            </a:xfrm>
            <a:prstGeom prst="rect">
              <a:avLst/>
            </a:prstGeom>
          </p:spPr>
          <p:txBody>
            <a:bodyPr wrap="square">
              <a:spAutoFit/>
            </a:bodyPr>
            <a:lstStyle/>
            <a:p>
              <a:r>
                <a:rPr lang="en-US" sz="1400" i="1" dirty="0">
                  <a:solidFill>
                    <a:srgbClr val="3B3838"/>
                  </a:solidFill>
                  <a:latin typeface="Helvetica" charset="0"/>
                  <a:ea typeface="Helvetica" charset="0"/>
                  <a:cs typeface="Helvetica" charset="0"/>
                </a:rPr>
                <a:t>**</a:t>
              </a:r>
            </a:p>
          </p:txBody>
        </p:sp>
      </p:grpSp>
      <p:sp>
        <p:nvSpPr>
          <p:cNvPr id="38" name="Left Bracket 37"/>
          <p:cNvSpPr/>
          <p:nvPr/>
        </p:nvSpPr>
        <p:spPr>
          <a:xfrm>
            <a:off x="4360093" y="1563736"/>
            <a:ext cx="91468" cy="2148759"/>
          </a:xfrm>
          <a:prstGeom prst="leftBracket">
            <a:avLst/>
          </a:prstGeom>
          <a:ln w="25400">
            <a:solidFill>
              <a:srgbClr val="AFABA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ket 38"/>
          <p:cNvSpPr/>
          <p:nvPr/>
        </p:nvSpPr>
        <p:spPr>
          <a:xfrm flipH="1">
            <a:off x="11415630" y="1563736"/>
            <a:ext cx="91468" cy="2148759"/>
          </a:xfrm>
          <a:prstGeom prst="leftBracket">
            <a:avLst/>
          </a:prstGeom>
          <a:ln w="25400">
            <a:solidFill>
              <a:srgbClr val="AFABA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6308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4149</Words>
  <Application>Microsoft Office PowerPoint</Application>
  <PresentationFormat>Widescreen</PresentationFormat>
  <Paragraphs>270</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Georgia</vt:lpstr>
      <vt:lpstr>Helvetica</vt:lpstr>
      <vt:lpstr>Office Theme</vt:lpstr>
      <vt:lpstr>Standard Operating Procedure  (SOP) Faculty Guide</vt:lpstr>
      <vt:lpstr>Standard Operating Protocol  (SOP) Faculty Guide</vt:lpstr>
      <vt:lpstr>Training Requirements and Return-to-Work Screening </vt:lpstr>
      <vt:lpstr>1.0 Training Requirements and Return-to-Work Screening </vt:lpstr>
      <vt:lpstr>Population Density</vt:lpstr>
      <vt:lpstr>2.0 Population Density </vt:lpstr>
      <vt:lpstr>Shift Work</vt:lpstr>
      <vt:lpstr>3.0 Shift Work </vt:lpstr>
      <vt:lpstr>3.0 Shift Work </vt:lpstr>
      <vt:lpstr>Other Physical Distancing Requirements</vt:lpstr>
      <vt:lpstr>4.0 Other Physical Distancing Requirements</vt:lpstr>
      <vt:lpstr>4.0 Other Physical Distancing Requirements</vt:lpstr>
      <vt:lpstr>Personal Safety Requirements </vt:lpstr>
      <vt:lpstr>5.0 Personal Safety Requirements </vt:lpstr>
      <vt:lpstr>5.0 Personal Safety Requirements </vt:lpstr>
      <vt:lpstr>5.0 Personal Safety Requirements </vt:lpstr>
      <vt:lpstr>5.0 Personal Safety Requirements </vt:lpstr>
      <vt:lpstr>Personal Health and Well Being </vt:lpstr>
      <vt:lpstr>6.0 Personal Health and Well Being </vt:lpstr>
      <vt:lpstr>6.0 Personal Health and Well Being </vt:lpstr>
      <vt:lpstr>Additional Research Guidance for Phase I </vt:lpstr>
      <vt:lpstr>7.0 Additional Research Guidance for Phase I </vt:lpstr>
      <vt:lpstr>7.0 Additional Research Guidance for Phase I </vt:lpstr>
      <vt:lpstr>7.0 Additional Research Guidance for Phase I </vt:lpstr>
      <vt:lpstr>7.0 Additional Research Guidance for Phase I </vt:lpstr>
      <vt:lpstr>7.0 Additional Research Guidance for Phase I </vt:lpstr>
      <vt:lpstr>Compliance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Fenton</dc:creator>
  <cp:lastModifiedBy>Brian Haus</cp:lastModifiedBy>
  <cp:revision>97</cp:revision>
  <dcterms:created xsi:type="dcterms:W3CDTF">2020-05-18T12:49:55Z</dcterms:created>
  <dcterms:modified xsi:type="dcterms:W3CDTF">2020-05-22T20:51:54Z</dcterms:modified>
</cp:coreProperties>
</file>