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5" r:id="rId13"/>
    <p:sldId id="269" r:id="rId14"/>
    <p:sldId id="270" r:id="rId15"/>
    <p:sldId id="271" r:id="rId16"/>
    <p:sldId id="274" r:id="rId17"/>
    <p:sldId id="275" r:id="rId18"/>
    <p:sldId id="277" r:id="rId19"/>
    <p:sldId id="276" r:id="rId20"/>
    <p:sldId id="272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F7F6"/>
    <a:srgbClr val="3EA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>
        <p:scale>
          <a:sx n="66" d="100"/>
          <a:sy n="66" d="100"/>
        </p:scale>
        <p:origin x="-900" y="-27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88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06001-3D80-4841-9B47-B44270676FA3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6A51A-0178-473F-AA66-F2BD98717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83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6A51A-0178-473F-AA66-F2BD987176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7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3EAD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63671"/>
            <a:ext cx="9753600" cy="1875008"/>
          </a:xfrm>
        </p:spPr>
        <p:txBody>
          <a:bodyPr anchor="b">
            <a:norm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3240578"/>
            <a:ext cx="5791200" cy="2042622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rgbClr val="E9F7F6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6400" y="6356351"/>
            <a:ext cx="2743200" cy="365125"/>
          </a:xfrm>
        </p:spPr>
        <p:txBody>
          <a:bodyPr/>
          <a:lstStyle/>
          <a:p>
            <a:fld id="{3D79A315-D857-4A6D-AE01-AA2AF1E36E1C}" type="datetime1">
              <a:rPr lang="en-US" smtClean="0"/>
              <a:t>11/20/2013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385380"/>
            <a:ext cx="2743200" cy="365125"/>
          </a:xfrm>
        </p:spPr>
        <p:txBody>
          <a:bodyPr/>
          <a:lstStyle>
            <a:lvl1pPr algn="l"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14400" y="3089628"/>
            <a:ext cx="10363200" cy="0"/>
          </a:xfrm>
          <a:prstGeom prst="line">
            <a:avLst/>
          </a:prstGeom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4534785"/>
            <a:ext cx="3014164" cy="1658859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072914" y="4534785"/>
            <a:ext cx="2119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CCLS</a:t>
            </a:r>
            <a:endParaRPr lang="en-US" sz="20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84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5128" y="1381182"/>
            <a:ext cx="10515600" cy="47989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A10A-E1B3-490E-BC37-4D7118959B4C}" type="datetime1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45128" y="365760"/>
            <a:ext cx="9445502" cy="826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45128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9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1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0363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6882-74C7-4667-97FC-559A33D00035}" type="datetime1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724900" y="370120"/>
            <a:ext cx="0" cy="5806281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239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399" y="1381181"/>
            <a:ext cx="5112329" cy="47989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4770" y="1381181"/>
            <a:ext cx="5105401" cy="47989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ECB1-D694-491C-8CC8-332C4F5F1E94}" type="datetime1">
              <a:rPr lang="en-US" smtClean="0"/>
              <a:t>11/20/2013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45128" y="365760"/>
            <a:ext cx="9445502" cy="826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845128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9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447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399" y="1262292"/>
            <a:ext cx="5086928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399" y="2154891"/>
            <a:ext cx="5086928" cy="40331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0256" y="1262288"/>
            <a:ext cx="51054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0256" y="2154891"/>
            <a:ext cx="5105401" cy="40331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E945A-8D2C-4D6B-95C0-3FF1264C2A43}" type="datetime1">
              <a:rPr lang="en-US" smtClean="0"/>
              <a:t>11/20/2013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45128" y="365760"/>
            <a:ext cx="9445502" cy="826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45128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9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7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9979-A3AA-4D6B-A691-9A29623690D3}" type="datetime1">
              <a:rPr lang="en-US" smtClean="0"/>
              <a:t>11/20/2013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45128" y="365760"/>
            <a:ext cx="9445502" cy="826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845128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9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45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1" y="990601"/>
            <a:ext cx="6172201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9" y="2191660"/>
            <a:ext cx="3931920" cy="367574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18B-4008-4876-9233-99F05C38ABE4}" type="datetime1">
              <a:rPr lang="en-US" smtClean="0"/>
              <a:t>11/20/2013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41249" y="457200"/>
            <a:ext cx="3931920" cy="1487714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3EADA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60602" y="2061029"/>
            <a:ext cx="393192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9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0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1" y="990601"/>
            <a:ext cx="6172201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0A0D-5936-4CF2-96CC-73C1E44239BC}" type="datetime1">
              <a:rPr lang="en-US" smtClean="0"/>
              <a:t>11/20/2013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9" y="2191660"/>
            <a:ext cx="3931920" cy="367574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41249" y="457200"/>
            <a:ext cx="3931920" cy="1487714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3EADA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860602" y="2061029"/>
            <a:ext cx="393192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9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43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1381181"/>
            <a:ext cx="10522526" cy="47672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56F5-31F0-40E6-87D4-CEA379FD03D9}" type="datetime1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45128" y="365760"/>
            <a:ext cx="9445502" cy="826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845128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9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6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8" y="365760"/>
            <a:ext cx="9445502" cy="826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8" y="1381182"/>
            <a:ext cx="10515600" cy="47989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C97A-7262-40A6-9ED0-CA7157D3DA63}" type="datetime1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02881" y="6356351"/>
            <a:ext cx="2743200" cy="365125"/>
          </a:xfrm>
        </p:spPr>
        <p:txBody>
          <a:bodyPr/>
          <a:lstStyle>
            <a:lvl1pPr>
              <a:defRPr sz="3200"/>
            </a:lvl1pPr>
          </a:lstStyle>
          <a:p>
            <a:fld id="{2652C4B5-A1E9-4984-9CD4-22695C1F628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45128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9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0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52634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FE5A-69F1-48E2-BB63-98707E5D70D4}" type="datetime1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97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381182"/>
            <a:ext cx="5181600" cy="47989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381182"/>
            <a:ext cx="5181600" cy="47989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09C4-D5DD-47BD-B228-15A460BFD6C5}" type="datetime1">
              <a:rPr lang="en-US" smtClean="0"/>
              <a:t>11/20/2013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45128" y="365760"/>
            <a:ext cx="9445502" cy="826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45128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9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7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8" y="1381182"/>
            <a:ext cx="5156201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8" y="2206880"/>
            <a:ext cx="5156201" cy="39811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381182"/>
            <a:ext cx="5181602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206880"/>
            <a:ext cx="5181602" cy="39811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D2F1-4B0E-400A-96D5-0B766BE1821B}" type="datetime1">
              <a:rPr lang="en-US" smtClean="0"/>
              <a:t>11/20/2013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45128" y="365760"/>
            <a:ext cx="9445502" cy="826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45128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9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8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BD48-0158-42CA-A698-362CF75F0342}" type="datetime1">
              <a:rPr lang="en-US" smtClean="0"/>
              <a:t>11/20/2013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45128" y="365760"/>
            <a:ext cx="9445502" cy="826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45128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9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7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630E-26E7-431D-B7A1-364BD0E475D8}" type="datetime1">
              <a:rPr lang="en-US" smtClean="0"/>
              <a:t>11/20/2013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9" y="457201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1" y="990601"/>
            <a:ext cx="6172201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9" y="2057400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7931-C3C4-4D20-9D0F-A54DD7DE893C}" type="datetime1">
              <a:rPr lang="en-US" smtClean="0"/>
              <a:t>11/20/2013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60602" y="2061029"/>
            <a:ext cx="393192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9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05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9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1" y="990601"/>
            <a:ext cx="6172201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9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8231-3F88-4628-9D84-D133DE7EC91F}" type="datetime1">
              <a:rPr lang="en-US" smtClean="0"/>
              <a:t>11/20/2013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60602" y="2061029"/>
            <a:ext cx="393192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9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0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8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8" y="1828801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906E2B7-B041-4396-B72C-05711419F0D5}" type="datetime1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2C4B5-A1E9-4984-9CD4-22695C1F62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0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4" r:id="rId12"/>
    <p:sldLayoutId id="2147483665" r:id="rId13"/>
    <p:sldLayoutId id="2147483666" r:id="rId14"/>
    <p:sldLayoutId id="2147483668" r:id="rId15"/>
    <p:sldLayoutId id="2147483669" r:id="rId16"/>
    <p:sldLayoutId id="2147483670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dirty="0">
          <a:solidFill>
            <a:srgbClr val="3EADA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punreddevil/iawe-website" TargetMode="External"/><Relationship Id="rId2" Type="http://schemas.openxmlformats.org/officeDocument/2006/relationships/hyperlink" Target="https://github.com/nipunreddevil/Home_Deploymen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energy.iiitd.edu.in:500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INDiC</a:t>
            </a:r>
            <a:r>
              <a:rPr lang="en-US" dirty="0"/>
              <a:t>: </a:t>
            </a:r>
            <a:r>
              <a:rPr lang="en-US" b="1" dirty="0"/>
              <a:t>I</a:t>
            </a:r>
            <a:r>
              <a:rPr lang="en-US" dirty="0"/>
              <a:t>mproved </a:t>
            </a:r>
            <a:r>
              <a:rPr lang="en-US" b="1" dirty="0"/>
              <a:t>N</a:t>
            </a:r>
            <a:r>
              <a:rPr lang="en-US" dirty="0"/>
              <a:t>on-Intrusive load monitoring using load </a:t>
            </a:r>
            <a:r>
              <a:rPr lang="en-US" b="1" dirty="0"/>
              <a:t>D</a:t>
            </a:r>
            <a:r>
              <a:rPr lang="en-US" dirty="0"/>
              <a:t>ivision and </a:t>
            </a:r>
            <a:r>
              <a:rPr lang="en-US" b="1" dirty="0"/>
              <a:t>C</a:t>
            </a:r>
            <a:r>
              <a:rPr lang="en-US" dirty="0"/>
              <a:t>alibration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5957" y="3240578"/>
            <a:ext cx="5791200" cy="204262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Nipun Batra</a:t>
            </a:r>
          </a:p>
          <a:p>
            <a:r>
              <a:rPr lang="en-US" sz="3600" b="1" u="sng" dirty="0" smtClean="0"/>
              <a:t>Haimonti Dutta</a:t>
            </a:r>
            <a:endParaRPr lang="en-US" sz="3600" b="1" u="sng" dirty="0" smtClean="0"/>
          </a:p>
          <a:p>
            <a:r>
              <a:rPr lang="en-US" sz="3600" dirty="0" err="1" smtClean="0"/>
              <a:t>Amarjeet</a:t>
            </a:r>
            <a:r>
              <a:rPr lang="en-US" sz="3600" dirty="0" smtClean="0"/>
              <a:t> </a:t>
            </a:r>
            <a:r>
              <a:rPr lang="en-US" sz="3600" dirty="0" smtClean="0"/>
              <a:t>Singh</a:t>
            </a:r>
            <a:endParaRPr lang="en-US" sz="3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A315-D857-4A6D-AE01-AA2AF1E36E1C}" type="datetime1">
              <a:rPr lang="en-US" sz="3200" smtClean="0"/>
              <a:t>11/20/2013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4898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8" y="336732"/>
            <a:ext cx="9445502" cy="826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Unique Features in India</a:t>
            </a:r>
            <a:br>
              <a:rPr lang="en-US" dirty="0" smtClean="0"/>
            </a:br>
            <a:r>
              <a:rPr lang="en-US" sz="3600" dirty="0" smtClean="0"/>
              <a:t>Unreliable Grid</a:t>
            </a:r>
            <a:endParaRPr lang="en-US" sz="3600" dirty="0"/>
          </a:p>
        </p:txBody>
      </p:sp>
      <p:pic>
        <p:nvPicPr>
          <p:cNvPr id="1026" name="Picture 2" descr="C:\Users\alp\Desktop\buildsys_2013\figures\voltag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48629" y="1451430"/>
            <a:ext cx="7433253" cy="479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28914" y="1451430"/>
            <a:ext cx="924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Voltage fluctuation</a:t>
            </a:r>
          </a:p>
          <a:p>
            <a:pPr lvl="1"/>
            <a:endParaRPr lang="en-US" sz="2800" dirty="0" smtClean="0"/>
          </a:p>
        </p:txBody>
      </p:sp>
      <p:sp>
        <p:nvSpPr>
          <p:cNvPr id="10" name="Oval 9"/>
          <p:cNvSpPr/>
          <p:nvPr/>
        </p:nvSpPr>
        <p:spPr>
          <a:xfrm>
            <a:off x="4949371" y="4238172"/>
            <a:ext cx="1204686" cy="1204686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422546" y="1719996"/>
            <a:ext cx="1204686" cy="1204686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0" idx="2"/>
          </p:cNvCxnSpPr>
          <p:nvPr/>
        </p:nvCxnSpPr>
        <p:spPr>
          <a:xfrm flipH="1">
            <a:off x="3947887" y="4840515"/>
            <a:ext cx="100148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947886" y="2307825"/>
            <a:ext cx="24746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2858" y="4499429"/>
            <a:ext cx="3585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Lowest voltage typically seen around midnight- ACs in most home are ON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515258" y="2082851"/>
            <a:ext cx="3585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Highest voltage typically seen early morning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574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8" y="278676"/>
            <a:ext cx="9445502" cy="826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Unique Features in India</a:t>
            </a:r>
            <a:br>
              <a:rPr lang="en-US" dirty="0" smtClean="0"/>
            </a:br>
            <a:r>
              <a:rPr lang="en-US" sz="3600" dirty="0" smtClean="0"/>
              <a:t>Unreliable Grid</a:t>
            </a:r>
            <a:endParaRPr lang="en-US" sz="3600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28914" y="1262747"/>
            <a:ext cx="924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2. Blackouts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45621"/>
            <a:ext cx="5609413" cy="3657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32" y="1994018"/>
            <a:ext cx="5735968" cy="3657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17714" y="5863778"/>
            <a:ext cx="5979886" cy="46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Observed power outages </a:t>
            </a:r>
            <a:r>
              <a:rPr lang="en-US" sz="2400" dirty="0" err="1" smtClean="0"/>
              <a:t>upto</a:t>
            </a:r>
            <a:r>
              <a:rPr lang="en-US" sz="2400" dirty="0" smtClean="0"/>
              <a:t> 12 hours a day!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317790" y="5849266"/>
            <a:ext cx="5979886" cy="46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Single power outages of </a:t>
            </a:r>
            <a:r>
              <a:rPr lang="en-US" sz="2400" dirty="0" err="1" smtClean="0"/>
              <a:t>upto</a:t>
            </a:r>
            <a:r>
              <a:rPr lang="en-US" sz="2400" dirty="0" smtClean="0"/>
              <a:t> 9 </a:t>
            </a:r>
            <a:r>
              <a:rPr lang="en-US" sz="2400" dirty="0" err="1" smtClean="0"/>
              <a:t>hrs</a:t>
            </a:r>
            <a:r>
              <a:rPr lang="en-US" sz="2400" dirty="0" smtClean="0"/>
              <a:t> observed!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268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Unique Features in India</a:t>
            </a:r>
            <a:br>
              <a:rPr lang="en-US" dirty="0"/>
            </a:br>
            <a:r>
              <a:rPr lang="en-US" sz="3600" dirty="0"/>
              <a:t>Unreliable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3. Learning</a:t>
            </a:r>
          </a:p>
          <a:p>
            <a:r>
              <a:rPr lang="en-US" dirty="0" smtClean="0"/>
              <a:t>System Design: </a:t>
            </a:r>
            <a:r>
              <a:rPr lang="en-US" dirty="0"/>
              <a:t>System should be capable of resuming in same state as it was before </a:t>
            </a:r>
            <a:r>
              <a:rPr lang="en-US" dirty="0" smtClean="0"/>
              <a:t>outage (Batteries way too difficult to manage </a:t>
            </a:r>
            <a:r>
              <a:rPr lang="en-US" dirty="0" smtClean="0">
                <a:sym typeface="Wingdings" pitchFamily="2" charset="2"/>
              </a:rPr>
              <a:t>)</a:t>
            </a:r>
            <a:endParaRPr lang="en-US" dirty="0" smtClean="0"/>
          </a:p>
          <a:p>
            <a:r>
              <a:rPr lang="en-US" dirty="0" smtClean="0"/>
              <a:t>Inferences: Need to measure voltage in addition to current for NILM approaches!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5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8" y="336732"/>
            <a:ext cx="9445502" cy="826172"/>
          </a:xfrm>
        </p:spPr>
        <p:txBody>
          <a:bodyPr>
            <a:normAutofit fontScale="90000"/>
          </a:bodyPr>
          <a:lstStyle/>
          <a:p>
            <a:r>
              <a:rPr lang="en-US" dirty="0"/>
              <a:t>Unique Features in India</a:t>
            </a:r>
            <a:br>
              <a:rPr lang="en-US" dirty="0"/>
            </a:br>
            <a:r>
              <a:rPr lang="en-US" sz="3600" dirty="0"/>
              <a:t>Unreliable </a:t>
            </a:r>
            <a:r>
              <a:rPr lang="en-US" sz="3600" dirty="0" smtClean="0"/>
              <a:t>network- Internet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085" y="1250497"/>
            <a:ext cx="7398930" cy="4799013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12801" y="1494971"/>
            <a:ext cx="368662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Observed up to 1/4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packet loss on some days</a:t>
            </a:r>
          </a:p>
          <a:p>
            <a:r>
              <a:rPr lang="en-US" sz="2800" dirty="0" smtClean="0"/>
              <a:t>Learning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Need to account for unreliable internet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Need to do local storage of data</a:t>
            </a: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We followed Sense- Local store- Upload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569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8" y="322218"/>
            <a:ext cx="9445502" cy="826172"/>
          </a:xfrm>
        </p:spPr>
        <p:txBody>
          <a:bodyPr>
            <a:normAutofit fontScale="90000"/>
          </a:bodyPr>
          <a:lstStyle/>
          <a:p>
            <a:r>
              <a:rPr lang="en-US" dirty="0"/>
              <a:t>Unique Features in India</a:t>
            </a:r>
            <a:br>
              <a:rPr lang="en-US" dirty="0"/>
            </a:br>
            <a:r>
              <a:rPr lang="en-US" dirty="0" smtClean="0"/>
              <a:t>Load specifics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Bathroom level water heating- </a:t>
            </a:r>
          </a:p>
          <a:p>
            <a:pPr lvl="1"/>
            <a:r>
              <a:rPr lang="en-US" dirty="0" smtClean="0"/>
              <a:t>Runs off electricity as opposed to gas </a:t>
            </a:r>
          </a:p>
          <a:p>
            <a:pPr lvl="1"/>
            <a:r>
              <a:rPr lang="en-US" dirty="0" smtClean="0"/>
              <a:t>Contributes ~60% of total energy in winters</a:t>
            </a:r>
          </a:p>
          <a:p>
            <a:r>
              <a:rPr lang="en-US" dirty="0" smtClean="0"/>
              <a:t>Room level air conditioning</a:t>
            </a:r>
          </a:p>
          <a:p>
            <a:pPr lvl="1"/>
            <a:r>
              <a:rPr lang="en-US" dirty="0" smtClean="0"/>
              <a:t>Used only in summers</a:t>
            </a:r>
          </a:p>
          <a:p>
            <a:pPr lvl="1"/>
            <a:r>
              <a:rPr lang="en-US" dirty="0" smtClean="0"/>
              <a:t>Control is de-centralized</a:t>
            </a:r>
          </a:p>
          <a:p>
            <a:r>
              <a:rPr lang="en-US" dirty="0" smtClean="0"/>
              <a:t>These two loads are fairly easy to disaggregate- Easy to act upon to reduce energy footprint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7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8" y="293190"/>
            <a:ext cx="9445502" cy="82617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iAWE</a:t>
            </a:r>
            <a:r>
              <a:rPr lang="en-US" dirty="0" smtClean="0"/>
              <a:t>: </a:t>
            </a:r>
            <a:r>
              <a:rPr lang="en-US" b="1" dirty="0" smtClean="0"/>
              <a:t>I</a:t>
            </a:r>
            <a:r>
              <a:rPr lang="en-US" dirty="0" smtClean="0"/>
              <a:t>ndian Dataset for </a:t>
            </a:r>
            <a:r>
              <a:rPr lang="en-US" b="1" dirty="0" smtClean="0"/>
              <a:t>A</a:t>
            </a:r>
            <a:r>
              <a:rPr lang="en-US" dirty="0" smtClean="0"/>
              <a:t>mbient, </a:t>
            </a:r>
            <a:r>
              <a:rPr lang="en-US" b="1" dirty="0" smtClean="0"/>
              <a:t>W</a:t>
            </a:r>
            <a:r>
              <a:rPr lang="en-US" dirty="0" smtClean="0"/>
              <a:t>ater and </a:t>
            </a:r>
            <a:r>
              <a:rPr lang="en-US" b="1" dirty="0" smtClean="0"/>
              <a:t>E</a:t>
            </a:r>
            <a:r>
              <a:rPr lang="en-US" dirty="0" smtClean="0"/>
              <a:t>lectricity sensing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2+ months of data </a:t>
            </a:r>
          </a:p>
          <a:p>
            <a:pPr lvl="1"/>
            <a:r>
              <a:rPr lang="en-US" dirty="0"/>
              <a:t>1 day fully labeled data</a:t>
            </a:r>
          </a:p>
          <a:p>
            <a:pPr lvl="1"/>
            <a:r>
              <a:rPr lang="en-US" dirty="0" smtClean="0"/>
              <a:t>Rest semi-labeled</a:t>
            </a:r>
          </a:p>
          <a:p>
            <a:r>
              <a:rPr lang="en-US" dirty="0" smtClean="0"/>
              <a:t>Electricity, Water, Ambient conditions at different granularities</a:t>
            </a:r>
          </a:p>
          <a:p>
            <a:r>
              <a:rPr lang="en-US" dirty="0" smtClean="0"/>
              <a:t>Dataset released for public use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0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8" y="293190"/>
            <a:ext cx="9445502" cy="82617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iAWE</a:t>
            </a:r>
            <a:r>
              <a:rPr lang="en-US" dirty="0" smtClean="0"/>
              <a:t>: </a:t>
            </a:r>
            <a:r>
              <a:rPr lang="en-US" b="1" dirty="0" smtClean="0"/>
              <a:t>I</a:t>
            </a:r>
            <a:r>
              <a:rPr lang="en-US" dirty="0" smtClean="0"/>
              <a:t>ndian Dataset for </a:t>
            </a:r>
            <a:r>
              <a:rPr lang="en-US" b="1" dirty="0" smtClean="0"/>
              <a:t>A</a:t>
            </a:r>
            <a:r>
              <a:rPr lang="en-US" dirty="0" smtClean="0"/>
              <a:t>mbient, </a:t>
            </a:r>
            <a:r>
              <a:rPr lang="en-US" b="1" dirty="0" smtClean="0"/>
              <a:t>W</a:t>
            </a:r>
            <a:r>
              <a:rPr lang="en-US" dirty="0" smtClean="0"/>
              <a:t>ater and </a:t>
            </a:r>
            <a:r>
              <a:rPr lang="en-US" b="1" dirty="0" smtClean="0"/>
              <a:t>E</a:t>
            </a:r>
            <a:r>
              <a:rPr lang="en-US" dirty="0" smtClean="0"/>
              <a:t>lectricity sensing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Dataset explorer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16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6" t="7936" r="2838" b="13690"/>
          <a:stretch/>
        </p:blipFill>
        <p:spPr bwMode="auto">
          <a:xfrm>
            <a:off x="1001490" y="1957224"/>
            <a:ext cx="9085944" cy="4697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478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8" y="293190"/>
            <a:ext cx="9445502" cy="82617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iAWE</a:t>
            </a:r>
            <a:r>
              <a:rPr lang="en-US" dirty="0" smtClean="0"/>
              <a:t>: </a:t>
            </a:r>
            <a:r>
              <a:rPr lang="en-US" b="1" dirty="0" smtClean="0"/>
              <a:t>I</a:t>
            </a:r>
            <a:r>
              <a:rPr lang="en-US" dirty="0" smtClean="0"/>
              <a:t>ndian Dataset for </a:t>
            </a:r>
            <a:r>
              <a:rPr lang="en-US" b="1" dirty="0" smtClean="0"/>
              <a:t>A</a:t>
            </a:r>
            <a:r>
              <a:rPr lang="en-US" dirty="0" smtClean="0"/>
              <a:t>mbient, </a:t>
            </a:r>
            <a:r>
              <a:rPr lang="en-US" b="1" dirty="0" smtClean="0"/>
              <a:t>W</a:t>
            </a:r>
            <a:r>
              <a:rPr lang="en-US" dirty="0" smtClean="0"/>
              <a:t>ater and </a:t>
            </a:r>
            <a:r>
              <a:rPr lang="en-US" b="1" dirty="0" smtClean="0"/>
              <a:t>E</a:t>
            </a:r>
            <a:r>
              <a:rPr lang="en-US" dirty="0" smtClean="0"/>
              <a:t>lectricity sensing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Sample </a:t>
            </a:r>
            <a:r>
              <a:rPr lang="en-US" dirty="0" err="1" smtClean="0"/>
              <a:t>IPython</a:t>
            </a:r>
            <a:r>
              <a:rPr lang="en-US" dirty="0" smtClean="0"/>
              <a:t> notebooks- Code to interact with data and view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17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" t="13294" r="21801" b="14087"/>
          <a:stretch/>
        </p:blipFill>
        <p:spPr bwMode="auto">
          <a:xfrm>
            <a:off x="1741713" y="1905317"/>
            <a:ext cx="8781143" cy="4698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0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8" y="293190"/>
            <a:ext cx="9445502" cy="82617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iAWE</a:t>
            </a:r>
            <a:r>
              <a:rPr lang="en-US" dirty="0" smtClean="0"/>
              <a:t>: </a:t>
            </a:r>
            <a:r>
              <a:rPr lang="en-US" b="1" dirty="0" smtClean="0"/>
              <a:t>I</a:t>
            </a:r>
            <a:r>
              <a:rPr lang="en-US" dirty="0" smtClean="0"/>
              <a:t>ndian Dataset for </a:t>
            </a:r>
            <a:r>
              <a:rPr lang="en-US" b="1" dirty="0" smtClean="0"/>
              <a:t>A</a:t>
            </a:r>
            <a:r>
              <a:rPr lang="en-US" dirty="0" smtClean="0"/>
              <a:t>mbient, </a:t>
            </a:r>
            <a:r>
              <a:rPr lang="en-US" b="1" dirty="0" smtClean="0"/>
              <a:t>W</a:t>
            </a:r>
            <a:r>
              <a:rPr lang="en-US" dirty="0" smtClean="0"/>
              <a:t>ater and </a:t>
            </a:r>
            <a:r>
              <a:rPr lang="en-US" b="1" dirty="0" smtClean="0"/>
              <a:t>E</a:t>
            </a:r>
            <a:r>
              <a:rPr lang="en-US" dirty="0" smtClean="0"/>
              <a:t>lectricity sensing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Entire project maintained as open source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https://github.com/nipunreddevil/Home_Deployment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https://github.com/nipunreddevil/iawe-website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18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1" t="14287" r="17562" b="12697"/>
          <a:stretch/>
        </p:blipFill>
        <p:spPr bwMode="auto">
          <a:xfrm>
            <a:off x="2931886" y="3120797"/>
            <a:ext cx="6458858" cy="373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869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http://energy.iiitd.edu.in:5000/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0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 Intrusive Load Monitoring (NILM)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9257" y="1509487"/>
            <a:ext cx="105518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Breaking down aggregate power observed at meter into different appliances</a:t>
            </a:r>
            <a:endParaRPr lang="en-US" sz="2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041" y="2801246"/>
            <a:ext cx="5858473" cy="3200400"/>
          </a:xfrm>
        </p:spPr>
      </p:pic>
      <p:sp>
        <p:nvSpPr>
          <p:cNvPr id="7" name="AutoShape 2" descr="https://github.com/nipunreddevil/nilm/blob/master/paper/figures/after_disagg_2.png?raw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1742"/>
            <a:ext cx="5858474" cy="32004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601045" y="3657600"/>
            <a:ext cx="1756228" cy="764342"/>
          </a:xfrm>
          <a:prstGeom prst="rightArrow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2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Developing countries provide unique challenges for residential deployments</a:t>
            </a:r>
          </a:p>
          <a:p>
            <a:pPr lvl="1"/>
            <a:r>
              <a:rPr lang="en-US" dirty="0" smtClean="0"/>
              <a:t>Unreliable grid</a:t>
            </a:r>
          </a:p>
          <a:p>
            <a:pPr lvl="1"/>
            <a:r>
              <a:rPr lang="en-US" dirty="0" smtClean="0"/>
              <a:t>Unreliable network</a:t>
            </a:r>
          </a:p>
          <a:p>
            <a:pPr lvl="1"/>
            <a:r>
              <a:rPr lang="en-US" dirty="0" smtClean="0"/>
              <a:t>Load specifics</a:t>
            </a:r>
          </a:p>
          <a:p>
            <a:r>
              <a:rPr lang="en-US" dirty="0" smtClean="0"/>
              <a:t>Validated previous work  in residential sensing</a:t>
            </a:r>
          </a:p>
          <a:p>
            <a:r>
              <a:rPr lang="en-US" dirty="0" smtClean="0"/>
              <a:t>Release </a:t>
            </a:r>
            <a:r>
              <a:rPr lang="en-US" dirty="0" err="1" smtClean="0"/>
              <a:t>iAWE</a:t>
            </a:r>
            <a:r>
              <a:rPr lang="en-US" dirty="0" smtClean="0"/>
              <a:t> dataset</a:t>
            </a:r>
          </a:p>
          <a:p>
            <a:r>
              <a:rPr lang="en-US" dirty="0" smtClean="0"/>
              <a:t>“Behind every successful residential deployment, there is a very cooperative (and angry </a:t>
            </a:r>
            <a:r>
              <a:rPr lang="en-US" dirty="0" smtClean="0">
                <a:sym typeface="Wingdings" pitchFamily="2" charset="2"/>
              </a:rPr>
              <a:t>) family”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6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671" y="2571353"/>
            <a:ext cx="10515600" cy="47989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NSF- </a:t>
            </a:r>
            <a:r>
              <a:rPr lang="en-US" sz="3600" dirty="0" err="1" smtClean="0"/>
              <a:t>DEITy</a:t>
            </a:r>
            <a:r>
              <a:rPr lang="en-US" sz="3600" dirty="0" smtClean="0"/>
              <a:t> for funding</a:t>
            </a:r>
          </a:p>
          <a:p>
            <a:r>
              <a:rPr lang="en-US" sz="3600" dirty="0" smtClean="0"/>
              <a:t>Milan Jain (MS IIITD) and </a:t>
            </a:r>
            <a:r>
              <a:rPr lang="en-US" sz="3600" dirty="0" err="1" smtClean="0"/>
              <a:t>Shailja</a:t>
            </a:r>
            <a:r>
              <a:rPr lang="en-US" sz="3600" dirty="0" smtClean="0"/>
              <a:t> Thakur (MS IIITD) for deployment support</a:t>
            </a:r>
          </a:p>
          <a:p>
            <a:r>
              <a:rPr lang="en-US" sz="3600" dirty="0" smtClean="0"/>
              <a:t>TCS Research and Development for PhD fellowship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India?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6" y="3364253"/>
            <a:ext cx="2876549" cy="24003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7943" y="1611086"/>
            <a:ext cx="95794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Different socio-economic settings</a:t>
            </a:r>
          </a:p>
          <a:p>
            <a:endParaRPr lang="en-US" sz="2800" dirty="0"/>
          </a:p>
          <a:p>
            <a:r>
              <a:rPr lang="en-US" sz="2800" dirty="0" smtClean="0"/>
              <a:t>How is a residential deployment in India different?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29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Family characteristics:</a:t>
            </a:r>
          </a:p>
          <a:p>
            <a:pPr lvl="1"/>
            <a:r>
              <a:rPr lang="en-US" dirty="0" smtClean="0"/>
              <a:t>Single family</a:t>
            </a:r>
          </a:p>
          <a:p>
            <a:pPr lvl="1"/>
            <a:r>
              <a:rPr lang="en-US" dirty="0" smtClean="0"/>
              <a:t>3 members</a:t>
            </a:r>
          </a:p>
          <a:p>
            <a:pPr lvl="1"/>
            <a:r>
              <a:rPr lang="en-US" dirty="0" smtClean="0"/>
              <a:t>Medium Income</a:t>
            </a:r>
          </a:p>
          <a:p>
            <a:r>
              <a:rPr lang="en-US" dirty="0" smtClean="0"/>
              <a:t>Home characteristics:</a:t>
            </a:r>
          </a:p>
          <a:p>
            <a:pPr lvl="1"/>
            <a:r>
              <a:rPr lang="en-US" dirty="0" smtClean="0"/>
              <a:t>3 </a:t>
            </a:r>
            <a:r>
              <a:rPr lang="en-US" dirty="0" err="1" smtClean="0"/>
              <a:t>storey</a:t>
            </a:r>
            <a:endParaRPr lang="en-US" dirty="0" smtClean="0"/>
          </a:p>
          <a:p>
            <a:pPr lvl="1"/>
            <a:r>
              <a:rPr lang="en-US" dirty="0" smtClean="0"/>
              <a:t>720 sq. feet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3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Overview: Sensing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8" y="831153"/>
            <a:ext cx="9593941" cy="493388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0229" y="5515428"/>
            <a:ext cx="863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Multiple sensing modalities: Electricity, Water, Ambient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Water Energy nexus provides interesting insights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918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Electricity monitoring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681" y="1716367"/>
            <a:ext cx="3979445" cy="224028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716370"/>
            <a:ext cx="3979445" cy="22402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338" y="1707887"/>
            <a:ext cx="3979451" cy="224028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TextBox 2"/>
          <p:cNvSpPr txBox="1"/>
          <p:nvPr/>
        </p:nvSpPr>
        <p:spPr>
          <a:xfrm>
            <a:off x="2" y="4238171"/>
            <a:ext cx="3979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Smart Meter 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046957" y="4238171"/>
            <a:ext cx="3979445" cy="536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Circuit Breaker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026402" y="4226894"/>
            <a:ext cx="3979445" cy="536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Appliance Level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88686" y="4934859"/>
            <a:ext cx="10972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Measuring electricity consumption at Supply, MCB, Appliance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Research questions: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 smtClean="0"/>
              <a:t>Value of additional information (and associated cost)?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 smtClean="0"/>
              <a:t>What level of invasiveness?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4429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monitoring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177" y="1076326"/>
            <a:ext cx="3962823" cy="3657600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27" y="1654407"/>
            <a:ext cx="3979445" cy="2240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9470" y="5036457"/>
            <a:ext cx="107742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Water supply available only for 2 hours in  a day</a:t>
            </a:r>
            <a:endParaRPr lang="en-US" sz="28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 smtClean="0"/>
              <a:t>Pumps used to store water in tanks- Water has EMBEDDED Energy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Instrument the demand and the supply using Pulse based meters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83927" y="4064000"/>
            <a:ext cx="3979445" cy="536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Pulse based water meter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1610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Ambient sensing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784" y="1526268"/>
            <a:ext cx="3979444" cy="2240280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5372" y="1611086"/>
            <a:ext cx="64443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Energy consumption  correlated with ambient settings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Measure following ambient parameters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 smtClean="0"/>
              <a:t>Light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 smtClean="0"/>
              <a:t>Temperature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 smtClean="0"/>
              <a:t>Motion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 smtClean="0"/>
              <a:t>Sound level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 smtClean="0"/>
              <a:t>Bluetooth, </a:t>
            </a:r>
            <a:r>
              <a:rPr lang="en-US" sz="2800" dirty="0" err="1" smtClean="0"/>
              <a:t>WiFi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0" y="4194629"/>
            <a:ext cx="406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ZWave</a:t>
            </a:r>
            <a:r>
              <a:rPr lang="en-US" dirty="0" smtClean="0"/>
              <a:t> </a:t>
            </a:r>
            <a:r>
              <a:rPr lang="en-US" dirty="0" err="1" smtClean="0"/>
              <a:t>Multisensor</a:t>
            </a:r>
            <a:r>
              <a:rPr lang="en-US" dirty="0" smtClean="0"/>
              <a:t> +Android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43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8" y="336732"/>
            <a:ext cx="9445502" cy="826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Unique Features in India</a:t>
            </a:r>
            <a:br>
              <a:rPr lang="en-US" dirty="0" smtClean="0"/>
            </a:br>
            <a:r>
              <a:rPr lang="en-US" sz="3600" dirty="0" smtClean="0"/>
              <a:t>Unreliable Grid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14" y="2401765"/>
            <a:ext cx="3370101" cy="4311442"/>
          </a:xfr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328" y="2365823"/>
            <a:ext cx="3437964" cy="43159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8914" y="1451429"/>
            <a:ext cx="924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Voltage fluctuation</a:t>
            </a:r>
            <a:endParaRPr lang="en-US" sz="28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788229" y="4093030"/>
            <a:ext cx="0" cy="667657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006130" y="3875316"/>
            <a:ext cx="0" cy="667657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788230" y="4426857"/>
            <a:ext cx="1059541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8011900" y="4230921"/>
            <a:ext cx="99414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46172" y="4078516"/>
            <a:ext cx="203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Quartile Spread: Less than 1%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446418" y="3768640"/>
            <a:ext cx="20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Quartile Spread: 9%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470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IITD-Template-Stylish-Widescree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</TotalTime>
  <Words>577</Words>
  <Application>Microsoft Office PowerPoint</Application>
  <PresentationFormat>Custom</PresentationFormat>
  <Paragraphs>123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IIITD-Template-Stylish-Widescreen</vt:lpstr>
      <vt:lpstr>INDiC: Improved Non-Intrusive load monitoring using load Division and Calibration</vt:lpstr>
      <vt:lpstr>Non Intrusive Load Monitoring (NILM)</vt:lpstr>
      <vt:lpstr>Why India?</vt:lpstr>
      <vt:lpstr>Deployment Overview</vt:lpstr>
      <vt:lpstr>Deployment Overview: Sensing</vt:lpstr>
      <vt:lpstr>Electricity monitoring</vt:lpstr>
      <vt:lpstr>Water monitoring</vt:lpstr>
      <vt:lpstr>Ambient sensing</vt:lpstr>
      <vt:lpstr>Unique Features in India Unreliable Grid</vt:lpstr>
      <vt:lpstr>Unique Features in India Unreliable Grid</vt:lpstr>
      <vt:lpstr>Unique Features in India Unreliable Grid</vt:lpstr>
      <vt:lpstr>Unique Features in India Unreliable Grid</vt:lpstr>
      <vt:lpstr>Unique Features in India Unreliable network- Internet</vt:lpstr>
      <vt:lpstr>Unique Features in India Load specifics</vt:lpstr>
      <vt:lpstr>iAWE: Indian Dataset for Ambient, Water and Electricity sensing</vt:lpstr>
      <vt:lpstr>iAWE: Indian Dataset for Ambient, Water and Electricity sensing</vt:lpstr>
      <vt:lpstr>iAWE: Indian Dataset for Ambient, Water and Electricity sensing</vt:lpstr>
      <vt:lpstr>iAWE: Indian Dataset for Ambient, Water and Electricity sensing</vt:lpstr>
      <vt:lpstr>Demo  </vt:lpstr>
      <vt:lpstr>Conclusions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into home energy consumption in India</dc:title>
  <dc:creator>Nipun</dc:creator>
  <cp:lastModifiedBy>Nipun</cp:lastModifiedBy>
  <cp:revision>107</cp:revision>
  <dcterms:created xsi:type="dcterms:W3CDTF">2013-11-12T17:23:17Z</dcterms:created>
  <dcterms:modified xsi:type="dcterms:W3CDTF">2013-11-20T10:56:36Z</dcterms:modified>
</cp:coreProperties>
</file>