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3DC6-C5C4-48A5-B3C7-3DC2FDE39CC7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FAEC6-175F-467E-9037-B89B61CE9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work is distributed between 4 GitHub repositories. Data and metadata lives in </a:t>
            </a:r>
            <a:r>
              <a:rPr lang="en-GB" dirty="0" err="1"/>
              <a:t>sdg</a:t>
            </a:r>
            <a:r>
              <a:rPr lang="en-GB" dirty="0"/>
              <a:t>-data. The python code to process that data lives in </a:t>
            </a:r>
            <a:r>
              <a:rPr lang="en-GB" dirty="0" err="1"/>
              <a:t>sdg</a:t>
            </a:r>
            <a:r>
              <a:rPr lang="en-GB" dirty="0"/>
              <a:t>-build. Website content and code lives in </a:t>
            </a:r>
            <a:r>
              <a:rPr lang="en-GB" dirty="0" err="1"/>
              <a:t>sdg</a:t>
            </a:r>
            <a:r>
              <a:rPr lang="en-GB" dirty="0"/>
              <a:t>-indicators. Work to separate code into </a:t>
            </a:r>
            <a:r>
              <a:rPr lang="en-GB" dirty="0" err="1"/>
              <a:t>sdg</a:t>
            </a:r>
            <a:r>
              <a:rPr lang="en-GB" dirty="0"/>
              <a:t>-theme has been done but not released as a few quality issues needed to be resolved. The US are looking at using this too.</a:t>
            </a:r>
          </a:p>
          <a:p>
            <a:endParaRPr lang="en-GB" dirty="0"/>
          </a:p>
          <a:p>
            <a:r>
              <a:rPr lang="en-GB" dirty="0"/>
              <a:t>The web content is served as static https from GitHub pages and data is also from GitHub pages on a different URL. Data is served as CSV or JSON. The metadata is pulled in a *build* time by Jekyll. The data is used at runtime directly by the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FAEC6-175F-467E-9037-B89B61CE9E5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04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</a:t>
            </a:r>
            <a:r>
              <a:rPr lang="en-GB" dirty="0" err="1"/>
              <a:t>sdg</a:t>
            </a:r>
            <a:r>
              <a:rPr lang="en-GB" dirty="0"/>
              <a:t>-indicators and </a:t>
            </a:r>
            <a:r>
              <a:rPr lang="en-GB" dirty="0" err="1"/>
              <a:t>sdg</a:t>
            </a:r>
            <a:r>
              <a:rPr lang="en-GB" dirty="0"/>
              <a:t>-data build and deploy in the same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FAEC6-175F-467E-9037-B89B61CE9E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9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8246-BD5A-47CA-A578-D19F1385E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B5946-8122-42D5-BF1D-F1DC8401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BFCD-905D-4552-A7F2-B6467F2B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5A41-A3D9-45A6-B50E-F3883DE4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D02F-6FE7-4837-8717-18E19EED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2057-1B7A-4583-B795-2423AF49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68F4-A4E4-4A03-B10D-DB4E45A3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0324-B6D3-4B66-9B4B-9B020CF5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F0C2-0263-4CCA-BB4A-A56FD06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E90F-BB7B-4A55-A787-8E59097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F3B41-9DFB-49DA-B7EA-2CF06B192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F28AC-97FC-4A29-96D7-65DCA553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42AD-9419-4395-B9C6-67E5AB62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9886-35D9-4830-9D3D-1DEBCEEC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19C4-A49A-4973-B940-2B1E156A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B8CB-6F2E-421C-B26A-8F74AF2A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D103-6B2E-4ED2-A914-A3D41D79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5D66-E8CE-4738-A970-AADBE2D4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23D8-1EF7-4948-83E6-A5365EC0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76C7-4D96-4740-B478-DADD88B7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58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C924-BD33-4185-B9E0-0776EF0E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57C4-D7E6-4908-9D39-06A7F40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4F3C-D6A9-4FC1-85A6-CDC2D590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D2F8-A3CD-439F-9933-51A7075E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8D38-C60D-4BCC-87B9-B73D2811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0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1754-80DE-449A-A07C-55B85F56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E868-118F-4EDB-9797-7C4531326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261B8-13B1-4E27-AA0E-E6529439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7A749-9E67-4AEF-8EBF-5412653A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D7F57-62B5-4FF7-9CC5-03F57083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43E9-7F9E-4377-8DD1-B6A75513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F9B2-629B-442A-BFA1-6BC57729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4D0D-8BC2-4634-9E2D-7EF8A55F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3FD2C-9F8C-4311-8D3C-7A2C43D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511BD-D190-41D3-984A-88B9B1E43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6ADA-01F9-4601-9402-F4DF2F906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00DA9-6432-41DB-8CAF-75B616E3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6FB9-9E90-4957-A332-29C4EC30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A88FB-E0D9-4CFD-BEC8-C9637EBE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3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8C5E-F38F-4F97-A81D-4365741B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6A6FD-335F-4EB3-B8F5-D07D6469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9352A-D17C-47BB-9CD3-3E437DB8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1DEB1-9057-4F2A-BA87-96348BFF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53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3042D-8DAF-4AE7-9A59-97AF0A78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6B12-2734-4045-B17E-AB3CDE2C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8CBFC-E3DE-4D4A-8A72-0E926075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7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3D33-CC1C-4847-B09F-2272431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2247-98C9-493E-A261-D41E4DB6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7C169-5837-47AE-929B-51708C07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110F8-F360-4EAF-9C31-280FAAD2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28A38-FA78-4E75-93F0-3AE47294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D011-4583-4A8E-A4DD-A675E111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52A3-0EED-40A1-B225-381D0A2C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A7AB9-06B2-4E9C-81A1-D0FCF2C9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162C-1B26-4C2F-860B-252E7168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66B9-ABDD-44BF-BA55-2CD7B7C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830C-83FF-4471-A702-BC853E1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7A855-A8EC-4AF8-A77B-AA3A8D4F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0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BA3BD-3696-463D-AFC2-C42A4604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C6315-AD93-4914-BE92-0E4E792B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A797-1B50-4100-94E4-6228127C3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3C6F-C550-4947-928A-4A70DB4A0A98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8CEB-5EC4-413E-86EE-F007B5B56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69BB-702E-4414-AE1C-8E0BD093B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2082-AE97-4C9B-A337-A2802BDA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7C41F-7C35-4517-80BA-8755ED796382}"/>
              </a:ext>
            </a:extLst>
          </p:cNvPr>
          <p:cNvCxnSpPr>
            <a:cxnSpLocks/>
          </p:cNvCxnSpPr>
          <p:nvPr/>
        </p:nvCxnSpPr>
        <p:spPr>
          <a:xfrm flipV="1">
            <a:off x="6158636" y="2327000"/>
            <a:ext cx="0" cy="2904873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117273-556A-4C21-BCAF-67BB2023BE4B}"/>
              </a:ext>
            </a:extLst>
          </p:cNvPr>
          <p:cNvSpPr/>
          <p:nvPr/>
        </p:nvSpPr>
        <p:spPr>
          <a:xfrm>
            <a:off x="2092750" y="5388540"/>
            <a:ext cx="7503733" cy="122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GitHub Pages . Static http</a:t>
            </a:r>
          </a:p>
          <a:p>
            <a:pPr algn="ctr"/>
            <a:r>
              <a:rPr lang="en-GB" dirty="0"/>
              <a:t>Staging: https://onsdigital.github.io/sdg-indicators/</a:t>
            </a:r>
          </a:p>
          <a:p>
            <a:pPr algn="ctr"/>
            <a:r>
              <a:rPr lang="en-GB" dirty="0"/>
              <a:t>Production: https://sustainabledevelopment-uk.github.io/</a:t>
            </a:r>
          </a:p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C74AB3-15BB-494C-8CC8-BE8C5DDCA3A4}"/>
              </a:ext>
            </a:extLst>
          </p:cNvPr>
          <p:cNvSpPr/>
          <p:nvPr/>
        </p:nvSpPr>
        <p:spPr>
          <a:xfrm>
            <a:off x="6787298" y="2326999"/>
            <a:ext cx="2809188" cy="77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sdg</a:t>
            </a: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-build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473F3-9C42-4A38-9EBF-00967AACDDE1}"/>
              </a:ext>
            </a:extLst>
          </p:cNvPr>
          <p:cNvSpPr/>
          <p:nvPr/>
        </p:nvSpPr>
        <p:spPr>
          <a:xfrm>
            <a:off x="2092750" y="2328422"/>
            <a:ext cx="3337087" cy="77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sdg</a:t>
            </a: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79D673-F706-498F-B07A-4A4F91B24E45}"/>
              </a:ext>
            </a:extLst>
          </p:cNvPr>
          <p:cNvSpPr/>
          <p:nvPr/>
        </p:nvSpPr>
        <p:spPr>
          <a:xfrm>
            <a:off x="2092751" y="3756581"/>
            <a:ext cx="2196444" cy="77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sdg</a:t>
            </a: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-indicators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99DCD-0A55-4942-9F7F-C836FA913B66}"/>
              </a:ext>
            </a:extLst>
          </p:cNvPr>
          <p:cNvSpPr/>
          <p:nvPr/>
        </p:nvSpPr>
        <p:spPr>
          <a:xfrm>
            <a:off x="6787298" y="3744798"/>
            <a:ext cx="2809188" cy="77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sdg</a:t>
            </a: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-theme</a:t>
            </a:r>
          </a:p>
          <a:p>
            <a:pPr algn="ctr"/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(in development)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10E9A62-B81F-416C-BF73-F2A8ACB4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GitHub Repositories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13010-DF9E-441F-B224-98BA28F9BE70}"/>
              </a:ext>
            </a:extLst>
          </p:cNvPr>
          <p:cNvSpPr/>
          <p:nvPr/>
        </p:nvSpPr>
        <p:spPr>
          <a:xfrm>
            <a:off x="838200" y="1362846"/>
            <a:ext cx="5804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https://github.com/orgs/ONSdigital/teams/sdg/repositories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ADBBF2C-A5E1-405D-97F3-268EFDF0B383}"/>
              </a:ext>
            </a:extLst>
          </p:cNvPr>
          <p:cNvSpPr/>
          <p:nvPr/>
        </p:nvSpPr>
        <p:spPr>
          <a:xfrm>
            <a:off x="2875174" y="3233394"/>
            <a:ext cx="527901" cy="3693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B78345-8A65-4F94-8D10-2DF5FC3FD7B9}"/>
              </a:ext>
            </a:extLst>
          </p:cNvPr>
          <p:cNvSpPr/>
          <p:nvPr/>
        </p:nvSpPr>
        <p:spPr>
          <a:xfrm>
            <a:off x="4352929" y="3233392"/>
            <a:ext cx="527901" cy="186650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236EB7-688B-456E-8C69-2E2234A6A159}"/>
              </a:ext>
            </a:extLst>
          </p:cNvPr>
          <p:cNvSpPr/>
          <p:nvPr/>
        </p:nvSpPr>
        <p:spPr>
          <a:xfrm>
            <a:off x="2875173" y="4703974"/>
            <a:ext cx="527901" cy="3693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67C170F-6EA3-4945-94F5-D41D07B2B3BE}"/>
              </a:ext>
            </a:extLst>
          </p:cNvPr>
          <p:cNvSpPr/>
          <p:nvPr/>
        </p:nvSpPr>
        <p:spPr>
          <a:xfrm rot="5400000">
            <a:off x="5844616" y="2237298"/>
            <a:ext cx="527901" cy="10400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E00A3-68C8-49AA-B250-6687D83FE13D}"/>
              </a:ext>
            </a:extLst>
          </p:cNvPr>
          <p:cNvSpPr txBox="1"/>
          <p:nvPr/>
        </p:nvSpPr>
        <p:spPr>
          <a:xfrm>
            <a:off x="3139123" y="1798756"/>
            <a:ext cx="141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694CC-CADC-4007-9F23-5D31F4410776}"/>
              </a:ext>
            </a:extLst>
          </p:cNvPr>
          <p:cNvSpPr txBox="1"/>
          <p:nvPr/>
        </p:nvSpPr>
        <p:spPr>
          <a:xfrm>
            <a:off x="7557772" y="1798756"/>
            <a:ext cx="124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96501BB-98BF-445E-9D43-AE6908CAFBA1}"/>
              </a:ext>
            </a:extLst>
          </p:cNvPr>
          <p:cNvSpPr/>
          <p:nvPr/>
        </p:nvSpPr>
        <p:spPr>
          <a:xfrm rot="5400000">
            <a:off x="5534318" y="3336304"/>
            <a:ext cx="527901" cy="1660685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1FF7420-BFAB-4E41-86EE-62D5B72B035F}"/>
              </a:ext>
            </a:extLst>
          </p:cNvPr>
          <p:cNvGrpSpPr/>
          <p:nvPr/>
        </p:nvGrpSpPr>
        <p:grpSpPr>
          <a:xfrm>
            <a:off x="9675100" y="1097879"/>
            <a:ext cx="1588066" cy="2227638"/>
            <a:chOff x="7503402" y="981219"/>
            <a:chExt cx="1588066" cy="222763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BB9A61-B14F-4794-8C7F-520DA7974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380" y="981219"/>
              <a:ext cx="1419225" cy="14192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F9523-8230-49EF-96BD-E4AC450A48D0}"/>
                </a:ext>
              </a:extLst>
            </p:cNvPr>
            <p:cNvSpPr txBox="1"/>
            <p:nvPr/>
          </p:nvSpPr>
          <p:spPr>
            <a:xfrm>
              <a:off x="7503402" y="2316305"/>
              <a:ext cx="15880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Staging</a:t>
              </a:r>
            </a:p>
            <a:p>
              <a:pPr algn="ctr"/>
              <a:r>
                <a:rPr lang="en-GB" sz="20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develop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7BD6BA-3236-466C-B0E3-E489E95A6D9A}"/>
              </a:ext>
            </a:extLst>
          </p:cNvPr>
          <p:cNvGrpSpPr/>
          <p:nvPr/>
        </p:nvGrpSpPr>
        <p:grpSpPr>
          <a:xfrm>
            <a:off x="9801078" y="4133994"/>
            <a:ext cx="1419225" cy="2257530"/>
            <a:chOff x="7629380" y="981219"/>
            <a:chExt cx="1419225" cy="2257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1F40E9-5BA2-449D-B6A9-1E81BFF2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380" y="981219"/>
              <a:ext cx="1419225" cy="14192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99F253-B7A8-412E-A859-4B8680DB79C2}"/>
                </a:ext>
              </a:extLst>
            </p:cNvPr>
            <p:cNvSpPr txBox="1"/>
            <p:nvPr/>
          </p:nvSpPr>
          <p:spPr>
            <a:xfrm>
              <a:off x="7747474" y="2346197"/>
              <a:ext cx="12947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Prod</a:t>
              </a:r>
            </a:p>
            <a:p>
              <a:pPr algn="ctr"/>
              <a:r>
                <a:rPr lang="en-GB" sz="20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master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FD2AA-6DF4-48AC-BAA6-EDD8C90ACBF8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140865" y="1807428"/>
            <a:ext cx="1972056" cy="2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C257683-A510-4BF2-B02D-59C066B81EFC}"/>
              </a:ext>
            </a:extLst>
          </p:cNvPr>
          <p:cNvGrpSpPr/>
          <p:nvPr/>
        </p:nvGrpSpPr>
        <p:grpSpPr>
          <a:xfrm>
            <a:off x="5112921" y="925132"/>
            <a:ext cx="1778793" cy="2349366"/>
            <a:chOff x="5584032" y="1240546"/>
            <a:chExt cx="1778793" cy="2349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81496-2722-4F3C-9646-61F14FC9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032" y="1240546"/>
              <a:ext cx="1778793" cy="176459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05F719-4B3D-4907-8FCB-FF44A48286C5}"/>
                </a:ext>
              </a:extLst>
            </p:cNvPr>
            <p:cNvSpPr txBox="1"/>
            <p:nvPr/>
          </p:nvSpPr>
          <p:spPr>
            <a:xfrm>
              <a:off x="5593734" y="3005137"/>
              <a:ext cx="1769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Travis CI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A8F8BC-6AFE-48BF-9282-8DE52D1E826A}"/>
              </a:ext>
            </a:extLst>
          </p:cNvPr>
          <p:cNvGrpSpPr/>
          <p:nvPr/>
        </p:nvGrpSpPr>
        <p:grpSpPr>
          <a:xfrm>
            <a:off x="5870153" y="4862408"/>
            <a:ext cx="2958479" cy="1040435"/>
            <a:chOff x="3952830" y="5620651"/>
            <a:chExt cx="3371440" cy="116017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0C31E37-C270-40EB-BC11-01BF1FB6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757" y="5620651"/>
              <a:ext cx="1783684" cy="79067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6B61F5-036E-4367-85CF-E77C61DC2269}"/>
                </a:ext>
              </a:extLst>
            </p:cNvPr>
            <p:cNvSpPr txBox="1"/>
            <p:nvPr/>
          </p:nvSpPr>
          <p:spPr>
            <a:xfrm>
              <a:off x="3952830" y="6197389"/>
              <a:ext cx="3371440" cy="583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Generate HTML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BDA654-4F41-4AA6-8189-A044CEAFB278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891714" y="1807428"/>
            <a:ext cx="2909364" cy="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40C5433-F1FE-4574-96C6-E8282F15DB52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6891714" y="1807428"/>
            <a:ext cx="2909364" cy="3036179"/>
          </a:xfrm>
          <a:prstGeom prst="bentConnector3">
            <a:avLst>
              <a:gd name="adj1" fmla="val 712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90A968-068E-420C-BA8B-1BA81D265B47}"/>
              </a:ext>
            </a:extLst>
          </p:cNvPr>
          <p:cNvGrpSpPr/>
          <p:nvPr/>
        </p:nvGrpSpPr>
        <p:grpSpPr>
          <a:xfrm>
            <a:off x="294307" y="974054"/>
            <a:ext cx="2846558" cy="5656383"/>
            <a:chOff x="294307" y="802604"/>
            <a:chExt cx="2846558" cy="56563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9D71EF-215E-4ED2-B0DE-DC1C40381CFF}"/>
                </a:ext>
              </a:extLst>
            </p:cNvPr>
            <p:cNvGrpSpPr/>
            <p:nvPr/>
          </p:nvGrpSpPr>
          <p:grpSpPr>
            <a:xfrm>
              <a:off x="1431127" y="802604"/>
              <a:ext cx="1709738" cy="2294513"/>
              <a:chOff x="2233613" y="1295399"/>
              <a:chExt cx="1709738" cy="229451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7858D9C6-C4B3-4F74-8AE8-6131B4AAC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33613" y="1295399"/>
                <a:ext cx="1709738" cy="170973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0F3C2-74F9-408E-ADD2-4DD4ABF27CFB}"/>
                  </a:ext>
                </a:extLst>
              </p:cNvPr>
              <p:cNvSpPr txBox="1"/>
              <p:nvPr/>
            </p:nvSpPr>
            <p:spPr>
              <a:xfrm>
                <a:off x="2323423" y="3005137"/>
                <a:ext cx="15644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GitHub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1F477A-689D-4550-8DE5-1C0E42896825}"/>
                </a:ext>
              </a:extLst>
            </p:cNvPr>
            <p:cNvSpPr txBox="1"/>
            <p:nvPr/>
          </p:nvSpPr>
          <p:spPr>
            <a:xfrm>
              <a:off x="307183" y="3457575"/>
              <a:ext cx="1720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Prose.io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AFA230-CFA5-47E1-941A-04A1B429B9B0}"/>
                </a:ext>
              </a:extLst>
            </p:cNvPr>
            <p:cNvSpPr txBox="1"/>
            <p:nvPr/>
          </p:nvSpPr>
          <p:spPr>
            <a:xfrm>
              <a:off x="294307" y="4169925"/>
              <a:ext cx="17331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GitHub Website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B065E6-0B16-4F96-B0CB-3939667AF160}"/>
                </a:ext>
              </a:extLst>
            </p:cNvPr>
            <p:cNvSpPr txBox="1"/>
            <p:nvPr/>
          </p:nvSpPr>
          <p:spPr>
            <a:xfrm>
              <a:off x="294307" y="5381769"/>
              <a:ext cx="1791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Local git repos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F93AD909-FC6B-45AD-81A1-5984A5A99B12}"/>
                </a:ext>
              </a:extLst>
            </p:cNvPr>
            <p:cNvCxnSpPr>
              <a:cxnSpLocks/>
              <a:stCxn id="40" idx="3"/>
              <a:endCxn id="6" idx="2"/>
            </p:cNvCxnSpPr>
            <p:nvPr/>
          </p:nvCxnSpPr>
          <p:spPr>
            <a:xfrm flipV="1">
              <a:off x="2085976" y="3097117"/>
              <a:ext cx="217202" cy="2823261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0B6D4C-8CD2-40CD-92A2-882DD2F8025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2027469" y="4708534"/>
              <a:ext cx="253764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60BF92-65EA-4543-9FF6-EC88918DB3AE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2027468" y="3749963"/>
              <a:ext cx="258532" cy="288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199E29-B18C-4F3A-8BF6-F8C7512AB363}"/>
              </a:ext>
            </a:extLst>
          </p:cNvPr>
          <p:cNvSpPr txBox="1"/>
          <p:nvPr/>
        </p:nvSpPr>
        <p:spPr>
          <a:xfrm>
            <a:off x="1237571" y="134778"/>
            <a:ext cx="21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5051BF-6E8D-4623-B5BC-09829F432B36}"/>
              </a:ext>
            </a:extLst>
          </p:cNvPr>
          <p:cNvSpPr txBox="1"/>
          <p:nvPr/>
        </p:nvSpPr>
        <p:spPr>
          <a:xfrm>
            <a:off x="4819650" y="94243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C96D2A-3087-41F7-8F31-73E836FDD5B8}"/>
              </a:ext>
            </a:extLst>
          </p:cNvPr>
          <p:cNvSpPr txBox="1"/>
          <p:nvPr/>
        </p:nvSpPr>
        <p:spPr>
          <a:xfrm>
            <a:off x="9675101" y="79796"/>
            <a:ext cx="16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Deploy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56A5AE-A920-452F-B207-7A8639E64F67}"/>
              </a:ext>
            </a:extLst>
          </p:cNvPr>
          <p:cNvCxnSpPr/>
          <p:nvPr/>
        </p:nvCxnSpPr>
        <p:spPr>
          <a:xfrm flipH="1" flipV="1">
            <a:off x="4029075" y="0"/>
            <a:ext cx="97818" cy="685800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AABF6D-0B7C-4CF5-8B1F-4CC558F15A61}"/>
              </a:ext>
            </a:extLst>
          </p:cNvPr>
          <p:cNvCxnSpPr/>
          <p:nvPr/>
        </p:nvCxnSpPr>
        <p:spPr>
          <a:xfrm flipH="1" flipV="1">
            <a:off x="8474816" y="-15923"/>
            <a:ext cx="97818" cy="685800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4640B2-DC55-4970-BBC5-85C32E353347}"/>
              </a:ext>
            </a:extLst>
          </p:cNvPr>
          <p:cNvGrpSpPr/>
          <p:nvPr/>
        </p:nvGrpSpPr>
        <p:grpSpPr>
          <a:xfrm>
            <a:off x="4050304" y="5585663"/>
            <a:ext cx="2631515" cy="970754"/>
            <a:chOff x="3774718" y="3890550"/>
            <a:chExt cx="3516425" cy="129719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9B741AB-94D1-4105-BA76-87EBB0B3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279" y="3890550"/>
              <a:ext cx="841593" cy="84159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85269E-644A-44B8-A335-2C9A9973D2C3}"/>
                </a:ext>
              </a:extLst>
            </p:cNvPr>
            <p:cNvSpPr txBox="1"/>
            <p:nvPr/>
          </p:nvSpPr>
          <p:spPr>
            <a:xfrm>
              <a:off x="3774718" y="4488579"/>
              <a:ext cx="3516425" cy="69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Pre-processing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60766C-9A0D-4045-9DEC-41F3DC51E8B0}"/>
              </a:ext>
            </a:extLst>
          </p:cNvPr>
          <p:cNvGrpSpPr/>
          <p:nvPr/>
        </p:nvGrpSpPr>
        <p:grpSpPr>
          <a:xfrm>
            <a:off x="3978750" y="4129527"/>
            <a:ext cx="2703069" cy="967547"/>
            <a:chOff x="4836344" y="3407129"/>
            <a:chExt cx="2703069" cy="96754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D2FF03-74C1-4C70-9EBB-7027528AF568}"/>
                </a:ext>
              </a:extLst>
            </p:cNvPr>
            <p:cNvSpPr txBox="1"/>
            <p:nvPr/>
          </p:nvSpPr>
          <p:spPr>
            <a:xfrm>
              <a:off x="4836344" y="3851456"/>
              <a:ext cx="2703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Data Validation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CB61754-5D70-4D15-B3FC-9DB71FEB8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686" y="3407129"/>
              <a:ext cx="629806" cy="629806"/>
            </a:xfrm>
            <a:prstGeom prst="rect">
              <a:avLst/>
            </a:prstGeom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99963C-77A9-47F4-AE74-2452B651CD90}"/>
              </a:ext>
            </a:extLst>
          </p:cNvPr>
          <p:cNvCxnSpPr>
            <a:cxnSpLocks/>
          </p:cNvCxnSpPr>
          <p:nvPr/>
        </p:nvCxnSpPr>
        <p:spPr>
          <a:xfrm flipH="1">
            <a:off x="5764696" y="3204342"/>
            <a:ext cx="407627" cy="3339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933DB81-16E1-4A42-B803-94963B4D6E71}"/>
              </a:ext>
            </a:extLst>
          </p:cNvPr>
          <p:cNvCxnSpPr>
            <a:cxnSpLocks/>
          </p:cNvCxnSpPr>
          <p:nvPr/>
        </p:nvCxnSpPr>
        <p:spPr>
          <a:xfrm>
            <a:off x="5338460" y="5100277"/>
            <a:ext cx="8213" cy="4097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0A2346-C212-4C34-AE84-304676310DFF}"/>
              </a:ext>
            </a:extLst>
          </p:cNvPr>
          <p:cNvSpPr txBox="1"/>
          <p:nvPr/>
        </p:nvSpPr>
        <p:spPr>
          <a:xfrm>
            <a:off x="4628159" y="3628776"/>
            <a:ext cx="149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sdg</a:t>
            </a: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37CDD2-0206-43BC-81BA-4608600DCFD8}"/>
              </a:ext>
            </a:extLst>
          </p:cNvPr>
          <p:cNvSpPr txBox="1"/>
          <p:nvPr/>
        </p:nvSpPr>
        <p:spPr>
          <a:xfrm>
            <a:off x="6458899" y="3633280"/>
            <a:ext cx="21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sdg</a:t>
            </a: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-indicators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0E65D7-76D3-4859-A8D6-97F83C116943}"/>
              </a:ext>
            </a:extLst>
          </p:cNvPr>
          <p:cNvCxnSpPr>
            <a:cxnSpLocks/>
          </p:cNvCxnSpPr>
          <p:nvPr/>
        </p:nvCxnSpPr>
        <p:spPr>
          <a:xfrm flipH="1">
            <a:off x="7515766" y="4184670"/>
            <a:ext cx="4460" cy="619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F90D10-5D72-4908-941F-75AA425C8960}"/>
              </a:ext>
            </a:extLst>
          </p:cNvPr>
          <p:cNvCxnSpPr>
            <a:cxnSpLocks/>
          </p:cNvCxnSpPr>
          <p:nvPr/>
        </p:nvCxnSpPr>
        <p:spPr>
          <a:xfrm>
            <a:off x="6156669" y="3198278"/>
            <a:ext cx="407627" cy="3339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6B934F0-84C1-44F2-9DDD-1E431B62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15" y="607198"/>
            <a:ext cx="1709738" cy="1709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C6419-CE74-4F3F-8A6F-575D9F61CFAA}"/>
              </a:ext>
            </a:extLst>
          </p:cNvPr>
          <p:cNvSpPr txBox="1"/>
          <p:nvPr/>
        </p:nvSpPr>
        <p:spPr>
          <a:xfrm>
            <a:off x="2436575" y="1169679"/>
            <a:ext cx="82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Develop: 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https://github.com/datasciencecampus/sdg-indicators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334F8-7DC3-4E1B-9037-98D376C62C1A}"/>
              </a:ext>
            </a:extLst>
          </p:cNvPr>
          <p:cNvSpPr txBox="1"/>
          <p:nvPr/>
        </p:nvSpPr>
        <p:spPr>
          <a:xfrm>
            <a:off x="859646" y="2606314"/>
            <a:ext cx="8580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 ways to edit the content: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entry via the prose.io website [SDG Team].</a:t>
            </a:r>
          </a:p>
          <a:p>
            <a:pPr marL="342900" indent="-342900">
              <a:buAutoNum type="arabicPeriod"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Minor text changes via the GitHub.com website [SDG Team].</a:t>
            </a:r>
          </a:p>
          <a:p>
            <a:pPr marL="342900" indent="-342900">
              <a:buAutoNum type="arabicPeriod"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Major code changes with local git repositories [Developers].</a:t>
            </a:r>
          </a:p>
          <a:p>
            <a:pPr marL="342900" indent="-342900">
              <a:buAutoNum type="arabicPeriod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master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branch is protected and can only be updated with PRs.</a:t>
            </a:r>
          </a:p>
          <a:p>
            <a:pPr marL="342900" indent="-342900">
              <a:buAutoNum type="arabicPeriod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8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4C6419-CE74-4F3F-8A6F-575D9F61CFAA}"/>
              </a:ext>
            </a:extLst>
          </p:cNvPr>
          <p:cNvSpPr txBox="1"/>
          <p:nvPr/>
        </p:nvSpPr>
        <p:spPr>
          <a:xfrm>
            <a:off x="2436574" y="1169679"/>
            <a:ext cx="793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Build: 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https://travis-ci.org/datasciencecampus/sdg-indicators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334F8-7DC3-4E1B-9037-98D376C62C1A}"/>
              </a:ext>
            </a:extLst>
          </p:cNvPr>
          <p:cNvSpPr txBox="1"/>
          <p:nvPr/>
        </p:nvSpPr>
        <p:spPr>
          <a:xfrm>
            <a:off x="859645" y="2606313"/>
            <a:ext cx="8990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 configuration in </a:t>
            </a:r>
            <a:r>
              <a:rPr lang="en-GB" sz="1600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travis.yml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PRs into </a:t>
            </a:r>
            <a:r>
              <a:rPr lang="en-GB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 </a:t>
            </a:r>
            <a:r>
              <a:rPr lang="en-GB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master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are built and tested only. Scripts in </a:t>
            </a:r>
            <a:r>
              <a:rPr lang="en-GB" sz="1600" dirty="0" err="1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sdg</a:t>
            </a:r>
            <a:r>
              <a:rPr lang="en-GB" sz="1600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-build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Stages:</a:t>
            </a:r>
          </a:p>
          <a:p>
            <a:pPr marL="342900" indent="-342900">
              <a:buAutoNum type="arabicPeriod"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Validation: Check data </a:t>
            </a:r>
            <a:r>
              <a:rPr lang="en-GB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csvs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check metadata [python scripts]</a:t>
            </a:r>
          </a:p>
          <a:p>
            <a:pPr marL="342900" indent="-342900">
              <a:buAutoNum type="arabicPeriod"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Pre-processing: Create edges, and headline csv files [python scripts]</a:t>
            </a:r>
          </a:p>
          <a:p>
            <a:pPr marL="342900" indent="-342900">
              <a:buAutoNum type="arabicPeriod"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Generate HTML: Jekyll build creates the final website artefact into the </a:t>
            </a:r>
            <a:r>
              <a:rPr lang="en-GB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_site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directory.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026E8-D130-4943-A710-44ACC0F02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2" y="579770"/>
            <a:ext cx="1778793" cy="17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4C6419-CE74-4F3F-8A6F-575D9F61CFAA}"/>
              </a:ext>
            </a:extLst>
          </p:cNvPr>
          <p:cNvSpPr txBox="1"/>
          <p:nvPr/>
        </p:nvSpPr>
        <p:spPr>
          <a:xfrm>
            <a:off x="2436575" y="1169679"/>
            <a:ext cx="708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Deploy: </a:t>
            </a:r>
            <a:r>
              <a:rPr lang="en-GB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https://github.com/sustainabledevelopment-uk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334F8-7DC3-4E1B-9037-98D376C62C1A}"/>
              </a:ext>
            </a:extLst>
          </p:cNvPr>
          <p:cNvSpPr txBox="1"/>
          <p:nvPr/>
        </p:nvSpPr>
        <p:spPr>
          <a:xfrm>
            <a:off x="859645" y="2606313"/>
            <a:ext cx="9625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Deployment configuration in </a:t>
            </a:r>
            <a:r>
              <a:rPr lang="en-GB" sz="1600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travis.yml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After successful build on </a:t>
            </a:r>
            <a:r>
              <a:rPr lang="en-GB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 </a:t>
            </a:r>
            <a:r>
              <a:rPr lang="en-GB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master, 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Artefacts are pushed to staging/production site.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 provided by deploy keys: https://developer.github.com/v3/guides/managing-deploy-keys/. The private keys are held, encrypted, in the repo. Travis can decrypt the keys.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 scripts in </a:t>
            </a:r>
            <a:r>
              <a:rPr lang="en-GB" sz="1600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scripts/deploy</a:t>
            </a:r>
            <a:r>
              <a:rPr lang="en-GB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details.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1BB1B-42E1-4B49-8FF1-07F7E237B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6" y="752453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437</Words>
  <Application>Microsoft Office PowerPoint</Application>
  <PresentationFormat>Widescreen</PresentationFormat>
  <Paragraphs>56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Open Sans Light</vt:lpstr>
      <vt:lpstr>Office Theme</vt:lpstr>
      <vt:lpstr>GitHub Repositories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Ashton</dc:creator>
  <cp:lastModifiedBy>Douglas Ashton</cp:lastModifiedBy>
  <cp:revision>21</cp:revision>
  <dcterms:created xsi:type="dcterms:W3CDTF">2018-01-18T12:05:44Z</dcterms:created>
  <dcterms:modified xsi:type="dcterms:W3CDTF">2018-07-30T22:30:54Z</dcterms:modified>
</cp:coreProperties>
</file>