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7" r:id="rId2"/>
    <p:sldId id="268" r:id="rId3"/>
    <p:sldId id="277" r:id="rId4"/>
    <p:sldId id="269" r:id="rId5"/>
    <p:sldId id="263" r:id="rId6"/>
    <p:sldId id="267" r:id="rId7"/>
    <p:sldId id="271" r:id="rId8"/>
    <p:sldId id="278" r:id="rId9"/>
    <p:sldId id="258" r:id="rId10"/>
    <p:sldId id="279" r:id="rId11"/>
    <p:sldId id="280" r:id="rId12"/>
    <p:sldId id="281" r:id="rId13"/>
    <p:sldId id="282" r:id="rId14"/>
    <p:sldId id="290" r:id="rId15"/>
    <p:sldId id="283" r:id="rId16"/>
    <p:sldId id="272" r:id="rId17"/>
    <p:sldId id="284" r:id="rId18"/>
    <p:sldId id="285" r:id="rId19"/>
    <p:sldId id="270" r:id="rId20"/>
    <p:sldId id="286" r:id="rId21"/>
    <p:sldId id="288" r:id="rId22"/>
    <p:sldId id="273" r:id="rId23"/>
    <p:sldId id="289" r:id="rId24"/>
    <p:sldId id="287" r:id="rId25"/>
    <p:sldId id="275" r:id="rId26"/>
    <p:sldId id="276" r:id="rId27"/>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6B"/>
    <a:srgbClr val="9FF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30"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9EB0D-DCAE-44C5-8DCB-764170EC6B0A}" type="datetimeFigureOut">
              <a:rPr lang="en-US" smtClean="0"/>
              <a:pPr/>
              <a:t>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CACF84-B2E5-4F4F-ABE3-2E7C713CADDE}" type="slidenum">
              <a:rPr lang="en-US" smtClean="0"/>
              <a:pPr/>
              <a:t>‹#›</a:t>
            </a:fld>
            <a:endParaRPr lang="en-US"/>
          </a:p>
        </p:txBody>
      </p:sp>
    </p:spTree>
    <p:extLst>
      <p:ext uri="{BB962C8B-B14F-4D97-AF65-F5344CB8AC3E}">
        <p14:creationId xmlns:p14="http://schemas.microsoft.com/office/powerpoint/2010/main" val="116082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clrChange>
              <a:clrFrom>
                <a:srgbClr val="FFFFFF"/>
              </a:clrFrom>
              <a:clrTo>
                <a:srgbClr val="FFFFFF">
                  <a:alpha val="0"/>
                </a:srgbClr>
              </a:clrTo>
            </a:clrChange>
            <a:lum bright="48000"/>
            <a:grayscl/>
          </a:blip>
          <a:srcRect/>
          <a:stretch>
            <a:fillRect/>
          </a:stretch>
        </p:blipFill>
        <p:spPr bwMode="auto">
          <a:xfrm>
            <a:off x="3419872" y="116888"/>
            <a:ext cx="5688632" cy="6741112"/>
          </a:xfrm>
          <a:prstGeom prst="rect">
            <a:avLst/>
          </a:prstGeom>
          <a:noFill/>
        </p:spPr>
      </p:pic>
      <p:sp>
        <p:nvSpPr>
          <p:cNvPr id="2" name="Title 1"/>
          <p:cNvSpPr>
            <a:spLocks noGrp="1"/>
          </p:cNvSpPr>
          <p:nvPr>
            <p:ph type="ctrTitle"/>
          </p:nvPr>
        </p:nvSpPr>
        <p:spPr>
          <a:xfrm>
            <a:off x="685800" y="2130425"/>
            <a:ext cx="7772400" cy="1470025"/>
          </a:xfrm>
        </p:spPr>
        <p:txBody>
          <a:bodyPr/>
          <a:lstStyle>
            <a:lvl1pPr>
              <a:defRPr>
                <a:solidFill>
                  <a:srgbClr val="007C6B"/>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p>
            <a:fld id="{8B4B60A0-B2C7-49E9-9CD6-1B36B5822420}" type="datetime1">
              <a:rPr lang="nl-NL" smtClean="0"/>
              <a:pPr/>
              <a:t>1-3-2016</a:t>
            </a:fld>
            <a:endParaRPr lang="nl-NL"/>
          </a:p>
        </p:txBody>
      </p:sp>
      <p:sp>
        <p:nvSpPr>
          <p:cNvPr id="5" name="Footer Placeholder 4"/>
          <p:cNvSpPr>
            <a:spLocks noGrp="1"/>
          </p:cNvSpPr>
          <p:nvPr>
            <p:ph type="ftr" sz="quarter" idx="11"/>
          </p:nvPr>
        </p:nvSpPr>
        <p:spPr/>
        <p:txBody>
          <a:bodyPr/>
          <a:lstStyle/>
          <a:p>
            <a:r>
              <a:rPr lang="en-US" smtClean="0"/>
              <a:t>User Guidance SRP data collection tools</a:t>
            </a:r>
            <a:endParaRPr lang="nl-NL"/>
          </a:p>
        </p:txBody>
      </p:sp>
      <p:sp>
        <p:nvSpPr>
          <p:cNvPr id="6" name="Slide Number Placeholder 5"/>
          <p:cNvSpPr>
            <a:spLocks noGrp="1"/>
          </p:cNvSpPr>
          <p:nvPr>
            <p:ph type="sldNum" sz="quarter" idx="12"/>
          </p:nvPr>
        </p:nvSpPr>
        <p:spPr/>
        <p:txBody>
          <a:bodyPr/>
          <a:lstStyle/>
          <a:p>
            <a:fld id="{6C778EAE-01E0-4619-B9BC-327128B2ABB0}" type="slidenum">
              <a:rPr lang="nl-NL" smtClean="0"/>
              <a:pPr/>
              <a:t>‹#›</a:t>
            </a:fld>
            <a:endParaRPr lang="nl-NL"/>
          </a:p>
        </p:txBody>
      </p:sp>
      <p:pic>
        <p:nvPicPr>
          <p:cNvPr id="8" name="Picture 7"/>
          <p:cNvPicPr>
            <a:picLocks noChangeAspect="1" noChangeArrowheads="1"/>
          </p:cNvPicPr>
          <p:nvPr userDrawn="1"/>
        </p:nvPicPr>
        <p:blipFill>
          <a:blip r:embed="rId3" cstate="print"/>
          <a:srcRect/>
          <a:stretch>
            <a:fillRect/>
          </a:stretch>
        </p:blipFill>
        <p:spPr bwMode="auto">
          <a:xfrm>
            <a:off x="467544" y="260648"/>
            <a:ext cx="1835696" cy="87469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007C6B"/>
                </a:solidFill>
              </a:defRPr>
            </a:lvl1pPr>
          </a:lstStyle>
          <a:p>
            <a:r>
              <a:rPr lang="en-US" dirty="0" smtClean="0"/>
              <a:t>Click to edit Master title style</a:t>
            </a:r>
            <a:endParaRPr lang="nl-NL" dirty="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B7FB1D2B-295B-47B8-BCFC-E8FB4B60826B}" type="datetime1">
              <a:rPr lang="nl-NL" smtClean="0"/>
              <a:pPr/>
              <a:t>1-3-2016</a:t>
            </a:fld>
            <a:endParaRPr lang="nl-NL"/>
          </a:p>
        </p:txBody>
      </p:sp>
      <p:sp>
        <p:nvSpPr>
          <p:cNvPr id="5" name="Footer Placeholder 4"/>
          <p:cNvSpPr>
            <a:spLocks noGrp="1"/>
          </p:cNvSpPr>
          <p:nvPr>
            <p:ph type="ftr" sz="quarter" idx="11"/>
          </p:nvPr>
        </p:nvSpPr>
        <p:spPr/>
        <p:txBody>
          <a:bodyPr/>
          <a:lstStyle/>
          <a:p>
            <a:r>
              <a:rPr lang="en-US" smtClean="0"/>
              <a:t>User Guidance SRP data collection tools</a:t>
            </a:r>
            <a:endParaRPr lang="nl-NL"/>
          </a:p>
        </p:txBody>
      </p:sp>
      <p:sp>
        <p:nvSpPr>
          <p:cNvPr id="6" name="Slide Number Placeholder 5"/>
          <p:cNvSpPr>
            <a:spLocks noGrp="1"/>
          </p:cNvSpPr>
          <p:nvPr>
            <p:ph type="sldNum" sz="quarter" idx="12"/>
          </p:nvPr>
        </p:nvSpPr>
        <p:spPr/>
        <p:txBody>
          <a:bodyPr/>
          <a:lstStyle/>
          <a:p>
            <a:fld id="{6C778EAE-01E0-4619-B9BC-327128B2ABB0}" type="slidenum">
              <a:rPr lang="nl-NL" smtClean="0"/>
              <a:pPr/>
              <a:t>‹#›</a:t>
            </a:fld>
            <a:endParaRPr lang="nl-NL"/>
          </a:p>
        </p:txBody>
      </p:sp>
      <p:pic>
        <p:nvPicPr>
          <p:cNvPr id="7" name="Picture 6"/>
          <p:cNvPicPr>
            <a:picLocks noChangeAspect="1" noChangeArrowheads="1"/>
          </p:cNvPicPr>
          <p:nvPr userDrawn="1"/>
        </p:nvPicPr>
        <p:blipFill>
          <a:blip r:embed="rId2" cstate="print"/>
          <a:srcRect/>
          <a:stretch>
            <a:fillRect/>
          </a:stretch>
        </p:blipFill>
        <p:spPr bwMode="auto">
          <a:xfrm>
            <a:off x="7380312" y="116632"/>
            <a:ext cx="1474730" cy="702697"/>
          </a:xfrm>
          <a:prstGeom prst="rect">
            <a:avLst/>
          </a:prstGeom>
          <a:noFill/>
        </p:spPr>
      </p:pic>
      <p:cxnSp>
        <p:nvCxnSpPr>
          <p:cNvPr id="8" name="Straight Connector 7"/>
          <p:cNvCxnSpPr/>
          <p:nvPr userDrawn="1"/>
        </p:nvCxnSpPr>
        <p:spPr>
          <a:xfrm>
            <a:off x="252000" y="908720"/>
            <a:ext cx="8640000" cy="0"/>
          </a:xfrm>
          <a:prstGeom prst="line">
            <a:avLst/>
          </a:prstGeom>
          <a:ln w="19050">
            <a:solidFill>
              <a:srgbClr val="007C6B"/>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3" cstate="print">
            <a:clrChange>
              <a:clrFrom>
                <a:srgbClr val="FFFFFF"/>
              </a:clrFrom>
              <a:clrTo>
                <a:srgbClr val="FFFFFF">
                  <a:alpha val="0"/>
                </a:srgbClr>
              </a:clrTo>
            </a:clrChange>
            <a:lum bright="48000"/>
            <a:grayscl/>
          </a:blip>
          <a:srcRect/>
          <a:stretch>
            <a:fillRect/>
          </a:stretch>
        </p:blipFill>
        <p:spPr bwMode="auto">
          <a:xfrm>
            <a:off x="7380312" y="4810067"/>
            <a:ext cx="1728192" cy="204793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007C6B"/>
                </a:solidFill>
              </a:defRPr>
            </a:lvl1pPr>
          </a:lstStyle>
          <a:p>
            <a:r>
              <a:rPr lang="en-US" noProof="0" smtClean="0"/>
              <a:t>Click to edit Master title style</a:t>
            </a:r>
            <a:endParaRPr lang="en-US" noProof="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0B6765C9-3070-4FD7-A5AD-48807814533D}" type="datetime1">
              <a:rPr lang="nl-NL" smtClean="0"/>
              <a:pPr/>
              <a:t>1-3-2016</a:t>
            </a:fld>
            <a:endParaRPr lang="nl-NL"/>
          </a:p>
        </p:txBody>
      </p:sp>
      <p:sp>
        <p:nvSpPr>
          <p:cNvPr id="6" name="Footer Placeholder 5"/>
          <p:cNvSpPr>
            <a:spLocks noGrp="1"/>
          </p:cNvSpPr>
          <p:nvPr>
            <p:ph type="ftr" sz="quarter" idx="11"/>
          </p:nvPr>
        </p:nvSpPr>
        <p:spPr/>
        <p:txBody>
          <a:bodyPr/>
          <a:lstStyle/>
          <a:p>
            <a:r>
              <a:rPr lang="en-US" smtClean="0"/>
              <a:t>User Guidance SRP data collection tools</a:t>
            </a:r>
            <a:endParaRPr lang="nl-NL"/>
          </a:p>
        </p:txBody>
      </p:sp>
      <p:sp>
        <p:nvSpPr>
          <p:cNvPr id="7" name="Slide Number Placeholder 6"/>
          <p:cNvSpPr>
            <a:spLocks noGrp="1"/>
          </p:cNvSpPr>
          <p:nvPr>
            <p:ph type="sldNum" sz="quarter" idx="12"/>
          </p:nvPr>
        </p:nvSpPr>
        <p:spPr/>
        <p:txBody>
          <a:bodyPr/>
          <a:lstStyle/>
          <a:p>
            <a:fld id="{6C778EAE-01E0-4619-B9BC-327128B2ABB0}" type="slidenum">
              <a:rPr lang="nl-NL" smtClean="0"/>
              <a:pPr/>
              <a:t>‹#›</a:t>
            </a:fld>
            <a:endParaRPr lang="nl-NL"/>
          </a:p>
        </p:txBody>
      </p:sp>
      <p:pic>
        <p:nvPicPr>
          <p:cNvPr id="8" name="Picture 7"/>
          <p:cNvPicPr>
            <a:picLocks noChangeAspect="1" noChangeArrowheads="1"/>
          </p:cNvPicPr>
          <p:nvPr userDrawn="1"/>
        </p:nvPicPr>
        <p:blipFill>
          <a:blip r:embed="rId2" cstate="print"/>
          <a:srcRect/>
          <a:stretch>
            <a:fillRect/>
          </a:stretch>
        </p:blipFill>
        <p:spPr bwMode="auto">
          <a:xfrm>
            <a:off x="7380312" y="116632"/>
            <a:ext cx="1474730" cy="702697"/>
          </a:xfrm>
          <a:prstGeom prst="rect">
            <a:avLst/>
          </a:prstGeom>
          <a:noFill/>
        </p:spPr>
      </p:pic>
      <p:cxnSp>
        <p:nvCxnSpPr>
          <p:cNvPr id="9" name="Straight Connector 8"/>
          <p:cNvCxnSpPr/>
          <p:nvPr userDrawn="1"/>
        </p:nvCxnSpPr>
        <p:spPr>
          <a:xfrm>
            <a:off x="252000" y="908720"/>
            <a:ext cx="8640000" cy="0"/>
          </a:xfrm>
          <a:prstGeom prst="line">
            <a:avLst/>
          </a:prstGeom>
          <a:ln w="19050">
            <a:solidFill>
              <a:srgbClr val="007C6B"/>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cstate="print">
            <a:clrChange>
              <a:clrFrom>
                <a:srgbClr val="FFFFFF"/>
              </a:clrFrom>
              <a:clrTo>
                <a:srgbClr val="FFFFFF">
                  <a:alpha val="0"/>
                </a:srgbClr>
              </a:clrTo>
            </a:clrChange>
            <a:lum bright="48000"/>
            <a:grayscl/>
          </a:blip>
          <a:srcRect/>
          <a:stretch>
            <a:fillRect/>
          </a:stretch>
        </p:blipFill>
        <p:spPr bwMode="auto">
          <a:xfrm>
            <a:off x="7380312" y="4810067"/>
            <a:ext cx="1728192" cy="2047933"/>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007C6B"/>
                </a:solidFill>
              </a:defRPr>
            </a:lvl1pPr>
          </a:lstStyle>
          <a:p>
            <a:r>
              <a:rPr lang="en-US" dirty="0" smtClean="0"/>
              <a:t>Click to edit Master title style</a:t>
            </a:r>
            <a:endParaRPr lang="nl-NL" dirty="0"/>
          </a:p>
        </p:txBody>
      </p:sp>
      <p:sp>
        <p:nvSpPr>
          <p:cNvPr id="3" name="Date Placeholder 2"/>
          <p:cNvSpPr>
            <a:spLocks noGrp="1"/>
          </p:cNvSpPr>
          <p:nvPr>
            <p:ph type="dt" sz="half" idx="10"/>
          </p:nvPr>
        </p:nvSpPr>
        <p:spPr/>
        <p:txBody>
          <a:bodyPr/>
          <a:lstStyle/>
          <a:p>
            <a:fld id="{E51BD0DE-D1D1-4E67-86AA-272F90D78E3E}" type="datetime1">
              <a:rPr lang="nl-NL" smtClean="0"/>
              <a:pPr/>
              <a:t>1-3-2016</a:t>
            </a:fld>
            <a:endParaRPr lang="nl-NL"/>
          </a:p>
        </p:txBody>
      </p:sp>
      <p:sp>
        <p:nvSpPr>
          <p:cNvPr id="4" name="Footer Placeholder 3"/>
          <p:cNvSpPr>
            <a:spLocks noGrp="1"/>
          </p:cNvSpPr>
          <p:nvPr>
            <p:ph type="ftr" sz="quarter" idx="11"/>
          </p:nvPr>
        </p:nvSpPr>
        <p:spPr/>
        <p:txBody>
          <a:bodyPr/>
          <a:lstStyle/>
          <a:p>
            <a:r>
              <a:rPr lang="en-US" smtClean="0"/>
              <a:t>User Guidance SRP data collection tools</a:t>
            </a:r>
            <a:endParaRPr lang="nl-NL"/>
          </a:p>
        </p:txBody>
      </p:sp>
      <p:sp>
        <p:nvSpPr>
          <p:cNvPr id="5" name="Slide Number Placeholder 4"/>
          <p:cNvSpPr>
            <a:spLocks noGrp="1"/>
          </p:cNvSpPr>
          <p:nvPr>
            <p:ph type="sldNum" sz="quarter" idx="12"/>
          </p:nvPr>
        </p:nvSpPr>
        <p:spPr/>
        <p:txBody>
          <a:bodyPr/>
          <a:lstStyle/>
          <a:p>
            <a:fld id="{6C778EAE-01E0-4619-B9BC-327128B2ABB0}" type="slidenum">
              <a:rPr lang="nl-NL" smtClean="0"/>
              <a:pPr/>
              <a:t>‹#›</a:t>
            </a:fld>
            <a:endParaRPr lang="nl-NL"/>
          </a:p>
        </p:txBody>
      </p:sp>
      <p:cxnSp>
        <p:nvCxnSpPr>
          <p:cNvPr id="6" name="Straight Connector 5"/>
          <p:cNvCxnSpPr/>
          <p:nvPr userDrawn="1"/>
        </p:nvCxnSpPr>
        <p:spPr>
          <a:xfrm>
            <a:off x="252000" y="908720"/>
            <a:ext cx="8640000" cy="0"/>
          </a:xfrm>
          <a:prstGeom prst="line">
            <a:avLst/>
          </a:prstGeom>
          <a:ln w="19050">
            <a:solidFill>
              <a:srgbClr val="007C6B"/>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userDrawn="1"/>
        </p:nvPicPr>
        <p:blipFill>
          <a:blip r:embed="rId2" cstate="print">
            <a:clrChange>
              <a:clrFrom>
                <a:srgbClr val="FFFFFF"/>
              </a:clrFrom>
              <a:clrTo>
                <a:srgbClr val="FFFFFF">
                  <a:alpha val="0"/>
                </a:srgbClr>
              </a:clrTo>
            </a:clrChange>
            <a:lum bright="48000"/>
            <a:grayscl/>
          </a:blip>
          <a:srcRect/>
          <a:stretch>
            <a:fillRect/>
          </a:stretch>
        </p:blipFill>
        <p:spPr bwMode="auto">
          <a:xfrm>
            <a:off x="7380312" y="4810067"/>
            <a:ext cx="1728192" cy="2047933"/>
          </a:xfrm>
          <a:prstGeom prst="rect">
            <a:avLst/>
          </a:prstGeom>
          <a:noFill/>
        </p:spPr>
      </p:pic>
      <p:pic>
        <p:nvPicPr>
          <p:cNvPr id="8" name="Picture 7"/>
          <p:cNvPicPr>
            <a:picLocks noChangeAspect="1" noChangeArrowheads="1"/>
          </p:cNvPicPr>
          <p:nvPr userDrawn="1"/>
        </p:nvPicPr>
        <p:blipFill>
          <a:blip r:embed="rId3" cstate="print"/>
          <a:srcRect/>
          <a:stretch>
            <a:fillRect/>
          </a:stretch>
        </p:blipFill>
        <p:spPr bwMode="auto">
          <a:xfrm>
            <a:off x="7380312" y="116632"/>
            <a:ext cx="1474730" cy="702697"/>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88640"/>
            <a:ext cx="6995120" cy="562074"/>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251520" y="1124744"/>
            <a:ext cx="8640960" cy="489654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D2099-2EB2-444A-AD22-624A85DDD369}" type="datetime1">
              <a:rPr lang="nl-NL" smtClean="0"/>
              <a:pPr/>
              <a:t>1-3-2016</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User Guidance SRP data collection tools</a:t>
            </a:r>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78EAE-01E0-4619-B9BC-327128B2ABB0}"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Secretariat@sustainablerice.org" TargetMode="External"/><Relationship Id="rId2" Type="http://schemas.openxmlformats.org/officeDocument/2006/relationships/hyperlink" Target="http://www.sustainableric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User Guidance </a:t>
            </a:r>
            <a:r>
              <a:rPr lang="en-GB" dirty="0" smtClean="0">
                <a:solidFill>
                  <a:srgbClr val="007C6B"/>
                </a:solidFill>
              </a:rPr>
              <a:t>SRP data collection tools</a:t>
            </a:r>
            <a:endParaRPr lang="en-GB" dirty="0">
              <a:solidFill>
                <a:srgbClr val="007C6B"/>
              </a:solidFill>
            </a:endParaRPr>
          </a:p>
        </p:txBody>
      </p:sp>
      <p:sp>
        <p:nvSpPr>
          <p:cNvPr id="3" name="Subtitle 2"/>
          <p:cNvSpPr>
            <a:spLocks noGrp="1"/>
          </p:cNvSpPr>
          <p:nvPr>
            <p:ph type="subTitle" idx="1"/>
          </p:nvPr>
        </p:nvSpPr>
        <p:spPr/>
        <p:txBody>
          <a:bodyPr/>
          <a:lstStyle/>
          <a:p>
            <a:r>
              <a:rPr lang="en-GB" dirty="0" smtClean="0"/>
              <a:t>February 2015</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(4)</a:t>
            </a:r>
            <a:endParaRPr lang="nl-NL" dirty="0"/>
          </a:p>
        </p:txBody>
      </p:sp>
      <p:sp>
        <p:nvSpPr>
          <p:cNvPr id="3" name="Content Placeholder 2"/>
          <p:cNvSpPr>
            <a:spLocks noGrp="1"/>
          </p:cNvSpPr>
          <p:nvPr>
            <p:ph idx="1"/>
          </p:nvPr>
        </p:nvSpPr>
        <p:spPr/>
        <p:txBody>
          <a:bodyPr>
            <a:normAutofit/>
          </a:bodyPr>
          <a:lstStyle/>
          <a:p>
            <a:pPr marL="514350" indent="-514350">
              <a:buNone/>
            </a:pPr>
            <a:r>
              <a:rPr lang="nl-NL" b="1" dirty="0" smtClean="0"/>
              <a:t>Step </a:t>
            </a:r>
            <a:r>
              <a:rPr lang="nl-NL" b="1" dirty="0" err="1" smtClean="0"/>
              <a:t>by</a:t>
            </a:r>
            <a:r>
              <a:rPr lang="nl-NL" b="1" dirty="0" smtClean="0"/>
              <a:t> step </a:t>
            </a:r>
            <a:r>
              <a:rPr lang="nl-NL" b="1" dirty="0" err="1" smtClean="0"/>
              <a:t>guidance</a:t>
            </a:r>
            <a:endParaRPr lang="nl-NL" b="1" dirty="0" smtClean="0"/>
          </a:p>
          <a:p>
            <a:pPr marL="514350" indent="-514350">
              <a:buNone/>
            </a:pPr>
            <a:r>
              <a:rPr lang="nl-NL" u="sng" dirty="0" smtClean="0"/>
              <a:t>The </a:t>
            </a:r>
            <a:r>
              <a:rPr lang="nl-NL" u="sng" dirty="0" err="1" smtClean="0"/>
              <a:t>standard</a:t>
            </a:r>
            <a:r>
              <a:rPr lang="nl-NL" u="sng" dirty="0" smtClean="0"/>
              <a:t> </a:t>
            </a:r>
            <a:r>
              <a:rPr lang="nl-NL" u="sng" dirty="0" err="1" smtClean="0"/>
              <a:t>itself</a:t>
            </a:r>
            <a:endParaRPr lang="nl-NL" u="sng" dirty="0" smtClean="0"/>
          </a:p>
          <a:p>
            <a:pPr marL="514350" indent="-514350">
              <a:buFont typeface="+mj-lt"/>
              <a:buAutoNum type="arabicParenR"/>
            </a:pPr>
            <a:r>
              <a:rPr lang="nl-NL" sz="2000" dirty="0" smtClean="0"/>
              <a:t>Filters: </a:t>
            </a:r>
            <a:r>
              <a:rPr lang="nl-NL" sz="2000" dirty="0" err="1" smtClean="0"/>
              <a:t>Not</a:t>
            </a:r>
            <a:r>
              <a:rPr lang="nl-NL" sz="2000" dirty="0" smtClean="0"/>
              <a:t> all </a:t>
            </a:r>
            <a:r>
              <a:rPr lang="nl-NL" sz="2000" dirty="0" err="1" smtClean="0"/>
              <a:t>requirements</a:t>
            </a:r>
            <a:r>
              <a:rPr lang="nl-NL" sz="2000" dirty="0" smtClean="0"/>
              <a:t> are relevant </a:t>
            </a:r>
            <a:r>
              <a:rPr lang="nl-NL" sz="2000" dirty="0" err="1" smtClean="0"/>
              <a:t>for</a:t>
            </a:r>
            <a:r>
              <a:rPr lang="nl-NL" sz="2000" dirty="0" smtClean="0"/>
              <a:t> </a:t>
            </a:r>
            <a:r>
              <a:rPr lang="nl-NL" sz="2000" dirty="0" err="1" smtClean="0"/>
              <a:t>everybody</a:t>
            </a:r>
            <a:r>
              <a:rPr lang="nl-NL" sz="2000" dirty="0" smtClean="0"/>
              <a:t>. To </a:t>
            </a:r>
            <a:r>
              <a:rPr lang="nl-NL" sz="2000" dirty="0" err="1" smtClean="0"/>
              <a:t>be</a:t>
            </a:r>
            <a:r>
              <a:rPr lang="nl-NL" sz="2000" dirty="0" smtClean="0"/>
              <a:t> </a:t>
            </a:r>
            <a:r>
              <a:rPr lang="nl-NL" sz="2000" dirty="0" err="1" smtClean="0"/>
              <a:t>able</a:t>
            </a:r>
            <a:r>
              <a:rPr lang="nl-NL" sz="2000" dirty="0" smtClean="0"/>
              <a:t> to </a:t>
            </a:r>
            <a:r>
              <a:rPr lang="nl-NL" sz="2000" dirty="0" err="1" smtClean="0"/>
              <a:t>exclude</a:t>
            </a:r>
            <a:r>
              <a:rPr lang="nl-NL" sz="2000" dirty="0" smtClean="0"/>
              <a:t> </a:t>
            </a:r>
            <a:r>
              <a:rPr lang="nl-NL" sz="2000" dirty="0" err="1" smtClean="0"/>
              <a:t>requirements</a:t>
            </a:r>
            <a:r>
              <a:rPr lang="nl-NL" sz="2000" dirty="0" smtClean="0"/>
              <a:t> </a:t>
            </a:r>
            <a:r>
              <a:rPr lang="nl-NL" sz="2000" dirty="0" err="1" smtClean="0"/>
              <a:t>that</a:t>
            </a:r>
            <a:r>
              <a:rPr lang="nl-NL" sz="2000" dirty="0" smtClean="0"/>
              <a:t> are </a:t>
            </a:r>
            <a:r>
              <a:rPr lang="nl-NL" sz="2000" dirty="0" err="1" smtClean="0"/>
              <a:t>not</a:t>
            </a:r>
            <a:r>
              <a:rPr lang="nl-NL" sz="2000" dirty="0" smtClean="0"/>
              <a:t> relevant, </a:t>
            </a:r>
            <a:r>
              <a:rPr lang="nl-NL" sz="2000" dirty="0" err="1" smtClean="0"/>
              <a:t>some</a:t>
            </a:r>
            <a:r>
              <a:rPr lang="nl-NL" sz="2000" dirty="0" smtClean="0"/>
              <a:t> filters have been </a:t>
            </a:r>
            <a:r>
              <a:rPr lang="nl-NL" sz="2000" dirty="0" err="1" smtClean="0"/>
              <a:t>added</a:t>
            </a:r>
            <a:r>
              <a:rPr lang="nl-NL" sz="2000" dirty="0" smtClean="0"/>
              <a:t>. </a:t>
            </a:r>
            <a:r>
              <a:rPr lang="nl-NL" sz="2000" dirty="0" err="1" smtClean="0"/>
              <a:t>There</a:t>
            </a:r>
            <a:r>
              <a:rPr lang="nl-NL" sz="2000" dirty="0" smtClean="0"/>
              <a:t> are </a:t>
            </a:r>
            <a:r>
              <a:rPr lang="nl-NL" sz="2000" b="1" dirty="0" smtClean="0"/>
              <a:t>6</a:t>
            </a:r>
            <a:r>
              <a:rPr lang="nl-NL" sz="2000" dirty="0" smtClean="0"/>
              <a:t> Filters:</a:t>
            </a:r>
          </a:p>
          <a:p>
            <a:pPr marL="914400" lvl="1" indent="-514350">
              <a:buFont typeface="Arial" pitchFamily="34" charset="0"/>
              <a:buChar char="•"/>
            </a:pPr>
            <a:r>
              <a:rPr lang="nl-NL" sz="1600" dirty="0" err="1" smtClean="0"/>
              <a:t>Irrigation</a:t>
            </a:r>
            <a:r>
              <a:rPr lang="nl-NL" sz="1600" dirty="0" smtClean="0"/>
              <a:t>: </a:t>
            </a:r>
            <a:r>
              <a:rPr lang="nl-NL" sz="1600" dirty="0" err="1" smtClean="0"/>
              <a:t>whether</a:t>
            </a:r>
            <a:r>
              <a:rPr lang="nl-NL" sz="1600" dirty="0" smtClean="0"/>
              <a:t> </a:t>
            </a:r>
            <a:r>
              <a:rPr lang="nl-NL" sz="1600" dirty="0" err="1" smtClean="0"/>
              <a:t>you</a:t>
            </a:r>
            <a:r>
              <a:rPr lang="nl-NL" sz="1600" dirty="0" smtClean="0"/>
              <a:t> do </a:t>
            </a:r>
            <a:r>
              <a:rPr lang="nl-NL" sz="1600" dirty="0" err="1" smtClean="0"/>
              <a:t>or</a:t>
            </a:r>
            <a:r>
              <a:rPr lang="nl-NL" sz="1600" dirty="0" smtClean="0"/>
              <a:t> do </a:t>
            </a:r>
            <a:r>
              <a:rPr lang="nl-NL" sz="1600" dirty="0" err="1" smtClean="0"/>
              <a:t>not</a:t>
            </a:r>
            <a:r>
              <a:rPr lang="nl-NL" sz="1600" dirty="0" smtClean="0"/>
              <a:t> </a:t>
            </a:r>
            <a:r>
              <a:rPr lang="nl-NL" sz="1600" dirty="0" err="1" smtClean="0"/>
              <a:t>irrigate</a:t>
            </a:r>
            <a:endParaRPr lang="nl-NL" sz="1600" dirty="0" smtClean="0"/>
          </a:p>
          <a:p>
            <a:pPr marL="914400" lvl="1" indent="-514350">
              <a:buFont typeface="Arial" pitchFamily="34" charset="0"/>
              <a:buChar char="•"/>
            </a:pPr>
            <a:r>
              <a:rPr lang="nl-NL" sz="1600" dirty="0" err="1" smtClean="0"/>
              <a:t>Drying</a:t>
            </a:r>
            <a:r>
              <a:rPr lang="nl-NL" sz="1600" dirty="0" smtClean="0"/>
              <a:t>: </a:t>
            </a:r>
            <a:r>
              <a:rPr lang="nl-NL" sz="1600" dirty="0" err="1" smtClean="0"/>
              <a:t>whether</a:t>
            </a:r>
            <a:r>
              <a:rPr lang="nl-NL" sz="1600" dirty="0" smtClean="0"/>
              <a:t> </a:t>
            </a:r>
            <a:r>
              <a:rPr lang="nl-NL" sz="1600" dirty="0" err="1" smtClean="0"/>
              <a:t>you</a:t>
            </a:r>
            <a:r>
              <a:rPr lang="nl-NL" sz="1600" dirty="0" smtClean="0"/>
              <a:t> do </a:t>
            </a:r>
            <a:r>
              <a:rPr lang="nl-NL" sz="1600" dirty="0" err="1" smtClean="0"/>
              <a:t>or</a:t>
            </a:r>
            <a:r>
              <a:rPr lang="nl-NL" sz="1600" dirty="0" smtClean="0"/>
              <a:t> do </a:t>
            </a:r>
            <a:r>
              <a:rPr lang="nl-NL" sz="1600" dirty="0" err="1" smtClean="0"/>
              <a:t>not</a:t>
            </a:r>
            <a:r>
              <a:rPr lang="nl-NL" sz="1600" dirty="0" smtClean="0"/>
              <a:t> dry </a:t>
            </a:r>
            <a:r>
              <a:rPr lang="nl-NL" sz="1600" dirty="0" err="1" smtClean="0"/>
              <a:t>your</a:t>
            </a:r>
            <a:r>
              <a:rPr lang="nl-NL" sz="1600" dirty="0" smtClean="0"/>
              <a:t> </a:t>
            </a:r>
            <a:r>
              <a:rPr lang="nl-NL" sz="1600" dirty="0" err="1" smtClean="0"/>
              <a:t>rice</a:t>
            </a:r>
            <a:r>
              <a:rPr lang="nl-NL" sz="1600" dirty="0" smtClean="0"/>
              <a:t> </a:t>
            </a:r>
            <a:r>
              <a:rPr lang="nl-NL" sz="1600" dirty="0" err="1" smtClean="0"/>
              <a:t>on</a:t>
            </a:r>
            <a:r>
              <a:rPr lang="nl-NL" sz="1600" dirty="0" smtClean="0"/>
              <a:t> </a:t>
            </a:r>
            <a:r>
              <a:rPr lang="nl-NL" sz="1600" dirty="0" err="1" smtClean="0"/>
              <a:t>your</a:t>
            </a:r>
            <a:r>
              <a:rPr lang="nl-NL" sz="1600" dirty="0" smtClean="0"/>
              <a:t> farm</a:t>
            </a:r>
          </a:p>
          <a:p>
            <a:pPr marL="914400" lvl="1" indent="-514350">
              <a:buFont typeface="Arial" pitchFamily="34" charset="0"/>
              <a:buChar char="•"/>
            </a:pPr>
            <a:r>
              <a:rPr lang="nl-NL" sz="1600" dirty="0" err="1" smtClean="0"/>
              <a:t>Storage</a:t>
            </a:r>
            <a:r>
              <a:rPr lang="nl-NL" sz="1600" dirty="0" smtClean="0"/>
              <a:t>: </a:t>
            </a:r>
            <a:r>
              <a:rPr lang="nl-NL" sz="1600" dirty="0" err="1" smtClean="0"/>
              <a:t>whether</a:t>
            </a:r>
            <a:r>
              <a:rPr lang="nl-NL" sz="1600" dirty="0" smtClean="0"/>
              <a:t> </a:t>
            </a:r>
            <a:r>
              <a:rPr lang="nl-NL" sz="1600" dirty="0" err="1" smtClean="0"/>
              <a:t>you</a:t>
            </a:r>
            <a:r>
              <a:rPr lang="nl-NL" sz="1600" dirty="0" smtClean="0"/>
              <a:t> do </a:t>
            </a:r>
            <a:r>
              <a:rPr lang="nl-NL" sz="1600" dirty="0" err="1" smtClean="0"/>
              <a:t>or</a:t>
            </a:r>
            <a:r>
              <a:rPr lang="nl-NL" sz="1600" dirty="0" smtClean="0"/>
              <a:t> do </a:t>
            </a:r>
            <a:r>
              <a:rPr lang="nl-NL" sz="1600" dirty="0" err="1" smtClean="0"/>
              <a:t>not</a:t>
            </a:r>
            <a:r>
              <a:rPr lang="nl-NL" sz="1600" dirty="0" smtClean="0"/>
              <a:t> dry </a:t>
            </a:r>
            <a:r>
              <a:rPr lang="nl-NL" sz="1600" dirty="0" err="1" smtClean="0"/>
              <a:t>your</a:t>
            </a:r>
            <a:r>
              <a:rPr lang="nl-NL" sz="1600" dirty="0" smtClean="0"/>
              <a:t> </a:t>
            </a:r>
            <a:r>
              <a:rPr lang="nl-NL" sz="1600" dirty="0" err="1" smtClean="0"/>
              <a:t>rice</a:t>
            </a:r>
            <a:r>
              <a:rPr lang="nl-NL" sz="1600" dirty="0" smtClean="0"/>
              <a:t> </a:t>
            </a:r>
            <a:r>
              <a:rPr lang="nl-NL" sz="1600" dirty="0" err="1" smtClean="0"/>
              <a:t>on</a:t>
            </a:r>
            <a:r>
              <a:rPr lang="nl-NL" sz="1600" dirty="0" smtClean="0"/>
              <a:t> </a:t>
            </a:r>
            <a:r>
              <a:rPr lang="nl-NL" sz="1600" dirty="0" err="1" smtClean="0"/>
              <a:t>your</a:t>
            </a:r>
            <a:r>
              <a:rPr lang="nl-NL" sz="1600" dirty="0" smtClean="0"/>
              <a:t> farm</a:t>
            </a:r>
          </a:p>
          <a:p>
            <a:pPr marL="914400" lvl="1" indent="-514350">
              <a:buFont typeface="Arial" pitchFamily="34" charset="0"/>
              <a:buChar char="•"/>
            </a:pPr>
            <a:r>
              <a:rPr lang="nl-NL" sz="1600" dirty="0" err="1" smtClean="0"/>
              <a:t>Child</a:t>
            </a:r>
            <a:r>
              <a:rPr lang="nl-NL" sz="1600" dirty="0" smtClean="0"/>
              <a:t> </a:t>
            </a:r>
            <a:r>
              <a:rPr lang="nl-NL" sz="1600" dirty="0" err="1" smtClean="0"/>
              <a:t>activities</a:t>
            </a:r>
            <a:r>
              <a:rPr lang="nl-NL" sz="1600" dirty="0" smtClean="0"/>
              <a:t>: </a:t>
            </a:r>
            <a:r>
              <a:rPr lang="nl-NL" sz="1600" dirty="0" err="1" smtClean="0"/>
              <a:t>whether</a:t>
            </a:r>
            <a:r>
              <a:rPr lang="nl-NL" sz="1600" dirty="0" smtClean="0"/>
              <a:t> </a:t>
            </a:r>
            <a:r>
              <a:rPr lang="nl-NL" sz="1600" dirty="0" err="1" smtClean="0"/>
              <a:t>there</a:t>
            </a:r>
            <a:r>
              <a:rPr lang="nl-NL" sz="1600" dirty="0" smtClean="0"/>
              <a:t> are </a:t>
            </a:r>
            <a:r>
              <a:rPr lang="nl-NL" sz="1600" dirty="0" err="1" smtClean="0"/>
              <a:t>any</a:t>
            </a:r>
            <a:r>
              <a:rPr lang="nl-NL" sz="1600" dirty="0" smtClean="0"/>
              <a:t> </a:t>
            </a:r>
            <a:r>
              <a:rPr lang="nl-NL" sz="1600" dirty="0" err="1" smtClean="0"/>
              <a:t>children</a:t>
            </a:r>
            <a:r>
              <a:rPr lang="nl-NL" sz="1600" dirty="0" smtClean="0"/>
              <a:t> </a:t>
            </a:r>
            <a:r>
              <a:rPr lang="nl-NL" sz="1600" dirty="0" err="1" smtClean="0"/>
              <a:t>below</a:t>
            </a:r>
            <a:r>
              <a:rPr lang="nl-NL" sz="1600" dirty="0" smtClean="0"/>
              <a:t> 18 </a:t>
            </a:r>
            <a:r>
              <a:rPr lang="nl-NL" sz="1600" dirty="0" err="1" smtClean="0"/>
              <a:t>working</a:t>
            </a:r>
            <a:r>
              <a:rPr lang="nl-NL" sz="1600" dirty="0" smtClean="0"/>
              <a:t> </a:t>
            </a:r>
            <a:r>
              <a:rPr lang="nl-NL" sz="1600" dirty="0" err="1" smtClean="0"/>
              <a:t>on</a:t>
            </a:r>
            <a:r>
              <a:rPr lang="nl-NL" sz="1600" dirty="0" smtClean="0"/>
              <a:t> the farm</a:t>
            </a:r>
          </a:p>
          <a:p>
            <a:pPr marL="914400" lvl="1" indent="-514350">
              <a:buFont typeface="Arial" pitchFamily="34" charset="0"/>
              <a:buChar char="•"/>
            </a:pPr>
            <a:r>
              <a:rPr lang="nl-NL" sz="1600" dirty="0" err="1" smtClean="0"/>
              <a:t>Children</a:t>
            </a:r>
            <a:r>
              <a:rPr lang="nl-NL" sz="1600" dirty="0" smtClean="0"/>
              <a:t> living </a:t>
            </a:r>
            <a:r>
              <a:rPr lang="nl-NL" sz="1600" dirty="0" err="1" smtClean="0"/>
              <a:t>on</a:t>
            </a:r>
            <a:r>
              <a:rPr lang="nl-NL" sz="1600" dirty="0" smtClean="0"/>
              <a:t> the farm: </a:t>
            </a:r>
            <a:r>
              <a:rPr lang="nl-NL" sz="1600" dirty="0" err="1" smtClean="0"/>
              <a:t>whether</a:t>
            </a:r>
            <a:r>
              <a:rPr lang="nl-NL" sz="1600" dirty="0" smtClean="0"/>
              <a:t> </a:t>
            </a:r>
            <a:r>
              <a:rPr lang="nl-NL" sz="1600" dirty="0" err="1" smtClean="0"/>
              <a:t>there</a:t>
            </a:r>
            <a:r>
              <a:rPr lang="nl-NL" sz="1600" dirty="0" smtClean="0"/>
              <a:t> are living </a:t>
            </a:r>
            <a:r>
              <a:rPr lang="nl-NL" sz="1600" dirty="0" err="1" smtClean="0"/>
              <a:t>any</a:t>
            </a:r>
            <a:r>
              <a:rPr lang="nl-NL" sz="1600" dirty="0" smtClean="0"/>
              <a:t> </a:t>
            </a:r>
            <a:r>
              <a:rPr lang="nl-NL" sz="1600" dirty="0" err="1" smtClean="0"/>
              <a:t>children</a:t>
            </a:r>
            <a:r>
              <a:rPr lang="nl-NL" sz="1600" dirty="0" smtClean="0"/>
              <a:t> </a:t>
            </a:r>
            <a:r>
              <a:rPr lang="nl-NL" sz="1600" dirty="0" err="1" smtClean="0"/>
              <a:t>on</a:t>
            </a:r>
            <a:r>
              <a:rPr lang="nl-NL" sz="1600" dirty="0" smtClean="0"/>
              <a:t> the farm</a:t>
            </a:r>
          </a:p>
          <a:p>
            <a:pPr marL="914400" lvl="1" indent="-514350">
              <a:buFont typeface="Arial" pitchFamily="34" charset="0"/>
              <a:buChar char="•"/>
            </a:pPr>
            <a:r>
              <a:rPr lang="nl-NL" sz="1600" dirty="0" err="1" smtClean="0"/>
              <a:t>Workers</a:t>
            </a:r>
            <a:r>
              <a:rPr lang="nl-NL" sz="1600" dirty="0" smtClean="0"/>
              <a:t>: </a:t>
            </a:r>
            <a:r>
              <a:rPr lang="nl-NL" sz="1600" dirty="0" err="1" smtClean="0"/>
              <a:t>Whether</a:t>
            </a:r>
            <a:r>
              <a:rPr lang="nl-NL" sz="1600" dirty="0" smtClean="0"/>
              <a:t> </a:t>
            </a:r>
            <a:r>
              <a:rPr lang="nl-NL" sz="1600" dirty="0" err="1" smtClean="0"/>
              <a:t>you</a:t>
            </a:r>
            <a:r>
              <a:rPr lang="nl-NL" sz="1600" dirty="0" smtClean="0"/>
              <a:t> have </a:t>
            </a:r>
            <a:r>
              <a:rPr lang="nl-NL" sz="1600" dirty="0" err="1" smtClean="0"/>
              <a:t>hired</a:t>
            </a:r>
            <a:r>
              <a:rPr lang="nl-NL" sz="1600" dirty="0" smtClean="0"/>
              <a:t> </a:t>
            </a:r>
            <a:r>
              <a:rPr lang="nl-NL" sz="1600" dirty="0" err="1" smtClean="0"/>
              <a:t>workers</a:t>
            </a:r>
            <a:r>
              <a:rPr lang="nl-NL" sz="1600" dirty="0" smtClean="0"/>
              <a:t> to </a:t>
            </a:r>
            <a:r>
              <a:rPr lang="nl-NL" sz="1600" dirty="0" err="1" smtClean="0"/>
              <a:t>work</a:t>
            </a:r>
            <a:r>
              <a:rPr lang="nl-NL" sz="1600" dirty="0" smtClean="0"/>
              <a:t> </a:t>
            </a:r>
            <a:r>
              <a:rPr lang="nl-NL" sz="1600" dirty="0" err="1" smtClean="0"/>
              <a:t>on</a:t>
            </a:r>
            <a:r>
              <a:rPr lang="nl-NL" sz="1600" dirty="0" smtClean="0"/>
              <a:t> </a:t>
            </a:r>
            <a:r>
              <a:rPr lang="nl-NL" sz="1600" dirty="0" err="1" smtClean="0"/>
              <a:t>your</a:t>
            </a:r>
            <a:r>
              <a:rPr lang="nl-NL" sz="1600" dirty="0" smtClean="0"/>
              <a:t> farm</a:t>
            </a:r>
          </a:p>
          <a:p>
            <a:pPr marL="358775" lvl="1" indent="0">
              <a:buNone/>
            </a:pPr>
            <a:r>
              <a:rPr lang="nl-NL" sz="1600" dirty="0" err="1" smtClean="0"/>
              <a:t>Depending</a:t>
            </a:r>
            <a:r>
              <a:rPr lang="nl-NL" sz="1600" dirty="0" smtClean="0"/>
              <a:t> </a:t>
            </a:r>
            <a:r>
              <a:rPr lang="nl-NL" sz="1600" dirty="0" err="1" smtClean="0"/>
              <a:t>on</a:t>
            </a:r>
            <a:r>
              <a:rPr lang="nl-NL" sz="1600" dirty="0" smtClean="0"/>
              <a:t> the farm context, filters </a:t>
            </a:r>
            <a:r>
              <a:rPr lang="nl-NL" sz="1600" dirty="0" err="1" smtClean="0"/>
              <a:t>may</a:t>
            </a:r>
            <a:r>
              <a:rPr lang="nl-NL" sz="1600" dirty="0" smtClean="0"/>
              <a:t> </a:t>
            </a:r>
            <a:r>
              <a:rPr lang="nl-NL" sz="1600" dirty="0" err="1" smtClean="0"/>
              <a:t>be</a:t>
            </a:r>
            <a:r>
              <a:rPr lang="nl-NL" sz="1600" dirty="0" smtClean="0"/>
              <a:t> </a:t>
            </a:r>
            <a:r>
              <a:rPr lang="nl-NL" sz="1600" dirty="0" err="1" smtClean="0"/>
              <a:t>automatically</a:t>
            </a:r>
            <a:r>
              <a:rPr lang="nl-NL" sz="1600" dirty="0" smtClean="0"/>
              <a:t> </a:t>
            </a:r>
            <a:r>
              <a:rPr lang="nl-NL" sz="1600" dirty="0" err="1" smtClean="0"/>
              <a:t>applied</a:t>
            </a:r>
            <a:r>
              <a:rPr lang="nl-NL" sz="1600" dirty="0" smtClean="0"/>
              <a:t> and </a:t>
            </a:r>
            <a:r>
              <a:rPr lang="nl-NL" sz="1600" dirty="0" err="1" smtClean="0"/>
              <a:t>requirements</a:t>
            </a:r>
            <a:r>
              <a:rPr lang="nl-NL" sz="1600" dirty="0" smtClean="0"/>
              <a:t> are </a:t>
            </a:r>
            <a:r>
              <a:rPr lang="nl-NL" sz="1600" dirty="0" err="1" smtClean="0"/>
              <a:t>removed</a:t>
            </a:r>
            <a:r>
              <a:rPr lang="nl-NL" sz="1600" dirty="0" smtClean="0"/>
              <a:t> </a:t>
            </a:r>
            <a:r>
              <a:rPr lang="nl-NL" sz="1600" dirty="0" err="1" smtClean="0"/>
              <a:t>from</a:t>
            </a:r>
            <a:r>
              <a:rPr lang="nl-NL" sz="1600" dirty="0" smtClean="0"/>
              <a:t> the list.</a:t>
            </a:r>
          </a:p>
          <a:p>
            <a:pPr marL="358775" lvl="1" indent="0">
              <a:buNone/>
            </a:pPr>
            <a:r>
              <a:rPr lang="nl-NL" sz="1600" b="1" dirty="0" err="1" smtClean="0"/>
              <a:t>Note</a:t>
            </a:r>
            <a:r>
              <a:rPr lang="nl-NL" sz="1600" b="1" dirty="0" smtClean="0"/>
              <a:t>: </a:t>
            </a:r>
            <a:r>
              <a:rPr lang="nl-NL" sz="1600" dirty="0" err="1" smtClean="0"/>
              <a:t>If</a:t>
            </a:r>
            <a:r>
              <a:rPr lang="nl-NL" sz="1600" dirty="0" smtClean="0"/>
              <a:t> filters are </a:t>
            </a:r>
            <a:r>
              <a:rPr lang="nl-NL" sz="1600" dirty="0" err="1" smtClean="0"/>
              <a:t>applied</a:t>
            </a:r>
            <a:r>
              <a:rPr lang="nl-NL" sz="1600" dirty="0" smtClean="0"/>
              <a:t>, the </a:t>
            </a:r>
            <a:r>
              <a:rPr lang="nl-NL" sz="1600" dirty="0" err="1" smtClean="0"/>
              <a:t>requirements</a:t>
            </a:r>
            <a:r>
              <a:rPr lang="nl-NL" sz="1600" dirty="0" smtClean="0"/>
              <a:t> are </a:t>
            </a:r>
            <a:r>
              <a:rPr lang="nl-NL" sz="1600" dirty="0" err="1" smtClean="0"/>
              <a:t>blackned</a:t>
            </a:r>
            <a:r>
              <a:rPr lang="nl-NL" sz="1600" dirty="0" smtClean="0"/>
              <a:t> out and </a:t>
            </a:r>
            <a:r>
              <a:rPr lang="nl-NL" sz="1600" dirty="0" err="1" smtClean="0"/>
              <a:t>you</a:t>
            </a:r>
            <a:r>
              <a:rPr lang="nl-NL" sz="1600" dirty="0" smtClean="0"/>
              <a:t> </a:t>
            </a:r>
            <a:r>
              <a:rPr lang="nl-NL" sz="1600" dirty="0" err="1" smtClean="0"/>
              <a:t>should</a:t>
            </a:r>
            <a:r>
              <a:rPr lang="nl-NL" sz="1600" dirty="0" smtClean="0"/>
              <a:t> continue </a:t>
            </a:r>
            <a:r>
              <a:rPr lang="nl-NL" sz="1600" dirty="0" err="1" smtClean="0"/>
              <a:t>below</a:t>
            </a:r>
            <a:r>
              <a:rPr lang="nl-NL" sz="1600" dirty="0" smtClean="0"/>
              <a:t>.</a:t>
            </a:r>
          </a:p>
        </p:txBody>
      </p:sp>
      <p:sp>
        <p:nvSpPr>
          <p:cNvPr id="4" name="Slide Number Placeholder 3"/>
          <p:cNvSpPr>
            <a:spLocks noGrp="1"/>
          </p:cNvSpPr>
          <p:nvPr>
            <p:ph type="sldNum" sz="quarter" idx="12"/>
          </p:nvPr>
        </p:nvSpPr>
        <p:spPr/>
        <p:txBody>
          <a:bodyPr/>
          <a:lstStyle/>
          <a:p>
            <a:fld id="{6C778EAE-01E0-4619-B9BC-327128B2ABB0}" type="slidenum">
              <a:rPr lang="nl-NL" smtClean="0"/>
              <a:pPr/>
              <a:t>10</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(5)</a:t>
            </a:r>
            <a:endParaRPr lang="nl-NL" dirty="0"/>
          </a:p>
        </p:txBody>
      </p:sp>
      <p:sp>
        <p:nvSpPr>
          <p:cNvPr id="3" name="Content Placeholder 2"/>
          <p:cNvSpPr>
            <a:spLocks noGrp="1"/>
          </p:cNvSpPr>
          <p:nvPr>
            <p:ph idx="1"/>
          </p:nvPr>
        </p:nvSpPr>
        <p:spPr>
          <a:xfrm>
            <a:off x="251520" y="1124745"/>
            <a:ext cx="8640960" cy="1224136"/>
          </a:xfrm>
        </p:spPr>
        <p:txBody>
          <a:bodyPr>
            <a:normAutofit/>
          </a:bodyPr>
          <a:lstStyle/>
          <a:p>
            <a:pPr marL="514350" indent="-514350">
              <a:buNone/>
            </a:pPr>
            <a:r>
              <a:rPr lang="en-US" b="1" dirty="0" smtClean="0"/>
              <a:t>Step by step guidance</a:t>
            </a:r>
          </a:p>
          <a:p>
            <a:pPr marL="514350" indent="-514350">
              <a:buNone/>
            </a:pPr>
            <a:r>
              <a:rPr lang="nl-NL" u="sng" dirty="0" smtClean="0"/>
              <a:t>The </a:t>
            </a:r>
            <a:r>
              <a:rPr lang="nl-NL" u="sng" dirty="0" err="1" smtClean="0"/>
              <a:t>standard</a:t>
            </a:r>
            <a:r>
              <a:rPr lang="nl-NL" u="sng" dirty="0" smtClean="0"/>
              <a:t> </a:t>
            </a:r>
            <a:r>
              <a:rPr lang="nl-NL" u="sng" dirty="0" err="1" smtClean="0"/>
              <a:t>itself</a:t>
            </a:r>
            <a:endParaRPr lang="nl-NL" u="sng" dirty="0" smtClean="0"/>
          </a:p>
        </p:txBody>
      </p:sp>
      <p:sp>
        <p:nvSpPr>
          <p:cNvPr id="4" name="Slide Number Placeholder 3"/>
          <p:cNvSpPr>
            <a:spLocks noGrp="1"/>
          </p:cNvSpPr>
          <p:nvPr>
            <p:ph type="sldNum" sz="quarter" idx="12"/>
          </p:nvPr>
        </p:nvSpPr>
        <p:spPr/>
        <p:txBody>
          <a:bodyPr/>
          <a:lstStyle/>
          <a:p>
            <a:fld id="{6C778EAE-01E0-4619-B9BC-327128B2ABB0}" type="slidenum">
              <a:rPr lang="nl-NL" smtClean="0"/>
              <a:pPr/>
              <a:t>11</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pic>
        <p:nvPicPr>
          <p:cNvPr id="6" name="Picture 2"/>
          <p:cNvPicPr>
            <a:picLocks noChangeAspect="1" noChangeArrowheads="1"/>
          </p:cNvPicPr>
          <p:nvPr/>
        </p:nvPicPr>
        <p:blipFill>
          <a:blip r:embed="rId2" cstate="print"/>
          <a:srcRect b="41260"/>
          <a:stretch>
            <a:fillRect/>
          </a:stretch>
        </p:blipFill>
        <p:spPr bwMode="auto">
          <a:xfrm>
            <a:off x="72008" y="4293096"/>
            <a:ext cx="8748464" cy="1944216"/>
          </a:xfrm>
          <a:prstGeom prst="rect">
            <a:avLst/>
          </a:prstGeom>
          <a:noFill/>
          <a:ln w="9525">
            <a:noFill/>
            <a:miter lim="800000"/>
            <a:headEnd/>
            <a:tailEnd/>
          </a:ln>
        </p:spPr>
      </p:pic>
      <p:sp>
        <p:nvSpPr>
          <p:cNvPr id="7" name="Content Placeholder 2"/>
          <p:cNvSpPr txBox="1">
            <a:spLocks/>
          </p:cNvSpPr>
          <p:nvPr/>
        </p:nvSpPr>
        <p:spPr>
          <a:xfrm>
            <a:off x="503712" y="2420888"/>
            <a:ext cx="1512000" cy="1368152"/>
          </a:xfrm>
          <a:prstGeom prst="rect">
            <a:avLst/>
          </a:prstGeom>
          <a:ln w="19050">
            <a:solidFill>
              <a:srgbClr val="007C6B"/>
            </a:solidFill>
          </a:ln>
        </p:spPr>
        <p:txBody>
          <a:bodyPr vert="horz" lIns="91440" tIns="45720" rIns="91440" bIns="45720" rtlCol="0">
            <a:normAutofit fontScale="62500" lnSpcReduction="20000"/>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dirty="0" smtClean="0">
                <a:ln>
                  <a:noFill/>
                </a:ln>
                <a:solidFill>
                  <a:schemeClr val="tx1"/>
                </a:solidFill>
                <a:effectLst/>
                <a:uLnTx/>
                <a:uFillTx/>
                <a:latin typeface="+mn-lt"/>
                <a:ea typeface="+mn-ea"/>
                <a:cs typeface="+mn-cs"/>
              </a:rPr>
              <a:t>Guidance</a:t>
            </a:r>
            <a:r>
              <a:rPr kumimoji="0" lang="en-US" sz="2000" b="1" i="0" u="none" strike="noStrike" kern="1200" cap="none" spc="0" normalizeH="0" dirty="0" smtClean="0">
                <a:ln>
                  <a:noFill/>
                </a:ln>
                <a:solidFill>
                  <a:schemeClr val="tx1"/>
                </a:solidFill>
                <a:effectLst/>
                <a:uLnTx/>
                <a:uFillTx/>
                <a:latin typeface="+mn-lt"/>
                <a:ea typeface="+mn-ea"/>
                <a:cs typeface="+mn-cs"/>
              </a:rPr>
              <a:t> for auditor / technician </a:t>
            </a:r>
            <a:r>
              <a:rPr kumimoji="0" lang="en-US" sz="2000" i="0" u="none" strike="noStrike" kern="1200" cap="none" spc="0" normalizeH="0" dirty="0" smtClean="0">
                <a:ln>
                  <a:noFill/>
                </a:ln>
                <a:solidFill>
                  <a:schemeClr val="tx1"/>
                </a:solidFill>
                <a:effectLst/>
                <a:uLnTx/>
                <a:uFillTx/>
                <a:latin typeface="+mn-lt"/>
                <a:ea typeface="+mn-ea"/>
                <a:cs typeface="+mn-cs"/>
              </a:rPr>
              <a:t>– to help gather all relevant information to answer the requirement</a:t>
            </a:r>
            <a:endParaRPr kumimoji="0" lang="en-US" sz="2000" i="0" u="sng" strike="noStrike" kern="1200" cap="none" spc="0" normalizeH="0" baseline="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2087888" y="2420888"/>
            <a:ext cx="2592288" cy="1368152"/>
          </a:xfrm>
          <a:prstGeom prst="rect">
            <a:avLst/>
          </a:prstGeom>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dirty="0" smtClean="0">
                <a:ln>
                  <a:noFill/>
                </a:ln>
                <a:solidFill>
                  <a:schemeClr val="tx1"/>
                </a:solidFill>
                <a:effectLst/>
                <a:uLnTx/>
                <a:uFillTx/>
                <a:latin typeface="+mn-lt"/>
                <a:ea typeface="+mn-ea"/>
                <a:cs typeface="+mn-cs"/>
              </a:rPr>
              <a:t>The SRP requirement: </a:t>
            </a: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nl-NL" sz="1200" dirty="0" err="1" smtClean="0"/>
              <a:t>This</a:t>
            </a:r>
            <a:r>
              <a:rPr lang="nl-NL" sz="1200" dirty="0" smtClean="0"/>
              <a:t> is the </a:t>
            </a:r>
            <a:r>
              <a:rPr lang="nl-NL" sz="1200" dirty="0" err="1" smtClean="0"/>
              <a:t>requirement</a:t>
            </a:r>
            <a:r>
              <a:rPr lang="nl-NL" sz="1200" dirty="0" smtClean="0"/>
              <a:t> as </a:t>
            </a:r>
            <a:r>
              <a:rPr lang="nl-NL" sz="1200" dirty="0" err="1" smtClean="0"/>
              <a:t>presented</a:t>
            </a:r>
            <a:r>
              <a:rPr lang="nl-NL" sz="1200" dirty="0" smtClean="0"/>
              <a:t> in the Standard</a:t>
            </a:r>
            <a:endParaRPr kumimoji="0" lang="en-US" sz="1200" i="0" u="sng" strike="noStrike" kern="1200" cap="none" spc="0" normalizeH="0" baseline="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4752184" y="2420888"/>
            <a:ext cx="1476000" cy="1368152"/>
          </a:xfrm>
          <a:prstGeom prst="rect">
            <a:avLst/>
          </a:prstGeom>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dirty="0" smtClean="0">
                <a:ln>
                  <a:noFill/>
                </a:ln>
                <a:solidFill>
                  <a:schemeClr val="tx1"/>
                </a:solidFill>
                <a:effectLst/>
                <a:uLnTx/>
                <a:uFillTx/>
                <a:latin typeface="+mn-lt"/>
                <a:ea typeface="+mn-ea"/>
                <a:cs typeface="+mn-cs"/>
              </a:rPr>
              <a:t>The answers</a:t>
            </a: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200" dirty="0" smtClean="0"/>
              <a:t>Chose the most appropriate answer</a:t>
            </a:r>
            <a:r>
              <a:rPr kumimoji="0" lang="en-US" sz="1200" i="0" u="none" strike="noStrike" kern="1200" cap="none" spc="0" normalizeH="0" baseline="0" dirty="0" smtClean="0">
                <a:ln>
                  <a:noFill/>
                </a:ln>
                <a:solidFill>
                  <a:schemeClr val="tx1"/>
                </a:solidFill>
                <a:effectLst/>
                <a:uLnTx/>
                <a:uFillTx/>
                <a:latin typeface="+mn-lt"/>
                <a:ea typeface="+mn-ea"/>
                <a:cs typeface="+mn-cs"/>
              </a:rPr>
              <a:t> </a:t>
            </a:r>
            <a:endParaRPr kumimoji="0" lang="en-US" sz="1200" i="0" u="sng" strike="noStrike" kern="1200" cap="none" spc="0" normalizeH="0" baseline="0" dirty="0" smtClean="0">
              <a:ln>
                <a:noFill/>
              </a:ln>
              <a:solidFill>
                <a:schemeClr val="tx1"/>
              </a:solidFill>
              <a:effectLst/>
              <a:uLnTx/>
              <a:uFillTx/>
              <a:latin typeface="+mn-lt"/>
              <a:ea typeface="+mn-ea"/>
              <a:cs typeface="+mn-cs"/>
            </a:endParaRPr>
          </a:p>
        </p:txBody>
      </p:sp>
      <p:sp>
        <p:nvSpPr>
          <p:cNvPr id="11" name="Content Placeholder 2"/>
          <p:cNvSpPr txBox="1">
            <a:spLocks/>
          </p:cNvSpPr>
          <p:nvPr/>
        </p:nvSpPr>
        <p:spPr>
          <a:xfrm>
            <a:off x="6156176" y="6398568"/>
            <a:ext cx="1872208" cy="459432"/>
          </a:xfrm>
          <a:prstGeom prst="rect">
            <a:avLst/>
          </a:prstGeom>
          <a:ln w="19050">
            <a:solidFill>
              <a:srgbClr val="007C6B"/>
            </a:solidFill>
          </a:ln>
        </p:spPr>
        <p:txBody>
          <a:bodyPr vert="horz" lIns="91440" tIns="45720" rIns="91440" bIns="45720" rtlCol="0">
            <a:normAutofit/>
          </a:bodyPr>
          <a:lstStyle/>
          <a:p>
            <a:pPr marR="0" lvl="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i="0" u="none" strike="noStrike" kern="1200" cap="none" spc="0" normalizeH="0" baseline="0" dirty="0" smtClean="0">
                <a:ln>
                  <a:noFill/>
                </a:ln>
                <a:solidFill>
                  <a:schemeClr val="tx1"/>
                </a:solidFill>
                <a:effectLst/>
                <a:uLnTx/>
                <a:uFillTx/>
                <a:latin typeface="+mn-lt"/>
                <a:ea typeface="+mn-ea"/>
                <a:cs typeface="+mn-cs"/>
              </a:rPr>
              <a:t>Your performance</a:t>
            </a:r>
            <a:r>
              <a:rPr kumimoji="0" lang="en-US" sz="1200" i="0" u="none" strike="noStrike" kern="1200" cap="none" spc="0" normalizeH="0" dirty="0" smtClean="0">
                <a:ln>
                  <a:noFill/>
                </a:ln>
                <a:solidFill>
                  <a:schemeClr val="tx1"/>
                </a:solidFill>
                <a:effectLst/>
                <a:uLnTx/>
                <a:uFillTx/>
                <a:latin typeface="+mn-lt"/>
                <a:ea typeface="+mn-ea"/>
                <a:cs typeface="+mn-cs"/>
              </a:rPr>
              <a:t> score is presented here</a:t>
            </a:r>
            <a:endParaRPr kumimoji="0" lang="en-US" sz="1200" i="0" u="sng" strike="noStrike" kern="1200" cap="none" spc="0" normalizeH="0" baseline="0" dirty="0" smtClean="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7092280" y="2420888"/>
            <a:ext cx="1008112" cy="1368152"/>
          </a:xfrm>
          <a:prstGeom prst="rect">
            <a:avLst/>
          </a:prstGeom>
          <a:ln w="19050">
            <a:solidFill>
              <a:srgbClr val="007C6B"/>
            </a:solidFill>
          </a:ln>
        </p:spPr>
        <p:txBody>
          <a:bodyPr vert="horz" lIns="91440" tIns="45720" rIns="91440" bIns="45720" rtlCol="0">
            <a:normAutofit/>
          </a:bodyPr>
          <a:lstStyle/>
          <a:p>
            <a:pPr>
              <a:spcBef>
                <a:spcPct val="20000"/>
              </a:spcBef>
            </a:pPr>
            <a:r>
              <a:rPr lang="en-US" sz="1200" dirty="0" smtClean="0"/>
              <a:t>You can provide additional </a:t>
            </a:r>
            <a:r>
              <a:rPr lang="en-US" sz="1200" b="1" dirty="0" smtClean="0"/>
              <a:t>comments</a:t>
            </a:r>
            <a:r>
              <a:rPr lang="en-US" sz="1200" dirty="0" smtClean="0"/>
              <a:t> here</a:t>
            </a:r>
          </a:p>
        </p:txBody>
      </p:sp>
      <p:sp>
        <p:nvSpPr>
          <p:cNvPr id="13" name="Content Placeholder 2"/>
          <p:cNvSpPr txBox="1">
            <a:spLocks/>
          </p:cNvSpPr>
          <p:nvPr/>
        </p:nvSpPr>
        <p:spPr>
          <a:xfrm>
            <a:off x="8172400" y="2420888"/>
            <a:ext cx="648072" cy="1368152"/>
          </a:xfrm>
          <a:prstGeom prst="rect">
            <a:avLst/>
          </a:prstGeom>
          <a:ln w="19050">
            <a:solidFill>
              <a:srgbClr val="007C6B"/>
            </a:solidFill>
          </a:ln>
        </p:spPr>
        <p:txBody>
          <a:bodyPr vert="horz" lIns="91440" tIns="45720" rIns="91440" bIns="45720" rtlCol="0">
            <a:normAutofit fontScale="92500" lnSpcReduction="10000"/>
          </a:bodyPr>
          <a:lstStyle/>
          <a:p>
            <a:pPr>
              <a:spcBef>
                <a:spcPct val="20000"/>
              </a:spcBef>
            </a:pPr>
            <a:r>
              <a:rPr lang="en-US" sz="1200" dirty="0" smtClean="0"/>
              <a:t>This shows if you have met the </a:t>
            </a:r>
            <a:r>
              <a:rPr lang="en-US" sz="1200" b="1" dirty="0" err="1" smtClean="0"/>
              <a:t>thres</a:t>
            </a:r>
            <a:r>
              <a:rPr lang="en-US" sz="1200" b="1" dirty="0" smtClean="0"/>
              <a:t>-hold</a:t>
            </a:r>
            <a:r>
              <a:rPr lang="en-US" sz="1200" dirty="0" smtClean="0"/>
              <a:t> score</a:t>
            </a:r>
          </a:p>
        </p:txBody>
      </p:sp>
      <p:sp>
        <p:nvSpPr>
          <p:cNvPr id="10" name="Content Placeholder 2"/>
          <p:cNvSpPr txBox="1">
            <a:spLocks/>
          </p:cNvSpPr>
          <p:nvPr/>
        </p:nvSpPr>
        <p:spPr>
          <a:xfrm>
            <a:off x="6228184" y="1412776"/>
            <a:ext cx="864096" cy="2664296"/>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i="0" u="none" strike="noStrike" kern="1200" cap="none" spc="0" normalizeH="0" baseline="0" dirty="0" smtClean="0">
                <a:ln>
                  <a:noFill/>
                </a:ln>
                <a:solidFill>
                  <a:schemeClr val="tx1"/>
                </a:solidFill>
                <a:effectLst/>
                <a:uLnTx/>
                <a:uFillTx/>
                <a:latin typeface="+mn-lt"/>
                <a:ea typeface="+mn-ea"/>
                <a:cs typeface="+mn-cs"/>
              </a:rPr>
              <a:t>Fill in your </a:t>
            </a:r>
            <a:r>
              <a:rPr kumimoji="0" lang="en-US" sz="1100" b="1" i="0" u="none" strike="noStrike" kern="1200" cap="none" spc="0" normalizeH="0" baseline="0" dirty="0" smtClean="0">
                <a:ln>
                  <a:noFill/>
                </a:ln>
                <a:solidFill>
                  <a:schemeClr val="tx1"/>
                </a:solidFill>
                <a:effectLst/>
                <a:uLnTx/>
                <a:uFillTx/>
                <a:latin typeface="+mn-lt"/>
                <a:ea typeface="+mn-ea"/>
                <a:cs typeface="+mn-cs"/>
              </a:rPr>
              <a:t>answer</a:t>
            </a:r>
            <a:r>
              <a:rPr kumimoji="0" lang="en-US" sz="1100" i="0" u="none" strike="noStrike" kern="1200" cap="none" spc="0" normalizeH="0" dirty="0" smtClean="0">
                <a:ln>
                  <a:noFill/>
                </a:ln>
                <a:solidFill>
                  <a:schemeClr val="tx1"/>
                </a:solidFill>
                <a:effectLst/>
                <a:uLnTx/>
                <a:uFillTx/>
                <a:latin typeface="+mn-lt"/>
                <a:ea typeface="+mn-ea"/>
                <a:cs typeface="+mn-cs"/>
              </a:rPr>
              <a:t> here</a:t>
            </a: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1115616" y="386104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5" name="Content Placeholder 2"/>
          <p:cNvSpPr txBox="1">
            <a:spLocks/>
          </p:cNvSpPr>
          <p:nvPr/>
        </p:nvSpPr>
        <p:spPr>
          <a:xfrm>
            <a:off x="3131840" y="386104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5364088" y="386104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7" name="Content Placeholder 2"/>
          <p:cNvSpPr txBox="1">
            <a:spLocks/>
          </p:cNvSpPr>
          <p:nvPr/>
        </p:nvSpPr>
        <p:spPr>
          <a:xfrm>
            <a:off x="7524328" y="386104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8" name="Content Placeholder 2"/>
          <p:cNvSpPr txBox="1">
            <a:spLocks/>
          </p:cNvSpPr>
          <p:nvPr/>
        </p:nvSpPr>
        <p:spPr>
          <a:xfrm>
            <a:off x="8316416" y="386104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9" name="Content Placeholder 2"/>
          <p:cNvSpPr txBox="1">
            <a:spLocks/>
          </p:cNvSpPr>
          <p:nvPr/>
        </p:nvSpPr>
        <p:spPr>
          <a:xfrm flipV="1">
            <a:off x="6833660" y="599464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(6)</a:t>
            </a:r>
            <a:endParaRPr lang="nl-NL" dirty="0"/>
          </a:p>
        </p:txBody>
      </p:sp>
      <p:sp>
        <p:nvSpPr>
          <p:cNvPr id="3" name="Content Placeholder 2"/>
          <p:cNvSpPr>
            <a:spLocks noGrp="1"/>
          </p:cNvSpPr>
          <p:nvPr>
            <p:ph idx="1"/>
          </p:nvPr>
        </p:nvSpPr>
        <p:spPr>
          <a:xfrm>
            <a:off x="251520" y="1124745"/>
            <a:ext cx="8640960" cy="1224136"/>
          </a:xfrm>
        </p:spPr>
        <p:txBody>
          <a:bodyPr>
            <a:normAutofit/>
          </a:bodyPr>
          <a:lstStyle/>
          <a:p>
            <a:pPr marL="514350" indent="-514350">
              <a:buNone/>
            </a:pPr>
            <a:r>
              <a:rPr lang="en-US" b="1" dirty="0" smtClean="0"/>
              <a:t>Step by step guidance</a:t>
            </a:r>
          </a:p>
          <a:p>
            <a:pPr marL="514350" indent="-514350">
              <a:buNone/>
            </a:pPr>
            <a:r>
              <a:rPr lang="nl-NL" u="sng" dirty="0" err="1" smtClean="0"/>
              <a:t>Guidance</a:t>
            </a:r>
            <a:r>
              <a:rPr lang="nl-NL" u="sng" dirty="0" smtClean="0"/>
              <a:t> to R4 and R10</a:t>
            </a:r>
          </a:p>
        </p:txBody>
      </p:sp>
      <p:sp>
        <p:nvSpPr>
          <p:cNvPr id="4" name="Slide Number Placeholder 3"/>
          <p:cNvSpPr>
            <a:spLocks noGrp="1"/>
          </p:cNvSpPr>
          <p:nvPr>
            <p:ph type="sldNum" sz="quarter" idx="12"/>
          </p:nvPr>
        </p:nvSpPr>
        <p:spPr/>
        <p:txBody>
          <a:bodyPr/>
          <a:lstStyle/>
          <a:p>
            <a:fld id="{6C778EAE-01E0-4619-B9BC-327128B2ABB0}" type="slidenum">
              <a:rPr lang="nl-NL" smtClean="0"/>
              <a:pPr/>
              <a:t>12</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sp>
        <p:nvSpPr>
          <p:cNvPr id="7" name="Content Placeholder 2"/>
          <p:cNvSpPr txBox="1">
            <a:spLocks/>
          </p:cNvSpPr>
          <p:nvPr/>
        </p:nvSpPr>
        <p:spPr>
          <a:xfrm>
            <a:off x="503712" y="2420888"/>
            <a:ext cx="1980056" cy="1512168"/>
          </a:xfrm>
          <a:prstGeom prst="rect">
            <a:avLst/>
          </a:prstGeom>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i="0" u="none" strike="noStrike" kern="1200" cap="none" spc="0" normalizeH="0" baseline="0" dirty="0" smtClean="0">
                <a:ln>
                  <a:noFill/>
                </a:ln>
                <a:solidFill>
                  <a:schemeClr val="tx1"/>
                </a:solidFill>
                <a:effectLst/>
                <a:uLnTx/>
                <a:uFillTx/>
                <a:latin typeface="+mn-lt"/>
                <a:ea typeface="+mn-ea"/>
                <a:cs typeface="+mn-cs"/>
              </a:rPr>
              <a:t>Questions</a:t>
            </a: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200" dirty="0" smtClean="0"/>
              <a:t>There single questions, e.g. Q3-Q6 and questions with sub-questions. Please answer all applicable questions</a:t>
            </a:r>
            <a:endParaRPr kumimoji="0" lang="en-US" sz="1200" i="0" u="sng" strike="noStrike" kern="1200" cap="none" spc="0" normalizeH="0" baseline="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2555776" y="2420888"/>
            <a:ext cx="1728192" cy="1512168"/>
          </a:xfrm>
          <a:prstGeom prst="rect">
            <a:avLst/>
          </a:prstGeom>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smtClean="0"/>
              <a:t>Most likely hazared for pollution</a:t>
            </a:r>
            <a:endParaRPr kumimoji="0" lang="en-US" sz="1200" b="1" i="0" u="none" strike="noStrike" kern="1200" cap="none" spc="0" normalizeH="0" baseline="0" smtClean="0">
              <a:ln>
                <a:noFill/>
              </a:ln>
              <a:solidFill>
                <a:schemeClr val="tx1"/>
              </a:solidFill>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200" smtClean="0"/>
              <a:t>This helps you to consider what could be the pollution hazard.</a:t>
            </a:r>
            <a:endParaRPr kumimoji="0" lang="en-US" sz="1200" i="0" u="sng" strike="noStrike" kern="1200" cap="none" spc="0" normalizeH="0" baseline="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4283968" y="2420887"/>
            <a:ext cx="755920" cy="1830519"/>
          </a:xfrm>
          <a:prstGeom prst="downArrow">
            <a:avLst>
              <a:gd name="adj1" fmla="val 95306"/>
              <a:gd name="adj2" fmla="val 41360"/>
            </a:avLst>
          </a:prstGeom>
          <a:solidFill>
            <a:srgbClr val="9FFFF1"/>
          </a:solidFill>
          <a:ln w="19050">
            <a:solidFill>
              <a:srgbClr val="007C6B"/>
            </a:solidFill>
          </a:ln>
        </p:spPr>
        <p:txBody>
          <a:bodyPr vert="horz" lIns="91440" tIns="45720" rIns="91440" bIns="45720" rtlCol="0">
            <a:normAutofit/>
          </a:bodyPr>
          <a:lstStyle/>
          <a:p>
            <a:pPr>
              <a:spcBef>
                <a:spcPct val="20000"/>
              </a:spcBef>
            </a:pPr>
            <a:r>
              <a:rPr lang="en-US" sz="1100" b="1" dirty="0" smtClean="0"/>
              <a:t>The answers</a:t>
            </a:r>
          </a:p>
          <a:p>
            <a:pPr>
              <a:spcBef>
                <a:spcPct val="20000"/>
              </a:spcBef>
            </a:pPr>
            <a:r>
              <a:rPr lang="en-US" sz="1100" dirty="0" smtClean="0"/>
              <a:t>Simple yes/no answers</a:t>
            </a:r>
          </a:p>
        </p:txBody>
      </p:sp>
      <p:sp>
        <p:nvSpPr>
          <p:cNvPr id="12" name="Content Placeholder 2"/>
          <p:cNvSpPr txBox="1">
            <a:spLocks/>
          </p:cNvSpPr>
          <p:nvPr/>
        </p:nvSpPr>
        <p:spPr>
          <a:xfrm>
            <a:off x="5076056" y="2420888"/>
            <a:ext cx="2088232" cy="1512168"/>
          </a:xfrm>
          <a:prstGeom prst="rect">
            <a:avLst/>
          </a:prstGeom>
          <a:ln w="19050">
            <a:solidFill>
              <a:srgbClr val="007C6B"/>
            </a:solidFill>
          </a:ln>
        </p:spPr>
        <p:txBody>
          <a:bodyPr vert="horz" lIns="91440" tIns="45720" rIns="91440" bIns="45720" rtlCol="0">
            <a:normAutofit lnSpcReduction="10000"/>
          </a:bodyPr>
          <a:lstStyle/>
          <a:p>
            <a:pPr>
              <a:spcBef>
                <a:spcPct val="20000"/>
              </a:spcBef>
            </a:pPr>
            <a:r>
              <a:rPr lang="en-US" sz="1200" b="1" smtClean="0"/>
              <a:t>Action </a:t>
            </a:r>
            <a:r>
              <a:rPr lang="en-US" sz="1200" smtClean="0"/>
              <a:t>if any of the questions is answered with ‘yes’ for e.g. Q1</a:t>
            </a:r>
          </a:p>
          <a:p>
            <a:pPr>
              <a:spcBef>
                <a:spcPct val="20000"/>
              </a:spcBef>
            </a:pPr>
            <a:r>
              <a:rPr lang="en-US" sz="1200" smtClean="0"/>
              <a:t>If there is any type of pollution identified, action is needed. This column provides guidance on what action may be relevant.</a:t>
            </a:r>
          </a:p>
        </p:txBody>
      </p:sp>
      <p:sp>
        <p:nvSpPr>
          <p:cNvPr id="14" name="Content Placeholder 2"/>
          <p:cNvSpPr txBox="1">
            <a:spLocks/>
          </p:cNvSpPr>
          <p:nvPr/>
        </p:nvSpPr>
        <p:spPr>
          <a:xfrm>
            <a:off x="1115616" y="4005064"/>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5" name="Content Placeholder 2"/>
          <p:cNvSpPr txBox="1">
            <a:spLocks/>
          </p:cNvSpPr>
          <p:nvPr/>
        </p:nvSpPr>
        <p:spPr>
          <a:xfrm>
            <a:off x="3131840" y="4005064"/>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012160" y="4005064"/>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7" name="Content Placeholder 2"/>
          <p:cNvSpPr txBox="1">
            <a:spLocks/>
          </p:cNvSpPr>
          <p:nvPr/>
        </p:nvSpPr>
        <p:spPr>
          <a:xfrm>
            <a:off x="7740352" y="4005064"/>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395536" y="4546739"/>
            <a:ext cx="8100392" cy="1690573"/>
          </a:xfrm>
          <a:prstGeom prst="rect">
            <a:avLst/>
          </a:prstGeom>
          <a:noFill/>
          <a:ln w="9525">
            <a:noFill/>
            <a:miter lim="800000"/>
            <a:headEnd/>
            <a:tailEnd/>
          </a:ln>
        </p:spPr>
      </p:pic>
      <p:sp>
        <p:nvSpPr>
          <p:cNvPr id="21" name="Content Placeholder 2"/>
          <p:cNvSpPr txBox="1">
            <a:spLocks/>
          </p:cNvSpPr>
          <p:nvPr/>
        </p:nvSpPr>
        <p:spPr>
          <a:xfrm>
            <a:off x="7164288" y="2420888"/>
            <a:ext cx="1296144" cy="1512168"/>
          </a:xfrm>
          <a:prstGeom prst="rect">
            <a:avLst/>
          </a:prstGeom>
          <a:ln w="19050">
            <a:solidFill>
              <a:srgbClr val="007C6B"/>
            </a:solidFill>
          </a:ln>
        </p:spPr>
        <p:txBody>
          <a:bodyPr vert="horz" lIns="91440" tIns="45720" rIns="91440" bIns="45720" rtlCol="0">
            <a:normAutofit/>
          </a:bodyPr>
          <a:lstStyle/>
          <a:p>
            <a:pPr>
              <a:spcBef>
                <a:spcPct val="20000"/>
              </a:spcBef>
            </a:pPr>
            <a:r>
              <a:rPr lang="en-US" sz="1200" smtClean="0"/>
              <a:t>You can provide additional </a:t>
            </a:r>
            <a:r>
              <a:rPr lang="en-US" sz="1200" b="1" smtClean="0"/>
              <a:t>remarks</a:t>
            </a:r>
            <a:r>
              <a:rPr lang="en-US" sz="1200" smtClean="0"/>
              <a:t> here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(7)</a:t>
            </a:r>
            <a:endParaRPr lang="nl-NL" dirty="0"/>
          </a:p>
        </p:txBody>
      </p:sp>
      <p:sp>
        <p:nvSpPr>
          <p:cNvPr id="3" name="Content Placeholder 2"/>
          <p:cNvSpPr>
            <a:spLocks noGrp="1"/>
          </p:cNvSpPr>
          <p:nvPr>
            <p:ph idx="1"/>
          </p:nvPr>
        </p:nvSpPr>
        <p:spPr>
          <a:xfrm>
            <a:off x="251520" y="1124744"/>
            <a:ext cx="8640960" cy="2736303"/>
          </a:xfrm>
        </p:spPr>
        <p:txBody>
          <a:bodyPr>
            <a:normAutofit fontScale="77500" lnSpcReduction="20000"/>
          </a:bodyPr>
          <a:lstStyle/>
          <a:p>
            <a:pPr marL="514350" indent="-514350">
              <a:buNone/>
            </a:pPr>
            <a:r>
              <a:rPr lang="en-US" b="1" dirty="0" smtClean="0"/>
              <a:t>Step by step guidance</a:t>
            </a:r>
          </a:p>
          <a:p>
            <a:pPr marL="514350" indent="-514350">
              <a:buNone/>
            </a:pPr>
            <a:r>
              <a:rPr lang="en-US" u="sng" dirty="0" smtClean="0"/>
              <a:t>Impact Indicator Dashboard</a:t>
            </a:r>
          </a:p>
          <a:p>
            <a:pPr marL="514350" indent="-514350">
              <a:buFont typeface="+mj-lt"/>
              <a:buAutoNum type="arabicParenR"/>
            </a:pPr>
            <a:r>
              <a:rPr lang="en-US" sz="2000" dirty="0" smtClean="0"/>
              <a:t>Use this to collect data about the impact indicators</a:t>
            </a:r>
          </a:p>
          <a:p>
            <a:pPr marL="514350" indent="-514350">
              <a:buFont typeface="+mj-lt"/>
              <a:buAutoNum type="arabicParenR"/>
            </a:pPr>
            <a:r>
              <a:rPr lang="nl-NL" sz="2000" dirty="0" err="1" smtClean="0"/>
              <a:t>Fill</a:t>
            </a:r>
            <a:r>
              <a:rPr lang="nl-NL" sz="2000" dirty="0" smtClean="0"/>
              <a:t> in all the </a:t>
            </a:r>
            <a:r>
              <a:rPr lang="nl-NL" sz="2000" dirty="0" err="1" smtClean="0"/>
              <a:t>anwers</a:t>
            </a:r>
            <a:r>
              <a:rPr lang="nl-NL" sz="2000" dirty="0" smtClean="0"/>
              <a:t> and the score is </a:t>
            </a:r>
            <a:r>
              <a:rPr lang="nl-NL" sz="2000" dirty="0" err="1" smtClean="0"/>
              <a:t>calculated</a:t>
            </a:r>
            <a:r>
              <a:rPr lang="nl-NL" sz="2000" dirty="0" smtClean="0"/>
              <a:t> </a:t>
            </a:r>
            <a:r>
              <a:rPr lang="nl-NL" sz="2000" dirty="0" err="1" smtClean="0"/>
              <a:t>automatically</a:t>
            </a:r>
            <a:endParaRPr lang="nl-NL" sz="2000" dirty="0" smtClean="0"/>
          </a:p>
          <a:p>
            <a:pPr marL="514350" indent="-514350">
              <a:buFont typeface="+mj-lt"/>
              <a:buAutoNum type="arabicParenR"/>
            </a:pPr>
            <a:r>
              <a:rPr lang="nl-NL" sz="2000" dirty="0" err="1" smtClean="0"/>
              <a:t>If</a:t>
            </a:r>
            <a:r>
              <a:rPr lang="nl-NL" sz="2000" dirty="0" smtClean="0"/>
              <a:t> relevant </a:t>
            </a:r>
            <a:r>
              <a:rPr lang="nl-NL" sz="2000" dirty="0" err="1" smtClean="0"/>
              <a:t>you</a:t>
            </a:r>
            <a:r>
              <a:rPr lang="nl-NL" sz="2000" dirty="0" smtClean="0"/>
              <a:t> </a:t>
            </a:r>
            <a:r>
              <a:rPr lang="nl-NL" sz="2000" dirty="0" err="1" smtClean="0"/>
              <a:t>can</a:t>
            </a:r>
            <a:r>
              <a:rPr lang="nl-NL" sz="2000" dirty="0" smtClean="0"/>
              <a:t> </a:t>
            </a:r>
            <a:r>
              <a:rPr lang="nl-NL" sz="2000" dirty="0" err="1" smtClean="0"/>
              <a:t>leave</a:t>
            </a:r>
            <a:r>
              <a:rPr lang="nl-NL" sz="2000" dirty="0" smtClean="0"/>
              <a:t> </a:t>
            </a:r>
            <a:r>
              <a:rPr lang="nl-NL" sz="2000" dirty="0" err="1" smtClean="0"/>
              <a:t>remarks</a:t>
            </a:r>
            <a:r>
              <a:rPr lang="nl-NL" sz="2000" dirty="0" smtClean="0"/>
              <a:t> in column H</a:t>
            </a:r>
            <a:endParaRPr lang="en-US" sz="2000" dirty="0" smtClean="0"/>
          </a:p>
          <a:p>
            <a:pPr marL="514350" indent="-514350">
              <a:buFont typeface="+mj-lt"/>
              <a:buAutoNum type="arabicParenR"/>
            </a:pPr>
            <a:r>
              <a:rPr lang="en-US" sz="2000" dirty="0" smtClean="0"/>
              <a:t>For 4 impact indicators (IP8, IP10,IP11 and IP12) scorecards have been developed to determine a score for the indicator. These are presented in separate sheets</a:t>
            </a:r>
          </a:p>
          <a:p>
            <a:pPr marL="514350" indent="-514350">
              <a:buFont typeface="+mj-lt"/>
              <a:buAutoNum type="arabicParenR"/>
            </a:pPr>
            <a:r>
              <a:rPr lang="en-US" sz="2000" dirty="0" smtClean="0"/>
              <a:t>Fill in the blue cells. The cells for IP8, IP10,IP11 and IP12  are automatically populated when the scorecards are filled in.</a:t>
            </a:r>
          </a:p>
          <a:p>
            <a:pPr marL="514350" indent="-514350">
              <a:buFont typeface="+mj-lt"/>
              <a:buAutoNum type="arabicParenR"/>
            </a:pPr>
            <a:r>
              <a:rPr lang="nl-NL" sz="2000" dirty="0" err="1" smtClean="0"/>
              <a:t>Use</a:t>
            </a:r>
            <a:r>
              <a:rPr lang="nl-NL" sz="2000" dirty="0" smtClean="0"/>
              <a:t> the unit </a:t>
            </a:r>
            <a:r>
              <a:rPr lang="nl-NL" sz="2000" dirty="0" err="1" smtClean="0"/>
              <a:t>that</a:t>
            </a:r>
            <a:r>
              <a:rPr lang="nl-NL" sz="2000" dirty="0" smtClean="0"/>
              <a:t> is </a:t>
            </a:r>
            <a:r>
              <a:rPr lang="nl-NL" sz="2000" dirty="0" err="1" smtClean="0"/>
              <a:t>applicable</a:t>
            </a:r>
            <a:r>
              <a:rPr lang="nl-NL" sz="2000" dirty="0" smtClean="0"/>
              <a:t>.</a:t>
            </a:r>
          </a:p>
          <a:p>
            <a:pPr marL="514350" indent="-514350">
              <a:buFont typeface="+mj-lt"/>
              <a:buAutoNum type="arabicParenR"/>
            </a:pPr>
            <a:endParaRPr lang="en-US" sz="2000" dirty="0" smtClean="0"/>
          </a:p>
          <a:p>
            <a:pPr marL="514350" indent="-514350">
              <a:buNone/>
            </a:pPr>
            <a:endParaRPr lang="en-US" u="sng" dirty="0" smtClean="0"/>
          </a:p>
        </p:txBody>
      </p:sp>
      <p:sp>
        <p:nvSpPr>
          <p:cNvPr id="4" name="Slide Number Placeholder 3"/>
          <p:cNvSpPr>
            <a:spLocks noGrp="1"/>
          </p:cNvSpPr>
          <p:nvPr>
            <p:ph type="sldNum" sz="quarter" idx="12"/>
          </p:nvPr>
        </p:nvSpPr>
        <p:spPr/>
        <p:txBody>
          <a:bodyPr/>
          <a:lstStyle/>
          <a:p>
            <a:fld id="{6C778EAE-01E0-4619-B9BC-327128B2ABB0}" type="slidenum">
              <a:rPr lang="nl-NL" smtClean="0"/>
              <a:pPr/>
              <a:t>13</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pic>
        <p:nvPicPr>
          <p:cNvPr id="3074" name="Picture 2"/>
          <p:cNvPicPr>
            <a:picLocks noChangeAspect="1" noChangeArrowheads="1"/>
          </p:cNvPicPr>
          <p:nvPr/>
        </p:nvPicPr>
        <p:blipFill>
          <a:blip r:embed="rId2" cstate="print"/>
          <a:srcRect/>
          <a:stretch>
            <a:fillRect/>
          </a:stretch>
        </p:blipFill>
        <p:spPr bwMode="auto">
          <a:xfrm>
            <a:off x="4716016" y="4066108"/>
            <a:ext cx="4211960" cy="23152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(7)</a:t>
            </a:r>
            <a:endParaRPr lang="nl-NL" dirty="0"/>
          </a:p>
        </p:txBody>
      </p:sp>
      <p:sp>
        <p:nvSpPr>
          <p:cNvPr id="3" name="Content Placeholder 2"/>
          <p:cNvSpPr>
            <a:spLocks noGrp="1"/>
          </p:cNvSpPr>
          <p:nvPr>
            <p:ph idx="1"/>
          </p:nvPr>
        </p:nvSpPr>
        <p:spPr>
          <a:xfrm>
            <a:off x="251520" y="1124744"/>
            <a:ext cx="8640960" cy="5256584"/>
          </a:xfrm>
        </p:spPr>
        <p:txBody>
          <a:bodyPr>
            <a:normAutofit fontScale="47500" lnSpcReduction="20000"/>
          </a:bodyPr>
          <a:lstStyle/>
          <a:p>
            <a:pPr marL="514350" indent="-514350">
              <a:buNone/>
            </a:pPr>
            <a:r>
              <a:rPr lang="en-US" sz="3800" u="sng" dirty="0" smtClean="0"/>
              <a:t>Impact Indicator Dashboard</a:t>
            </a:r>
          </a:p>
          <a:p>
            <a:pPr marL="514350" indent="-514350">
              <a:buNone/>
            </a:pPr>
            <a:r>
              <a:rPr lang="en-US" sz="3800" b="1" dirty="0" smtClean="0"/>
              <a:t>Data needed to calculate Performance Indicators</a:t>
            </a:r>
          </a:p>
          <a:p>
            <a:pPr marL="514350" indent="-514350">
              <a:buNone/>
            </a:pPr>
            <a:r>
              <a:rPr lang="en-US" sz="3600" dirty="0" smtClean="0"/>
              <a:t>P1 – actual sale price of rice/ha per crop cycle; total sale/ha/year</a:t>
            </a:r>
          </a:p>
          <a:p>
            <a:pPr marL="514350" indent="-514350">
              <a:buNone/>
            </a:pPr>
            <a:r>
              <a:rPr lang="en-US" sz="3600" dirty="0" smtClean="0"/>
              <a:t>P2 – rice yield and growth duration of variety and total labor used</a:t>
            </a:r>
          </a:p>
          <a:p>
            <a:pPr marL="514350" indent="-514350">
              <a:buNone/>
            </a:pPr>
            <a:r>
              <a:rPr lang="en-US" sz="3600" dirty="0" smtClean="0"/>
              <a:t>P3 – yield (kg)/ha</a:t>
            </a:r>
          </a:p>
          <a:p>
            <a:pPr marL="514350" indent="-514350">
              <a:buNone/>
            </a:pPr>
            <a:r>
              <a:rPr lang="en-US" sz="3600" dirty="0" smtClean="0"/>
              <a:t>P4 – laboratory test</a:t>
            </a:r>
          </a:p>
          <a:p>
            <a:pPr marL="514350" indent="-514350">
              <a:buNone/>
            </a:pPr>
            <a:r>
              <a:rPr lang="en-US" sz="3600" dirty="0" smtClean="0"/>
              <a:t>P5 – yield/ha, amount of water use (irrigation + rainfall)</a:t>
            </a:r>
          </a:p>
          <a:p>
            <a:pPr marL="514350" indent="-514350">
              <a:buNone/>
            </a:pPr>
            <a:r>
              <a:rPr lang="en-US" sz="3600" dirty="0" smtClean="0"/>
              <a:t>P6 – yield, amount of elemental N fertilizer applied </a:t>
            </a:r>
          </a:p>
          <a:p>
            <a:pPr marL="514350" indent="-514350">
              <a:buNone/>
            </a:pPr>
            <a:r>
              <a:rPr lang="en-US" sz="3600" dirty="0" smtClean="0"/>
              <a:t>      -  nutrient taken up/removed by the plants and elemental N applied</a:t>
            </a:r>
          </a:p>
          <a:p>
            <a:pPr marL="514350" indent="-514350">
              <a:buNone/>
            </a:pPr>
            <a:r>
              <a:rPr lang="en-US" sz="3600" dirty="0" smtClean="0"/>
              <a:t>P7 - – yield, amount of elemental P fertilizer applied </a:t>
            </a:r>
          </a:p>
          <a:p>
            <a:pPr marL="514350" indent="-514350">
              <a:buNone/>
            </a:pPr>
            <a:r>
              <a:rPr lang="en-US" sz="3600" dirty="0" smtClean="0"/>
              <a:t>      -  nutrient taken up/removed by the plants and elemental P applied</a:t>
            </a:r>
          </a:p>
          <a:p>
            <a:pPr marL="514350" indent="-514350">
              <a:buNone/>
            </a:pPr>
            <a:r>
              <a:rPr lang="en-US" sz="3600" dirty="0" smtClean="0"/>
              <a:t>P8 – use balanced score card</a:t>
            </a:r>
          </a:p>
          <a:p>
            <a:pPr marL="514350" indent="-514350">
              <a:buNone/>
            </a:pPr>
            <a:r>
              <a:rPr lang="en-US" sz="3600" dirty="0" smtClean="0"/>
              <a:t>P9 -  water use (flooded/non-flooded condition); if flooded , crop duration in days; pre-season flooding condition/duration; straw incorporation, farmyard manure application, green manure incorporation</a:t>
            </a:r>
          </a:p>
          <a:p>
            <a:pPr marL="514350" indent="-514350">
              <a:buNone/>
            </a:pPr>
            <a:r>
              <a:rPr lang="en-US" sz="3600" dirty="0" smtClean="0"/>
              <a:t>P10 -  use balanced score card </a:t>
            </a:r>
          </a:p>
          <a:p>
            <a:pPr marL="514350" indent="-514350">
              <a:buNone/>
            </a:pPr>
            <a:r>
              <a:rPr lang="en-US" sz="3600" dirty="0" smtClean="0"/>
              <a:t>P11 – use balanced score card</a:t>
            </a:r>
          </a:p>
          <a:p>
            <a:pPr marL="514350" indent="-514350">
              <a:buNone/>
            </a:pPr>
            <a:r>
              <a:rPr lang="en-US" sz="3600" dirty="0" smtClean="0"/>
              <a:t>P12 – use balanced score card</a:t>
            </a:r>
          </a:p>
          <a:p>
            <a:pPr marL="514350" indent="-514350">
              <a:buNone/>
            </a:pPr>
            <a:endParaRPr lang="en-US" sz="2000" dirty="0" smtClean="0"/>
          </a:p>
          <a:p>
            <a:pPr marL="514350" indent="-514350">
              <a:buFont typeface="+mj-lt"/>
              <a:buAutoNum type="arabicParenR"/>
            </a:pPr>
            <a:endParaRPr lang="en-US" sz="2000" dirty="0" smtClean="0"/>
          </a:p>
          <a:p>
            <a:pPr marL="514350" indent="-514350">
              <a:buNone/>
            </a:pPr>
            <a:endParaRPr lang="en-US" u="sng" dirty="0" smtClean="0"/>
          </a:p>
        </p:txBody>
      </p:sp>
      <p:sp>
        <p:nvSpPr>
          <p:cNvPr id="4" name="Slide Number Placeholder 3"/>
          <p:cNvSpPr>
            <a:spLocks noGrp="1"/>
          </p:cNvSpPr>
          <p:nvPr>
            <p:ph type="sldNum" sz="quarter" idx="12"/>
          </p:nvPr>
        </p:nvSpPr>
        <p:spPr/>
        <p:txBody>
          <a:bodyPr/>
          <a:lstStyle/>
          <a:p>
            <a:fld id="{6C778EAE-01E0-4619-B9BC-327128B2ABB0}" type="slidenum">
              <a:rPr lang="nl-NL" smtClean="0"/>
              <a:pPr/>
              <a:t>14</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p:cNvPicPr>
            <a:picLocks noChangeAspect="1" noChangeArrowheads="1"/>
          </p:cNvPicPr>
          <p:nvPr/>
        </p:nvPicPr>
        <p:blipFill>
          <a:blip r:embed="rId2" cstate="print"/>
          <a:srcRect t="23527" b="37626"/>
          <a:stretch>
            <a:fillRect/>
          </a:stretch>
        </p:blipFill>
        <p:spPr bwMode="auto">
          <a:xfrm>
            <a:off x="395536" y="3095625"/>
            <a:ext cx="7920880" cy="1351916"/>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2. SSDCT user guidance (8)</a:t>
            </a:r>
            <a:endParaRPr lang="nl-NL" dirty="0"/>
          </a:p>
        </p:txBody>
      </p:sp>
      <p:sp>
        <p:nvSpPr>
          <p:cNvPr id="3" name="Content Placeholder 2"/>
          <p:cNvSpPr>
            <a:spLocks noGrp="1"/>
          </p:cNvSpPr>
          <p:nvPr>
            <p:ph idx="1"/>
          </p:nvPr>
        </p:nvSpPr>
        <p:spPr>
          <a:xfrm>
            <a:off x="251520" y="1124745"/>
            <a:ext cx="8640960" cy="1944216"/>
          </a:xfrm>
        </p:spPr>
        <p:txBody>
          <a:bodyPr>
            <a:normAutofit/>
          </a:bodyPr>
          <a:lstStyle/>
          <a:p>
            <a:pPr marL="514350" indent="-514350">
              <a:buNone/>
            </a:pPr>
            <a:r>
              <a:rPr lang="en-US" b="1" dirty="0" smtClean="0"/>
              <a:t>Step by step guidance</a:t>
            </a:r>
          </a:p>
          <a:p>
            <a:pPr marL="514350" indent="-514350">
              <a:buNone/>
            </a:pPr>
            <a:r>
              <a:rPr lang="en-US" u="sng" dirty="0" smtClean="0"/>
              <a:t>Impact indicator scorecards</a:t>
            </a:r>
          </a:p>
          <a:p>
            <a:pPr marL="514350" indent="-514350">
              <a:buFont typeface="+mj-lt"/>
              <a:buAutoNum type="arabicParenR"/>
            </a:pPr>
            <a:r>
              <a:rPr lang="en-US" sz="2000" dirty="0" smtClean="0"/>
              <a:t>Use these to determine the score for IP8, IP10,IP11 and IP12 </a:t>
            </a:r>
          </a:p>
          <a:p>
            <a:pPr marL="514350" indent="-514350">
              <a:buFont typeface="+mj-lt"/>
              <a:buAutoNum type="arabicParenR"/>
            </a:pPr>
            <a:r>
              <a:rPr lang="en-US" sz="2000" dirty="0" smtClean="0"/>
              <a:t>Fill in all answers. </a:t>
            </a:r>
            <a:r>
              <a:rPr lang="nl-NL" sz="2000" dirty="0" err="1" smtClean="0"/>
              <a:t>If</a:t>
            </a:r>
            <a:r>
              <a:rPr lang="nl-NL" sz="2000" dirty="0" smtClean="0"/>
              <a:t> relevant </a:t>
            </a:r>
            <a:r>
              <a:rPr lang="nl-NL" sz="2000" dirty="0" err="1" smtClean="0"/>
              <a:t>you</a:t>
            </a:r>
            <a:r>
              <a:rPr lang="nl-NL" sz="2000" dirty="0" smtClean="0"/>
              <a:t> </a:t>
            </a:r>
            <a:r>
              <a:rPr lang="nl-NL" sz="2000" dirty="0" err="1" smtClean="0"/>
              <a:t>can</a:t>
            </a:r>
            <a:r>
              <a:rPr lang="nl-NL" sz="2000" dirty="0" smtClean="0"/>
              <a:t> </a:t>
            </a:r>
            <a:r>
              <a:rPr lang="nl-NL" sz="2000" dirty="0" err="1" smtClean="0"/>
              <a:t>leave</a:t>
            </a:r>
            <a:r>
              <a:rPr lang="nl-NL" sz="2000" dirty="0" smtClean="0"/>
              <a:t> </a:t>
            </a:r>
            <a:r>
              <a:rPr lang="nl-NL" sz="2000" dirty="0" err="1" smtClean="0"/>
              <a:t>remarks</a:t>
            </a:r>
            <a:r>
              <a:rPr lang="nl-NL" sz="2000" dirty="0" smtClean="0"/>
              <a:t> in column H</a:t>
            </a:r>
          </a:p>
          <a:p>
            <a:pPr marL="514350" indent="-514350">
              <a:buFont typeface="+mj-lt"/>
              <a:buAutoNum type="arabicParenR"/>
            </a:pPr>
            <a:endParaRPr lang="en-US" sz="2000" dirty="0" smtClean="0"/>
          </a:p>
          <a:p>
            <a:pPr marL="514350" indent="-514350">
              <a:buNone/>
            </a:pPr>
            <a:endParaRPr lang="en-US" u="sng" dirty="0" smtClean="0"/>
          </a:p>
        </p:txBody>
      </p:sp>
      <p:sp>
        <p:nvSpPr>
          <p:cNvPr id="4" name="Slide Number Placeholder 3"/>
          <p:cNvSpPr>
            <a:spLocks noGrp="1"/>
          </p:cNvSpPr>
          <p:nvPr>
            <p:ph type="sldNum" sz="quarter" idx="12"/>
          </p:nvPr>
        </p:nvSpPr>
        <p:spPr/>
        <p:txBody>
          <a:bodyPr/>
          <a:lstStyle/>
          <a:p>
            <a:fld id="{6C778EAE-01E0-4619-B9BC-327128B2ABB0}" type="slidenum">
              <a:rPr lang="nl-NL" smtClean="0"/>
              <a:pPr/>
              <a:t>15</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sp>
        <p:nvSpPr>
          <p:cNvPr id="7" name="Content Placeholder 2"/>
          <p:cNvSpPr txBox="1">
            <a:spLocks/>
          </p:cNvSpPr>
          <p:nvPr/>
        </p:nvSpPr>
        <p:spPr>
          <a:xfrm>
            <a:off x="1115616" y="4581127"/>
            <a:ext cx="1584176" cy="1440000"/>
          </a:xfrm>
          <a:prstGeom prst="rect">
            <a:avLst/>
          </a:prstGeom>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smtClean="0"/>
              <a:t>Indicator</a:t>
            </a: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i="0" u="none" strike="noStrike" kern="1200" cap="none" spc="0" normalizeH="0" baseline="0" smtClean="0">
                <a:ln>
                  <a:noFill/>
                </a:ln>
                <a:solidFill>
                  <a:schemeClr val="tx1"/>
                </a:solidFill>
                <a:effectLst/>
                <a:uLnTx/>
                <a:uFillTx/>
                <a:latin typeface="+mn-lt"/>
                <a:ea typeface="+mn-ea"/>
                <a:cs typeface="+mn-cs"/>
              </a:rPr>
              <a:t>The overall</a:t>
            </a:r>
            <a:r>
              <a:rPr kumimoji="0" lang="en-US" sz="1200" i="0" u="none" strike="noStrike" kern="1200" cap="none" spc="0" normalizeH="0" smtClean="0">
                <a:ln>
                  <a:noFill/>
                </a:ln>
                <a:solidFill>
                  <a:schemeClr val="tx1"/>
                </a:solidFill>
                <a:effectLst/>
                <a:uLnTx/>
                <a:uFillTx/>
                <a:latin typeface="+mn-lt"/>
                <a:ea typeface="+mn-ea"/>
                <a:cs typeface="+mn-cs"/>
              </a:rPr>
              <a:t> impact indicators are based on a series of individual indicators. These are presented in the score cards</a:t>
            </a:r>
            <a:endParaRPr kumimoji="0" lang="en-US" sz="1200" i="0" u="none" strike="noStrike" kern="1200" cap="none" spc="0" normalizeH="0" baseline="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2771800" y="4581127"/>
            <a:ext cx="1512168" cy="1440000"/>
          </a:xfrm>
          <a:prstGeom prst="rect">
            <a:avLst/>
          </a:prstGeom>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smtClean="0"/>
              <a:t>Corresponding requirement</a:t>
            </a:r>
          </a:p>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200" smtClean="0"/>
              <a:t>The indicators relate to requirements of the standards. This is presented here</a:t>
            </a:r>
            <a:endParaRPr kumimoji="0" lang="en-US" sz="1200" i="0" strike="noStrike" kern="1200" cap="none" spc="0" normalizeH="0" baseline="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6300192" y="4581128"/>
            <a:ext cx="697508" cy="1440160"/>
          </a:xfrm>
          <a:prstGeom prst="upArrow">
            <a:avLst>
              <a:gd name="adj1" fmla="val 100000"/>
              <a:gd name="adj2" fmla="val 50000"/>
            </a:avLst>
          </a:prstGeom>
          <a:solidFill>
            <a:srgbClr val="9FFFF1"/>
          </a:solidFill>
          <a:ln w="19050">
            <a:solidFill>
              <a:srgbClr val="007C6B"/>
            </a:solidFill>
          </a:ln>
        </p:spPr>
        <p:txBody>
          <a:bodyPr vert="horz" lIns="91440" tIns="45720" rIns="91440" bIns="45720" rtlCol="0">
            <a:normAutofit/>
          </a:bodyPr>
          <a:lstStyle/>
          <a:p>
            <a:pPr algn="ctr">
              <a:spcBef>
                <a:spcPct val="20000"/>
              </a:spcBef>
            </a:pPr>
            <a:r>
              <a:rPr lang="en-US" sz="1200" b="1" dirty="0" err="1" smtClean="0"/>
              <a:t>Asnwer</a:t>
            </a:r>
            <a:r>
              <a:rPr lang="en-US" sz="1200" dirty="0" smtClean="0"/>
              <a:t> here</a:t>
            </a:r>
          </a:p>
        </p:txBody>
      </p:sp>
      <p:sp>
        <p:nvSpPr>
          <p:cNvPr id="12" name="Content Placeholder 2"/>
          <p:cNvSpPr txBox="1">
            <a:spLocks/>
          </p:cNvSpPr>
          <p:nvPr/>
        </p:nvSpPr>
        <p:spPr>
          <a:xfrm>
            <a:off x="7055768" y="4581127"/>
            <a:ext cx="1260648" cy="1440000"/>
          </a:xfrm>
          <a:prstGeom prst="rect">
            <a:avLst/>
          </a:prstGeom>
          <a:ln w="19050">
            <a:solidFill>
              <a:srgbClr val="007C6B"/>
            </a:solidFill>
          </a:ln>
        </p:spPr>
        <p:txBody>
          <a:bodyPr vert="horz" lIns="91440" tIns="45720" rIns="91440" bIns="45720" rtlCol="0">
            <a:normAutofit lnSpcReduction="10000"/>
          </a:bodyPr>
          <a:lstStyle/>
          <a:p>
            <a:pPr>
              <a:spcBef>
                <a:spcPct val="20000"/>
              </a:spcBef>
            </a:pPr>
            <a:r>
              <a:rPr lang="en-US" sz="1200" b="1" smtClean="0"/>
              <a:t>Points</a:t>
            </a:r>
          </a:p>
          <a:p>
            <a:pPr>
              <a:spcBef>
                <a:spcPct val="20000"/>
              </a:spcBef>
            </a:pPr>
            <a:r>
              <a:rPr lang="en-US" sz="1200" smtClean="0"/>
              <a:t>Received points for this question</a:t>
            </a:r>
          </a:p>
          <a:p>
            <a:pPr>
              <a:spcBef>
                <a:spcPct val="20000"/>
              </a:spcBef>
            </a:pPr>
            <a:r>
              <a:rPr lang="en-US" sz="1200" b="1" smtClean="0"/>
              <a:t>Remarks</a:t>
            </a:r>
          </a:p>
          <a:p>
            <a:pPr>
              <a:spcBef>
                <a:spcPct val="20000"/>
              </a:spcBef>
            </a:pPr>
            <a:r>
              <a:rPr lang="en-US" sz="1200" smtClean="0"/>
              <a:t>If relevant add your remarks here</a:t>
            </a:r>
          </a:p>
        </p:txBody>
      </p:sp>
      <p:sp>
        <p:nvSpPr>
          <p:cNvPr id="14" name="Content Placeholder 2"/>
          <p:cNvSpPr txBox="1">
            <a:spLocks/>
          </p:cNvSpPr>
          <p:nvPr/>
        </p:nvSpPr>
        <p:spPr>
          <a:xfrm flipV="1">
            <a:off x="1619672" y="422108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5" name="Content Placeholder 2"/>
          <p:cNvSpPr txBox="1">
            <a:spLocks/>
          </p:cNvSpPr>
          <p:nvPr/>
        </p:nvSpPr>
        <p:spPr>
          <a:xfrm flipV="1">
            <a:off x="3419872" y="422108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flipV="1">
            <a:off x="4932040" y="422108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17" name="Content Placeholder 2"/>
          <p:cNvSpPr txBox="1">
            <a:spLocks/>
          </p:cNvSpPr>
          <p:nvPr/>
        </p:nvSpPr>
        <p:spPr>
          <a:xfrm flipV="1">
            <a:off x="7092280" y="422108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21" name="Content Placeholder 2"/>
          <p:cNvSpPr txBox="1">
            <a:spLocks/>
          </p:cNvSpPr>
          <p:nvPr/>
        </p:nvSpPr>
        <p:spPr>
          <a:xfrm>
            <a:off x="4355976" y="4581127"/>
            <a:ext cx="1872208" cy="1440000"/>
          </a:xfrm>
          <a:prstGeom prst="rect">
            <a:avLst/>
          </a:prstGeom>
          <a:ln w="19050">
            <a:solidFill>
              <a:srgbClr val="007C6B"/>
            </a:solidFill>
          </a:ln>
        </p:spPr>
        <p:txBody>
          <a:bodyPr vert="horz" lIns="91440" tIns="45720" rIns="91440" bIns="45720" rtlCol="0">
            <a:normAutofit lnSpcReduction="10000"/>
          </a:bodyPr>
          <a:lstStyle/>
          <a:p>
            <a:pPr>
              <a:spcBef>
                <a:spcPct val="20000"/>
              </a:spcBef>
            </a:pPr>
            <a:r>
              <a:rPr lang="en-US" sz="1200" b="1" smtClean="0"/>
              <a:t>Performance level</a:t>
            </a:r>
          </a:p>
          <a:p>
            <a:pPr>
              <a:spcBef>
                <a:spcPct val="20000"/>
              </a:spcBef>
            </a:pPr>
            <a:r>
              <a:rPr lang="en-US" sz="1200" smtClean="0"/>
              <a:t>Indicate the performance level of the farm</a:t>
            </a:r>
          </a:p>
          <a:p>
            <a:pPr>
              <a:spcBef>
                <a:spcPct val="20000"/>
              </a:spcBef>
            </a:pPr>
            <a:r>
              <a:rPr lang="en-US" sz="1200" b="1" smtClean="0"/>
              <a:t>Score</a:t>
            </a:r>
          </a:p>
          <a:p>
            <a:pPr>
              <a:spcBef>
                <a:spcPct val="20000"/>
              </a:spcBef>
            </a:pPr>
            <a:r>
              <a:rPr lang="en-US" sz="1200" smtClean="0"/>
              <a:t>This is the score per answer. Total score 9max 100pts) at the bottom</a:t>
            </a:r>
          </a:p>
        </p:txBody>
      </p:sp>
      <p:sp>
        <p:nvSpPr>
          <p:cNvPr id="20" name="Content Placeholder 2"/>
          <p:cNvSpPr txBox="1">
            <a:spLocks/>
          </p:cNvSpPr>
          <p:nvPr/>
        </p:nvSpPr>
        <p:spPr>
          <a:xfrm flipV="1">
            <a:off x="7740352" y="422108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
        <p:nvSpPr>
          <p:cNvPr id="22" name="Content Placeholder 2"/>
          <p:cNvSpPr txBox="1">
            <a:spLocks/>
          </p:cNvSpPr>
          <p:nvPr/>
        </p:nvSpPr>
        <p:spPr>
          <a:xfrm flipV="1">
            <a:off x="5940152" y="4221088"/>
            <a:ext cx="216024" cy="360040"/>
          </a:xfrm>
          <a:prstGeom prst="downArrow">
            <a:avLst>
              <a:gd name="adj1" fmla="val 70157"/>
              <a:gd name="adj2" fmla="val 66377"/>
            </a:avLst>
          </a:prstGeom>
          <a:solidFill>
            <a:srgbClr val="9FFFF1"/>
          </a:solidFill>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100" i="0" u="sng" strike="noStrike" kern="1200" cap="none" spc="0" normalizeH="0" baseline="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(9)</a:t>
            </a:r>
            <a:endParaRPr lang="nl-NL" dirty="0"/>
          </a:p>
        </p:txBody>
      </p:sp>
      <p:sp>
        <p:nvSpPr>
          <p:cNvPr id="3" name="Content Placeholder 2"/>
          <p:cNvSpPr>
            <a:spLocks noGrp="1"/>
          </p:cNvSpPr>
          <p:nvPr>
            <p:ph idx="1"/>
          </p:nvPr>
        </p:nvSpPr>
        <p:spPr/>
        <p:txBody>
          <a:bodyPr/>
          <a:lstStyle/>
          <a:p>
            <a:pPr marL="514350" indent="-514350">
              <a:buNone/>
            </a:pPr>
            <a:r>
              <a:rPr lang="en-US" b="1" dirty="0" smtClean="0"/>
              <a:t>Step by step guidance</a:t>
            </a:r>
          </a:p>
          <a:p>
            <a:pPr marL="0" indent="0">
              <a:buNone/>
            </a:pPr>
            <a:r>
              <a:rPr lang="en-US" sz="2800" dirty="0" smtClean="0"/>
              <a:t>Basic results presentation per chapter and impact category</a:t>
            </a:r>
            <a:endParaRPr lang="en-US" sz="2800" dirty="0"/>
          </a:p>
        </p:txBody>
      </p:sp>
      <p:sp>
        <p:nvSpPr>
          <p:cNvPr id="4" name="Slide Number Placeholder 3"/>
          <p:cNvSpPr>
            <a:spLocks noGrp="1"/>
          </p:cNvSpPr>
          <p:nvPr>
            <p:ph type="sldNum" sz="quarter" idx="12"/>
          </p:nvPr>
        </p:nvSpPr>
        <p:spPr/>
        <p:txBody>
          <a:bodyPr/>
          <a:lstStyle/>
          <a:p>
            <a:fld id="{6C778EAE-01E0-4619-B9BC-327128B2ABB0}" type="slidenum">
              <a:rPr lang="nl-NL" smtClean="0"/>
              <a:pPr/>
              <a:t>16</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pic>
        <p:nvPicPr>
          <p:cNvPr id="3074" name="Picture 2"/>
          <p:cNvPicPr>
            <a:picLocks noChangeAspect="1" noChangeArrowheads="1"/>
          </p:cNvPicPr>
          <p:nvPr/>
        </p:nvPicPr>
        <p:blipFill>
          <a:blip r:embed="rId2" cstate="print"/>
          <a:srcRect/>
          <a:stretch>
            <a:fillRect/>
          </a:stretch>
        </p:blipFill>
        <p:spPr bwMode="auto">
          <a:xfrm>
            <a:off x="467544" y="2636912"/>
            <a:ext cx="7135689"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(9)</a:t>
            </a:r>
            <a:endParaRPr lang="nl-NL" dirty="0"/>
          </a:p>
        </p:txBody>
      </p:sp>
      <p:sp>
        <p:nvSpPr>
          <p:cNvPr id="3" name="Content Placeholder 2"/>
          <p:cNvSpPr>
            <a:spLocks noGrp="1"/>
          </p:cNvSpPr>
          <p:nvPr>
            <p:ph idx="1"/>
          </p:nvPr>
        </p:nvSpPr>
        <p:spPr/>
        <p:txBody>
          <a:bodyPr/>
          <a:lstStyle/>
          <a:p>
            <a:pPr marL="514350" indent="-514350">
              <a:buNone/>
            </a:pPr>
            <a:r>
              <a:rPr lang="en-US" b="1" dirty="0" smtClean="0"/>
              <a:t>Step by step guidance</a:t>
            </a:r>
          </a:p>
          <a:p>
            <a:pPr marL="0" indent="0">
              <a:buNone/>
            </a:pPr>
            <a:r>
              <a:rPr lang="en-US" sz="2800" dirty="0" smtClean="0"/>
              <a:t>Basic results presentation per chapter and impact category</a:t>
            </a:r>
            <a:endParaRPr lang="en-US" sz="2800" dirty="0"/>
          </a:p>
        </p:txBody>
      </p:sp>
      <p:sp>
        <p:nvSpPr>
          <p:cNvPr id="4" name="Slide Number Placeholder 3"/>
          <p:cNvSpPr>
            <a:spLocks noGrp="1"/>
          </p:cNvSpPr>
          <p:nvPr>
            <p:ph type="sldNum" sz="quarter" idx="12"/>
          </p:nvPr>
        </p:nvSpPr>
        <p:spPr/>
        <p:txBody>
          <a:bodyPr/>
          <a:lstStyle/>
          <a:p>
            <a:fld id="{6C778EAE-01E0-4619-B9BC-327128B2ABB0}" type="slidenum">
              <a:rPr lang="nl-NL" smtClean="0"/>
              <a:pPr/>
              <a:t>17</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pic>
        <p:nvPicPr>
          <p:cNvPr id="4098" name="Picture 2"/>
          <p:cNvPicPr>
            <a:picLocks noChangeAspect="1" noChangeArrowheads="1"/>
          </p:cNvPicPr>
          <p:nvPr/>
        </p:nvPicPr>
        <p:blipFill>
          <a:blip r:embed="rId2" cstate="print"/>
          <a:srcRect/>
          <a:stretch>
            <a:fillRect/>
          </a:stretch>
        </p:blipFill>
        <p:spPr bwMode="auto">
          <a:xfrm>
            <a:off x="2483768" y="2564904"/>
            <a:ext cx="4127748" cy="36224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(9)</a:t>
            </a:r>
            <a:endParaRPr lang="nl-NL" dirty="0"/>
          </a:p>
        </p:txBody>
      </p:sp>
      <p:sp>
        <p:nvSpPr>
          <p:cNvPr id="3" name="Content Placeholder 2"/>
          <p:cNvSpPr>
            <a:spLocks noGrp="1"/>
          </p:cNvSpPr>
          <p:nvPr>
            <p:ph idx="1"/>
          </p:nvPr>
        </p:nvSpPr>
        <p:spPr/>
        <p:txBody>
          <a:bodyPr/>
          <a:lstStyle/>
          <a:p>
            <a:pPr marL="514350" indent="-514350">
              <a:buNone/>
            </a:pPr>
            <a:r>
              <a:rPr lang="en-US" b="1" dirty="0" smtClean="0"/>
              <a:t>Step by step guidance</a:t>
            </a:r>
          </a:p>
          <a:p>
            <a:pPr marL="0" indent="0">
              <a:buNone/>
            </a:pPr>
            <a:r>
              <a:rPr lang="en-US" sz="2800" u="sng" dirty="0" smtClean="0"/>
              <a:t>To Aggregation</a:t>
            </a:r>
          </a:p>
          <a:p>
            <a:pPr marL="514350" indent="-514350">
              <a:buAutoNum type="arabicParenR"/>
            </a:pPr>
            <a:r>
              <a:rPr lang="en-US" sz="1800" dirty="0" smtClean="0"/>
              <a:t>When data is aggregated, use this sheet to transfer data to the DAT (Data Aggregation Tool)</a:t>
            </a:r>
          </a:p>
          <a:p>
            <a:pPr marL="514350" indent="-514350">
              <a:buAutoNum type="arabicParenR"/>
            </a:pPr>
            <a:r>
              <a:rPr lang="en-US" sz="1800" dirty="0" smtClean="0"/>
              <a:t>Copy the cells within the green area, line 14 (Select area - ctrl-C or right mouse click and select copy). The area that has to be copied is B14 to DR16 (B14:DR16). This area is automatically filled with the answers to all the questions in the SSDCT. Copy this in the DAT using the paste as values option. More instructions in DAT user guideline.</a:t>
            </a:r>
          </a:p>
          <a:p>
            <a:pPr marL="0" indent="0">
              <a:buNone/>
            </a:pPr>
            <a:endParaRPr lang="en-US" sz="2800" dirty="0"/>
          </a:p>
        </p:txBody>
      </p:sp>
      <p:sp>
        <p:nvSpPr>
          <p:cNvPr id="4" name="Slide Number Placeholder 3"/>
          <p:cNvSpPr>
            <a:spLocks noGrp="1"/>
          </p:cNvSpPr>
          <p:nvPr>
            <p:ph type="sldNum" sz="quarter" idx="12"/>
          </p:nvPr>
        </p:nvSpPr>
        <p:spPr/>
        <p:txBody>
          <a:bodyPr/>
          <a:lstStyle/>
          <a:p>
            <a:fld id="{6C778EAE-01E0-4619-B9BC-327128B2ABB0}" type="slidenum">
              <a:rPr lang="nl-NL" smtClean="0"/>
              <a:pPr/>
              <a:t>18</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pic>
        <p:nvPicPr>
          <p:cNvPr id="5122" name="Picture 2"/>
          <p:cNvPicPr>
            <a:picLocks noChangeAspect="1" noChangeArrowheads="1"/>
          </p:cNvPicPr>
          <p:nvPr/>
        </p:nvPicPr>
        <p:blipFill>
          <a:blip r:embed="rId2" cstate="print"/>
          <a:srcRect/>
          <a:stretch>
            <a:fillRect/>
          </a:stretch>
        </p:blipFill>
        <p:spPr bwMode="auto">
          <a:xfrm>
            <a:off x="467544" y="4005064"/>
            <a:ext cx="8111058" cy="23334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3. DAT user guidance (1)</a:t>
            </a:r>
            <a:endParaRPr lang="en-US" dirty="0"/>
          </a:p>
        </p:txBody>
      </p:sp>
      <p:sp>
        <p:nvSpPr>
          <p:cNvPr id="3" name="Content Placeholder 2"/>
          <p:cNvSpPr>
            <a:spLocks noGrp="1"/>
          </p:cNvSpPr>
          <p:nvPr>
            <p:ph idx="1"/>
          </p:nvPr>
        </p:nvSpPr>
        <p:spPr/>
        <p:txBody>
          <a:bodyPr/>
          <a:lstStyle/>
          <a:p>
            <a:pPr marL="514350" indent="-514350">
              <a:buNone/>
            </a:pPr>
            <a:r>
              <a:rPr lang="en-US" dirty="0" smtClean="0"/>
              <a:t>Data Aggregation Tool (DAT)</a:t>
            </a:r>
          </a:p>
          <a:p>
            <a:pPr marL="514350" indent="-514350">
              <a:buAutoNum type="arabicPeriod"/>
            </a:pPr>
            <a:r>
              <a:rPr lang="en-US" dirty="0" smtClean="0"/>
              <a:t>Aggregation of data from individual respondents</a:t>
            </a:r>
          </a:p>
          <a:p>
            <a:pPr marL="514350" indent="-514350">
              <a:buAutoNum type="arabicPeriod"/>
            </a:pPr>
            <a:r>
              <a:rPr lang="en-US" dirty="0" smtClean="0"/>
              <a:t>Automated calculations</a:t>
            </a:r>
          </a:p>
          <a:p>
            <a:pPr marL="514350" indent="-514350">
              <a:buAutoNum type="arabicPeriod"/>
            </a:pPr>
            <a:r>
              <a:rPr lang="en-US" dirty="0" smtClean="0"/>
              <a:t>Overview of general results</a:t>
            </a:r>
            <a:endParaRPr lang="en-US" dirty="0"/>
          </a:p>
        </p:txBody>
      </p:sp>
      <p:sp>
        <p:nvSpPr>
          <p:cNvPr id="4" name="Slide Number Placeholder 3"/>
          <p:cNvSpPr>
            <a:spLocks noGrp="1"/>
          </p:cNvSpPr>
          <p:nvPr>
            <p:ph type="sldNum" sz="quarter" idx="12"/>
          </p:nvPr>
        </p:nvSpPr>
        <p:spPr/>
        <p:txBody>
          <a:bodyPr/>
          <a:lstStyle/>
          <a:p>
            <a:fld id="{6C778EAE-01E0-4619-B9BC-327128B2ABB0}" type="slidenum">
              <a:rPr lang="nl-NL" smtClean="0"/>
              <a:pPr/>
              <a:t>19</a:t>
            </a:fld>
            <a:endParaRPr lang="nl-NL"/>
          </a:p>
        </p:txBody>
      </p:sp>
      <p:sp>
        <p:nvSpPr>
          <p:cNvPr id="5" name="Footer Placeholder 4"/>
          <p:cNvSpPr>
            <a:spLocks noGrp="1"/>
          </p:cNvSpPr>
          <p:nvPr>
            <p:ph type="ftr" sz="quarter" idx="11"/>
          </p:nvPr>
        </p:nvSpPr>
        <p:spPr/>
        <p:txBody>
          <a:bodyPr/>
          <a:lstStyle/>
          <a:p>
            <a:r>
              <a:rPr lang="en-US" smtClean="0"/>
              <a:t>User Guidance SRP data collection tools</a:t>
            </a:r>
            <a:endParaRPr lang="nl-N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a:t>
            </a:r>
            <a:endParaRPr lang="en-US" dirty="0"/>
          </a:p>
        </p:txBody>
      </p:sp>
      <p:sp>
        <p:nvSpPr>
          <p:cNvPr id="3" name="Content Placeholder 2"/>
          <p:cNvSpPr>
            <a:spLocks noGrp="1"/>
          </p:cNvSpPr>
          <p:nvPr>
            <p:ph idx="1"/>
          </p:nvPr>
        </p:nvSpPr>
        <p:spPr>
          <a:xfrm>
            <a:off x="251520" y="1124744"/>
            <a:ext cx="8784976" cy="4896543"/>
          </a:xfrm>
        </p:spPr>
        <p:txBody>
          <a:bodyPr>
            <a:normAutofit lnSpcReduction="10000"/>
          </a:bodyPr>
          <a:lstStyle/>
          <a:p>
            <a:pPr marL="514350" indent="-514350">
              <a:buFont typeface="+mj-lt"/>
              <a:buAutoNum type="arabicPeriod"/>
            </a:pPr>
            <a:r>
              <a:rPr lang="en-US" dirty="0" smtClean="0"/>
              <a:t>Background on tools</a:t>
            </a:r>
          </a:p>
          <a:p>
            <a:pPr marL="0" indent="0">
              <a:buNone/>
            </a:pPr>
            <a:r>
              <a:rPr lang="en-US" sz="2400" dirty="0" smtClean="0"/>
              <a:t>Here we provide a bit more background on the purpose of the data collection tools and why,  when and how to use these.</a:t>
            </a:r>
          </a:p>
          <a:p>
            <a:pPr marL="514350" indent="-514350">
              <a:buFont typeface="+mj-lt"/>
              <a:buAutoNum type="arabicPeriod" startAt="2"/>
            </a:pPr>
            <a:r>
              <a:rPr lang="en-US" dirty="0" smtClean="0"/>
              <a:t>SSDCT user guidance</a:t>
            </a:r>
          </a:p>
          <a:p>
            <a:pPr marL="0" indent="0">
              <a:buNone/>
            </a:pPr>
            <a:r>
              <a:rPr lang="en-US" sz="2400" dirty="0" smtClean="0"/>
              <a:t>This section explains how to use the SRP Standard Data Collection Tool (SSDCT)</a:t>
            </a:r>
          </a:p>
          <a:p>
            <a:pPr marL="514350" indent="-514350">
              <a:buFont typeface="+mj-lt"/>
              <a:buAutoNum type="arabicPeriod" startAt="3"/>
            </a:pPr>
            <a:r>
              <a:rPr lang="en-US" dirty="0" smtClean="0"/>
              <a:t>DAT user guidance</a:t>
            </a:r>
          </a:p>
          <a:p>
            <a:pPr marL="0" indent="0">
              <a:buNone/>
            </a:pPr>
            <a:r>
              <a:rPr lang="en-US" sz="2400" dirty="0" smtClean="0"/>
              <a:t>This section explains how to use the SRP Data Aggregation tool (DAT)</a:t>
            </a:r>
          </a:p>
          <a:p>
            <a:pPr marL="514350" indent="-514350">
              <a:buFont typeface="+mj-lt"/>
              <a:buAutoNum type="arabicPeriod" startAt="4"/>
            </a:pPr>
            <a:r>
              <a:rPr lang="en-US" dirty="0" smtClean="0"/>
              <a:t>Contact information</a:t>
            </a:r>
          </a:p>
          <a:p>
            <a:pPr marL="0" indent="0">
              <a:buNone/>
            </a:pPr>
            <a:r>
              <a:rPr lang="en-US" sz="2400" dirty="0" smtClean="0"/>
              <a:t>This section provides contact information to ask questions and to download documents.</a:t>
            </a:r>
            <a:endParaRPr lang="en-US" sz="2400" dirty="0"/>
          </a:p>
        </p:txBody>
      </p:sp>
      <p:sp>
        <p:nvSpPr>
          <p:cNvPr id="4" name="Footer Placeholder 3"/>
          <p:cNvSpPr>
            <a:spLocks noGrp="1"/>
          </p:cNvSpPr>
          <p:nvPr>
            <p:ph type="ftr" sz="quarter" idx="11"/>
          </p:nvPr>
        </p:nvSpPr>
        <p:spPr/>
        <p:txBody>
          <a:bodyPr/>
          <a:lstStyle/>
          <a:p>
            <a:r>
              <a:rPr lang="en-US" dirty="0" smtClean="0"/>
              <a:t>User Guidance SRP data collection tools</a:t>
            </a:r>
            <a:endParaRPr lang="nl-NL" dirty="0"/>
          </a:p>
        </p:txBody>
      </p:sp>
      <p:sp>
        <p:nvSpPr>
          <p:cNvPr id="5" name="Slide Number Placeholder 4"/>
          <p:cNvSpPr>
            <a:spLocks noGrp="1"/>
          </p:cNvSpPr>
          <p:nvPr>
            <p:ph type="sldNum" sz="quarter" idx="12"/>
          </p:nvPr>
        </p:nvSpPr>
        <p:spPr/>
        <p:txBody>
          <a:bodyPr/>
          <a:lstStyle/>
          <a:p>
            <a:fld id="{6C778EAE-01E0-4619-B9BC-327128B2ABB0}" type="slidenum">
              <a:rPr lang="nl-NL" smtClean="0"/>
              <a:pPr/>
              <a:t>2</a:t>
            </a:fld>
            <a:endParaRPr lang="nl-N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3. DAT user guidance (2)</a:t>
            </a:r>
            <a:endParaRPr lang="en-US" dirty="0"/>
          </a:p>
        </p:txBody>
      </p:sp>
      <p:sp>
        <p:nvSpPr>
          <p:cNvPr id="3" name="Content Placeholder 2"/>
          <p:cNvSpPr>
            <a:spLocks noGrp="1"/>
          </p:cNvSpPr>
          <p:nvPr>
            <p:ph idx="1"/>
          </p:nvPr>
        </p:nvSpPr>
        <p:spPr/>
        <p:txBody>
          <a:bodyPr/>
          <a:lstStyle/>
          <a:p>
            <a:pPr marL="514350" indent="-514350">
              <a:buNone/>
            </a:pPr>
            <a:r>
              <a:rPr lang="nl-NL" b="1" dirty="0" err="1" smtClean="0"/>
              <a:t>Rules</a:t>
            </a:r>
            <a:r>
              <a:rPr lang="nl-NL" b="1" dirty="0" smtClean="0"/>
              <a:t> of </a:t>
            </a:r>
            <a:r>
              <a:rPr lang="nl-NL" b="1" dirty="0" err="1" smtClean="0"/>
              <a:t>Thumb</a:t>
            </a:r>
            <a:endParaRPr lang="en-US" b="1" dirty="0" smtClean="0"/>
          </a:p>
          <a:p>
            <a:pPr marL="514350" indent="-514350">
              <a:buAutoNum type="arabicPeriod"/>
            </a:pPr>
            <a:r>
              <a:rPr lang="en-US" dirty="0" smtClean="0"/>
              <a:t>Fill in all the requirements in the standard and use the aggregation sheet to copy-paste the data into the DAT</a:t>
            </a:r>
          </a:p>
          <a:p>
            <a:pPr marL="514350" indent="-514350">
              <a:buAutoNum type="arabicPeriod"/>
            </a:pPr>
            <a:r>
              <a:rPr lang="en-US" dirty="0" smtClean="0"/>
              <a:t>Strictly follow the instructions as mentioned in this user guidance and in the tool itself.</a:t>
            </a:r>
          </a:p>
        </p:txBody>
      </p:sp>
      <p:sp>
        <p:nvSpPr>
          <p:cNvPr id="4" name="Slide Number Placeholder 3"/>
          <p:cNvSpPr>
            <a:spLocks noGrp="1"/>
          </p:cNvSpPr>
          <p:nvPr>
            <p:ph type="sldNum" sz="quarter" idx="12"/>
          </p:nvPr>
        </p:nvSpPr>
        <p:spPr/>
        <p:txBody>
          <a:bodyPr/>
          <a:lstStyle/>
          <a:p>
            <a:fld id="{6C778EAE-01E0-4619-B9BC-327128B2ABB0}" type="slidenum">
              <a:rPr lang="nl-NL" smtClean="0"/>
              <a:pPr/>
              <a:t>20</a:t>
            </a:fld>
            <a:endParaRPr lang="nl-NL"/>
          </a:p>
        </p:txBody>
      </p:sp>
      <p:sp>
        <p:nvSpPr>
          <p:cNvPr id="5" name="Footer Placeholder 4"/>
          <p:cNvSpPr>
            <a:spLocks noGrp="1"/>
          </p:cNvSpPr>
          <p:nvPr>
            <p:ph type="ftr" sz="quarter" idx="11"/>
          </p:nvPr>
        </p:nvSpPr>
        <p:spPr/>
        <p:txBody>
          <a:bodyPr/>
          <a:lstStyle/>
          <a:p>
            <a:r>
              <a:rPr lang="en-US" smtClean="0"/>
              <a:t>User Guidance SRP data collection tools</a:t>
            </a:r>
            <a:endParaRPr lang="nl-NL"/>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DAT user guidance (3)</a:t>
            </a:r>
            <a:endParaRPr lang="nl-NL" dirty="0"/>
          </a:p>
        </p:txBody>
      </p:sp>
      <p:sp>
        <p:nvSpPr>
          <p:cNvPr id="3" name="Content Placeholder 2"/>
          <p:cNvSpPr>
            <a:spLocks noGrp="1"/>
          </p:cNvSpPr>
          <p:nvPr>
            <p:ph idx="1"/>
          </p:nvPr>
        </p:nvSpPr>
        <p:spPr/>
        <p:txBody>
          <a:bodyPr>
            <a:normAutofit fontScale="92500" lnSpcReduction="10000"/>
          </a:bodyPr>
          <a:lstStyle/>
          <a:p>
            <a:pPr marL="514350" indent="-514350">
              <a:buNone/>
            </a:pPr>
            <a:r>
              <a:rPr lang="en-US" b="1" dirty="0" smtClean="0"/>
              <a:t>Step by step guidance</a:t>
            </a:r>
          </a:p>
          <a:p>
            <a:pPr marL="514350" indent="-514350">
              <a:buNone/>
            </a:pPr>
            <a:r>
              <a:rPr lang="nl-NL" u="sng" dirty="0" smtClean="0"/>
              <a:t>Sample </a:t>
            </a:r>
            <a:r>
              <a:rPr lang="nl-NL" u="sng" dirty="0" err="1" smtClean="0"/>
              <a:t>Size</a:t>
            </a:r>
            <a:endParaRPr lang="en-US" u="sng" dirty="0" smtClean="0"/>
          </a:p>
          <a:p>
            <a:pPr marL="0" indent="0">
              <a:buNone/>
            </a:pPr>
            <a:r>
              <a:rPr lang="en-US" sz="2400" dirty="0" smtClean="0"/>
              <a:t>Fill in the size of the sample for which you like to aggregate data in the blue box. You have to be exact.</a:t>
            </a:r>
            <a:br>
              <a:rPr lang="en-US" sz="2400" dirty="0" smtClean="0"/>
            </a:br>
            <a:r>
              <a:rPr lang="en-US" sz="2400" dirty="0" smtClean="0"/>
              <a:t>The tool requires the</a:t>
            </a:r>
            <a:br>
              <a:rPr lang="en-US" sz="2400" dirty="0" smtClean="0"/>
            </a:br>
            <a:r>
              <a:rPr lang="en-US" sz="2400" b="1" dirty="0" smtClean="0"/>
              <a:t>exact sample size </a:t>
            </a:r>
            <a:r>
              <a:rPr lang="en-US" sz="2400" dirty="0" smtClean="0"/>
              <a:t>for</a:t>
            </a:r>
            <a:br>
              <a:rPr lang="en-US" sz="2400" dirty="0" smtClean="0"/>
            </a:br>
            <a:r>
              <a:rPr lang="en-US" sz="2400" dirty="0" smtClean="0"/>
              <a:t>proper functioning.</a:t>
            </a:r>
          </a:p>
          <a:p>
            <a:pPr marL="0" indent="0">
              <a:buNone/>
            </a:pPr>
            <a:r>
              <a:rPr lang="en-US" sz="2400" dirty="0" smtClean="0"/>
              <a:t>When the size you </a:t>
            </a:r>
            <a:br>
              <a:rPr lang="en-US" sz="2400" dirty="0" smtClean="0"/>
            </a:br>
            <a:r>
              <a:rPr lang="en-US" sz="2400" dirty="0" smtClean="0"/>
              <a:t>entered and the </a:t>
            </a:r>
            <a:br>
              <a:rPr lang="en-US" sz="2400" dirty="0" smtClean="0"/>
            </a:br>
            <a:r>
              <a:rPr lang="en-US" sz="2400" dirty="0" smtClean="0"/>
              <a:t>number of </a:t>
            </a:r>
            <a:br>
              <a:rPr lang="en-US" sz="2400" dirty="0" smtClean="0"/>
            </a:br>
            <a:r>
              <a:rPr lang="en-US" sz="2400" dirty="0" smtClean="0"/>
              <a:t>respondents in the </a:t>
            </a:r>
            <a:br>
              <a:rPr lang="en-US" sz="2400" dirty="0" smtClean="0"/>
            </a:br>
            <a:r>
              <a:rPr lang="en-US" sz="2400" dirty="0" smtClean="0"/>
              <a:t>raw data entry from </a:t>
            </a:r>
            <a:br>
              <a:rPr lang="en-US" sz="2400" dirty="0" smtClean="0"/>
            </a:br>
            <a:r>
              <a:rPr lang="en-US" sz="2400" dirty="0" smtClean="0"/>
              <a:t>are the same, the </a:t>
            </a:r>
            <a:br>
              <a:rPr lang="en-US" sz="2400" dirty="0" smtClean="0"/>
            </a:br>
            <a:r>
              <a:rPr lang="en-US" sz="2400" b="1" dirty="0" smtClean="0"/>
              <a:t>check becomes green</a:t>
            </a:r>
          </a:p>
        </p:txBody>
      </p:sp>
      <p:sp>
        <p:nvSpPr>
          <p:cNvPr id="4" name="Slide Number Placeholder 3"/>
          <p:cNvSpPr>
            <a:spLocks noGrp="1"/>
          </p:cNvSpPr>
          <p:nvPr>
            <p:ph type="sldNum" sz="quarter" idx="12"/>
          </p:nvPr>
        </p:nvSpPr>
        <p:spPr/>
        <p:txBody>
          <a:bodyPr/>
          <a:lstStyle/>
          <a:p>
            <a:fld id="{6C778EAE-01E0-4619-B9BC-327128B2ABB0}" type="slidenum">
              <a:rPr lang="nl-NL" smtClean="0"/>
              <a:pPr/>
              <a:t>21</a:t>
            </a:fld>
            <a:endParaRPr lang="nl-NL" dirty="0"/>
          </a:p>
        </p:txBody>
      </p:sp>
      <p:sp>
        <p:nvSpPr>
          <p:cNvPr id="5" name="Footer Placeholder 4"/>
          <p:cNvSpPr>
            <a:spLocks noGrp="1"/>
          </p:cNvSpPr>
          <p:nvPr>
            <p:ph type="ftr" sz="quarter" idx="11"/>
          </p:nvPr>
        </p:nvSpPr>
        <p:spPr/>
        <p:txBody>
          <a:bodyPr/>
          <a:lstStyle/>
          <a:p>
            <a:r>
              <a:rPr lang="en-US" smtClean="0"/>
              <a:t>User Guidance SRP data collection tools</a:t>
            </a:r>
            <a:endParaRPr lang="nl-NL"/>
          </a:p>
        </p:txBody>
      </p:sp>
      <p:pic>
        <p:nvPicPr>
          <p:cNvPr id="6146" name="Picture 2"/>
          <p:cNvPicPr>
            <a:picLocks noChangeAspect="1" noChangeArrowheads="1"/>
          </p:cNvPicPr>
          <p:nvPr/>
        </p:nvPicPr>
        <p:blipFill>
          <a:blip r:embed="rId2" cstate="print"/>
          <a:srcRect l="1971" t="24447" r="16220"/>
          <a:stretch>
            <a:fillRect/>
          </a:stretch>
        </p:blipFill>
        <p:spPr bwMode="auto">
          <a:xfrm>
            <a:off x="2987824" y="2708920"/>
            <a:ext cx="5976664" cy="28929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DAT user guidance (4)</a:t>
            </a:r>
            <a:endParaRPr lang="nl-NL"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US" b="1" dirty="0" smtClean="0"/>
              <a:t>Step by step guidance</a:t>
            </a:r>
          </a:p>
          <a:p>
            <a:pPr marL="514350" indent="-514350">
              <a:buNone/>
            </a:pPr>
            <a:r>
              <a:rPr lang="en-US" u="sng" dirty="0" smtClean="0"/>
              <a:t>Raw Data Entry form</a:t>
            </a:r>
          </a:p>
          <a:p>
            <a:pPr marL="457200" indent="-457200">
              <a:buAutoNum type="arabicParenR"/>
            </a:pPr>
            <a:r>
              <a:rPr lang="en-US" sz="2400" dirty="0" smtClean="0"/>
              <a:t>This is the core of the DAT, where the raw data from the SSDCT is entered per farmer. </a:t>
            </a:r>
          </a:p>
          <a:p>
            <a:pPr marL="457200" indent="-457200">
              <a:buAutoNum type="arabicParenR"/>
            </a:pPr>
            <a:r>
              <a:rPr lang="en-US" sz="2400" dirty="0" smtClean="0"/>
              <a:t>Use the SSDCT ‘to aggregation’ sheet to copy the raw data from. Use ‘past as values’ option as mentioned in the instructions at the top of in the Raw Data Entry form.</a:t>
            </a:r>
          </a:p>
          <a:p>
            <a:pPr marL="457200" indent="-457200">
              <a:buAutoNum type="arabicParenR"/>
            </a:pPr>
            <a:r>
              <a:rPr lang="en-US" sz="2400" dirty="0" smtClean="0"/>
              <a:t>Each line is an individual respondent</a:t>
            </a:r>
          </a:p>
          <a:p>
            <a:pPr marL="457200" indent="-457200">
              <a:buAutoNum type="arabicParenR"/>
            </a:pPr>
            <a:r>
              <a:rPr lang="en-US" sz="2400" dirty="0" smtClean="0"/>
              <a:t>If not using the SSDCT, you can manually fill in the data for each respondent. However we would like to stress to use the SSDCT. Note that you should still use the standard as presented in the standard data collection tool (SDCT), as this is the order of questions used for aggregation (the paper/</a:t>
            </a:r>
            <a:r>
              <a:rPr lang="en-US" sz="2400" dirty="0" err="1" smtClean="0"/>
              <a:t>pdf</a:t>
            </a:r>
            <a:r>
              <a:rPr lang="en-US" sz="2400" dirty="0" smtClean="0"/>
              <a:t> document diverts from this). If manually filling in, please be very strict and consistent as the DAT may not function properly due to occurring errors.</a:t>
            </a:r>
          </a:p>
          <a:p>
            <a:pPr marL="457200" indent="-457200">
              <a:buAutoNum type="arabicParenR"/>
            </a:pPr>
            <a:endParaRPr lang="en-US" sz="2400" dirty="0" smtClean="0"/>
          </a:p>
          <a:p>
            <a:pPr marL="0" indent="0">
              <a:buNone/>
            </a:pPr>
            <a:endParaRPr lang="en-US" sz="2400" u="sng" dirty="0" smtClean="0"/>
          </a:p>
        </p:txBody>
      </p:sp>
      <p:sp>
        <p:nvSpPr>
          <p:cNvPr id="4" name="Slide Number Placeholder 3"/>
          <p:cNvSpPr>
            <a:spLocks noGrp="1"/>
          </p:cNvSpPr>
          <p:nvPr>
            <p:ph type="sldNum" sz="quarter" idx="12"/>
          </p:nvPr>
        </p:nvSpPr>
        <p:spPr/>
        <p:txBody>
          <a:bodyPr/>
          <a:lstStyle/>
          <a:p>
            <a:fld id="{6C778EAE-01E0-4619-B9BC-327128B2ABB0}" type="slidenum">
              <a:rPr lang="nl-NL" smtClean="0"/>
              <a:pPr/>
              <a:t>22</a:t>
            </a:fld>
            <a:endParaRPr lang="nl-NL" dirty="0"/>
          </a:p>
        </p:txBody>
      </p:sp>
      <p:sp>
        <p:nvSpPr>
          <p:cNvPr id="5" name="Footer Placeholder 4"/>
          <p:cNvSpPr>
            <a:spLocks noGrp="1"/>
          </p:cNvSpPr>
          <p:nvPr>
            <p:ph type="ftr" sz="quarter" idx="11"/>
          </p:nvPr>
        </p:nvSpPr>
        <p:spPr/>
        <p:txBody>
          <a:bodyPr/>
          <a:lstStyle/>
          <a:p>
            <a:r>
              <a:rPr lang="en-US" smtClean="0"/>
              <a:t>User Guidance SRP data collection tools</a:t>
            </a:r>
            <a:endParaRPr lang="nl-NL"/>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DAT user guidance (4)</a:t>
            </a:r>
            <a:endParaRPr lang="nl-NL" dirty="0"/>
          </a:p>
        </p:txBody>
      </p:sp>
      <p:sp>
        <p:nvSpPr>
          <p:cNvPr id="3" name="Content Placeholder 2"/>
          <p:cNvSpPr>
            <a:spLocks noGrp="1"/>
          </p:cNvSpPr>
          <p:nvPr>
            <p:ph idx="1"/>
          </p:nvPr>
        </p:nvSpPr>
        <p:spPr>
          <a:xfrm>
            <a:off x="251520" y="1124745"/>
            <a:ext cx="8640960" cy="1296144"/>
          </a:xfrm>
        </p:spPr>
        <p:txBody>
          <a:bodyPr>
            <a:normAutofit/>
          </a:bodyPr>
          <a:lstStyle/>
          <a:p>
            <a:pPr marL="514350" indent="-514350">
              <a:buNone/>
            </a:pPr>
            <a:r>
              <a:rPr lang="en-US" b="1" dirty="0" smtClean="0"/>
              <a:t>Step by step guidance</a:t>
            </a:r>
          </a:p>
          <a:p>
            <a:pPr marL="514350" indent="-514350">
              <a:buNone/>
            </a:pPr>
            <a:r>
              <a:rPr lang="en-US" u="sng" dirty="0" smtClean="0"/>
              <a:t>Raw Data Entry form</a:t>
            </a:r>
          </a:p>
          <a:p>
            <a:pPr marL="0" indent="0">
              <a:buNone/>
            </a:pPr>
            <a:endParaRPr lang="en-US" sz="2400" u="sng" dirty="0" smtClean="0"/>
          </a:p>
        </p:txBody>
      </p:sp>
      <p:sp>
        <p:nvSpPr>
          <p:cNvPr id="4" name="Slide Number Placeholder 3"/>
          <p:cNvSpPr>
            <a:spLocks noGrp="1"/>
          </p:cNvSpPr>
          <p:nvPr>
            <p:ph type="sldNum" sz="quarter" idx="12"/>
          </p:nvPr>
        </p:nvSpPr>
        <p:spPr/>
        <p:txBody>
          <a:bodyPr/>
          <a:lstStyle/>
          <a:p>
            <a:fld id="{6C778EAE-01E0-4619-B9BC-327128B2ABB0}" type="slidenum">
              <a:rPr lang="nl-NL" smtClean="0"/>
              <a:pPr/>
              <a:t>23</a:t>
            </a:fld>
            <a:endParaRPr lang="nl-NL" dirty="0"/>
          </a:p>
        </p:txBody>
      </p:sp>
      <p:sp>
        <p:nvSpPr>
          <p:cNvPr id="5" name="Footer Placeholder 4"/>
          <p:cNvSpPr>
            <a:spLocks noGrp="1"/>
          </p:cNvSpPr>
          <p:nvPr>
            <p:ph type="ftr" sz="quarter" idx="11"/>
          </p:nvPr>
        </p:nvSpPr>
        <p:spPr/>
        <p:txBody>
          <a:bodyPr/>
          <a:lstStyle/>
          <a:p>
            <a:r>
              <a:rPr lang="en-US" smtClean="0"/>
              <a:t>User Guidance SRP data collection tools</a:t>
            </a:r>
            <a:endParaRPr lang="nl-NL"/>
          </a:p>
        </p:txBody>
      </p:sp>
      <p:pic>
        <p:nvPicPr>
          <p:cNvPr id="7170" name="Picture 2"/>
          <p:cNvPicPr>
            <a:picLocks noChangeAspect="1" noChangeArrowheads="1"/>
          </p:cNvPicPr>
          <p:nvPr/>
        </p:nvPicPr>
        <p:blipFill>
          <a:blip r:embed="rId2" cstate="print"/>
          <a:srcRect r="59091"/>
          <a:stretch>
            <a:fillRect/>
          </a:stretch>
        </p:blipFill>
        <p:spPr bwMode="auto">
          <a:xfrm>
            <a:off x="179512" y="2420888"/>
            <a:ext cx="3600400" cy="2628900"/>
          </a:xfrm>
          <a:prstGeom prst="rect">
            <a:avLst/>
          </a:prstGeom>
          <a:noFill/>
          <a:ln w="9525">
            <a:noFill/>
            <a:miter lim="800000"/>
            <a:headEnd/>
            <a:tailEnd/>
          </a:ln>
        </p:spPr>
      </p:pic>
      <p:sp>
        <p:nvSpPr>
          <p:cNvPr id="9" name="Content Placeholder 2"/>
          <p:cNvSpPr txBox="1">
            <a:spLocks/>
          </p:cNvSpPr>
          <p:nvPr/>
        </p:nvSpPr>
        <p:spPr>
          <a:xfrm>
            <a:off x="1907704" y="5157192"/>
            <a:ext cx="1584176" cy="864096"/>
          </a:xfrm>
          <a:prstGeom prst="rect">
            <a:avLst/>
          </a:prstGeom>
          <a:ln w="19050">
            <a:solidFill>
              <a:srgbClr val="007C6B"/>
            </a:solidFill>
          </a:ln>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buFont typeface="Arial" pitchFamily="34" charset="0"/>
              <a:buNone/>
              <a:tabLst/>
              <a:defRPr/>
            </a:pPr>
            <a:r>
              <a:rPr lang="nl-NL" sz="1200" dirty="0" smtClean="0"/>
              <a:t>Paste in </a:t>
            </a:r>
            <a:r>
              <a:rPr lang="nl-NL" sz="1200" dirty="0" err="1" smtClean="0"/>
              <a:t>this</a:t>
            </a:r>
            <a:r>
              <a:rPr lang="nl-NL" sz="1200" dirty="0" smtClean="0"/>
              <a:t> </a:t>
            </a:r>
            <a:r>
              <a:rPr lang="nl-NL" sz="1200" dirty="0" err="1" smtClean="0"/>
              <a:t>cell</a:t>
            </a:r>
            <a:r>
              <a:rPr lang="nl-NL" sz="1200" dirty="0" smtClean="0"/>
              <a:t> the data </a:t>
            </a:r>
            <a:r>
              <a:rPr lang="nl-NL" sz="1200" dirty="0" err="1" smtClean="0"/>
              <a:t>from</a:t>
            </a:r>
            <a:r>
              <a:rPr lang="nl-NL" sz="1200" dirty="0" smtClean="0"/>
              <a:t> the 1st respondent, </a:t>
            </a:r>
            <a:r>
              <a:rPr lang="nl-NL" sz="1200" dirty="0" err="1" smtClean="0"/>
              <a:t>using</a:t>
            </a:r>
            <a:r>
              <a:rPr lang="nl-NL" sz="1200" dirty="0" smtClean="0"/>
              <a:t> the </a:t>
            </a:r>
            <a:r>
              <a:rPr lang="nl-NL" sz="1200" b="1" dirty="0" smtClean="0"/>
              <a:t>past as </a:t>
            </a:r>
            <a:r>
              <a:rPr lang="nl-NL" sz="1200" b="1" dirty="0" err="1" smtClean="0"/>
              <a:t>value</a:t>
            </a:r>
            <a:r>
              <a:rPr lang="nl-NL" sz="1200" b="1" dirty="0" smtClean="0"/>
              <a:t> </a:t>
            </a:r>
            <a:r>
              <a:rPr lang="nl-NL" sz="1200" dirty="0" err="1" smtClean="0"/>
              <a:t>option</a:t>
            </a:r>
            <a:endParaRPr kumimoji="0" lang="en-US" sz="1200" i="0" u="none" strike="noStrike" kern="1200" cap="none" spc="0" normalizeH="0" baseline="0" dirty="0" smtClean="0">
              <a:ln>
                <a:noFill/>
              </a:ln>
              <a:solidFill>
                <a:schemeClr val="tx1"/>
              </a:solidFill>
              <a:effectLst/>
              <a:uLnTx/>
              <a:uFillTx/>
              <a:latin typeface="+mn-lt"/>
              <a:ea typeface="+mn-ea"/>
              <a:cs typeface="+mn-cs"/>
            </a:endParaRPr>
          </a:p>
        </p:txBody>
      </p:sp>
      <p:cxnSp>
        <p:nvCxnSpPr>
          <p:cNvPr id="11" name="Straight Arrow Connector 10"/>
          <p:cNvCxnSpPr/>
          <p:nvPr/>
        </p:nvCxnSpPr>
        <p:spPr>
          <a:xfrm flipH="1" flipV="1">
            <a:off x="1187624" y="2780928"/>
            <a:ext cx="720080" cy="2376264"/>
          </a:xfrm>
          <a:prstGeom prst="straightConnector1">
            <a:avLst/>
          </a:prstGeom>
          <a:ln w="19050">
            <a:solidFill>
              <a:srgbClr val="007C6B"/>
            </a:solidFill>
            <a:tailEnd type="arrow"/>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4067944" y="1988840"/>
            <a:ext cx="4464496" cy="3600400"/>
          </a:xfrm>
          <a:prstGeom prst="rect">
            <a:avLst/>
          </a:prstGeom>
          <a:solidFill>
            <a:schemeClr val="bg1"/>
          </a:solidFill>
          <a:ln w="19050">
            <a:solidFill>
              <a:srgbClr val="007C6B"/>
            </a:solidFill>
          </a:ln>
        </p:spPr>
        <p:txBody>
          <a:bodyPr vert="horz" lIns="91440" tIns="45720" rIns="91440" bIns="45720" rtlCol="0">
            <a:normAutofit/>
          </a:bodyPr>
          <a:lstStyle/>
          <a:p>
            <a:pPr lvl="0">
              <a:spcBef>
                <a:spcPct val="20000"/>
              </a:spcBef>
            </a:pPr>
            <a:r>
              <a:rPr lang="en-US" sz="1200" b="1" dirty="0" smtClean="0"/>
              <a:t>‘Paste as values’ instructions</a:t>
            </a:r>
          </a:p>
          <a:p>
            <a:pPr lvl="0">
              <a:spcBef>
                <a:spcPct val="20000"/>
              </a:spcBef>
            </a:pPr>
            <a:r>
              <a:rPr lang="en-US" sz="1200" dirty="0" err="1" smtClean="0"/>
              <a:t>i</a:t>
            </a:r>
            <a:r>
              <a:rPr lang="en-US" sz="1200" dirty="0" smtClean="0"/>
              <a:t>) Select cell in column B, right mouse click, 'paste special', 'values'. </a:t>
            </a:r>
          </a:p>
          <a:p>
            <a:pPr lvl="0">
              <a:spcBef>
                <a:spcPct val="20000"/>
              </a:spcBef>
            </a:pPr>
            <a:r>
              <a:rPr lang="en-US" sz="1200" dirty="0" smtClean="0"/>
              <a:t>Ii) Select cell in column B. In 'home'-tab, Clipboard menu, use ' paste'  button, Paste special, 'values' see pictures on the right</a:t>
            </a:r>
            <a:endParaRPr kumimoji="0" lang="en-US" sz="1200" i="0" u="none" strike="noStrike" kern="1200" cap="none" spc="0" normalizeH="0" baseline="0" dirty="0" smtClean="0">
              <a:ln>
                <a:noFill/>
              </a:ln>
              <a:solidFill>
                <a:schemeClr val="tx1"/>
              </a:solidFill>
              <a:effectLst/>
              <a:uLnTx/>
              <a:uFillTx/>
              <a:latin typeface="+mn-lt"/>
              <a:ea typeface="+mn-ea"/>
              <a:cs typeface="+mn-cs"/>
            </a:endParaRPr>
          </a:p>
        </p:txBody>
      </p:sp>
      <p:pic>
        <p:nvPicPr>
          <p:cNvPr id="7171" name="Picture 3"/>
          <p:cNvPicPr>
            <a:picLocks noChangeAspect="1" noChangeArrowheads="1"/>
          </p:cNvPicPr>
          <p:nvPr/>
        </p:nvPicPr>
        <p:blipFill>
          <a:blip r:embed="rId3" cstate="print"/>
          <a:srcRect/>
          <a:stretch>
            <a:fillRect/>
          </a:stretch>
        </p:blipFill>
        <p:spPr bwMode="auto">
          <a:xfrm>
            <a:off x="5940152" y="3140968"/>
            <a:ext cx="2520280" cy="2262138"/>
          </a:xfrm>
          <a:prstGeom prst="rect">
            <a:avLst/>
          </a:prstGeom>
          <a:noFill/>
          <a:ln w="9525">
            <a:noFill/>
            <a:miter lim="800000"/>
            <a:headEnd/>
            <a:tailEnd/>
          </a:ln>
        </p:spPr>
      </p:pic>
      <p:pic>
        <p:nvPicPr>
          <p:cNvPr id="14" name="Picture 2"/>
          <p:cNvPicPr>
            <a:picLocks noChangeAspect="1" noChangeArrowheads="1"/>
          </p:cNvPicPr>
          <p:nvPr/>
        </p:nvPicPr>
        <p:blipFill>
          <a:blip r:embed="rId4" cstate="print"/>
          <a:srcRect l="52945" r="38439" b="65582"/>
          <a:stretch>
            <a:fillRect/>
          </a:stretch>
        </p:blipFill>
        <p:spPr bwMode="auto">
          <a:xfrm>
            <a:off x="4283968" y="3140968"/>
            <a:ext cx="1514017" cy="2276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DAT user guidance (5)</a:t>
            </a:r>
            <a:endParaRPr lang="nl-NL" dirty="0"/>
          </a:p>
        </p:txBody>
      </p:sp>
      <p:sp>
        <p:nvSpPr>
          <p:cNvPr id="3" name="Content Placeholder 2"/>
          <p:cNvSpPr>
            <a:spLocks noGrp="1"/>
          </p:cNvSpPr>
          <p:nvPr>
            <p:ph idx="1"/>
          </p:nvPr>
        </p:nvSpPr>
        <p:spPr/>
        <p:txBody>
          <a:bodyPr/>
          <a:lstStyle/>
          <a:p>
            <a:pPr marL="514350" indent="-514350">
              <a:buNone/>
            </a:pPr>
            <a:r>
              <a:rPr lang="nl-NL" b="1" dirty="0" smtClean="0"/>
              <a:t>Step </a:t>
            </a:r>
            <a:r>
              <a:rPr lang="nl-NL" b="1" dirty="0" err="1" smtClean="0"/>
              <a:t>by</a:t>
            </a:r>
            <a:r>
              <a:rPr lang="nl-NL" b="1" dirty="0" smtClean="0"/>
              <a:t> step </a:t>
            </a:r>
            <a:r>
              <a:rPr lang="nl-NL" b="1" dirty="0" err="1" smtClean="0"/>
              <a:t>guidance</a:t>
            </a:r>
            <a:endParaRPr lang="nl-NL" b="1" dirty="0" smtClean="0"/>
          </a:p>
          <a:p>
            <a:pPr marL="514350" indent="-514350">
              <a:buNone/>
            </a:pPr>
            <a:r>
              <a:rPr lang="nl-NL" u="sng" dirty="0" err="1" smtClean="0"/>
              <a:t>Calculations</a:t>
            </a:r>
            <a:endParaRPr lang="nl-NL" u="sng" dirty="0" smtClean="0"/>
          </a:p>
          <a:p>
            <a:pPr marL="0" indent="0">
              <a:buNone/>
            </a:pPr>
            <a:r>
              <a:rPr lang="nl-NL" dirty="0" smtClean="0"/>
              <a:t>In </a:t>
            </a:r>
            <a:r>
              <a:rPr lang="nl-NL" dirty="0" err="1" smtClean="0"/>
              <a:t>this</a:t>
            </a:r>
            <a:r>
              <a:rPr lang="nl-NL" dirty="0" smtClean="0"/>
              <a:t> part of the DAT all </a:t>
            </a:r>
            <a:r>
              <a:rPr lang="nl-NL" dirty="0" err="1" smtClean="0"/>
              <a:t>calculations</a:t>
            </a:r>
            <a:r>
              <a:rPr lang="nl-NL" dirty="0" smtClean="0"/>
              <a:t> </a:t>
            </a:r>
            <a:r>
              <a:rPr lang="nl-NL" dirty="0" err="1" smtClean="0"/>
              <a:t>take</a:t>
            </a:r>
            <a:r>
              <a:rPr lang="nl-NL" dirty="0" smtClean="0"/>
              <a:t> place. </a:t>
            </a:r>
            <a:r>
              <a:rPr lang="nl-NL" dirty="0" err="1" smtClean="0"/>
              <a:t>This</a:t>
            </a:r>
            <a:r>
              <a:rPr lang="nl-NL" dirty="0" smtClean="0"/>
              <a:t> is </a:t>
            </a:r>
            <a:r>
              <a:rPr lang="nl-NL" dirty="0" err="1" smtClean="0"/>
              <a:t>not</a:t>
            </a:r>
            <a:r>
              <a:rPr lang="nl-NL" dirty="0" smtClean="0"/>
              <a:t> </a:t>
            </a:r>
            <a:r>
              <a:rPr lang="nl-NL" dirty="0" err="1" smtClean="0"/>
              <a:t>accessible</a:t>
            </a:r>
            <a:r>
              <a:rPr lang="nl-NL" dirty="0" smtClean="0"/>
              <a:t> to the </a:t>
            </a:r>
            <a:r>
              <a:rPr lang="nl-NL" dirty="0" err="1" smtClean="0"/>
              <a:t>users</a:t>
            </a:r>
            <a:endParaRPr lang="nl-NL" dirty="0" smtClean="0"/>
          </a:p>
        </p:txBody>
      </p:sp>
      <p:sp>
        <p:nvSpPr>
          <p:cNvPr id="4" name="Slide Number Placeholder 3"/>
          <p:cNvSpPr>
            <a:spLocks noGrp="1"/>
          </p:cNvSpPr>
          <p:nvPr>
            <p:ph type="sldNum" sz="quarter" idx="12"/>
          </p:nvPr>
        </p:nvSpPr>
        <p:spPr/>
        <p:txBody>
          <a:bodyPr/>
          <a:lstStyle/>
          <a:p>
            <a:fld id="{6C778EAE-01E0-4619-B9BC-327128B2ABB0}" type="slidenum">
              <a:rPr lang="nl-NL" smtClean="0"/>
              <a:pPr/>
              <a:t>24</a:t>
            </a:fld>
            <a:endParaRPr lang="nl-NL"/>
          </a:p>
        </p:txBody>
      </p:sp>
      <p:sp>
        <p:nvSpPr>
          <p:cNvPr id="5" name="Footer Placeholder 4"/>
          <p:cNvSpPr>
            <a:spLocks noGrp="1"/>
          </p:cNvSpPr>
          <p:nvPr>
            <p:ph type="ftr" sz="quarter" idx="11"/>
          </p:nvPr>
        </p:nvSpPr>
        <p:spPr/>
        <p:txBody>
          <a:bodyPr/>
          <a:lstStyle/>
          <a:p>
            <a:r>
              <a:rPr lang="en-US" smtClean="0"/>
              <a:t>User Guidance SRP data collection tools</a:t>
            </a:r>
            <a:endParaRPr lang="nl-NL"/>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DAT user guidance (6)</a:t>
            </a:r>
            <a:endParaRPr lang="nl-NL" dirty="0"/>
          </a:p>
        </p:txBody>
      </p:sp>
      <p:sp>
        <p:nvSpPr>
          <p:cNvPr id="3" name="Content Placeholder 2"/>
          <p:cNvSpPr>
            <a:spLocks noGrp="1"/>
          </p:cNvSpPr>
          <p:nvPr>
            <p:ph idx="1"/>
          </p:nvPr>
        </p:nvSpPr>
        <p:spPr/>
        <p:txBody>
          <a:bodyPr/>
          <a:lstStyle/>
          <a:p>
            <a:pPr marL="514350" indent="-514350">
              <a:buNone/>
            </a:pPr>
            <a:r>
              <a:rPr lang="en-US" dirty="0" smtClean="0"/>
              <a:t>Data Aggregation Tool (DAT)</a:t>
            </a:r>
          </a:p>
          <a:p>
            <a:pPr marL="514350" indent="-514350">
              <a:buNone/>
            </a:pPr>
            <a:r>
              <a:rPr lang="en-US" u="sng" dirty="0" smtClean="0"/>
              <a:t>Overview of general results</a:t>
            </a:r>
          </a:p>
          <a:p>
            <a:pPr marL="514350" indent="-514350">
              <a:buNone/>
            </a:pPr>
            <a:endParaRPr lang="en-US" dirty="0" smtClean="0"/>
          </a:p>
          <a:p>
            <a:pPr marL="514350" indent="-514350">
              <a:buNone/>
            </a:pPr>
            <a:endParaRPr lang="en-US" dirty="0" smtClean="0"/>
          </a:p>
        </p:txBody>
      </p:sp>
      <p:sp>
        <p:nvSpPr>
          <p:cNvPr id="4" name="Slide Number Placeholder 3"/>
          <p:cNvSpPr>
            <a:spLocks noGrp="1"/>
          </p:cNvSpPr>
          <p:nvPr>
            <p:ph type="sldNum" sz="quarter" idx="12"/>
          </p:nvPr>
        </p:nvSpPr>
        <p:spPr/>
        <p:txBody>
          <a:bodyPr/>
          <a:lstStyle/>
          <a:p>
            <a:fld id="{6C778EAE-01E0-4619-B9BC-327128B2ABB0}" type="slidenum">
              <a:rPr lang="nl-NL" smtClean="0"/>
              <a:pPr/>
              <a:t>25</a:t>
            </a:fld>
            <a:endParaRPr lang="nl-NL"/>
          </a:p>
        </p:txBody>
      </p:sp>
      <p:sp>
        <p:nvSpPr>
          <p:cNvPr id="5" name="Footer Placeholder 4"/>
          <p:cNvSpPr>
            <a:spLocks noGrp="1"/>
          </p:cNvSpPr>
          <p:nvPr>
            <p:ph type="ftr" sz="quarter" idx="11"/>
          </p:nvPr>
        </p:nvSpPr>
        <p:spPr/>
        <p:txBody>
          <a:bodyPr/>
          <a:lstStyle/>
          <a:p>
            <a:r>
              <a:rPr lang="en-US" smtClean="0"/>
              <a:t>User Guidance SRP data collection tools</a:t>
            </a:r>
            <a:endParaRPr lang="nl-NL"/>
          </a:p>
        </p:txBody>
      </p:sp>
      <p:pic>
        <p:nvPicPr>
          <p:cNvPr id="6146" name="Picture 2"/>
          <p:cNvPicPr>
            <a:picLocks noChangeAspect="1" noChangeArrowheads="1"/>
          </p:cNvPicPr>
          <p:nvPr/>
        </p:nvPicPr>
        <p:blipFill>
          <a:blip r:embed="rId2" cstate="print"/>
          <a:srcRect/>
          <a:stretch>
            <a:fillRect/>
          </a:stretch>
        </p:blipFill>
        <p:spPr bwMode="auto">
          <a:xfrm>
            <a:off x="395536" y="2561934"/>
            <a:ext cx="6893818" cy="42960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4.Contact details</a:t>
            </a:r>
            <a:endParaRPr lang="en-US" dirty="0"/>
          </a:p>
        </p:txBody>
      </p:sp>
      <p:sp>
        <p:nvSpPr>
          <p:cNvPr id="3" name="Content Placeholder 2"/>
          <p:cNvSpPr>
            <a:spLocks noGrp="1"/>
          </p:cNvSpPr>
          <p:nvPr>
            <p:ph idx="1"/>
          </p:nvPr>
        </p:nvSpPr>
        <p:spPr>
          <a:xfrm>
            <a:off x="539552" y="1556793"/>
            <a:ext cx="8424936" cy="4896543"/>
          </a:xfrm>
        </p:spPr>
        <p:txBody>
          <a:bodyPr/>
          <a:lstStyle/>
          <a:p>
            <a:r>
              <a:rPr lang="en-US" dirty="0" smtClean="0"/>
              <a:t>The data collection tool can be downloaded from the Members’ Area </a:t>
            </a:r>
            <a:r>
              <a:rPr lang="en-US" dirty="0" smtClean="0"/>
              <a:t>of the </a:t>
            </a:r>
            <a:r>
              <a:rPr lang="en-US" dirty="0" smtClean="0"/>
              <a:t>SRP website: </a:t>
            </a:r>
          </a:p>
          <a:p>
            <a:pPr marL="0" indent="966788">
              <a:buNone/>
            </a:pPr>
            <a:r>
              <a:rPr lang="en-US" dirty="0" smtClean="0">
                <a:hlinkClick r:id="rId2"/>
              </a:rPr>
              <a:t>www.sustainablerice.org</a:t>
            </a:r>
            <a:r>
              <a:rPr lang="en-US" dirty="0" smtClean="0"/>
              <a:t>    </a:t>
            </a:r>
          </a:p>
          <a:p>
            <a:r>
              <a:rPr lang="en-US" dirty="0" smtClean="0"/>
              <a:t>For any other questions please contact </a:t>
            </a:r>
            <a:r>
              <a:rPr lang="en-US" dirty="0" smtClean="0"/>
              <a:t>the SRP </a:t>
            </a:r>
            <a:r>
              <a:rPr lang="en-US" dirty="0" smtClean="0"/>
              <a:t>Secretariat:</a:t>
            </a:r>
          </a:p>
          <a:p>
            <a:pPr marL="0" indent="1033463">
              <a:buNone/>
            </a:pPr>
            <a:r>
              <a:rPr lang="en-US" dirty="0" smtClean="0">
                <a:hlinkClick r:id="rId3"/>
              </a:rPr>
              <a:t>Secretariat@sustainablerice.org</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User Guidance SRP data collection tools</a:t>
            </a:r>
            <a:endParaRPr lang="nl-NL"/>
          </a:p>
        </p:txBody>
      </p:sp>
      <p:sp>
        <p:nvSpPr>
          <p:cNvPr id="5" name="Slide Number Placeholder 4"/>
          <p:cNvSpPr>
            <a:spLocks noGrp="1"/>
          </p:cNvSpPr>
          <p:nvPr>
            <p:ph type="sldNum" sz="quarter" idx="12"/>
          </p:nvPr>
        </p:nvSpPr>
        <p:spPr/>
        <p:txBody>
          <a:bodyPr/>
          <a:lstStyle/>
          <a:p>
            <a:fld id="{6C778EAE-01E0-4619-B9BC-327128B2ABB0}" type="slidenum">
              <a:rPr lang="nl-NL" smtClean="0"/>
              <a:pPr/>
              <a:t>26</a:t>
            </a:fld>
            <a:endParaRPr lang="nl-N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Background on tools (1)</a:t>
            </a:r>
            <a:endParaRPr lang="en-US" dirty="0"/>
          </a:p>
        </p:txBody>
      </p:sp>
      <p:sp>
        <p:nvSpPr>
          <p:cNvPr id="3" name="Content Placeholder 2"/>
          <p:cNvSpPr>
            <a:spLocks noGrp="1"/>
          </p:cNvSpPr>
          <p:nvPr>
            <p:ph idx="1"/>
          </p:nvPr>
        </p:nvSpPr>
        <p:spPr>
          <a:xfrm>
            <a:off x="251520" y="1124744"/>
            <a:ext cx="8640960" cy="5112568"/>
          </a:xfrm>
        </p:spPr>
        <p:txBody>
          <a:bodyPr>
            <a:normAutofit fontScale="92500" lnSpcReduction="20000"/>
          </a:bodyPr>
          <a:lstStyle/>
          <a:p>
            <a:pPr>
              <a:buNone/>
            </a:pPr>
            <a:r>
              <a:rPr lang="en-US" sz="3500" b="1" dirty="0" smtClean="0"/>
              <a:t>Use of the tools</a:t>
            </a:r>
          </a:p>
          <a:p>
            <a:r>
              <a:rPr lang="en-US" dirty="0" smtClean="0"/>
              <a:t>By SRP members and partners in collecting core field data as part of a multi-location field implementation activity to validate the SRP Standard and performance indicators.</a:t>
            </a:r>
          </a:p>
          <a:p>
            <a:r>
              <a:rPr lang="en-US" dirty="0" smtClean="0"/>
              <a:t>Use in conjunction with the following SRP documents:</a:t>
            </a:r>
          </a:p>
          <a:p>
            <a:pPr marL="914400" lvl="1" indent="-514350">
              <a:buFont typeface="+mj-lt"/>
              <a:buAutoNum type="arabicParenR"/>
            </a:pPr>
            <a:r>
              <a:rPr lang="en-US" sz="2500" dirty="0" smtClean="0"/>
              <a:t>SRP Standard for Sustainable Rice Cultivation</a:t>
            </a:r>
          </a:p>
          <a:p>
            <a:pPr marL="914400" lvl="1" indent="-514350">
              <a:buFont typeface="+mj-lt"/>
              <a:buAutoNum type="arabicParenR"/>
            </a:pPr>
            <a:r>
              <a:rPr lang="en-US" sz="2500" dirty="0" smtClean="0"/>
              <a:t>SRP Performance Indicators</a:t>
            </a:r>
          </a:p>
          <a:p>
            <a:pPr marL="914400" lvl="1" indent="-514350">
              <a:buFont typeface="+mj-lt"/>
              <a:buAutoNum type="arabicParenR"/>
            </a:pPr>
            <a:r>
              <a:rPr lang="en-US" sz="2500" dirty="0" smtClean="0"/>
              <a:t>Implementation Protocol</a:t>
            </a:r>
          </a:p>
          <a:p>
            <a:pPr marL="914400" lvl="1" indent="-514350">
              <a:buFont typeface="+mj-lt"/>
              <a:buAutoNum type="arabicParenR"/>
            </a:pPr>
            <a:r>
              <a:rPr lang="en-US" sz="2500" dirty="0" smtClean="0"/>
              <a:t>Partner Declaration</a:t>
            </a:r>
          </a:p>
          <a:p>
            <a:r>
              <a:rPr lang="en-US" dirty="0" smtClean="0"/>
              <a:t>All documents are available for download at the members' area of the SRP website.</a:t>
            </a:r>
          </a:p>
          <a:p>
            <a:pPr lvl="1"/>
            <a:endParaRPr lang="en-US" dirty="0" smtClean="0"/>
          </a:p>
        </p:txBody>
      </p:sp>
      <p:sp>
        <p:nvSpPr>
          <p:cNvPr id="4" name="Footer Placeholder 3"/>
          <p:cNvSpPr>
            <a:spLocks noGrp="1"/>
          </p:cNvSpPr>
          <p:nvPr>
            <p:ph type="ftr" sz="quarter" idx="11"/>
          </p:nvPr>
        </p:nvSpPr>
        <p:spPr/>
        <p:txBody>
          <a:bodyPr/>
          <a:lstStyle/>
          <a:p>
            <a:r>
              <a:rPr lang="en-US" dirty="0" smtClean="0"/>
              <a:t>User Guidance SRP data collection tools</a:t>
            </a:r>
            <a:endParaRPr lang="nl-NL" dirty="0"/>
          </a:p>
        </p:txBody>
      </p:sp>
      <p:sp>
        <p:nvSpPr>
          <p:cNvPr id="5" name="Slide Number Placeholder 4"/>
          <p:cNvSpPr>
            <a:spLocks noGrp="1"/>
          </p:cNvSpPr>
          <p:nvPr>
            <p:ph type="sldNum" sz="quarter" idx="12"/>
          </p:nvPr>
        </p:nvSpPr>
        <p:spPr/>
        <p:txBody>
          <a:bodyPr/>
          <a:lstStyle/>
          <a:p>
            <a:fld id="{6C778EAE-01E0-4619-B9BC-327128B2ABB0}" type="slidenum">
              <a:rPr lang="nl-NL" smtClean="0"/>
              <a:pPr/>
              <a:t>3</a:t>
            </a:fld>
            <a:endParaRPr lang="nl-N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Background on tools (2)</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5100" b="1" dirty="0" smtClean="0"/>
              <a:t>How can the tools help you?</a:t>
            </a:r>
          </a:p>
          <a:p>
            <a:r>
              <a:rPr lang="en-US" dirty="0" smtClean="0"/>
              <a:t>To </a:t>
            </a:r>
            <a:r>
              <a:rPr lang="en-US" b="1" dirty="0" smtClean="0">
                <a:solidFill>
                  <a:srgbClr val="007C6B"/>
                </a:solidFill>
              </a:rPr>
              <a:t>facilitate and support </a:t>
            </a:r>
            <a:r>
              <a:rPr lang="en-US" dirty="0" smtClean="0"/>
              <a:t>discussion / interaction between the </a:t>
            </a:r>
            <a:r>
              <a:rPr lang="en-US" b="1" dirty="0" smtClean="0">
                <a:solidFill>
                  <a:srgbClr val="007C6B"/>
                </a:solidFill>
              </a:rPr>
              <a:t>respondent</a:t>
            </a:r>
            <a:r>
              <a:rPr lang="en-US" dirty="0" smtClean="0"/>
              <a:t> </a:t>
            </a:r>
            <a:r>
              <a:rPr lang="en-US" b="1" dirty="0" smtClean="0">
                <a:solidFill>
                  <a:srgbClr val="007C6B"/>
                </a:solidFill>
              </a:rPr>
              <a:t>and</a:t>
            </a:r>
            <a:r>
              <a:rPr lang="en-US" dirty="0" smtClean="0"/>
              <a:t> </a:t>
            </a:r>
            <a:r>
              <a:rPr lang="en-US" b="1" dirty="0" smtClean="0">
                <a:solidFill>
                  <a:srgbClr val="007C6B"/>
                </a:solidFill>
              </a:rPr>
              <a:t>auditor/technician.</a:t>
            </a:r>
          </a:p>
          <a:p>
            <a:pPr lvl="1"/>
            <a:r>
              <a:rPr lang="en-US" dirty="0" smtClean="0"/>
              <a:t>Additional guidance for interpretation of requirements and support questions that help technicians / auditors in their contact with respondents</a:t>
            </a:r>
          </a:p>
          <a:p>
            <a:pPr lvl="1"/>
            <a:endParaRPr lang="en-US" dirty="0" smtClean="0"/>
          </a:p>
          <a:p>
            <a:r>
              <a:rPr lang="en-US" dirty="0" smtClean="0"/>
              <a:t>To </a:t>
            </a:r>
            <a:r>
              <a:rPr lang="en-US" b="1" dirty="0" smtClean="0">
                <a:solidFill>
                  <a:srgbClr val="007C6B"/>
                </a:solidFill>
              </a:rPr>
              <a:t>facilitate consistent data collection </a:t>
            </a:r>
            <a:r>
              <a:rPr lang="en-US" dirty="0" smtClean="0"/>
              <a:t>in pilot phase and to directly present basic results.</a:t>
            </a:r>
          </a:p>
          <a:p>
            <a:pPr lvl="1"/>
            <a:r>
              <a:rPr lang="en-US" dirty="0" smtClean="0"/>
              <a:t>Easy to use excel files, automated calculations</a:t>
            </a:r>
          </a:p>
          <a:p>
            <a:pPr lvl="1"/>
            <a:r>
              <a:rPr lang="en-US" dirty="0" smtClean="0"/>
              <a:t>Straight forward presentation of results (individual and aggregated)</a:t>
            </a:r>
          </a:p>
          <a:p>
            <a:pPr lvl="1"/>
            <a:endParaRPr lang="en-US" dirty="0" smtClean="0"/>
          </a:p>
          <a:p>
            <a:pPr marL="342900" lvl="1" indent="-342900">
              <a:buFont typeface="Arial" pitchFamily="34" charset="0"/>
              <a:buChar char="•"/>
            </a:pPr>
            <a:r>
              <a:rPr lang="en-US" sz="3200" dirty="0" smtClean="0"/>
              <a:t>To </a:t>
            </a:r>
            <a:r>
              <a:rPr lang="en-US" sz="3200" b="1" dirty="0" smtClean="0">
                <a:solidFill>
                  <a:srgbClr val="007C6B"/>
                </a:solidFill>
              </a:rPr>
              <a:t>collect valuable feedback</a:t>
            </a:r>
          </a:p>
          <a:p>
            <a:pPr marL="857250" lvl="2" indent="-457200">
              <a:buFont typeface="+mj-lt"/>
              <a:buAutoNum type="arabicParenR"/>
            </a:pPr>
            <a:r>
              <a:rPr lang="en-US" sz="2900" dirty="0" smtClean="0"/>
              <a:t>on the content of the standard in relation to field reality </a:t>
            </a:r>
            <a:r>
              <a:rPr lang="en-US" sz="2900" dirty="0" smtClean="0">
                <a:sym typeface="Wingdings" pitchFamily="2" charset="2"/>
              </a:rPr>
              <a:t> content improvement of the standard</a:t>
            </a:r>
          </a:p>
          <a:p>
            <a:pPr marL="857250" lvl="2" indent="-457200">
              <a:buFont typeface="+mj-lt"/>
              <a:buAutoNum type="arabicParenR"/>
            </a:pPr>
            <a:r>
              <a:rPr lang="en-US" sz="2900" dirty="0" smtClean="0"/>
              <a:t>on user friendliness of the tools </a:t>
            </a:r>
            <a:r>
              <a:rPr lang="en-US" sz="2900" dirty="0" smtClean="0">
                <a:sym typeface="Wingdings" pitchFamily="2" charset="2"/>
              </a:rPr>
              <a:t> for development of a more final it solution</a:t>
            </a:r>
            <a:endParaRPr lang="en-US" sz="2900" dirty="0" smtClean="0"/>
          </a:p>
          <a:p>
            <a:pPr lvl="1"/>
            <a:endParaRPr lang="en-US" dirty="0" smtClean="0"/>
          </a:p>
        </p:txBody>
      </p:sp>
      <p:sp>
        <p:nvSpPr>
          <p:cNvPr id="4" name="Footer Placeholder 3"/>
          <p:cNvSpPr>
            <a:spLocks noGrp="1"/>
          </p:cNvSpPr>
          <p:nvPr>
            <p:ph type="ftr" sz="quarter" idx="11"/>
          </p:nvPr>
        </p:nvSpPr>
        <p:spPr/>
        <p:txBody>
          <a:bodyPr/>
          <a:lstStyle/>
          <a:p>
            <a:r>
              <a:rPr lang="en-US" dirty="0" smtClean="0"/>
              <a:t>User Guidance SRP data collection tools</a:t>
            </a:r>
            <a:endParaRPr lang="nl-NL" dirty="0"/>
          </a:p>
        </p:txBody>
      </p:sp>
      <p:sp>
        <p:nvSpPr>
          <p:cNvPr id="5" name="Slide Number Placeholder 4"/>
          <p:cNvSpPr>
            <a:spLocks noGrp="1"/>
          </p:cNvSpPr>
          <p:nvPr>
            <p:ph type="sldNum" sz="quarter" idx="12"/>
          </p:nvPr>
        </p:nvSpPr>
        <p:spPr/>
        <p:txBody>
          <a:bodyPr/>
          <a:lstStyle/>
          <a:p>
            <a:fld id="{6C778EAE-01E0-4619-B9BC-327128B2ABB0}" type="slidenum">
              <a:rPr lang="nl-NL" smtClean="0"/>
              <a:pPr/>
              <a:t>4</a:t>
            </a:fld>
            <a:endParaRPr lang="nl-N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Background on tools (3)</a:t>
            </a:r>
            <a:endParaRPr lang="nl-NL" dirty="0"/>
          </a:p>
        </p:txBody>
      </p:sp>
      <p:sp>
        <p:nvSpPr>
          <p:cNvPr id="3" name="Content Placeholder 2"/>
          <p:cNvSpPr>
            <a:spLocks noGrp="1"/>
          </p:cNvSpPr>
          <p:nvPr>
            <p:ph idx="1"/>
          </p:nvPr>
        </p:nvSpPr>
        <p:spPr>
          <a:xfrm>
            <a:off x="251520" y="1124744"/>
            <a:ext cx="8640960" cy="2880319"/>
          </a:xfrm>
        </p:spPr>
        <p:txBody>
          <a:bodyPr>
            <a:normAutofit fontScale="77500" lnSpcReduction="20000"/>
          </a:bodyPr>
          <a:lstStyle/>
          <a:p>
            <a:pPr marL="514350" indent="-514350">
              <a:buNone/>
            </a:pPr>
            <a:r>
              <a:rPr lang="en-GB" sz="4100" b="1" dirty="0" smtClean="0"/>
              <a:t>Approach</a:t>
            </a:r>
          </a:p>
          <a:p>
            <a:pPr marL="514350" indent="-514350">
              <a:buAutoNum type="arabicPeriod"/>
            </a:pPr>
            <a:r>
              <a:rPr lang="en-GB" dirty="0" smtClean="0"/>
              <a:t>The SRP standard data collection tool (SSDCT) helps to consistently gather and store information from a single farmer / site / group.</a:t>
            </a:r>
          </a:p>
          <a:p>
            <a:pPr marL="514350" indent="-514350">
              <a:buAutoNum type="arabicPeriod"/>
            </a:pPr>
            <a:r>
              <a:rPr lang="en-GB" dirty="0" smtClean="0"/>
              <a:t>To be able to analyse data on a bigger scale, aggregation of the individual responses is required</a:t>
            </a:r>
          </a:p>
          <a:p>
            <a:pPr marL="514350" indent="-514350">
              <a:buAutoNum type="arabicPeriod"/>
            </a:pPr>
            <a:r>
              <a:rPr lang="en-GB" dirty="0" smtClean="0"/>
              <a:t>To facilitate this in a low-tech manner, the data aggregation tool (DAT) was developed  (as depicted in figure 1 below)</a:t>
            </a:r>
          </a:p>
          <a:p>
            <a:pPr marL="514350" indent="-514350">
              <a:buFont typeface="+mj-lt"/>
              <a:buAutoNum type="arabicPeriod"/>
            </a:pPr>
            <a:endParaRPr lang="en-GB" dirty="0"/>
          </a:p>
        </p:txBody>
      </p:sp>
      <p:pic>
        <p:nvPicPr>
          <p:cNvPr id="3074" name="Picture 2"/>
          <p:cNvPicPr>
            <a:picLocks noChangeAspect="1" noChangeArrowheads="1"/>
          </p:cNvPicPr>
          <p:nvPr/>
        </p:nvPicPr>
        <p:blipFill>
          <a:blip r:embed="rId2" cstate="print"/>
          <a:srcRect/>
          <a:stretch>
            <a:fillRect/>
          </a:stretch>
        </p:blipFill>
        <p:spPr bwMode="auto">
          <a:xfrm>
            <a:off x="467544" y="4293096"/>
            <a:ext cx="8119183" cy="165618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C778EAE-01E0-4619-B9BC-327128B2ABB0}" type="slidenum">
              <a:rPr lang="nl-NL" smtClean="0"/>
              <a:pPr/>
              <a:t>5</a:t>
            </a:fld>
            <a:endParaRPr lang="nl-NL" dirty="0"/>
          </a:p>
        </p:txBody>
      </p:sp>
      <p:sp>
        <p:nvSpPr>
          <p:cNvPr id="6" name="Footer Placeholder 5"/>
          <p:cNvSpPr>
            <a:spLocks noGrp="1"/>
          </p:cNvSpPr>
          <p:nvPr>
            <p:ph type="ftr" sz="quarter" idx="11"/>
          </p:nvPr>
        </p:nvSpPr>
        <p:spPr/>
        <p:txBody>
          <a:bodyPr/>
          <a:lstStyle/>
          <a:p>
            <a:r>
              <a:rPr lang="en-US" dirty="0" smtClean="0"/>
              <a:t>User Guidance SRP data collection tools</a:t>
            </a:r>
            <a:endParaRPr lang="nl-NL" dirty="0"/>
          </a:p>
        </p:txBody>
      </p:sp>
      <p:sp>
        <p:nvSpPr>
          <p:cNvPr id="7" name="Content Placeholder 2"/>
          <p:cNvSpPr txBox="1">
            <a:spLocks/>
          </p:cNvSpPr>
          <p:nvPr/>
        </p:nvSpPr>
        <p:spPr>
          <a:xfrm>
            <a:off x="395536" y="5877272"/>
            <a:ext cx="8640960" cy="504055"/>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en-GB" b="1" noProof="0" dirty="0" smtClean="0"/>
              <a:t>Figure 1: </a:t>
            </a:r>
            <a:r>
              <a:rPr lang="en-GB" noProof="0" dirty="0" smtClean="0"/>
              <a:t>flow in data collection</a:t>
            </a:r>
            <a:endParaRPr kumimoji="0" lang="en-GB"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Background on tools (4)</a:t>
            </a:r>
            <a:endParaRPr lang="en-GB" dirty="0"/>
          </a:p>
        </p:txBody>
      </p:sp>
      <p:sp>
        <p:nvSpPr>
          <p:cNvPr id="3" name="Content Placeholder 2"/>
          <p:cNvSpPr>
            <a:spLocks noGrp="1"/>
          </p:cNvSpPr>
          <p:nvPr>
            <p:ph idx="1"/>
          </p:nvPr>
        </p:nvSpPr>
        <p:spPr>
          <a:xfrm>
            <a:off x="251520" y="1124744"/>
            <a:ext cx="8640960" cy="5256584"/>
          </a:xfrm>
        </p:spPr>
        <p:txBody>
          <a:bodyPr>
            <a:normAutofit fontScale="92500" lnSpcReduction="20000"/>
          </a:bodyPr>
          <a:lstStyle/>
          <a:p>
            <a:pPr marL="0" indent="0">
              <a:buNone/>
            </a:pPr>
            <a:r>
              <a:rPr lang="en-US" dirty="0" smtClean="0"/>
              <a:t>The Data collection tools have been developed as part of the pilot phase with the purpose to consistently collect and document field results. Besides field data, the SRP also collects feedback from pilots:</a:t>
            </a:r>
          </a:p>
          <a:p>
            <a:pPr marL="914400" lvl="1" indent="-514350">
              <a:buFont typeface="+mj-lt"/>
              <a:buAutoNum type="arabicPeriod"/>
            </a:pPr>
            <a:r>
              <a:rPr lang="en-US" dirty="0" smtClean="0"/>
              <a:t>On content of the requirements: Are they clear, are they relevant?</a:t>
            </a:r>
          </a:p>
          <a:p>
            <a:pPr marL="914400" lvl="1" indent="-514350">
              <a:buFont typeface="+mj-lt"/>
              <a:buAutoNum type="arabicPeriod"/>
            </a:pPr>
            <a:r>
              <a:rPr lang="en-US" dirty="0" smtClean="0"/>
              <a:t>On the thresholds: Are the thresholds easily met? If not, why not?</a:t>
            </a:r>
          </a:p>
          <a:p>
            <a:pPr marL="914400" lvl="1" indent="-514350">
              <a:buFont typeface="+mj-lt"/>
              <a:buAutoNum type="arabicPeriod"/>
            </a:pPr>
            <a:r>
              <a:rPr lang="en-US" dirty="0" smtClean="0"/>
              <a:t>On general user feasibility of the tool: Does it work? Is it easy to use? Is it supportive in communication with farmers?</a:t>
            </a:r>
          </a:p>
          <a:p>
            <a:pPr marL="914400" lvl="1" indent="-514350">
              <a:buFont typeface="+mj-lt"/>
              <a:buAutoNum type="arabicPeriod"/>
            </a:pPr>
            <a:r>
              <a:rPr lang="en-US" dirty="0" smtClean="0"/>
              <a:t>On aggregation: What type of information would be useful at aggregated level? What would help to interpret the results?</a:t>
            </a:r>
          </a:p>
          <a:p>
            <a:pPr marL="514350" indent="-514350">
              <a:buNone/>
            </a:pPr>
            <a:endParaRPr lang="en-US" dirty="0" smtClean="0"/>
          </a:p>
          <a:p>
            <a:pPr marL="514350" indent="-514350">
              <a:buNone/>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6C778EAE-01E0-4619-B9BC-327128B2ABB0}" type="slidenum">
              <a:rPr lang="nl-NL" smtClean="0"/>
              <a:pPr/>
              <a:t>6</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r>
              <a:rPr lang="en-US" dirty="0" smtClean="0"/>
              <a:t>2. SSDCT user guidance (1)</a:t>
            </a:r>
          </a:p>
        </p:txBody>
      </p:sp>
      <p:sp>
        <p:nvSpPr>
          <p:cNvPr id="3" name="Content Placeholder 2"/>
          <p:cNvSpPr>
            <a:spLocks noGrp="1"/>
          </p:cNvSpPr>
          <p:nvPr>
            <p:ph idx="1"/>
          </p:nvPr>
        </p:nvSpPr>
        <p:spPr/>
        <p:txBody>
          <a:bodyPr>
            <a:normAutofit fontScale="70000" lnSpcReduction="20000"/>
          </a:bodyPr>
          <a:lstStyle/>
          <a:p>
            <a:pPr marL="514350" indent="-514350">
              <a:buNone/>
            </a:pPr>
            <a:r>
              <a:rPr lang="en-US" dirty="0" smtClean="0"/>
              <a:t>SSDCT includes:</a:t>
            </a:r>
          </a:p>
          <a:p>
            <a:pPr marL="514350" indent="-514350">
              <a:buAutoNum type="arabicPeriod"/>
            </a:pPr>
            <a:r>
              <a:rPr lang="en-US" sz="3400" b="1" dirty="0" smtClean="0"/>
              <a:t>SRP standard</a:t>
            </a:r>
          </a:p>
          <a:p>
            <a:pPr marL="0" indent="0">
              <a:buNone/>
            </a:pPr>
            <a:r>
              <a:rPr lang="en-US" sz="2800" dirty="0" smtClean="0"/>
              <a:t>The SRP Standard has been integrated in the data collection tool to allow easy and consistent answering</a:t>
            </a:r>
          </a:p>
          <a:p>
            <a:pPr marL="514350" indent="-514350">
              <a:buFont typeface="+mj-lt"/>
              <a:buAutoNum type="arabicPeriod" startAt="2"/>
            </a:pPr>
            <a:r>
              <a:rPr lang="en-US" sz="3400" b="1" dirty="0" smtClean="0"/>
              <a:t>Water and soil risk assessment</a:t>
            </a:r>
          </a:p>
          <a:p>
            <a:pPr marL="0" indent="0">
              <a:buNone/>
            </a:pPr>
            <a:r>
              <a:rPr lang="en-US" sz="2800" dirty="0" smtClean="0"/>
              <a:t>This provides guidance for Standard Requirement 4 and 10</a:t>
            </a:r>
          </a:p>
          <a:p>
            <a:pPr marL="514350" indent="-514350">
              <a:buFont typeface="+mj-lt"/>
              <a:buAutoNum type="arabicPeriod" startAt="3"/>
            </a:pPr>
            <a:r>
              <a:rPr lang="en-US" sz="3400" b="1" dirty="0" smtClean="0"/>
              <a:t>Indicator dashboard</a:t>
            </a:r>
          </a:p>
          <a:p>
            <a:pPr marL="0" indent="0">
              <a:buNone/>
            </a:pPr>
            <a:r>
              <a:rPr lang="en-US" sz="2800" dirty="0" smtClean="0"/>
              <a:t>The indicator dashboard provides an overview of the collected indicator data</a:t>
            </a:r>
          </a:p>
          <a:p>
            <a:pPr marL="514350" indent="-514350">
              <a:buFont typeface="+mj-lt"/>
              <a:buAutoNum type="arabicPeriod" startAt="4"/>
            </a:pPr>
            <a:r>
              <a:rPr lang="en-US" sz="3400" b="1" dirty="0" smtClean="0"/>
              <a:t>Indicator scorecards</a:t>
            </a:r>
          </a:p>
          <a:p>
            <a:pPr marL="0" indent="0">
              <a:buNone/>
            </a:pPr>
            <a:r>
              <a:rPr lang="en-US" sz="2800" dirty="0" smtClean="0"/>
              <a:t>The indicator scorecards allow you to automatically calculate the indicator scores, and are presented as an easy-to-use answering form.</a:t>
            </a:r>
          </a:p>
          <a:p>
            <a:pPr marL="514350" indent="-514350">
              <a:buFont typeface="+mj-lt"/>
              <a:buAutoNum type="arabicPeriod" startAt="5"/>
            </a:pPr>
            <a:r>
              <a:rPr lang="en-US" sz="3400" b="1" dirty="0" smtClean="0"/>
              <a:t>Basic results</a:t>
            </a:r>
          </a:p>
          <a:p>
            <a:pPr marL="0" indent="0">
              <a:buNone/>
            </a:pPr>
            <a:r>
              <a:rPr lang="en-US" sz="2800" dirty="0" smtClean="0"/>
              <a:t>Finally the basic results of the performance of the standards are presented.</a:t>
            </a:r>
          </a:p>
          <a:p>
            <a:pPr marL="514350" indent="-514350">
              <a:buAutoNum type="arabicPeriod" startAt="5"/>
            </a:pPr>
            <a:endParaRPr lang="en-US" dirty="0"/>
          </a:p>
        </p:txBody>
      </p:sp>
      <p:sp>
        <p:nvSpPr>
          <p:cNvPr id="4" name="Slide Number Placeholder 3"/>
          <p:cNvSpPr>
            <a:spLocks noGrp="1"/>
          </p:cNvSpPr>
          <p:nvPr>
            <p:ph type="sldNum" sz="quarter" idx="12"/>
          </p:nvPr>
        </p:nvSpPr>
        <p:spPr/>
        <p:txBody>
          <a:bodyPr/>
          <a:lstStyle/>
          <a:p>
            <a:fld id="{6C778EAE-01E0-4619-B9BC-327128B2ABB0}" type="slidenum">
              <a:rPr lang="nl-NL" smtClean="0"/>
              <a:pPr/>
              <a:t>7</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(2)</a:t>
            </a:r>
            <a:endParaRPr lang="nl-NL" dirty="0"/>
          </a:p>
        </p:txBody>
      </p:sp>
      <p:sp>
        <p:nvSpPr>
          <p:cNvPr id="3" name="Content Placeholder 2"/>
          <p:cNvSpPr>
            <a:spLocks noGrp="1"/>
          </p:cNvSpPr>
          <p:nvPr>
            <p:ph idx="1"/>
          </p:nvPr>
        </p:nvSpPr>
        <p:spPr/>
        <p:txBody>
          <a:bodyPr/>
          <a:lstStyle/>
          <a:p>
            <a:pPr marL="514350" indent="-514350">
              <a:buNone/>
            </a:pPr>
            <a:r>
              <a:rPr lang="en-US" b="1" dirty="0" smtClean="0"/>
              <a:t>Rules of thumb</a:t>
            </a:r>
          </a:p>
          <a:p>
            <a:pPr marL="514350" indent="-514350">
              <a:buAutoNum type="arabicPeriod"/>
            </a:pPr>
            <a:r>
              <a:rPr lang="en-US" dirty="0" smtClean="0"/>
              <a:t>Fill in all the requirements in the standard</a:t>
            </a:r>
          </a:p>
          <a:p>
            <a:pPr marL="514350" indent="-514350">
              <a:buAutoNum type="arabicPeriod"/>
            </a:pPr>
            <a:r>
              <a:rPr lang="en-US" dirty="0" smtClean="0"/>
              <a:t>If you have any additional remarks, suggestions or explanation, use the comments boxes to share these.</a:t>
            </a:r>
          </a:p>
          <a:p>
            <a:pPr marL="514350" indent="-514350">
              <a:buAutoNum type="arabicPeriod"/>
            </a:pPr>
            <a:r>
              <a:rPr lang="en-US" dirty="0" smtClean="0"/>
              <a:t>Strictly follow the instructions as mentioned in this user guidance and in the tool itself.</a:t>
            </a:r>
          </a:p>
        </p:txBody>
      </p:sp>
      <p:sp>
        <p:nvSpPr>
          <p:cNvPr id="4" name="Slide Number Placeholder 3"/>
          <p:cNvSpPr>
            <a:spLocks noGrp="1"/>
          </p:cNvSpPr>
          <p:nvPr>
            <p:ph type="sldNum" sz="quarter" idx="12"/>
          </p:nvPr>
        </p:nvSpPr>
        <p:spPr/>
        <p:txBody>
          <a:bodyPr/>
          <a:lstStyle/>
          <a:p>
            <a:fld id="{6C778EAE-01E0-4619-B9BC-327128B2ABB0}" type="slidenum">
              <a:rPr lang="nl-NL" smtClean="0"/>
              <a:pPr/>
              <a:t>8</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SSDCT user guidance (3)</a:t>
            </a:r>
            <a:endParaRPr lang="nl-NL" dirty="0"/>
          </a:p>
        </p:txBody>
      </p:sp>
      <p:sp>
        <p:nvSpPr>
          <p:cNvPr id="3" name="Content Placeholder 2"/>
          <p:cNvSpPr>
            <a:spLocks noGrp="1"/>
          </p:cNvSpPr>
          <p:nvPr>
            <p:ph idx="1"/>
          </p:nvPr>
        </p:nvSpPr>
        <p:spPr/>
        <p:txBody>
          <a:bodyPr>
            <a:normAutofit lnSpcReduction="10000"/>
          </a:bodyPr>
          <a:lstStyle/>
          <a:p>
            <a:pPr marL="514350" indent="-514350">
              <a:buNone/>
            </a:pPr>
            <a:r>
              <a:rPr lang="en-US" b="1" dirty="0" smtClean="0"/>
              <a:t>Step by step guidance</a:t>
            </a:r>
          </a:p>
          <a:p>
            <a:pPr marL="514350" indent="-514350">
              <a:buNone/>
            </a:pPr>
            <a:r>
              <a:rPr lang="en-US" u="sng" dirty="0" smtClean="0"/>
              <a:t>The standard itself</a:t>
            </a:r>
          </a:p>
          <a:p>
            <a:pPr marL="514350" indent="-514350">
              <a:buNone/>
            </a:pPr>
            <a:endParaRPr lang="en-US" u="sng" dirty="0" smtClean="0"/>
          </a:p>
          <a:p>
            <a:pPr marL="514350" indent="-514350">
              <a:buFont typeface="+mj-lt"/>
              <a:buAutoNum type="arabicParenR"/>
            </a:pPr>
            <a:r>
              <a:rPr lang="en-US" sz="2000" dirty="0" smtClean="0"/>
              <a:t>Fill in all blue colored boxes: </a:t>
            </a:r>
            <a:r>
              <a:rPr lang="en-US" sz="2000" b="1" dirty="0" smtClean="0">
                <a:solidFill>
                  <a:schemeClr val="accent1">
                    <a:lumMod val="40000"/>
                    <a:lumOff val="60000"/>
                  </a:schemeClr>
                </a:solidFill>
              </a:rPr>
              <a:t>BLUE</a:t>
            </a:r>
          </a:p>
          <a:p>
            <a:pPr marL="514350" indent="-514350">
              <a:buFont typeface="+mj-lt"/>
              <a:buAutoNum type="arabicParenR"/>
            </a:pPr>
            <a:endParaRPr lang="en-US" sz="2000" b="1" dirty="0" smtClean="0">
              <a:solidFill>
                <a:schemeClr val="accent1">
                  <a:lumMod val="40000"/>
                  <a:lumOff val="60000"/>
                </a:schemeClr>
              </a:solidFill>
            </a:endParaRPr>
          </a:p>
          <a:p>
            <a:pPr marL="514350" indent="-514350">
              <a:buFont typeface="+mj-lt"/>
              <a:buAutoNum type="arabicParenR"/>
            </a:pPr>
            <a:endParaRPr lang="en-US" sz="2000" b="1" dirty="0" smtClean="0">
              <a:solidFill>
                <a:schemeClr val="accent1">
                  <a:lumMod val="40000"/>
                  <a:lumOff val="60000"/>
                </a:schemeClr>
              </a:solidFill>
            </a:endParaRPr>
          </a:p>
          <a:p>
            <a:pPr marL="514350" indent="-514350">
              <a:buFont typeface="+mj-lt"/>
              <a:buAutoNum type="arabicParenR"/>
            </a:pPr>
            <a:r>
              <a:rPr lang="en-US" sz="2000" dirty="0" smtClean="0"/>
              <a:t>Make sure you provide answers to all general questions (G1-G11b)</a:t>
            </a:r>
          </a:p>
          <a:p>
            <a:pPr marL="514350" indent="-514350">
              <a:buFont typeface="+mj-lt"/>
              <a:buAutoNum type="arabicParenR"/>
            </a:pPr>
            <a:endParaRPr lang="en-US" sz="2000" dirty="0" smtClean="0"/>
          </a:p>
          <a:p>
            <a:pPr marL="514350" indent="-514350">
              <a:buFont typeface="+mj-lt"/>
              <a:buAutoNum type="arabicParenR"/>
            </a:pPr>
            <a:endParaRPr lang="en-US" sz="2000" dirty="0" smtClean="0"/>
          </a:p>
          <a:p>
            <a:pPr marL="514350" indent="-514350">
              <a:buFont typeface="+mj-lt"/>
              <a:buAutoNum type="arabicParenR"/>
            </a:pPr>
            <a:endParaRPr lang="en-US" sz="2000" dirty="0" smtClean="0"/>
          </a:p>
          <a:p>
            <a:pPr marL="514350" indent="-514350">
              <a:buFont typeface="+mj-lt"/>
              <a:buAutoNum type="arabicParenR"/>
            </a:pPr>
            <a:r>
              <a:rPr lang="en-US" sz="2000" dirty="0" smtClean="0"/>
              <a:t>Make sure that you fill in all the questions related to filters (explained next slide)</a:t>
            </a:r>
          </a:p>
        </p:txBody>
      </p:sp>
      <p:sp>
        <p:nvSpPr>
          <p:cNvPr id="4" name="Slide Number Placeholder 3"/>
          <p:cNvSpPr>
            <a:spLocks noGrp="1"/>
          </p:cNvSpPr>
          <p:nvPr>
            <p:ph type="sldNum" sz="quarter" idx="12"/>
          </p:nvPr>
        </p:nvSpPr>
        <p:spPr/>
        <p:txBody>
          <a:bodyPr/>
          <a:lstStyle/>
          <a:p>
            <a:fld id="{6C778EAE-01E0-4619-B9BC-327128B2ABB0}" type="slidenum">
              <a:rPr lang="nl-NL" smtClean="0"/>
              <a:pPr/>
              <a:t>9</a:t>
            </a:fld>
            <a:endParaRPr lang="nl-NL" dirty="0"/>
          </a:p>
        </p:txBody>
      </p:sp>
      <p:sp>
        <p:nvSpPr>
          <p:cNvPr id="5" name="Footer Placeholder 4"/>
          <p:cNvSpPr>
            <a:spLocks noGrp="1"/>
          </p:cNvSpPr>
          <p:nvPr>
            <p:ph type="ftr" sz="quarter" idx="11"/>
          </p:nvPr>
        </p:nvSpPr>
        <p:spPr/>
        <p:txBody>
          <a:bodyPr/>
          <a:lstStyle/>
          <a:p>
            <a:r>
              <a:rPr lang="en-US" dirty="0" smtClean="0"/>
              <a:t>User Guidance SRP data collection tools</a:t>
            </a:r>
            <a:endParaRPr lang="nl-NL" dirty="0"/>
          </a:p>
        </p:txBody>
      </p:sp>
      <p:pic>
        <p:nvPicPr>
          <p:cNvPr id="6" name="Picture 2"/>
          <p:cNvPicPr>
            <a:picLocks noChangeAspect="1" noChangeArrowheads="1"/>
          </p:cNvPicPr>
          <p:nvPr/>
        </p:nvPicPr>
        <p:blipFill>
          <a:blip r:embed="rId2" cstate="print"/>
          <a:srcRect/>
          <a:stretch>
            <a:fillRect/>
          </a:stretch>
        </p:blipFill>
        <p:spPr bwMode="auto">
          <a:xfrm>
            <a:off x="395536" y="3140968"/>
            <a:ext cx="7416824" cy="41300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323528" y="4221088"/>
            <a:ext cx="7200800" cy="715477"/>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323528" y="5589240"/>
            <a:ext cx="7248277" cy="4967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2184</Words>
  <Application>Microsoft Office PowerPoint</Application>
  <PresentationFormat>On-screen Show (4:3)</PresentationFormat>
  <Paragraphs>256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User Guidance SRP data collection tools</vt:lpstr>
      <vt:lpstr>Content</vt:lpstr>
      <vt:lpstr>1. Background on tools (1)</vt:lpstr>
      <vt:lpstr>1. Background on tools (2)</vt:lpstr>
      <vt:lpstr>1. Background on tools (3)</vt:lpstr>
      <vt:lpstr>1. Background on tools (4)</vt:lpstr>
      <vt:lpstr>2. SSDCT user guidance (1)</vt:lpstr>
      <vt:lpstr>2. SSDCT user guidance (2)</vt:lpstr>
      <vt:lpstr>2. SSDCT user guidance (3)</vt:lpstr>
      <vt:lpstr>2. SSDCT user guidance (4)</vt:lpstr>
      <vt:lpstr>2. SSDCT user guidance (5)</vt:lpstr>
      <vt:lpstr>2. SSDCT user guidance (6)</vt:lpstr>
      <vt:lpstr>2. SSDCT user guidance (7)</vt:lpstr>
      <vt:lpstr>2. SSDCT user guidance (7)</vt:lpstr>
      <vt:lpstr>2. SSDCT user guidance (8)</vt:lpstr>
      <vt:lpstr>2. SSDCT user guidance (9)</vt:lpstr>
      <vt:lpstr>2. SSDCT user guidance (9)</vt:lpstr>
      <vt:lpstr>2. SSDCT user guidance (9)</vt:lpstr>
      <vt:lpstr>3. DAT user guidance (1)</vt:lpstr>
      <vt:lpstr>3. DAT user guidance (2)</vt:lpstr>
      <vt:lpstr>3. DAT user guidance (3)</vt:lpstr>
      <vt:lpstr>3. DAT user guidance (4)</vt:lpstr>
      <vt:lpstr>3. DAT user guidance (4)</vt:lpstr>
      <vt:lpstr>3. DAT user guidance (5)</vt:lpstr>
      <vt:lpstr>3. DAT user guidance (6)</vt:lpstr>
      <vt:lpstr>4.Contact details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Briefing Mars</dc:title>
  <dc:creator>anje</dc:creator>
  <cp:lastModifiedBy>W W Ellis</cp:lastModifiedBy>
  <cp:revision>94</cp:revision>
  <dcterms:created xsi:type="dcterms:W3CDTF">2015-08-11T09:55:34Z</dcterms:created>
  <dcterms:modified xsi:type="dcterms:W3CDTF">2016-03-01T06:45:39Z</dcterms:modified>
</cp:coreProperties>
</file>