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88" d="100"/>
          <a:sy n="88" d="100"/>
        </p:scale>
        <p:origin x="9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72F7E-7FF1-5613-104B-3D8075B1F2E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12C5685-5398-6344-56CA-394358CDB4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EABEAC-0FFF-AE6F-7FA7-6AF919D81CB8}"/>
              </a:ext>
            </a:extLst>
          </p:cNvPr>
          <p:cNvSpPr>
            <a:spLocks noGrp="1"/>
          </p:cNvSpPr>
          <p:nvPr>
            <p:ph type="dt" sz="half" idx="10"/>
          </p:nvPr>
        </p:nvSpPr>
        <p:spPr/>
        <p:txBody>
          <a:bodyPr/>
          <a:lstStyle/>
          <a:p>
            <a:fld id="{811D3209-AB60-474D-A01A-609D68F1C9F2}" type="datetimeFigureOut">
              <a:rPr lang="zh-CN" altLang="en-US" smtClean="0"/>
              <a:t>2024/9/9</a:t>
            </a:fld>
            <a:endParaRPr lang="zh-CN" altLang="en-US"/>
          </a:p>
        </p:txBody>
      </p:sp>
      <p:sp>
        <p:nvSpPr>
          <p:cNvPr id="5" name="页脚占位符 4">
            <a:extLst>
              <a:ext uri="{FF2B5EF4-FFF2-40B4-BE49-F238E27FC236}">
                <a16:creationId xmlns:a16="http://schemas.microsoft.com/office/drawing/2014/main" id="{11CA8B18-80C0-3557-F155-C3790572F5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B549EB-2586-2697-AC71-57A6F2462E52}"/>
              </a:ext>
            </a:extLst>
          </p:cNvPr>
          <p:cNvSpPr>
            <a:spLocks noGrp="1"/>
          </p:cNvSpPr>
          <p:nvPr>
            <p:ph type="sldNum" sz="quarter" idx="12"/>
          </p:nvPr>
        </p:nvSpPr>
        <p:spPr/>
        <p:txBody>
          <a:bodyPr/>
          <a:lstStyle/>
          <a:p>
            <a:fld id="{80F17AB8-CC66-4815-8DE9-895869C427E8}" type="slidenum">
              <a:rPr lang="zh-CN" altLang="en-US" smtClean="0"/>
              <a:t>‹#›</a:t>
            </a:fld>
            <a:endParaRPr lang="zh-CN" altLang="en-US"/>
          </a:p>
        </p:txBody>
      </p:sp>
    </p:spTree>
    <p:extLst>
      <p:ext uri="{BB962C8B-B14F-4D97-AF65-F5344CB8AC3E}">
        <p14:creationId xmlns:p14="http://schemas.microsoft.com/office/powerpoint/2010/main" val="67224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59F10-6C3B-8A7B-0716-CF0071FFC63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A8D9F5D-F19A-AB82-CF83-8F70897BA9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79852F-CC88-175D-17E3-DDBC3A072141}"/>
              </a:ext>
            </a:extLst>
          </p:cNvPr>
          <p:cNvSpPr>
            <a:spLocks noGrp="1"/>
          </p:cNvSpPr>
          <p:nvPr>
            <p:ph type="dt" sz="half" idx="10"/>
          </p:nvPr>
        </p:nvSpPr>
        <p:spPr/>
        <p:txBody>
          <a:bodyPr/>
          <a:lstStyle/>
          <a:p>
            <a:fld id="{811D3209-AB60-474D-A01A-609D68F1C9F2}" type="datetimeFigureOut">
              <a:rPr lang="zh-CN" altLang="en-US" smtClean="0"/>
              <a:t>2024/9/9</a:t>
            </a:fld>
            <a:endParaRPr lang="zh-CN" altLang="en-US"/>
          </a:p>
        </p:txBody>
      </p:sp>
      <p:sp>
        <p:nvSpPr>
          <p:cNvPr id="5" name="页脚占位符 4">
            <a:extLst>
              <a:ext uri="{FF2B5EF4-FFF2-40B4-BE49-F238E27FC236}">
                <a16:creationId xmlns:a16="http://schemas.microsoft.com/office/drawing/2014/main" id="{0B1E0439-CC80-69AF-FEBC-7C0E18E123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9A8E44-4772-7C9E-BB28-0A24069210FF}"/>
              </a:ext>
            </a:extLst>
          </p:cNvPr>
          <p:cNvSpPr>
            <a:spLocks noGrp="1"/>
          </p:cNvSpPr>
          <p:nvPr>
            <p:ph type="sldNum" sz="quarter" idx="12"/>
          </p:nvPr>
        </p:nvSpPr>
        <p:spPr/>
        <p:txBody>
          <a:bodyPr/>
          <a:lstStyle/>
          <a:p>
            <a:fld id="{80F17AB8-CC66-4815-8DE9-895869C427E8}" type="slidenum">
              <a:rPr lang="zh-CN" altLang="en-US" smtClean="0"/>
              <a:t>‹#›</a:t>
            </a:fld>
            <a:endParaRPr lang="zh-CN" altLang="en-US"/>
          </a:p>
        </p:txBody>
      </p:sp>
    </p:spTree>
    <p:extLst>
      <p:ext uri="{BB962C8B-B14F-4D97-AF65-F5344CB8AC3E}">
        <p14:creationId xmlns:p14="http://schemas.microsoft.com/office/powerpoint/2010/main" val="3271079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3DCB36-BC1E-5680-760D-AA26CF45946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B8A6D0-D5A5-7301-E516-DFCB3EE4C28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9C96FA-4034-D3FF-84C5-C4078AFE7DA0}"/>
              </a:ext>
            </a:extLst>
          </p:cNvPr>
          <p:cNvSpPr>
            <a:spLocks noGrp="1"/>
          </p:cNvSpPr>
          <p:nvPr>
            <p:ph type="dt" sz="half" idx="10"/>
          </p:nvPr>
        </p:nvSpPr>
        <p:spPr/>
        <p:txBody>
          <a:bodyPr/>
          <a:lstStyle/>
          <a:p>
            <a:fld id="{811D3209-AB60-474D-A01A-609D68F1C9F2}" type="datetimeFigureOut">
              <a:rPr lang="zh-CN" altLang="en-US" smtClean="0"/>
              <a:t>2024/9/9</a:t>
            </a:fld>
            <a:endParaRPr lang="zh-CN" altLang="en-US"/>
          </a:p>
        </p:txBody>
      </p:sp>
      <p:sp>
        <p:nvSpPr>
          <p:cNvPr id="5" name="页脚占位符 4">
            <a:extLst>
              <a:ext uri="{FF2B5EF4-FFF2-40B4-BE49-F238E27FC236}">
                <a16:creationId xmlns:a16="http://schemas.microsoft.com/office/drawing/2014/main" id="{BB2C0545-F06F-97B3-696F-ADD00ED139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6BBB1C-D618-BAE7-CDFE-86FF055ABDAE}"/>
              </a:ext>
            </a:extLst>
          </p:cNvPr>
          <p:cNvSpPr>
            <a:spLocks noGrp="1"/>
          </p:cNvSpPr>
          <p:nvPr>
            <p:ph type="sldNum" sz="quarter" idx="12"/>
          </p:nvPr>
        </p:nvSpPr>
        <p:spPr/>
        <p:txBody>
          <a:bodyPr/>
          <a:lstStyle/>
          <a:p>
            <a:fld id="{80F17AB8-CC66-4815-8DE9-895869C427E8}" type="slidenum">
              <a:rPr lang="zh-CN" altLang="en-US" smtClean="0"/>
              <a:t>‹#›</a:t>
            </a:fld>
            <a:endParaRPr lang="zh-CN" altLang="en-US"/>
          </a:p>
        </p:txBody>
      </p:sp>
    </p:spTree>
    <p:extLst>
      <p:ext uri="{BB962C8B-B14F-4D97-AF65-F5344CB8AC3E}">
        <p14:creationId xmlns:p14="http://schemas.microsoft.com/office/powerpoint/2010/main" val="238169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F467A-1AC2-D320-4CE1-5E17A1467A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2DCA85-167E-0736-0CA6-DA34F832E8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AD6783-FD91-61C1-BC2C-156F46EF30CA}"/>
              </a:ext>
            </a:extLst>
          </p:cNvPr>
          <p:cNvSpPr>
            <a:spLocks noGrp="1"/>
          </p:cNvSpPr>
          <p:nvPr>
            <p:ph type="dt" sz="half" idx="10"/>
          </p:nvPr>
        </p:nvSpPr>
        <p:spPr/>
        <p:txBody>
          <a:bodyPr/>
          <a:lstStyle/>
          <a:p>
            <a:fld id="{811D3209-AB60-474D-A01A-609D68F1C9F2}" type="datetimeFigureOut">
              <a:rPr lang="zh-CN" altLang="en-US" smtClean="0"/>
              <a:t>2024/9/9</a:t>
            </a:fld>
            <a:endParaRPr lang="zh-CN" altLang="en-US"/>
          </a:p>
        </p:txBody>
      </p:sp>
      <p:sp>
        <p:nvSpPr>
          <p:cNvPr id="5" name="页脚占位符 4">
            <a:extLst>
              <a:ext uri="{FF2B5EF4-FFF2-40B4-BE49-F238E27FC236}">
                <a16:creationId xmlns:a16="http://schemas.microsoft.com/office/drawing/2014/main" id="{AEC2BB0C-941B-8CB6-C2A6-E752CCF9AE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323D45-5175-D578-BC3D-1A8E17A5E04F}"/>
              </a:ext>
            </a:extLst>
          </p:cNvPr>
          <p:cNvSpPr>
            <a:spLocks noGrp="1"/>
          </p:cNvSpPr>
          <p:nvPr>
            <p:ph type="sldNum" sz="quarter" idx="12"/>
          </p:nvPr>
        </p:nvSpPr>
        <p:spPr/>
        <p:txBody>
          <a:bodyPr/>
          <a:lstStyle/>
          <a:p>
            <a:fld id="{80F17AB8-CC66-4815-8DE9-895869C427E8}" type="slidenum">
              <a:rPr lang="zh-CN" altLang="en-US" smtClean="0"/>
              <a:t>‹#›</a:t>
            </a:fld>
            <a:endParaRPr lang="zh-CN" altLang="en-US"/>
          </a:p>
        </p:txBody>
      </p:sp>
    </p:spTree>
    <p:extLst>
      <p:ext uri="{BB962C8B-B14F-4D97-AF65-F5344CB8AC3E}">
        <p14:creationId xmlns:p14="http://schemas.microsoft.com/office/powerpoint/2010/main" val="100972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923E5-183C-BC96-C626-C9A64AFE5F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B40677-22DE-4DA6-8BF9-7AD15DCFFE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58BAC49-593B-70F5-E720-176C428EBEB2}"/>
              </a:ext>
            </a:extLst>
          </p:cNvPr>
          <p:cNvSpPr>
            <a:spLocks noGrp="1"/>
          </p:cNvSpPr>
          <p:nvPr>
            <p:ph type="dt" sz="half" idx="10"/>
          </p:nvPr>
        </p:nvSpPr>
        <p:spPr/>
        <p:txBody>
          <a:bodyPr/>
          <a:lstStyle/>
          <a:p>
            <a:fld id="{811D3209-AB60-474D-A01A-609D68F1C9F2}" type="datetimeFigureOut">
              <a:rPr lang="zh-CN" altLang="en-US" smtClean="0"/>
              <a:t>2024/9/9</a:t>
            </a:fld>
            <a:endParaRPr lang="zh-CN" altLang="en-US"/>
          </a:p>
        </p:txBody>
      </p:sp>
      <p:sp>
        <p:nvSpPr>
          <p:cNvPr id="5" name="页脚占位符 4">
            <a:extLst>
              <a:ext uri="{FF2B5EF4-FFF2-40B4-BE49-F238E27FC236}">
                <a16:creationId xmlns:a16="http://schemas.microsoft.com/office/drawing/2014/main" id="{376368E8-9878-E089-D3BB-42302F131E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C12EF8-0C31-2B0B-4AE2-486B6958DD3E}"/>
              </a:ext>
            </a:extLst>
          </p:cNvPr>
          <p:cNvSpPr>
            <a:spLocks noGrp="1"/>
          </p:cNvSpPr>
          <p:nvPr>
            <p:ph type="sldNum" sz="quarter" idx="12"/>
          </p:nvPr>
        </p:nvSpPr>
        <p:spPr/>
        <p:txBody>
          <a:bodyPr/>
          <a:lstStyle/>
          <a:p>
            <a:fld id="{80F17AB8-CC66-4815-8DE9-895869C427E8}" type="slidenum">
              <a:rPr lang="zh-CN" altLang="en-US" smtClean="0"/>
              <a:t>‹#›</a:t>
            </a:fld>
            <a:endParaRPr lang="zh-CN" altLang="en-US"/>
          </a:p>
        </p:txBody>
      </p:sp>
    </p:spTree>
    <p:extLst>
      <p:ext uri="{BB962C8B-B14F-4D97-AF65-F5344CB8AC3E}">
        <p14:creationId xmlns:p14="http://schemas.microsoft.com/office/powerpoint/2010/main" val="4077863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73547-747E-BBB1-C705-D6CE2BC66A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FF0171-B2B3-4BA8-BA8E-D43FB3D904F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5A1D04C-908A-1C08-4011-A981A2360FB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DEC0B5-30DD-C360-499B-ACC79A56132F}"/>
              </a:ext>
            </a:extLst>
          </p:cNvPr>
          <p:cNvSpPr>
            <a:spLocks noGrp="1"/>
          </p:cNvSpPr>
          <p:nvPr>
            <p:ph type="dt" sz="half" idx="10"/>
          </p:nvPr>
        </p:nvSpPr>
        <p:spPr/>
        <p:txBody>
          <a:bodyPr/>
          <a:lstStyle/>
          <a:p>
            <a:fld id="{811D3209-AB60-474D-A01A-609D68F1C9F2}" type="datetimeFigureOut">
              <a:rPr lang="zh-CN" altLang="en-US" smtClean="0"/>
              <a:t>2024/9/9</a:t>
            </a:fld>
            <a:endParaRPr lang="zh-CN" altLang="en-US"/>
          </a:p>
        </p:txBody>
      </p:sp>
      <p:sp>
        <p:nvSpPr>
          <p:cNvPr id="6" name="页脚占位符 5">
            <a:extLst>
              <a:ext uri="{FF2B5EF4-FFF2-40B4-BE49-F238E27FC236}">
                <a16:creationId xmlns:a16="http://schemas.microsoft.com/office/drawing/2014/main" id="{D0C473DA-42F1-E847-BDFA-5C1ABF0E79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AAAD4E-B543-4CF7-0152-266F891BE116}"/>
              </a:ext>
            </a:extLst>
          </p:cNvPr>
          <p:cNvSpPr>
            <a:spLocks noGrp="1"/>
          </p:cNvSpPr>
          <p:nvPr>
            <p:ph type="sldNum" sz="quarter" idx="12"/>
          </p:nvPr>
        </p:nvSpPr>
        <p:spPr/>
        <p:txBody>
          <a:bodyPr/>
          <a:lstStyle/>
          <a:p>
            <a:fld id="{80F17AB8-CC66-4815-8DE9-895869C427E8}" type="slidenum">
              <a:rPr lang="zh-CN" altLang="en-US" smtClean="0"/>
              <a:t>‹#›</a:t>
            </a:fld>
            <a:endParaRPr lang="zh-CN" altLang="en-US"/>
          </a:p>
        </p:txBody>
      </p:sp>
    </p:spTree>
    <p:extLst>
      <p:ext uri="{BB962C8B-B14F-4D97-AF65-F5344CB8AC3E}">
        <p14:creationId xmlns:p14="http://schemas.microsoft.com/office/powerpoint/2010/main" val="3332505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A4722-AF26-4E5B-B8BE-5B6895644D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02087C-65E3-C8CD-EDA5-8B3D6479D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7AF1E2B-CE42-E836-12D6-8215C6246EE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797E117-8B6C-DD7A-60E1-FE279BCC9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406F6C8-80FC-B5B6-3A61-BF79A6F8668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D653E64-F727-7D80-3319-12778C9055B2}"/>
              </a:ext>
            </a:extLst>
          </p:cNvPr>
          <p:cNvSpPr>
            <a:spLocks noGrp="1"/>
          </p:cNvSpPr>
          <p:nvPr>
            <p:ph type="dt" sz="half" idx="10"/>
          </p:nvPr>
        </p:nvSpPr>
        <p:spPr/>
        <p:txBody>
          <a:bodyPr/>
          <a:lstStyle/>
          <a:p>
            <a:fld id="{811D3209-AB60-474D-A01A-609D68F1C9F2}" type="datetimeFigureOut">
              <a:rPr lang="zh-CN" altLang="en-US" smtClean="0"/>
              <a:t>2024/9/9</a:t>
            </a:fld>
            <a:endParaRPr lang="zh-CN" altLang="en-US"/>
          </a:p>
        </p:txBody>
      </p:sp>
      <p:sp>
        <p:nvSpPr>
          <p:cNvPr id="8" name="页脚占位符 7">
            <a:extLst>
              <a:ext uri="{FF2B5EF4-FFF2-40B4-BE49-F238E27FC236}">
                <a16:creationId xmlns:a16="http://schemas.microsoft.com/office/drawing/2014/main" id="{FAAA5ABE-9C1D-B7FD-6539-66CB8ED1F5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EBFF9C-98BC-E1B6-784B-E1B91EA753FB}"/>
              </a:ext>
            </a:extLst>
          </p:cNvPr>
          <p:cNvSpPr>
            <a:spLocks noGrp="1"/>
          </p:cNvSpPr>
          <p:nvPr>
            <p:ph type="sldNum" sz="quarter" idx="12"/>
          </p:nvPr>
        </p:nvSpPr>
        <p:spPr/>
        <p:txBody>
          <a:bodyPr/>
          <a:lstStyle/>
          <a:p>
            <a:fld id="{80F17AB8-CC66-4815-8DE9-895869C427E8}" type="slidenum">
              <a:rPr lang="zh-CN" altLang="en-US" smtClean="0"/>
              <a:t>‹#›</a:t>
            </a:fld>
            <a:endParaRPr lang="zh-CN" altLang="en-US"/>
          </a:p>
        </p:txBody>
      </p:sp>
    </p:spTree>
    <p:extLst>
      <p:ext uri="{BB962C8B-B14F-4D97-AF65-F5344CB8AC3E}">
        <p14:creationId xmlns:p14="http://schemas.microsoft.com/office/powerpoint/2010/main" val="4098545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B36E1-D9F4-1435-4FFB-F23FE789BA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FE55EB-8398-9E97-8511-F405DF0350F6}"/>
              </a:ext>
            </a:extLst>
          </p:cNvPr>
          <p:cNvSpPr>
            <a:spLocks noGrp="1"/>
          </p:cNvSpPr>
          <p:nvPr>
            <p:ph type="dt" sz="half" idx="10"/>
          </p:nvPr>
        </p:nvSpPr>
        <p:spPr/>
        <p:txBody>
          <a:bodyPr/>
          <a:lstStyle/>
          <a:p>
            <a:fld id="{811D3209-AB60-474D-A01A-609D68F1C9F2}" type="datetimeFigureOut">
              <a:rPr lang="zh-CN" altLang="en-US" smtClean="0"/>
              <a:t>2024/9/9</a:t>
            </a:fld>
            <a:endParaRPr lang="zh-CN" altLang="en-US"/>
          </a:p>
        </p:txBody>
      </p:sp>
      <p:sp>
        <p:nvSpPr>
          <p:cNvPr id="4" name="页脚占位符 3">
            <a:extLst>
              <a:ext uri="{FF2B5EF4-FFF2-40B4-BE49-F238E27FC236}">
                <a16:creationId xmlns:a16="http://schemas.microsoft.com/office/drawing/2014/main" id="{3D0D5025-41A7-C4F1-3B9A-43B1DBD60BF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AF4A29-56D5-F5DF-9A3B-9F61E012040A}"/>
              </a:ext>
            </a:extLst>
          </p:cNvPr>
          <p:cNvSpPr>
            <a:spLocks noGrp="1"/>
          </p:cNvSpPr>
          <p:nvPr>
            <p:ph type="sldNum" sz="quarter" idx="12"/>
          </p:nvPr>
        </p:nvSpPr>
        <p:spPr/>
        <p:txBody>
          <a:bodyPr/>
          <a:lstStyle/>
          <a:p>
            <a:fld id="{80F17AB8-CC66-4815-8DE9-895869C427E8}" type="slidenum">
              <a:rPr lang="zh-CN" altLang="en-US" smtClean="0"/>
              <a:t>‹#›</a:t>
            </a:fld>
            <a:endParaRPr lang="zh-CN" altLang="en-US"/>
          </a:p>
        </p:txBody>
      </p:sp>
    </p:spTree>
    <p:extLst>
      <p:ext uri="{BB962C8B-B14F-4D97-AF65-F5344CB8AC3E}">
        <p14:creationId xmlns:p14="http://schemas.microsoft.com/office/powerpoint/2010/main" val="409320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B29CF5-D9C9-A234-34BD-444A350AFFDB}"/>
              </a:ext>
            </a:extLst>
          </p:cNvPr>
          <p:cNvSpPr>
            <a:spLocks noGrp="1"/>
          </p:cNvSpPr>
          <p:nvPr>
            <p:ph type="dt" sz="half" idx="10"/>
          </p:nvPr>
        </p:nvSpPr>
        <p:spPr/>
        <p:txBody>
          <a:bodyPr/>
          <a:lstStyle/>
          <a:p>
            <a:fld id="{811D3209-AB60-474D-A01A-609D68F1C9F2}" type="datetimeFigureOut">
              <a:rPr lang="zh-CN" altLang="en-US" smtClean="0"/>
              <a:t>2024/9/9</a:t>
            </a:fld>
            <a:endParaRPr lang="zh-CN" altLang="en-US"/>
          </a:p>
        </p:txBody>
      </p:sp>
      <p:sp>
        <p:nvSpPr>
          <p:cNvPr id="3" name="页脚占位符 2">
            <a:extLst>
              <a:ext uri="{FF2B5EF4-FFF2-40B4-BE49-F238E27FC236}">
                <a16:creationId xmlns:a16="http://schemas.microsoft.com/office/drawing/2014/main" id="{B11DF75C-16CF-CD98-39C9-3E172E387B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04D632D-ED7B-CD46-3E57-B3E3C2C14832}"/>
              </a:ext>
            </a:extLst>
          </p:cNvPr>
          <p:cNvSpPr>
            <a:spLocks noGrp="1"/>
          </p:cNvSpPr>
          <p:nvPr>
            <p:ph type="sldNum" sz="quarter" idx="12"/>
          </p:nvPr>
        </p:nvSpPr>
        <p:spPr/>
        <p:txBody>
          <a:bodyPr/>
          <a:lstStyle/>
          <a:p>
            <a:fld id="{80F17AB8-CC66-4815-8DE9-895869C427E8}" type="slidenum">
              <a:rPr lang="zh-CN" altLang="en-US" smtClean="0"/>
              <a:t>‹#›</a:t>
            </a:fld>
            <a:endParaRPr lang="zh-CN" altLang="en-US"/>
          </a:p>
        </p:txBody>
      </p:sp>
    </p:spTree>
    <p:extLst>
      <p:ext uri="{BB962C8B-B14F-4D97-AF65-F5344CB8AC3E}">
        <p14:creationId xmlns:p14="http://schemas.microsoft.com/office/powerpoint/2010/main" val="152380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59BA5-3852-D826-9C2E-1D699CA8F4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EB65709-2230-0F74-F500-77AD72D7C3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059E5B2-D488-2543-9C3E-F6CE52B16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AD6AB2-9A1F-D682-6EEC-671ED2E456CD}"/>
              </a:ext>
            </a:extLst>
          </p:cNvPr>
          <p:cNvSpPr>
            <a:spLocks noGrp="1"/>
          </p:cNvSpPr>
          <p:nvPr>
            <p:ph type="dt" sz="half" idx="10"/>
          </p:nvPr>
        </p:nvSpPr>
        <p:spPr/>
        <p:txBody>
          <a:bodyPr/>
          <a:lstStyle/>
          <a:p>
            <a:fld id="{811D3209-AB60-474D-A01A-609D68F1C9F2}" type="datetimeFigureOut">
              <a:rPr lang="zh-CN" altLang="en-US" smtClean="0"/>
              <a:t>2024/9/9</a:t>
            </a:fld>
            <a:endParaRPr lang="zh-CN" altLang="en-US"/>
          </a:p>
        </p:txBody>
      </p:sp>
      <p:sp>
        <p:nvSpPr>
          <p:cNvPr id="6" name="页脚占位符 5">
            <a:extLst>
              <a:ext uri="{FF2B5EF4-FFF2-40B4-BE49-F238E27FC236}">
                <a16:creationId xmlns:a16="http://schemas.microsoft.com/office/drawing/2014/main" id="{D7CE8417-AA36-CA59-05C9-4FEB04FC25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9826B-5BFC-1D25-7F2B-61E0B1A773D2}"/>
              </a:ext>
            </a:extLst>
          </p:cNvPr>
          <p:cNvSpPr>
            <a:spLocks noGrp="1"/>
          </p:cNvSpPr>
          <p:nvPr>
            <p:ph type="sldNum" sz="quarter" idx="12"/>
          </p:nvPr>
        </p:nvSpPr>
        <p:spPr/>
        <p:txBody>
          <a:bodyPr/>
          <a:lstStyle/>
          <a:p>
            <a:fld id="{80F17AB8-CC66-4815-8DE9-895869C427E8}" type="slidenum">
              <a:rPr lang="zh-CN" altLang="en-US" smtClean="0"/>
              <a:t>‹#›</a:t>
            </a:fld>
            <a:endParaRPr lang="zh-CN" altLang="en-US"/>
          </a:p>
        </p:txBody>
      </p:sp>
    </p:spTree>
    <p:extLst>
      <p:ext uri="{BB962C8B-B14F-4D97-AF65-F5344CB8AC3E}">
        <p14:creationId xmlns:p14="http://schemas.microsoft.com/office/powerpoint/2010/main" val="36568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C36F2-A8BD-70EA-B3A0-8925920324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EB5146C-F482-5C7A-B99F-98199667E9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B029FF-0056-DCE9-F6C9-EF7DB8C82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000720-74D4-3B95-07EF-E247F04C7E8B}"/>
              </a:ext>
            </a:extLst>
          </p:cNvPr>
          <p:cNvSpPr>
            <a:spLocks noGrp="1"/>
          </p:cNvSpPr>
          <p:nvPr>
            <p:ph type="dt" sz="half" idx="10"/>
          </p:nvPr>
        </p:nvSpPr>
        <p:spPr/>
        <p:txBody>
          <a:bodyPr/>
          <a:lstStyle/>
          <a:p>
            <a:fld id="{811D3209-AB60-474D-A01A-609D68F1C9F2}" type="datetimeFigureOut">
              <a:rPr lang="zh-CN" altLang="en-US" smtClean="0"/>
              <a:t>2024/9/9</a:t>
            </a:fld>
            <a:endParaRPr lang="zh-CN" altLang="en-US"/>
          </a:p>
        </p:txBody>
      </p:sp>
      <p:sp>
        <p:nvSpPr>
          <p:cNvPr id="6" name="页脚占位符 5">
            <a:extLst>
              <a:ext uri="{FF2B5EF4-FFF2-40B4-BE49-F238E27FC236}">
                <a16:creationId xmlns:a16="http://schemas.microsoft.com/office/drawing/2014/main" id="{1796D88D-DD21-F39F-D6A2-4567439266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6D666C-3306-1554-AD81-EDD6E01974AC}"/>
              </a:ext>
            </a:extLst>
          </p:cNvPr>
          <p:cNvSpPr>
            <a:spLocks noGrp="1"/>
          </p:cNvSpPr>
          <p:nvPr>
            <p:ph type="sldNum" sz="quarter" idx="12"/>
          </p:nvPr>
        </p:nvSpPr>
        <p:spPr/>
        <p:txBody>
          <a:bodyPr/>
          <a:lstStyle/>
          <a:p>
            <a:fld id="{80F17AB8-CC66-4815-8DE9-895869C427E8}" type="slidenum">
              <a:rPr lang="zh-CN" altLang="en-US" smtClean="0"/>
              <a:t>‹#›</a:t>
            </a:fld>
            <a:endParaRPr lang="zh-CN" altLang="en-US"/>
          </a:p>
        </p:txBody>
      </p:sp>
    </p:spTree>
    <p:extLst>
      <p:ext uri="{BB962C8B-B14F-4D97-AF65-F5344CB8AC3E}">
        <p14:creationId xmlns:p14="http://schemas.microsoft.com/office/powerpoint/2010/main" val="265830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2C03A1-5AE2-3157-A649-F2E5497554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7682E60-7D45-94EA-F172-BC196D84E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4182E5-2A58-D04A-F789-9229A1F46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D3209-AB60-474D-A01A-609D68F1C9F2}" type="datetimeFigureOut">
              <a:rPr lang="zh-CN" altLang="en-US" smtClean="0"/>
              <a:t>2024/9/9</a:t>
            </a:fld>
            <a:endParaRPr lang="zh-CN" altLang="en-US"/>
          </a:p>
        </p:txBody>
      </p:sp>
      <p:sp>
        <p:nvSpPr>
          <p:cNvPr id="5" name="页脚占位符 4">
            <a:extLst>
              <a:ext uri="{FF2B5EF4-FFF2-40B4-BE49-F238E27FC236}">
                <a16:creationId xmlns:a16="http://schemas.microsoft.com/office/drawing/2014/main" id="{BADBE60D-2872-F883-0C79-70C0475D36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4878211-FB0F-377C-79D0-CA06394D99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17AB8-CC66-4815-8DE9-895869C427E8}" type="slidenum">
              <a:rPr lang="zh-CN" altLang="en-US" smtClean="0"/>
              <a:t>‹#›</a:t>
            </a:fld>
            <a:endParaRPr lang="zh-CN" altLang="en-US"/>
          </a:p>
        </p:txBody>
      </p:sp>
    </p:spTree>
    <p:extLst>
      <p:ext uri="{BB962C8B-B14F-4D97-AF65-F5344CB8AC3E}">
        <p14:creationId xmlns:p14="http://schemas.microsoft.com/office/powerpoint/2010/main" val="2671737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B4615-8B78-4622-7B91-E8F6E624C565}"/>
              </a:ext>
            </a:extLst>
          </p:cNvPr>
          <p:cNvSpPr>
            <a:spLocks noGrp="1"/>
          </p:cNvSpPr>
          <p:nvPr>
            <p:ph type="ctrTitle"/>
          </p:nvPr>
        </p:nvSpPr>
        <p:spPr/>
        <p:txBody>
          <a:bodyPr>
            <a:normAutofit/>
          </a:bodyPr>
          <a:lstStyle/>
          <a:p>
            <a:r>
              <a:rPr lang="en-US" altLang="zh-CN" sz="4000" dirty="0" err="1"/>
              <a:t>TileMask</a:t>
            </a:r>
            <a:r>
              <a:rPr lang="en-US" altLang="zh-CN" sz="4000" dirty="0"/>
              <a:t>: A Passive-Reflection-based Attack against mmWave Radar Object Detection in Autonomous Driving</a:t>
            </a:r>
            <a:endParaRPr lang="zh-CN" altLang="en-US" sz="4000" dirty="0"/>
          </a:p>
        </p:txBody>
      </p:sp>
      <p:sp>
        <p:nvSpPr>
          <p:cNvPr id="3" name="副标题 2">
            <a:extLst>
              <a:ext uri="{FF2B5EF4-FFF2-40B4-BE49-F238E27FC236}">
                <a16:creationId xmlns:a16="http://schemas.microsoft.com/office/drawing/2014/main" id="{6CF57387-3888-5070-B721-40E90FFF335B}"/>
              </a:ext>
            </a:extLst>
          </p:cNvPr>
          <p:cNvSpPr>
            <a:spLocks noGrp="1"/>
          </p:cNvSpPr>
          <p:nvPr>
            <p:ph type="subTitle" idx="1"/>
          </p:nvPr>
        </p:nvSpPr>
        <p:spPr/>
        <p:txBody>
          <a:bodyPr/>
          <a:lstStyle/>
          <a:p>
            <a:r>
              <a:rPr lang="en-US" altLang="zh-CN" dirty="0"/>
              <a:t>CCS’ 23</a:t>
            </a:r>
          </a:p>
          <a:p>
            <a:r>
              <a:rPr lang="en-US" altLang="zh-CN" dirty="0" err="1"/>
              <a:t>Chunming</a:t>
            </a:r>
            <a:r>
              <a:rPr lang="en-US" altLang="zh-CN" dirty="0"/>
              <a:t> Qiao</a:t>
            </a:r>
            <a:endParaRPr lang="zh-CN" altLang="en-US" dirty="0"/>
          </a:p>
        </p:txBody>
      </p:sp>
    </p:spTree>
    <p:extLst>
      <p:ext uri="{BB962C8B-B14F-4D97-AF65-F5344CB8AC3E}">
        <p14:creationId xmlns:p14="http://schemas.microsoft.com/office/powerpoint/2010/main" val="174143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7B1BF13-97D6-FF6F-8F5B-BEB5189D095F}"/>
              </a:ext>
            </a:extLst>
          </p:cNvPr>
          <p:cNvPicPr>
            <a:picLocks noGrp="1" noChangeAspect="1"/>
          </p:cNvPicPr>
          <p:nvPr>
            <p:ph idx="1"/>
          </p:nvPr>
        </p:nvPicPr>
        <p:blipFill>
          <a:blip r:embed="rId2"/>
          <a:stretch>
            <a:fillRect/>
          </a:stretch>
        </p:blipFill>
        <p:spPr>
          <a:xfrm>
            <a:off x="6095998" y="3544609"/>
            <a:ext cx="4648884" cy="2626620"/>
          </a:xfrm>
        </p:spPr>
      </p:pic>
      <p:pic>
        <p:nvPicPr>
          <p:cNvPr id="4" name="图片 3">
            <a:extLst>
              <a:ext uri="{FF2B5EF4-FFF2-40B4-BE49-F238E27FC236}">
                <a16:creationId xmlns:a16="http://schemas.microsoft.com/office/drawing/2014/main" id="{7486BD08-EDFF-9FDB-7021-6C2ACDAD96B5}"/>
              </a:ext>
            </a:extLst>
          </p:cNvPr>
          <p:cNvPicPr>
            <a:picLocks noChangeAspect="1"/>
          </p:cNvPicPr>
          <p:nvPr/>
        </p:nvPicPr>
        <p:blipFill>
          <a:blip r:embed="rId3"/>
          <a:stretch>
            <a:fillRect/>
          </a:stretch>
        </p:blipFill>
        <p:spPr>
          <a:xfrm>
            <a:off x="533400" y="308001"/>
            <a:ext cx="7135177" cy="2510401"/>
          </a:xfrm>
          <a:prstGeom prst="rect">
            <a:avLst/>
          </a:prstGeom>
        </p:spPr>
      </p:pic>
      <p:pic>
        <p:nvPicPr>
          <p:cNvPr id="7" name="图片 6">
            <a:extLst>
              <a:ext uri="{FF2B5EF4-FFF2-40B4-BE49-F238E27FC236}">
                <a16:creationId xmlns:a16="http://schemas.microsoft.com/office/drawing/2014/main" id="{23189DF1-0D56-E5FD-0298-2C2A3576F183}"/>
              </a:ext>
            </a:extLst>
          </p:cNvPr>
          <p:cNvPicPr>
            <a:picLocks noChangeAspect="1"/>
          </p:cNvPicPr>
          <p:nvPr/>
        </p:nvPicPr>
        <p:blipFill>
          <a:blip r:embed="rId4"/>
          <a:stretch>
            <a:fillRect/>
          </a:stretch>
        </p:blipFill>
        <p:spPr>
          <a:xfrm>
            <a:off x="533400" y="3544609"/>
            <a:ext cx="5562598" cy="2788033"/>
          </a:xfrm>
          <a:prstGeom prst="rect">
            <a:avLst/>
          </a:prstGeom>
        </p:spPr>
      </p:pic>
      <p:sp>
        <p:nvSpPr>
          <p:cNvPr id="2" name="文本框 1">
            <a:extLst>
              <a:ext uri="{FF2B5EF4-FFF2-40B4-BE49-F238E27FC236}">
                <a16:creationId xmlns:a16="http://schemas.microsoft.com/office/drawing/2014/main" id="{1F5BB9E3-30D2-5973-BB85-A0D1583BEF96}"/>
              </a:ext>
            </a:extLst>
          </p:cNvPr>
          <p:cNvSpPr txBox="1"/>
          <p:nvPr/>
        </p:nvSpPr>
        <p:spPr>
          <a:xfrm>
            <a:off x="7424057" y="696686"/>
            <a:ext cx="3650343" cy="1569660"/>
          </a:xfrm>
          <a:prstGeom prst="rect">
            <a:avLst/>
          </a:prstGeom>
          <a:noFill/>
        </p:spPr>
        <p:txBody>
          <a:bodyPr wrap="square" rtlCol="0">
            <a:spAutoFit/>
          </a:bodyPr>
          <a:lstStyle/>
          <a:p>
            <a:r>
              <a:rPr lang="en-US" altLang="zh-CN" sz="2400" dirty="0"/>
              <a:t>Basic idea: the metal surface can change the echo signal into different amplitudes.</a:t>
            </a:r>
            <a:endParaRPr lang="zh-CN" altLang="en-US" sz="2400" dirty="0"/>
          </a:p>
        </p:txBody>
      </p:sp>
    </p:spTree>
    <p:extLst>
      <p:ext uri="{BB962C8B-B14F-4D97-AF65-F5344CB8AC3E}">
        <p14:creationId xmlns:p14="http://schemas.microsoft.com/office/powerpoint/2010/main" val="43429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14B93DB-9B7F-F25C-10B2-0E32F355E6C2}"/>
              </a:ext>
            </a:extLst>
          </p:cNvPr>
          <p:cNvPicPr>
            <a:picLocks noChangeAspect="1"/>
          </p:cNvPicPr>
          <p:nvPr/>
        </p:nvPicPr>
        <p:blipFill>
          <a:blip r:embed="rId2"/>
          <a:stretch>
            <a:fillRect/>
          </a:stretch>
        </p:blipFill>
        <p:spPr>
          <a:xfrm>
            <a:off x="6500994" y="2014816"/>
            <a:ext cx="4041984" cy="2283721"/>
          </a:xfrm>
          <a:prstGeom prst="rect">
            <a:avLst/>
          </a:prstGeom>
        </p:spPr>
      </p:pic>
      <p:sp>
        <p:nvSpPr>
          <p:cNvPr id="8" name="内容占位符 7">
            <a:extLst>
              <a:ext uri="{FF2B5EF4-FFF2-40B4-BE49-F238E27FC236}">
                <a16:creationId xmlns:a16="http://schemas.microsoft.com/office/drawing/2014/main" id="{04BEC0E5-33EC-D222-1CA0-37B3F98DE3DE}"/>
              </a:ext>
            </a:extLst>
          </p:cNvPr>
          <p:cNvSpPr txBox="1">
            <a:spLocks noGrp="1"/>
          </p:cNvSpPr>
          <p:nvPr>
            <p:ph idx="1"/>
          </p:nvPr>
        </p:nvSpPr>
        <p:spPr>
          <a:xfrm>
            <a:off x="838200" y="1825625"/>
            <a:ext cx="5257800" cy="4133439"/>
          </a:xfrm>
          <a:prstGeom prst="rect">
            <a:avLst/>
          </a:prstGeom>
          <a:noFill/>
        </p:spPr>
        <p:txBody>
          <a:bodyPr wrap="square" rtlCol="0">
            <a:spAutoFit/>
          </a:bodyPr>
          <a:lstStyle/>
          <a:p>
            <a:r>
              <a:rPr lang="en-US" altLang="zh-CN" sz="2400" dirty="0"/>
              <a:t>Premise: Attacker knows the detection object system, but can’t obtain the original radar data collected by victim.</a:t>
            </a:r>
          </a:p>
          <a:p>
            <a:r>
              <a:rPr lang="en-US" altLang="zh-CN" sz="2400" dirty="0"/>
              <a:t>The model had been trained and update the Importance score with the dataset.</a:t>
            </a:r>
          </a:p>
          <a:p>
            <a:r>
              <a:rPr lang="en-US" altLang="zh-CN" sz="2400" dirty="0"/>
              <a:t>When attacker attacks, the place with high Importance scores was blocked by the Adversarial object.</a:t>
            </a:r>
            <a:endParaRPr lang="zh-CN" altLang="en-US" sz="2400" dirty="0"/>
          </a:p>
          <a:p>
            <a:endParaRPr lang="zh-CN" altLang="en-US" sz="2400" dirty="0"/>
          </a:p>
        </p:txBody>
      </p:sp>
      <p:pic>
        <p:nvPicPr>
          <p:cNvPr id="5" name="图片 4">
            <a:extLst>
              <a:ext uri="{FF2B5EF4-FFF2-40B4-BE49-F238E27FC236}">
                <a16:creationId xmlns:a16="http://schemas.microsoft.com/office/drawing/2014/main" id="{4DFDE67B-F4E7-397F-A5AF-ADFE72B3A7F7}"/>
              </a:ext>
            </a:extLst>
          </p:cNvPr>
          <p:cNvPicPr>
            <a:picLocks noChangeAspect="1"/>
          </p:cNvPicPr>
          <p:nvPr/>
        </p:nvPicPr>
        <p:blipFill>
          <a:blip r:embed="rId3"/>
          <a:stretch>
            <a:fillRect/>
          </a:stretch>
        </p:blipFill>
        <p:spPr>
          <a:xfrm>
            <a:off x="6500994" y="275741"/>
            <a:ext cx="4782457" cy="1739075"/>
          </a:xfrm>
          <a:prstGeom prst="rect">
            <a:avLst/>
          </a:prstGeom>
        </p:spPr>
      </p:pic>
      <p:pic>
        <p:nvPicPr>
          <p:cNvPr id="3" name="图片 2">
            <a:extLst>
              <a:ext uri="{FF2B5EF4-FFF2-40B4-BE49-F238E27FC236}">
                <a16:creationId xmlns:a16="http://schemas.microsoft.com/office/drawing/2014/main" id="{E248BA5E-A6A7-8926-9B0D-066357007BEC}"/>
              </a:ext>
            </a:extLst>
          </p:cNvPr>
          <p:cNvPicPr>
            <a:picLocks noChangeAspect="1"/>
          </p:cNvPicPr>
          <p:nvPr/>
        </p:nvPicPr>
        <p:blipFill>
          <a:blip r:embed="rId4"/>
          <a:stretch>
            <a:fillRect/>
          </a:stretch>
        </p:blipFill>
        <p:spPr>
          <a:xfrm>
            <a:off x="6096000" y="4298537"/>
            <a:ext cx="4986337" cy="1914525"/>
          </a:xfrm>
          <a:prstGeom prst="rect">
            <a:avLst/>
          </a:prstGeom>
        </p:spPr>
      </p:pic>
    </p:spTree>
    <p:extLst>
      <p:ext uri="{BB962C8B-B14F-4D97-AF65-F5344CB8AC3E}">
        <p14:creationId xmlns:p14="http://schemas.microsoft.com/office/powerpoint/2010/main" val="170325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EE0FB86-6E79-B888-CE38-760085D9C100}"/>
              </a:ext>
            </a:extLst>
          </p:cNvPr>
          <p:cNvPicPr>
            <a:picLocks noGrp="1" noChangeAspect="1"/>
          </p:cNvPicPr>
          <p:nvPr>
            <p:ph idx="1"/>
          </p:nvPr>
        </p:nvPicPr>
        <p:blipFill>
          <a:blip r:embed="rId2"/>
          <a:stretch>
            <a:fillRect/>
          </a:stretch>
        </p:blipFill>
        <p:spPr>
          <a:xfrm>
            <a:off x="6045200" y="1477913"/>
            <a:ext cx="5758542" cy="1951085"/>
          </a:xfrm>
        </p:spPr>
      </p:pic>
      <p:pic>
        <p:nvPicPr>
          <p:cNvPr id="7" name="图片 6">
            <a:extLst>
              <a:ext uri="{FF2B5EF4-FFF2-40B4-BE49-F238E27FC236}">
                <a16:creationId xmlns:a16="http://schemas.microsoft.com/office/drawing/2014/main" id="{E02AAB5B-666F-42F2-B50F-06B9AC502E6E}"/>
              </a:ext>
            </a:extLst>
          </p:cNvPr>
          <p:cNvPicPr>
            <a:picLocks noChangeAspect="1"/>
          </p:cNvPicPr>
          <p:nvPr/>
        </p:nvPicPr>
        <p:blipFill>
          <a:blip r:embed="rId3"/>
          <a:stretch>
            <a:fillRect/>
          </a:stretch>
        </p:blipFill>
        <p:spPr>
          <a:xfrm>
            <a:off x="756733" y="1477914"/>
            <a:ext cx="5288467" cy="1951085"/>
          </a:xfrm>
          <a:prstGeom prst="rect">
            <a:avLst/>
          </a:prstGeom>
        </p:spPr>
      </p:pic>
    </p:spTree>
    <p:extLst>
      <p:ext uri="{BB962C8B-B14F-4D97-AF65-F5344CB8AC3E}">
        <p14:creationId xmlns:p14="http://schemas.microsoft.com/office/powerpoint/2010/main" val="27507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8913E3-A5C6-B16B-B2AE-B453DF896D5E}"/>
              </a:ext>
            </a:extLst>
          </p:cNvPr>
          <p:cNvSpPr>
            <a:spLocks noGrp="1"/>
          </p:cNvSpPr>
          <p:nvPr>
            <p:ph idx="1"/>
          </p:nvPr>
        </p:nvSpPr>
        <p:spPr/>
        <p:txBody>
          <a:bodyPr/>
          <a:lstStyle/>
          <a:p>
            <a:r>
              <a:rPr lang="en-US" altLang="zh-CN" dirty="0"/>
              <a:t>A possible way to defense is to make the important area less concentrated and make the attacker harder to find the effective locations.</a:t>
            </a:r>
          </a:p>
          <a:p>
            <a:r>
              <a:rPr lang="en-US" altLang="zh-CN" dirty="0"/>
              <a:t>Still have a 34% attack success rate based on the original data.</a:t>
            </a:r>
          </a:p>
          <a:p>
            <a:endParaRPr lang="zh-CN" altLang="en-US" dirty="0"/>
          </a:p>
        </p:txBody>
      </p:sp>
      <p:pic>
        <p:nvPicPr>
          <p:cNvPr id="10" name="内容占位符 5">
            <a:extLst>
              <a:ext uri="{FF2B5EF4-FFF2-40B4-BE49-F238E27FC236}">
                <a16:creationId xmlns:a16="http://schemas.microsoft.com/office/drawing/2014/main" id="{DB269A12-CACA-08D8-3361-371BA98C2CCF}"/>
              </a:ext>
            </a:extLst>
          </p:cNvPr>
          <p:cNvPicPr>
            <a:picLocks noChangeAspect="1"/>
          </p:cNvPicPr>
          <p:nvPr/>
        </p:nvPicPr>
        <p:blipFill>
          <a:blip r:embed="rId2"/>
          <a:stretch>
            <a:fillRect/>
          </a:stretch>
        </p:blipFill>
        <p:spPr>
          <a:xfrm>
            <a:off x="6096000" y="5117319"/>
            <a:ext cx="5918876" cy="1478287"/>
          </a:xfrm>
          <a:prstGeom prst="rect">
            <a:avLst/>
          </a:prstGeom>
        </p:spPr>
      </p:pic>
      <p:pic>
        <p:nvPicPr>
          <p:cNvPr id="5" name="图片 4">
            <a:extLst>
              <a:ext uri="{FF2B5EF4-FFF2-40B4-BE49-F238E27FC236}">
                <a16:creationId xmlns:a16="http://schemas.microsoft.com/office/drawing/2014/main" id="{2DF667EC-C142-BE1E-2A7B-B026A0D1274D}"/>
              </a:ext>
            </a:extLst>
          </p:cNvPr>
          <p:cNvPicPr>
            <a:picLocks noChangeAspect="1"/>
          </p:cNvPicPr>
          <p:nvPr/>
        </p:nvPicPr>
        <p:blipFill>
          <a:blip r:embed="rId3"/>
          <a:stretch>
            <a:fillRect/>
          </a:stretch>
        </p:blipFill>
        <p:spPr>
          <a:xfrm>
            <a:off x="-100635" y="5117319"/>
            <a:ext cx="6196635" cy="1362319"/>
          </a:xfrm>
          <a:prstGeom prst="rect">
            <a:avLst/>
          </a:prstGeom>
        </p:spPr>
      </p:pic>
    </p:spTree>
    <p:extLst>
      <p:ext uri="{BB962C8B-B14F-4D97-AF65-F5344CB8AC3E}">
        <p14:creationId xmlns:p14="http://schemas.microsoft.com/office/powerpoint/2010/main" val="120007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86F61-80E5-895F-FF45-CDF2DA7C728A}"/>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79F673F9-77C2-A806-E114-929366C62050}"/>
              </a:ext>
            </a:extLst>
          </p:cNvPr>
          <p:cNvSpPr>
            <a:spLocks noGrp="1"/>
          </p:cNvSpPr>
          <p:nvPr>
            <p:ph idx="1"/>
          </p:nvPr>
        </p:nvSpPr>
        <p:spPr/>
        <p:txBody>
          <a:bodyPr/>
          <a:lstStyle/>
          <a:p>
            <a:r>
              <a:rPr lang="en-US" altLang="zh-CN" b="0" i="0" dirty="0">
                <a:solidFill>
                  <a:srgbClr val="333333"/>
                </a:solidFill>
                <a:effectLst/>
              </a:rPr>
              <a:t>Yi Zhu, </a:t>
            </a:r>
            <a:r>
              <a:rPr lang="en-US" altLang="zh-CN" b="0" i="0" dirty="0" err="1">
                <a:solidFill>
                  <a:srgbClr val="333333"/>
                </a:solidFill>
                <a:effectLst/>
              </a:rPr>
              <a:t>Chenglin</a:t>
            </a:r>
            <a:r>
              <a:rPr lang="en-US" altLang="zh-CN" b="0" i="0" dirty="0">
                <a:solidFill>
                  <a:srgbClr val="333333"/>
                </a:solidFill>
                <a:effectLst/>
              </a:rPr>
              <a:t> Miao, </a:t>
            </a:r>
            <a:r>
              <a:rPr lang="en-US" altLang="zh-CN" b="0" i="0" dirty="0" err="1">
                <a:solidFill>
                  <a:srgbClr val="333333"/>
                </a:solidFill>
                <a:effectLst/>
              </a:rPr>
              <a:t>Hongfei</a:t>
            </a:r>
            <a:r>
              <a:rPr lang="en-US" altLang="zh-CN" b="0" i="0" dirty="0">
                <a:solidFill>
                  <a:srgbClr val="333333"/>
                </a:solidFill>
                <a:effectLst/>
              </a:rPr>
              <a:t> Xue, </a:t>
            </a:r>
            <a:r>
              <a:rPr lang="en-US" altLang="zh-CN" b="0" i="0" dirty="0" err="1">
                <a:solidFill>
                  <a:srgbClr val="333333"/>
                </a:solidFill>
                <a:effectLst/>
              </a:rPr>
              <a:t>Zhengxiong</a:t>
            </a:r>
            <a:r>
              <a:rPr lang="en-US" altLang="zh-CN" b="0" i="0" dirty="0">
                <a:solidFill>
                  <a:srgbClr val="333333"/>
                </a:solidFill>
                <a:effectLst/>
              </a:rPr>
              <a:t> Li, Yunnan Yu, </a:t>
            </a:r>
            <a:r>
              <a:rPr lang="en-US" altLang="zh-CN" b="0" i="0" dirty="0" err="1">
                <a:solidFill>
                  <a:srgbClr val="333333"/>
                </a:solidFill>
                <a:effectLst/>
              </a:rPr>
              <a:t>Wenyao</a:t>
            </a:r>
            <a:r>
              <a:rPr lang="en-US" altLang="zh-CN" b="0" i="0" dirty="0">
                <a:solidFill>
                  <a:srgbClr val="333333"/>
                </a:solidFill>
                <a:effectLst/>
              </a:rPr>
              <a:t> Xu, Lu Su, and </a:t>
            </a:r>
            <a:r>
              <a:rPr lang="en-US" altLang="zh-CN" b="0" i="0" dirty="0" err="1">
                <a:solidFill>
                  <a:srgbClr val="333333"/>
                </a:solidFill>
                <a:effectLst/>
              </a:rPr>
              <a:t>Chunming</a:t>
            </a:r>
            <a:r>
              <a:rPr lang="en-US" altLang="zh-CN" b="0" i="0" dirty="0">
                <a:solidFill>
                  <a:srgbClr val="333333"/>
                </a:solidFill>
                <a:effectLst/>
              </a:rPr>
              <a:t> </a:t>
            </a:r>
            <a:r>
              <a:rPr lang="en-US" altLang="zh-CN" b="0" i="0" dirty="0" err="1">
                <a:solidFill>
                  <a:srgbClr val="333333"/>
                </a:solidFill>
                <a:effectLst/>
              </a:rPr>
              <a:t>Qiao</a:t>
            </a:r>
            <a:r>
              <a:rPr lang="en-US" altLang="zh-CN" b="0" i="0" dirty="0">
                <a:solidFill>
                  <a:srgbClr val="333333"/>
                </a:solidFill>
                <a:effectLst/>
              </a:rPr>
              <a:t>. 2023. </a:t>
            </a:r>
            <a:r>
              <a:rPr lang="en-US" altLang="zh-CN" b="0" i="0" dirty="0" err="1">
                <a:solidFill>
                  <a:srgbClr val="333333"/>
                </a:solidFill>
                <a:effectLst/>
              </a:rPr>
              <a:t>TileMask</a:t>
            </a:r>
            <a:r>
              <a:rPr lang="en-US" altLang="zh-CN" b="0" i="0" dirty="0">
                <a:solidFill>
                  <a:srgbClr val="333333"/>
                </a:solidFill>
                <a:effectLst/>
              </a:rPr>
              <a:t>: A Passive-Reflection-based Attack against </a:t>
            </a:r>
            <a:r>
              <a:rPr lang="en-US" altLang="zh-CN" b="0" i="0" dirty="0" err="1">
                <a:solidFill>
                  <a:srgbClr val="333333"/>
                </a:solidFill>
                <a:effectLst/>
              </a:rPr>
              <a:t>mmWave</a:t>
            </a:r>
            <a:r>
              <a:rPr lang="en-US" altLang="zh-CN" b="0" i="0" dirty="0">
                <a:solidFill>
                  <a:srgbClr val="333333"/>
                </a:solidFill>
                <a:effectLst/>
              </a:rPr>
              <a:t> Radar Object Detection in Autonomous Driving. In Proceedings of the 2023 ACM SIGSAC Conference on Computer and Communications Security (CCS '23). Association for Computing Machinery, New York, NY, USA, 1317–1331. https://doi.org/10.1145/3576915.3616661</a:t>
            </a:r>
            <a:endParaRPr lang="zh-CN" altLang="en-US" dirty="0"/>
          </a:p>
        </p:txBody>
      </p:sp>
    </p:spTree>
    <p:extLst>
      <p:ext uri="{BB962C8B-B14F-4D97-AF65-F5344CB8AC3E}">
        <p14:creationId xmlns:p14="http://schemas.microsoft.com/office/powerpoint/2010/main" val="17432527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202</Words>
  <Application>Microsoft Office PowerPoint</Application>
  <PresentationFormat>宽屏</PresentationFormat>
  <Paragraphs>11</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TileMask: A Passive-Reflection-based Attack against mmWave Radar Object Detection in Autonomous Driving</vt:lpstr>
      <vt:lpstr>PowerPoint 演示文稿</vt:lpstr>
      <vt:lpstr>PowerPoint 演示文稿</vt:lpstr>
      <vt:lpstr>PowerPoint 演示文稿</vt:lpstr>
      <vt:lpstr>PowerPoint 演示文稿</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浩霖 黄</dc:creator>
  <cp:lastModifiedBy>浩霖 黄</cp:lastModifiedBy>
  <cp:revision>9</cp:revision>
  <dcterms:created xsi:type="dcterms:W3CDTF">2024-09-06T18:56:20Z</dcterms:created>
  <dcterms:modified xsi:type="dcterms:W3CDTF">2024-09-09T04:26:58Z</dcterms:modified>
</cp:coreProperties>
</file>