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hur Ramalho" userId="b6f0d9c8bfa84ced" providerId="LiveId" clId="{7B3C5629-DD47-44E9-AA9C-7CB6D70BD1C0}"/>
    <pc:docChg chg="modSld">
      <pc:chgData name="Arthur Ramalho" userId="b6f0d9c8bfa84ced" providerId="LiveId" clId="{7B3C5629-DD47-44E9-AA9C-7CB6D70BD1C0}" dt="2025-01-20T12:58:33.060" v="4" actId="6549"/>
      <pc:docMkLst>
        <pc:docMk/>
      </pc:docMkLst>
      <pc:sldChg chg="modSp mod">
        <pc:chgData name="Arthur Ramalho" userId="b6f0d9c8bfa84ced" providerId="LiveId" clId="{7B3C5629-DD47-44E9-AA9C-7CB6D70BD1C0}" dt="2025-01-20T12:58:33.060" v="4" actId="6549"/>
        <pc:sldMkLst>
          <pc:docMk/>
          <pc:sldMk cId="1177358747" sldId="264"/>
        </pc:sldMkLst>
        <pc:spChg chg="mod">
          <ac:chgData name="Arthur Ramalho" userId="b6f0d9c8bfa84ced" providerId="LiveId" clId="{7B3C5629-DD47-44E9-AA9C-7CB6D70BD1C0}" dt="2025-01-20T12:58:33.060" v="4" actId="6549"/>
          <ac:spMkLst>
            <pc:docMk/>
            <pc:sldMk cId="1177358747" sldId="264"/>
            <ac:spMk id="10" creationId="{B5D05EB6-41EB-A29C-0DD3-866899C98FF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5AF53-8FC9-4E35-9852-B955769DB1DE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09787-7E37-4D74-8F63-ECE0AAE758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0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09787-7E37-4D74-8F63-ECE0AAE7580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3602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AA718-5592-190B-DC5C-EB10C64A6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3F8772-538E-278D-D9C0-7B8EE0350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27E84C-2B87-87CB-DA65-1E97F201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0D59-F740-4921-A285-D9AFC3146DB6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AEEE35-F22C-9B16-8D4C-86884475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E2948F-B5E0-8359-0693-0AB215C4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43B-581D-4442-BA16-82D0CA692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80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C7AE6-B917-A1AC-11C8-D2FAD2CA7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57833A-C758-614A-1C29-C7E64A25B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B4FB61-44ED-88FD-7BF0-98352F19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0D59-F740-4921-A285-D9AFC3146DB6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923BB6-ABA2-2CA9-6FED-9FDA3CFC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7F207A-1650-0896-A976-C5183663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43B-581D-4442-BA16-82D0CA692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07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32609A-4102-0606-5217-4A318E6AC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DA0C073-087A-9E5B-0BCA-C6F0AF64C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D32500-2163-B1C0-DFFB-5FF8EAC1F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0D59-F740-4921-A285-D9AFC3146DB6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4EB145-8E2C-FF82-C8D9-7D5A43DE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EC82DD-12A1-35FD-E86A-7E695C51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43B-581D-4442-BA16-82D0CA692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69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CF33F-F1E8-4227-C721-93DA6C11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8EA03C-EC1F-4A8F-C733-7AD5EE372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E83D2-E734-FAEE-AE1B-AF2BABE4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0D59-F740-4921-A285-D9AFC3146DB6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8E0AFB-3549-337A-72FC-8E8418E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EE8F12-3F65-2E8F-77A5-C3533584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43B-581D-4442-BA16-82D0CA692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60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B9E59-FA8C-8BB2-272C-8CC6EA53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5A0D0C-591D-E011-1ABB-CBF78967C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C281E7-0F30-030C-FA02-5D837281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0D59-F740-4921-A285-D9AFC3146DB6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4CA56C-4FF1-C260-2587-E36BE452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34011D-4E5F-2FC1-4B02-CAE94C44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43B-581D-4442-BA16-82D0CA692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6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CA447-E405-E78F-68A1-D7C6CA38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6DB540-624B-D202-DECD-244510E14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BAC21A-49BE-7832-07D9-E6B1A5B87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773D55-6D50-A213-EE3D-DB6324EDF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0D59-F740-4921-A285-D9AFC3146DB6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B17082-000B-798B-D6E8-FE1D781D6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0053A2-14D3-E1D8-2B08-6A46A231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43B-581D-4442-BA16-82D0CA692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89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D5FD4-759C-9401-27A3-FB88E3E99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26B4B9-5BB5-3D5B-E38A-CD7BAD85A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B5F489-5C90-27B8-367C-92B87930E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8B7FFC9-EB45-BD44-C6B1-0B6F8DFAD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C16E88-9C01-62A0-F4B2-97C22CA7A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D7D9CA-EC01-20AB-469A-C6FC0D61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0D59-F740-4921-A285-D9AFC3146DB6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0AE4E0B-A64C-4D38-58F9-2B1485A3C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B538642-A5E3-FC6A-38F5-00DE570B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43B-581D-4442-BA16-82D0CA692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81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5B53A-28E6-187C-CC2F-6E2F407A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8CC6A5-C58D-4D28-E407-BED5BC0A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0D59-F740-4921-A285-D9AFC3146DB6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125965-10FF-8C23-948C-0F20EA4C8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F4442C1-733D-F953-5986-9A79FAB0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43B-581D-4442-BA16-82D0CA692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77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633C0C-8C5C-99F8-AD51-8EEC99E7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0D59-F740-4921-A285-D9AFC3146DB6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211A0E-118E-9026-A62F-970E20E21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0E5BEB-912E-47A7-FA35-8024CF2F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43B-581D-4442-BA16-82D0CA692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49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55CBC-AB82-D871-6927-E289F747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EB8047-79E0-3D11-E132-5C70F73E9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DD58FD-9F81-6833-D485-A8350AF6B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C1CE40-ECB9-8308-FD7E-9BE908F76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0D59-F740-4921-A285-D9AFC3146DB6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074022-DDF9-3474-76A4-AE3283C6A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955BEB-4926-979A-A795-CF89A2FD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43B-581D-4442-BA16-82D0CA692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5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07ADE-40F6-6FEE-DBBE-ACC8243F2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59985D8-EBC5-D7B2-C0E0-7039A5EDA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3D028C-D995-BA49-35CD-BF52F3142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26A881-10FD-03AE-5A0E-A533C0366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0D59-F740-4921-A285-D9AFC3146DB6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7D5061-CC07-E0D4-E028-A7DD45322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FFDBFD-6A5E-209E-1797-5B20FB54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43B-581D-4442-BA16-82D0CA692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12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2818D20-5328-EDBE-D9CF-DDB0EE3C6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DB0AC0-A857-AF3B-C0F8-AB10CFD6F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0A0267-FCD5-E4CF-1DEE-0DA56683B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970D59-F740-4921-A285-D9AFC3146DB6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D74CAA-EAFA-75FF-D65E-9510B2EA1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495E70-AC62-1DE6-EA05-136F0233F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CA643B-581D-4442-BA16-82D0CA692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16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F74D1-1520-B324-34C6-0F2407194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t-BR" dirty="0"/>
              <a:t>Tendencia temporal Muito Baixa Estatura para idade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A549394-027A-75A4-3A55-D38B6575F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38" y="925898"/>
            <a:ext cx="10924770" cy="580597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54E4E7F-7D27-7A3A-1ECA-21ACFFB67C37}"/>
              </a:ext>
            </a:extLst>
          </p:cNvPr>
          <p:cNvSpPr txBox="1"/>
          <p:nvPr/>
        </p:nvSpPr>
        <p:spPr>
          <a:xfrm>
            <a:off x="2022021" y="1616528"/>
            <a:ext cx="4073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R²=0.9%; P &lt;2e-16; 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coef</a:t>
            </a:r>
            <a:r>
              <a:rPr lang="pt-BR" dirty="0"/>
              <a:t>: -0.28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1DF43B1-70F3-52D9-BE51-A38EAEC4A81D}"/>
              </a:ext>
            </a:extLst>
          </p:cNvPr>
          <p:cNvSpPr txBox="1"/>
          <p:nvPr/>
        </p:nvSpPr>
        <p:spPr>
          <a:xfrm>
            <a:off x="7121978" y="1616528"/>
            <a:ext cx="4389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R²=0.2%; P &lt;2e-16; 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coef</a:t>
            </a:r>
            <a:r>
              <a:rPr lang="pt-BR" dirty="0"/>
              <a:t>: -1.45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1610A66-8D09-D499-3EC5-BB9C3B33F5BF}"/>
              </a:ext>
            </a:extLst>
          </p:cNvPr>
          <p:cNvSpPr txBox="1"/>
          <p:nvPr/>
        </p:nvSpPr>
        <p:spPr>
          <a:xfrm>
            <a:off x="1864177" y="3860173"/>
            <a:ext cx="4389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R²=1.7%; P &lt;2e-16; 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coef</a:t>
            </a:r>
            <a:r>
              <a:rPr lang="pt-BR" dirty="0"/>
              <a:t>: -0.33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E8194C4-73E1-DCC7-2ACA-15479AE91E61}"/>
              </a:ext>
            </a:extLst>
          </p:cNvPr>
          <p:cNvSpPr txBox="1"/>
          <p:nvPr/>
        </p:nvSpPr>
        <p:spPr>
          <a:xfrm>
            <a:off x="8132990" y="3828885"/>
            <a:ext cx="4389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R²=1.1%; P &lt;2e-16; 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coef</a:t>
            </a:r>
            <a:r>
              <a:rPr lang="pt-BR" dirty="0"/>
              <a:t>: -0.32</a:t>
            </a:r>
          </a:p>
        </p:txBody>
      </p:sp>
    </p:spTree>
    <p:extLst>
      <p:ext uri="{BB962C8B-B14F-4D97-AF65-F5344CB8AC3E}">
        <p14:creationId xmlns:p14="http://schemas.microsoft.com/office/powerpoint/2010/main" val="96824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6F1C157-94F1-5DA6-8CF4-F73855926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48" y="330456"/>
            <a:ext cx="11660704" cy="619708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EF6D4F8-705E-8801-E512-20060B08ECCD}"/>
              </a:ext>
            </a:extLst>
          </p:cNvPr>
          <p:cNvSpPr txBox="1"/>
          <p:nvPr/>
        </p:nvSpPr>
        <p:spPr>
          <a:xfrm>
            <a:off x="2732333" y="1156216"/>
            <a:ext cx="414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R²=1.5%; P&lt;2e-16;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45D55D9-CC3D-701E-EDEE-3CDDB986E41C}"/>
              </a:ext>
            </a:extLst>
          </p:cNvPr>
          <p:cNvSpPr txBox="1"/>
          <p:nvPr/>
        </p:nvSpPr>
        <p:spPr>
          <a:xfrm>
            <a:off x="8044542" y="1156216"/>
            <a:ext cx="414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R²=0.2%; P&lt;2e-16;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5CADABE-970C-676F-84A9-8886C1F40C0F}"/>
              </a:ext>
            </a:extLst>
          </p:cNvPr>
          <p:cNvSpPr txBox="1"/>
          <p:nvPr/>
        </p:nvSpPr>
        <p:spPr>
          <a:xfrm>
            <a:off x="2356776" y="4242316"/>
            <a:ext cx="414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R²=1.0%; P&lt;2e-16;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5695E34-6298-C56A-BDC1-0B4E2B215599}"/>
              </a:ext>
            </a:extLst>
          </p:cNvPr>
          <p:cNvSpPr txBox="1"/>
          <p:nvPr/>
        </p:nvSpPr>
        <p:spPr>
          <a:xfrm>
            <a:off x="8085889" y="3841880"/>
            <a:ext cx="414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R²=5%; P&lt;2e-16;mean </a:t>
            </a:r>
            <a:r>
              <a:rPr lang="pt-BR" dirty="0" err="1"/>
              <a:t>coef</a:t>
            </a:r>
            <a:r>
              <a:rPr lang="pt-BR" dirty="0"/>
              <a:t>: -0.18 </a:t>
            </a:r>
          </a:p>
        </p:txBody>
      </p:sp>
    </p:spTree>
    <p:extLst>
      <p:ext uri="{BB962C8B-B14F-4D97-AF65-F5344CB8AC3E}">
        <p14:creationId xmlns:p14="http://schemas.microsoft.com/office/powerpoint/2010/main" val="1461555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9C1FE88-8D0E-6FB9-5F50-A84DDEDC6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42" y="294967"/>
            <a:ext cx="11794258" cy="626806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5991358-45E5-EB26-BAA8-504931D93A1C}"/>
              </a:ext>
            </a:extLst>
          </p:cNvPr>
          <p:cNvSpPr txBox="1"/>
          <p:nvPr/>
        </p:nvSpPr>
        <p:spPr>
          <a:xfrm>
            <a:off x="2669928" y="1205202"/>
            <a:ext cx="414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R²=0.3%%; P&lt;2e-16;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7163883-3230-47FC-85F7-E8D1C9D87BA4}"/>
              </a:ext>
            </a:extLst>
          </p:cNvPr>
          <p:cNvSpPr txBox="1"/>
          <p:nvPr/>
        </p:nvSpPr>
        <p:spPr>
          <a:xfrm>
            <a:off x="8658120" y="1205202"/>
            <a:ext cx="414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R²=0.6%; P&lt;2e-16;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4836AE1-46D9-FDE5-7DD4-A56F476B9DD5}"/>
              </a:ext>
            </a:extLst>
          </p:cNvPr>
          <p:cNvSpPr txBox="1"/>
          <p:nvPr/>
        </p:nvSpPr>
        <p:spPr>
          <a:xfrm>
            <a:off x="2862962" y="4013716"/>
            <a:ext cx="414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R²=0.5%; P&lt;2e-16;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CDED860-7A74-BCD5-7973-327B2097E5CE}"/>
              </a:ext>
            </a:extLst>
          </p:cNvPr>
          <p:cNvSpPr txBox="1"/>
          <p:nvPr/>
        </p:nvSpPr>
        <p:spPr>
          <a:xfrm>
            <a:off x="8044542" y="4013716"/>
            <a:ext cx="414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R²=0.8%; P&lt;2e-16; </a:t>
            </a:r>
          </a:p>
        </p:txBody>
      </p:sp>
    </p:spTree>
    <p:extLst>
      <p:ext uri="{BB962C8B-B14F-4D97-AF65-F5344CB8AC3E}">
        <p14:creationId xmlns:p14="http://schemas.microsoft.com/office/powerpoint/2010/main" val="4052547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C6AC787-451A-CECB-7D04-59040CF2F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807" y="391886"/>
            <a:ext cx="12166915" cy="646611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3EF02D0-3635-8472-AAFB-70C0A26F6A74}"/>
              </a:ext>
            </a:extLst>
          </p:cNvPr>
          <p:cNvSpPr txBox="1"/>
          <p:nvPr/>
        </p:nvSpPr>
        <p:spPr>
          <a:xfrm>
            <a:off x="1948542" y="1234746"/>
            <a:ext cx="414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R²=2%; P&lt;2e-16;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15C828-5F9C-08B5-DE58-76AB26FECB21}"/>
              </a:ext>
            </a:extLst>
          </p:cNvPr>
          <p:cNvSpPr txBox="1"/>
          <p:nvPr/>
        </p:nvSpPr>
        <p:spPr>
          <a:xfrm>
            <a:off x="7704364" y="1208314"/>
            <a:ext cx="414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R²=0.7%; P&lt;2e-16;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1956418-F9BE-5AE6-215C-90F8B17A8E30}"/>
              </a:ext>
            </a:extLst>
          </p:cNvPr>
          <p:cNvSpPr txBox="1"/>
          <p:nvPr/>
        </p:nvSpPr>
        <p:spPr>
          <a:xfrm>
            <a:off x="1815193" y="4177001"/>
            <a:ext cx="414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R²=0.6%; P&lt;2e-16;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D41A688-A964-3C01-88D7-73B04FE722DC}"/>
              </a:ext>
            </a:extLst>
          </p:cNvPr>
          <p:cNvSpPr txBox="1"/>
          <p:nvPr/>
        </p:nvSpPr>
        <p:spPr>
          <a:xfrm>
            <a:off x="7565592" y="4163785"/>
            <a:ext cx="414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R²=0.3%; P&lt;2e-16; </a:t>
            </a:r>
          </a:p>
        </p:txBody>
      </p:sp>
    </p:spTree>
    <p:extLst>
      <p:ext uri="{BB962C8B-B14F-4D97-AF65-F5344CB8AC3E}">
        <p14:creationId xmlns:p14="http://schemas.microsoft.com/office/powerpoint/2010/main" val="61345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3273F-2C88-C500-B4FF-1AB839684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19672-2045-F4D5-E6ED-A33FFF10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t-BR" dirty="0"/>
              <a:t>Tendencia temporal Baixa Estatura para 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7B79683-FA7E-5A5E-1BF1-BD8ACBD29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" y="832116"/>
            <a:ext cx="11338560" cy="602588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09A23A2-1DD2-04F0-4792-ECA47D6A4A80}"/>
              </a:ext>
            </a:extLst>
          </p:cNvPr>
          <p:cNvSpPr txBox="1"/>
          <p:nvPr/>
        </p:nvSpPr>
        <p:spPr>
          <a:xfrm>
            <a:off x="1762941" y="1788347"/>
            <a:ext cx="4073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R²=0.9%; P &lt;2e-16; 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coef</a:t>
            </a:r>
            <a:r>
              <a:rPr lang="pt-BR" dirty="0"/>
              <a:t>=0.09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6DF6676-B578-7585-1AAA-40F8C90C78F5}"/>
              </a:ext>
            </a:extLst>
          </p:cNvPr>
          <p:cNvSpPr txBox="1"/>
          <p:nvPr/>
        </p:nvSpPr>
        <p:spPr>
          <a:xfrm>
            <a:off x="7058841" y="1788347"/>
            <a:ext cx="4073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R²=0.2%; P &lt;2e-16; 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coef</a:t>
            </a:r>
            <a:r>
              <a:rPr lang="pt-BR" dirty="0"/>
              <a:t>=-0.35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7048506-4F55-3B8D-D6B8-E6CB2E19BC31}"/>
              </a:ext>
            </a:extLst>
          </p:cNvPr>
          <p:cNvSpPr txBox="1"/>
          <p:nvPr/>
        </p:nvSpPr>
        <p:spPr>
          <a:xfrm>
            <a:off x="1762940" y="3953841"/>
            <a:ext cx="4073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R²=1%; P &lt;2e-16; 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coef</a:t>
            </a:r>
            <a:r>
              <a:rPr lang="pt-BR" dirty="0"/>
              <a:t>=-0.19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AB2B810-4243-E39A-3D3E-C73B3598F9A0}"/>
              </a:ext>
            </a:extLst>
          </p:cNvPr>
          <p:cNvSpPr txBox="1"/>
          <p:nvPr/>
        </p:nvSpPr>
        <p:spPr>
          <a:xfrm>
            <a:off x="7599861" y="3845058"/>
            <a:ext cx="4073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R²=1%; P= 2.78e-07; 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coef</a:t>
            </a:r>
            <a:r>
              <a:rPr lang="pt-BR" dirty="0"/>
              <a:t>=-0.19</a:t>
            </a:r>
          </a:p>
        </p:txBody>
      </p:sp>
    </p:spTree>
    <p:extLst>
      <p:ext uri="{BB962C8B-B14F-4D97-AF65-F5344CB8AC3E}">
        <p14:creationId xmlns:p14="http://schemas.microsoft.com/office/powerpoint/2010/main" val="216445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12C0014-ABA8-9698-57CA-D3B28C34A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404"/>
            <a:ext cx="11825361" cy="628459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82A5041-C846-75A1-B9EB-56447008900D}"/>
              </a:ext>
            </a:extLst>
          </p:cNvPr>
          <p:cNvSpPr txBox="1"/>
          <p:nvPr/>
        </p:nvSpPr>
        <p:spPr>
          <a:xfrm>
            <a:off x="1648641" y="1412790"/>
            <a:ext cx="4073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R²=0.3%; P &lt;2e-16; 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coef</a:t>
            </a:r>
            <a:r>
              <a:rPr lang="pt-BR" dirty="0"/>
              <a:t>=-0.58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368DE67-7E3A-B568-8C19-79F4F5082F0C}"/>
              </a:ext>
            </a:extLst>
          </p:cNvPr>
          <p:cNvSpPr txBox="1"/>
          <p:nvPr/>
        </p:nvSpPr>
        <p:spPr>
          <a:xfrm>
            <a:off x="6928213" y="1412790"/>
            <a:ext cx="4073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R²=0.2%; P &lt;2e-16; 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coef</a:t>
            </a:r>
            <a:r>
              <a:rPr lang="pt-BR" dirty="0"/>
              <a:t>=-1.29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2074E78-6458-465C-AE04-B1FAC85877F2}"/>
              </a:ext>
            </a:extLst>
          </p:cNvPr>
          <p:cNvSpPr txBox="1"/>
          <p:nvPr/>
        </p:nvSpPr>
        <p:spPr>
          <a:xfrm>
            <a:off x="1648640" y="3715701"/>
            <a:ext cx="4073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R²=1.6%; P &lt;2e-16; 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coef</a:t>
            </a:r>
            <a:r>
              <a:rPr lang="pt-BR" dirty="0"/>
              <a:t>=-1.18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4A7E2E9-F7CD-41DA-CACC-4F59D2D4A22D}"/>
              </a:ext>
            </a:extLst>
          </p:cNvPr>
          <p:cNvSpPr txBox="1"/>
          <p:nvPr/>
        </p:nvSpPr>
        <p:spPr>
          <a:xfrm>
            <a:off x="7371259" y="3766062"/>
            <a:ext cx="4073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R²=2.1%; P &lt;2e-16; 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coef</a:t>
            </a:r>
            <a:r>
              <a:rPr lang="pt-BR" dirty="0"/>
              <a:t>=-0.36</a:t>
            </a:r>
          </a:p>
        </p:txBody>
      </p:sp>
    </p:spTree>
    <p:extLst>
      <p:ext uri="{BB962C8B-B14F-4D97-AF65-F5344CB8AC3E}">
        <p14:creationId xmlns:p14="http://schemas.microsoft.com/office/powerpoint/2010/main" val="274829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C5BC6F9-FA3C-7C9C-252B-B47187A5C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250"/>
            <a:ext cx="12192101" cy="647949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39AA512-9721-CA3E-3D23-E0B55576FC93}"/>
              </a:ext>
            </a:extLst>
          </p:cNvPr>
          <p:cNvSpPr txBox="1"/>
          <p:nvPr/>
        </p:nvSpPr>
        <p:spPr>
          <a:xfrm>
            <a:off x="2022021" y="1184190"/>
            <a:ext cx="4073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R²=0.9%; P &lt;2e-16; 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coef</a:t>
            </a:r>
            <a:r>
              <a:rPr lang="pt-BR" dirty="0"/>
              <a:t>=-0.28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85B9993-DBC9-01CC-3BDB-2FE21E5586E6}"/>
              </a:ext>
            </a:extLst>
          </p:cNvPr>
          <p:cNvSpPr txBox="1"/>
          <p:nvPr/>
        </p:nvSpPr>
        <p:spPr>
          <a:xfrm>
            <a:off x="7595506" y="1184190"/>
            <a:ext cx="4073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R²=0.2%; P &lt;2e-16; 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coef</a:t>
            </a:r>
            <a:r>
              <a:rPr lang="pt-BR" dirty="0"/>
              <a:t>=-1.45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132D623-10D9-C976-2A8B-2DFE391B63E4}"/>
              </a:ext>
            </a:extLst>
          </p:cNvPr>
          <p:cNvSpPr txBox="1"/>
          <p:nvPr/>
        </p:nvSpPr>
        <p:spPr>
          <a:xfrm>
            <a:off x="2022020" y="3428999"/>
            <a:ext cx="4073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R²=1.7%; P &lt;2e-16; 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coef</a:t>
            </a:r>
            <a:r>
              <a:rPr lang="pt-BR" dirty="0"/>
              <a:t>=-0.33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A78E3AB-70EA-C782-0B4B-313D795E092B}"/>
              </a:ext>
            </a:extLst>
          </p:cNvPr>
          <p:cNvSpPr txBox="1"/>
          <p:nvPr/>
        </p:nvSpPr>
        <p:spPr>
          <a:xfrm>
            <a:off x="8132990" y="3354968"/>
            <a:ext cx="4073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R²=1.1%; P &lt;2e-16; 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coef</a:t>
            </a:r>
            <a:r>
              <a:rPr lang="pt-BR" dirty="0"/>
              <a:t>=-0.32</a:t>
            </a:r>
          </a:p>
        </p:txBody>
      </p:sp>
    </p:spTree>
    <p:extLst>
      <p:ext uri="{BB962C8B-B14F-4D97-AF65-F5344CB8AC3E}">
        <p14:creationId xmlns:p14="http://schemas.microsoft.com/office/powerpoint/2010/main" val="201722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52B99A8-BC0C-68EA-D137-483B72F8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t-BR" dirty="0"/>
              <a:t>Muito Baixa Estatura para idade x SPEI (Geral)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92B0B5B-432F-FDE3-9770-69024B0D4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3"/>
            <a:ext cx="10276784" cy="546160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47DA1E9-7ADB-826B-9E39-D2B5EF07086D}"/>
              </a:ext>
            </a:extLst>
          </p:cNvPr>
          <p:cNvSpPr txBox="1"/>
          <p:nvPr/>
        </p:nvSpPr>
        <p:spPr>
          <a:xfrm>
            <a:off x="1581150" y="1717905"/>
            <a:ext cx="6221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Formula:</a:t>
            </a:r>
          </a:p>
          <a:p>
            <a:r>
              <a:rPr lang="pt-BR" dirty="0"/>
              <a:t>MBEPR ~ s(SPEI_12m) + </a:t>
            </a:r>
            <a:r>
              <a:rPr lang="pt-BR" dirty="0" err="1"/>
              <a:t>PIB_per_capita</a:t>
            </a:r>
            <a:r>
              <a:rPr lang="pt-BR" dirty="0"/>
              <a:t> + s(Ano, </a:t>
            </a:r>
            <a:r>
              <a:rPr lang="pt-BR" dirty="0" err="1"/>
              <a:t>bs</a:t>
            </a:r>
            <a:r>
              <a:rPr lang="pt-BR" dirty="0"/>
              <a:t> = "</a:t>
            </a:r>
            <a:r>
              <a:rPr lang="pt-BR" dirty="0" err="1"/>
              <a:t>re</a:t>
            </a:r>
            <a:r>
              <a:rPr lang="pt-BR" dirty="0"/>
              <a:t>")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E43883C-D866-D9BF-BEDB-C34024AB85B0}"/>
              </a:ext>
            </a:extLst>
          </p:cNvPr>
          <p:cNvSpPr txBox="1"/>
          <p:nvPr/>
        </p:nvSpPr>
        <p:spPr>
          <a:xfrm>
            <a:off x="2620735" y="2466460"/>
            <a:ext cx="6221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R²=2%;P&lt; 2e-16; </a:t>
            </a:r>
            <a:r>
              <a:rPr lang="pt-BR" dirty="0" err="1"/>
              <a:t>Coef</a:t>
            </a:r>
            <a:r>
              <a:rPr lang="pt-BR" dirty="0"/>
              <a:t>=-0.04 </a:t>
            </a:r>
          </a:p>
        </p:txBody>
      </p:sp>
    </p:spTree>
    <p:extLst>
      <p:ext uri="{BB962C8B-B14F-4D97-AF65-F5344CB8AC3E}">
        <p14:creationId xmlns:p14="http://schemas.microsoft.com/office/powerpoint/2010/main" val="323701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9E443-DE27-C6FA-13BD-958667BA7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2743361-7287-D730-647B-98EB5BFA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t-BR" dirty="0"/>
              <a:t>Baixa Estatura para idade x SPEI (Geral)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ED78510-B49D-E745-FFC5-0B3B3C3F2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32" y="1218882"/>
            <a:ext cx="10410069" cy="553243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C48E45E-8906-A008-4E6B-6702B8CF4487}"/>
              </a:ext>
            </a:extLst>
          </p:cNvPr>
          <p:cNvSpPr txBox="1"/>
          <p:nvPr/>
        </p:nvSpPr>
        <p:spPr>
          <a:xfrm>
            <a:off x="2985407" y="2544445"/>
            <a:ext cx="6221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R²=2%; P  &lt;2e-16; 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coef</a:t>
            </a:r>
            <a:r>
              <a:rPr lang="pt-BR" dirty="0"/>
              <a:t> =-0.06 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D73311F-0A1A-B2A9-2508-1A09F61A08DB}"/>
              </a:ext>
            </a:extLst>
          </p:cNvPr>
          <p:cNvSpPr txBox="1"/>
          <p:nvPr/>
        </p:nvSpPr>
        <p:spPr>
          <a:xfrm>
            <a:off x="2620735" y="1638617"/>
            <a:ext cx="6221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Formula:</a:t>
            </a:r>
          </a:p>
          <a:p>
            <a:r>
              <a:rPr lang="pt-BR" dirty="0"/>
              <a:t>BEIPR ~ s(SPEI_12m) + </a:t>
            </a:r>
            <a:r>
              <a:rPr lang="pt-BR" dirty="0" err="1"/>
              <a:t>PIB_per_capita</a:t>
            </a:r>
            <a:r>
              <a:rPr lang="pt-BR" dirty="0"/>
              <a:t> + s(Ano, </a:t>
            </a:r>
            <a:r>
              <a:rPr lang="pt-BR" dirty="0" err="1"/>
              <a:t>bs</a:t>
            </a:r>
            <a:r>
              <a:rPr lang="pt-BR" dirty="0"/>
              <a:t> = "</a:t>
            </a:r>
            <a:r>
              <a:rPr lang="pt-BR" dirty="0" err="1"/>
              <a:t>re</a:t>
            </a:r>
            <a:r>
              <a:rPr lang="pt-BR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106753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B5BDB-968C-ED76-9508-5BB80C93F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Magreza acentuada por estatura para idade x SPEI (geral)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2E5EBBE-6A66-A44C-8FA0-8DB9D4963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188" y="1560563"/>
            <a:ext cx="9967883" cy="529743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FD90775-C547-87C8-A484-32A2332C3A92}"/>
              </a:ext>
            </a:extLst>
          </p:cNvPr>
          <p:cNvSpPr txBox="1"/>
          <p:nvPr/>
        </p:nvSpPr>
        <p:spPr>
          <a:xfrm>
            <a:off x="2396218" y="2085300"/>
            <a:ext cx="609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Formula:</a:t>
            </a:r>
          </a:p>
          <a:p>
            <a:r>
              <a:rPr lang="pt-BR" dirty="0"/>
              <a:t>MAPER ~ s(SPEI_12m) + </a:t>
            </a:r>
            <a:r>
              <a:rPr lang="pt-BR" dirty="0" err="1"/>
              <a:t>PIB_per_capita</a:t>
            </a:r>
            <a:r>
              <a:rPr lang="pt-BR" dirty="0"/>
              <a:t> + s(Ano, </a:t>
            </a:r>
            <a:r>
              <a:rPr lang="pt-BR" dirty="0" err="1"/>
              <a:t>bs</a:t>
            </a:r>
            <a:r>
              <a:rPr lang="pt-BR" dirty="0"/>
              <a:t> = "</a:t>
            </a:r>
            <a:r>
              <a:rPr lang="pt-BR" dirty="0" err="1"/>
              <a:t>re</a:t>
            </a:r>
            <a:r>
              <a:rPr lang="pt-BR" dirty="0"/>
              <a:t>")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5E60FA5-954F-19D8-06F9-C74A53FA3035}"/>
              </a:ext>
            </a:extLst>
          </p:cNvPr>
          <p:cNvSpPr txBox="1"/>
          <p:nvPr/>
        </p:nvSpPr>
        <p:spPr>
          <a:xfrm>
            <a:off x="3049361" y="2747486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R²= 2%; P&lt;2e-16 ; 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coef</a:t>
            </a:r>
            <a:r>
              <a:rPr lang="pt-BR" dirty="0"/>
              <a:t>=-0.11 </a:t>
            </a:r>
          </a:p>
        </p:txBody>
      </p:sp>
    </p:spTree>
    <p:extLst>
      <p:ext uri="{BB962C8B-B14F-4D97-AF65-F5344CB8AC3E}">
        <p14:creationId xmlns:p14="http://schemas.microsoft.com/office/powerpoint/2010/main" val="298285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401E3-4A0B-5E3E-1535-641D8762C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D07D6-A4B2-9FA5-051C-17AB210B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Magreza para idade x SPEI (geral)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94E1C74-F483-F12D-30F9-8434EE020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9478"/>
            <a:ext cx="10515600" cy="558852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1ED27CF-3561-3B5F-777A-E3602390C682}"/>
              </a:ext>
            </a:extLst>
          </p:cNvPr>
          <p:cNvSpPr txBox="1"/>
          <p:nvPr/>
        </p:nvSpPr>
        <p:spPr>
          <a:xfrm>
            <a:off x="2575832" y="1690688"/>
            <a:ext cx="609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Formula:</a:t>
            </a:r>
          </a:p>
          <a:p>
            <a:r>
              <a:rPr lang="pt-BR" dirty="0"/>
              <a:t>MPEPR ~ s(SPEI_12m) + </a:t>
            </a:r>
            <a:r>
              <a:rPr lang="pt-BR" dirty="0" err="1"/>
              <a:t>PIB_per_capita</a:t>
            </a:r>
            <a:r>
              <a:rPr lang="pt-BR" dirty="0"/>
              <a:t> + s(Ano, </a:t>
            </a:r>
            <a:r>
              <a:rPr lang="pt-BR" dirty="0" err="1"/>
              <a:t>bs</a:t>
            </a:r>
            <a:r>
              <a:rPr lang="pt-BR" dirty="0"/>
              <a:t> = "</a:t>
            </a:r>
            <a:r>
              <a:rPr lang="pt-BR" dirty="0" err="1"/>
              <a:t>re</a:t>
            </a:r>
            <a:r>
              <a:rPr lang="pt-BR" dirty="0"/>
              <a:t>")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5D05EB6-41EB-A29C-0DD3-866899C98FF1}"/>
              </a:ext>
            </a:extLst>
          </p:cNvPr>
          <p:cNvSpPr txBox="1"/>
          <p:nvPr/>
        </p:nvSpPr>
        <p:spPr>
          <a:xfrm>
            <a:off x="2575832" y="2521713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R²= 3%; P&lt;2e-16; 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coef</a:t>
            </a:r>
            <a:r>
              <a:rPr lang="pt-BR" dirty="0"/>
              <a:t>= -0.16 </a:t>
            </a:r>
          </a:p>
        </p:txBody>
      </p:sp>
    </p:spTree>
    <p:extLst>
      <p:ext uri="{BB962C8B-B14F-4D97-AF65-F5344CB8AC3E}">
        <p14:creationId xmlns:p14="http://schemas.microsoft.com/office/powerpoint/2010/main" val="117735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E50C77D-7123-87D6-6C1B-0BB7DBA5D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4157"/>
            <a:ext cx="11767497" cy="625384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D119506-FE99-01FA-7BB2-E3AF9063029E}"/>
              </a:ext>
            </a:extLst>
          </p:cNvPr>
          <p:cNvSpPr txBox="1"/>
          <p:nvPr/>
        </p:nvSpPr>
        <p:spPr>
          <a:xfrm>
            <a:off x="2356776" y="1626632"/>
            <a:ext cx="414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R²=0.6%; P&lt;2e-16;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52C289D-9E52-6137-1D77-4813B79BE08C}"/>
              </a:ext>
            </a:extLst>
          </p:cNvPr>
          <p:cNvSpPr txBox="1"/>
          <p:nvPr/>
        </p:nvSpPr>
        <p:spPr>
          <a:xfrm>
            <a:off x="7620039" y="1441966"/>
            <a:ext cx="414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R²=0.1%; P&lt;2e-16;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E8ABC9E-53A0-7E4D-93FA-85095EAA2A9E}"/>
              </a:ext>
            </a:extLst>
          </p:cNvPr>
          <p:cNvSpPr txBox="1"/>
          <p:nvPr/>
        </p:nvSpPr>
        <p:spPr>
          <a:xfrm>
            <a:off x="2356776" y="4242316"/>
            <a:ext cx="414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R²=1%; P&lt;2e-16;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98B20E7-7D21-A5E7-1F5D-0B47DF482E21}"/>
              </a:ext>
            </a:extLst>
          </p:cNvPr>
          <p:cNvSpPr txBox="1"/>
          <p:nvPr/>
        </p:nvSpPr>
        <p:spPr>
          <a:xfrm>
            <a:off x="8681376" y="4119087"/>
            <a:ext cx="414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R²=3%; P&lt;2e-16; </a:t>
            </a:r>
          </a:p>
        </p:txBody>
      </p:sp>
    </p:spTree>
    <p:extLst>
      <p:ext uri="{BB962C8B-B14F-4D97-AF65-F5344CB8AC3E}">
        <p14:creationId xmlns:p14="http://schemas.microsoft.com/office/powerpoint/2010/main" val="21242558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465</Words>
  <Application>Microsoft Office PowerPoint</Application>
  <PresentationFormat>Widescreen</PresentationFormat>
  <Paragraphs>51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Tema do Office</vt:lpstr>
      <vt:lpstr>Tendencia temporal Muito Baixa Estatura para idade</vt:lpstr>
      <vt:lpstr>Tendencia temporal Baixa Estatura para idade</vt:lpstr>
      <vt:lpstr>Apresentação do PowerPoint</vt:lpstr>
      <vt:lpstr>Apresentação do PowerPoint</vt:lpstr>
      <vt:lpstr>Muito Baixa Estatura para idade x SPEI (Geral)</vt:lpstr>
      <vt:lpstr>Baixa Estatura para idade x SPEI (Geral)</vt:lpstr>
      <vt:lpstr>Magreza acentuada por estatura para idade x SPEI (geral)</vt:lpstr>
      <vt:lpstr>Magreza para idade x SPEI (geral)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Arthur Ramalho</dc:creator>
  <cp:lastModifiedBy>Arthur Ramalho</cp:lastModifiedBy>
  <cp:revision>2</cp:revision>
  <dcterms:created xsi:type="dcterms:W3CDTF">2025-01-19T22:22:07Z</dcterms:created>
  <dcterms:modified xsi:type="dcterms:W3CDTF">2025-01-20T12:58:41Z</dcterms:modified>
</cp:coreProperties>
</file>