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1" r:id="rId5"/>
    <p:sldId id="266" r:id="rId6"/>
    <p:sldId id="272" r:id="rId7"/>
    <p:sldId id="273" r:id="rId8"/>
    <p:sldId id="274" r:id="rId9"/>
    <p:sldId id="262" r:id="rId10"/>
    <p:sldId id="270" r:id="rId11"/>
    <p:sldId id="268" r:id="rId12"/>
    <p:sldId id="259" r:id="rId13"/>
    <p:sldId id="269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7651" autoAdjust="0"/>
  </p:normalViewPr>
  <p:slideViewPr>
    <p:cSldViewPr snapToGrid="0">
      <p:cViewPr varScale="1">
        <p:scale>
          <a:sx n="100" d="100"/>
          <a:sy n="100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F211-4947-49F8-8A74-3FB924231A51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6317-D0AA-4858-91C4-285ABD482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AC331-CAEB-4F1A-A914-0ED55207557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11F66-93F4-4D88-BB0A-8200A926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Recent report shows the extent of homelessness in LA county (March 2018)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estimated # of 120K people are on the streets on a given 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Change in percentage of chronically homeless counts across states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Filtered a few where the change (+</a:t>
            </a:r>
            <a:r>
              <a:rPr lang="en-US" dirty="0" err="1"/>
              <a:t>ve</a:t>
            </a:r>
            <a:r>
              <a:rPr lang="en-US" dirty="0"/>
              <a:t> or –</a:t>
            </a:r>
            <a:r>
              <a:rPr lang="en-US" dirty="0" err="1"/>
              <a:t>ve</a:t>
            </a:r>
            <a:r>
              <a:rPr lang="en-US" dirty="0"/>
              <a:t>) is not very significant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Normalized by the median percentage change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Sparkfish</a:t>
            </a:r>
            <a:r>
              <a:rPr lang="en-US" dirty="0"/>
              <a:t> intends to conduct field experiment to see what is really effective among different measures to bring homeless counts down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Goal: build model to predict homeless counts in a region, taking into account various factors such as unemployment, housing, cost of living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Observational inference helps understand correlation on factors that help reduce homelessness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Experiment helps validate our hypothesis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Null Hypothesis is that effect is same for shelters vs. affordable housing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perform a randomized experiment to validate our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Plot of homeless counts by state – as is (without any normalization)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Viz shows the percentage homeless, relative to population in the sate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Where homelessness occurs</a:t>
            </a:r>
          </a:p>
          <a:p>
            <a:pPr marL="228600" indent="-228600">
              <a:buAutoNum type="arabicPeriod"/>
            </a:pPr>
            <a:r>
              <a:rPr lang="en-US" dirty="0"/>
              <a:t>Rise in homeless counts in 4 states</a:t>
            </a:r>
          </a:p>
          <a:p>
            <a:pPr marL="228600" indent="-228600">
              <a:buAutoNum type="arabicPeriod"/>
            </a:pPr>
            <a:r>
              <a:rPr lang="en-US" dirty="0"/>
              <a:t>Rise in bed counts, as seen across those states</a:t>
            </a:r>
          </a:p>
          <a:p>
            <a:pPr marL="228600" indent="-228600">
              <a:buAutoNum type="arabicPeriod"/>
            </a:pPr>
            <a:r>
              <a:rPr lang="en-US" dirty="0"/>
              <a:t>Does housing first correlate with reduction in homelessness?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4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simple way to show how bed counts compare to homeless 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Beds – sheltered homeless counts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Homeless counts: Sheltered + Unsheltered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Plot across states – shows very different structure across states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simple way to show how bed counts compare to homeless 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Beds – sheltered homeless counts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Homeless counts: Sheltered + Unsheltered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Sheltered – beds inside the units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NY has shown 9-fold increase in number of beds in 2017 compared to 2016</a:t>
            </a:r>
          </a:p>
          <a:p>
            <a:pPr marL="171450" indent="-171450">
              <a:buFontTx/>
              <a:buChar char="-"/>
            </a:pPr>
            <a:r>
              <a:rPr lang="en-US" dirty="0"/>
              <a:t>WA – also shows increase in bed counts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Percentage of sheltered relative to total homeless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has changed over a decade</a:t>
            </a:r>
          </a:p>
          <a:p>
            <a:pPr marL="171450" indent="-171450">
              <a:buFontTx/>
              <a:buChar char="-"/>
            </a:pPr>
            <a:r>
              <a:rPr lang="en-US" dirty="0"/>
              <a:t>Utah – decrease since 2010 due to adoption of ‘housing first’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9625" y="4193986"/>
            <a:ext cx="7772400" cy="1265087"/>
          </a:xfrm>
        </p:spPr>
        <p:txBody>
          <a:bodyPr anchor="b">
            <a:noAutofit/>
          </a:bodyPr>
          <a:lstStyle>
            <a:lvl1pPr algn="ctr">
              <a:defRPr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" y="-47625"/>
            <a:ext cx="9153256" cy="3489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3068107"/>
            <a:ext cx="9163674" cy="726118"/>
          </a:xfrm>
          <a:prstGeom prst="rect">
            <a:avLst/>
          </a:prstGeom>
          <a:solidFill>
            <a:srgbClr val="00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13346" y="130730"/>
            <a:ext cx="7115659" cy="2841044"/>
            <a:chOff x="1199071" y="130730"/>
            <a:chExt cx="7115659" cy="284104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071" y="130730"/>
              <a:ext cx="5831993" cy="28066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837402" y="310622"/>
              <a:ext cx="1477328" cy="2661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GB" sz="8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3153140"/>
            <a:ext cx="919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 US Roadshow </a:t>
            </a:r>
            <a:r>
              <a:rPr lang="en-GB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November</a:t>
            </a:r>
            <a:r>
              <a:rPr lang="en-GB" sz="2800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28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GB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651669"/>
            <a:ext cx="9066363" cy="120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071" y="5651740"/>
            <a:ext cx="6858000" cy="866954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632F72-6A96-4286-983D-D3F94797B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31" r="1095"/>
          <a:stretch/>
        </p:blipFill>
        <p:spPr>
          <a:xfrm>
            <a:off x="7000875" y="6328269"/>
            <a:ext cx="1581150" cy="3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098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D2D9-141E-425D-98EC-1AC95521887E}" type="datetime1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3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60227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602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47F0-E7D9-4B09-975D-0A1F585B71DF}" type="datetime1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93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702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0712"/>
            <a:ext cx="2057400" cy="230764"/>
          </a:xfrm>
        </p:spPr>
        <p:txBody>
          <a:bodyPr/>
          <a:lstStyle/>
          <a:p>
            <a:fld id="{0811279B-8F8C-4175-BDC6-F68BBD87A731}" type="datetime1">
              <a:rPr lang="en-GB" smtClean="0"/>
              <a:t>08/11/2018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1233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508A5-D10D-411D-96B5-F7B98992C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0834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3343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CD9D-0EB2-4138-81A5-1F83A36B98A8}" type="datetime1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CE9B2-4AE1-47F9-A037-09C72EDCA2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03" y="6356351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E957-A364-4227-B05D-77649BEEDD15}" type="datetime1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6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6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E9FF-AB8B-4BC9-9295-BB2CDFF3E9B6}" type="datetime1">
              <a:rPr lang="en-GB" smtClean="0"/>
              <a:t>08/11/2018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6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F46D-A46F-4530-AA13-770119F98A5E}" type="datetime1">
              <a:rPr lang="en-GB" smtClean="0"/>
              <a:t>08/11/2018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3300" y="6332713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DD149-7468-4FC6-B2B7-2CE524609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45083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3C8A-4F20-4BC2-9516-791E7E203807}" type="datetime1">
              <a:rPr lang="en-GB" smtClean="0"/>
              <a:t>08/11/2018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355034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3A6A7-2AC6-45BD-9535-C5522E8840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70962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2B82-EE5F-4C1C-AD10-6E09094A8F56}" type="datetime1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B600-A2E0-40E3-99E9-3FB363D6D06C}" type="datetime1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85B6-1FA1-4ACF-A696-58C635CE4F52}" type="datetime1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7060-0A1E-4265-8BBE-17D58E27BD54}" type="slidenum">
              <a:rPr lang="en-GB" smtClean="0"/>
              <a:t>‹#›</a:t>
            </a:fld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967400"/>
            <a:ext cx="8914239" cy="1233009"/>
            <a:chOff x="0" y="5967400"/>
            <a:chExt cx="8914239" cy="1233009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924" y="5967400"/>
              <a:ext cx="1715578" cy="8256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>
              <a:off x="0" y="5995358"/>
              <a:ext cx="6650965" cy="726118"/>
            </a:xfrm>
            <a:prstGeom prst="rect">
              <a:avLst/>
            </a:prstGeom>
            <a:solidFill>
              <a:srgbClr val="00C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8360241" y="5995358"/>
              <a:ext cx="553998" cy="120505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GB" sz="2400" b="1" dirty="0">
                  <a:solidFill>
                    <a:srgbClr val="00C4E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dexchange.info/resource/5639/2017-ahar-part-1-pit-estimates-of-homelessness-in-the-us/" TargetMode="External"/><Relationship Id="rId7" Type="http://schemas.openxmlformats.org/officeDocument/2006/relationships/hyperlink" Target="https://www.businessinsider.com/new-york-homeless-crisis-deblasio-solutions-2018-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r.org/2015/12/10/459100751/utah-reduced-chronic-homelessness-by-91-percent-heres-how" TargetMode="External"/><Relationship Id="rId5" Type="http://schemas.openxmlformats.org/officeDocument/2006/relationships/hyperlink" Target="https://www.theguardian.com/us-news/2018/oct/12/jack-dorsey-marc-benioff-homelessness-twitter-san-francisco" TargetMode="External"/><Relationship Id="rId4" Type="http://schemas.openxmlformats.org/officeDocument/2006/relationships/hyperlink" Target="http://time.com/money/5177566/average-income-every-state-real-valu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0DC0E23-CEEB-4380-9845-830DB52F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336" y="4465645"/>
            <a:ext cx="7470059" cy="628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VISUALIZING … the EXTENT of</a:t>
            </a:r>
            <a:r>
              <a:rPr lang="en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 HOMELESSNES</a:t>
            </a:r>
            <a:r>
              <a:rPr lang="en-US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S</a:t>
            </a:r>
            <a:endParaRPr lang="en-US" sz="1800" spc="300" dirty="0"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534E6A5-DAA5-48B1-80A6-0B44A34B8D6B}"/>
              </a:ext>
            </a:extLst>
          </p:cNvPr>
          <p:cNvSpPr txBox="1"/>
          <p:nvPr/>
        </p:nvSpPr>
        <p:spPr>
          <a:xfrm>
            <a:off x="311845" y="5412649"/>
            <a:ext cx="2924405" cy="4587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  <a:tabLst/>
              <a:defRPr/>
            </a:pP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#EARL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H</a:t>
            </a: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o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u</a:t>
            </a: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ston2018</a:t>
            </a:r>
          </a:p>
        </p:txBody>
      </p:sp>
      <p:sp>
        <p:nvSpPr>
          <p:cNvPr id="6" name="Shape 59">
            <a:extLst>
              <a:ext uri="{FF2B5EF4-FFF2-40B4-BE49-F238E27FC236}">
                <a16:creationId xmlns:a16="http://schemas.microsoft.com/office/drawing/2014/main" id="{7BFFFC4C-F3C6-4BEF-A513-8A4EA14A8FBB}"/>
              </a:ext>
            </a:extLst>
          </p:cNvPr>
          <p:cNvSpPr txBox="1"/>
          <p:nvPr/>
        </p:nvSpPr>
        <p:spPr>
          <a:xfrm>
            <a:off x="6143303" y="5871348"/>
            <a:ext cx="2564644" cy="3755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  <a:tabLst/>
              <a:defRPr/>
            </a:pP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 pitchFamily="34" charset="0"/>
                <a:ea typeface="Raleway"/>
                <a:cs typeface="Raleway"/>
                <a:sym typeface="Raleway"/>
              </a:rPr>
              <a:t>Sudha Subramanian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FE3C3E82-E7BD-4F0C-BD66-F5A8A183615E}"/>
              </a:ext>
            </a:extLst>
          </p:cNvPr>
          <p:cNvSpPr txBox="1"/>
          <p:nvPr/>
        </p:nvSpPr>
        <p:spPr>
          <a:xfrm>
            <a:off x="-173153" y="5683561"/>
            <a:ext cx="2742530" cy="3755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November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 9, 2018</a:t>
            </a:r>
            <a:endParaRPr kumimoji="0" lang="en" b="0" i="0" u="none" strike="noStrike" kern="0" cap="none" spc="10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aleway Light" panose="020B0403030101060003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8524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10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Change in % Sheltered </a:t>
            </a:r>
          </a:p>
          <a:p>
            <a:r>
              <a:rPr lang="en-US" sz="17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(2007 to 2017)</a:t>
            </a:r>
            <a:endParaRPr lang="en-US" sz="1700" spc="200" dirty="0">
              <a:latin typeface="Raleway SemiBold" panose="020B07030301010600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5072F-66AE-41AF-83C6-3C1AC1F7DAFF}"/>
              </a:ext>
            </a:extLst>
          </p:cNvPr>
          <p:cNvSpPr/>
          <p:nvPr/>
        </p:nvSpPr>
        <p:spPr>
          <a:xfrm>
            <a:off x="6257925" y="5456517"/>
            <a:ext cx="1182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C00000"/>
                </a:solidFill>
              </a:rPr>
              <a:t>Source: HUD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2D322-E9FE-40D7-AEFF-85ADECBF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03" y="1111461"/>
            <a:ext cx="6167090" cy="42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11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724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Chronically Homeless (% of total homeless)</a:t>
            </a:r>
          </a:p>
          <a:p>
            <a:r>
              <a:rPr lang="en-US" sz="12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(change from 2010 to 2017)</a:t>
            </a:r>
            <a:endParaRPr lang="en-US" sz="20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83448-655C-46C3-A0FF-9CB78D05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11" y="1066800"/>
            <a:ext cx="6635577" cy="4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8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3">
            <a:extLst>
              <a:ext uri="{FF2B5EF4-FFF2-40B4-BE49-F238E27FC236}">
                <a16:creationId xmlns:a16="http://schemas.microsoft.com/office/drawing/2014/main" id="{F86FFDC2-B06E-4559-AE72-B608C2F88A5A}"/>
              </a:ext>
            </a:extLst>
          </p:cNvPr>
          <p:cNvSpPr/>
          <p:nvPr/>
        </p:nvSpPr>
        <p:spPr>
          <a:xfrm rot="5400000">
            <a:off x="2449991" y="954387"/>
            <a:ext cx="4036983" cy="4623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>
            <a:solidFill>
              <a:srgbClr val="CBCBCB">
                <a:alpha val="89803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487A8E-7CD7-4D31-80E4-8B021027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294320"/>
            <a:ext cx="7886700" cy="703366"/>
          </a:xfrm>
        </p:spPr>
        <p:txBody>
          <a:bodyPr>
            <a:normAutofit/>
          </a:bodyPr>
          <a:lstStyle/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How Can We Help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6465A-051D-4BD0-BEA6-2443C926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"/>
          <a:stretch/>
        </p:blipFill>
        <p:spPr>
          <a:xfrm>
            <a:off x="2410623" y="1400174"/>
            <a:ext cx="4202102" cy="3702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3B0FE-3A00-4F21-B992-9F15041B9AC4}"/>
              </a:ext>
            </a:extLst>
          </p:cNvPr>
          <p:cNvSpPr/>
          <p:nvPr/>
        </p:nvSpPr>
        <p:spPr>
          <a:xfrm>
            <a:off x="3895725" y="5354113"/>
            <a:ext cx="3028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>
                <a:solidFill>
                  <a:srgbClr val="C00000"/>
                </a:solidFill>
              </a:rPr>
              <a:t>The Guardian – October 2018 </a:t>
            </a:r>
          </a:p>
        </p:txBody>
      </p:sp>
    </p:spTree>
    <p:extLst>
      <p:ext uri="{BB962C8B-B14F-4D97-AF65-F5344CB8AC3E}">
        <p14:creationId xmlns:p14="http://schemas.microsoft.com/office/powerpoint/2010/main" val="34803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789328" y="409216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Next Steps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EE5C3C-1F39-4384-B1E0-453012FBCBA4}"/>
              </a:ext>
            </a:extLst>
          </p:cNvPr>
          <p:cNvGrpSpPr/>
          <p:nvPr/>
        </p:nvGrpSpPr>
        <p:grpSpPr>
          <a:xfrm>
            <a:off x="789328" y="1343134"/>
            <a:ext cx="7697447" cy="4086566"/>
            <a:chOff x="771829" y="1447637"/>
            <a:chExt cx="7697447" cy="4086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1044FB-8486-482B-AD33-A23DBA541F68}"/>
                </a:ext>
              </a:extLst>
            </p:cNvPr>
            <p:cNvGrpSpPr/>
            <p:nvPr/>
          </p:nvGrpSpPr>
          <p:grpSpPr>
            <a:xfrm>
              <a:off x="771829" y="1447637"/>
              <a:ext cx="7565340" cy="4086566"/>
              <a:chOff x="3588034" y="2026955"/>
              <a:chExt cx="5098765" cy="2684267"/>
            </a:xfrm>
          </p:grpSpPr>
          <p:sp>
            <p:nvSpPr>
              <p:cNvPr id="20" name="Shape 313">
                <a:extLst>
                  <a:ext uri="{FF2B5EF4-FFF2-40B4-BE49-F238E27FC236}">
                    <a16:creationId xmlns:a16="http://schemas.microsoft.com/office/drawing/2014/main" id="{7231F093-14D4-4C5F-9892-FC891C0CACBD}"/>
                  </a:ext>
                </a:extLst>
              </p:cNvPr>
              <p:cNvSpPr/>
              <p:nvPr/>
            </p:nvSpPr>
            <p:spPr>
              <a:xfrm rot="5400000">
                <a:off x="5837683" y="-222693"/>
                <a:ext cx="599468" cy="5098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CBCBCB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317">
                <a:extLst>
                  <a:ext uri="{FF2B5EF4-FFF2-40B4-BE49-F238E27FC236}">
                    <a16:creationId xmlns:a16="http://schemas.microsoft.com/office/drawing/2014/main" id="{AD0C470D-0DD0-4844-95BE-674C66203599}"/>
                  </a:ext>
                </a:extLst>
              </p:cNvPr>
              <p:cNvSpPr/>
              <p:nvPr/>
            </p:nvSpPr>
            <p:spPr>
              <a:xfrm rot="5400000">
                <a:off x="6547799" y="1161711"/>
                <a:ext cx="599468" cy="36785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0CDCD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321">
                <a:extLst>
                  <a:ext uri="{FF2B5EF4-FFF2-40B4-BE49-F238E27FC236}">
                    <a16:creationId xmlns:a16="http://schemas.microsoft.com/office/drawing/2014/main" id="{43D2FBEC-3A77-46AC-8057-1BDAC1F48CFC}"/>
                  </a:ext>
                </a:extLst>
              </p:cNvPr>
              <p:cNvSpPr/>
              <p:nvPr/>
            </p:nvSpPr>
            <p:spPr>
              <a:xfrm rot="5400000">
                <a:off x="5837683" y="1145977"/>
                <a:ext cx="599468" cy="5098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6D0D0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325">
                <a:extLst>
                  <a:ext uri="{FF2B5EF4-FFF2-40B4-BE49-F238E27FC236}">
                    <a16:creationId xmlns:a16="http://schemas.microsoft.com/office/drawing/2014/main" id="{AA78763D-6D85-4CFF-BA2F-1EAC183CFB18}"/>
                  </a:ext>
                </a:extLst>
              </p:cNvPr>
              <p:cNvSpPr/>
              <p:nvPr/>
            </p:nvSpPr>
            <p:spPr>
              <a:xfrm rot="5400000">
                <a:off x="6517783" y="2542205"/>
                <a:ext cx="599468" cy="373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CD4D4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7C3052C-4547-421C-94FE-776156F4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2" y="2484100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586DAA-D0BD-4C53-837E-041AB7E87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1" y="4619803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" name="Shape 320">
              <a:extLst>
                <a:ext uri="{FF2B5EF4-FFF2-40B4-BE49-F238E27FC236}">
                  <a16:creationId xmlns:a16="http://schemas.microsoft.com/office/drawing/2014/main" id="{F620058F-26BE-42C1-8150-A348CAE979BC}"/>
                </a:ext>
              </a:extLst>
            </p:cNvPr>
            <p:cNvSpPr txBox="1"/>
            <p:nvPr/>
          </p:nvSpPr>
          <p:spPr>
            <a:xfrm>
              <a:off x="771833" y="2623311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Observational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kumimoji="0" lang="en-US" sz="1500" b="1" i="0" u="none" strike="noStrike" kern="0" cap="none" spc="100" normalizeH="0" noProof="0" dirty="0">
                  <a:ln>
                    <a:noFill/>
                  </a:ln>
                  <a:effectLst/>
                  <a:uLnTx/>
                  <a:uFillTx/>
                  <a:ea typeface="Architects Daughter"/>
                  <a:cs typeface="Architects Daughter"/>
                  <a:sym typeface="Architects Daughter"/>
                </a:rPr>
                <a:t>Inference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4" name="Shape 324">
              <a:extLst>
                <a:ext uri="{FF2B5EF4-FFF2-40B4-BE49-F238E27FC236}">
                  <a16:creationId xmlns:a16="http://schemas.microsoft.com/office/drawing/2014/main" id="{9241850F-0705-41A4-8D4F-BCAA636B8FFB}"/>
                </a:ext>
              </a:extLst>
            </p:cNvPr>
            <p:cNvSpPr txBox="1"/>
            <p:nvPr/>
          </p:nvSpPr>
          <p:spPr>
            <a:xfrm>
              <a:off x="771831" y="4744379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Proposed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kumimoji="0" lang="en-US" sz="1500" b="1" i="0" u="none" strike="noStrike" kern="0" cap="none" spc="100" normalizeH="0" noProof="0" dirty="0">
                  <a:ln>
                    <a:noFill/>
                  </a:ln>
                  <a:effectLst/>
                  <a:uLnTx/>
                  <a:uFillTx/>
                  <a:ea typeface="Architects Daughter"/>
                  <a:cs typeface="Architects Daughter"/>
                  <a:sym typeface="Architects Daughter"/>
                </a:rPr>
                <a:t>Approach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3E4927-F72E-46B9-AF08-12B530DBADCE}"/>
                </a:ext>
              </a:extLst>
            </p:cNvPr>
            <p:cNvSpPr/>
            <p:nvPr/>
          </p:nvSpPr>
          <p:spPr>
            <a:xfrm>
              <a:off x="3157745" y="1625721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NY City adopts ‘Turning the Tide’ program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300,000 units of affordable housing by 2022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B5CFF3-54E6-45E3-8EBC-850F8C99CBB8}"/>
                </a:ext>
              </a:extLst>
            </p:cNvPr>
            <p:cNvSpPr/>
            <p:nvPr/>
          </p:nvSpPr>
          <p:spPr>
            <a:xfrm>
              <a:off x="3157746" y="2543538"/>
              <a:ext cx="53115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UT – 1</a:t>
              </a:r>
              <a:r>
                <a:rPr lang="en-US" spc="90" baseline="30000" dirty="0"/>
                <a:t>st</a:t>
              </a:r>
              <a:r>
                <a:rPr lang="en-US" spc="90" dirty="0"/>
                <a:t> to take Housing First model statewide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91% drop in Chronically homeless counts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6A2DB-CC85-4C8F-A05B-97E4DA67BB5F}"/>
                </a:ext>
              </a:extLst>
            </p:cNvPr>
            <p:cNvSpPr/>
            <p:nvPr/>
          </p:nvSpPr>
          <p:spPr>
            <a:xfrm>
              <a:off x="3157745" y="3670779"/>
              <a:ext cx="5107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Shelters vs. Affordable Housing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Can we find which works better?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631439-14E2-4984-8489-575F895D4BFF}"/>
                </a:ext>
              </a:extLst>
            </p:cNvPr>
            <p:cNvSpPr/>
            <p:nvPr/>
          </p:nvSpPr>
          <p:spPr>
            <a:xfrm>
              <a:off x="3157746" y="4748994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Perform a randomized experiment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Validate our hypothesis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D60B20-C613-4BBA-B344-0A6A4A76463C}"/>
              </a:ext>
            </a:extLst>
          </p:cNvPr>
          <p:cNvSpPr>
            <a:spLocks/>
          </p:cNvSpPr>
          <p:nvPr/>
        </p:nvSpPr>
        <p:spPr bwMode="auto">
          <a:xfrm>
            <a:off x="789330" y="1360110"/>
            <a:ext cx="2232211" cy="914400"/>
          </a:xfrm>
          <a:prstGeom prst="roundRect">
            <a:avLst>
              <a:gd name="adj" fmla="val 9960"/>
            </a:avLst>
          </a:prstGeom>
          <a:solidFill>
            <a:schemeClr val="accent5">
              <a:lumMod val="40000"/>
              <a:lumOff val="60000"/>
            </a:schemeClr>
          </a:solidFill>
          <a:ln w="33338" cap="rnd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254000" dist="1270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10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Shape 328">
            <a:extLst>
              <a:ext uri="{FF2B5EF4-FFF2-40B4-BE49-F238E27FC236}">
                <a16:creationId xmlns:a16="http://schemas.microsoft.com/office/drawing/2014/main" id="{C73E0AB3-0BF6-4F05-8D54-2DBB73152050}"/>
              </a:ext>
            </a:extLst>
          </p:cNvPr>
          <p:cNvSpPr txBox="1"/>
          <p:nvPr/>
        </p:nvSpPr>
        <p:spPr>
          <a:xfrm>
            <a:off x="789330" y="1476009"/>
            <a:ext cx="2232209" cy="676175"/>
          </a:xfrm>
          <a:prstGeom prst="rect">
            <a:avLst/>
          </a:prstGeom>
          <a:noFill/>
          <a:ln>
            <a:noFill/>
          </a:ln>
        </p:spPr>
        <p:txBody>
          <a:bodyPr wrap="square" lIns="76200" tIns="38100" rIns="76200" bIns="381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lang="en-US" sz="1500" b="1" kern="0" spc="100" dirty="0">
                <a:ea typeface="Architects Daughter"/>
                <a:cs typeface="Architects Daughter"/>
                <a:sym typeface="Architects Daughter"/>
              </a:rPr>
              <a:t>Observational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kumimoji="0" lang="en-US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rPr>
              <a:t>Inference</a:t>
            </a:r>
            <a:endParaRPr kumimoji="0" lang="en" sz="1500" b="1" i="0" u="none" strike="noStrike" kern="0" cap="none" spc="100" normalizeH="0" noProof="0" dirty="0">
              <a:ln>
                <a:noFill/>
              </a:ln>
              <a:effectLst/>
              <a:uLnTx/>
              <a:uFillTx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22473A-DFF8-4BAD-B636-64F0809E983C}"/>
              </a:ext>
            </a:extLst>
          </p:cNvPr>
          <p:cNvSpPr>
            <a:spLocks/>
          </p:cNvSpPr>
          <p:nvPr/>
        </p:nvSpPr>
        <p:spPr bwMode="auto">
          <a:xfrm>
            <a:off x="789328" y="3429000"/>
            <a:ext cx="2232211" cy="914400"/>
          </a:xfrm>
          <a:prstGeom prst="roundRect">
            <a:avLst>
              <a:gd name="adj" fmla="val 9960"/>
            </a:avLst>
          </a:prstGeom>
          <a:solidFill>
            <a:schemeClr val="accent5">
              <a:lumMod val="40000"/>
              <a:lumOff val="60000"/>
            </a:schemeClr>
          </a:solidFill>
          <a:ln w="33338" cap="rnd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254000" dist="1270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10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Shape 324">
            <a:extLst>
              <a:ext uri="{FF2B5EF4-FFF2-40B4-BE49-F238E27FC236}">
                <a16:creationId xmlns:a16="http://schemas.microsoft.com/office/drawing/2014/main" id="{4F069865-20FE-420E-A260-6DF4A9CD725D}"/>
              </a:ext>
            </a:extLst>
          </p:cNvPr>
          <p:cNvSpPr txBox="1"/>
          <p:nvPr/>
        </p:nvSpPr>
        <p:spPr>
          <a:xfrm>
            <a:off x="789328" y="3553576"/>
            <a:ext cx="2232209" cy="676175"/>
          </a:xfrm>
          <a:prstGeom prst="rect">
            <a:avLst/>
          </a:prstGeom>
          <a:noFill/>
          <a:ln>
            <a:noFill/>
          </a:ln>
        </p:spPr>
        <p:txBody>
          <a:bodyPr wrap="square" lIns="76200" tIns="38100" rIns="76200" bIns="381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lang="en-US" sz="1500" b="1" kern="0" spc="100" dirty="0">
                <a:ea typeface="Architects Daughter"/>
                <a:cs typeface="Architects Daughter"/>
                <a:sym typeface="Architects Daughter"/>
              </a:rPr>
              <a:t>Field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kumimoji="0" lang="en-US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rPr>
              <a:t>Experiment</a:t>
            </a:r>
            <a:endParaRPr kumimoji="0" lang="en" sz="1500" b="1" i="0" u="none" strike="noStrike" kern="0" cap="none" spc="100" normalizeH="0" noProof="0" dirty="0">
              <a:ln>
                <a:noFill/>
              </a:ln>
              <a:effectLst/>
              <a:uLnTx/>
              <a:uFillTx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val="17519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14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References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9A3B6-C7A8-4A72-BDBB-52F805F347B3}"/>
              </a:ext>
            </a:extLst>
          </p:cNvPr>
          <p:cNvSpPr txBox="1"/>
          <p:nvPr/>
        </p:nvSpPr>
        <p:spPr>
          <a:xfrm>
            <a:off x="656948" y="1136342"/>
            <a:ext cx="7119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https://www.hudexchange.info/resource/5639/2017-ahar-part-1-pit-estimates-of-homelessness-in-the-us/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http://time.com/money/5177566/average-income-every-state-real-value/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pc="90" dirty="0">
                <a:hlinkClick r:id="rId5"/>
              </a:rPr>
              <a:t>https://www.theguardian.com/us-news/2018/oct/12/jack-dorsey-marc-benioff-homelessness-twitter-san-francisco</a:t>
            </a:r>
            <a:r>
              <a:rPr lang="en-US" spc="90" dirty="0"/>
              <a:t> </a:t>
            </a:r>
          </a:p>
          <a:p>
            <a:pPr marL="285750" indent="-285750">
              <a:buFontTx/>
              <a:buChar char="-"/>
            </a:pPr>
            <a:endParaRPr lang="en-US" spc="90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https://www.npr.org/2015/12/10/459100751/utah-reduced-chronic-homelessness-by-91-percent-heres-how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https://www.businessinsider.com/new-york-homeless-crisis-deblasio-solutions-2018-2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5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15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pic>
        <p:nvPicPr>
          <p:cNvPr id="5" name="Shape 174" descr="mark steelblue@4x.png">
            <a:extLst>
              <a:ext uri="{FF2B5EF4-FFF2-40B4-BE49-F238E27FC236}">
                <a16:creationId xmlns:a16="http://schemas.microsoft.com/office/drawing/2014/main" id="{EDA4688E-962A-4E61-AD83-ECF78F096E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740" t="35663" r="24094" b="35241"/>
          <a:stretch/>
        </p:blipFill>
        <p:spPr>
          <a:xfrm>
            <a:off x="565693" y="2333898"/>
            <a:ext cx="3510381" cy="1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9FFC1-04A8-46E1-B9A1-547382B2552F}"/>
              </a:ext>
            </a:extLst>
          </p:cNvPr>
          <p:cNvSpPr/>
          <p:nvPr/>
        </p:nvSpPr>
        <p:spPr>
          <a:xfrm>
            <a:off x="681651" y="1464719"/>
            <a:ext cx="3278463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spc="300" dirty="0">
                <a:solidFill>
                  <a:srgbClr val="E7E6E6">
                    <a:lumMod val="1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2342D-3CB0-4A59-893A-54C244B2CAB9}"/>
              </a:ext>
            </a:extLst>
          </p:cNvPr>
          <p:cNvSpPr/>
          <p:nvPr/>
        </p:nvSpPr>
        <p:spPr>
          <a:xfrm rot="10800000">
            <a:off x="4458788" y="-2"/>
            <a:ext cx="4685211" cy="59817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3E1E8-3852-42B8-9746-CCFAD2CB9727}"/>
              </a:ext>
            </a:extLst>
          </p:cNvPr>
          <p:cNvSpPr/>
          <p:nvPr/>
        </p:nvSpPr>
        <p:spPr>
          <a:xfrm>
            <a:off x="5013260" y="2432563"/>
            <a:ext cx="3654639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5000"/>
              </a:lnSpc>
              <a:spcBef>
                <a:spcPts val="1333"/>
              </a:spcBef>
              <a:buClr>
                <a:srgbClr val="FFFFFF"/>
              </a:buClr>
              <a:buSzPct val="100000"/>
              <a:defRPr/>
            </a:pPr>
            <a:r>
              <a:rPr lang="en-US" sz="2800" b="1" kern="0" dirty="0">
                <a:solidFill>
                  <a:srgbClr val="00B0F0"/>
                </a:solidFill>
                <a:sym typeface="Roboto"/>
              </a:rPr>
              <a:t>SUDHA SUBRAMANIAN</a:t>
            </a:r>
            <a:br>
              <a:rPr lang="en" sz="3200" b="1" kern="0" dirty="0">
                <a:solidFill>
                  <a:srgbClr val="FFFFFF"/>
                </a:solidFill>
                <a:sym typeface="Roboto"/>
              </a:rPr>
            </a:br>
            <a:r>
              <a:rPr lang="en-US" b="1" kern="0" spc="300" dirty="0">
                <a:solidFill>
                  <a:schemeClr val="bg1"/>
                </a:solidFill>
                <a:sym typeface="Roboto"/>
              </a:rPr>
              <a:t>AI/ML Consultant</a:t>
            </a:r>
            <a:endParaRPr lang="en" b="1" kern="0" spc="300" dirty="0">
              <a:solidFill>
                <a:schemeClr val="bg1"/>
              </a:solidFill>
              <a:sym typeface="Roboto"/>
            </a:endParaRPr>
          </a:p>
          <a:p>
            <a:pPr lvl="0" defTabSz="914400">
              <a:lnSpc>
                <a:spcPct val="115000"/>
              </a:lnSpc>
              <a:buClr>
                <a:srgbClr val="FFFFFF"/>
              </a:buClr>
              <a:buSzPct val="100000"/>
              <a:defRPr/>
            </a:pPr>
            <a:r>
              <a:rPr lang="en-US" kern="0" dirty="0" err="1">
                <a:solidFill>
                  <a:srgbClr val="FFFFFF"/>
                </a:solidFill>
                <a:sym typeface="Roboto"/>
              </a:rPr>
              <a:t>ssubramania</a:t>
            </a:r>
            <a:r>
              <a:rPr lang="en" kern="0" dirty="0">
                <a:solidFill>
                  <a:srgbClr val="FFFFFF"/>
                </a:solidFill>
                <a:sym typeface="Roboto"/>
              </a:rPr>
              <a:t>n@sparkfish.com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7274713-20B1-46C1-B2E1-AACE87202E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7067" y="1660736"/>
            <a:ext cx="544216" cy="534531"/>
            <a:chOff x="1857" y="177"/>
            <a:chExt cx="3966" cy="3966"/>
          </a:xfrm>
          <a:solidFill>
            <a:schemeClr val="bg1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8D2A57F-9C62-4AD7-A6CB-059AB329E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" y="177"/>
              <a:ext cx="3966" cy="3966"/>
            </a:xfrm>
            <a:custGeom>
              <a:avLst/>
              <a:gdLst>
                <a:gd name="T0" fmla="*/ 2094 w 3966"/>
                <a:gd name="T1" fmla="*/ 3539 h 3966"/>
                <a:gd name="T2" fmla="*/ 2469 w 3966"/>
                <a:gd name="T3" fmla="*/ 3198 h 3966"/>
                <a:gd name="T4" fmla="*/ 127 w 3966"/>
                <a:gd name="T5" fmla="*/ 3614 h 3966"/>
                <a:gd name="T6" fmla="*/ 2228 w 3966"/>
                <a:gd name="T7" fmla="*/ 3804 h 3966"/>
                <a:gd name="T8" fmla="*/ 2056 w 3966"/>
                <a:gd name="T9" fmla="*/ 3679 h 3966"/>
                <a:gd name="T10" fmla="*/ 2210 w 3966"/>
                <a:gd name="T11" fmla="*/ 3073 h 3966"/>
                <a:gd name="T12" fmla="*/ 3071 w 3966"/>
                <a:gd name="T13" fmla="*/ 3108 h 3966"/>
                <a:gd name="T14" fmla="*/ 3335 w 3966"/>
                <a:gd name="T15" fmla="*/ 2830 h 3966"/>
                <a:gd name="T16" fmla="*/ 3329 w 3966"/>
                <a:gd name="T17" fmla="*/ 2783 h 3966"/>
                <a:gd name="T18" fmla="*/ 3638 w 3966"/>
                <a:gd name="T19" fmla="*/ 2210 h 3966"/>
                <a:gd name="T20" fmla="*/ 3431 w 3966"/>
                <a:gd name="T21" fmla="*/ 2705 h 3966"/>
                <a:gd name="T22" fmla="*/ 3465 w 3966"/>
                <a:gd name="T23" fmla="*/ 2798 h 3966"/>
                <a:gd name="T24" fmla="*/ 3448 w 3966"/>
                <a:gd name="T25" fmla="*/ 2894 h 3966"/>
                <a:gd name="T26" fmla="*/ 2950 w 3966"/>
                <a:gd name="T27" fmla="*/ 3410 h 3966"/>
                <a:gd name="T28" fmla="*/ 2863 w 3966"/>
                <a:gd name="T29" fmla="*/ 3459 h 3966"/>
                <a:gd name="T30" fmla="*/ 2765 w 3966"/>
                <a:gd name="T31" fmla="*/ 3459 h 3966"/>
                <a:gd name="T32" fmla="*/ 2679 w 3966"/>
                <a:gd name="T33" fmla="*/ 3410 h 3966"/>
                <a:gd name="T34" fmla="*/ 2277 w 3966"/>
                <a:gd name="T35" fmla="*/ 3684 h 3966"/>
                <a:gd name="T36" fmla="*/ 2496 w 3966"/>
                <a:gd name="T37" fmla="*/ 3787 h 3966"/>
                <a:gd name="T38" fmla="*/ 2734 w 3966"/>
                <a:gd name="T39" fmla="*/ 3835 h 3966"/>
                <a:gd name="T40" fmla="*/ 2907 w 3966"/>
                <a:gd name="T41" fmla="*/ 3834 h 3966"/>
                <a:gd name="T42" fmla="*/ 2996 w 3966"/>
                <a:gd name="T43" fmla="*/ 3822 h 3966"/>
                <a:gd name="T44" fmla="*/ 3187 w 3966"/>
                <a:gd name="T45" fmla="*/ 3768 h 3966"/>
                <a:gd name="T46" fmla="*/ 3401 w 3966"/>
                <a:gd name="T47" fmla="*/ 3654 h 3966"/>
                <a:gd name="T48" fmla="*/ 3581 w 3966"/>
                <a:gd name="T49" fmla="*/ 3494 h 3966"/>
                <a:gd name="T50" fmla="*/ 3718 w 3966"/>
                <a:gd name="T51" fmla="*/ 3295 h 3966"/>
                <a:gd name="T52" fmla="*/ 3807 w 3966"/>
                <a:gd name="T53" fmla="*/ 3067 h 3966"/>
                <a:gd name="T54" fmla="*/ 3839 w 3966"/>
                <a:gd name="T55" fmla="*/ 2816 h 3966"/>
                <a:gd name="T56" fmla="*/ 3809 w 3966"/>
                <a:gd name="T57" fmla="*/ 2573 h 3966"/>
                <a:gd name="T58" fmla="*/ 3723 w 3966"/>
                <a:gd name="T59" fmla="*/ 2347 h 3966"/>
                <a:gd name="T60" fmla="*/ 2942 w 3966"/>
                <a:gd name="T61" fmla="*/ 2107 h 3966"/>
                <a:gd name="T62" fmla="*/ 2366 w 3966"/>
                <a:gd name="T63" fmla="*/ 2916 h 3966"/>
                <a:gd name="T64" fmla="*/ 2798 w 3966"/>
                <a:gd name="T65" fmla="*/ 3335 h 3966"/>
                <a:gd name="T66" fmla="*/ 2846 w 3966"/>
                <a:gd name="T67" fmla="*/ 3329 h 3966"/>
                <a:gd name="T68" fmla="*/ 2942 w 3966"/>
                <a:gd name="T69" fmla="*/ 2393 h 3966"/>
                <a:gd name="T70" fmla="*/ 2942 w 3966"/>
                <a:gd name="T71" fmla="*/ 2107 h 3966"/>
                <a:gd name="T72" fmla="*/ 1061 w 3966"/>
                <a:gd name="T73" fmla="*/ 2765 h 3966"/>
                <a:gd name="T74" fmla="*/ 3097 w 3966"/>
                <a:gd name="T75" fmla="*/ 2366 h 3966"/>
                <a:gd name="T76" fmla="*/ 3547 w 3966"/>
                <a:gd name="T77" fmla="*/ 2103 h 3966"/>
                <a:gd name="T78" fmla="*/ 2751 w 3966"/>
                <a:gd name="T79" fmla="*/ 1860 h 3966"/>
                <a:gd name="T80" fmla="*/ 2751 w 3966"/>
                <a:gd name="T81" fmla="*/ 1860 h 3966"/>
                <a:gd name="T82" fmla="*/ 320 w 3966"/>
                <a:gd name="T83" fmla="*/ 2085 h 3966"/>
                <a:gd name="T84" fmla="*/ 448 w 3966"/>
                <a:gd name="T85" fmla="*/ 2175 h 3966"/>
                <a:gd name="T86" fmla="*/ 1535 w 3966"/>
                <a:gd name="T87" fmla="*/ 2416 h 3966"/>
                <a:gd name="T88" fmla="*/ 2622 w 3966"/>
                <a:gd name="T89" fmla="*/ 2175 h 3966"/>
                <a:gd name="T90" fmla="*/ 320 w 3966"/>
                <a:gd name="T91" fmla="*/ 0 h 3966"/>
                <a:gd name="T92" fmla="*/ 3071 w 3966"/>
                <a:gd name="T93" fmla="*/ 1952 h 3966"/>
                <a:gd name="T94" fmla="*/ 3629 w 3966"/>
                <a:gd name="T95" fmla="*/ 2003 h 3966"/>
                <a:gd name="T96" fmla="*/ 3785 w 3966"/>
                <a:gd name="T97" fmla="*/ 2196 h 3966"/>
                <a:gd name="T98" fmla="*/ 3894 w 3966"/>
                <a:gd name="T99" fmla="*/ 2414 h 3966"/>
                <a:gd name="T100" fmla="*/ 3954 w 3966"/>
                <a:gd name="T101" fmla="*/ 2651 h 3966"/>
                <a:gd name="T102" fmla="*/ 3962 w 3966"/>
                <a:gd name="T103" fmla="*/ 2907 h 3966"/>
                <a:gd name="T104" fmla="*/ 3912 w 3966"/>
                <a:gd name="T105" fmla="*/ 3164 h 3966"/>
                <a:gd name="T106" fmla="*/ 3807 w 3966"/>
                <a:gd name="T107" fmla="*/ 3399 h 3966"/>
                <a:gd name="T108" fmla="*/ 3655 w 3966"/>
                <a:gd name="T109" fmla="*/ 3602 h 3966"/>
                <a:gd name="T110" fmla="*/ 3462 w 3966"/>
                <a:gd name="T111" fmla="*/ 3766 h 3966"/>
                <a:gd name="T112" fmla="*/ 3236 w 3966"/>
                <a:gd name="T113" fmla="*/ 3885 h 3966"/>
                <a:gd name="T114" fmla="*/ 3071 w 3966"/>
                <a:gd name="T115" fmla="*/ 3966 h 3966"/>
                <a:gd name="T116" fmla="*/ 320 w 3966"/>
                <a:gd name="T117" fmla="*/ 1696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6" h="3966">
                  <a:moveTo>
                    <a:pt x="2366" y="3097"/>
                  </a:moveTo>
                  <a:lnTo>
                    <a:pt x="2009" y="3454"/>
                  </a:lnTo>
                  <a:lnTo>
                    <a:pt x="2094" y="3539"/>
                  </a:lnTo>
                  <a:lnTo>
                    <a:pt x="2103" y="3547"/>
                  </a:lnTo>
                  <a:lnTo>
                    <a:pt x="2112" y="3555"/>
                  </a:lnTo>
                  <a:lnTo>
                    <a:pt x="2469" y="3198"/>
                  </a:lnTo>
                  <a:lnTo>
                    <a:pt x="2366" y="3097"/>
                  </a:lnTo>
                  <a:close/>
                  <a:moveTo>
                    <a:pt x="1535" y="2574"/>
                  </a:moveTo>
                  <a:lnTo>
                    <a:pt x="127" y="3614"/>
                  </a:lnTo>
                  <a:lnTo>
                    <a:pt x="127" y="3839"/>
                  </a:lnTo>
                  <a:lnTo>
                    <a:pt x="2289" y="3839"/>
                  </a:lnTo>
                  <a:lnTo>
                    <a:pt x="2228" y="3804"/>
                  </a:lnTo>
                  <a:lnTo>
                    <a:pt x="2168" y="3765"/>
                  </a:lnTo>
                  <a:lnTo>
                    <a:pt x="2112" y="3724"/>
                  </a:lnTo>
                  <a:lnTo>
                    <a:pt x="2056" y="3679"/>
                  </a:lnTo>
                  <a:lnTo>
                    <a:pt x="2003" y="3629"/>
                  </a:lnTo>
                  <a:lnTo>
                    <a:pt x="1829" y="3454"/>
                  </a:lnTo>
                  <a:lnTo>
                    <a:pt x="2210" y="3073"/>
                  </a:lnTo>
                  <a:lnTo>
                    <a:pt x="1535" y="2574"/>
                  </a:lnTo>
                  <a:close/>
                  <a:moveTo>
                    <a:pt x="3071" y="2521"/>
                  </a:moveTo>
                  <a:lnTo>
                    <a:pt x="3071" y="3108"/>
                  </a:lnTo>
                  <a:lnTo>
                    <a:pt x="3318" y="2860"/>
                  </a:lnTo>
                  <a:lnTo>
                    <a:pt x="3329" y="2846"/>
                  </a:lnTo>
                  <a:lnTo>
                    <a:pt x="3335" y="2830"/>
                  </a:lnTo>
                  <a:lnTo>
                    <a:pt x="3337" y="2815"/>
                  </a:lnTo>
                  <a:lnTo>
                    <a:pt x="3335" y="2798"/>
                  </a:lnTo>
                  <a:lnTo>
                    <a:pt x="3329" y="2783"/>
                  </a:lnTo>
                  <a:lnTo>
                    <a:pt x="3318" y="2769"/>
                  </a:lnTo>
                  <a:lnTo>
                    <a:pt x="3071" y="2521"/>
                  </a:lnTo>
                  <a:close/>
                  <a:moveTo>
                    <a:pt x="3638" y="2210"/>
                  </a:moveTo>
                  <a:lnTo>
                    <a:pt x="3289" y="2559"/>
                  </a:lnTo>
                  <a:lnTo>
                    <a:pt x="3410" y="2679"/>
                  </a:lnTo>
                  <a:lnTo>
                    <a:pt x="3431" y="2705"/>
                  </a:lnTo>
                  <a:lnTo>
                    <a:pt x="3448" y="2734"/>
                  </a:lnTo>
                  <a:lnTo>
                    <a:pt x="3459" y="2765"/>
                  </a:lnTo>
                  <a:lnTo>
                    <a:pt x="3465" y="2798"/>
                  </a:lnTo>
                  <a:lnTo>
                    <a:pt x="3465" y="2831"/>
                  </a:lnTo>
                  <a:lnTo>
                    <a:pt x="3459" y="2863"/>
                  </a:lnTo>
                  <a:lnTo>
                    <a:pt x="3448" y="2894"/>
                  </a:lnTo>
                  <a:lnTo>
                    <a:pt x="3431" y="2924"/>
                  </a:lnTo>
                  <a:lnTo>
                    <a:pt x="3410" y="2950"/>
                  </a:lnTo>
                  <a:lnTo>
                    <a:pt x="2950" y="3410"/>
                  </a:lnTo>
                  <a:lnTo>
                    <a:pt x="2924" y="3431"/>
                  </a:lnTo>
                  <a:lnTo>
                    <a:pt x="2894" y="3448"/>
                  </a:lnTo>
                  <a:lnTo>
                    <a:pt x="2863" y="3459"/>
                  </a:lnTo>
                  <a:lnTo>
                    <a:pt x="2831" y="3465"/>
                  </a:lnTo>
                  <a:lnTo>
                    <a:pt x="2798" y="3465"/>
                  </a:lnTo>
                  <a:lnTo>
                    <a:pt x="2765" y="3459"/>
                  </a:lnTo>
                  <a:lnTo>
                    <a:pt x="2734" y="3448"/>
                  </a:lnTo>
                  <a:lnTo>
                    <a:pt x="2705" y="3431"/>
                  </a:lnTo>
                  <a:lnTo>
                    <a:pt x="2679" y="3410"/>
                  </a:lnTo>
                  <a:lnTo>
                    <a:pt x="2559" y="3289"/>
                  </a:lnTo>
                  <a:lnTo>
                    <a:pt x="2210" y="3638"/>
                  </a:lnTo>
                  <a:lnTo>
                    <a:pt x="2277" y="3684"/>
                  </a:lnTo>
                  <a:lnTo>
                    <a:pt x="2347" y="3723"/>
                  </a:lnTo>
                  <a:lnTo>
                    <a:pt x="2420" y="3758"/>
                  </a:lnTo>
                  <a:lnTo>
                    <a:pt x="2496" y="3787"/>
                  </a:lnTo>
                  <a:lnTo>
                    <a:pt x="2573" y="3809"/>
                  </a:lnTo>
                  <a:lnTo>
                    <a:pt x="2652" y="3825"/>
                  </a:lnTo>
                  <a:lnTo>
                    <a:pt x="2734" y="3835"/>
                  </a:lnTo>
                  <a:lnTo>
                    <a:pt x="2816" y="3839"/>
                  </a:lnTo>
                  <a:lnTo>
                    <a:pt x="2862" y="3836"/>
                  </a:lnTo>
                  <a:lnTo>
                    <a:pt x="2907" y="3834"/>
                  </a:lnTo>
                  <a:lnTo>
                    <a:pt x="2949" y="3829"/>
                  </a:lnTo>
                  <a:lnTo>
                    <a:pt x="2994" y="3822"/>
                  </a:lnTo>
                  <a:lnTo>
                    <a:pt x="2996" y="3822"/>
                  </a:lnTo>
                  <a:lnTo>
                    <a:pt x="3030" y="3816"/>
                  </a:lnTo>
                  <a:lnTo>
                    <a:pt x="3110" y="3794"/>
                  </a:lnTo>
                  <a:lnTo>
                    <a:pt x="3187" y="3768"/>
                  </a:lnTo>
                  <a:lnTo>
                    <a:pt x="3262" y="3735"/>
                  </a:lnTo>
                  <a:lnTo>
                    <a:pt x="3334" y="3697"/>
                  </a:lnTo>
                  <a:lnTo>
                    <a:pt x="3401" y="3654"/>
                  </a:lnTo>
                  <a:lnTo>
                    <a:pt x="3465" y="3604"/>
                  </a:lnTo>
                  <a:lnTo>
                    <a:pt x="3525" y="3551"/>
                  </a:lnTo>
                  <a:lnTo>
                    <a:pt x="3581" y="3494"/>
                  </a:lnTo>
                  <a:lnTo>
                    <a:pt x="3632" y="3431"/>
                  </a:lnTo>
                  <a:lnTo>
                    <a:pt x="3678" y="3365"/>
                  </a:lnTo>
                  <a:lnTo>
                    <a:pt x="3718" y="3295"/>
                  </a:lnTo>
                  <a:lnTo>
                    <a:pt x="3754" y="3222"/>
                  </a:lnTo>
                  <a:lnTo>
                    <a:pt x="3783" y="3146"/>
                  </a:lnTo>
                  <a:lnTo>
                    <a:pt x="3807" y="3067"/>
                  </a:lnTo>
                  <a:lnTo>
                    <a:pt x="3824" y="2985"/>
                  </a:lnTo>
                  <a:lnTo>
                    <a:pt x="3835" y="2902"/>
                  </a:lnTo>
                  <a:lnTo>
                    <a:pt x="3839" y="2816"/>
                  </a:lnTo>
                  <a:lnTo>
                    <a:pt x="3835" y="2734"/>
                  </a:lnTo>
                  <a:lnTo>
                    <a:pt x="3825" y="2652"/>
                  </a:lnTo>
                  <a:lnTo>
                    <a:pt x="3809" y="2573"/>
                  </a:lnTo>
                  <a:lnTo>
                    <a:pt x="3787" y="2496"/>
                  </a:lnTo>
                  <a:lnTo>
                    <a:pt x="3758" y="2420"/>
                  </a:lnTo>
                  <a:lnTo>
                    <a:pt x="3723" y="2347"/>
                  </a:lnTo>
                  <a:lnTo>
                    <a:pt x="3684" y="2277"/>
                  </a:lnTo>
                  <a:lnTo>
                    <a:pt x="3638" y="2210"/>
                  </a:lnTo>
                  <a:close/>
                  <a:moveTo>
                    <a:pt x="2942" y="2107"/>
                  </a:moveTo>
                  <a:lnTo>
                    <a:pt x="2009" y="2765"/>
                  </a:lnTo>
                  <a:lnTo>
                    <a:pt x="2301" y="2982"/>
                  </a:lnTo>
                  <a:lnTo>
                    <a:pt x="2366" y="2916"/>
                  </a:lnTo>
                  <a:lnTo>
                    <a:pt x="2769" y="3318"/>
                  </a:lnTo>
                  <a:lnTo>
                    <a:pt x="2783" y="3329"/>
                  </a:lnTo>
                  <a:lnTo>
                    <a:pt x="2798" y="3335"/>
                  </a:lnTo>
                  <a:lnTo>
                    <a:pt x="2815" y="3337"/>
                  </a:lnTo>
                  <a:lnTo>
                    <a:pt x="2830" y="3335"/>
                  </a:lnTo>
                  <a:lnTo>
                    <a:pt x="2846" y="3329"/>
                  </a:lnTo>
                  <a:lnTo>
                    <a:pt x="2860" y="3318"/>
                  </a:lnTo>
                  <a:lnTo>
                    <a:pt x="2942" y="3235"/>
                  </a:lnTo>
                  <a:lnTo>
                    <a:pt x="2942" y="2393"/>
                  </a:lnTo>
                  <a:lnTo>
                    <a:pt x="2916" y="2366"/>
                  </a:lnTo>
                  <a:lnTo>
                    <a:pt x="2942" y="2340"/>
                  </a:lnTo>
                  <a:lnTo>
                    <a:pt x="2942" y="2107"/>
                  </a:lnTo>
                  <a:close/>
                  <a:moveTo>
                    <a:pt x="127" y="2107"/>
                  </a:moveTo>
                  <a:lnTo>
                    <a:pt x="127" y="3455"/>
                  </a:lnTo>
                  <a:lnTo>
                    <a:pt x="1061" y="2765"/>
                  </a:lnTo>
                  <a:lnTo>
                    <a:pt x="127" y="2107"/>
                  </a:lnTo>
                  <a:close/>
                  <a:moveTo>
                    <a:pt x="3454" y="2009"/>
                  </a:moveTo>
                  <a:lnTo>
                    <a:pt x="3097" y="2366"/>
                  </a:lnTo>
                  <a:lnTo>
                    <a:pt x="3198" y="2469"/>
                  </a:lnTo>
                  <a:lnTo>
                    <a:pt x="3555" y="2112"/>
                  </a:lnTo>
                  <a:lnTo>
                    <a:pt x="3547" y="2103"/>
                  </a:lnTo>
                  <a:lnTo>
                    <a:pt x="3539" y="2094"/>
                  </a:lnTo>
                  <a:lnTo>
                    <a:pt x="3454" y="2009"/>
                  </a:lnTo>
                  <a:close/>
                  <a:moveTo>
                    <a:pt x="2751" y="1860"/>
                  </a:moveTo>
                  <a:lnTo>
                    <a:pt x="2751" y="2085"/>
                  </a:lnTo>
                  <a:lnTo>
                    <a:pt x="2900" y="1979"/>
                  </a:lnTo>
                  <a:lnTo>
                    <a:pt x="2751" y="1860"/>
                  </a:lnTo>
                  <a:close/>
                  <a:moveTo>
                    <a:pt x="320" y="1860"/>
                  </a:moveTo>
                  <a:lnTo>
                    <a:pt x="171" y="1979"/>
                  </a:lnTo>
                  <a:lnTo>
                    <a:pt x="320" y="2085"/>
                  </a:lnTo>
                  <a:lnTo>
                    <a:pt x="320" y="1860"/>
                  </a:lnTo>
                  <a:close/>
                  <a:moveTo>
                    <a:pt x="448" y="127"/>
                  </a:moveTo>
                  <a:lnTo>
                    <a:pt x="448" y="2175"/>
                  </a:lnTo>
                  <a:lnTo>
                    <a:pt x="447" y="2175"/>
                  </a:lnTo>
                  <a:lnTo>
                    <a:pt x="1169" y="2685"/>
                  </a:lnTo>
                  <a:lnTo>
                    <a:pt x="1535" y="2416"/>
                  </a:lnTo>
                  <a:lnTo>
                    <a:pt x="1900" y="2685"/>
                  </a:lnTo>
                  <a:lnTo>
                    <a:pt x="2624" y="2175"/>
                  </a:lnTo>
                  <a:lnTo>
                    <a:pt x="2622" y="2175"/>
                  </a:lnTo>
                  <a:lnTo>
                    <a:pt x="2622" y="127"/>
                  </a:lnTo>
                  <a:lnTo>
                    <a:pt x="448" y="127"/>
                  </a:lnTo>
                  <a:close/>
                  <a:moveTo>
                    <a:pt x="320" y="0"/>
                  </a:moveTo>
                  <a:lnTo>
                    <a:pt x="2751" y="0"/>
                  </a:lnTo>
                  <a:lnTo>
                    <a:pt x="2751" y="1696"/>
                  </a:lnTo>
                  <a:lnTo>
                    <a:pt x="3071" y="1952"/>
                  </a:lnTo>
                  <a:lnTo>
                    <a:pt x="3071" y="2213"/>
                  </a:lnTo>
                  <a:lnTo>
                    <a:pt x="3454" y="1829"/>
                  </a:lnTo>
                  <a:lnTo>
                    <a:pt x="3629" y="2003"/>
                  </a:lnTo>
                  <a:lnTo>
                    <a:pt x="3686" y="2065"/>
                  </a:lnTo>
                  <a:lnTo>
                    <a:pt x="3738" y="2128"/>
                  </a:lnTo>
                  <a:lnTo>
                    <a:pt x="3785" y="2196"/>
                  </a:lnTo>
                  <a:lnTo>
                    <a:pt x="3827" y="2267"/>
                  </a:lnTo>
                  <a:lnTo>
                    <a:pt x="3863" y="2339"/>
                  </a:lnTo>
                  <a:lnTo>
                    <a:pt x="3894" y="2414"/>
                  </a:lnTo>
                  <a:lnTo>
                    <a:pt x="3919" y="2491"/>
                  </a:lnTo>
                  <a:lnTo>
                    <a:pt x="3940" y="2571"/>
                  </a:lnTo>
                  <a:lnTo>
                    <a:pt x="3954" y="2651"/>
                  </a:lnTo>
                  <a:lnTo>
                    <a:pt x="3964" y="2733"/>
                  </a:lnTo>
                  <a:lnTo>
                    <a:pt x="3966" y="2816"/>
                  </a:lnTo>
                  <a:lnTo>
                    <a:pt x="3962" y="2907"/>
                  </a:lnTo>
                  <a:lnTo>
                    <a:pt x="3952" y="2995"/>
                  </a:lnTo>
                  <a:lnTo>
                    <a:pt x="3935" y="3081"/>
                  </a:lnTo>
                  <a:lnTo>
                    <a:pt x="3912" y="3164"/>
                  </a:lnTo>
                  <a:lnTo>
                    <a:pt x="3883" y="3246"/>
                  </a:lnTo>
                  <a:lnTo>
                    <a:pt x="3847" y="3324"/>
                  </a:lnTo>
                  <a:lnTo>
                    <a:pt x="3807" y="3399"/>
                  </a:lnTo>
                  <a:lnTo>
                    <a:pt x="3760" y="3471"/>
                  </a:lnTo>
                  <a:lnTo>
                    <a:pt x="3710" y="3538"/>
                  </a:lnTo>
                  <a:lnTo>
                    <a:pt x="3655" y="3602"/>
                  </a:lnTo>
                  <a:lnTo>
                    <a:pt x="3595" y="3661"/>
                  </a:lnTo>
                  <a:lnTo>
                    <a:pt x="3530" y="3716"/>
                  </a:lnTo>
                  <a:lnTo>
                    <a:pt x="3462" y="3766"/>
                  </a:lnTo>
                  <a:lnTo>
                    <a:pt x="3390" y="3811"/>
                  </a:lnTo>
                  <a:lnTo>
                    <a:pt x="3315" y="3852"/>
                  </a:lnTo>
                  <a:lnTo>
                    <a:pt x="3236" y="3885"/>
                  </a:lnTo>
                  <a:lnTo>
                    <a:pt x="3155" y="3914"/>
                  </a:lnTo>
                  <a:lnTo>
                    <a:pt x="3071" y="3937"/>
                  </a:lnTo>
                  <a:lnTo>
                    <a:pt x="3071" y="3966"/>
                  </a:lnTo>
                  <a:lnTo>
                    <a:pt x="0" y="3966"/>
                  </a:lnTo>
                  <a:lnTo>
                    <a:pt x="0" y="1952"/>
                  </a:lnTo>
                  <a:lnTo>
                    <a:pt x="320" y="1696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68EE47F-F742-4E6B-B782-A8B3D2A31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" y="433"/>
              <a:ext cx="1919" cy="1151"/>
            </a:xfrm>
            <a:custGeom>
              <a:avLst/>
              <a:gdLst>
                <a:gd name="T0" fmla="*/ 127 w 1919"/>
                <a:gd name="T1" fmla="*/ 127 h 1151"/>
                <a:gd name="T2" fmla="*/ 127 w 1919"/>
                <a:gd name="T3" fmla="*/ 1024 h 1151"/>
                <a:gd name="T4" fmla="*/ 1790 w 1919"/>
                <a:gd name="T5" fmla="*/ 1024 h 1151"/>
                <a:gd name="T6" fmla="*/ 1790 w 1919"/>
                <a:gd name="T7" fmla="*/ 127 h 1151"/>
                <a:gd name="T8" fmla="*/ 127 w 1919"/>
                <a:gd name="T9" fmla="*/ 127 h 1151"/>
                <a:gd name="T10" fmla="*/ 0 w 1919"/>
                <a:gd name="T11" fmla="*/ 0 h 1151"/>
                <a:gd name="T12" fmla="*/ 1919 w 1919"/>
                <a:gd name="T13" fmla="*/ 0 h 1151"/>
                <a:gd name="T14" fmla="*/ 1919 w 1919"/>
                <a:gd name="T15" fmla="*/ 1151 h 1151"/>
                <a:gd name="T16" fmla="*/ 0 w 1919"/>
                <a:gd name="T17" fmla="*/ 1151 h 1151"/>
                <a:gd name="T18" fmla="*/ 0 w 1919"/>
                <a:gd name="T1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9" h="1151">
                  <a:moveTo>
                    <a:pt x="127" y="127"/>
                  </a:moveTo>
                  <a:lnTo>
                    <a:pt x="127" y="1024"/>
                  </a:lnTo>
                  <a:lnTo>
                    <a:pt x="1790" y="1024"/>
                  </a:lnTo>
                  <a:lnTo>
                    <a:pt x="1790" y="12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1919" y="0"/>
                  </a:lnTo>
                  <a:lnTo>
                    <a:pt x="1919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CD04EC4-55F1-4FEC-A4F5-B6B90793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712"/>
              <a:ext cx="191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000F52AF-1253-45DC-99DE-07CF9621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68"/>
              <a:ext cx="191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7547AE5-7A86-407B-AB7C-D472FB9C0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2224"/>
              <a:ext cx="12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9C0787C-6DC6-4365-BEE8-52CBBF3D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224"/>
              <a:ext cx="12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A524830-13AE-4376-ABE1-F643194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224"/>
              <a:ext cx="1407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8D8AC-E854-4B4F-BC9A-43689E46E0F2}"/>
              </a:ext>
            </a:extLst>
          </p:cNvPr>
          <p:cNvGrpSpPr/>
          <p:nvPr/>
        </p:nvGrpSpPr>
        <p:grpSpPr>
          <a:xfrm flipH="1">
            <a:off x="5030359" y="3742338"/>
            <a:ext cx="3638144" cy="603357"/>
            <a:chOff x="4834647" y="5026230"/>
            <a:chExt cx="3990565" cy="614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8573D-D06E-4ECB-AB96-EBE0798C748A}"/>
                </a:ext>
              </a:extLst>
            </p:cNvPr>
            <p:cNvSpPr/>
            <p:nvPr/>
          </p:nvSpPr>
          <p:spPr>
            <a:xfrm>
              <a:off x="7801539" y="5394298"/>
              <a:ext cx="10236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@</a:t>
              </a:r>
              <a:r>
                <a:rPr lang="en-US" sz="1000" spc="30" dirty="0" err="1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sudaspark</a:t>
              </a:r>
              <a:endParaRPr lang="en-US" sz="1000" spc="30" dirty="0">
                <a:solidFill>
                  <a:schemeClr val="bg2">
                    <a:lumMod val="90000"/>
                  </a:schemeClr>
                </a:solidFill>
                <a:latin typeface="Raleway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C29BF5-11E9-479D-9E18-95765037E18D}"/>
                </a:ext>
              </a:extLst>
            </p:cNvPr>
            <p:cNvSpPr/>
            <p:nvPr/>
          </p:nvSpPr>
          <p:spPr>
            <a:xfrm>
              <a:off x="4834647" y="5026230"/>
              <a:ext cx="39905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https://www.linkedin.com/in/sudha-subramanian/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5B5859-E0BF-4083-8D24-950F947066EB}"/>
                </a:ext>
              </a:extLst>
            </p:cNvPr>
            <p:cNvSpPr/>
            <p:nvPr/>
          </p:nvSpPr>
          <p:spPr>
            <a:xfrm>
              <a:off x="5217661" y="5210056"/>
              <a:ext cx="360755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https://github.com/susub31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12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350C-F8BD-46D8-8FE6-8EAEDCD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Shape 313">
            <a:extLst>
              <a:ext uri="{FF2B5EF4-FFF2-40B4-BE49-F238E27FC236}">
                <a16:creationId xmlns:a16="http://schemas.microsoft.com/office/drawing/2014/main" id="{947EE283-B843-4E80-97F8-15E12E617081}"/>
              </a:ext>
            </a:extLst>
          </p:cNvPr>
          <p:cNvSpPr/>
          <p:nvPr/>
        </p:nvSpPr>
        <p:spPr>
          <a:xfrm rot="5400000">
            <a:off x="2140694" y="-754703"/>
            <a:ext cx="4741960" cy="8007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>
            <a:solidFill>
              <a:srgbClr val="CBCBCB">
                <a:alpha val="89803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1A09C5-413B-4A57-9892-2F594626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201306"/>
            <a:ext cx="7886700" cy="703366"/>
          </a:xfrm>
        </p:spPr>
        <p:txBody>
          <a:bodyPr>
            <a:normAutofit/>
          </a:bodyPr>
          <a:lstStyle/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Sad State Of Affairs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3167B-8E0B-42E2-9C5E-B252E303E834}"/>
              </a:ext>
            </a:extLst>
          </p:cNvPr>
          <p:cNvSpPr/>
          <p:nvPr/>
        </p:nvSpPr>
        <p:spPr>
          <a:xfrm>
            <a:off x="5486400" y="5624036"/>
            <a:ext cx="3028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>
                <a:solidFill>
                  <a:srgbClr val="C00000"/>
                </a:solidFill>
              </a:rPr>
              <a:t>LA Times – March 2018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CE1B4-D50F-45CC-9858-9D2ADAC2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65905"/>
            <a:ext cx="7766048" cy="45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Homelessness (by raw counts)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Year: 2017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1026" name="Picture 2" descr="https://lh3.googleusercontent.com/5KVztxgF7drDRYILeVgB-Ipo_s46w2YOZid0lNi0rIHwLq4MYsIsMpZ6a_7_uWEDY4N67pFiDsOFDIkwia10Rh16Vk9j1tu4U00402-aV8UvfrOZNSc7eT4gWX_GA3y_pGw7DGjmpIPMtjLm8w">
            <a:extLst>
              <a:ext uri="{FF2B5EF4-FFF2-40B4-BE49-F238E27FC236}">
                <a16:creationId xmlns:a16="http://schemas.microsoft.com/office/drawing/2014/main" id="{C073786E-4E4C-47A7-81DA-DD171F14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3" y="1333500"/>
            <a:ext cx="74104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Homelessness (relative to population)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Year: 2017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A7895-432E-4EA9-A19D-65C6D04A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59" y="1391842"/>
            <a:ext cx="7324727" cy="4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5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Housing First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EE5C3C-1F39-4384-B1E0-453012FBCBA4}"/>
              </a:ext>
            </a:extLst>
          </p:cNvPr>
          <p:cNvGrpSpPr/>
          <p:nvPr/>
        </p:nvGrpSpPr>
        <p:grpSpPr>
          <a:xfrm>
            <a:off x="717527" y="1311519"/>
            <a:ext cx="7677171" cy="4120823"/>
            <a:chOff x="700028" y="1416022"/>
            <a:chExt cx="7677171" cy="41208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1044FB-8486-482B-AD33-A23DBA541F68}"/>
                </a:ext>
              </a:extLst>
            </p:cNvPr>
            <p:cNvGrpSpPr/>
            <p:nvPr/>
          </p:nvGrpSpPr>
          <p:grpSpPr>
            <a:xfrm>
              <a:off x="700028" y="1416022"/>
              <a:ext cx="7637143" cy="4118180"/>
              <a:chOff x="3539642" y="2006189"/>
              <a:chExt cx="5147157" cy="2705033"/>
            </a:xfrm>
          </p:grpSpPr>
          <p:sp>
            <p:nvSpPr>
              <p:cNvPr id="20" name="Shape 313">
                <a:extLst>
                  <a:ext uri="{FF2B5EF4-FFF2-40B4-BE49-F238E27FC236}">
                    <a16:creationId xmlns:a16="http://schemas.microsoft.com/office/drawing/2014/main" id="{7231F093-14D4-4C5F-9892-FC891C0CACBD}"/>
                  </a:ext>
                </a:extLst>
              </p:cNvPr>
              <p:cNvSpPr/>
              <p:nvPr/>
            </p:nvSpPr>
            <p:spPr>
              <a:xfrm rot="5400000">
                <a:off x="5789290" y="-243459"/>
                <a:ext cx="599468" cy="5098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CBCBCB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317">
                <a:extLst>
                  <a:ext uri="{FF2B5EF4-FFF2-40B4-BE49-F238E27FC236}">
                    <a16:creationId xmlns:a16="http://schemas.microsoft.com/office/drawing/2014/main" id="{AD0C470D-0DD0-4844-95BE-674C66203599}"/>
                  </a:ext>
                </a:extLst>
              </p:cNvPr>
              <p:cNvSpPr/>
              <p:nvPr/>
            </p:nvSpPr>
            <p:spPr>
              <a:xfrm rot="5400000">
                <a:off x="6547799" y="1161711"/>
                <a:ext cx="599468" cy="36785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0CDCD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321">
                <a:extLst>
                  <a:ext uri="{FF2B5EF4-FFF2-40B4-BE49-F238E27FC236}">
                    <a16:creationId xmlns:a16="http://schemas.microsoft.com/office/drawing/2014/main" id="{43D2FBEC-3A77-46AC-8057-1BDAC1F48CFC}"/>
                  </a:ext>
                </a:extLst>
              </p:cNvPr>
              <p:cNvSpPr/>
              <p:nvPr/>
            </p:nvSpPr>
            <p:spPr>
              <a:xfrm rot="5400000">
                <a:off x="6517783" y="1826076"/>
                <a:ext cx="599468" cy="373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6D0D0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325">
                <a:extLst>
                  <a:ext uri="{FF2B5EF4-FFF2-40B4-BE49-F238E27FC236}">
                    <a16:creationId xmlns:a16="http://schemas.microsoft.com/office/drawing/2014/main" id="{AA78763D-6D85-4CFF-BA2F-1EAC183CFB18}"/>
                  </a:ext>
                </a:extLst>
              </p:cNvPr>
              <p:cNvSpPr/>
              <p:nvPr/>
            </p:nvSpPr>
            <p:spPr>
              <a:xfrm rot="5400000">
                <a:off x="6517783" y="2542205"/>
                <a:ext cx="599468" cy="373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CD4D4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7C3052C-4547-421C-94FE-776156F4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2" y="2484100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586DAA-D0BD-4C53-837E-041AB7E87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3" y="3537226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456495-A1B7-4A4E-992A-9C87F058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3" y="4622445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" name="Shape 320">
              <a:extLst>
                <a:ext uri="{FF2B5EF4-FFF2-40B4-BE49-F238E27FC236}">
                  <a16:creationId xmlns:a16="http://schemas.microsoft.com/office/drawing/2014/main" id="{F620058F-26BE-42C1-8150-A348CAE979BC}"/>
                </a:ext>
              </a:extLst>
            </p:cNvPr>
            <p:cNvSpPr txBox="1"/>
            <p:nvPr/>
          </p:nvSpPr>
          <p:spPr>
            <a:xfrm>
              <a:off x="771833" y="2623311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" sz="1500" b="1" kern="0" spc="100" dirty="0">
                  <a:ea typeface="Architects Daughter"/>
                  <a:cs typeface="Architects Daughter"/>
                  <a:sym typeface="Architects Daughter"/>
                </a:rPr>
                <a:t>Homeless </a:t>
              </a: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Count</a:t>
              </a:r>
              <a:r>
                <a:rPr lang="en" sz="1500" b="1" kern="0" spc="100" dirty="0">
                  <a:ea typeface="Architects Daughter"/>
                  <a:cs typeface="Architects Daughter"/>
                  <a:sym typeface="Architects Daughter"/>
                </a:rPr>
                <a:t>s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4" name="Shape 324">
              <a:extLst>
                <a:ext uri="{FF2B5EF4-FFF2-40B4-BE49-F238E27FC236}">
                  <a16:creationId xmlns:a16="http://schemas.microsoft.com/office/drawing/2014/main" id="{9241850F-0705-41A4-8D4F-BCAA636B8FFB}"/>
                </a:ext>
              </a:extLst>
            </p:cNvPr>
            <p:cNvSpPr txBox="1"/>
            <p:nvPr/>
          </p:nvSpPr>
          <p:spPr>
            <a:xfrm>
              <a:off x="771833" y="3661802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Other Factors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5" name="Shape 328">
              <a:extLst>
                <a:ext uri="{FF2B5EF4-FFF2-40B4-BE49-F238E27FC236}">
                  <a16:creationId xmlns:a16="http://schemas.microsoft.com/office/drawing/2014/main" id="{6D495623-8B72-4586-B171-3C56FAC45B58}"/>
                </a:ext>
              </a:extLst>
            </p:cNvPr>
            <p:cNvSpPr txBox="1"/>
            <p:nvPr/>
          </p:nvSpPr>
          <p:spPr>
            <a:xfrm>
              <a:off x="771833" y="4738344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Innovative Approach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3E4927-F72E-46B9-AF08-12B530DBADCE}"/>
                </a:ext>
              </a:extLst>
            </p:cNvPr>
            <p:cNvSpPr/>
            <p:nvPr/>
          </p:nvSpPr>
          <p:spPr>
            <a:xfrm>
              <a:off x="1163601" y="1625721"/>
              <a:ext cx="68088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2060"/>
                </a:buClr>
                <a:buSzPct val="120000"/>
              </a:pPr>
              <a:r>
                <a:rPr lang="en-US" sz="2800" b="1" spc="90" dirty="0"/>
                <a:t>New York – strategies adopted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B5CFF3-54E6-45E3-8EBC-850F8C99CBB8}"/>
                </a:ext>
              </a:extLst>
            </p:cNvPr>
            <p:cNvSpPr/>
            <p:nvPr/>
          </p:nvSpPr>
          <p:spPr>
            <a:xfrm>
              <a:off x="3197776" y="2597101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Largest homeless population (77,000)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Exploded by over 100% since 1994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6A2DB-CC85-4C8F-A05B-97E4DA67BB5F}"/>
                </a:ext>
              </a:extLst>
            </p:cNvPr>
            <p:cNvSpPr/>
            <p:nvPr/>
          </p:nvSpPr>
          <p:spPr>
            <a:xfrm>
              <a:off x="3140749" y="3670779"/>
              <a:ext cx="51246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Rents gone up around 19%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Income gone down 6.3%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631439-14E2-4984-8489-575F895D4BFF}"/>
                </a:ext>
              </a:extLst>
            </p:cNvPr>
            <p:cNvSpPr/>
            <p:nvPr/>
          </p:nvSpPr>
          <p:spPr>
            <a:xfrm>
              <a:off x="3157746" y="4748994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Close down low-quality shelters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Build new shelters + affordable housing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59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E7F52D-E7FD-43CF-945D-A23535FE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1" y="3778546"/>
            <a:ext cx="3149602" cy="2160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C205E7-57FB-4288-8048-CF759D6D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3839384"/>
            <a:ext cx="3149602" cy="21609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6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 vs. Bed Counts </a:t>
            </a:r>
          </a:p>
          <a:p>
            <a:r>
              <a:rPr lang="en-US" sz="19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2016):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53F4A-D657-4078-AA55-DB57F370FD95}"/>
              </a:ext>
            </a:extLst>
          </p:cNvPr>
          <p:cNvSpPr txBox="1"/>
          <p:nvPr/>
        </p:nvSpPr>
        <p:spPr>
          <a:xfrm>
            <a:off x="1190625" y="11239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665B4-E852-406A-A720-1C16493677DF}"/>
              </a:ext>
            </a:extLst>
          </p:cNvPr>
          <p:cNvSpPr txBox="1"/>
          <p:nvPr/>
        </p:nvSpPr>
        <p:spPr>
          <a:xfrm>
            <a:off x="5362575" y="1127612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York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8CFA-0B65-4CB0-B5D3-AB3DEAFD5174}"/>
              </a:ext>
            </a:extLst>
          </p:cNvPr>
          <p:cNvSpPr txBox="1"/>
          <p:nvPr/>
        </p:nvSpPr>
        <p:spPr>
          <a:xfrm>
            <a:off x="1295400" y="389498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Washington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763F2-2520-4E25-9927-67FE857F4CEC}"/>
              </a:ext>
            </a:extLst>
          </p:cNvPr>
          <p:cNvSpPr txBox="1"/>
          <p:nvPr/>
        </p:nvSpPr>
        <p:spPr>
          <a:xfrm>
            <a:off x="5362574" y="3836586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Florida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F5EE9E-8EB5-4608-870C-5916F30EC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496" y="2021258"/>
            <a:ext cx="1078256" cy="97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8F7E4-679B-4F12-9932-34AF7DBB8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1" y="1460291"/>
            <a:ext cx="3149602" cy="2160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05430-D1EC-4D6F-BD37-934B2C512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025" y="1523286"/>
            <a:ext cx="3149602" cy="21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Total Homeless vs. Bed Counts 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2017)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D64B7-4D07-4BF6-83E8-58468B4C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74" y="1299865"/>
            <a:ext cx="700185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2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07C8E5-4A42-42CA-AE38-CD56648D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87369"/>
            <a:ext cx="3466853" cy="2375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08603-7FEB-4AFC-82F6-4E8A0A938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9"/>
          <a:stretch/>
        </p:blipFill>
        <p:spPr>
          <a:xfrm>
            <a:off x="555870" y="1104899"/>
            <a:ext cx="3466853" cy="2304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14265-E850-4A4A-A8A6-959D96A33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2" y="3539479"/>
            <a:ext cx="3466853" cy="23754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8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 vs. Bed Counts </a:t>
            </a:r>
          </a:p>
          <a:p>
            <a:r>
              <a:rPr lang="en-US" sz="19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2016):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53F4A-D657-4078-AA55-DB57F370FD95}"/>
              </a:ext>
            </a:extLst>
          </p:cNvPr>
          <p:cNvSpPr txBox="1"/>
          <p:nvPr/>
        </p:nvSpPr>
        <p:spPr>
          <a:xfrm>
            <a:off x="1219200" y="961253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8CFA-0B65-4CB0-B5D3-AB3DEAFD5174}"/>
              </a:ext>
            </a:extLst>
          </p:cNvPr>
          <p:cNvSpPr txBox="1"/>
          <p:nvPr/>
        </p:nvSpPr>
        <p:spPr>
          <a:xfrm>
            <a:off x="1379658" y="3516132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Washington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763F2-2520-4E25-9927-67FE857F4CEC}"/>
              </a:ext>
            </a:extLst>
          </p:cNvPr>
          <p:cNvSpPr txBox="1"/>
          <p:nvPr/>
        </p:nvSpPr>
        <p:spPr>
          <a:xfrm>
            <a:off x="5362572" y="3475759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Florida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BCE02-82BB-4C9C-8013-6508FE7C52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69"/>
          <a:stretch/>
        </p:blipFill>
        <p:spPr>
          <a:xfrm>
            <a:off x="4572000" y="1104899"/>
            <a:ext cx="3466853" cy="2304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665B4-E852-406A-A720-1C16493677DF}"/>
              </a:ext>
            </a:extLst>
          </p:cNvPr>
          <p:cNvSpPr txBox="1"/>
          <p:nvPr/>
        </p:nvSpPr>
        <p:spPr>
          <a:xfrm>
            <a:off x="5362573" y="961253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val="15836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Change in Bed Counts (2013 to 2017):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F1485-1F42-45E3-8BFA-548D4CAD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09" y="871857"/>
            <a:ext cx="5538441" cy="51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8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L-Powerpoint-Template-2018.potx [Autosaved]" id="{4E4EF361-1876-4E03-B6B9-582959FFC978}" vid="{2FA0FC57-7A45-44E8-829B-248E44AAB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682</Words>
  <Application>Microsoft Office PowerPoint</Application>
  <PresentationFormat>On-screen Show (4:3)</PresentationFormat>
  <Paragraphs>132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Architects Daughter</vt:lpstr>
      <vt:lpstr>Arial</vt:lpstr>
      <vt:lpstr>Calibri</vt:lpstr>
      <vt:lpstr>Open Sans</vt:lpstr>
      <vt:lpstr>Raleway</vt:lpstr>
      <vt:lpstr>Raleway Light</vt:lpstr>
      <vt:lpstr>Raleway Medium</vt:lpstr>
      <vt:lpstr>Raleway SemiBold</vt:lpstr>
      <vt:lpstr>Roboto</vt:lpstr>
      <vt:lpstr>Segoe UI Black</vt:lpstr>
      <vt:lpstr>Wingdings</vt:lpstr>
      <vt:lpstr>Office Theme</vt:lpstr>
      <vt:lpstr>PowerPoint Presentation</vt:lpstr>
      <vt:lpstr>Sad State Of Affairs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Help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 Bouher</dc:creator>
  <cp:lastModifiedBy>Sudha Subramanian</cp:lastModifiedBy>
  <cp:revision>128</cp:revision>
  <dcterms:created xsi:type="dcterms:W3CDTF">2018-05-18T15:30:13Z</dcterms:created>
  <dcterms:modified xsi:type="dcterms:W3CDTF">2018-11-09T02:35:19Z</dcterms:modified>
</cp:coreProperties>
</file>