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1372" r:id="rId4"/>
    <p:sldId id="1373" r:id="rId6"/>
    <p:sldId id="1374" r:id="rId7"/>
    <p:sldId id="1375" r:id="rId8"/>
    <p:sldId id="1376" r:id="rId9"/>
    <p:sldId id="1377" r:id="rId10"/>
    <p:sldId id="1378" r:id="rId11"/>
    <p:sldId id="1379" r:id="rId12"/>
    <p:sldId id="1380" r:id="rId13"/>
    <p:sldId id="1381" r:id="rId14"/>
    <p:sldId id="1382" r:id="rId15"/>
    <p:sldId id="1383" r:id="rId16"/>
    <p:sldId id="1384" r:id="rId17"/>
    <p:sldId id="1385" r:id="rId18"/>
    <p:sldId id="1386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2844" userDrawn="1">
          <p15:clr>
            <a:srgbClr val="A4A3A4"/>
          </p15:clr>
        </p15:guide>
        <p15:guide id="3" orient="horz" pos="2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84047" autoAdjust="0"/>
  </p:normalViewPr>
  <p:slideViewPr>
    <p:cSldViewPr showGuides="1">
      <p:cViewPr varScale="1">
        <p:scale>
          <a:sx n="127" d="100"/>
          <a:sy n="127" d="100"/>
        </p:scale>
        <p:origin x="1026" y="108"/>
      </p:cViewPr>
      <p:guideLst>
        <p:guide orient="horz" pos="3067"/>
        <p:guide pos="2844"/>
        <p:guide orient="horz" pos="2300"/>
      </p:guideLst>
    </p:cSldViewPr>
  </p:slideViewPr>
  <p:outlineViewPr>
    <p:cViewPr>
      <p:scale>
        <a:sx n="33" d="100"/>
        <a:sy n="33" d="100"/>
      </p:scale>
      <p:origin x="0" y="22248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fld id="{DA9A1CCC-A32C-4DC8-B7BA-82DE1CDCAE72}" type="datetimeFigureOut">
              <a:rPr lang="zh-CN" altLang="en-US"/>
            </a:fld>
            <a:endParaRPr lang="zh-CN" altLang="en-US"/>
          </a:p>
        </p:txBody>
      </p:sp>
      <p:sp>
        <p:nvSpPr>
          <p:cNvPr id="4915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922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EE6C5CE-A588-404F-87E3-195085783F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AC9A2-E5EB-462B-84C0-ACB8CEBC7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AC9A2-E5EB-462B-84C0-ACB8CEBC7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E33A1B-8AC8-0F4A-A7E3-860CA4E8D0B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E33A1B-8AC8-0F4A-A7E3-860CA4E8D0B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这个网页内容简洁（对象少），支持</a:t>
            </a:r>
            <a:r>
              <a:rPr lang="en-US" altLang="zh-CN" dirty="0"/>
              <a:t>http</a:t>
            </a:r>
            <a:r>
              <a:rPr lang="zh-CN" altLang="en-US" dirty="0"/>
              <a:t>协议，便于绘图</a:t>
            </a:r>
            <a:endParaRPr lang="en-US" altLang="zh-CN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wget</a:t>
            </a:r>
            <a:r>
              <a:rPr lang="en-US" altLang="zh-CN" sz="2000" dirty="0">
                <a:solidFill>
                  <a:srgbClr val="FF0000"/>
                </a:solidFill>
              </a:rPr>
              <a:t> http://</a:t>
            </a:r>
            <a:r>
              <a:rPr lang="en-US" altLang="zh-CN" sz="2000" dirty="0" err="1">
                <a:solidFill>
                  <a:srgbClr val="FF0000"/>
                </a:solidFill>
              </a:rPr>
              <a:t>mba.xmu.edu.cn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favicon.ico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--no-http-keep-alive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AC9A2-E5EB-462B-84C0-ACB8CEBC7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E6C5CE-A588-404F-87E3-195085783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LcParenR"/>
            </a:pP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AC9A2-E5EB-462B-84C0-ACB8CEBC7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AC9A2-E5EB-462B-84C0-ACB8CEBC7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 dirty="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>
              <a:solidFill>
                <a:prstClr val="white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dirty="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>
              <a:solidFill>
                <a:prstClr val="white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2F2F2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2F2F2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buFontTx/>
              <a:buNone/>
            </a:pPr>
            <a:fld id="{9A0DB2DC-4C9A-4742-B13C-FB6460FD3503}" type="slidenum">
              <a:rPr lang="zh-CN" altLang="en-US" smtClean="0">
                <a:solidFill>
                  <a:srgbClr val="2F2F2F"/>
                </a:solidFill>
                <a:latin typeface="Arial" panose="020B0604020202090204" pitchFamily="34" charset="0"/>
                <a:ea typeface="宋体" pitchFamily="2" charset="-122"/>
              </a:rPr>
            </a:fld>
            <a:endParaRPr lang="zh-CN" altLang="en-US">
              <a:solidFill>
                <a:srgbClr val="2F2F2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2F2F2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2F2F2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buFontTx/>
              <a:buNone/>
            </a:pPr>
            <a:fld id="{9A0DB2DC-4C9A-4742-B13C-FB6460FD3503}" type="slidenum">
              <a:rPr lang="zh-CN" altLang="en-US" smtClean="0">
                <a:solidFill>
                  <a:srgbClr val="2F2F2F"/>
                </a:solidFill>
                <a:latin typeface="Arial" panose="020B0604020202090204" pitchFamily="34" charset="0"/>
                <a:ea typeface="宋体" pitchFamily="2" charset="-122"/>
              </a:rPr>
            </a:fld>
            <a:endParaRPr lang="zh-CN" altLang="en-US">
              <a:solidFill>
                <a:srgbClr val="2F2F2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FontTx/>
              <a:buNone/>
            </a:pPr>
            <a:endParaRPr lang="en-US" sz="1800">
              <a:solidFill>
                <a:prstClr val="blac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xmu.onlyvae.c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xmu.onlyvae.c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624" y="2787774"/>
            <a:ext cx="68580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计算机网络与通信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课程</a:t>
            </a:r>
            <a:b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实验五：运输层和应用层协议分析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2023</a:t>
            </a:r>
            <a:r>
              <a:rPr lang="zh-CN" altLang="en-US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年秋季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学期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协议观察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7173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457384" y="843429"/>
            <a:ext cx="8115300" cy="3744416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示例程序（</a:t>
            </a:r>
            <a:r>
              <a:rPr lang="en-US" altLang="zh-CN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server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）</a:t>
            </a:r>
            <a:endParaRPr lang="zh-CN" altLang="en-US" sz="20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import socket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创建服务器 udp 套接字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udp_socket = socket.socket(type=socket.SOCK_DGRAM)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绑定服务器 ip 和 port，示例为 192.168.181.129:9999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udp_socket.bind(('192.168.181.129', 9999))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udp 协议无需建立连接，直接接收消息（这里为 1024 字节大小）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msg, addr = udp_socket.recvfrom(1024)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print(msg.decode('utf-8'))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给 client 发送消息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udp_socket.sendto('hello, I</a:t>
            </a:r>
            <a:r>
              <a:rPr lang="en-US" altLang="zh-CN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 a</a:t>
            </a: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m Server:192.168.181.129'.encode('utf-8'), addr)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udp_socket.close()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8035" y="177990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实验时请将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IP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更改为自己实验环境的实际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IP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！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协议观察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7173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457384" y="843429"/>
            <a:ext cx="8115300" cy="3744416"/>
          </a:xfrm>
        </p:spPr>
        <p:txBody>
          <a:bodyPr>
            <a:noAutofit/>
          </a:bodyPr>
          <a:lstStyle/>
          <a:p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示例程序（</a:t>
            </a:r>
            <a:r>
              <a:rPr lang="en-US" altLang="zh-CN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）</a:t>
            </a:r>
            <a:endParaRPr lang="zh-CN" altLang="en-US" sz="20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import socket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服务器 ip 与端口，示例为 192.168.181.129:9999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server_addr = ('192.168.181.129', 9999)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创建服务器的 udp 套接字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udp_socket = socket.socket(type=socket.SOCK_DGRAM)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向服务器发送消息；本机 IP 示例为 192.168.181.130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udp_socket.sendto('hi, I</a:t>
            </a:r>
            <a:r>
              <a:rPr lang="en-US" altLang="zh-CN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 a</a:t>
            </a: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m Client:192.168.181.130'.encode('utf-8'),</a:t>
            </a:r>
            <a:r>
              <a:rPr lang="en-US" altLang="zh-CN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server_addr)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# 接收 1024 字节的消息 加 ip+ 端口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msg, addr = udp_socket.recvfrom(1024)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print(msg.decode('utf-8'), addr)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udp_socket.close()</a:t>
            </a:r>
            <a:endParaRPr lang="zh-CN" altLang="en-US" sz="16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4525" y="177990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实验时请将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IP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更改为自己实验环境的实际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IP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！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协议分析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302" name="日期占位符 3"/>
          <p:cNvSpPr txBox="1"/>
          <p:nvPr/>
        </p:nvSpPr>
        <p:spPr>
          <a:xfrm>
            <a:off x="6446521" y="4767263"/>
            <a:ext cx="2197609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2F2F2F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03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914399"/>
            <a:ext cx="8229600" cy="3703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har char="➢"/>
            </a:pPr>
            <a:r>
              <a:rPr lang="en-US" sz="2400" dirty="0" err="1">
                <a:latin typeface="Times New Roman" panose="02020603050405020304" pitchFamily="18" charset="0"/>
                <a:ea typeface="宋体-简" panose="02010800040101010101" charset="-122"/>
              </a:rPr>
              <a:t>实验步骤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</a:rPr>
              <a:t>：</a:t>
            </a:r>
            <a:endParaRPr lang="en-US" sz="2400" dirty="0">
              <a:latin typeface="Times New Roman" panose="02020603050405020304" pitchFamily="18" charset="0"/>
              <a:ea typeface="宋体-简" panose="02010800040101010101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利用 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python 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自带的 </a:t>
            </a:r>
            <a:r>
              <a:rPr lang="en-US" altLang="zh-CN" sz="2200" dirty="0" err="1">
                <a:latin typeface="Times New Roman" panose="02020603050405020304" pitchFamily="18" charset="0"/>
                <a:ea typeface="宋体-简" panose="02010800040101010101" charset="-122"/>
              </a:rPr>
              <a:t>http.server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模块，搭建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HTTP1.0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HTTP1.1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HTTP2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Web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服务器，并用</a:t>
            </a:r>
            <a:r>
              <a:rPr lang="en-US" altLang="zh-CN" sz="2200" dirty="0" err="1">
                <a:latin typeface="Times New Roman" panose="02020603050405020304" pitchFamily="18" charset="0"/>
                <a:ea typeface="宋体-简" panose="02010800040101010101" charset="-122"/>
              </a:rPr>
              <a:t>wireshark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抓包观察协议的不同。</a:t>
            </a:r>
            <a:endParaRPr lang="zh-CN" altLang="en-US" sz="2400" dirty="0">
              <a:latin typeface="Times New Roman" panose="02020603050405020304" pitchFamily="18" charset="0"/>
              <a:ea typeface="宋体-简" panose="02010800040101010101" charset="-122"/>
              <a:hlinkClick r:id="rId1"/>
            </a:endParaRPr>
          </a:p>
          <a:p>
            <a:pPr>
              <a:lnSpc>
                <a:spcPct val="150000"/>
              </a:lnSpc>
              <a:buChar char="➢"/>
            </a:pP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</a:rPr>
              <a:t>实验报告要求：</a:t>
            </a:r>
            <a:endParaRPr lang="zh-CN" altLang="en-US" sz="2400" dirty="0">
              <a:latin typeface="Times New Roman" panose="02020603050405020304" pitchFamily="18" charset="0"/>
              <a:ea typeface="宋体-简" panose="02010800040101010101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Wireshark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抓包截图，并在截图中体现不同点</a:t>
            </a:r>
            <a:endParaRPr lang="en-US" altLang="zh-CN" sz="2200" dirty="0"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QUIC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协议初探（选作）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857250"/>
            <a:ext cx="8229600" cy="37033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 3" panose="05040102010807070707"/>
              <a:buChar char="➢"/>
            </a:pPr>
            <a:r>
              <a:rPr lang="en-US" sz="2400" dirty="0" err="1">
                <a:latin typeface="Times New Roman" panose="02020603050405020304" pitchFamily="18" charset="0"/>
                <a:ea typeface="宋体-简" panose="02010800040101010101" charset="-122"/>
              </a:rPr>
              <a:t>实验步骤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</a:rPr>
              <a:t>：</a:t>
            </a:r>
            <a:endParaRPr lang="en-US" sz="2400" dirty="0">
              <a:latin typeface="Times New Roman" panose="02020603050405020304" pitchFamily="18" charset="0"/>
              <a:ea typeface="宋体-简" panose="02010800040101010101" charset="-12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在</a:t>
            </a:r>
            <a:r>
              <a:rPr lang="en-US" altLang="zh-CN" sz="2200" dirty="0" err="1">
                <a:latin typeface="Times New Roman" panose="02020603050405020304" pitchFamily="18" charset="0"/>
                <a:ea typeface="宋体-简" panose="02010800040101010101" charset="-122"/>
              </a:rPr>
              <a:t>wireshark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中设置解密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TLS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功能。</a:t>
            </a:r>
            <a:endParaRPr lang="en-US" altLang="zh-CN" sz="2200" dirty="0">
              <a:latin typeface="Times New Roman" panose="02020603050405020304" pitchFamily="18" charset="0"/>
              <a:ea typeface="宋体-简" panose="02010800040101010101" charset="-12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利用</a:t>
            </a:r>
            <a:r>
              <a:rPr lang="en-US" altLang="zh-CN" sz="2200" dirty="0" err="1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wireshark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抓包并访问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https://halfrost.com/quic_start/</a:t>
            </a:r>
            <a:endParaRPr lang="en-US" altLang="zh-CN" sz="2200" dirty="0">
              <a:latin typeface="Times New Roman" panose="02020603050405020304" pitchFamily="18" charset="0"/>
              <a:ea typeface="宋体-简" panose="02010800040101010101" charset="-12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查看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Wireshark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中</a:t>
            </a:r>
            <a:r>
              <a:rPr lang="en-US" altLang="zh-CN" sz="2200" dirty="0" err="1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quic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HTTP3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hlinkClick r:id="rId1"/>
              </a:rPr>
              <a:t>内容</a:t>
            </a:r>
            <a:endParaRPr lang="zh-CN" altLang="en-US" sz="2400" dirty="0">
              <a:latin typeface="Times New Roman" panose="02020603050405020304" pitchFamily="18" charset="0"/>
              <a:ea typeface="宋体-简" panose="02010800040101010101" charset="-122"/>
              <a:hlinkClick r:id="rId1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 3" panose="05040102010807070707"/>
              <a:buChar char="➢"/>
            </a:pP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</a:rPr>
              <a:t>实验报告要求：</a:t>
            </a:r>
            <a:endParaRPr lang="zh-CN" altLang="en-US" sz="2400" dirty="0">
              <a:latin typeface="Times New Roman" panose="02020603050405020304" pitchFamily="18" charset="0"/>
              <a:ea typeface="宋体-简" panose="02010800040101010101" charset="-12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Wireshark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抓包截图并观察</a:t>
            </a:r>
            <a:endParaRPr lang="en-US" altLang="zh-CN" sz="2200" dirty="0"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Wireshark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解密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TLS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987574"/>
            <a:ext cx="8363272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通过计算机属性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——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高级系统设置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——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环境变量，新建一个变量名“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SSLKEYLOGFILE”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的变量，变量值是导出的密钥具体文件地址。并新建相应文件。设置完成之后重启浏览器并打开任意网站。重启浏览器之后能观察到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sslkey.log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文件中已保存了浏览器秘钥。</a:t>
            </a:r>
            <a:endParaRPr lang="zh-CN" altLang="en-US" sz="2200" dirty="0">
              <a:solidFill>
                <a:schemeClr val="tx2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32685"/>
            <a:ext cx="3101975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Wireshark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解密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</a:rPr>
              <a:t>TLS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设置</a:t>
            </a:r>
            <a:r>
              <a:rPr lang="en-US" altLang="zh-CN" dirty="0" err="1">
                <a:latin typeface="Times New Roman" panose="02020603050405020304" pitchFamily="18" charset="0"/>
                <a:ea typeface="宋体-简" panose="02010800040101010101" charset="-122"/>
              </a:rPr>
              <a:t>wireshark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</a:rPr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菜单栏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Edit——Preferences——Protocols——SSL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（注意，不论是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SSL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还是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TLS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这里都是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SSL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，没有单独的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TLS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选项），在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(Pre)-Master-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Secretlog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 filename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-简" panose="02010800040101010101" charset="-122"/>
              </a:rPr>
              <a:t>中选择刚才设置的变量值。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实验介绍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sz="quarter" idx="1"/>
          </p:nvPr>
        </p:nvSpPr>
        <p:spPr>
          <a:xfrm>
            <a:off x="611505" y="987425"/>
            <a:ext cx="8153400" cy="3747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目的：分析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和重要的应用层协议</a:t>
            </a:r>
            <a:endParaRPr lang="en-US" altLang="zh-CN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内容</a:t>
            </a:r>
            <a:endParaRPr lang="en-US" altLang="zh-CN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 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正常连接观察</a:t>
            </a:r>
            <a:endParaRPr lang="zh-CN" altLang="zh-CN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 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异常传输观察分析</a:t>
            </a:r>
            <a:endParaRPr lang="en-US" altLang="zh-CN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 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拥塞控制</a:t>
            </a:r>
            <a:endParaRPr lang="zh-CN" altLang="en-US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  <a:sym typeface="+mn-ea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  <a:sym typeface="+mn-ea"/>
              </a:rPr>
              <a:t>UDP 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  <a:sym typeface="+mn-ea"/>
              </a:rPr>
              <a:t>协议观察</a:t>
            </a:r>
            <a:endParaRPr lang="en-US" altLang="zh-CN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HTTP </a:t>
            </a:r>
            <a:r>
              <a:rPr lang="zh-CN" altLang="zh-CN" sz="240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协议</a:t>
            </a:r>
            <a:r>
              <a:rPr lang="zh-CN" altLang="zh-CN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分析</a:t>
            </a:r>
            <a:endParaRPr lang="zh-CN" altLang="zh-CN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sym typeface="+mn-ea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sym typeface="+mn-ea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sym typeface="+mn-ea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-简" panose="02010800040101010101" charset="-122"/>
                <a:sym typeface="+mn-ea"/>
              </a:rPr>
              <a:t>QUIC </a:t>
            </a: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sym typeface="+mn-ea"/>
              </a:rPr>
              <a:t>协议初探（选作）</a:t>
            </a:r>
            <a:endParaRPr lang="zh-CN" altLang="en-US" sz="2400" dirty="0">
              <a:latin typeface="Times New Roman" panose="02020603050405020304" pitchFamily="18" charset="0"/>
              <a:ea typeface="宋体-简" panose="02010800040101010101" charset="-122"/>
            </a:endParaRPr>
          </a:p>
          <a:p>
            <a:pPr marL="274320" lvl="1" indent="0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5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1357387" y="195486"/>
            <a:ext cx="6572250" cy="4987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三次握手过程</a:t>
            </a:r>
            <a:endParaRPr lang="zh-CN" altLang="en-US" sz="2900" cap="none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grpSp>
        <p:nvGrpSpPr>
          <p:cNvPr id="114691" name="Group 2"/>
          <p:cNvGrpSpPr/>
          <p:nvPr/>
        </p:nvGrpSpPr>
        <p:grpSpPr bwMode="auto">
          <a:xfrm>
            <a:off x="1425576" y="1907827"/>
            <a:ext cx="6092825" cy="2824163"/>
            <a:chOff x="898" y="1893"/>
            <a:chExt cx="3838" cy="2372"/>
          </a:xfrm>
        </p:grpSpPr>
        <p:grpSp>
          <p:nvGrpSpPr>
            <p:cNvPr id="114720" name="Group 3"/>
            <p:cNvGrpSpPr/>
            <p:nvPr/>
          </p:nvGrpSpPr>
          <p:grpSpPr bwMode="auto">
            <a:xfrm>
              <a:off x="899" y="1916"/>
              <a:ext cx="622" cy="1048"/>
              <a:chOff x="899" y="1916"/>
              <a:chExt cx="622" cy="1048"/>
            </a:xfrm>
          </p:grpSpPr>
          <p:sp>
            <p:nvSpPr>
              <p:cNvPr id="114733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114734" name="Rectangle 5"/>
              <p:cNvSpPr>
                <a:spLocks noChangeArrowheads="1"/>
              </p:cNvSpPr>
              <p:nvPr/>
            </p:nvSpPr>
            <p:spPr bwMode="auto">
              <a:xfrm>
                <a:off x="973" y="2169"/>
                <a:ext cx="474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SYN-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SENT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</p:txBody>
          </p:sp>
        </p:grpSp>
        <p:grpSp>
          <p:nvGrpSpPr>
            <p:cNvPr id="114721" name="Group 6"/>
            <p:cNvGrpSpPr/>
            <p:nvPr/>
          </p:nvGrpSpPr>
          <p:grpSpPr bwMode="auto">
            <a:xfrm>
              <a:off x="898" y="3013"/>
              <a:ext cx="626" cy="1252"/>
              <a:chOff x="898" y="3013"/>
              <a:chExt cx="626" cy="1252"/>
            </a:xfrm>
          </p:grpSpPr>
          <p:sp>
            <p:nvSpPr>
              <p:cNvPr id="114731" name="Rectangle 7"/>
              <p:cNvSpPr>
                <a:spLocks noChangeArrowheads="1"/>
              </p:cNvSpPr>
              <p:nvPr/>
            </p:nvSpPr>
            <p:spPr bwMode="auto">
              <a:xfrm>
                <a:off x="905" y="3013"/>
                <a:ext cx="609" cy="1252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114732" name="Rectangle 8"/>
              <p:cNvSpPr>
                <a:spLocks noChangeArrowheads="1"/>
              </p:cNvSpPr>
              <p:nvPr/>
            </p:nvSpPr>
            <p:spPr bwMode="auto">
              <a:xfrm>
                <a:off x="898" y="3383"/>
                <a:ext cx="62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ESTAB-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LISHED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</p:txBody>
          </p:sp>
        </p:grpSp>
        <p:grpSp>
          <p:nvGrpSpPr>
            <p:cNvPr id="114722" name="Group 9"/>
            <p:cNvGrpSpPr/>
            <p:nvPr/>
          </p:nvGrpSpPr>
          <p:grpSpPr bwMode="auto">
            <a:xfrm>
              <a:off x="4111" y="2445"/>
              <a:ext cx="621" cy="1064"/>
              <a:chOff x="4111" y="2445"/>
              <a:chExt cx="621" cy="1064"/>
            </a:xfrm>
          </p:grpSpPr>
          <p:sp>
            <p:nvSpPr>
              <p:cNvPr id="114729" name="Rectangle 10"/>
              <p:cNvSpPr>
                <a:spLocks noChangeArrowheads="1"/>
              </p:cNvSpPr>
              <p:nvPr/>
            </p:nvSpPr>
            <p:spPr bwMode="auto">
              <a:xfrm>
                <a:off x="4111" y="2445"/>
                <a:ext cx="621" cy="1064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114730" name="Rectangle 11"/>
              <p:cNvSpPr>
                <a:spLocks noChangeArrowheads="1"/>
              </p:cNvSpPr>
              <p:nvPr/>
            </p:nvSpPr>
            <p:spPr bwMode="auto">
              <a:xfrm>
                <a:off x="4164" y="2721"/>
                <a:ext cx="514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SYN-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RCVD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</p:txBody>
          </p:sp>
        </p:grpSp>
        <p:grpSp>
          <p:nvGrpSpPr>
            <p:cNvPr id="114723" name="Group 12"/>
            <p:cNvGrpSpPr/>
            <p:nvPr/>
          </p:nvGrpSpPr>
          <p:grpSpPr bwMode="auto">
            <a:xfrm>
              <a:off x="4111" y="1893"/>
              <a:ext cx="621" cy="519"/>
              <a:chOff x="4111" y="1893"/>
              <a:chExt cx="621" cy="519"/>
            </a:xfrm>
          </p:grpSpPr>
          <p:sp>
            <p:nvSpPr>
              <p:cNvPr id="114727" name="Rectangle 13"/>
              <p:cNvSpPr>
                <a:spLocks noChangeArrowheads="1"/>
              </p:cNvSpPr>
              <p:nvPr/>
            </p:nvSpPr>
            <p:spPr bwMode="auto">
              <a:xfrm>
                <a:off x="4111" y="1893"/>
                <a:ext cx="621" cy="51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114728" name="Rectangle 14"/>
              <p:cNvSpPr>
                <a:spLocks noChangeArrowheads="1"/>
              </p:cNvSpPr>
              <p:nvPr/>
            </p:nvSpPr>
            <p:spPr bwMode="auto">
              <a:xfrm>
                <a:off x="4118" y="2004"/>
                <a:ext cx="61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LISTEN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</p:txBody>
          </p:sp>
        </p:grpSp>
        <p:grpSp>
          <p:nvGrpSpPr>
            <p:cNvPr id="114724" name="Group 15"/>
            <p:cNvGrpSpPr/>
            <p:nvPr/>
          </p:nvGrpSpPr>
          <p:grpSpPr bwMode="auto">
            <a:xfrm>
              <a:off x="4110" y="3564"/>
              <a:ext cx="626" cy="701"/>
              <a:chOff x="4110" y="3564"/>
              <a:chExt cx="626" cy="701"/>
            </a:xfrm>
          </p:grpSpPr>
          <p:sp>
            <p:nvSpPr>
              <p:cNvPr id="114725" name="Rectangle 16"/>
              <p:cNvSpPr>
                <a:spLocks noChangeArrowheads="1"/>
              </p:cNvSpPr>
              <p:nvPr/>
            </p:nvSpPr>
            <p:spPr bwMode="auto">
              <a:xfrm>
                <a:off x="4111" y="3564"/>
                <a:ext cx="621" cy="701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114726" name="Rectangle 17"/>
              <p:cNvSpPr>
                <a:spLocks noChangeArrowheads="1"/>
              </p:cNvSpPr>
              <p:nvPr/>
            </p:nvSpPr>
            <p:spPr bwMode="auto">
              <a:xfrm>
                <a:off x="4110" y="3708"/>
                <a:ext cx="62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1pPr>
                <a:lvl2pPr marL="742950" indent="-28575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2pPr>
                <a:lvl3pPr marL="11430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6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3pPr>
                <a:lvl4pPr marL="16002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4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4pPr>
                <a:lvl5pPr marL="2057400" indent="-228600" defTabSz="762000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5pPr>
                <a:lvl6pPr marL="25146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6pPr>
                <a:lvl7pPr marL="29718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7pPr>
                <a:lvl8pPr marL="34290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8pPr>
                <a:lvl9pPr marL="3886200" indent="-228600" defTabSz="762000" eaLnBrk="0" fontAlgn="base" hangingPunct="0">
                  <a:lnSpc>
                    <a:spcPct val="12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90204" pitchFamily="34" charset="0"/>
                  <a:buChar char="•"/>
                  <a:defRPr sz="1200">
                    <a:solidFill>
                      <a:schemeClr val="tx1"/>
                    </a:solidFill>
                    <a:latin typeface="Gill Sans MT" panose="020B0502020104020203" pitchFamily="34" charset="77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ESTAB-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rgbClr val="996600"/>
                    </a:solidFill>
                    <a:latin typeface="Times New Roman" panose="02020603050405020304" pitchFamily="18" charset="0"/>
                    <a:ea typeface="宋体-简" panose="02010800040101010101" charset="-122"/>
                  </a:rPr>
                  <a:t>LISHED</a:t>
                </a:r>
                <a:endPara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endParaRPr>
              </a:p>
            </p:txBody>
          </p:sp>
        </p:grpSp>
      </p:grpSp>
      <p:grpSp>
        <p:nvGrpSpPr>
          <p:cNvPr id="114692" name="Group 22"/>
          <p:cNvGrpSpPr/>
          <p:nvPr/>
        </p:nvGrpSpPr>
        <p:grpSpPr bwMode="auto">
          <a:xfrm>
            <a:off x="2413001" y="1839962"/>
            <a:ext cx="4111625" cy="669132"/>
            <a:chOff x="1520" y="1836"/>
            <a:chExt cx="2590" cy="562"/>
          </a:xfrm>
        </p:grpSpPr>
        <p:sp>
          <p:nvSpPr>
            <p:cNvPr id="114718" name="Rectangle 23"/>
            <p:cNvSpPr>
              <a:spLocks noChangeArrowheads="1"/>
            </p:cNvSpPr>
            <p:nvPr/>
          </p:nvSpPr>
          <p:spPr bwMode="auto">
            <a:xfrm rot="665985">
              <a:off x="2097" y="1836"/>
              <a:ext cx="134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1pPr>
              <a:lvl2pPr marL="742950" indent="-28575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2pPr>
              <a:lvl3pPr marL="11430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3pPr>
              <a:lvl4pPr marL="16002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4pPr>
              <a:lvl5pPr marL="20574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rPr>
                <a:t>SYN = 1, seq = x</a:t>
              </a:r>
              <a:endParaRPr kumimoji="1" lang="en-US" altLang="zh-CN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endParaRPr>
            </a:p>
          </p:txBody>
        </p:sp>
        <p:sp>
          <p:nvSpPr>
            <p:cNvPr id="114719" name="Line 24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x-none" sz="1800"/>
            </a:p>
          </p:txBody>
        </p:sp>
      </p:grpSp>
      <p:grpSp>
        <p:nvGrpSpPr>
          <p:cNvPr id="114693" name="Group 25"/>
          <p:cNvGrpSpPr/>
          <p:nvPr/>
        </p:nvGrpSpPr>
        <p:grpSpPr bwMode="auto">
          <a:xfrm>
            <a:off x="2413001" y="3221087"/>
            <a:ext cx="4111625" cy="600075"/>
            <a:chOff x="1520" y="2996"/>
            <a:chExt cx="2590" cy="504"/>
          </a:xfrm>
        </p:grpSpPr>
        <p:sp>
          <p:nvSpPr>
            <p:cNvPr id="114716" name="Rectangle 26"/>
            <p:cNvSpPr>
              <a:spLocks noChangeArrowheads="1"/>
            </p:cNvSpPr>
            <p:nvPr/>
          </p:nvSpPr>
          <p:spPr bwMode="auto">
            <a:xfrm rot="649536">
              <a:off x="1972" y="3025"/>
              <a:ext cx="207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1pPr>
              <a:lvl2pPr marL="742950" indent="-28575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2pPr>
              <a:lvl3pPr marL="11430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3pPr>
              <a:lvl4pPr marL="16002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4pPr>
              <a:lvl5pPr marL="20574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rPr>
                <a:t>ACK = 1, seq = x + 1, ack = y </a:t>
              </a:r>
              <a:r>
                <a:rPr kumimoji="1" lang="en-US" altLang="zh-CN" sz="1800" b="1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  <a:sym typeface="Symbol" pitchFamily="2" charset="2"/>
                </a:rPr>
                <a:t></a:t>
              </a:r>
              <a:r>
                <a: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  <a:sym typeface="Symbol" pitchFamily="2" charset="2"/>
                </a:rPr>
                <a:t> 1</a:t>
              </a:r>
              <a:endParaRPr kumimoji="1" lang="en-US" altLang="zh-CN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  <a:sym typeface="Symbol" pitchFamily="2" charset="2"/>
              </a:endParaRPr>
            </a:p>
          </p:txBody>
        </p:sp>
        <p:sp>
          <p:nvSpPr>
            <p:cNvPr id="114717" name="Line 27"/>
            <p:cNvSpPr>
              <a:spLocks noChangeShapeType="1"/>
            </p:cNvSpPr>
            <p:nvPr/>
          </p:nvSpPr>
          <p:spPr bwMode="auto">
            <a:xfrm>
              <a:off x="1520" y="2996"/>
              <a:ext cx="2590" cy="50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x-none" sz="1800"/>
            </a:p>
          </p:txBody>
        </p:sp>
      </p:grpSp>
      <p:sp>
        <p:nvSpPr>
          <p:cNvPr id="114694" name="Rectangle 28"/>
          <p:cNvSpPr>
            <a:spLocks noChangeArrowheads="1"/>
          </p:cNvSpPr>
          <p:nvPr/>
        </p:nvSpPr>
        <p:spPr bwMode="auto">
          <a:xfrm>
            <a:off x="1436689" y="1449438"/>
            <a:ext cx="966787" cy="411956"/>
          </a:xfrm>
          <a:prstGeom prst="rect">
            <a:avLst/>
          </a:prstGeom>
          <a:solidFill>
            <a:srgbClr val="6633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14695" name="Text Box 29"/>
          <p:cNvSpPr txBox="1">
            <a:spLocks noChangeArrowheads="1"/>
          </p:cNvSpPr>
          <p:nvPr/>
        </p:nvSpPr>
        <p:spPr bwMode="auto">
          <a:xfrm>
            <a:off x="1387475" y="1495872"/>
            <a:ext cx="1071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FF99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CLOSED</a:t>
            </a:r>
            <a:endParaRPr kumimoji="1" lang="en-US" altLang="zh-CN" sz="1800">
              <a:solidFill>
                <a:srgbClr val="FFFF99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114696" name="Rectangle 30"/>
          <p:cNvSpPr>
            <a:spLocks noChangeArrowheads="1"/>
          </p:cNvSpPr>
          <p:nvPr/>
        </p:nvSpPr>
        <p:spPr bwMode="auto">
          <a:xfrm>
            <a:off x="6526214" y="1449438"/>
            <a:ext cx="985837" cy="411956"/>
          </a:xfrm>
          <a:prstGeom prst="rect">
            <a:avLst/>
          </a:prstGeom>
          <a:solidFill>
            <a:srgbClr val="6633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14697" name="Text Box 31"/>
          <p:cNvSpPr txBox="1">
            <a:spLocks noChangeArrowheads="1"/>
          </p:cNvSpPr>
          <p:nvPr/>
        </p:nvSpPr>
        <p:spPr bwMode="auto">
          <a:xfrm>
            <a:off x="6486525" y="1495872"/>
            <a:ext cx="1071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FF99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CLOSED</a:t>
            </a:r>
            <a:endParaRPr kumimoji="1" lang="en-US" altLang="zh-CN" sz="1800">
              <a:solidFill>
                <a:srgbClr val="FFFF99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grpSp>
        <p:nvGrpSpPr>
          <p:cNvPr id="114698" name="Group 32"/>
          <p:cNvGrpSpPr/>
          <p:nvPr/>
        </p:nvGrpSpPr>
        <p:grpSpPr bwMode="auto">
          <a:xfrm>
            <a:off x="3314701" y="4034289"/>
            <a:ext cx="2371725" cy="365523"/>
            <a:chOff x="2088" y="3679"/>
            <a:chExt cx="1494" cy="307"/>
          </a:xfrm>
        </p:grpSpPr>
        <p:sp>
          <p:nvSpPr>
            <p:cNvPr id="114714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114715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0" cy="307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folHlink"/>
              </a:solidFill>
              <a:miter lim="800000"/>
            </a:ln>
          </p:spPr>
          <p:txBody>
            <a:bodyPr wrap="none" lIns="90488" tIns="44450" rIns="90488" bIns="44450">
              <a:spAutoFit/>
            </a:bodyPr>
            <a:lstStyle>
              <a:lvl1pPr defTabSz="762000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1pPr>
              <a:lvl2pPr marL="742950" indent="-28575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2pPr>
              <a:lvl3pPr marL="11430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3pPr>
              <a:lvl4pPr marL="16002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4pPr>
              <a:lvl5pPr marL="20574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rPr>
                <a:t>数据传送</a:t>
              </a:r>
              <a:endParaRPr kumimoji="1" lang="zh-CN" altLang="en-US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endParaRPr>
            </a:p>
          </p:txBody>
        </p:sp>
      </p:grpSp>
      <p:grpSp>
        <p:nvGrpSpPr>
          <p:cNvPr id="114699" name="Group 35"/>
          <p:cNvGrpSpPr/>
          <p:nvPr/>
        </p:nvGrpSpPr>
        <p:grpSpPr bwMode="auto">
          <a:xfrm>
            <a:off x="395288" y="1197025"/>
            <a:ext cx="1320800" cy="772715"/>
            <a:chOff x="249" y="1296"/>
            <a:chExt cx="832" cy="649"/>
          </a:xfrm>
        </p:grpSpPr>
        <p:sp>
          <p:nvSpPr>
            <p:cNvPr id="114712" name="Rectangle 36"/>
            <p:cNvSpPr>
              <a:spLocks noChangeArrowheads="1"/>
            </p:cNvSpPr>
            <p:nvPr/>
          </p:nvSpPr>
          <p:spPr bwMode="auto">
            <a:xfrm>
              <a:off x="251" y="1638"/>
              <a:ext cx="69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1pPr>
              <a:lvl2pPr marL="742950" indent="-28575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2pPr>
              <a:lvl3pPr marL="11430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3pPr>
              <a:lvl4pPr marL="16002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4pPr>
              <a:lvl5pPr marL="20574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rPr>
                <a:t>主动打开</a:t>
              </a:r>
              <a:endParaRPr kumimoji="1" lang="zh-CN" altLang="en-US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endParaRPr>
            </a:p>
          </p:txBody>
        </p:sp>
        <p:sp>
          <p:nvSpPr>
            <p:cNvPr id="114713" name="Freeform 37"/>
            <p:cNvSpPr/>
            <p:nvPr/>
          </p:nvSpPr>
          <p:spPr bwMode="auto">
            <a:xfrm>
              <a:off x="249" y="1296"/>
              <a:ext cx="832" cy="597"/>
            </a:xfrm>
            <a:custGeom>
              <a:avLst/>
              <a:gdLst>
                <a:gd name="T0" fmla="*/ 4445 w 758"/>
                <a:gd name="T1" fmla="*/ 162 h 491"/>
                <a:gd name="T2" fmla="*/ 0 w 758"/>
                <a:gd name="T3" fmla="*/ 0 h 491"/>
                <a:gd name="T4" fmla="*/ 0 w 758"/>
                <a:gd name="T5" fmla="*/ 20159 h 491"/>
                <a:gd name="T6" fmla="*/ 3477 w 758"/>
                <a:gd name="T7" fmla="*/ 20159 h 4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8"/>
                <a:gd name="T13" fmla="*/ 0 h 491"/>
                <a:gd name="T14" fmla="*/ 758 w 758"/>
                <a:gd name="T15" fmla="*/ 491 h 4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8" h="491">
                  <a:moveTo>
                    <a:pt x="758" y="4"/>
                  </a:moveTo>
                  <a:lnTo>
                    <a:pt x="0" y="0"/>
                  </a:lnTo>
                  <a:lnTo>
                    <a:pt x="0" y="491"/>
                  </a:lnTo>
                  <a:lnTo>
                    <a:pt x="592" y="491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 sz="1800"/>
            </a:p>
          </p:txBody>
        </p:sp>
      </p:grpSp>
      <p:grpSp>
        <p:nvGrpSpPr>
          <p:cNvPr id="114700" name="Group 38"/>
          <p:cNvGrpSpPr/>
          <p:nvPr/>
        </p:nvGrpSpPr>
        <p:grpSpPr bwMode="auto">
          <a:xfrm>
            <a:off x="7223125" y="1202978"/>
            <a:ext cx="1384300" cy="741759"/>
            <a:chOff x="4550" y="1301"/>
            <a:chExt cx="872" cy="623"/>
          </a:xfrm>
        </p:grpSpPr>
        <p:sp>
          <p:nvSpPr>
            <p:cNvPr id="114710" name="Rectangle 39"/>
            <p:cNvSpPr>
              <a:spLocks noChangeArrowheads="1"/>
            </p:cNvSpPr>
            <p:nvPr/>
          </p:nvSpPr>
          <p:spPr bwMode="auto">
            <a:xfrm>
              <a:off x="4732" y="1617"/>
              <a:ext cx="69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1pPr>
              <a:lvl2pPr marL="742950" indent="-28575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2pPr>
              <a:lvl3pPr marL="11430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3pPr>
              <a:lvl4pPr marL="16002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4pPr>
              <a:lvl5pPr marL="20574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rPr>
                <a:t>被动打开</a:t>
              </a:r>
              <a:endParaRPr kumimoji="1" lang="zh-CN" altLang="en-US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endParaRPr>
            </a:p>
          </p:txBody>
        </p:sp>
        <p:sp>
          <p:nvSpPr>
            <p:cNvPr id="114711" name="Freeform 40"/>
            <p:cNvSpPr/>
            <p:nvPr/>
          </p:nvSpPr>
          <p:spPr bwMode="auto">
            <a:xfrm>
              <a:off x="4550" y="1301"/>
              <a:ext cx="870" cy="592"/>
            </a:xfrm>
            <a:custGeom>
              <a:avLst/>
              <a:gdLst>
                <a:gd name="T0" fmla="*/ 0 w 792"/>
                <a:gd name="T1" fmla="*/ 0 h 487"/>
                <a:gd name="T2" fmla="*/ 4721 w 792"/>
                <a:gd name="T3" fmla="*/ 162 h 487"/>
                <a:gd name="T4" fmla="*/ 4721 w 792"/>
                <a:gd name="T5" fmla="*/ 19898 h 487"/>
                <a:gd name="T6" fmla="*/ 1092 w 792"/>
                <a:gd name="T7" fmla="*/ 19609 h 4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487"/>
                <a:gd name="T14" fmla="*/ 792 w 792"/>
                <a:gd name="T15" fmla="*/ 487 h 4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487">
                  <a:moveTo>
                    <a:pt x="0" y="0"/>
                  </a:moveTo>
                  <a:lnTo>
                    <a:pt x="792" y="4"/>
                  </a:lnTo>
                  <a:lnTo>
                    <a:pt x="792" y="487"/>
                  </a:lnTo>
                  <a:lnTo>
                    <a:pt x="183" y="48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 sz="1800"/>
            </a:p>
          </p:txBody>
        </p:sp>
      </p:grpSp>
      <p:pic>
        <p:nvPicPr>
          <p:cNvPr id="114701" name="Picture 4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988665"/>
            <a:ext cx="501650" cy="38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02" name="Picture 4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988665"/>
            <a:ext cx="501650" cy="38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03" name="Rectangle 43"/>
          <p:cNvSpPr>
            <a:spLocks noChangeArrowheads="1"/>
          </p:cNvSpPr>
          <p:nvPr/>
        </p:nvSpPr>
        <p:spPr bwMode="auto">
          <a:xfrm>
            <a:off x="2093914" y="988665"/>
            <a:ext cx="34544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A</a:t>
            </a:r>
            <a:endParaRPr kumimoji="1" lang="en-US" altLang="zh-CN" sz="1800">
              <a:solidFill>
                <a:srgbClr val="996600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114704" name="Rectangle 44"/>
          <p:cNvSpPr>
            <a:spLocks noChangeArrowheads="1"/>
          </p:cNvSpPr>
          <p:nvPr/>
        </p:nvSpPr>
        <p:spPr bwMode="auto">
          <a:xfrm>
            <a:off x="6535739" y="988665"/>
            <a:ext cx="33274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B</a:t>
            </a:r>
            <a:endParaRPr kumimoji="1" lang="en-US" altLang="zh-CN" sz="1800">
              <a:solidFill>
                <a:srgbClr val="996600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114705" name="Rectangle 45"/>
          <p:cNvSpPr>
            <a:spLocks noChangeArrowheads="1"/>
          </p:cNvSpPr>
          <p:nvPr/>
        </p:nvSpPr>
        <p:spPr bwMode="auto">
          <a:xfrm>
            <a:off x="1589089" y="723156"/>
            <a:ext cx="63754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客户</a:t>
            </a:r>
            <a:endParaRPr kumimoji="1" lang="zh-CN" altLang="en-US" sz="1800">
              <a:solidFill>
                <a:srgbClr val="996600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sp>
        <p:nvSpPr>
          <p:cNvPr id="114706" name="Rectangle 46"/>
          <p:cNvSpPr>
            <a:spLocks noChangeArrowheads="1"/>
          </p:cNvSpPr>
          <p:nvPr/>
        </p:nvSpPr>
        <p:spPr bwMode="auto">
          <a:xfrm>
            <a:off x="6584951" y="723156"/>
            <a:ext cx="86614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1pPr>
            <a:lvl2pPr marL="742950" indent="-28575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2pPr>
            <a:lvl3pPr marL="11430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3pPr>
            <a:lvl4pPr marL="16002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4pPr>
            <a:lvl5pPr marL="2057400" indent="-228600" defTabSz="7620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5pPr>
            <a:lvl6pPr marL="25146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6pPr>
            <a:lvl7pPr marL="29718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7pPr>
            <a:lvl8pPr marL="34290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8pPr>
            <a:lvl9pPr marL="3886200" indent="-228600" defTabSz="7620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77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rPr>
              <a:t>服务器</a:t>
            </a:r>
            <a:endParaRPr kumimoji="1" lang="zh-CN" altLang="en-US" sz="1800">
              <a:solidFill>
                <a:srgbClr val="996600"/>
              </a:solidFill>
              <a:latin typeface="Times New Roman" panose="02020603050405020304" pitchFamily="18" charset="0"/>
              <a:ea typeface="宋体-简" panose="02010800040101010101" charset="-122"/>
            </a:endParaRPr>
          </a:p>
        </p:txBody>
      </p:sp>
      <p:grpSp>
        <p:nvGrpSpPr>
          <p:cNvPr id="114707" name="Group 48"/>
          <p:cNvGrpSpPr/>
          <p:nvPr/>
        </p:nvGrpSpPr>
        <p:grpSpPr bwMode="auto">
          <a:xfrm>
            <a:off x="2343151" y="2553146"/>
            <a:ext cx="4181474" cy="613172"/>
            <a:chOff x="1476" y="2435"/>
            <a:chExt cx="2634" cy="515"/>
          </a:xfrm>
        </p:grpSpPr>
        <p:sp>
          <p:nvSpPr>
            <p:cNvPr id="114708" name="Line 49"/>
            <p:cNvSpPr>
              <a:spLocks noChangeShapeType="1"/>
            </p:cNvSpPr>
            <p:nvPr/>
          </p:nvSpPr>
          <p:spPr bwMode="auto">
            <a:xfrm flipH="1">
              <a:off x="1520" y="2445"/>
              <a:ext cx="2590" cy="50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x-none" sz="1800"/>
            </a:p>
          </p:txBody>
        </p:sp>
        <p:sp>
          <p:nvSpPr>
            <p:cNvPr id="114709" name="Rectangle 50"/>
            <p:cNvSpPr>
              <a:spLocks noChangeArrowheads="1"/>
            </p:cNvSpPr>
            <p:nvPr/>
          </p:nvSpPr>
          <p:spPr bwMode="auto">
            <a:xfrm rot="20990024" flipH="1">
              <a:off x="1476" y="2435"/>
              <a:ext cx="24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1pPr>
              <a:lvl2pPr marL="742950" indent="-28575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2pPr>
              <a:lvl3pPr marL="11430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3pPr>
              <a:lvl4pPr marL="16002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4pPr>
              <a:lvl5pPr marL="2057400" indent="-228600" defTabSz="7620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9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77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</a:rPr>
                <a:t>SYN = 1, ACK = 1, seq = y, ack= x </a:t>
              </a:r>
              <a:r>
                <a:rPr kumimoji="1" lang="en-US" altLang="zh-CN" sz="1800" b="1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  <a:sym typeface="Symbol" pitchFamily="2" charset="2"/>
                </a:rPr>
                <a:t></a:t>
              </a:r>
              <a:r>
                <a:rPr kumimoji="1" lang="en-US" altLang="zh-CN" sz="1800">
                  <a:solidFill>
                    <a:srgbClr val="996600"/>
                  </a:solidFill>
                  <a:latin typeface="Times New Roman" panose="02020603050405020304" pitchFamily="18" charset="0"/>
                  <a:ea typeface="宋体-简" panose="02010800040101010101" charset="-122"/>
                  <a:sym typeface="Symbol" pitchFamily="2" charset="2"/>
                </a:rPr>
                <a:t> 1</a:t>
              </a:r>
              <a:endParaRPr kumimoji="1" lang="en-US" altLang="zh-CN" sz="1800">
                <a:solidFill>
                  <a:srgbClr val="996600"/>
                </a:solidFill>
                <a:latin typeface="Times New Roman" panose="02020603050405020304" pitchFamily="18" charset="0"/>
                <a:ea typeface="宋体-简" panose="02010800040101010101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899552" y="195486"/>
            <a:ext cx="6572250" cy="4987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</a:t>
            </a:r>
            <a:r>
              <a:rPr lang="zh-CN" altLang="en-US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协议</a:t>
            </a:r>
            <a:endParaRPr lang="zh-CN" altLang="en-US" cap="none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7173" name="内容占位符 2"/>
          <p:cNvSpPr>
            <a:spLocks noGrp="1" noChangeArrowheads="1"/>
          </p:cNvSpPr>
          <p:nvPr/>
        </p:nvSpPr>
        <p:spPr>
          <a:xfrm>
            <a:off x="395789" y="843429"/>
            <a:ext cx="8115300" cy="37444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Times New Roman" panose="02020603050405020304" pitchFamily="18" charset="0"/>
                <a:ea typeface="宋体-简" panose="02010800040101010101" charset="-122"/>
                <a:cs typeface="Times New Roman Regular" panose="02020603050405020304" charset="0"/>
                <a:sym typeface="+mn-ea"/>
              </a:rPr>
              <a:t>UDP 协议位于 IP 层之上，仅增加了复用分用和差错检测的功能，无需建立连接，也不保证传输可靠性。</a:t>
            </a:r>
            <a:endParaRPr lang="zh-CN" altLang="en-US">
              <a:latin typeface="Times New Roman" panose="02020603050405020304" pitchFamily="18" charset="0"/>
              <a:ea typeface="宋体-简" panose="02010800040101010101" charset="-122"/>
              <a:cs typeface="Times New Roman Regular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宋体-简" panose="02010800040101010101" charset="-122"/>
                <a:cs typeface="Times New Roman Regular" panose="02020603050405020304" charset="0"/>
                <a:sym typeface="+mn-ea"/>
              </a:rPr>
              <a:t>UDP 发送方对应用程序交付的报文添加 UDP 首部，然后该 UDP用户数据报作为 IP 数据包的数据部分进行网络层处理。</a:t>
            </a:r>
            <a:endParaRPr lang="zh-CN" altLang="en-US">
              <a:latin typeface="Times New Roman" panose="02020603050405020304" pitchFamily="18" charset="0"/>
              <a:ea typeface="宋体-简" panose="02010800040101010101" charset="-122"/>
              <a:cs typeface="Times New Roman Regular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宋体-简" panose="02010800040101010101" charset="-122"/>
                <a:cs typeface="Times New Roman Regular" panose="02020603050405020304" charset="0"/>
                <a:sym typeface="+mn-ea"/>
              </a:rPr>
              <a:t>UDP 报头由 4 个域组成，其中每个域各占用 2 个字节，具体包括源端口号、目标端口号、数据包长度、校验和。</a:t>
            </a:r>
            <a:endParaRPr lang="en-US" altLang="zh-CN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987425"/>
            <a:ext cx="7346315" cy="3572510"/>
          </a:xfrm>
          <a:prstGeom prst="rect">
            <a:avLst/>
          </a:prstGeom>
        </p:spPr>
      </p:pic>
      <p:sp>
        <p:nvSpPr>
          <p:cNvPr id="90116" name="Rectangle 21"/>
          <p:cNvSpPr>
            <a:spLocks noGrp="1" noChangeArrowheads="1"/>
          </p:cNvSpPr>
          <p:nvPr/>
        </p:nvSpPr>
        <p:spPr>
          <a:xfrm>
            <a:off x="899552" y="195486"/>
            <a:ext cx="6572250" cy="498705"/>
          </a:xfrm>
          <a:prstGeom prst="rect">
            <a:avLst/>
          </a:prstGeom>
        </p:spPr>
        <p:txBody>
          <a:bodyPr vert="horz" anchor="b" anchorCtr="0">
            <a:normAutofit fontScale="8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</a:t>
            </a:r>
            <a:r>
              <a:rPr lang="zh-CN" altLang="en-US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首部</a:t>
            </a:r>
            <a:r>
              <a:rPr lang="zh-CN" altLang="en-US" cap="none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结构</a:t>
            </a:r>
            <a:endParaRPr lang="zh-CN" altLang="en-US" cap="none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正常连接观察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7173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467544" y="987574"/>
            <a:ext cx="8115300" cy="374441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实验步骤：</a:t>
            </a:r>
            <a:endParaRPr lang="en-US" altLang="en-US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见实验书</a:t>
            </a:r>
            <a:r>
              <a:rPr lang="en-US" altLang="zh-CN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5.1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</a:rPr>
              <a:t>观察</a:t>
            </a:r>
            <a:r>
              <a:rPr lang="en-US" altLang="zh-CN" sz="2000" b="1" dirty="0">
                <a:latin typeface="Times New Roman" panose="02020603050405020304" pitchFamily="18" charset="0"/>
                <a:ea typeface="宋体-简" panose="02010800040101010101" charset="-122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</a:rPr>
              <a:t>正常连接</a:t>
            </a:r>
            <a:endParaRPr lang="en-US" altLang="zh-CN" sz="20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要求：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Wireshark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，抓包分析并截图，分析该报文</a:t>
            </a:r>
            <a:r>
              <a:rPr lang="en-US" altLang="zh-CN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首部各字段的定义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、值及其含义</a:t>
            </a:r>
            <a:endParaRPr lang="en-US" altLang="zh-CN" sz="20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画出该</a:t>
            </a:r>
            <a:r>
              <a:rPr lang="en-US" altLang="zh-CN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流的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流图（参考课本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5-28 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）：</a:t>
            </a:r>
            <a:endParaRPr lang="en-US" altLang="zh-CN" sz="20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在每个报文的箭头线上方标出序列号</a:t>
            </a:r>
            <a:r>
              <a:rPr lang="en-US" altLang="zh-CN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seq=xxx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、确认号</a:t>
            </a:r>
            <a:r>
              <a:rPr lang="en-US" altLang="zh-CN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ack=xxx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、报文段长度</a:t>
            </a:r>
            <a:r>
              <a:rPr lang="en-US" altLang="zh-CN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len=xxx</a:t>
            </a:r>
            <a:r>
              <a:rPr lang="zh-CN" altLang="en-US" sz="20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、当前接收窗口大小</a:t>
            </a:r>
            <a:r>
              <a:rPr lang="en-US" altLang="zh-CN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win=xxx</a:t>
            </a:r>
            <a:endParaRPr lang="en-US" altLang="zh-CN" sz="2000" noProof="1">
              <a:solidFill>
                <a:srgbClr val="0070C0"/>
              </a:solidFill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标出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SYN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FIN</a:t>
            </a:r>
            <a:r>
              <a:rPr lang="zh-CN" altLang="en-US" sz="20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报文</a:t>
            </a:r>
            <a:endParaRPr lang="en-US" altLang="zh-CN" sz="20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将捕获结果保存为</a:t>
            </a:r>
            <a:r>
              <a:rPr lang="en-US" altLang="zh-CN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pcapng</a:t>
            </a:r>
            <a:r>
              <a:rPr lang="zh-CN" altLang="en-US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文件，随实验报告提交</a:t>
            </a:r>
            <a:endParaRPr lang="en-US" altLang="zh-CN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异常传输观察分析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10245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实验步骤：</a:t>
            </a:r>
            <a:endParaRPr lang="en-US" altLang="zh-CN" sz="24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见实验书</a:t>
            </a:r>
            <a:r>
              <a:rPr lang="en-US" altLang="zh-CN" sz="22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5.2.1</a:t>
            </a:r>
            <a:r>
              <a:rPr lang="zh-CN" altLang="en-US" sz="22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尝试连接未存活的主机或对未监听端口 </a:t>
            </a:r>
            <a:endParaRPr lang="en-US" altLang="zh-CN" sz="22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见实验书</a:t>
            </a:r>
            <a:r>
              <a:rPr lang="en-US" altLang="zh-CN" sz="22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5.2.2</a:t>
            </a:r>
            <a:r>
              <a:rPr lang="zh-CN" altLang="en-US" sz="22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，观察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客户端发送了第一个 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SYN 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连接请求，服务器无响应的情景。 </a:t>
            </a:r>
            <a:endParaRPr lang="en-US" altLang="zh-CN" sz="22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要求：</a:t>
            </a: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观察结果，解释 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SYN 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扫描原理，</a:t>
            </a:r>
            <a:r>
              <a:rPr lang="zh-CN" altLang="en-US" sz="22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并回答任务书相关问题</a:t>
            </a:r>
            <a:endParaRPr lang="zh-CN" altLang="en-US" sz="22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内容占位符 2"/>
          <p:cNvSpPr>
            <a:spLocks noGrp="1" noChangeArrowheads="1"/>
          </p:cNvSpPr>
          <p:nvPr>
            <p:ph idx="1"/>
          </p:nvPr>
        </p:nvSpPr>
        <p:spPr>
          <a:xfrm>
            <a:off x="495300" y="840582"/>
            <a:ext cx="8248650" cy="39850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实验步骤：</a:t>
            </a:r>
            <a:endParaRPr lang="en-US" altLang="zh-CN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见实验书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5.4.1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观察大文件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</a:rPr>
              <a:t>TCP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</a:rPr>
              <a:t>传输的过程</a:t>
            </a:r>
            <a:endParaRPr lang="en-US" altLang="zh-CN" sz="22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见实验书</a:t>
            </a:r>
            <a:r>
              <a:rPr lang="en-US" altLang="zh-CN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5.4.2</a:t>
            </a: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，分析此传输过程中的慢启动、拥塞避免、快速恢复等阶段。</a:t>
            </a:r>
            <a:endParaRPr lang="en-US" altLang="zh-CN" sz="22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实验报告要求：</a:t>
            </a:r>
            <a:endParaRPr lang="en-US" altLang="zh-CN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观察并记录实验结果</a:t>
            </a:r>
            <a:endParaRPr lang="en-US" altLang="zh-CN" sz="22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拥塞控制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协议观察</a:t>
            </a:r>
            <a:endParaRPr lang="zh-CN" altLang="en-US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7173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467544" y="843429"/>
            <a:ext cx="8115300" cy="374441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实验步骤：</a:t>
            </a:r>
            <a:endParaRPr lang="en-US" altLang="en-US" sz="24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利用 Python3 编写简单的 UDP 协议通信程序（也可直接运行示例程序）。</a:t>
            </a:r>
            <a:endParaRPr lang="zh-CN" altLang="en-US" sz="18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  <a:sym typeface="+mn-ea"/>
              </a:rPr>
              <a:t>在服务器和客户机</a:t>
            </a:r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先开启</a:t>
            </a:r>
            <a:r>
              <a:rPr lang="en-US" altLang="zh-CN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wireshark</a:t>
            </a:r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抓包，然后在服务器运行 udp_server.py，在客户机运行 udp_client.py，实现简单的 UDP通信（建议关闭防火墙测试）。</a:t>
            </a:r>
            <a:endParaRPr lang="zh-CN" altLang="en-US" sz="18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观察 Wireshrak 抓包，输入“udp”进行过滤，观察相应的结果。</a:t>
            </a:r>
            <a:endParaRPr lang="zh-CN" altLang="en-US" sz="20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要求：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Wireshark</a:t>
            </a:r>
            <a:r>
              <a:rPr lang="zh-CN" altLang="en-US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，抓包分析并截图，分析该报文</a:t>
            </a:r>
            <a:r>
              <a:rPr lang="en-US" altLang="zh-CN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</a:t>
            </a:r>
            <a:r>
              <a:rPr lang="zh-CN" altLang="en-US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首部各字段的定义</a:t>
            </a:r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、值及其含义。</a:t>
            </a:r>
            <a:endParaRPr lang="zh-CN" altLang="en-US" sz="18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根据结果对比</a:t>
            </a:r>
            <a:r>
              <a:rPr lang="en-US" altLang="zh-CN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TCP</a:t>
            </a:r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协议与</a:t>
            </a:r>
            <a:r>
              <a:rPr lang="en-US" altLang="zh-CN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UDP</a:t>
            </a:r>
            <a:r>
              <a:rPr lang="zh-CN" altLang="en-US" sz="1800" dirty="0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协议，分析它们的优缺点以及应用场景。</a:t>
            </a:r>
            <a:endParaRPr lang="zh-CN" altLang="en-US" sz="1800" dirty="0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将捕获结果保存为</a:t>
            </a:r>
            <a:r>
              <a:rPr lang="en-US" altLang="zh-CN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pcapng</a:t>
            </a:r>
            <a:r>
              <a:rPr lang="zh-CN" altLang="en-US" sz="1800" noProof="1">
                <a:latin typeface="Times New Roman" panose="02020603050405020304" pitchFamily="18" charset="0"/>
                <a:ea typeface="宋体-简" panose="02010800040101010101" charset="-122"/>
                <a:cs typeface="Times New Roman" panose="02020603050405020304" pitchFamily="18" charset="0"/>
              </a:rPr>
              <a:t>文件，随实验报告提交。</a:t>
            </a:r>
            <a:endParaRPr lang="en-US" altLang="zh-CN" sz="1800" noProof="1">
              <a:latin typeface="Times New Roman" panose="02020603050405020304" pitchFamily="18" charset="0"/>
              <a:ea typeface="宋体-简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质朴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2602</Words>
  <Application>WPS 演示</Application>
  <PresentationFormat>全屏显示(16:9)</PresentationFormat>
  <Paragraphs>163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47" baseType="lpstr">
      <vt:lpstr>Arial</vt:lpstr>
      <vt:lpstr>宋体</vt:lpstr>
      <vt:lpstr>Wingdings</vt:lpstr>
      <vt:lpstr>Tw Cen MT</vt:lpstr>
      <vt:lpstr>苹方-简</vt:lpstr>
      <vt:lpstr>华文仿宋</vt:lpstr>
      <vt:lpstr>Wingdings 3</vt:lpstr>
      <vt:lpstr>Wingdings</vt:lpstr>
      <vt:lpstr>Calibri</vt:lpstr>
      <vt:lpstr>Helvetica Neue</vt:lpstr>
      <vt:lpstr>汉仪书宋二KW</vt:lpstr>
      <vt:lpstr>Times New Roman</vt:lpstr>
      <vt:lpstr>Gill Sans MT</vt:lpstr>
      <vt:lpstr>等线</vt:lpstr>
      <vt:lpstr>Tahoma</vt:lpstr>
      <vt:lpstr>黑体</vt:lpstr>
      <vt:lpstr>Symbol</vt:lpstr>
      <vt:lpstr>Times New Roman Regular</vt:lpstr>
      <vt:lpstr>宋体</vt:lpstr>
      <vt:lpstr>-apple-system</vt:lpstr>
      <vt:lpstr>Thonburi</vt:lpstr>
      <vt:lpstr>微软雅黑</vt:lpstr>
      <vt:lpstr>汉仪旗黑</vt:lpstr>
      <vt:lpstr>Arial Unicode MS</vt:lpstr>
      <vt:lpstr>Bookman Old Style</vt:lpstr>
      <vt:lpstr>华文新魏</vt:lpstr>
      <vt:lpstr>汉仪中黑KW</vt:lpstr>
      <vt:lpstr>Kingsoft Sign</vt:lpstr>
      <vt:lpstr>汉仪中等线KW</vt:lpstr>
      <vt:lpstr>宋体-简</vt:lpstr>
      <vt:lpstr>质朴</vt:lpstr>
      <vt:lpstr>1_质朴</vt:lpstr>
      <vt:lpstr>《计算机网络与通信》课程 实验五：运输层和应用层协议分析</vt:lpstr>
      <vt:lpstr>实验介绍</vt:lpstr>
      <vt:lpstr> TCP三次握手过程</vt:lpstr>
      <vt:lpstr> UDP协议</vt:lpstr>
      <vt:lpstr> UDP协议</vt:lpstr>
      <vt:lpstr>任务1： TCP 正常连接观察</vt:lpstr>
      <vt:lpstr>任务2：TCP异常传输观察分析</vt:lpstr>
      <vt:lpstr>任务3： 拥塞控制</vt:lpstr>
      <vt:lpstr>任务4： UDP 协议观察</vt:lpstr>
      <vt:lpstr>任务4： UDP 协议观察</vt:lpstr>
      <vt:lpstr>任务4： UDP 协议观察</vt:lpstr>
      <vt:lpstr>任务5： HTTP协议分析</vt:lpstr>
      <vt:lpstr>任务6：QUIC协议初探（选作）</vt:lpstr>
      <vt:lpstr>Wireshark解密TLS</vt:lpstr>
      <vt:lpstr>Wireshark解密TLS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DV算法</dc:title>
  <dc:creator>snow</dc:creator>
  <cp:lastModifiedBy>糖果风之猪</cp:lastModifiedBy>
  <cp:revision>972</cp:revision>
  <dcterms:created xsi:type="dcterms:W3CDTF">2023-11-22T08:19:25Z</dcterms:created>
  <dcterms:modified xsi:type="dcterms:W3CDTF">2023-11-22T08:19:25Z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DE746869963B409F4A9B5D651A8EA8C6_42</vt:lpwstr>
  </property>
</Properties>
</file>