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32"/>
  </p:notesMasterIdLst>
  <p:sldIdLst>
    <p:sldId id="1864" r:id="rId5"/>
    <p:sldId id="1886" r:id="rId6"/>
    <p:sldId id="1883" r:id="rId7"/>
    <p:sldId id="1906" r:id="rId8"/>
    <p:sldId id="1900" r:id="rId9"/>
    <p:sldId id="1897" r:id="rId10"/>
    <p:sldId id="1887" r:id="rId11"/>
    <p:sldId id="1888" r:id="rId12"/>
    <p:sldId id="1889" r:id="rId13"/>
    <p:sldId id="1890" r:id="rId14"/>
    <p:sldId id="1891" r:id="rId15"/>
    <p:sldId id="1898" r:id="rId16"/>
    <p:sldId id="1892" r:id="rId17"/>
    <p:sldId id="1899" r:id="rId18"/>
    <p:sldId id="1902" r:id="rId19"/>
    <p:sldId id="1896" r:id="rId20"/>
    <p:sldId id="1895" r:id="rId21"/>
    <p:sldId id="1882" r:id="rId22"/>
    <p:sldId id="1880" r:id="rId23"/>
    <p:sldId id="1901" r:id="rId24"/>
    <p:sldId id="1878" r:id="rId25"/>
    <p:sldId id="1894" r:id="rId26"/>
    <p:sldId id="1881" r:id="rId27"/>
    <p:sldId id="1903" r:id="rId28"/>
    <p:sldId id="1904" r:id="rId29"/>
    <p:sldId id="1905" r:id="rId30"/>
    <p:sldId id="1907" r:id="rId3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7" autoAdjust="0"/>
    <p:restoredTop sz="94724" autoAdjust="0"/>
  </p:normalViewPr>
  <p:slideViewPr>
    <p:cSldViewPr snapToGrid="0">
      <p:cViewPr varScale="1">
        <p:scale>
          <a:sx n="92" d="100"/>
          <a:sy n="92" d="100"/>
        </p:scale>
        <p:origin x="96" y="6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2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2046" y="3523969"/>
            <a:ext cx="7700682" cy="132556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/>
              <a:t>100</a:t>
            </a:r>
            <a:r>
              <a:rPr lang="zh-CN" altLang="en-US" sz="3200" dirty="0"/>
              <a:t>类体育运动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zh-CN" altLang="en-US" sz="2800" b="0" dirty="0">
                <a:solidFill>
                  <a:schemeClr val="accent2"/>
                </a:solidFill>
              </a:rPr>
              <a:t>基于 </a:t>
            </a:r>
            <a:r>
              <a:rPr lang="en-US" altLang="zh-CN" sz="3600" dirty="0">
                <a:solidFill>
                  <a:schemeClr val="accent1"/>
                </a:solidFill>
              </a:rPr>
              <a:t>ResNet-101</a:t>
            </a:r>
            <a:r>
              <a:rPr lang="zh-CN" altLang="en-US" sz="3600" dirty="0">
                <a:solidFill>
                  <a:schemeClr val="accent1"/>
                </a:solidFill>
              </a:rPr>
              <a:t> </a:t>
            </a:r>
            <a:r>
              <a:rPr lang="zh-CN" altLang="en-US" sz="2800" b="0" dirty="0">
                <a:solidFill>
                  <a:schemeClr val="accent1"/>
                </a:solidFill>
              </a:rPr>
              <a:t>的图片分类</a:t>
            </a:r>
            <a:endParaRPr lang="en-US" altLang="en-US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2D028-00B8-C949-CF19-1FA9DF667312}"/>
              </a:ext>
            </a:extLst>
          </p:cNvPr>
          <p:cNvSpPr txBox="1"/>
          <p:nvPr/>
        </p:nvSpPr>
        <p:spPr>
          <a:xfrm>
            <a:off x="4582758" y="4971831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组长 邓语苏</a:t>
            </a:r>
            <a:endParaRPr lang="en-US" sz="20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7D072C-1346-C923-0337-D158A2882ACB}"/>
              </a:ext>
            </a:extLst>
          </p:cNvPr>
          <p:cNvSpPr txBox="1"/>
          <p:nvPr/>
        </p:nvSpPr>
        <p:spPr>
          <a:xfrm>
            <a:off x="4338919" y="582921"/>
            <a:ext cx="688326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3578AF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</a:b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578AF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基于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578AF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 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E23042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GBDT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E23042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23042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的反欺诈预测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FF066C-A307-65B5-28B1-386BBE8CFCB0}"/>
              </a:ext>
            </a:extLst>
          </p:cNvPr>
          <p:cNvSpPr txBox="1"/>
          <p:nvPr/>
        </p:nvSpPr>
        <p:spPr>
          <a:xfrm>
            <a:off x="4499631" y="3167390"/>
            <a:ext cx="6093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Pluse</a:t>
            </a:r>
            <a:endParaRPr lang="zh-CN" altLang="en-US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54A3F8-89E4-33E3-A256-DC3EBD9AA477}"/>
              </a:ext>
            </a:extLst>
          </p:cNvPr>
          <p:cNvSpPr txBox="1"/>
          <p:nvPr/>
        </p:nvSpPr>
        <p:spPr>
          <a:xfrm>
            <a:off x="4582758" y="5371941"/>
            <a:ext cx="6094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组员 汤慧婷</a:t>
            </a:r>
            <a:endParaRPr lang="en-US" altLang="zh-CN" sz="20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694E-86D6-BC84-9376-75155B6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数据集分析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7B83F-CC6B-D75D-7B77-D82E41960C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绘制绘制协方差相关矩阵热图</a:t>
            </a:r>
            <a:endParaRPr lang="en-US" sz="1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CBCADA-7AF7-1FFC-32C1-98E98E8B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18" y="440041"/>
            <a:ext cx="7729461" cy="52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8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383D-908B-E0C1-9377-DF58E7EA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D460CF-C21E-CF2B-1D19-11F98F7F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370" y="130164"/>
            <a:ext cx="3691666" cy="57053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3E0A097-E7EF-5281-49F4-9A5BF7A1A651}"/>
              </a:ext>
            </a:extLst>
          </p:cNvPr>
          <p:cNvSpPr txBox="1"/>
          <p:nvPr/>
        </p:nvSpPr>
        <p:spPr>
          <a:xfrm>
            <a:off x="762000" y="2334158"/>
            <a:ext cx="4152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1"/>
                </a:solidFill>
              </a:rPr>
              <a:t>主要涉及了缺失值处理、特征构造、特征转换和衍生特征等操作，以提取数据中的有用信息，为后续的建模任务做准备。</a:t>
            </a:r>
            <a:endParaRPr lang="en-US" altLang="zh-CN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694E-86D6-BC84-9376-75155B6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模型选择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7B83F-CC6B-D75D-7B77-D82E41960C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591800" cy="1407457"/>
          </a:xfrm>
        </p:spPr>
        <p:txBody>
          <a:bodyPr/>
          <a:lstStyle/>
          <a:p>
            <a:r>
              <a:rPr lang="zh-CN" altLang="en-US" b="1" dirty="0">
                <a:effectLst/>
              </a:rPr>
              <a:t>选择</a:t>
            </a:r>
            <a:r>
              <a:rPr lang="en-US" altLang="zh-CN" b="1" dirty="0">
                <a:effectLst/>
              </a:rPr>
              <a:t>GBDT</a:t>
            </a:r>
            <a:r>
              <a:rPr lang="zh-CN" altLang="en-US" b="1" dirty="0">
                <a:effectLst/>
              </a:rPr>
              <a:t>框架下的集成算法</a:t>
            </a:r>
            <a:endParaRPr lang="en-US" altLang="zh-CN" b="1" dirty="0">
              <a:effectLst/>
            </a:endParaRPr>
          </a:p>
          <a:p>
            <a:r>
              <a:rPr lang="zh-CN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其准确率相对其余的机器学习算法而言更加准确，且本题中的特征数量较多，而基于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GBDT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框架下的集成算法对于多特征的处理具有较大的优势。</a:t>
            </a:r>
            <a:endParaRPr 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292938-CEED-1FB2-8C41-9DE9FFCF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6" y="2509840"/>
            <a:ext cx="901190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9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413F-5B69-6CEF-A2B4-C554FD9A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629707"/>
            <a:ext cx="9141397" cy="615553"/>
          </a:xfrm>
        </p:spPr>
        <p:txBody>
          <a:bodyPr/>
          <a:lstStyle/>
          <a:p>
            <a:r>
              <a:rPr lang="en-US" altLang="zh-CN" dirty="0"/>
              <a:t>GBDT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D3ABE-FC21-0336-2989-D33B1C388A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5301" y="3077984"/>
            <a:ext cx="9141397" cy="1534757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Gradient Boosting Decision Trees</a:t>
            </a:r>
            <a:r>
              <a:rPr lang="zh-CN" altLang="en-US" sz="2800" b="1" dirty="0">
                <a:solidFill>
                  <a:schemeClr val="accent6"/>
                </a:solidFill>
              </a:rPr>
              <a:t>由多棵</a:t>
            </a:r>
            <a:r>
              <a:rPr lang="en-US" altLang="zh-CN" sz="2800" b="1" dirty="0">
                <a:solidFill>
                  <a:schemeClr val="accent6"/>
                </a:solidFill>
              </a:rPr>
              <a:t>CART</a:t>
            </a:r>
            <a:r>
              <a:rPr lang="zh-CN" altLang="en-US" sz="2800" b="1" dirty="0">
                <a:solidFill>
                  <a:schemeClr val="accent6"/>
                </a:solidFill>
              </a:rPr>
              <a:t>构成，每棵树学习的是前一棵的残差，在预测时会把每一棵树的结果加在一起作为最终结果</a:t>
            </a:r>
            <a:r>
              <a:rPr lang="en-US" altLang="zh-CN" sz="2800" b="1" dirty="0">
                <a:solidFill>
                  <a:schemeClr val="accent6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4BA839-A43F-A341-75E1-2A19047E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610678"/>
            <a:ext cx="12192000" cy="3269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707E5-9DF9-DDB0-3EF9-92DE2C67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754" y="971947"/>
            <a:ext cx="9141397" cy="61555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更</a:t>
            </a:r>
            <a:r>
              <a:rPr lang="zh-CN" altLang="en-US" dirty="0"/>
              <a:t>具体</a:t>
            </a:r>
            <a:r>
              <a:rPr lang="zh-CN" altLang="en-US" dirty="0">
                <a:solidFill>
                  <a:schemeClr val="bg1"/>
                </a:solidFill>
              </a:rPr>
              <a:t>的技术路径？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A899-92C3-D568-532F-E8D6E154DE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4" y="2236303"/>
            <a:ext cx="7799387" cy="1534757"/>
          </a:xfrm>
        </p:spPr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因还未完赛，所以更加具体的模型优化算法及模型训练流程暂时不方便透露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041360"/>
            <a:ext cx="9141397" cy="1569660"/>
          </a:xfrm>
        </p:spPr>
        <p:txBody>
          <a:bodyPr/>
          <a:lstStyle/>
          <a:p>
            <a:r>
              <a:rPr lang="en-US" sz="4800" b="0" dirty="0"/>
              <a:t>1+1&gt;2</a:t>
            </a:r>
            <a:br>
              <a:rPr lang="en-US" sz="4800" b="0" dirty="0"/>
            </a:br>
            <a:r>
              <a:rPr lang="en-US" altLang="zh-CN" sz="5400" dirty="0"/>
              <a:t>sparked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zh-CN" altLang="en-US" sz="2800" dirty="0"/>
              <a:t>因为有趣，可以做的更多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770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B271-8BBB-763C-AB37-1D81CB46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</a:t>
            </a:r>
            <a:r>
              <a:rPr lang="zh-CN" altLang="en-US" dirty="0"/>
              <a:t>类体育运动分类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9517-B6F2-383A-51B5-52E44CAD0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2000" dirty="0"/>
              <a:t>随着我国体育产业的蓬勃发展，体育图像数据量呈指数增长，对体育图像进行有效的分类可以方便</a:t>
            </a:r>
            <a:r>
              <a:rPr lang="zh-CN" altLang="en-US" sz="2000" b="1" dirty="0"/>
              <a:t>用户快速检索和访问、</a:t>
            </a:r>
            <a:r>
              <a:rPr lang="zh-CN" altLang="en-US" sz="2000" dirty="0"/>
              <a:t>加速</a:t>
            </a:r>
            <a:r>
              <a:rPr lang="zh-CN" altLang="en-US" sz="2000" b="1" dirty="0"/>
              <a:t>体育产业的智能化发展</a:t>
            </a:r>
            <a:r>
              <a:rPr lang="zh-CN" altLang="en-US" sz="2000" dirty="0"/>
              <a:t>、对观看体育赛事的大众人员进行</a:t>
            </a:r>
            <a:r>
              <a:rPr lang="zh-CN" altLang="en-US" sz="2000" b="1" dirty="0"/>
              <a:t>体育知识的相关普及</a:t>
            </a:r>
            <a:r>
              <a:rPr lang="zh-CN" altLang="en-US" sz="2000" dirty="0"/>
              <a:t>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336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BA9A-A7BA-347B-953F-08F8A610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33" y="1535331"/>
            <a:ext cx="5424139" cy="1015663"/>
          </a:xfrm>
        </p:spPr>
        <p:txBody>
          <a:bodyPr/>
          <a:lstStyle/>
          <a:p>
            <a:r>
              <a:rPr lang="en-US" altLang="zh-CN" b="0" dirty="0"/>
              <a:t>acc1  = </a:t>
            </a:r>
            <a:r>
              <a:rPr lang="en-US" altLang="zh-CN" sz="6600" b="0" dirty="0"/>
              <a:t>96.85</a:t>
            </a:r>
            <a:r>
              <a:rPr lang="en-US" sz="6600" dirty="0"/>
              <a:t>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053958-0866-B258-1074-9B089976D9EF}"/>
              </a:ext>
            </a:extLst>
          </p:cNvPr>
          <p:cNvSpPr/>
          <p:nvPr/>
        </p:nvSpPr>
        <p:spPr>
          <a:xfrm>
            <a:off x="597159" y="3946849"/>
            <a:ext cx="10842172" cy="108235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85F23F-C248-AE3F-66C1-2C798F9CBD36}"/>
              </a:ext>
            </a:extLst>
          </p:cNvPr>
          <p:cNvSpPr txBox="1"/>
          <p:nvPr/>
        </p:nvSpPr>
        <p:spPr>
          <a:xfrm>
            <a:off x="6761118" y="1489165"/>
            <a:ext cx="543088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spc="-50" dirty="0">
                <a:ln w="3175">
                  <a:noFill/>
                </a:ln>
                <a:solidFill>
                  <a:srgbClr val="E23042"/>
                </a:solidFill>
                <a:latin typeface="Segoe UI"/>
                <a:cs typeface="Segoe UI" pitchFamily="34" charset="0"/>
              </a:rPr>
              <a:t>acc5</a:t>
            </a:r>
            <a:r>
              <a:rPr kumimoji="0" lang="en-US" altLang="zh-CN" sz="4000" b="0" i="0" u="none" strike="noStrike" kern="1200" cap="none" spc="-50" normalizeH="0" baseline="0" noProof="0" dirty="0">
                <a:ln w="3175">
                  <a:noFill/>
                </a:ln>
                <a:solidFill>
                  <a:srgbClr val="E23042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 = </a:t>
            </a:r>
            <a:r>
              <a:rPr kumimoji="0" lang="en-US" altLang="zh-CN" sz="6600" b="0" i="0" u="none" strike="noStrike" kern="1200" cap="none" spc="-50" normalizeH="0" baseline="0" noProof="0" dirty="0">
                <a:ln w="3175">
                  <a:noFill/>
                </a:ln>
                <a:solidFill>
                  <a:srgbClr val="E23042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99.79</a:t>
            </a:r>
            <a:r>
              <a:rPr kumimoji="0" lang="en-US" altLang="zh-CN" sz="6600" b="1" i="0" u="none" strike="noStrike" kern="1200" cap="none" spc="-50" normalizeH="0" baseline="0" noProof="0" dirty="0">
                <a:ln w="3175">
                  <a:noFill/>
                </a:ln>
                <a:solidFill>
                  <a:srgbClr val="E23042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%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870380D-5F41-E7EA-122C-9AEE97E1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2428"/>
            <a:ext cx="12192000" cy="266342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0779207-304D-4802-BE7B-C8495EFAF676}"/>
              </a:ext>
            </a:extLst>
          </p:cNvPr>
          <p:cNvSpPr txBox="1">
            <a:spLocks noChangeArrowheads="1"/>
          </p:cNvSpPr>
          <p:nvPr/>
        </p:nvSpPr>
        <p:spPr>
          <a:xfrm>
            <a:off x="127591" y="-157866"/>
            <a:ext cx="7700682" cy="132556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2400" dirty="0"/>
              <a:t>100</a:t>
            </a:r>
            <a:r>
              <a:rPr lang="zh-CN" altLang="en-US" sz="2400" dirty="0"/>
              <a:t>类体育运动</a:t>
            </a:r>
            <a:br>
              <a:rPr lang="zh-CN" altLang="en-US" sz="3200" dirty="0">
                <a:solidFill>
                  <a:schemeClr val="accent2"/>
                </a:solidFill>
              </a:rPr>
            </a:br>
            <a:r>
              <a:rPr lang="zh-CN" altLang="en-US" sz="2000" b="0" dirty="0">
                <a:solidFill>
                  <a:schemeClr val="accent2"/>
                </a:solidFill>
              </a:rPr>
              <a:t>基于 </a:t>
            </a:r>
            <a:r>
              <a:rPr lang="en-US" altLang="zh-CN" sz="2800" dirty="0"/>
              <a:t>ResNet-101</a:t>
            </a:r>
            <a:r>
              <a:rPr lang="zh-CN" altLang="en-US" sz="2800" dirty="0"/>
              <a:t> </a:t>
            </a:r>
            <a:r>
              <a:rPr lang="zh-CN" altLang="en-US" sz="2000" b="0" dirty="0"/>
              <a:t>的图片分类</a:t>
            </a:r>
            <a:endParaRPr lang="zh-CN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18510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E0ED-97D7-4427-18D5-1E08151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AB620-983D-9164-66EA-683EC01634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数据集介绍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数据预处理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模型选择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训练与结果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31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数据集介绍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35B0-753F-E40D-3B47-22D5E6C93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92512" y="1905000"/>
            <a:ext cx="3046487" cy="3276600"/>
          </a:xfrm>
        </p:spPr>
        <p:txBody>
          <a:bodyPr/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本项目使用数据集共包含</a:t>
            </a:r>
            <a:r>
              <a:rPr lang="en-US" altLang="zh-CN" sz="2000" dirty="0">
                <a:solidFill>
                  <a:schemeClr val="accent1"/>
                </a:solidFill>
              </a:rPr>
              <a:t>100</a:t>
            </a:r>
            <a:r>
              <a:rPr lang="zh-CN" altLang="en-US" sz="2000" dirty="0">
                <a:solidFill>
                  <a:schemeClr val="accent1"/>
                </a:solidFill>
              </a:rPr>
              <a:t>个类，以</a:t>
            </a:r>
            <a:r>
              <a:rPr lang="en-US" altLang="zh-CN" sz="2000" dirty="0">
                <a:solidFill>
                  <a:schemeClr val="accent1"/>
                </a:solidFill>
              </a:rPr>
              <a:t>Kaggle</a:t>
            </a:r>
            <a:r>
              <a:rPr lang="zh-CN" altLang="en-US" sz="2000" dirty="0">
                <a:solidFill>
                  <a:schemeClr val="accent1"/>
                </a:solidFill>
              </a:rPr>
              <a:t>平台的一个数据集为基准，在设置的</a:t>
            </a:r>
            <a:r>
              <a:rPr lang="en-US" altLang="zh-CN" sz="2000" dirty="0">
                <a:solidFill>
                  <a:schemeClr val="accent1"/>
                </a:solidFill>
              </a:rPr>
              <a:t>100</a:t>
            </a:r>
            <a:r>
              <a:rPr lang="zh-CN" altLang="en-US" sz="2000" dirty="0">
                <a:solidFill>
                  <a:schemeClr val="accent1"/>
                </a:solidFill>
              </a:rPr>
              <a:t>个运动分类中进行相应数量的数据扩充与数据增强。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5B011C-DC06-37A7-BCB3-0F612001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477199"/>
            <a:ext cx="3046487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4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B271-8BBB-763C-AB37-1D81CB46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MarTech</a:t>
            </a:r>
            <a:r>
              <a:rPr lang="en-US" altLang="zh-CN" dirty="0">
                <a:effectLst/>
              </a:rPr>
              <a:t> Challenge </a:t>
            </a:r>
            <a:r>
              <a:rPr lang="zh-CN" altLang="en-US" dirty="0">
                <a:effectLst/>
              </a:rPr>
              <a:t>点击反欺诈预测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9517-B6F2-383A-51B5-52E44CAD0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厦门大学第二届人工智能创新驱动赛</a:t>
            </a:r>
            <a:r>
              <a:rPr lang="en-US" altLang="zh-CN" dirty="0"/>
              <a:t>-</a:t>
            </a:r>
            <a:r>
              <a:rPr lang="zh-CN" altLang="en-US" b="1" dirty="0"/>
              <a:t>驱动赛道</a:t>
            </a:r>
            <a:r>
              <a:rPr lang="en-US" altLang="zh-CN" b="1" dirty="0"/>
              <a:t>A</a:t>
            </a:r>
            <a:r>
              <a:rPr lang="zh-CN" altLang="en-US" b="1" dirty="0"/>
              <a:t>题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1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694E-86D6-BC84-9376-75155B6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数据增强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7B83F-CC6B-D75D-7B77-D82E41960C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5060302" cy="2756883"/>
          </a:xfrm>
        </p:spPr>
        <p:txBody>
          <a:bodyPr/>
          <a:lstStyle/>
          <a:p>
            <a:r>
              <a:rPr lang="zh-CN" altLang="en-US" b="1" dirty="0">
                <a:effectLst/>
              </a:rPr>
              <a:t>利用</a:t>
            </a:r>
            <a:r>
              <a:rPr lang="en-US" altLang="zh-CN" b="1" dirty="0">
                <a:effectLst/>
              </a:rPr>
              <a:t>transforms</a:t>
            </a:r>
            <a:r>
              <a:rPr lang="zh-CN" altLang="en-US" b="1" dirty="0">
                <a:effectLst/>
              </a:rPr>
              <a:t>模块进行数据增强和预处理</a:t>
            </a:r>
            <a:endParaRPr lang="en-US" altLang="zh-CN" b="1" dirty="0">
              <a:effectLst/>
            </a:endParaRPr>
          </a:p>
          <a:p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进行随机裁剪操作，将图像随机裁剪为指定的尺寸</a:t>
            </a:r>
            <a:endParaRPr lang="en-US" altLang="zh-CN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2.</a:t>
            </a:r>
            <a:r>
              <a:rPr lang="zh-CN" altLang="en-US" sz="1600" b="0" i="0" dirty="0">
                <a:solidFill>
                  <a:srgbClr val="374151"/>
                </a:solidFill>
                <a:effectLst/>
                <a:latin typeface="Söhne"/>
              </a:rPr>
              <a:t>随机水平翻转，以一定的概率对图像进行水平翻转</a:t>
            </a:r>
            <a:endParaRPr lang="en-US" altLang="zh-C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1600" dirty="0">
                <a:solidFill>
                  <a:srgbClr val="374151"/>
                </a:solidFill>
                <a:latin typeface="Söhne"/>
              </a:rPr>
              <a:t>3.</a:t>
            </a:r>
            <a:r>
              <a:rPr lang="zh-CN" altLang="en-US" sz="1600" b="0" i="0" dirty="0">
                <a:solidFill>
                  <a:srgbClr val="374151"/>
                </a:solidFill>
                <a:effectLst/>
                <a:latin typeface="Söhne"/>
              </a:rPr>
              <a:t>图像归一化</a:t>
            </a:r>
            <a:endParaRPr 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3AC7C4-8550-618F-0F25-77FFECEC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44014"/>
            <a:ext cx="6887536" cy="17814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5707A1-FF4A-A327-65FF-0736E43F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103" y="1243027"/>
            <a:ext cx="3005957" cy="27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1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8FAF-96B8-0A1D-BAE1-FD1043AA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617977"/>
            <a:ext cx="10591800" cy="646332"/>
          </a:xfrm>
        </p:spPr>
        <p:txBody>
          <a:bodyPr/>
          <a:lstStyle/>
          <a:p>
            <a:r>
              <a:rPr lang="zh-CN" altLang="en-US" dirty="0"/>
              <a:t>模型选择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9DDE21-52DF-0A46-5096-7C455ACC2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538" y="0"/>
            <a:ext cx="2825362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31A3C5-2197-79A2-7969-CBE9BC076ECD}"/>
              </a:ext>
            </a:extLst>
          </p:cNvPr>
          <p:cNvSpPr txBox="1"/>
          <p:nvPr/>
        </p:nvSpPr>
        <p:spPr>
          <a:xfrm>
            <a:off x="911930" y="148223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1"/>
                </a:solidFill>
              </a:rPr>
              <a:t>选择</a:t>
            </a:r>
            <a:r>
              <a:rPr lang="en-US" altLang="zh-CN" sz="1800" dirty="0" err="1">
                <a:solidFill>
                  <a:schemeClr val="accent1"/>
                </a:solidFill>
              </a:rPr>
              <a:t>PaddleX</a:t>
            </a:r>
            <a:r>
              <a:rPr lang="zh-CN" altLang="en-US" sz="1800" dirty="0">
                <a:solidFill>
                  <a:schemeClr val="accent1"/>
                </a:solidFill>
              </a:rPr>
              <a:t>框架下的</a:t>
            </a:r>
            <a:r>
              <a:rPr lang="en-US" altLang="zh-CN" sz="1800" dirty="0">
                <a:solidFill>
                  <a:schemeClr val="accent1"/>
                </a:solidFill>
              </a:rPr>
              <a:t>ResNet101</a:t>
            </a:r>
            <a:r>
              <a:rPr lang="zh-CN" altLang="en-US" sz="1800" dirty="0">
                <a:solidFill>
                  <a:schemeClr val="accent1"/>
                </a:solidFill>
              </a:rPr>
              <a:t>模型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D6B564-D518-2546-F539-01636291C1B6}"/>
              </a:ext>
            </a:extLst>
          </p:cNvPr>
          <p:cNvSpPr txBox="1"/>
          <p:nvPr/>
        </p:nvSpPr>
        <p:spPr>
          <a:xfrm>
            <a:off x="697246" y="2260661"/>
            <a:ext cx="6814087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ResNet101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是由微软研究院于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2015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年提出的卷积神经网络架构。它是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ResNet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（残差网络）模型的一种变体，以其包含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101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个层的深度而得名。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ResNet101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在图像分类、目标检测和语义分割等计算机视觉任务中取得了很好的性能，并成为深度学习领域的经典模型之一。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8196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07E5-9DF9-DDB0-3EF9-92DE2C67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705267"/>
            <a:ext cx="9141397" cy="184665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引入</a:t>
            </a:r>
            <a:r>
              <a:rPr lang="zh-CN" altLang="en-US" dirty="0"/>
              <a:t>残差连接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zh-CN" altLang="en-US" dirty="0"/>
              <a:t>残差块，</a:t>
            </a:r>
            <a:r>
              <a:rPr lang="en-US" altLang="zh-CN" dirty="0">
                <a:solidFill>
                  <a:schemeClr val="bg1"/>
                </a:solidFill>
              </a:rPr>
              <a:t>ResNet101</a:t>
            </a:r>
            <a:r>
              <a:rPr lang="zh-CN" altLang="en-US" dirty="0">
                <a:solidFill>
                  <a:schemeClr val="bg1"/>
                </a:solidFill>
              </a:rPr>
              <a:t>解决了梯度消失和梯度爆炸问题，使得可以训练更深、更准确的模型。</a:t>
            </a:r>
          </a:p>
        </p:txBody>
      </p:sp>
    </p:spTree>
    <p:extLst>
      <p:ext uri="{BB962C8B-B14F-4D97-AF65-F5344CB8AC3E}">
        <p14:creationId xmlns:p14="http://schemas.microsoft.com/office/powerpoint/2010/main" val="74503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zh-CN" altLang="en-US" dirty="0"/>
              <a:t>残差网络</a:t>
            </a:r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441470" y="1875185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每个附加层都应该更容易地包含原始函数作为其元素之一</a:t>
            </a:r>
            <a:endParaRPr lang="en-US" altLang="en-US" dirty="0"/>
          </a:p>
          <a:p>
            <a:endParaRPr lang="en-US" altLang="en-US" dirty="0"/>
          </a:p>
          <a:p>
            <a:pPr lvl="1"/>
            <a:r>
              <a:rPr lang="zh-CN" altLang="en-US" dirty="0"/>
              <a:t>输入可以通过层间的残余连接</a:t>
            </a:r>
            <a:r>
              <a:rPr lang="zh-CN" altLang="en-US" sz="2400" b="1" dirty="0">
                <a:solidFill>
                  <a:schemeClr val="accent1"/>
                </a:solidFill>
              </a:rPr>
              <a:t>更快地</a:t>
            </a:r>
            <a:r>
              <a:rPr lang="zh-CN" altLang="en-US" dirty="0"/>
              <a:t>向前传播</a:t>
            </a:r>
            <a:endParaRPr lang="en-US" altLang="en-US" b="1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/>
              <a:t> </a:t>
            </a:r>
            <a:r>
              <a:rPr lang="zh-CN" altLang="en-US" sz="2400" b="1" dirty="0">
                <a:solidFill>
                  <a:schemeClr val="accent1"/>
                </a:solidFill>
              </a:rPr>
              <a:t>更容易地</a:t>
            </a:r>
            <a:r>
              <a:rPr lang="zh-CN" altLang="en-US" dirty="0"/>
              <a:t>习同一函数</a:t>
            </a:r>
            <a:endParaRPr lang="en-US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D46ABC-27A6-0CE5-F606-680A2C51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470" y="1561786"/>
            <a:ext cx="5654530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6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694E-86D6-BC84-9376-75155B6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训练与结果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7B83F-CC6B-D75D-7B77-D82E41960C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432562"/>
            <a:ext cx="10224655" cy="2756883"/>
          </a:xfrm>
        </p:spPr>
        <p:txBody>
          <a:bodyPr/>
          <a:lstStyle/>
          <a:p>
            <a:r>
              <a:rPr lang="zh-CN" altLang="en-US" b="1" dirty="0">
                <a:effectLst/>
              </a:rPr>
              <a:t>使用‘</a:t>
            </a:r>
            <a:r>
              <a:rPr lang="en-US" altLang="zh-CN" b="1" dirty="0">
                <a:effectLst/>
              </a:rPr>
              <a:t>ResNet101_vd_ssld</a:t>
            </a:r>
            <a:r>
              <a:rPr lang="zh-CN" altLang="en-US" b="1" dirty="0"/>
              <a:t>‘ </a:t>
            </a:r>
            <a:r>
              <a:rPr lang="zh-CN" altLang="en-US" b="1" dirty="0">
                <a:effectLst/>
              </a:rPr>
              <a:t>一个预定义的</a:t>
            </a:r>
            <a:r>
              <a:rPr lang="en-US" altLang="zh-CN" b="1" dirty="0">
                <a:effectLst/>
              </a:rPr>
              <a:t>ResNet101</a:t>
            </a:r>
            <a:r>
              <a:rPr lang="zh-CN" altLang="en-US" b="1" dirty="0">
                <a:effectLst/>
              </a:rPr>
              <a:t>模型的变种，适用于进行图像分类任务</a:t>
            </a:r>
            <a:endParaRPr lang="en-US" altLang="zh-CN" b="1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A339C2-2DEE-8AC2-A276-ACB5421DB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2652540"/>
            <a:ext cx="5315692" cy="24673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B9F9F6-6158-33C1-941C-9448425A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372" y="2668108"/>
            <a:ext cx="4448828" cy="2718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A983AE7-04B4-27F5-C4F9-3237DCBB1F70}"/>
              </a:ext>
            </a:extLst>
          </p:cNvPr>
          <p:cNvSpPr txBox="1"/>
          <p:nvPr/>
        </p:nvSpPr>
        <p:spPr>
          <a:xfrm>
            <a:off x="6145958" y="3706206"/>
            <a:ext cx="5509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Acc1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：模型预测结果与真实标签完全匹配的准确率</a:t>
            </a:r>
            <a:endParaRPr lang="en-US" altLang="zh-CN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Acc5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：模型预测结果中包含真实标签的准确率，允许模型在排名靠前的几个类别中进行一定的错误容忍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28604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07E5-9DF9-DDB0-3EF9-92DE2C67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优越的</a:t>
            </a:r>
            <a:r>
              <a:rPr lang="zh-CN" altLang="en-US" dirty="0">
                <a:solidFill>
                  <a:schemeClr val="bg1"/>
                </a:solidFill>
              </a:rPr>
              <a:t>准确性和性能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BA9A-A7BA-347B-953F-08F8A610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33" y="1535331"/>
            <a:ext cx="5424139" cy="1015663"/>
          </a:xfrm>
        </p:spPr>
        <p:txBody>
          <a:bodyPr/>
          <a:lstStyle/>
          <a:p>
            <a:r>
              <a:rPr lang="en-US" altLang="zh-CN" b="0" dirty="0"/>
              <a:t>acc1  = </a:t>
            </a:r>
            <a:r>
              <a:rPr lang="en-US" altLang="zh-CN" sz="6600" b="0" dirty="0"/>
              <a:t>96.85</a:t>
            </a:r>
            <a:r>
              <a:rPr lang="en-US" sz="6600" dirty="0"/>
              <a:t>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053958-0866-B258-1074-9B089976D9EF}"/>
              </a:ext>
            </a:extLst>
          </p:cNvPr>
          <p:cNvSpPr/>
          <p:nvPr/>
        </p:nvSpPr>
        <p:spPr>
          <a:xfrm>
            <a:off x="597159" y="3946849"/>
            <a:ext cx="10842172" cy="108235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85F23F-C248-AE3F-66C1-2C798F9CBD36}"/>
              </a:ext>
            </a:extLst>
          </p:cNvPr>
          <p:cNvSpPr txBox="1"/>
          <p:nvPr/>
        </p:nvSpPr>
        <p:spPr>
          <a:xfrm>
            <a:off x="6761118" y="1489165"/>
            <a:ext cx="543088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spc="-50" dirty="0">
                <a:ln w="3175">
                  <a:noFill/>
                </a:ln>
                <a:solidFill>
                  <a:srgbClr val="E23042"/>
                </a:solidFill>
                <a:latin typeface="Segoe UI"/>
                <a:cs typeface="Segoe UI" pitchFamily="34" charset="0"/>
              </a:rPr>
              <a:t>acc5</a:t>
            </a:r>
            <a:r>
              <a:rPr kumimoji="0" lang="en-US" altLang="zh-CN" sz="4000" b="0" i="0" u="none" strike="noStrike" kern="1200" cap="none" spc="-50" normalizeH="0" baseline="0" noProof="0" dirty="0">
                <a:ln w="3175">
                  <a:noFill/>
                </a:ln>
                <a:solidFill>
                  <a:srgbClr val="E23042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 = </a:t>
            </a:r>
            <a:r>
              <a:rPr kumimoji="0" lang="en-US" altLang="zh-CN" sz="6600" b="0" i="0" u="none" strike="noStrike" kern="1200" cap="none" spc="-50" normalizeH="0" baseline="0" noProof="0" dirty="0">
                <a:ln w="3175">
                  <a:noFill/>
                </a:ln>
                <a:solidFill>
                  <a:srgbClr val="E23042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99.79</a:t>
            </a:r>
            <a:r>
              <a:rPr kumimoji="0" lang="en-US" altLang="zh-CN" sz="6600" b="1" i="0" u="none" strike="noStrike" kern="1200" cap="none" spc="-50" normalizeH="0" baseline="0" noProof="0" dirty="0">
                <a:ln w="3175">
                  <a:noFill/>
                </a:ln>
                <a:solidFill>
                  <a:srgbClr val="E23042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%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870380D-5F41-E7EA-122C-9AEE97E1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2428"/>
            <a:ext cx="12192000" cy="266342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0779207-304D-4802-BE7B-C8495EFAF676}"/>
              </a:ext>
            </a:extLst>
          </p:cNvPr>
          <p:cNvSpPr txBox="1">
            <a:spLocks noChangeArrowheads="1"/>
          </p:cNvSpPr>
          <p:nvPr/>
        </p:nvSpPr>
        <p:spPr>
          <a:xfrm>
            <a:off x="127591" y="-157866"/>
            <a:ext cx="7700682" cy="132556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2400" dirty="0"/>
              <a:t>100</a:t>
            </a:r>
            <a:r>
              <a:rPr lang="zh-CN" altLang="en-US" sz="2400" dirty="0"/>
              <a:t>类体育运动</a:t>
            </a:r>
            <a:br>
              <a:rPr lang="zh-CN" altLang="en-US" sz="3200" dirty="0">
                <a:solidFill>
                  <a:schemeClr val="accent2"/>
                </a:solidFill>
              </a:rPr>
            </a:br>
            <a:r>
              <a:rPr lang="zh-CN" altLang="en-US" sz="2000" b="0" dirty="0">
                <a:solidFill>
                  <a:schemeClr val="accent2"/>
                </a:solidFill>
              </a:rPr>
              <a:t>基于 </a:t>
            </a:r>
            <a:r>
              <a:rPr lang="en-US" altLang="zh-CN" sz="2800" dirty="0"/>
              <a:t>ResNet-101</a:t>
            </a:r>
            <a:r>
              <a:rPr lang="zh-CN" altLang="en-US" sz="2800" dirty="0"/>
              <a:t> </a:t>
            </a:r>
            <a:r>
              <a:rPr lang="zh-CN" altLang="en-US" sz="2000" b="0" dirty="0"/>
              <a:t>的图片分类</a:t>
            </a:r>
            <a:endParaRPr lang="zh-CN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68722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0779207-304D-4802-BE7B-C8495EFAF676}"/>
              </a:ext>
            </a:extLst>
          </p:cNvPr>
          <p:cNvSpPr txBox="1">
            <a:spLocks noChangeArrowheads="1"/>
          </p:cNvSpPr>
          <p:nvPr/>
        </p:nvSpPr>
        <p:spPr>
          <a:xfrm>
            <a:off x="1764681" y="1852805"/>
            <a:ext cx="8840973" cy="21116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2400" dirty="0"/>
              <a:t>小组分工：</a:t>
            </a:r>
            <a:endParaRPr lang="en-US" altLang="zh-CN" sz="2400" dirty="0"/>
          </a:p>
          <a:p>
            <a:pPr algn="l" fontAlgn="auto">
              <a:spcAft>
                <a:spcPts val="0"/>
              </a:spcAft>
            </a:pPr>
            <a:endParaRPr lang="en-US" altLang="zh-CN" sz="2400" dirty="0"/>
          </a:p>
          <a:p>
            <a:pPr algn="l" fontAlgn="auto">
              <a:spcAft>
                <a:spcPts val="0"/>
              </a:spcAft>
            </a:pPr>
            <a:r>
              <a:rPr lang="zh-CN" altLang="en-US" sz="2400" b="0" dirty="0">
                <a:solidFill>
                  <a:srgbClr val="0070C0"/>
                </a:solidFill>
              </a:rPr>
              <a:t>邓语苏：</a:t>
            </a:r>
            <a:r>
              <a:rPr lang="zh-CN" altLang="en-US" sz="2000" b="0" dirty="0"/>
              <a:t>核心代码编写、算法设计、</a:t>
            </a:r>
            <a:r>
              <a:rPr lang="en-US" altLang="zh-CN" sz="2000" b="0" dirty="0"/>
              <a:t> word</a:t>
            </a:r>
            <a:r>
              <a:rPr lang="zh-CN" altLang="en-US" sz="2000" b="0" dirty="0"/>
              <a:t>文档撰写、策划书撰写</a:t>
            </a:r>
            <a:endParaRPr lang="en-US" altLang="zh-CN" sz="2000" b="0" dirty="0"/>
          </a:p>
          <a:p>
            <a:pPr algn="l" fontAlgn="auto">
              <a:spcAft>
                <a:spcPts val="0"/>
              </a:spcAft>
            </a:pPr>
            <a:endParaRPr lang="en-US" altLang="zh-CN" sz="2400" b="0" dirty="0"/>
          </a:p>
          <a:p>
            <a:pPr algn="l" fontAlgn="auto">
              <a:spcAft>
                <a:spcPts val="0"/>
              </a:spcAft>
            </a:pPr>
            <a:r>
              <a:rPr lang="zh-CN" altLang="en-US" sz="2400" b="0" dirty="0">
                <a:solidFill>
                  <a:srgbClr val="0070C0"/>
                </a:solidFill>
              </a:rPr>
              <a:t>汤慧婷：</a:t>
            </a:r>
            <a:r>
              <a:rPr lang="en-US" altLang="zh-CN" sz="2000" b="0" dirty="0"/>
              <a:t>PPT</a:t>
            </a:r>
            <a:r>
              <a:rPr lang="zh-CN" altLang="en-US" sz="2000" b="0" dirty="0"/>
              <a:t>制作、</a:t>
            </a:r>
            <a:r>
              <a:rPr lang="en-US" altLang="zh-CN" sz="2000" b="0" dirty="0"/>
              <a:t>word</a:t>
            </a:r>
            <a:r>
              <a:rPr lang="zh-CN" altLang="en-US" sz="2000" b="0" dirty="0"/>
              <a:t>文档撰写、策划书撰写</a:t>
            </a:r>
            <a:endParaRPr lang="zh-CN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10159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BA9A-A7BA-347B-953F-08F8A610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595357"/>
            <a:ext cx="9141397" cy="1015663"/>
          </a:xfrm>
        </p:spPr>
        <p:txBody>
          <a:bodyPr/>
          <a:lstStyle/>
          <a:p>
            <a:r>
              <a:rPr lang="en-US" altLang="zh-CN" b="0" dirty="0"/>
              <a:t>score  = </a:t>
            </a:r>
            <a:r>
              <a:rPr lang="en-US" altLang="zh-CN" sz="6600" b="0" dirty="0"/>
              <a:t>89.4847</a:t>
            </a:r>
            <a:endParaRPr lang="en-US" sz="6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664325-BFA4-492F-BFAA-1732C69A0AF8}"/>
              </a:ext>
            </a:extLst>
          </p:cNvPr>
          <p:cNvSpPr txBox="1"/>
          <p:nvPr/>
        </p:nvSpPr>
        <p:spPr>
          <a:xfrm>
            <a:off x="0" y="-726936"/>
            <a:ext cx="58544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3578AF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578AF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基于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578AF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E23042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GBDT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23042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23042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的反欺诈预测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1A994D-202B-4F75-9A44-A08AE016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57015"/>
            <a:ext cx="12192000" cy="297993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id="{9DD7052C-D50F-43A3-922A-240D90B3383A}"/>
              </a:ext>
            </a:extLst>
          </p:cNvPr>
          <p:cNvSpPr/>
          <p:nvPr/>
        </p:nvSpPr>
        <p:spPr>
          <a:xfrm>
            <a:off x="579312" y="4514498"/>
            <a:ext cx="11189318" cy="7481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E664325-BFA4-492F-BFAA-1732C69A0AF8}"/>
              </a:ext>
            </a:extLst>
          </p:cNvPr>
          <p:cNvSpPr txBox="1"/>
          <p:nvPr/>
        </p:nvSpPr>
        <p:spPr>
          <a:xfrm>
            <a:off x="0" y="-726936"/>
            <a:ext cx="58544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3578AF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578AF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基于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578AF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E23042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GBDT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23042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23042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的反欺诈预测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E5C738-41DE-4587-926B-9CB795F4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619" y="0"/>
            <a:ext cx="12192000" cy="59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E0ED-97D7-4427-18D5-1E08151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AB620-983D-9164-66EA-683EC01634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数据集分析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特征工程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模型介绍</a:t>
            </a:r>
            <a:endParaRPr lang="en-US" altLang="zh-C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11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数据集介绍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35B0-753F-E40D-3B47-22D5E6C93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9878" y="1905000"/>
            <a:ext cx="2839121" cy="2849880"/>
          </a:xfrm>
        </p:spPr>
        <p:txBody>
          <a:bodyPr/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在本题目中提供了训练集</a:t>
            </a:r>
            <a:r>
              <a:rPr lang="en-US" altLang="zh-CN" sz="2000" dirty="0">
                <a:solidFill>
                  <a:schemeClr val="accent1"/>
                </a:solidFill>
              </a:rPr>
              <a:t>train.csv</a:t>
            </a:r>
            <a:r>
              <a:rPr lang="zh-CN" altLang="en-US" sz="2000" dirty="0">
                <a:solidFill>
                  <a:schemeClr val="accent1"/>
                </a:solidFill>
              </a:rPr>
              <a:t>文件以及测试集</a:t>
            </a:r>
            <a:r>
              <a:rPr lang="en-US" altLang="zh-CN" sz="2000" dirty="0">
                <a:solidFill>
                  <a:schemeClr val="accent1"/>
                </a:solidFill>
              </a:rPr>
              <a:t>test1.csv</a:t>
            </a:r>
            <a:r>
              <a:rPr lang="zh-CN" altLang="en-US" sz="2000" dirty="0">
                <a:solidFill>
                  <a:schemeClr val="accent1"/>
                </a:solidFill>
              </a:rPr>
              <a:t>文件，数据集中提供了会话</a:t>
            </a:r>
            <a:r>
              <a:rPr lang="en-US" altLang="zh-CN" sz="2000" dirty="0" err="1">
                <a:solidFill>
                  <a:schemeClr val="accent1"/>
                </a:solidFill>
              </a:rPr>
              <a:t>sid</a:t>
            </a:r>
            <a:r>
              <a:rPr lang="zh-CN" altLang="en-US" sz="2000" dirty="0">
                <a:solidFill>
                  <a:schemeClr val="accent1"/>
                </a:solidFill>
              </a:rPr>
              <a:t>以及基于会话的各维度的特征值。训练集数据为</a:t>
            </a:r>
            <a:r>
              <a:rPr lang="en-US" altLang="zh-CN" sz="2000" dirty="0">
                <a:solidFill>
                  <a:schemeClr val="accent1"/>
                </a:solidFill>
              </a:rPr>
              <a:t>50</a:t>
            </a:r>
            <a:r>
              <a:rPr lang="zh-CN" altLang="en-US" sz="2000" dirty="0">
                <a:solidFill>
                  <a:schemeClr val="accent1"/>
                </a:solidFill>
              </a:rPr>
              <a:t>万条，测试集数据为</a:t>
            </a:r>
            <a:r>
              <a:rPr lang="en-US" altLang="zh-CN" sz="2000" dirty="0">
                <a:solidFill>
                  <a:schemeClr val="accent1"/>
                </a:solidFill>
              </a:rPr>
              <a:t>15</a:t>
            </a:r>
            <a:r>
              <a:rPr lang="zh-CN" altLang="en-US" sz="2000" dirty="0">
                <a:solidFill>
                  <a:schemeClr val="accent1"/>
                </a:solidFill>
              </a:rPr>
              <a:t>万条，为数据较大数据量的数据集。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00A346-05FE-699A-58F5-214FD6034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3" y="1310480"/>
            <a:ext cx="4041533" cy="53519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56C219-3861-1214-3B28-0D97EC5F2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237" y="4953002"/>
            <a:ext cx="281979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9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694E-86D6-BC84-9376-75155B6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数据集分析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7B83F-CC6B-D75D-7B77-D82E41960C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47307"/>
            <a:ext cx="3117273" cy="3444238"/>
          </a:xfrm>
        </p:spPr>
        <p:txBody>
          <a:bodyPr/>
          <a:lstStyle/>
          <a:p>
            <a:r>
              <a:rPr lang="zh-CN" altLang="en-US" b="1" dirty="0">
                <a:effectLst/>
              </a:rPr>
              <a:t>对数值型变量绘制箱线图</a:t>
            </a:r>
          </a:p>
          <a:p>
            <a:r>
              <a:rPr lang="zh-CN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观察图表可以看出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carrier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的取值比较集中，而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dev_ppi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的取值偏于离散，若对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label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值影响不大可以考虑删除。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dev_height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dev_width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中包含了一定的异常值，需要进行一定的数据预处理。</a:t>
            </a:r>
            <a:endParaRPr 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D4EC08-F985-DF8E-5BF5-B1AA0051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94" y="0"/>
            <a:ext cx="8177606" cy="59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694E-86D6-BC84-9376-75155B6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数据集分析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7B83F-CC6B-D75D-7B77-D82E41960C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查看训练集与测试集数值变量分布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E51484-A8D4-F828-E2ED-0E76860F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099"/>
            <a:ext cx="1219200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8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694E-86D6-BC84-9376-75155B6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数据集分析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7B83F-CC6B-D75D-7B77-D82E41960C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 </a:t>
            </a:r>
            <a:r>
              <a:rPr lang="zh-CN" altLang="en-US" b="1" dirty="0"/>
              <a:t>查看分类变量的分布</a:t>
            </a:r>
            <a:endParaRPr lang="en-US" altLang="zh-CN" b="1" dirty="0"/>
          </a:p>
          <a:p>
            <a:r>
              <a:rPr lang="zh-CN" altLang="en-US" sz="1600" dirty="0">
                <a:effectLst/>
              </a:rPr>
              <a:t>可以看出</a:t>
            </a:r>
            <a:r>
              <a:rPr lang="en-US" altLang="zh-CN" sz="1600" dirty="0" err="1">
                <a:effectLst/>
              </a:rPr>
              <a:t>osv</a:t>
            </a:r>
            <a:r>
              <a:rPr lang="zh-CN" altLang="en-US" sz="1600" dirty="0">
                <a:effectLst/>
              </a:rPr>
              <a:t>取值单一，对</a:t>
            </a:r>
            <a:r>
              <a:rPr lang="en-US" altLang="zh-CN" sz="1600" dirty="0">
                <a:effectLst/>
              </a:rPr>
              <a:t>label</a:t>
            </a:r>
            <a:r>
              <a:rPr lang="zh-CN" altLang="en-US" sz="1600" dirty="0">
                <a:effectLst/>
              </a:rPr>
              <a:t>值的预测没有贡献，可以删除。</a:t>
            </a:r>
            <a:r>
              <a:rPr lang="en-US" altLang="zh-CN" sz="1600" dirty="0" err="1">
                <a:effectLst/>
              </a:rPr>
              <a:t>fea_hash</a:t>
            </a:r>
            <a:r>
              <a:rPr lang="zh-CN" altLang="en-US" sz="1600" dirty="0">
                <a:effectLst/>
              </a:rPr>
              <a:t>多为</a:t>
            </a:r>
            <a:r>
              <a:rPr lang="zh-CN" altLang="en-US" sz="1600">
                <a:effectLst/>
              </a:rPr>
              <a:t>唯一值，可以考虑截断长度后进行编码。</a:t>
            </a:r>
            <a:endParaRPr lang="zh-CN" altLang="en-US" sz="1600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591F1D-5C0D-0473-744E-EF869BBE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2359987"/>
            <a:ext cx="8287907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5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F283A3-AA81-4663-8764-64F64C723FD1}">
  <ds:schemaRefs>
    <ds:schemaRef ds:uri="71af3243-3dd4-4a8d-8c0d-dd76da1f02a5"/>
    <ds:schemaRef ds:uri="http://purl.org/dc/terms/"/>
    <ds:schemaRef ds:uri="16c05727-aa75-4e4a-9b5f-8a80a1165891"/>
    <ds:schemaRef ds:uri="http://schemas.microsoft.com/office/2006/documentManagement/types"/>
    <ds:schemaRef ds:uri="http://purl.org/dc/elements/1.1/"/>
    <ds:schemaRef ds:uri="http://schemas.microsoft.com/sharepoint/v3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30e9df3-be65-4c73-a93b-d1236ebd677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3447</TotalTime>
  <Words>799</Words>
  <Application>Microsoft Office PowerPoint</Application>
  <PresentationFormat>宽屏</PresentationFormat>
  <Paragraphs>78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Söhne</vt:lpstr>
      <vt:lpstr>Arial</vt:lpstr>
      <vt:lpstr>Segoe UI</vt:lpstr>
      <vt:lpstr>Office Theme</vt:lpstr>
      <vt:lpstr>100类体育运动 基于 ResNet-101 的图片分类</vt:lpstr>
      <vt:lpstr>MarTech Challenge 点击反欺诈预测</vt:lpstr>
      <vt:lpstr>score  = 89.4847</vt:lpstr>
      <vt:lpstr>PowerPoint 演示文稿</vt:lpstr>
      <vt:lpstr>主要内容</vt:lpstr>
      <vt:lpstr>数据集介绍</vt:lpstr>
      <vt:lpstr>数据集分析</vt:lpstr>
      <vt:lpstr>数据集分析</vt:lpstr>
      <vt:lpstr>数据集分析</vt:lpstr>
      <vt:lpstr>数据集分析</vt:lpstr>
      <vt:lpstr>特征工程</vt:lpstr>
      <vt:lpstr>模型选择</vt:lpstr>
      <vt:lpstr>GBDT？</vt:lpstr>
      <vt:lpstr>更具体的技术路径？</vt:lpstr>
      <vt:lpstr>1+1&gt;2 sparked</vt:lpstr>
      <vt:lpstr>100类体育运动分类</vt:lpstr>
      <vt:lpstr>acc1  = 96.85%</vt:lpstr>
      <vt:lpstr>主要内容</vt:lpstr>
      <vt:lpstr>数据集介绍</vt:lpstr>
      <vt:lpstr>数据增强</vt:lpstr>
      <vt:lpstr>模型选择</vt:lpstr>
      <vt:lpstr>引入残差连接和残差块，ResNet101解决了梯度消失和梯度爆炸问题，使得可以训练更深、更准确的模型。</vt:lpstr>
      <vt:lpstr>残差网络</vt:lpstr>
      <vt:lpstr>训练与结果</vt:lpstr>
      <vt:lpstr>优越的准确性和性能</vt:lpstr>
      <vt:lpstr>acc1  = 96.85%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遥感影像分割 基于高度修改的Deeplab V3+</dc:title>
  <dc:subject/>
  <dc:creator>熊恪峥</dc:creator>
  <cp:keywords/>
  <dc:description/>
  <cp:lastModifiedBy>lenovo</cp:lastModifiedBy>
  <cp:revision>202</cp:revision>
  <dcterms:created xsi:type="dcterms:W3CDTF">2022-06-20T04:03:06Z</dcterms:created>
  <dcterms:modified xsi:type="dcterms:W3CDTF">2023-06-21T13:47:45Z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