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0"/>
  </p:notesMasterIdLst>
  <p:sldIdLst>
    <p:sldId id="1864" r:id="rId5"/>
    <p:sldId id="1921" r:id="rId6"/>
    <p:sldId id="1920" r:id="rId7"/>
    <p:sldId id="1909" r:id="rId8"/>
    <p:sldId id="1882" r:id="rId9"/>
    <p:sldId id="1900" r:id="rId10"/>
    <p:sldId id="1901" r:id="rId11"/>
    <p:sldId id="1902" r:id="rId12"/>
    <p:sldId id="1906" r:id="rId13"/>
    <p:sldId id="1899" r:id="rId14"/>
    <p:sldId id="1886" r:id="rId15"/>
    <p:sldId id="1887" r:id="rId16"/>
    <p:sldId id="1908" r:id="rId17"/>
    <p:sldId id="1892" r:id="rId18"/>
    <p:sldId id="1907" r:id="rId19"/>
    <p:sldId id="1915" r:id="rId20"/>
    <p:sldId id="1916" r:id="rId21"/>
    <p:sldId id="1885" r:id="rId22"/>
    <p:sldId id="1870" r:id="rId23"/>
    <p:sldId id="1910" r:id="rId24"/>
    <p:sldId id="1913" r:id="rId25"/>
    <p:sldId id="1917" r:id="rId26"/>
    <p:sldId id="1858" r:id="rId27"/>
    <p:sldId id="1918" r:id="rId28"/>
    <p:sldId id="1859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042"/>
    <a:srgbClr val="153043"/>
    <a:srgbClr val="3578AF"/>
    <a:srgbClr val="FE4387"/>
    <a:srgbClr val="FF2625"/>
    <a:srgbClr val="007788"/>
    <a:srgbClr val="297C2A"/>
    <a:srgbClr val="F69000"/>
    <a:srgbClr val="01C2D1"/>
    <a:srgbClr val="D6D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24" autoAdjust="0"/>
  </p:normalViewPr>
  <p:slideViewPr>
    <p:cSldViewPr snapToGrid="0">
      <p:cViewPr varScale="1">
        <p:scale>
          <a:sx n="54" d="100"/>
          <a:sy n="54" d="100"/>
        </p:scale>
        <p:origin x="56" y="152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D6961-72F6-4F4F-862E-54EBDF52D0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EE664-F0AF-4F84-AD31-69D9885362C7}">
      <dgm:prSet phldrT="[Text]" custT="1"/>
      <dgm:spPr/>
      <dgm:t>
        <a:bodyPr/>
        <a:lstStyle/>
        <a:p>
          <a:r>
            <a:rPr lang="en-US" sz="2800" dirty="0"/>
            <a:t>1</a:t>
          </a:r>
        </a:p>
      </dgm:t>
    </dgm:pt>
    <dgm:pt modelId="{689AF72B-5082-4DA2-9956-A26B2D04D9B5}" type="parTrans" cxnId="{F305D3BD-D863-4E0D-96D2-53545900E803}">
      <dgm:prSet/>
      <dgm:spPr/>
      <dgm:t>
        <a:bodyPr/>
        <a:lstStyle/>
        <a:p>
          <a:endParaRPr lang="en-US"/>
        </a:p>
      </dgm:t>
    </dgm:pt>
    <dgm:pt modelId="{9946BABF-EA06-4A4B-BD07-2D7E2FFB2BA6}" type="sibTrans" cxnId="{F305D3BD-D863-4E0D-96D2-53545900E803}">
      <dgm:prSet/>
      <dgm:spPr/>
      <dgm:t>
        <a:bodyPr/>
        <a:lstStyle/>
        <a:p>
          <a:endParaRPr lang="en-US"/>
        </a:p>
      </dgm:t>
    </dgm:pt>
    <dgm:pt modelId="{A6F4EB55-21D4-4771-8610-13B03266B5BD}">
      <dgm:prSet phldrT="[Text]"/>
      <dgm:spPr/>
      <dgm:t>
        <a:bodyPr/>
        <a:lstStyle/>
        <a:p>
          <a:r>
            <a:rPr lang="zh-CN" altLang="en-US" dirty="0"/>
            <a:t>时间戳处理方案效果对比</a:t>
          </a:r>
          <a:endParaRPr lang="en-US" dirty="0"/>
        </a:p>
      </dgm:t>
    </dgm:pt>
    <dgm:pt modelId="{62196A76-A132-451B-8413-682933EB6434}" type="parTrans" cxnId="{D36F7655-8F36-4E46-B02A-6E0F6E1B3F23}">
      <dgm:prSet/>
      <dgm:spPr/>
      <dgm:t>
        <a:bodyPr/>
        <a:lstStyle/>
        <a:p>
          <a:endParaRPr lang="en-US"/>
        </a:p>
      </dgm:t>
    </dgm:pt>
    <dgm:pt modelId="{510D7AD0-7B36-4582-8CED-7A1DE1082909}" type="sibTrans" cxnId="{D36F7655-8F36-4E46-B02A-6E0F6E1B3F23}">
      <dgm:prSet/>
      <dgm:spPr/>
      <dgm:t>
        <a:bodyPr/>
        <a:lstStyle/>
        <a:p>
          <a:endParaRPr lang="en-US"/>
        </a:p>
      </dgm:t>
    </dgm:pt>
    <dgm:pt modelId="{E22FA824-1AD2-4E2B-A9E2-78B8D4E0A542}">
      <dgm:prSet phldrT="[Text]" custT="1"/>
      <dgm:spPr/>
      <dgm:t>
        <a:bodyPr/>
        <a:lstStyle/>
        <a:p>
          <a:r>
            <a:rPr lang="en-US" sz="2800" dirty="0"/>
            <a:t>2</a:t>
          </a:r>
        </a:p>
      </dgm:t>
    </dgm:pt>
    <dgm:pt modelId="{8DF16631-CB80-4800-BF2B-7C9ACF7B0804}" type="parTrans" cxnId="{2D719790-F256-4ACD-B6E7-8D6642FEA284}">
      <dgm:prSet/>
      <dgm:spPr/>
      <dgm:t>
        <a:bodyPr/>
        <a:lstStyle/>
        <a:p>
          <a:endParaRPr lang="en-US"/>
        </a:p>
      </dgm:t>
    </dgm:pt>
    <dgm:pt modelId="{4C028BE0-64AF-41AD-9933-9B4297A715F1}" type="sibTrans" cxnId="{2D719790-F256-4ACD-B6E7-8D6642FEA284}">
      <dgm:prSet/>
      <dgm:spPr/>
      <dgm:t>
        <a:bodyPr/>
        <a:lstStyle/>
        <a:p>
          <a:endParaRPr lang="en-US"/>
        </a:p>
      </dgm:t>
    </dgm:pt>
    <dgm:pt modelId="{4BB91064-6534-4C0C-B002-B334C80028A5}">
      <dgm:prSet phldrT="[Text]"/>
      <dgm:spPr/>
      <dgm:t>
        <a:bodyPr/>
        <a:lstStyle/>
        <a:p>
          <a:r>
            <a:rPr lang="zh-CN" altLang="en-US" dirty="0"/>
            <a:t>手动填补缺失值和类别编码对结果的影响</a:t>
          </a:r>
          <a:endParaRPr lang="en-US" dirty="0"/>
        </a:p>
      </dgm:t>
    </dgm:pt>
    <dgm:pt modelId="{92AF1396-1A8A-4888-9AD1-DA926976F6AB}" type="parTrans" cxnId="{A64BBEA1-EB3E-4DC7-B705-8ECD1DB7E082}">
      <dgm:prSet/>
      <dgm:spPr/>
      <dgm:t>
        <a:bodyPr/>
        <a:lstStyle/>
        <a:p>
          <a:endParaRPr lang="en-US"/>
        </a:p>
      </dgm:t>
    </dgm:pt>
    <dgm:pt modelId="{81699667-5D0B-4A28-82D5-212E761BA013}" type="sibTrans" cxnId="{A64BBEA1-EB3E-4DC7-B705-8ECD1DB7E082}">
      <dgm:prSet/>
      <dgm:spPr/>
      <dgm:t>
        <a:bodyPr/>
        <a:lstStyle/>
        <a:p>
          <a:endParaRPr lang="en-US"/>
        </a:p>
      </dgm:t>
    </dgm:pt>
    <dgm:pt modelId="{FBAB2A7D-F716-4D08-91BD-3A70A2CEBC4B}">
      <dgm:prSet phldrT="[Text]" custT="1"/>
      <dgm:spPr/>
      <dgm:t>
        <a:bodyPr/>
        <a:lstStyle/>
        <a:p>
          <a:r>
            <a:rPr lang="en-US" sz="2800" dirty="0"/>
            <a:t>3</a:t>
          </a:r>
        </a:p>
      </dgm:t>
    </dgm:pt>
    <dgm:pt modelId="{2DA78264-0E54-4A12-AEEE-1F2CDEFC0163}" type="parTrans" cxnId="{FA2864E1-6047-4D82-AA08-CE77BEB9A75D}">
      <dgm:prSet/>
      <dgm:spPr/>
      <dgm:t>
        <a:bodyPr/>
        <a:lstStyle/>
        <a:p>
          <a:endParaRPr lang="en-US"/>
        </a:p>
      </dgm:t>
    </dgm:pt>
    <dgm:pt modelId="{C128B98B-903A-4086-8841-8B9D0F0F084C}" type="sibTrans" cxnId="{FA2864E1-6047-4D82-AA08-CE77BEB9A75D}">
      <dgm:prSet/>
      <dgm:spPr/>
      <dgm:t>
        <a:bodyPr/>
        <a:lstStyle/>
        <a:p>
          <a:endParaRPr lang="en-US"/>
        </a:p>
      </dgm:t>
    </dgm:pt>
    <dgm:pt modelId="{8D0C135E-AA81-49F5-B98C-636F62A969BC}">
      <dgm:prSet phldrT="[Text]"/>
      <dgm:spPr/>
      <dgm:t>
        <a:bodyPr/>
        <a:lstStyle/>
        <a:p>
          <a:r>
            <a:rPr lang="en-US" dirty="0"/>
            <a:t>Stacking</a:t>
          </a:r>
          <a:r>
            <a:rPr lang="zh-CN" altLang="en-US" dirty="0"/>
            <a:t>中使用交叉验证对基模型训练</a:t>
          </a:r>
          <a:endParaRPr lang="en-US" dirty="0"/>
        </a:p>
      </dgm:t>
    </dgm:pt>
    <dgm:pt modelId="{EA5B703E-5A19-43C4-9B73-2EACF04EF976}" type="parTrans" cxnId="{F4C1C548-AF97-42DE-910D-577DA04042D2}">
      <dgm:prSet/>
      <dgm:spPr/>
      <dgm:t>
        <a:bodyPr/>
        <a:lstStyle/>
        <a:p>
          <a:endParaRPr lang="en-US"/>
        </a:p>
      </dgm:t>
    </dgm:pt>
    <dgm:pt modelId="{4E0B389E-5F0F-404C-B2BB-ADD7CD5158F7}" type="sibTrans" cxnId="{F4C1C548-AF97-42DE-910D-577DA04042D2}">
      <dgm:prSet/>
      <dgm:spPr/>
      <dgm:t>
        <a:bodyPr/>
        <a:lstStyle/>
        <a:p>
          <a:endParaRPr lang="en-US"/>
        </a:p>
      </dgm:t>
    </dgm:pt>
    <dgm:pt modelId="{CA9DEE54-71EC-4D35-A8B2-B95CC645AF76}">
      <dgm:prSet phldrT="[Text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增加模型稳健性</a:t>
          </a:r>
          <a:endParaRPr lang="en-US" dirty="0">
            <a:solidFill>
              <a:srgbClr val="C00000"/>
            </a:solidFill>
          </a:endParaRPr>
        </a:p>
      </dgm:t>
    </dgm:pt>
    <dgm:pt modelId="{0E5C89ED-E820-40C2-B12F-66A12E4A4B6D}" type="parTrans" cxnId="{3F00DE9B-E104-4D91-95BF-A88A56D15900}">
      <dgm:prSet/>
      <dgm:spPr/>
      <dgm:t>
        <a:bodyPr/>
        <a:lstStyle/>
        <a:p>
          <a:endParaRPr lang="en-US"/>
        </a:p>
      </dgm:t>
    </dgm:pt>
    <dgm:pt modelId="{0D753FAA-FC05-4F79-B794-63921E06E173}" type="sibTrans" cxnId="{3F00DE9B-E104-4D91-95BF-A88A56D15900}">
      <dgm:prSet/>
      <dgm:spPr/>
      <dgm:t>
        <a:bodyPr/>
        <a:lstStyle/>
        <a:p>
          <a:endParaRPr lang="en-US"/>
        </a:p>
      </dgm:t>
    </dgm:pt>
    <dgm:pt modelId="{532A901D-4345-4507-B995-4EF1798679DB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0A440C9-085A-49EB-A745-A4E270DFA729}" type="parTrans" cxnId="{23B6277A-FC84-456C-A51C-843F81CFFF95}">
      <dgm:prSet/>
      <dgm:spPr/>
      <dgm:t>
        <a:bodyPr/>
        <a:lstStyle/>
        <a:p>
          <a:endParaRPr lang="zh-CN" altLang="en-US"/>
        </a:p>
      </dgm:t>
    </dgm:pt>
    <dgm:pt modelId="{4F2BD193-1154-481A-99F6-2F9015CD0DC4}" type="sibTrans" cxnId="{23B6277A-FC84-456C-A51C-843F81CFFF95}">
      <dgm:prSet/>
      <dgm:spPr/>
      <dgm:t>
        <a:bodyPr/>
        <a:lstStyle/>
        <a:p>
          <a:endParaRPr lang="zh-CN" altLang="en-US"/>
        </a:p>
      </dgm:t>
    </dgm:pt>
    <dgm:pt modelId="{F67B5072-1EDB-4266-933B-B3E9E3272425}">
      <dgm:prSet phldrT="[Text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用分桶处理</a:t>
          </a:r>
          <a:endParaRPr lang="en-US" dirty="0">
            <a:solidFill>
              <a:srgbClr val="C00000"/>
            </a:solidFill>
          </a:endParaRPr>
        </a:p>
      </dgm:t>
    </dgm:pt>
    <dgm:pt modelId="{59BA404D-C84C-4A71-AA3D-0D500C4B1228}" type="parTrans" cxnId="{B5891030-CDAA-452A-A00D-449D5C9601AD}">
      <dgm:prSet/>
      <dgm:spPr/>
      <dgm:t>
        <a:bodyPr/>
        <a:lstStyle/>
        <a:p>
          <a:endParaRPr lang="zh-CN" altLang="en-US"/>
        </a:p>
      </dgm:t>
    </dgm:pt>
    <dgm:pt modelId="{C9BF7FF0-8DF1-4DA4-B48A-8537FDADFCDC}" type="sibTrans" cxnId="{B5891030-CDAA-452A-A00D-449D5C9601AD}">
      <dgm:prSet/>
      <dgm:spPr/>
      <dgm:t>
        <a:bodyPr/>
        <a:lstStyle/>
        <a:p>
          <a:endParaRPr lang="zh-CN" altLang="en-US"/>
        </a:p>
      </dgm:t>
    </dgm:pt>
    <dgm:pt modelId="{FDEB76C9-A784-4CF2-BD32-643D82FF437D}">
      <dgm:prSet phldrT="[Text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无需手动处理缺失值和类别编码</a:t>
          </a:r>
          <a:endParaRPr lang="en-US" dirty="0">
            <a:solidFill>
              <a:srgbClr val="C00000"/>
            </a:solidFill>
          </a:endParaRPr>
        </a:p>
      </dgm:t>
    </dgm:pt>
    <dgm:pt modelId="{72D8A3A1-79DF-4D3B-A614-55C0AD104183}" type="parTrans" cxnId="{88935D77-9E82-45DE-9ADC-CFEB1DE4E8BA}">
      <dgm:prSet/>
      <dgm:spPr/>
      <dgm:t>
        <a:bodyPr/>
        <a:lstStyle/>
        <a:p>
          <a:endParaRPr lang="zh-CN" altLang="en-US"/>
        </a:p>
      </dgm:t>
    </dgm:pt>
    <dgm:pt modelId="{5E94FA0E-B75D-40FF-8891-CDE4E4E7E93C}" type="sibTrans" cxnId="{88935D77-9E82-45DE-9ADC-CFEB1DE4E8BA}">
      <dgm:prSet/>
      <dgm:spPr/>
      <dgm:t>
        <a:bodyPr/>
        <a:lstStyle/>
        <a:p>
          <a:endParaRPr lang="zh-CN" altLang="en-US"/>
        </a:p>
      </dgm:t>
    </dgm:pt>
    <dgm:pt modelId="{4E28308F-7966-420B-8170-77D6FCF6C53B}">
      <dgm:prSet/>
      <dgm:spPr/>
      <dgm:t>
        <a:bodyPr/>
        <a:lstStyle/>
        <a:p>
          <a:r>
            <a:rPr lang="zh-CN" altLang="en-US" dirty="0"/>
            <a:t>随机搜索优化模型的参数选择</a:t>
          </a:r>
        </a:p>
      </dgm:t>
    </dgm:pt>
    <dgm:pt modelId="{52A4AA8F-B0C4-4796-A3E1-906A6C91819C}" type="parTrans" cxnId="{BC6E8004-8008-4371-9EA7-C1B0CC68DDBB}">
      <dgm:prSet/>
      <dgm:spPr/>
      <dgm:t>
        <a:bodyPr/>
        <a:lstStyle/>
        <a:p>
          <a:endParaRPr lang="zh-CN" altLang="en-US"/>
        </a:p>
      </dgm:t>
    </dgm:pt>
    <dgm:pt modelId="{2481D043-29CE-4084-9F1C-B8F25E7751ED}" type="sibTrans" cxnId="{BC6E8004-8008-4371-9EA7-C1B0CC68DDBB}">
      <dgm:prSet/>
      <dgm:spPr/>
      <dgm:t>
        <a:bodyPr/>
        <a:lstStyle/>
        <a:p>
          <a:endParaRPr lang="zh-CN" altLang="en-US"/>
        </a:p>
      </dgm:t>
    </dgm:pt>
    <dgm:pt modelId="{765FC4DD-495C-4097-B85C-80060A620794}">
      <dgm:prSet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提高模型准确率</a:t>
          </a:r>
        </a:p>
      </dgm:t>
    </dgm:pt>
    <dgm:pt modelId="{FAA552B2-7432-4030-8A73-7EBC8FB43728}" type="parTrans" cxnId="{3F7DD6ED-FB97-47DC-8140-525B60666498}">
      <dgm:prSet/>
      <dgm:spPr/>
      <dgm:t>
        <a:bodyPr/>
        <a:lstStyle/>
        <a:p>
          <a:endParaRPr lang="zh-CN" altLang="en-US"/>
        </a:p>
      </dgm:t>
    </dgm:pt>
    <dgm:pt modelId="{B29B57BC-E70F-42EF-9B6B-4476AECA9D25}" type="sibTrans" cxnId="{3F7DD6ED-FB97-47DC-8140-525B60666498}">
      <dgm:prSet/>
      <dgm:spPr/>
      <dgm:t>
        <a:bodyPr/>
        <a:lstStyle/>
        <a:p>
          <a:endParaRPr lang="zh-CN" altLang="en-US"/>
        </a:p>
      </dgm:t>
    </dgm:pt>
    <dgm:pt modelId="{C3034FB1-5E60-4614-8A54-0757D9BAB98A}" type="pres">
      <dgm:prSet presAssocID="{3D4D6961-72F6-4F4F-862E-54EBDF52D0A1}" presName="linearFlow" presStyleCnt="0">
        <dgm:presLayoutVars>
          <dgm:dir/>
          <dgm:animLvl val="lvl"/>
          <dgm:resizeHandles val="exact"/>
        </dgm:presLayoutVars>
      </dgm:prSet>
      <dgm:spPr/>
    </dgm:pt>
    <dgm:pt modelId="{F05AED2F-8C0D-4359-8256-E7B21824B19B}" type="pres">
      <dgm:prSet presAssocID="{B6AEE664-F0AF-4F84-AD31-69D9885362C7}" presName="composite" presStyleCnt="0"/>
      <dgm:spPr/>
    </dgm:pt>
    <dgm:pt modelId="{9B864C03-63A0-4F6A-B730-C0CBCA132000}" type="pres">
      <dgm:prSet presAssocID="{B6AEE664-F0AF-4F84-AD31-69D9885362C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363E5F0-296A-4865-9903-BA68D6606592}" type="pres">
      <dgm:prSet presAssocID="{B6AEE664-F0AF-4F84-AD31-69D9885362C7}" presName="descendantText" presStyleLbl="alignAcc1" presStyleIdx="0" presStyleCnt="4">
        <dgm:presLayoutVars>
          <dgm:bulletEnabled val="1"/>
        </dgm:presLayoutVars>
      </dgm:prSet>
      <dgm:spPr/>
    </dgm:pt>
    <dgm:pt modelId="{DB543BDA-2FBE-438A-B2F4-27FF1924D1EE}" type="pres">
      <dgm:prSet presAssocID="{9946BABF-EA06-4A4B-BD07-2D7E2FFB2BA6}" presName="sp" presStyleCnt="0"/>
      <dgm:spPr/>
    </dgm:pt>
    <dgm:pt modelId="{FAE81170-7704-4824-B19B-EA38A0B72AEF}" type="pres">
      <dgm:prSet presAssocID="{E22FA824-1AD2-4E2B-A9E2-78B8D4E0A542}" presName="composite" presStyleCnt="0"/>
      <dgm:spPr/>
    </dgm:pt>
    <dgm:pt modelId="{A47665EC-1389-468B-9CC0-B9CB9E423D23}" type="pres">
      <dgm:prSet presAssocID="{E22FA824-1AD2-4E2B-A9E2-78B8D4E0A54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7AB3EBC-239D-4709-BC6E-0EE59078895A}" type="pres">
      <dgm:prSet presAssocID="{E22FA824-1AD2-4E2B-A9E2-78B8D4E0A542}" presName="descendantText" presStyleLbl="alignAcc1" presStyleIdx="1" presStyleCnt="4">
        <dgm:presLayoutVars>
          <dgm:bulletEnabled val="1"/>
        </dgm:presLayoutVars>
      </dgm:prSet>
      <dgm:spPr/>
    </dgm:pt>
    <dgm:pt modelId="{5FBF0E86-2D14-4525-A107-1221568AF1CC}" type="pres">
      <dgm:prSet presAssocID="{4C028BE0-64AF-41AD-9933-9B4297A715F1}" presName="sp" presStyleCnt="0"/>
      <dgm:spPr/>
    </dgm:pt>
    <dgm:pt modelId="{AEAF7F3B-2FB6-48C4-A2C7-6F217FB7DDEB}" type="pres">
      <dgm:prSet presAssocID="{FBAB2A7D-F716-4D08-91BD-3A70A2CEBC4B}" presName="composite" presStyleCnt="0"/>
      <dgm:spPr/>
    </dgm:pt>
    <dgm:pt modelId="{93882594-AA53-46A2-BC6A-75AC1EE19443}" type="pres">
      <dgm:prSet presAssocID="{FBAB2A7D-F716-4D08-91BD-3A70A2CEBC4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4539581-9A9D-424A-B783-B9FDC44FE75E}" type="pres">
      <dgm:prSet presAssocID="{FBAB2A7D-F716-4D08-91BD-3A70A2CEBC4B}" presName="descendantText" presStyleLbl="alignAcc1" presStyleIdx="2" presStyleCnt="4">
        <dgm:presLayoutVars>
          <dgm:bulletEnabled val="1"/>
        </dgm:presLayoutVars>
      </dgm:prSet>
      <dgm:spPr/>
    </dgm:pt>
    <dgm:pt modelId="{B8659886-3B81-4DF6-8C98-5B66CEC2541D}" type="pres">
      <dgm:prSet presAssocID="{C128B98B-903A-4086-8841-8B9D0F0F084C}" presName="sp" presStyleCnt="0"/>
      <dgm:spPr/>
    </dgm:pt>
    <dgm:pt modelId="{226ECED4-C4D5-49F6-B1C4-3D34159EC69C}" type="pres">
      <dgm:prSet presAssocID="{532A901D-4345-4507-B995-4EF1798679DB}" presName="composite" presStyleCnt="0"/>
      <dgm:spPr/>
    </dgm:pt>
    <dgm:pt modelId="{A9F84BD8-1213-42D6-A5D2-27886F1785B7}" type="pres">
      <dgm:prSet presAssocID="{532A901D-4345-4507-B995-4EF1798679D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6C2594E-EA38-4264-81E7-CD18F0A467A9}" type="pres">
      <dgm:prSet presAssocID="{532A901D-4345-4507-B995-4EF1798679D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C6E8004-8008-4371-9EA7-C1B0CC68DDBB}" srcId="{532A901D-4345-4507-B995-4EF1798679DB}" destId="{4E28308F-7966-420B-8170-77D6FCF6C53B}" srcOrd="0" destOrd="0" parTransId="{52A4AA8F-B0C4-4796-A3E1-906A6C91819C}" sibTransId="{2481D043-29CE-4084-9F1C-B8F25E7751ED}"/>
    <dgm:cxn modelId="{E2925A07-88F2-4D6E-81BD-22A2C738E53F}" type="presOf" srcId="{532A901D-4345-4507-B995-4EF1798679DB}" destId="{A9F84BD8-1213-42D6-A5D2-27886F1785B7}" srcOrd="0" destOrd="0" presId="urn:microsoft.com/office/officeart/2005/8/layout/chevron2"/>
    <dgm:cxn modelId="{B5891030-CDAA-452A-A00D-449D5C9601AD}" srcId="{B6AEE664-F0AF-4F84-AD31-69D9885362C7}" destId="{F67B5072-1EDB-4266-933B-B3E9E3272425}" srcOrd="1" destOrd="0" parTransId="{59BA404D-C84C-4A71-AA3D-0D500C4B1228}" sibTransId="{C9BF7FF0-8DF1-4DA4-B48A-8537FDADFCDC}"/>
    <dgm:cxn modelId="{3F7EA53C-A27A-4644-8D57-6D4229EF4A88}" type="presOf" srcId="{B6AEE664-F0AF-4F84-AD31-69D9885362C7}" destId="{9B864C03-63A0-4F6A-B730-C0CBCA132000}" srcOrd="0" destOrd="0" presId="urn:microsoft.com/office/officeart/2005/8/layout/chevron2"/>
    <dgm:cxn modelId="{D0DBA965-8838-4A64-9B35-66B4AF89877A}" type="presOf" srcId="{4E28308F-7966-420B-8170-77D6FCF6C53B}" destId="{B6C2594E-EA38-4264-81E7-CD18F0A467A9}" srcOrd="0" destOrd="0" presId="urn:microsoft.com/office/officeart/2005/8/layout/chevron2"/>
    <dgm:cxn modelId="{D2544D67-2C33-4959-A18E-2AEDB69E54BE}" type="presOf" srcId="{F67B5072-1EDB-4266-933B-B3E9E3272425}" destId="{4363E5F0-296A-4865-9903-BA68D6606592}" srcOrd="0" destOrd="1" presId="urn:microsoft.com/office/officeart/2005/8/layout/chevron2"/>
    <dgm:cxn modelId="{44816A68-B9C7-47F1-A38A-9718C434ECEA}" type="presOf" srcId="{A6F4EB55-21D4-4771-8610-13B03266B5BD}" destId="{4363E5F0-296A-4865-9903-BA68D6606592}" srcOrd="0" destOrd="0" presId="urn:microsoft.com/office/officeart/2005/8/layout/chevron2"/>
    <dgm:cxn modelId="{F4C1C548-AF97-42DE-910D-577DA04042D2}" srcId="{FBAB2A7D-F716-4D08-91BD-3A70A2CEBC4B}" destId="{8D0C135E-AA81-49F5-B98C-636F62A969BC}" srcOrd="0" destOrd="0" parTransId="{EA5B703E-5A19-43C4-9B73-2EACF04EF976}" sibTransId="{4E0B389E-5F0F-404C-B2BB-ADD7CD5158F7}"/>
    <dgm:cxn modelId="{5FE0B76C-4B75-4466-AA11-82F2AE89A661}" type="presOf" srcId="{3D4D6961-72F6-4F4F-862E-54EBDF52D0A1}" destId="{C3034FB1-5E60-4614-8A54-0757D9BAB98A}" srcOrd="0" destOrd="0" presId="urn:microsoft.com/office/officeart/2005/8/layout/chevron2"/>
    <dgm:cxn modelId="{B2833971-28D4-4D70-AFA9-B326846A85DE}" type="presOf" srcId="{CA9DEE54-71EC-4D35-A8B2-B95CC645AF76}" destId="{14539581-9A9D-424A-B783-B9FDC44FE75E}" srcOrd="0" destOrd="1" presId="urn:microsoft.com/office/officeart/2005/8/layout/chevron2"/>
    <dgm:cxn modelId="{D36F7655-8F36-4E46-B02A-6E0F6E1B3F23}" srcId="{B6AEE664-F0AF-4F84-AD31-69D9885362C7}" destId="{A6F4EB55-21D4-4771-8610-13B03266B5BD}" srcOrd="0" destOrd="0" parTransId="{62196A76-A132-451B-8413-682933EB6434}" sibTransId="{510D7AD0-7B36-4582-8CED-7A1DE1082909}"/>
    <dgm:cxn modelId="{88935D77-9E82-45DE-9ADC-CFEB1DE4E8BA}" srcId="{E22FA824-1AD2-4E2B-A9E2-78B8D4E0A542}" destId="{FDEB76C9-A784-4CF2-BD32-643D82FF437D}" srcOrd="1" destOrd="0" parTransId="{72D8A3A1-79DF-4D3B-A614-55C0AD104183}" sibTransId="{5E94FA0E-B75D-40FF-8891-CDE4E4E7E93C}"/>
    <dgm:cxn modelId="{23B6277A-FC84-456C-A51C-843F81CFFF95}" srcId="{3D4D6961-72F6-4F4F-862E-54EBDF52D0A1}" destId="{532A901D-4345-4507-B995-4EF1798679DB}" srcOrd="3" destOrd="0" parTransId="{A0A440C9-085A-49EB-A745-A4E270DFA729}" sibTransId="{4F2BD193-1154-481A-99F6-2F9015CD0DC4}"/>
    <dgm:cxn modelId="{8A36B183-A120-4134-A581-95132457016A}" type="presOf" srcId="{E22FA824-1AD2-4E2B-A9E2-78B8D4E0A542}" destId="{A47665EC-1389-468B-9CC0-B9CB9E423D23}" srcOrd="0" destOrd="0" presId="urn:microsoft.com/office/officeart/2005/8/layout/chevron2"/>
    <dgm:cxn modelId="{2D719790-F256-4ACD-B6E7-8D6642FEA284}" srcId="{3D4D6961-72F6-4F4F-862E-54EBDF52D0A1}" destId="{E22FA824-1AD2-4E2B-A9E2-78B8D4E0A542}" srcOrd="1" destOrd="0" parTransId="{8DF16631-CB80-4800-BF2B-7C9ACF7B0804}" sibTransId="{4C028BE0-64AF-41AD-9933-9B4297A715F1}"/>
    <dgm:cxn modelId="{3F00DE9B-E104-4D91-95BF-A88A56D15900}" srcId="{FBAB2A7D-F716-4D08-91BD-3A70A2CEBC4B}" destId="{CA9DEE54-71EC-4D35-A8B2-B95CC645AF76}" srcOrd="1" destOrd="0" parTransId="{0E5C89ED-E820-40C2-B12F-66A12E4A4B6D}" sibTransId="{0D753FAA-FC05-4F79-B794-63921E06E173}"/>
    <dgm:cxn modelId="{A64BBEA1-EB3E-4DC7-B705-8ECD1DB7E082}" srcId="{E22FA824-1AD2-4E2B-A9E2-78B8D4E0A542}" destId="{4BB91064-6534-4C0C-B002-B334C80028A5}" srcOrd="0" destOrd="0" parTransId="{92AF1396-1A8A-4888-9AD1-DA926976F6AB}" sibTransId="{81699667-5D0B-4A28-82D5-212E761BA013}"/>
    <dgm:cxn modelId="{B468F2A9-5362-4357-82D0-00E0E6647AF7}" type="presOf" srcId="{8D0C135E-AA81-49F5-B98C-636F62A969BC}" destId="{14539581-9A9D-424A-B783-B9FDC44FE75E}" srcOrd="0" destOrd="0" presId="urn:microsoft.com/office/officeart/2005/8/layout/chevron2"/>
    <dgm:cxn modelId="{DA14B9AF-21ED-4548-BA55-CF19AA4B60AB}" type="presOf" srcId="{765FC4DD-495C-4097-B85C-80060A620794}" destId="{B6C2594E-EA38-4264-81E7-CD18F0A467A9}" srcOrd="0" destOrd="1" presId="urn:microsoft.com/office/officeart/2005/8/layout/chevron2"/>
    <dgm:cxn modelId="{4D7595B8-A8DF-4DD7-BAE3-DE765377105C}" type="presOf" srcId="{FBAB2A7D-F716-4D08-91BD-3A70A2CEBC4B}" destId="{93882594-AA53-46A2-BC6A-75AC1EE19443}" srcOrd="0" destOrd="0" presId="urn:microsoft.com/office/officeart/2005/8/layout/chevron2"/>
    <dgm:cxn modelId="{F305D3BD-D863-4E0D-96D2-53545900E803}" srcId="{3D4D6961-72F6-4F4F-862E-54EBDF52D0A1}" destId="{B6AEE664-F0AF-4F84-AD31-69D9885362C7}" srcOrd="0" destOrd="0" parTransId="{689AF72B-5082-4DA2-9956-A26B2D04D9B5}" sibTransId="{9946BABF-EA06-4A4B-BD07-2D7E2FFB2BA6}"/>
    <dgm:cxn modelId="{B5A005D4-0238-4767-8D7C-8E420670224A}" type="presOf" srcId="{4BB91064-6534-4C0C-B002-B334C80028A5}" destId="{47AB3EBC-239D-4709-BC6E-0EE59078895A}" srcOrd="0" destOrd="0" presId="urn:microsoft.com/office/officeart/2005/8/layout/chevron2"/>
    <dgm:cxn modelId="{FA2864E1-6047-4D82-AA08-CE77BEB9A75D}" srcId="{3D4D6961-72F6-4F4F-862E-54EBDF52D0A1}" destId="{FBAB2A7D-F716-4D08-91BD-3A70A2CEBC4B}" srcOrd="2" destOrd="0" parTransId="{2DA78264-0E54-4A12-AEEE-1F2CDEFC0163}" sibTransId="{C128B98B-903A-4086-8841-8B9D0F0F084C}"/>
    <dgm:cxn modelId="{3F7DD6ED-FB97-47DC-8140-525B60666498}" srcId="{532A901D-4345-4507-B995-4EF1798679DB}" destId="{765FC4DD-495C-4097-B85C-80060A620794}" srcOrd="1" destOrd="0" parTransId="{FAA552B2-7432-4030-8A73-7EBC8FB43728}" sibTransId="{B29B57BC-E70F-42EF-9B6B-4476AECA9D25}"/>
    <dgm:cxn modelId="{26D04EFA-DB4D-408E-A9ED-524D920A9CA1}" type="presOf" srcId="{FDEB76C9-A784-4CF2-BD32-643D82FF437D}" destId="{47AB3EBC-239D-4709-BC6E-0EE59078895A}" srcOrd="0" destOrd="1" presId="urn:microsoft.com/office/officeart/2005/8/layout/chevron2"/>
    <dgm:cxn modelId="{5B83C174-2859-42BA-9461-24F1F25B3CF8}" type="presParOf" srcId="{C3034FB1-5E60-4614-8A54-0757D9BAB98A}" destId="{F05AED2F-8C0D-4359-8256-E7B21824B19B}" srcOrd="0" destOrd="0" presId="urn:microsoft.com/office/officeart/2005/8/layout/chevron2"/>
    <dgm:cxn modelId="{1BC2977A-1712-4F72-BD3F-16526574A082}" type="presParOf" srcId="{F05AED2F-8C0D-4359-8256-E7B21824B19B}" destId="{9B864C03-63A0-4F6A-B730-C0CBCA132000}" srcOrd="0" destOrd="0" presId="urn:microsoft.com/office/officeart/2005/8/layout/chevron2"/>
    <dgm:cxn modelId="{AF754B30-0953-4EBD-8B7B-19A4586D1B58}" type="presParOf" srcId="{F05AED2F-8C0D-4359-8256-E7B21824B19B}" destId="{4363E5F0-296A-4865-9903-BA68D6606592}" srcOrd="1" destOrd="0" presId="urn:microsoft.com/office/officeart/2005/8/layout/chevron2"/>
    <dgm:cxn modelId="{7EA13BC6-1FE7-4A1C-8F91-B8E4AF238E19}" type="presParOf" srcId="{C3034FB1-5E60-4614-8A54-0757D9BAB98A}" destId="{DB543BDA-2FBE-438A-B2F4-27FF1924D1EE}" srcOrd="1" destOrd="0" presId="urn:microsoft.com/office/officeart/2005/8/layout/chevron2"/>
    <dgm:cxn modelId="{1DE524D2-18F9-42F7-BF0F-D64418879773}" type="presParOf" srcId="{C3034FB1-5E60-4614-8A54-0757D9BAB98A}" destId="{FAE81170-7704-4824-B19B-EA38A0B72AEF}" srcOrd="2" destOrd="0" presId="urn:microsoft.com/office/officeart/2005/8/layout/chevron2"/>
    <dgm:cxn modelId="{885CB628-FB96-4C7F-8E37-E7A01F3DA04C}" type="presParOf" srcId="{FAE81170-7704-4824-B19B-EA38A0B72AEF}" destId="{A47665EC-1389-468B-9CC0-B9CB9E423D23}" srcOrd="0" destOrd="0" presId="urn:microsoft.com/office/officeart/2005/8/layout/chevron2"/>
    <dgm:cxn modelId="{696F6EE2-D90E-4485-A790-73187F07E44F}" type="presParOf" srcId="{FAE81170-7704-4824-B19B-EA38A0B72AEF}" destId="{47AB3EBC-239D-4709-BC6E-0EE59078895A}" srcOrd="1" destOrd="0" presId="urn:microsoft.com/office/officeart/2005/8/layout/chevron2"/>
    <dgm:cxn modelId="{D64209E9-1741-48B2-8CD3-EFA1EA47E969}" type="presParOf" srcId="{C3034FB1-5E60-4614-8A54-0757D9BAB98A}" destId="{5FBF0E86-2D14-4525-A107-1221568AF1CC}" srcOrd="3" destOrd="0" presId="urn:microsoft.com/office/officeart/2005/8/layout/chevron2"/>
    <dgm:cxn modelId="{6E6C54A0-8E8A-4975-B177-C5DCDD86CCD4}" type="presParOf" srcId="{C3034FB1-5E60-4614-8A54-0757D9BAB98A}" destId="{AEAF7F3B-2FB6-48C4-A2C7-6F217FB7DDEB}" srcOrd="4" destOrd="0" presId="urn:microsoft.com/office/officeart/2005/8/layout/chevron2"/>
    <dgm:cxn modelId="{4FFDC902-B10A-4A2F-BAED-AE740C162925}" type="presParOf" srcId="{AEAF7F3B-2FB6-48C4-A2C7-6F217FB7DDEB}" destId="{93882594-AA53-46A2-BC6A-75AC1EE19443}" srcOrd="0" destOrd="0" presId="urn:microsoft.com/office/officeart/2005/8/layout/chevron2"/>
    <dgm:cxn modelId="{E19721DF-951D-44D2-B5F0-6AB6F40DB543}" type="presParOf" srcId="{AEAF7F3B-2FB6-48C4-A2C7-6F217FB7DDEB}" destId="{14539581-9A9D-424A-B783-B9FDC44FE75E}" srcOrd="1" destOrd="0" presId="urn:microsoft.com/office/officeart/2005/8/layout/chevron2"/>
    <dgm:cxn modelId="{ABB93380-A82D-4107-B050-BED22403A7EC}" type="presParOf" srcId="{C3034FB1-5E60-4614-8A54-0757D9BAB98A}" destId="{B8659886-3B81-4DF6-8C98-5B66CEC2541D}" srcOrd="5" destOrd="0" presId="urn:microsoft.com/office/officeart/2005/8/layout/chevron2"/>
    <dgm:cxn modelId="{AF255090-69E2-4F87-B443-88E9EE914BE0}" type="presParOf" srcId="{C3034FB1-5E60-4614-8A54-0757D9BAB98A}" destId="{226ECED4-C4D5-49F6-B1C4-3D34159EC69C}" srcOrd="6" destOrd="0" presId="urn:microsoft.com/office/officeart/2005/8/layout/chevron2"/>
    <dgm:cxn modelId="{1B8CFAAE-5BF1-4733-9777-BA76DFE82575}" type="presParOf" srcId="{226ECED4-C4D5-49F6-B1C4-3D34159EC69C}" destId="{A9F84BD8-1213-42D6-A5D2-27886F1785B7}" srcOrd="0" destOrd="0" presId="urn:microsoft.com/office/officeart/2005/8/layout/chevron2"/>
    <dgm:cxn modelId="{86B6BD89-571D-4205-8776-217022DA0054}" type="presParOf" srcId="{226ECED4-C4D5-49F6-B1C4-3D34159EC69C}" destId="{B6C2594E-EA38-4264-81E7-CD18F0A467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64C03-63A0-4F6A-B730-C0CBCA132000}">
      <dsp:nvSpPr>
        <dsp:cNvPr id="0" name=""/>
        <dsp:cNvSpPr/>
      </dsp:nvSpPr>
      <dsp:spPr>
        <a:xfrm rot="5400000">
          <a:off x="-262374" y="264376"/>
          <a:ext cx="1749160" cy="1224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 rot="-5400000">
        <a:off x="0" y="614208"/>
        <a:ext cx="1224412" cy="524748"/>
      </dsp:txXfrm>
    </dsp:sp>
    <dsp:sp modelId="{4363E5F0-296A-4865-9903-BA68D6606592}">
      <dsp:nvSpPr>
        <dsp:cNvPr id="0" name=""/>
        <dsp:cNvSpPr/>
      </dsp:nvSpPr>
      <dsp:spPr>
        <a:xfrm rot="5400000">
          <a:off x="3527228" y="-2300813"/>
          <a:ext cx="1136954" cy="57425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时间戳处理方案效果对比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solidFill>
                <a:srgbClr val="C00000"/>
              </a:solidFill>
            </a:rPr>
            <a:t>用分桶处理</a:t>
          </a:r>
          <a:endParaRPr lang="en-US" sz="2300" kern="1200" dirty="0">
            <a:solidFill>
              <a:srgbClr val="C00000"/>
            </a:solidFill>
          </a:endParaRPr>
        </a:p>
      </dsp:txBody>
      <dsp:txXfrm rot="-5400000">
        <a:off x="1224412" y="57505"/>
        <a:ext cx="5687084" cy="1025950"/>
      </dsp:txXfrm>
    </dsp:sp>
    <dsp:sp modelId="{A47665EC-1389-468B-9CC0-B9CB9E423D23}">
      <dsp:nvSpPr>
        <dsp:cNvPr id="0" name=""/>
        <dsp:cNvSpPr/>
      </dsp:nvSpPr>
      <dsp:spPr>
        <a:xfrm rot="5400000">
          <a:off x="-262374" y="1870985"/>
          <a:ext cx="1749160" cy="1224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 rot="-5400000">
        <a:off x="0" y="2220817"/>
        <a:ext cx="1224412" cy="524748"/>
      </dsp:txXfrm>
    </dsp:sp>
    <dsp:sp modelId="{47AB3EBC-239D-4709-BC6E-0EE59078895A}">
      <dsp:nvSpPr>
        <dsp:cNvPr id="0" name=""/>
        <dsp:cNvSpPr/>
      </dsp:nvSpPr>
      <dsp:spPr>
        <a:xfrm rot="5400000">
          <a:off x="3527228" y="-694204"/>
          <a:ext cx="1136954" cy="57425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手动填补缺失值和类别编码对结果的影响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solidFill>
                <a:srgbClr val="C00000"/>
              </a:solidFill>
            </a:rPr>
            <a:t>无需手动处理缺失值和类别编码</a:t>
          </a:r>
          <a:endParaRPr lang="en-US" sz="2300" kern="1200" dirty="0">
            <a:solidFill>
              <a:srgbClr val="C00000"/>
            </a:solidFill>
          </a:endParaRPr>
        </a:p>
      </dsp:txBody>
      <dsp:txXfrm rot="-5400000">
        <a:off x="1224412" y="1664114"/>
        <a:ext cx="5687084" cy="1025950"/>
      </dsp:txXfrm>
    </dsp:sp>
    <dsp:sp modelId="{93882594-AA53-46A2-BC6A-75AC1EE19443}">
      <dsp:nvSpPr>
        <dsp:cNvPr id="0" name=""/>
        <dsp:cNvSpPr/>
      </dsp:nvSpPr>
      <dsp:spPr>
        <a:xfrm rot="5400000">
          <a:off x="-262374" y="3477594"/>
          <a:ext cx="1749160" cy="1224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 rot="-5400000">
        <a:off x="0" y="3827426"/>
        <a:ext cx="1224412" cy="524748"/>
      </dsp:txXfrm>
    </dsp:sp>
    <dsp:sp modelId="{14539581-9A9D-424A-B783-B9FDC44FE75E}">
      <dsp:nvSpPr>
        <dsp:cNvPr id="0" name=""/>
        <dsp:cNvSpPr/>
      </dsp:nvSpPr>
      <dsp:spPr>
        <a:xfrm rot="5400000">
          <a:off x="3527228" y="912404"/>
          <a:ext cx="1136954" cy="57425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Stacking</a:t>
          </a:r>
          <a:r>
            <a:rPr lang="zh-CN" altLang="en-US" sz="2300" kern="1200" dirty="0"/>
            <a:t>中使用交叉验证对基模型训练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solidFill>
                <a:srgbClr val="C00000"/>
              </a:solidFill>
            </a:rPr>
            <a:t>增加模型稳健性</a:t>
          </a:r>
          <a:endParaRPr lang="en-US" sz="2300" kern="1200" dirty="0">
            <a:solidFill>
              <a:srgbClr val="C00000"/>
            </a:solidFill>
          </a:endParaRPr>
        </a:p>
      </dsp:txBody>
      <dsp:txXfrm rot="-5400000">
        <a:off x="1224412" y="3270722"/>
        <a:ext cx="5687084" cy="1025950"/>
      </dsp:txXfrm>
    </dsp:sp>
    <dsp:sp modelId="{A9F84BD8-1213-42D6-A5D2-27886F1785B7}">
      <dsp:nvSpPr>
        <dsp:cNvPr id="0" name=""/>
        <dsp:cNvSpPr/>
      </dsp:nvSpPr>
      <dsp:spPr>
        <a:xfrm rot="5400000">
          <a:off x="-262374" y="5084203"/>
          <a:ext cx="1749160" cy="1224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</a:t>
          </a:r>
        </a:p>
      </dsp:txBody>
      <dsp:txXfrm rot="-5400000">
        <a:off x="0" y="5434035"/>
        <a:ext cx="1224412" cy="524748"/>
      </dsp:txXfrm>
    </dsp:sp>
    <dsp:sp modelId="{B6C2594E-EA38-4264-81E7-CD18F0A467A9}">
      <dsp:nvSpPr>
        <dsp:cNvPr id="0" name=""/>
        <dsp:cNvSpPr/>
      </dsp:nvSpPr>
      <dsp:spPr>
        <a:xfrm rot="5400000">
          <a:off x="3527228" y="2519012"/>
          <a:ext cx="1136954" cy="57425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随机搜索优化模型的参数选择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>
              <a:solidFill>
                <a:srgbClr val="C00000"/>
              </a:solidFill>
            </a:rPr>
            <a:t>提高模型准确率</a:t>
          </a:r>
        </a:p>
      </dsp:txBody>
      <dsp:txXfrm rot="-5400000">
        <a:off x="1224412" y="4877330"/>
        <a:ext cx="5687084" cy="102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1318" y="2766219"/>
            <a:ext cx="7700682" cy="13255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点击反欺诈预测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sz="2800" b="0" dirty="0">
                <a:solidFill>
                  <a:schemeClr val="accent2"/>
                </a:solidFill>
              </a:rPr>
              <a:t>基于 </a:t>
            </a:r>
            <a:r>
              <a:rPr lang="en-US" altLang="zh-CN" sz="3600" dirty="0">
                <a:solidFill>
                  <a:schemeClr val="accent1"/>
                </a:solidFill>
              </a:rPr>
              <a:t>Stacking </a:t>
            </a:r>
            <a:r>
              <a:rPr lang="zh-CN" altLang="en-US" sz="2800" b="0" dirty="0">
                <a:solidFill>
                  <a:schemeClr val="accent1"/>
                </a:solidFill>
              </a:rPr>
              <a:t>的 </a:t>
            </a:r>
            <a:r>
              <a:rPr lang="en-US" altLang="zh-CN" sz="2800" b="0" dirty="0">
                <a:solidFill>
                  <a:schemeClr val="accent1"/>
                </a:solidFill>
              </a:rPr>
              <a:t>GBDT</a:t>
            </a:r>
            <a:r>
              <a:rPr lang="zh-CN" altLang="en-US" sz="2800" b="0" dirty="0">
                <a:solidFill>
                  <a:schemeClr val="accent1"/>
                </a:solidFill>
              </a:rPr>
              <a:t>多模型</a:t>
            </a:r>
            <a:r>
              <a:rPr lang="en-US" altLang="zh-CN" sz="2800" dirty="0">
                <a:solidFill>
                  <a:schemeClr val="accent1"/>
                </a:solidFill>
              </a:rPr>
              <a:t>Voting</a:t>
            </a:r>
            <a:r>
              <a:rPr lang="zh-CN" altLang="en-US" sz="2800" dirty="0">
                <a:solidFill>
                  <a:schemeClr val="accent1"/>
                </a:solidFill>
              </a:rPr>
              <a:t>融合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2D028-00B8-C949-CF19-1FA9DF667312}"/>
              </a:ext>
            </a:extLst>
          </p:cNvPr>
          <p:cNvSpPr txBox="1"/>
          <p:nvPr/>
        </p:nvSpPr>
        <p:spPr>
          <a:xfrm>
            <a:off x="4491318" y="422237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汇报人</a:t>
            </a: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</a:rPr>
              <a:t>邓语苏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99" y="455531"/>
            <a:ext cx="6477000" cy="1189038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数据预处理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35B0-753F-E40D-3B47-22D5E6C93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299" y="1372564"/>
            <a:ext cx="6373792" cy="53696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特征 </a:t>
            </a:r>
            <a:r>
              <a:rPr lang="zh-CN" altLang="en-US" sz="3200" dirty="0">
                <a:solidFill>
                  <a:schemeClr val="accent1"/>
                </a:solidFill>
              </a:rPr>
              <a:t>清洗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en-US" altLang="zh-CN" sz="3200" dirty="0">
                <a:solidFill>
                  <a:schemeClr val="accent1"/>
                </a:solidFill>
              </a:rPr>
              <a:t>	</a:t>
            </a:r>
            <a:r>
              <a:rPr lang="en-US" altLang="zh-CN" sz="3200" dirty="0"/>
              <a:t>|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对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version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列处理</a:t>
            </a:r>
            <a:endParaRPr lang="en-US" altLang="zh-CN" sz="4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特征 </a:t>
            </a:r>
            <a:r>
              <a:rPr lang="zh-CN" altLang="en-US" sz="3200" dirty="0">
                <a:solidFill>
                  <a:srgbClr val="E23042"/>
                </a:solidFill>
              </a:rPr>
              <a:t>增广</a:t>
            </a:r>
            <a:endParaRPr lang="en-US" altLang="zh-CN" sz="3200" dirty="0">
              <a:solidFill>
                <a:srgbClr val="E23042"/>
              </a:solidFill>
            </a:endParaRPr>
          </a:p>
          <a:p>
            <a:r>
              <a:rPr lang="en-US" altLang="zh-CN" sz="3200" dirty="0">
                <a:solidFill>
                  <a:srgbClr val="E23042"/>
                </a:solidFill>
              </a:rPr>
              <a:t>	</a:t>
            </a:r>
            <a:r>
              <a:rPr lang="en-US" altLang="zh-CN" sz="3200" dirty="0"/>
              <a:t>|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频率编码</a:t>
            </a:r>
            <a:endParaRPr lang="en-US" altLang="zh-CN" sz="2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3200" dirty="0">
                <a:solidFill>
                  <a:srgbClr val="E23042"/>
                </a:solidFill>
              </a:rPr>
              <a:t>	</a:t>
            </a:r>
            <a:r>
              <a:rPr lang="en-US" altLang="zh-CN" sz="3200" dirty="0"/>
              <a:t>|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nunique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编码</a:t>
            </a:r>
            <a:endParaRPr lang="en-US" altLang="zh-CN" sz="2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3200" dirty="0">
                <a:solidFill>
                  <a:srgbClr val="E23042"/>
                </a:solidFill>
              </a:rPr>
              <a:t>	</a:t>
            </a:r>
            <a:r>
              <a:rPr lang="en-US" altLang="zh-CN" sz="3200" dirty="0"/>
              <a:t>|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交叉类别特征</a:t>
            </a:r>
            <a:endParaRPr lang="en-US" altLang="zh-CN" sz="2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特征 </a:t>
            </a:r>
            <a:r>
              <a:rPr lang="zh-CN" altLang="en-US" sz="3200" dirty="0">
                <a:solidFill>
                  <a:schemeClr val="accent1"/>
                </a:solidFill>
              </a:rPr>
              <a:t>筛选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r>
              <a:rPr lang="en-US" altLang="zh-CN" sz="3200" dirty="0">
                <a:solidFill>
                  <a:schemeClr val="accent1"/>
                </a:solidFill>
              </a:rPr>
              <a:t>	</a:t>
            </a:r>
            <a:r>
              <a:rPr lang="en-US" altLang="zh-CN" sz="3200" dirty="0"/>
              <a:t>|</a:t>
            </a:r>
            <a:r>
              <a:rPr lang="en-US" altLang="zh-CN" sz="32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GBDT</a:t>
            </a:r>
            <a:r>
              <a:rPr lang="zh-CN" altLang="en-US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 特征重要性查看</a:t>
            </a:r>
          </a:p>
          <a:p>
            <a:endParaRPr lang="en-US" altLang="zh-CN" sz="32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accent1"/>
              </a:solidFill>
            </a:endParaRPr>
          </a:p>
          <a:p>
            <a:endParaRPr lang="en-US" altLang="zh-C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B271-8BBB-763C-AB37-1D81CB46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015474"/>
            <a:ext cx="9141397" cy="738664"/>
          </a:xfrm>
        </p:spPr>
        <p:txBody>
          <a:bodyPr/>
          <a:lstStyle/>
          <a:p>
            <a:r>
              <a:rPr lang="zh-CN" altLang="en-US" sz="4800" dirty="0"/>
              <a:t>框架探索与改进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91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2764"/>
            <a:ext cx="10591800" cy="646332"/>
          </a:xfrm>
        </p:spPr>
        <p:txBody>
          <a:bodyPr/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初次探索</a:t>
            </a:r>
            <a:r>
              <a:rPr lang="en-US" altLang="zh-CN" sz="4400" dirty="0">
                <a:solidFill>
                  <a:schemeClr val="accent1"/>
                </a:solidFill>
              </a:rPr>
              <a:t>—</a:t>
            </a:r>
            <a:r>
              <a:rPr lang="zh-CN" altLang="en-US" sz="3200" dirty="0">
                <a:solidFill>
                  <a:schemeClr val="accent1"/>
                </a:solidFill>
              </a:rPr>
              <a:t>多模型硬投票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D5F8C4-3BC7-4C3D-A39E-0BF1BB73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68" y="1718118"/>
            <a:ext cx="5667463" cy="40843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13C4EC-9F50-4EC5-AA5B-7FD5995E34F7}"/>
              </a:ext>
            </a:extLst>
          </p:cNvPr>
          <p:cNvSpPr txBox="1"/>
          <p:nvPr/>
        </p:nvSpPr>
        <p:spPr>
          <a:xfrm>
            <a:off x="5207161" y="3113973"/>
            <a:ext cx="170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Voting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61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0A7D467-1176-4F39-84BD-ABC663CC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89598"/>
            <a:ext cx="10591800" cy="646332"/>
          </a:xfrm>
        </p:spPr>
        <p:txBody>
          <a:bodyPr/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初次探索</a:t>
            </a:r>
            <a:r>
              <a:rPr lang="en-US" altLang="zh-CN" sz="4400" dirty="0">
                <a:solidFill>
                  <a:schemeClr val="accent1"/>
                </a:solidFill>
              </a:rPr>
              <a:t>—</a:t>
            </a:r>
            <a:r>
              <a:rPr lang="zh-CN" altLang="en-US" sz="3200" dirty="0">
                <a:solidFill>
                  <a:schemeClr val="accent1"/>
                </a:solidFill>
              </a:rPr>
              <a:t>多模型硬投票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CFF420-E1E9-4C29-9992-E08C87CB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8" y="835930"/>
            <a:ext cx="5675701" cy="57076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4E5982-8A42-4A89-A9EC-7B9CC9EA6A74}"/>
              </a:ext>
            </a:extLst>
          </p:cNvPr>
          <p:cNvSpPr txBox="1"/>
          <p:nvPr/>
        </p:nvSpPr>
        <p:spPr>
          <a:xfrm>
            <a:off x="3839854" y="4381992"/>
            <a:ext cx="13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89.3827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FB73-469E-42F9-ABAB-1F010FC48751}"/>
              </a:ext>
            </a:extLst>
          </p:cNvPr>
          <p:cNvSpPr txBox="1"/>
          <p:nvPr/>
        </p:nvSpPr>
        <p:spPr>
          <a:xfrm>
            <a:off x="4742215" y="3804647"/>
            <a:ext cx="13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89.424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7926D-A0A3-4A89-B136-C76CECFC6E30}"/>
              </a:ext>
            </a:extLst>
          </p:cNvPr>
          <p:cNvSpPr txBox="1"/>
          <p:nvPr/>
        </p:nvSpPr>
        <p:spPr>
          <a:xfrm>
            <a:off x="5644576" y="4381992"/>
            <a:ext cx="135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89.3694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E4FD8E-AC16-4AFB-ABD8-B3B596E029A1}"/>
              </a:ext>
            </a:extLst>
          </p:cNvPr>
          <p:cNvSpPr txBox="1"/>
          <p:nvPr/>
        </p:nvSpPr>
        <p:spPr>
          <a:xfrm>
            <a:off x="4705130" y="5579371"/>
            <a:ext cx="142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89.45</a:t>
            </a:r>
            <a:endParaRPr lang="zh-CN" alt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00D072E-A82D-4FE4-987B-4A597F8836B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4600070" y="4760334"/>
            <a:ext cx="735714" cy="90236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75DABDF-6424-486D-ADE3-23DFD545EAE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762579" y="4922841"/>
            <a:ext cx="131305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2EFACFA-9C8B-44F5-9538-C3BA9FB6E71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5502431" y="4760333"/>
            <a:ext cx="735714" cy="9023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E87BB0B5-677C-4890-BDAB-483F35ABE599}"/>
              </a:ext>
            </a:extLst>
          </p:cNvPr>
          <p:cNvSpPr/>
          <p:nvPr/>
        </p:nvSpPr>
        <p:spPr>
          <a:xfrm>
            <a:off x="7406640" y="5245331"/>
            <a:ext cx="4318608" cy="1612669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BDE79AF3-DC22-4211-A913-0E903F12D568}"/>
              </a:ext>
            </a:extLst>
          </p:cNvPr>
          <p:cNvSpPr/>
          <p:nvPr/>
        </p:nvSpPr>
        <p:spPr>
          <a:xfrm>
            <a:off x="7416010" y="5378335"/>
            <a:ext cx="4088805" cy="1363287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88BB9F05-FEBA-4309-BEC8-D68CD3B9A3CA}"/>
              </a:ext>
            </a:extLst>
          </p:cNvPr>
          <p:cNvSpPr/>
          <p:nvPr/>
        </p:nvSpPr>
        <p:spPr>
          <a:xfrm>
            <a:off x="7406640" y="5453681"/>
            <a:ext cx="3972886" cy="1214719"/>
          </a:xfrm>
          <a:prstGeom prst="homePlate">
            <a:avLst/>
          </a:prstGeom>
          <a:solidFill>
            <a:srgbClr val="E23042"/>
          </a:solidFill>
          <a:ln>
            <a:solidFill>
              <a:srgbClr val="C0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还不错？但效果有限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让我们接着探究</a:t>
            </a:r>
            <a:r>
              <a:rPr lang="en-US" altLang="zh-CN" sz="2400" b="1" dirty="0"/>
              <a:t>…..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7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413F-5B69-6CEF-A2B4-C554FD9A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怎么改？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3ABE-FC21-0336-2989-D33B1C388A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000" dirty="0"/>
              <a:t>增加</a:t>
            </a:r>
            <a:r>
              <a:rPr lang="zh-CN" altLang="en-US" sz="2800" b="1" dirty="0">
                <a:solidFill>
                  <a:schemeClr val="accent6"/>
                </a:solidFill>
              </a:rPr>
              <a:t>层次结构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694E-86D6-BC84-9376-75155B6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97429"/>
            <a:ext cx="10591800" cy="646332"/>
          </a:xfrm>
        </p:spPr>
        <p:txBody>
          <a:bodyPr/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深入探究</a:t>
            </a:r>
            <a:r>
              <a:rPr lang="en-US" altLang="zh-CN" sz="4400" dirty="0">
                <a:solidFill>
                  <a:schemeClr val="accent1"/>
                </a:solidFill>
              </a:rPr>
              <a:t>—</a:t>
            </a:r>
            <a:r>
              <a:rPr lang="zh-CN" altLang="en-US" sz="3200" dirty="0">
                <a:solidFill>
                  <a:schemeClr val="accent1"/>
                </a:solidFill>
              </a:rPr>
              <a:t>增加</a:t>
            </a:r>
            <a:r>
              <a:rPr lang="en-US" altLang="zh-CN" sz="3200" dirty="0">
                <a:solidFill>
                  <a:schemeClr val="accent1"/>
                </a:solidFill>
              </a:rPr>
              <a:t>Stacking</a:t>
            </a:r>
            <a:r>
              <a:rPr lang="zh-CN" altLang="en-US" sz="3200" dirty="0">
                <a:solidFill>
                  <a:schemeClr val="accent1"/>
                </a:solidFill>
              </a:rPr>
              <a:t>模块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0D51F1-C37B-4493-9787-E697E7AE8340}"/>
              </a:ext>
            </a:extLst>
          </p:cNvPr>
          <p:cNvSpPr txBox="1"/>
          <p:nvPr/>
        </p:nvSpPr>
        <p:spPr>
          <a:xfrm>
            <a:off x="830826" y="1808805"/>
            <a:ext cx="10240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Stacking</a:t>
            </a:r>
            <a:r>
              <a:rPr lang="zh-CN" altLang="en-US" sz="2400" dirty="0">
                <a:solidFill>
                  <a:schemeClr val="bg1"/>
                </a:solidFill>
              </a:rPr>
              <a:t>采用了层次结构的设计。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通过将多个基础模型的预测结果作为输入来训练元模型，从而捕捉到不同模型之间的潜在关系。这使得</a:t>
            </a:r>
            <a:r>
              <a:rPr lang="en-US" altLang="zh-CN" sz="2400" dirty="0">
                <a:solidFill>
                  <a:schemeClr val="bg1"/>
                </a:solidFill>
              </a:rPr>
              <a:t>Stacking</a:t>
            </a:r>
            <a:r>
              <a:rPr lang="zh-CN" altLang="en-US" sz="2400" dirty="0">
                <a:solidFill>
                  <a:schemeClr val="bg1"/>
                </a:solidFill>
              </a:rPr>
              <a:t>能够更好地处理复杂的数据分布和非线性关系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08E90-CCB3-485D-A88C-C98DAF239744}"/>
              </a:ext>
            </a:extLst>
          </p:cNvPr>
          <p:cNvSpPr txBox="1"/>
          <p:nvPr/>
        </p:nvSpPr>
        <p:spPr>
          <a:xfrm>
            <a:off x="830826" y="3710116"/>
            <a:ext cx="412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没有免费的午餐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8BB871-A0DC-4BCB-92A3-D8BC4577BDF8}"/>
              </a:ext>
            </a:extLst>
          </p:cNvPr>
          <p:cNvSpPr txBox="1"/>
          <p:nvPr/>
        </p:nvSpPr>
        <p:spPr>
          <a:xfrm>
            <a:off x="830826" y="4514607"/>
            <a:ext cx="490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计算复杂度高、易过拟合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牺牲时间，换取准确率</a:t>
            </a:r>
          </a:p>
        </p:txBody>
      </p:sp>
    </p:spTree>
    <p:extLst>
      <p:ext uri="{BB962C8B-B14F-4D97-AF65-F5344CB8AC3E}">
        <p14:creationId xmlns:p14="http://schemas.microsoft.com/office/powerpoint/2010/main" val="15451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7E8D6FF-F330-4A6B-A3B4-75F7B789E25F}"/>
              </a:ext>
            </a:extLst>
          </p:cNvPr>
          <p:cNvSpPr txBox="1"/>
          <p:nvPr/>
        </p:nvSpPr>
        <p:spPr>
          <a:xfrm>
            <a:off x="6762869" y="471335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ExtraTrees</a:t>
            </a:r>
            <a:endParaRPr lang="zh-CN" altLang="en-US" sz="20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C81C61-CABA-4F4D-B9B2-C79A9E5CB28A}"/>
              </a:ext>
            </a:extLst>
          </p:cNvPr>
          <p:cNvSpPr txBox="1"/>
          <p:nvPr/>
        </p:nvSpPr>
        <p:spPr>
          <a:xfrm>
            <a:off x="9371918" y="251700"/>
            <a:ext cx="11929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Gradient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Boost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F23368-0FE4-4AE9-B354-B79ECA89EEC3}"/>
              </a:ext>
            </a:extLst>
          </p:cNvPr>
          <p:cNvSpPr txBox="1"/>
          <p:nvPr/>
        </p:nvSpPr>
        <p:spPr>
          <a:xfrm>
            <a:off x="8054848" y="46325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AdaBoost</a:t>
            </a:r>
            <a:endParaRPr lang="zh-CN" altLang="en-US" sz="20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7EA89A-E0EA-4B97-A761-C47D9B68EDEF}"/>
              </a:ext>
            </a:extLst>
          </p:cNvPr>
          <p:cNvSpPr txBox="1"/>
          <p:nvPr/>
        </p:nvSpPr>
        <p:spPr>
          <a:xfrm>
            <a:off x="10889716" y="4632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MLP</a:t>
            </a:r>
            <a:endParaRPr lang="zh-CN" altLang="en-US" sz="20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A960EB4-BADF-4C80-8C19-24C8DF921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34425"/>
              </p:ext>
            </p:extLst>
          </p:nvPr>
        </p:nvGraphicFramePr>
        <p:xfrm>
          <a:off x="5557078" y="894735"/>
          <a:ext cx="1189704" cy="3016469"/>
        </p:xfrm>
        <a:graphic>
          <a:graphicData uri="http://schemas.openxmlformats.org/drawingml/2006/table">
            <a:tbl>
              <a:tblPr/>
              <a:tblGrid>
                <a:gridCol w="1189704">
                  <a:extLst>
                    <a:ext uri="{9D8B030D-6E8A-4147-A177-3AD203B41FA5}">
                      <a16:colId xmlns:a16="http://schemas.microsoft.com/office/drawing/2014/main" val="878797272"/>
                    </a:ext>
                  </a:extLst>
                </a:gridCol>
              </a:tblGrid>
              <a:tr h="63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/>
                        <a:t>Pre_train1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06710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Pre_train2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045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Pre_train3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6352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Pre_train4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7539"/>
                  </a:ext>
                </a:extLst>
              </a:tr>
              <a:tr h="54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Pre_train5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1147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35DA8A-52E8-41EA-A10D-F8AB6A2C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55865"/>
              </p:ext>
            </p:extLst>
          </p:nvPr>
        </p:nvGraphicFramePr>
        <p:xfrm>
          <a:off x="5557078" y="5016930"/>
          <a:ext cx="1189704" cy="567807"/>
        </p:xfrm>
        <a:graphic>
          <a:graphicData uri="http://schemas.openxmlformats.org/drawingml/2006/table">
            <a:tbl>
              <a:tblPr firstRow="1" bandRow="1"/>
              <a:tblGrid>
                <a:gridCol w="1189704">
                  <a:extLst>
                    <a:ext uri="{9D8B030D-6E8A-4147-A177-3AD203B41FA5}">
                      <a16:colId xmlns:a16="http://schemas.microsoft.com/office/drawing/2014/main" val="3967052201"/>
                    </a:ext>
                  </a:extLst>
                </a:gridCol>
              </a:tblGrid>
              <a:tr h="56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 err="1">
                          <a:solidFill>
                            <a:schemeClr val="bg1"/>
                          </a:solidFill>
                        </a:rPr>
                        <a:t>Pre_test</a:t>
                      </a:r>
                      <a:endParaRPr lang="en-US" altLang="zh-CN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91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D8B3B87-A42A-43E6-B015-4A4795C3B0F6}"/>
              </a:ext>
            </a:extLst>
          </p:cNvPr>
          <p:cNvSpPr txBox="1"/>
          <p:nvPr/>
        </p:nvSpPr>
        <p:spPr>
          <a:xfrm>
            <a:off x="5517106" y="176189"/>
            <a:ext cx="1157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Random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Forest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A15ACDA-89FD-4674-BDAE-41E982D63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39342"/>
              </p:ext>
            </p:extLst>
          </p:nvPr>
        </p:nvGraphicFramePr>
        <p:xfrm>
          <a:off x="6834757" y="892927"/>
          <a:ext cx="1189704" cy="3016469"/>
        </p:xfrm>
        <a:graphic>
          <a:graphicData uri="http://schemas.openxmlformats.org/drawingml/2006/table">
            <a:tbl>
              <a:tblPr/>
              <a:tblGrid>
                <a:gridCol w="1189704">
                  <a:extLst>
                    <a:ext uri="{9D8B030D-6E8A-4147-A177-3AD203B41FA5}">
                      <a16:colId xmlns:a16="http://schemas.microsoft.com/office/drawing/2014/main" val="878797272"/>
                    </a:ext>
                  </a:extLst>
                </a:gridCol>
              </a:tblGrid>
              <a:tr h="63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/>
                        <a:t>Pre_train1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06710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Pre_train2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045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Pre_train3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6352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Pre_train4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7539"/>
                  </a:ext>
                </a:extLst>
              </a:tr>
              <a:tr h="54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Pre_train5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1147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B792334-A731-4AB6-8AE8-A17A775D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89766"/>
              </p:ext>
            </p:extLst>
          </p:nvPr>
        </p:nvGraphicFramePr>
        <p:xfrm>
          <a:off x="8123894" y="892929"/>
          <a:ext cx="1189704" cy="3016469"/>
        </p:xfrm>
        <a:graphic>
          <a:graphicData uri="http://schemas.openxmlformats.org/drawingml/2006/table">
            <a:tbl>
              <a:tblPr/>
              <a:tblGrid>
                <a:gridCol w="1189704">
                  <a:extLst>
                    <a:ext uri="{9D8B030D-6E8A-4147-A177-3AD203B41FA5}">
                      <a16:colId xmlns:a16="http://schemas.microsoft.com/office/drawing/2014/main" val="878797272"/>
                    </a:ext>
                  </a:extLst>
                </a:gridCol>
              </a:tblGrid>
              <a:tr h="63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/>
                        <a:t>Pre_train1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06710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Pre_train2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045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Pre_train3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6352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Pre_train4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7539"/>
                  </a:ext>
                </a:extLst>
              </a:tr>
              <a:tr h="54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Pre_train5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1147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7E528F6-6494-4D00-A03D-F8D2450AF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60203"/>
              </p:ext>
            </p:extLst>
          </p:nvPr>
        </p:nvGraphicFramePr>
        <p:xfrm>
          <a:off x="9417530" y="891118"/>
          <a:ext cx="1189704" cy="3016469"/>
        </p:xfrm>
        <a:graphic>
          <a:graphicData uri="http://schemas.openxmlformats.org/drawingml/2006/table">
            <a:tbl>
              <a:tblPr/>
              <a:tblGrid>
                <a:gridCol w="1189704">
                  <a:extLst>
                    <a:ext uri="{9D8B030D-6E8A-4147-A177-3AD203B41FA5}">
                      <a16:colId xmlns:a16="http://schemas.microsoft.com/office/drawing/2014/main" val="878797272"/>
                    </a:ext>
                  </a:extLst>
                </a:gridCol>
              </a:tblGrid>
              <a:tr h="636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/>
                        <a:t>Pre_train1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06710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Pre_train2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045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Pre_train3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6352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Pre_train4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7539"/>
                  </a:ext>
                </a:extLst>
              </a:tr>
              <a:tr h="54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Pre_train5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114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E7C0165-219D-41AE-93AC-EFAB9AA93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37843"/>
              </p:ext>
            </p:extLst>
          </p:nvPr>
        </p:nvGraphicFramePr>
        <p:xfrm>
          <a:off x="10711166" y="891118"/>
          <a:ext cx="1189704" cy="2994997"/>
        </p:xfrm>
        <a:graphic>
          <a:graphicData uri="http://schemas.openxmlformats.org/drawingml/2006/table">
            <a:tbl>
              <a:tblPr/>
              <a:tblGrid>
                <a:gridCol w="1189704">
                  <a:extLst>
                    <a:ext uri="{9D8B030D-6E8A-4147-A177-3AD203B41FA5}">
                      <a16:colId xmlns:a16="http://schemas.microsoft.com/office/drawing/2014/main" val="878797272"/>
                    </a:ext>
                  </a:extLst>
                </a:gridCol>
              </a:tblGrid>
              <a:tr h="615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/>
                        <a:t>Pre_train1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06710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Pre_train2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045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Pre_train3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6352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Pre_train4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7539"/>
                  </a:ext>
                </a:extLst>
              </a:tr>
              <a:tr h="54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/>
                        <a:t>Pre_train5</a:t>
                      </a:r>
                      <a:endParaRPr lang="zh-CN" altLang="en-US" sz="1800" b="0" dirty="0"/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114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587574D-08A2-4959-93C6-60227D93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91122"/>
              </p:ext>
            </p:extLst>
          </p:nvPr>
        </p:nvGraphicFramePr>
        <p:xfrm>
          <a:off x="6862174" y="5016929"/>
          <a:ext cx="1189704" cy="567807"/>
        </p:xfrm>
        <a:graphic>
          <a:graphicData uri="http://schemas.openxmlformats.org/drawingml/2006/table">
            <a:tbl>
              <a:tblPr firstRow="1" bandRow="1"/>
              <a:tblGrid>
                <a:gridCol w="1189704">
                  <a:extLst>
                    <a:ext uri="{9D8B030D-6E8A-4147-A177-3AD203B41FA5}">
                      <a16:colId xmlns:a16="http://schemas.microsoft.com/office/drawing/2014/main" val="3967052201"/>
                    </a:ext>
                  </a:extLst>
                </a:gridCol>
              </a:tblGrid>
              <a:tr h="56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 err="1">
                          <a:solidFill>
                            <a:schemeClr val="bg1"/>
                          </a:solidFill>
                        </a:rPr>
                        <a:t>Pre_test</a:t>
                      </a:r>
                      <a:endParaRPr lang="en-US" altLang="zh-CN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9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040A07E-8048-4F74-B715-9DCFE149D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1127"/>
              </p:ext>
            </p:extLst>
          </p:nvPr>
        </p:nvGraphicFramePr>
        <p:xfrm>
          <a:off x="8151309" y="5019755"/>
          <a:ext cx="1189704" cy="567807"/>
        </p:xfrm>
        <a:graphic>
          <a:graphicData uri="http://schemas.openxmlformats.org/drawingml/2006/table">
            <a:tbl>
              <a:tblPr firstRow="1" bandRow="1"/>
              <a:tblGrid>
                <a:gridCol w="1189704">
                  <a:extLst>
                    <a:ext uri="{9D8B030D-6E8A-4147-A177-3AD203B41FA5}">
                      <a16:colId xmlns:a16="http://schemas.microsoft.com/office/drawing/2014/main" val="3967052201"/>
                    </a:ext>
                  </a:extLst>
                </a:gridCol>
              </a:tblGrid>
              <a:tr h="56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 err="1">
                          <a:solidFill>
                            <a:schemeClr val="bg1"/>
                          </a:solidFill>
                        </a:rPr>
                        <a:t>Pre_test</a:t>
                      </a:r>
                      <a:endParaRPr lang="en-US" altLang="zh-CN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9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499B71B-6CBF-470F-90CE-373C9DE1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14914"/>
              </p:ext>
            </p:extLst>
          </p:nvPr>
        </p:nvGraphicFramePr>
        <p:xfrm>
          <a:off x="9428988" y="5016929"/>
          <a:ext cx="1189704" cy="567807"/>
        </p:xfrm>
        <a:graphic>
          <a:graphicData uri="http://schemas.openxmlformats.org/drawingml/2006/table">
            <a:tbl>
              <a:tblPr firstRow="1" bandRow="1"/>
              <a:tblGrid>
                <a:gridCol w="1189704">
                  <a:extLst>
                    <a:ext uri="{9D8B030D-6E8A-4147-A177-3AD203B41FA5}">
                      <a16:colId xmlns:a16="http://schemas.microsoft.com/office/drawing/2014/main" val="3967052201"/>
                    </a:ext>
                  </a:extLst>
                </a:gridCol>
              </a:tblGrid>
              <a:tr h="56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 err="1">
                          <a:solidFill>
                            <a:schemeClr val="bg1"/>
                          </a:solidFill>
                        </a:rPr>
                        <a:t>Pre_test</a:t>
                      </a:r>
                      <a:endParaRPr lang="en-US" altLang="zh-CN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9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2D90A2A-465A-4725-8400-22076D955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19074"/>
              </p:ext>
            </p:extLst>
          </p:nvPr>
        </p:nvGraphicFramePr>
        <p:xfrm>
          <a:off x="10711166" y="5016929"/>
          <a:ext cx="1189704" cy="567807"/>
        </p:xfrm>
        <a:graphic>
          <a:graphicData uri="http://schemas.openxmlformats.org/drawingml/2006/table">
            <a:tbl>
              <a:tblPr firstRow="1" bandRow="1"/>
              <a:tblGrid>
                <a:gridCol w="1189704">
                  <a:extLst>
                    <a:ext uri="{9D8B030D-6E8A-4147-A177-3AD203B41FA5}">
                      <a16:colId xmlns:a16="http://schemas.microsoft.com/office/drawing/2014/main" val="3967052201"/>
                    </a:ext>
                  </a:extLst>
                </a:gridCol>
              </a:tblGrid>
              <a:tr h="56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 err="1">
                          <a:solidFill>
                            <a:schemeClr val="bg1"/>
                          </a:solidFill>
                        </a:rPr>
                        <a:t>Pre_test</a:t>
                      </a:r>
                      <a:endParaRPr lang="en-US" altLang="zh-CN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9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9EF5FE97-63B3-486D-B69C-AD7C9B12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000"/>
              </p:ext>
            </p:extLst>
          </p:nvPr>
        </p:nvGraphicFramePr>
        <p:xfrm>
          <a:off x="2295692" y="910071"/>
          <a:ext cx="3146322" cy="3001949"/>
        </p:xfrm>
        <a:graphic>
          <a:graphicData uri="http://schemas.openxmlformats.org/drawingml/2006/table">
            <a:tbl>
              <a:tblPr/>
              <a:tblGrid>
                <a:gridCol w="3146322">
                  <a:extLst>
                    <a:ext uri="{9D8B030D-6E8A-4147-A177-3AD203B41FA5}">
                      <a16:colId xmlns:a16="http://schemas.microsoft.com/office/drawing/2014/main" val="878797272"/>
                    </a:ext>
                  </a:extLst>
                </a:gridCol>
              </a:tblGrid>
              <a:tr h="622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endParaRPr lang="zh-CN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06710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045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原</a:t>
                      </a:r>
                      <a:r>
                        <a:rPr lang="en-US" altLang="zh-CN" sz="2400" b="1" dirty="0"/>
                        <a:t>Train</a:t>
                      </a:r>
                      <a:r>
                        <a:rPr lang="zh-CN" altLang="en-US" sz="2400" b="1" dirty="0"/>
                        <a:t>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63528"/>
                  </a:ext>
                </a:extLst>
              </a:tr>
              <a:tr h="611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7539"/>
                  </a:ext>
                </a:extLst>
              </a:tr>
              <a:tr h="54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41147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11A20B97-696C-45E1-88DD-50DCD823E963}"/>
              </a:ext>
            </a:extLst>
          </p:cNvPr>
          <p:cNvSpPr txBox="1"/>
          <p:nvPr/>
        </p:nvSpPr>
        <p:spPr>
          <a:xfrm>
            <a:off x="4659219" y="5235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label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B8B5E08-6A64-4661-81E0-15E71DEC5366}"/>
              </a:ext>
            </a:extLst>
          </p:cNvPr>
          <p:cNvSpPr txBox="1"/>
          <p:nvPr/>
        </p:nvSpPr>
        <p:spPr>
          <a:xfrm>
            <a:off x="4143734" y="5021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sid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8B664D7-FD5A-4D26-AE6A-2AA412BB587A}"/>
              </a:ext>
            </a:extLst>
          </p:cNvPr>
          <p:cNvSpPr txBox="1"/>
          <p:nvPr/>
        </p:nvSpPr>
        <p:spPr>
          <a:xfrm>
            <a:off x="3512080" y="51835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…..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181CCBD-EEB2-4714-ACFA-A0E332C827EA}"/>
              </a:ext>
            </a:extLst>
          </p:cNvPr>
          <p:cNvCxnSpPr>
            <a:cxnSpLocks/>
          </p:cNvCxnSpPr>
          <p:nvPr/>
        </p:nvCxnSpPr>
        <p:spPr>
          <a:xfrm>
            <a:off x="5557078" y="3907587"/>
            <a:ext cx="0" cy="1109342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AE8AEBD-7430-49FC-B719-7368D9BE2813}"/>
              </a:ext>
            </a:extLst>
          </p:cNvPr>
          <p:cNvCxnSpPr>
            <a:cxnSpLocks/>
          </p:cNvCxnSpPr>
          <p:nvPr/>
        </p:nvCxnSpPr>
        <p:spPr>
          <a:xfrm>
            <a:off x="6746782" y="3907587"/>
            <a:ext cx="0" cy="1019614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C8F124-9DB0-4734-94A8-F211D515A09C}"/>
              </a:ext>
            </a:extLst>
          </p:cNvPr>
          <p:cNvCxnSpPr>
            <a:cxnSpLocks/>
          </p:cNvCxnSpPr>
          <p:nvPr/>
        </p:nvCxnSpPr>
        <p:spPr>
          <a:xfrm>
            <a:off x="6871884" y="3907587"/>
            <a:ext cx="0" cy="1019614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E72B07-6CBA-4FEC-BCAC-E3953C87BDAE}"/>
              </a:ext>
            </a:extLst>
          </p:cNvPr>
          <p:cNvCxnSpPr>
            <a:cxnSpLocks/>
          </p:cNvCxnSpPr>
          <p:nvPr/>
        </p:nvCxnSpPr>
        <p:spPr>
          <a:xfrm>
            <a:off x="8024461" y="3907587"/>
            <a:ext cx="0" cy="1109342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07DD376-70F5-4418-BEB6-4B71E1FDDEEB}"/>
              </a:ext>
            </a:extLst>
          </p:cNvPr>
          <p:cNvCxnSpPr>
            <a:cxnSpLocks/>
          </p:cNvCxnSpPr>
          <p:nvPr/>
        </p:nvCxnSpPr>
        <p:spPr>
          <a:xfrm>
            <a:off x="8139852" y="3907587"/>
            <a:ext cx="11457" cy="1109342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992B5AE-E4FE-4949-9B98-D7C80E644F55}"/>
              </a:ext>
            </a:extLst>
          </p:cNvPr>
          <p:cNvCxnSpPr>
            <a:cxnSpLocks/>
          </p:cNvCxnSpPr>
          <p:nvPr/>
        </p:nvCxnSpPr>
        <p:spPr>
          <a:xfrm flipH="1">
            <a:off x="9313598" y="3886115"/>
            <a:ext cx="15958" cy="1130814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BC26AB4-79C8-48BD-B895-96EA582B849E}"/>
              </a:ext>
            </a:extLst>
          </p:cNvPr>
          <p:cNvCxnSpPr>
            <a:cxnSpLocks/>
          </p:cNvCxnSpPr>
          <p:nvPr/>
        </p:nvCxnSpPr>
        <p:spPr>
          <a:xfrm>
            <a:off x="9417530" y="3886115"/>
            <a:ext cx="11458" cy="1130814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EC6BA2A-14F4-4852-8E57-DBDE17ECF0E5}"/>
              </a:ext>
            </a:extLst>
          </p:cNvPr>
          <p:cNvCxnSpPr/>
          <p:nvPr/>
        </p:nvCxnSpPr>
        <p:spPr>
          <a:xfrm>
            <a:off x="10607234" y="3886115"/>
            <a:ext cx="0" cy="921540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81CA861-AB25-47C8-85A2-EC8BC11AF325}"/>
              </a:ext>
            </a:extLst>
          </p:cNvPr>
          <p:cNvCxnSpPr>
            <a:cxnSpLocks/>
          </p:cNvCxnSpPr>
          <p:nvPr/>
        </p:nvCxnSpPr>
        <p:spPr>
          <a:xfrm flipH="1">
            <a:off x="10711166" y="3886115"/>
            <a:ext cx="11460" cy="1130814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E274866-134F-46A8-A2AE-D68997D202B7}"/>
              </a:ext>
            </a:extLst>
          </p:cNvPr>
          <p:cNvCxnSpPr>
            <a:cxnSpLocks/>
          </p:cNvCxnSpPr>
          <p:nvPr/>
        </p:nvCxnSpPr>
        <p:spPr>
          <a:xfrm>
            <a:off x="11887945" y="3886115"/>
            <a:ext cx="12925" cy="1130814"/>
          </a:xfrm>
          <a:prstGeom prst="line">
            <a:avLst/>
          </a:prstGeom>
          <a:ln w="38100">
            <a:solidFill>
              <a:srgbClr val="3578A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6CDCC717-2A45-4925-A05D-05D2955CC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8557"/>
              </p:ext>
            </p:extLst>
          </p:nvPr>
        </p:nvGraphicFramePr>
        <p:xfrm>
          <a:off x="2295692" y="5016930"/>
          <a:ext cx="3157453" cy="567807"/>
        </p:xfrm>
        <a:graphic>
          <a:graphicData uri="http://schemas.openxmlformats.org/drawingml/2006/table">
            <a:tbl>
              <a:tblPr firstRow="1" bandRow="1"/>
              <a:tblGrid>
                <a:gridCol w="3157453">
                  <a:extLst>
                    <a:ext uri="{9D8B030D-6E8A-4147-A177-3AD203B41FA5}">
                      <a16:colId xmlns:a16="http://schemas.microsoft.com/office/drawing/2014/main" val="3967052201"/>
                    </a:ext>
                  </a:extLst>
                </a:gridCol>
              </a:tblGrid>
              <a:tr h="56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2400" b="1" dirty="0">
                          <a:solidFill>
                            <a:schemeClr val="bg1"/>
                          </a:solidFill>
                        </a:rPr>
                        <a:t>原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</a:rPr>
                        <a:t>集</a:t>
                      </a:r>
                      <a:endParaRPr lang="en-US" altLang="zh-C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991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A5B6A3-47A5-440D-B176-A96EFF0EEFEB}"/>
              </a:ext>
            </a:extLst>
          </p:cNvPr>
          <p:cNvCxnSpPr/>
          <p:nvPr/>
        </p:nvCxnSpPr>
        <p:spPr>
          <a:xfrm>
            <a:off x="38516" y="4247347"/>
            <a:ext cx="1229032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6EBC89-2316-4086-94F7-E8534A2E6D61}"/>
              </a:ext>
            </a:extLst>
          </p:cNvPr>
          <p:cNvSpPr txBox="1"/>
          <p:nvPr/>
        </p:nvSpPr>
        <p:spPr>
          <a:xfrm>
            <a:off x="191358" y="148181"/>
            <a:ext cx="286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Trian_new</a:t>
            </a:r>
            <a:endParaRPr lang="zh-CN" altLang="en-US" sz="4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8EE7017-EAB5-422C-A2B2-A40F9D56ED07}"/>
              </a:ext>
            </a:extLst>
          </p:cNvPr>
          <p:cNvSpPr txBox="1"/>
          <p:nvPr/>
        </p:nvSpPr>
        <p:spPr>
          <a:xfrm>
            <a:off x="38516" y="4219315"/>
            <a:ext cx="286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Test_new</a:t>
            </a:r>
            <a:endParaRPr lang="zh-CN" altLang="en-US" sz="4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43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111BC91-61C4-4573-9AC9-F932BBE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632"/>
            <a:ext cx="12192000" cy="44014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83B584-D52D-4253-BF7E-7AACB14EF99A}"/>
              </a:ext>
            </a:extLst>
          </p:cNvPr>
          <p:cNvSpPr txBox="1"/>
          <p:nvPr/>
        </p:nvSpPr>
        <p:spPr>
          <a:xfrm>
            <a:off x="7008943" y="5107209"/>
            <a:ext cx="409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Score---89.480</a:t>
            </a:r>
            <a:r>
              <a:rPr lang="en-US" altLang="zh-CN" sz="3600" b="1" dirty="0">
                <a:solidFill>
                  <a:srgbClr val="E23042"/>
                </a:solidFill>
                <a:latin typeface="+mj-lt"/>
                <a:ea typeface="+mj-ea"/>
                <a:cs typeface="+mj-cs"/>
              </a:rPr>
              <a:t>7</a:t>
            </a:r>
            <a:endParaRPr lang="zh-CN" altLang="en-US" sz="3600" b="1" dirty="0">
              <a:solidFill>
                <a:srgbClr val="E2304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0B5300-E339-418C-84E9-D1E4BA3AA435}"/>
              </a:ext>
            </a:extLst>
          </p:cNvPr>
          <p:cNvCxnSpPr>
            <a:cxnSpLocks/>
          </p:cNvCxnSpPr>
          <p:nvPr/>
        </p:nvCxnSpPr>
        <p:spPr>
          <a:xfrm flipV="1">
            <a:off x="10830296" y="4443010"/>
            <a:ext cx="0" cy="1310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00779BD-5088-4E91-A62B-5C504911238D}"/>
              </a:ext>
            </a:extLst>
          </p:cNvPr>
          <p:cNvSpPr txBox="1"/>
          <p:nvPr/>
        </p:nvSpPr>
        <p:spPr>
          <a:xfrm>
            <a:off x="10864760" y="4797689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23042"/>
                </a:solidFill>
              </a:rPr>
              <a:t>提升</a:t>
            </a:r>
            <a:endParaRPr lang="en-US" altLang="zh-CN" sz="2400" b="1" dirty="0">
              <a:solidFill>
                <a:srgbClr val="E23042"/>
              </a:solidFill>
            </a:endParaRPr>
          </a:p>
          <a:p>
            <a:pPr algn="ctr"/>
            <a:r>
              <a:rPr lang="en-US" altLang="zh-CN" sz="2400" b="1" dirty="0">
                <a:solidFill>
                  <a:srgbClr val="E23042"/>
                </a:solidFill>
              </a:rPr>
              <a:t>3.07%</a:t>
            </a:r>
            <a:endParaRPr lang="zh-CN" altLang="en-US" sz="2400" b="1" dirty="0">
              <a:solidFill>
                <a:srgbClr val="E23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177-A704-5A60-A833-0F9BD745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9" y="2561049"/>
            <a:ext cx="9141397" cy="738664"/>
          </a:xfrm>
        </p:spPr>
        <p:txBody>
          <a:bodyPr/>
          <a:lstStyle/>
          <a:p>
            <a:r>
              <a:rPr lang="zh-CN" altLang="en-US" sz="4800" dirty="0"/>
              <a:t>测试与细节精进</a:t>
            </a:r>
            <a:endParaRPr lang="en-US" altLang="zh-C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3457B-5406-FB88-78E1-E9B17100D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3503774"/>
            <a:ext cx="7799387" cy="1534757"/>
          </a:xfrm>
        </p:spPr>
        <p:txBody>
          <a:bodyPr/>
          <a:lstStyle/>
          <a:p>
            <a:r>
              <a:rPr lang="zh-CN" altLang="en-US" dirty="0"/>
              <a:t>把控</a:t>
            </a:r>
            <a:r>
              <a:rPr lang="zh-CN" altLang="en-US" sz="2000" b="1" dirty="0"/>
              <a:t>细节</a:t>
            </a:r>
            <a:r>
              <a:rPr lang="zh-CN" altLang="en-US" dirty="0"/>
              <a:t>，精益求精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75BF-5F3F-C00D-944E-32A303C8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73715"/>
            <a:ext cx="10591800" cy="646332"/>
          </a:xfrm>
        </p:spPr>
        <p:txBody>
          <a:bodyPr/>
          <a:lstStyle/>
          <a:p>
            <a:r>
              <a:rPr lang="zh-CN" altLang="en-US" dirty="0"/>
              <a:t>时间戳的不同处理效果对比</a:t>
            </a:r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7CA84C-A2A6-491A-BDC6-7C696B46DE9C}"/>
              </a:ext>
            </a:extLst>
          </p:cNvPr>
          <p:cNvSpPr/>
          <p:nvPr/>
        </p:nvSpPr>
        <p:spPr>
          <a:xfrm>
            <a:off x="835726" y="1995054"/>
            <a:ext cx="2786743" cy="3835730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E2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时间特征衍生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计算时间差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时间差分桶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ABD3433-5C99-4CB8-BD7C-B6C76074815F}"/>
              </a:ext>
            </a:extLst>
          </p:cNvPr>
          <p:cNvSpPr/>
          <p:nvPr/>
        </p:nvSpPr>
        <p:spPr>
          <a:xfrm>
            <a:off x="4000746" y="1958810"/>
            <a:ext cx="2786743" cy="3871974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E23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时间特征衍生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</a:rPr>
              <a:t>时间频率编码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E9CF6B-908F-4482-B4A3-E2DEF1CDBB1E}"/>
              </a:ext>
            </a:extLst>
          </p:cNvPr>
          <p:cNvSpPr txBox="1"/>
          <p:nvPr/>
        </p:nvSpPr>
        <p:spPr>
          <a:xfrm>
            <a:off x="1564079" y="2134492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方案一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696106-3118-4180-8DB0-99645C64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87" y="1995054"/>
            <a:ext cx="4314825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59EADDA-14CE-48AA-AC0F-56014EFCC483}"/>
              </a:ext>
            </a:extLst>
          </p:cNvPr>
          <p:cNvSpPr txBox="1"/>
          <p:nvPr/>
        </p:nvSpPr>
        <p:spPr>
          <a:xfrm>
            <a:off x="7626738" y="4931324"/>
            <a:ext cx="416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分桶处理时间戳更优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D79F38-1D32-4465-9B5D-E0944F879F7B}"/>
              </a:ext>
            </a:extLst>
          </p:cNvPr>
          <p:cNvSpPr txBox="1"/>
          <p:nvPr/>
        </p:nvSpPr>
        <p:spPr>
          <a:xfrm>
            <a:off x="4729099" y="2253245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方案二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833BFA-6EAA-498F-8094-47E19B889996}"/>
              </a:ext>
            </a:extLst>
          </p:cNvPr>
          <p:cNvSpPr txBox="1"/>
          <p:nvPr/>
        </p:nvSpPr>
        <p:spPr>
          <a:xfrm>
            <a:off x="8846681" y="2253245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方案一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ECBE6A-6DEA-446C-A576-B1AF4B55A57C}"/>
              </a:ext>
            </a:extLst>
          </p:cNvPr>
          <p:cNvSpPr txBox="1"/>
          <p:nvPr/>
        </p:nvSpPr>
        <p:spPr>
          <a:xfrm>
            <a:off x="8846681" y="3675412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方案二</a:t>
            </a:r>
          </a:p>
        </p:txBody>
      </p:sp>
    </p:spTree>
    <p:extLst>
      <p:ext uri="{BB962C8B-B14F-4D97-AF65-F5344CB8AC3E}">
        <p14:creationId xmlns:p14="http://schemas.microsoft.com/office/powerpoint/2010/main" val="24314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E0ED-97D7-4427-18D5-1E08151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123" y="430953"/>
            <a:ext cx="6477000" cy="118903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数据集介绍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B620-983D-9164-66EA-683EC0163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9123" y="1619990"/>
            <a:ext cx="6477000" cy="3276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数据集中提供了会话</a:t>
            </a:r>
            <a:r>
              <a:rPr lang="en-US" altLang="zh-CN" sz="2400" dirty="0" err="1"/>
              <a:t>sid</a:t>
            </a:r>
            <a:r>
              <a:rPr lang="zh-CN" altLang="en-US" sz="2400" dirty="0"/>
              <a:t>以及基于会话的各维度的特征值。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训练集数据为</a:t>
            </a:r>
            <a:r>
              <a:rPr lang="en-US" altLang="zh-CN" sz="36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50</a:t>
            </a:r>
            <a:r>
              <a:rPr lang="zh-CN" altLang="en-US" sz="36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万</a:t>
            </a:r>
            <a:r>
              <a:rPr lang="zh-CN" altLang="en-US" sz="2400" dirty="0"/>
              <a:t>条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测试集数据为</a:t>
            </a:r>
            <a:r>
              <a:rPr lang="en-US" altLang="zh-CN" sz="36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15</a:t>
            </a:r>
            <a:r>
              <a:rPr lang="zh-CN" altLang="en-US" sz="36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万</a:t>
            </a:r>
            <a:r>
              <a:rPr lang="zh-CN" altLang="en-US" sz="2400" dirty="0"/>
              <a:t>条。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27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75BF-5F3F-C00D-944E-32A303C8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05450"/>
            <a:ext cx="10591800" cy="646332"/>
          </a:xfrm>
        </p:spPr>
        <p:txBody>
          <a:bodyPr/>
          <a:lstStyle/>
          <a:p>
            <a:r>
              <a:rPr lang="zh-CN" altLang="en-US" dirty="0"/>
              <a:t>手动填补缺失值和类别编码对结果的影响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38DC30-CEA6-42F1-B203-929412C6AB2E}"/>
              </a:ext>
            </a:extLst>
          </p:cNvPr>
          <p:cNvSpPr txBox="1"/>
          <p:nvPr/>
        </p:nvSpPr>
        <p:spPr>
          <a:xfrm>
            <a:off x="800100" y="1495708"/>
            <a:ext cx="11012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由于选择的模型为树模型，对缺失值的填补和类别变量的编码是不必需的。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我们好奇的是，手动处理和树模型内置处理哪个效果更好？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A5F38D-6AC3-462E-89E6-99F28854238B}"/>
              </a:ext>
            </a:extLst>
          </p:cNvPr>
          <p:cNvSpPr txBox="1"/>
          <p:nvPr/>
        </p:nvSpPr>
        <p:spPr>
          <a:xfrm>
            <a:off x="800100" y="3804032"/>
            <a:ext cx="11266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我们尝试了</a:t>
            </a:r>
            <a:r>
              <a:rPr lang="zh-CN" altLang="en-US" sz="2800" b="1" dirty="0">
                <a:solidFill>
                  <a:schemeClr val="bg1"/>
                </a:solidFill>
              </a:rPr>
              <a:t>随机森林填补缺失值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zh-CN" altLang="en-US" sz="2800" b="1" dirty="0">
                <a:solidFill>
                  <a:schemeClr val="bg1"/>
                </a:solidFill>
              </a:rPr>
              <a:t>独热编码</a:t>
            </a:r>
            <a:r>
              <a:rPr lang="en-US" altLang="zh-CN" sz="2800" b="1" dirty="0">
                <a:solidFill>
                  <a:schemeClr val="bg1"/>
                </a:solidFill>
              </a:rPr>
              <a:t>(one-hot)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AUC</a:t>
            </a:r>
            <a:r>
              <a:rPr lang="zh-CN" altLang="en-US" sz="2800" dirty="0">
                <a:solidFill>
                  <a:schemeClr val="bg1"/>
                </a:solidFill>
              </a:rPr>
              <a:t>不升反降。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D7C192-DDE8-D32A-62CF-E22350FBF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421939"/>
              </p:ext>
            </p:extLst>
          </p:nvPr>
        </p:nvGraphicFramePr>
        <p:xfrm>
          <a:off x="229448" y="285009"/>
          <a:ext cx="6966999" cy="657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B57962-8FF7-4046-AFB6-03790C3C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84"/>
            <a:ext cx="12192000" cy="58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5656" y="3007358"/>
            <a:ext cx="9995695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zh-CN" altLang="en-US" sz="6000" b="1" dirty="0"/>
              <a:t>勇气 </a:t>
            </a:r>
            <a:r>
              <a:rPr lang="zh-CN" altLang="en-US" sz="3200" b="1" dirty="0"/>
              <a:t>与  </a:t>
            </a:r>
            <a:r>
              <a:rPr lang="zh-CN" altLang="en-US" sz="6000" b="1" dirty="0"/>
              <a:t>严谨</a:t>
            </a:r>
            <a:endParaRPr lang="en-US" altLang="zh-CN" sz="6000" b="1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6E801-9DC5-4DFE-8A86-16085392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057" y="741897"/>
            <a:ext cx="12192000" cy="516957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1E23113-0F87-498C-999E-17BE0A9E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70" y="119165"/>
            <a:ext cx="9141397" cy="615553"/>
          </a:xfrm>
        </p:spPr>
        <p:txBody>
          <a:bodyPr/>
          <a:lstStyle/>
          <a:p>
            <a:r>
              <a:rPr lang="zh-CN" altLang="en-US" dirty="0"/>
              <a:t>全平台分数分布（</a:t>
            </a:r>
            <a:r>
              <a:rPr lang="en-US" altLang="zh-CN" dirty="0"/>
              <a:t>2020-2023</a:t>
            </a:r>
            <a:r>
              <a:rPr lang="zh-CN" altLang="en-US" dirty="0"/>
              <a:t>）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2F9C0C-734D-4E78-9459-C6B6C4FEBE87}"/>
              </a:ext>
            </a:extLst>
          </p:cNvPr>
          <p:cNvCxnSpPr>
            <a:cxnSpLocks/>
          </p:cNvCxnSpPr>
          <p:nvPr/>
        </p:nvCxnSpPr>
        <p:spPr>
          <a:xfrm>
            <a:off x="6557058" y="1122744"/>
            <a:ext cx="0" cy="490187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3">
            <a:extLst>
              <a:ext uri="{FF2B5EF4-FFF2-40B4-BE49-F238E27FC236}">
                <a16:creationId xmlns:a16="http://schemas.microsoft.com/office/drawing/2014/main" id="{25F1C3B6-BBF8-4E80-9CF5-CB3F9F259EFE}"/>
              </a:ext>
            </a:extLst>
          </p:cNvPr>
          <p:cNvSpPr txBox="1">
            <a:spLocks/>
          </p:cNvSpPr>
          <p:nvPr/>
        </p:nvSpPr>
        <p:spPr>
          <a:xfrm>
            <a:off x="6979534" y="1383174"/>
            <a:ext cx="3530830" cy="67710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4400" dirty="0"/>
              <a:t>&gt;89.4</a:t>
            </a:r>
            <a:endParaRPr lang="zh-CN" altLang="en-US" sz="4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3DA6F-E98A-40BD-B5A1-3F92C744035E}"/>
              </a:ext>
            </a:extLst>
          </p:cNvPr>
          <p:cNvSpPr txBox="1">
            <a:spLocks/>
          </p:cNvSpPr>
          <p:nvPr/>
        </p:nvSpPr>
        <p:spPr>
          <a:xfrm>
            <a:off x="10054249" y="6116102"/>
            <a:ext cx="1845412" cy="49244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/>
              <a:t>89.4847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D875F76-E7D8-4F69-9EFF-942899904E44}"/>
              </a:ext>
            </a:extLst>
          </p:cNvPr>
          <p:cNvSpPr/>
          <p:nvPr/>
        </p:nvSpPr>
        <p:spPr>
          <a:xfrm>
            <a:off x="10076690" y="4411455"/>
            <a:ext cx="1845412" cy="1704647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放大镜">
            <a:extLst>
              <a:ext uri="{FF2B5EF4-FFF2-40B4-BE49-F238E27FC236}">
                <a16:creationId xmlns:a16="http://schemas.microsoft.com/office/drawing/2014/main" id="{2C2E9E3B-6193-43DD-A462-1BF52259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40000">
            <a:off x="9535630" y="4547532"/>
            <a:ext cx="2335264" cy="2026892"/>
          </a:xfrm>
          <a:prstGeom prst="rect">
            <a:avLst/>
          </a:prstGeom>
        </p:spPr>
      </p:pic>
      <p:sp>
        <p:nvSpPr>
          <p:cNvPr id="18" name="标题 3">
            <a:extLst>
              <a:ext uri="{FF2B5EF4-FFF2-40B4-BE49-F238E27FC236}">
                <a16:creationId xmlns:a16="http://schemas.microsoft.com/office/drawing/2014/main" id="{A0C01CFE-5DD7-4A53-8823-74F5A90BA471}"/>
              </a:ext>
            </a:extLst>
          </p:cNvPr>
          <p:cNvSpPr txBox="1">
            <a:spLocks/>
          </p:cNvSpPr>
          <p:nvPr/>
        </p:nvSpPr>
        <p:spPr>
          <a:xfrm>
            <a:off x="8589118" y="3856827"/>
            <a:ext cx="4559700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>
                <a:solidFill>
                  <a:schemeClr val="bg1"/>
                </a:solidFill>
              </a:rPr>
              <a:t>Here we are</a:t>
            </a:r>
            <a:r>
              <a:rPr lang="zh-CN" altLang="en-US" sz="4800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9635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C67B4A-62EB-4926-B2B1-78CE2F92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2282411"/>
            <a:ext cx="12192000" cy="2979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2BA9A-A7BA-347B-953F-08F8A610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0" y="1436331"/>
            <a:ext cx="9141397" cy="1015663"/>
          </a:xfrm>
        </p:spPr>
        <p:txBody>
          <a:bodyPr/>
          <a:lstStyle/>
          <a:p>
            <a:r>
              <a:rPr lang="en-US" altLang="zh-CN" b="0" dirty="0"/>
              <a:t>Score= </a:t>
            </a:r>
            <a:r>
              <a:rPr lang="en-US" sz="6600" dirty="0"/>
              <a:t>89.4847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53958-0866-B258-1074-9B089976D9EF}"/>
              </a:ext>
            </a:extLst>
          </p:cNvPr>
          <p:cNvSpPr/>
          <p:nvPr/>
        </p:nvSpPr>
        <p:spPr>
          <a:xfrm>
            <a:off x="674912" y="4066119"/>
            <a:ext cx="10842172" cy="108235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6E801-9DC5-4DFE-8A86-16085392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057" y="741897"/>
            <a:ext cx="12192000" cy="516957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1E23113-0F87-498C-999E-17BE0A9E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70" y="119165"/>
            <a:ext cx="9141397" cy="615553"/>
          </a:xfrm>
        </p:spPr>
        <p:txBody>
          <a:bodyPr/>
          <a:lstStyle/>
          <a:p>
            <a:r>
              <a:rPr lang="zh-CN" altLang="en-US" dirty="0"/>
              <a:t>全平台分数分布（</a:t>
            </a:r>
            <a:r>
              <a:rPr lang="en-US" altLang="zh-CN" dirty="0"/>
              <a:t>2020-2023</a:t>
            </a:r>
            <a:r>
              <a:rPr lang="zh-CN" altLang="en-US" dirty="0"/>
              <a:t>）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2F9C0C-734D-4E78-9459-C6B6C4FEBE87}"/>
              </a:ext>
            </a:extLst>
          </p:cNvPr>
          <p:cNvCxnSpPr>
            <a:cxnSpLocks/>
          </p:cNvCxnSpPr>
          <p:nvPr/>
        </p:nvCxnSpPr>
        <p:spPr>
          <a:xfrm>
            <a:off x="6557058" y="1122744"/>
            <a:ext cx="0" cy="4901879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3">
            <a:extLst>
              <a:ext uri="{FF2B5EF4-FFF2-40B4-BE49-F238E27FC236}">
                <a16:creationId xmlns:a16="http://schemas.microsoft.com/office/drawing/2014/main" id="{25F1C3B6-BBF8-4E80-9CF5-CB3F9F259EFE}"/>
              </a:ext>
            </a:extLst>
          </p:cNvPr>
          <p:cNvSpPr txBox="1">
            <a:spLocks/>
          </p:cNvSpPr>
          <p:nvPr/>
        </p:nvSpPr>
        <p:spPr>
          <a:xfrm>
            <a:off x="6979534" y="1383174"/>
            <a:ext cx="3530830" cy="67710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4400" dirty="0"/>
              <a:t>&gt;89.4</a:t>
            </a:r>
            <a:endParaRPr lang="zh-CN" altLang="en-US" sz="4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3DA6F-E98A-40BD-B5A1-3F92C744035E}"/>
              </a:ext>
            </a:extLst>
          </p:cNvPr>
          <p:cNvSpPr txBox="1">
            <a:spLocks/>
          </p:cNvSpPr>
          <p:nvPr/>
        </p:nvSpPr>
        <p:spPr>
          <a:xfrm>
            <a:off x="10054249" y="6116102"/>
            <a:ext cx="1845412" cy="49244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/>
              <a:t>89.4847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D875F76-E7D8-4F69-9EFF-942899904E44}"/>
              </a:ext>
            </a:extLst>
          </p:cNvPr>
          <p:cNvSpPr/>
          <p:nvPr/>
        </p:nvSpPr>
        <p:spPr>
          <a:xfrm>
            <a:off x="10076690" y="4411455"/>
            <a:ext cx="1845412" cy="1704647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放大镜">
            <a:extLst>
              <a:ext uri="{FF2B5EF4-FFF2-40B4-BE49-F238E27FC236}">
                <a16:creationId xmlns:a16="http://schemas.microsoft.com/office/drawing/2014/main" id="{2C2E9E3B-6193-43DD-A462-1BF52259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40000">
            <a:off x="9535630" y="4547532"/>
            <a:ext cx="2335264" cy="2026892"/>
          </a:xfrm>
          <a:prstGeom prst="rect">
            <a:avLst/>
          </a:prstGeom>
        </p:spPr>
      </p:pic>
      <p:sp>
        <p:nvSpPr>
          <p:cNvPr id="18" name="标题 3">
            <a:extLst>
              <a:ext uri="{FF2B5EF4-FFF2-40B4-BE49-F238E27FC236}">
                <a16:creationId xmlns:a16="http://schemas.microsoft.com/office/drawing/2014/main" id="{A0C01CFE-5DD7-4A53-8823-74F5A90BA471}"/>
              </a:ext>
            </a:extLst>
          </p:cNvPr>
          <p:cNvSpPr txBox="1">
            <a:spLocks/>
          </p:cNvSpPr>
          <p:nvPr/>
        </p:nvSpPr>
        <p:spPr>
          <a:xfrm>
            <a:off x="8589118" y="3856827"/>
            <a:ext cx="4559700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>
                <a:solidFill>
                  <a:schemeClr val="bg1"/>
                </a:solidFill>
              </a:rPr>
              <a:t>Here we are</a:t>
            </a:r>
            <a:r>
              <a:rPr lang="zh-CN" altLang="en-US" sz="4800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438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E0ED-97D7-4427-18D5-1E08151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134" y="715961"/>
            <a:ext cx="6477000" cy="118903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B620-983D-9164-66EA-683EC0163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0" y="1904998"/>
            <a:ext cx="6477000" cy="32766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模型考察与选择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数据预处理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框架探索与改进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/>
              <a:t>测试与细节精进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1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愿景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35B0-753F-E40D-3B47-22D5E6C93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尽可能 </a:t>
            </a:r>
            <a:r>
              <a:rPr lang="zh-CN" altLang="en-US" sz="2800" dirty="0">
                <a:solidFill>
                  <a:schemeClr val="accent1"/>
                </a:solidFill>
              </a:rPr>
              <a:t>准确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尽可能 </a:t>
            </a:r>
            <a:r>
              <a:rPr lang="zh-CN" altLang="en-US" sz="2800" dirty="0">
                <a:solidFill>
                  <a:srgbClr val="E23042"/>
                </a:solidFill>
              </a:rPr>
              <a:t>稳健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尽可能 </a:t>
            </a:r>
            <a:r>
              <a:rPr lang="zh-CN" altLang="en-US" sz="2800" dirty="0">
                <a:solidFill>
                  <a:schemeClr val="accent1"/>
                </a:solidFill>
              </a:rPr>
              <a:t>灵活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FAF-96B8-0A1D-BAE1-FD1043AA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6981"/>
            <a:ext cx="10591800" cy="646332"/>
          </a:xfrm>
        </p:spPr>
        <p:txBody>
          <a:bodyPr/>
          <a:lstStyle/>
          <a:p>
            <a:r>
              <a:rPr lang="zh-CN" altLang="en-US" dirty="0"/>
              <a:t>模型考察与选择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00C52D-0CEC-4518-B09C-BAD0B3F81B69}"/>
              </a:ext>
            </a:extLst>
          </p:cNvPr>
          <p:cNvSpPr txBox="1"/>
          <p:nvPr/>
        </p:nvSpPr>
        <p:spPr>
          <a:xfrm>
            <a:off x="4259600" y="1511555"/>
            <a:ext cx="3672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E23042"/>
                </a:solidFill>
              </a:rPr>
              <a:t>GBDT</a:t>
            </a:r>
            <a:endParaRPr lang="zh-CN" altLang="en-US" sz="9600" b="1" dirty="0">
              <a:solidFill>
                <a:srgbClr val="E2304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A3C84-3B02-4718-A4A7-F5022F870FEB}"/>
              </a:ext>
            </a:extLst>
          </p:cNvPr>
          <p:cNvSpPr txBox="1"/>
          <p:nvPr/>
        </p:nvSpPr>
        <p:spPr>
          <a:xfrm>
            <a:off x="4775411" y="4086796"/>
            <a:ext cx="2641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0070C0"/>
                </a:solidFill>
              </a:rPr>
              <a:t>NNs</a:t>
            </a:r>
            <a:endParaRPr lang="zh-CN" altLang="en-US" sz="9600" b="1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B6981-843D-4E46-9ECB-4C2A0F9D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83213"/>
            <a:ext cx="1905985" cy="18980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317F39-EE2B-4EFF-ACB4-B36749BB39DD}"/>
              </a:ext>
            </a:extLst>
          </p:cNvPr>
          <p:cNvSpPr txBox="1"/>
          <p:nvPr/>
        </p:nvSpPr>
        <p:spPr>
          <a:xfrm>
            <a:off x="5490706" y="2982158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VS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FAF-96B8-0A1D-BAE1-FD1043AA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83" y="216353"/>
            <a:ext cx="11467111" cy="646332"/>
          </a:xfrm>
        </p:spPr>
        <p:txBody>
          <a:bodyPr/>
          <a:lstStyle/>
          <a:p>
            <a:r>
              <a:rPr lang="en-US" dirty="0"/>
              <a:t>|  </a:t>
            </a:r>
            <a:r>
              <a:rPr lang="en-US" sz="4400" dirty="0"/>
              <a:t>NN vs GBDT </a:t>
            </a:r>
            <a:r>
              <a:rPr lang="zh-CN" altLang="en-US" sz="2800" dirty="0"/>
              <a:t>为什么表格数据中</a:t>
            </a:r>
            <a:r>
              <a:rPr lang="en-US" altLang="zh-CN" sz="2800" dirty="0"/>
              <a:t>GBDT</a:t>
            </a:r>
            <a:r>
              <a:rPr lang="zh-CN" altLang="en-US" sz="2800" dirty="0"/>
              <a:t>效果仍然优于深度学习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5EB01-D9ED-499C-8BBA-64A952143990}"/>
              </a:ext>
            </a:extLst>
          </p:cNvPr>
          <p:cNvSpPr txBox="1"/>
          <p:nvPr/>
        </p:nvSpPr>
        <p:spPr>
          <a:xfrm>
            <a:off x="577141" y="1389981"/>
            <a:ext cx="7074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GBDT</a:t>
            </a:r>
            <a:r>
              <a:rPr lang="zh-CN" altLang="en-US" sz="2400" dirty="0">
                <a:solidFill>
                  <a:schemeClr val="bg1"/>
                </a:solidFill>
              </a:rPr>
              <a:t>仅做特征空间划分，不做任何特征提取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NN</a:t>
            </a:r>
            <a:r>
              <a:rPr lang="zh-CN" altLang="en-US" sz="2400" dirty="0">
                <a:solidFill>
                  <a:schemeClr val="bg1"/>
                </a:solidFill>
              </a:rPr>
              <a:t>在多层堆叠的时候会有进行一些特征提取工作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F3373-AD7A-4E93-82BA-5A4A4E5AF665}"/>
              </a:ext>
            </a:extLst>
          </p:cNvPr>
          <p:cNvSpPr txBox="1"/>
          <p:nvPr/>
        </p:nvSpPr>
        <p:spPr>
          <a:xfrm>
            <a:off x="518952" y="3117607"/>
            <a:ext cx="10405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一种观点：</a:t>
            </a:r>
            <a:r>
              <a:rPr lang="en-US" altLang="zh-CN" sz="2000" dirty="0">
                <a:solidFill>
                  <a:schemeClr val="bg1"/>
                </a:solidFill>
              </a:rPr>
              <a:t>(by Kaggle Joe Eddy)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对于表格类型的数据来说，其特征往往本身就已经具有比较明确的含义，对其做特征提取可能还会导致信息损耗。此外，树模型可以通过重复切分来更加自然地捕捉特征之间显性的交互，而不是像</a:t>
            </a:r>
            <a:r>
              <a:rPr lang="en-US" altLang="zh-CN" sz="2000" dirty="0">
                <a:solidFill>
                  <a:schemeClr val="bg1"/>
                </a:solidFill>
              </a:rPr>
              <a:t>NN</a:t>
            </a:r>
            <a:r>
              <a:rPr lang="zh-CN" altLang="en-US" sz="2000" dirty="0">
                <a:solidFill>
                  <a:schemeClr val="bg1"/>
                </a:solidFill>
              </a:rPr>
              <a:t>一样通过复杂的特征表征来学习。</a:t>
            </a:r>
          </a:p>
        </p:txBody>
      </p:sp>
    </p:spTree>
    <p:extLst>
      <p:ext uri="{BB962C8B-B14F-4D97-AF65-F5344CB8AC3E}">
        <p14:creationId xmlns:p14="http://schemas.microsoft.com/office/powerpoint/2010/main" val="37086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FAF-96B8-0A1D-BAE1-FD1043AA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6981"/>
            <a:ext cx="10591800" cy="646332"/>
          </a:xfrm>
        </p:spPr>
        <p:txBody>
          <a:bodyPr/>
          <a:lstStyle/>
          <a:p>
            <a:r>
              <a:rPr lang="zh-CN" altLang="en-US" dirty="0"/>
              <a:t>模型考察与选择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00C52D-0CEC-4518-B09C-BAD0B3F81B69}"/>
              </a:ext>
            </a:extLst>
          </p:cNvPr>
          <p:cNvSpPr txBox="1"/>
          <p:nvPr/>
        </p:nvSpPr>
        <p:spPr>
          <a:xfrm>
            <a:off x="3942900" y="2807262"/>
            <a:ext cx="3672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E23042"/>
                </a:solidFill>
              </a:rPr>
              <a:t>GBDT</a:t>
            </a:r>
            <a:endParaRPr lang="zh-CN" altLang="en-US" sz="9600" b="1" dirty="0">
              <a:solidFill>
                <a:srgbClr val="E23042"/>
              </a:solidFill>
            </a:endParaRPr>
          </a:p>
        </p:txBody>
      </p:sp>
      <p:pic>
        <p:nvPicPr>
          <p:cNvPr id="6" name="图形 5" descr="王冠">
            <a:extLst>
              <a:ext uri="{FF2B5EF4-FFF2-40B4-BE49-F238E27FC236}">
                <a16:creationId xmlns:a16="http://schemas.microsoft.com/office/drawing/2014/main" id="{0ACCA84F-245E-4735-8BA4-DE8A1CEA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843" y="993313"/>
            <a:ext cx="2065328" cy="20653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3DFF26-8C24-47A0-822D-91178998D5C1}"/>
              </a:ext>
            </a:extLst>
          </p:cNvPr>
          <p:cNvSpPr txBox="1">
            <a:spLocks/>
          </p:cNvSpPr>
          <p:nvPr/>
        </p:nvSpPr>
        <p:spPr>
          <a:xfrm>
            <a:off x="4369031" y="4673085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我们的选择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71af3243-3dd4-4a8d-8c0d-dd76da1f02a5"/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sharepoint/v3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3598</TotalTime>
  <Words>626</Words>
  <Application>Microsoft Office PowerPoint</Application>
  <PresentationFormat>宽屏</PresentationFormat>
  <Paragraphs>151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Arial</vt:lpstr>
      <vt:lpstr>Segoe UI</vt:lpstr>
      <vt:lpstr>Wingdings</vt:lpstr>
      <vt:lpstr>Office Theme</vt:lpstr>
      <vt:lpstr>点击反欺诈预测 基于 Stacking 的 GBDT多模型Voting融合</vt:lpstr>
      <vt:lpstr>数据集介绍</vt:lpstr>
      <vt:lpstr>Score= 89.4847</vt:lpstr>
      <vt:lpstr>全平台分数分布（2020-2023）</vt:lpstr>
      <vt:lpstr>主要内容</vt:lpstr>
      <vt:lpstr>愿景</vt:lpstr>
      <vt:lpstr>模型考察与选择</vt:lpstr>
      <vt:lpstr>|  NN vs GBDT 为什么表格数据中GBDT效果仍然优于深度学习</vt:lpstr>
      <vt:lpstr>模型考察与选择</vt:lpstr>
      <vt:lpstr>数据预处理</vt:lpstr>
      <vt:lpstr>框架探索与改进</vt:lpstr>
      <vt:lpstr>初次探索—多模型硬投票</vt:lpstr>
      <vt:lpstr>初次探索—多模型硬投票</vt:lpstr>
      <vt:lpstr>怎么改？</vt:lpstr>
      <vt:lpstr>深入探究—增加Stacking模块</vt:lpstr>
      <vt:lpstr>PowerPoint 演示文稿</vt:lpstr>
      <vt:lpstr>PowerPoint 演示文稿</vt:lpstr>
      <vt:lpstr>测试与细节精进</vt:lpstr>
      <vt:lpstr>时间戳的不同处理效果对比</vt:lpstr>
      <vt:lpstr>手动填补缺失值和类别编码对结果的影响</vt:lpstr>
      <vt:lpstr>PowerPoint 演示文稿</vt:lpstr>
      <vt:lpstr>PowerPoint 演示文稿</vt:lpstr>
      <vt:lpstr>PowerPoint 演示文稿</vt:lpstr>
      <vt:lpstr>全平台分数分布（2020-2023）</vt:lpstr>
      <vt:lpstr>Q &amp; 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遥感影像分割 基于高度修改的Deeplab V3+ </dc:title>
  <dc:subject/>
  <dc:creator>熊恪峥</dc:creator>
  <cp:keywords/>
  <dc:description/>
  <cp:lastModifiedBy>lenovo</cp:lastModifiedBy>
  <cp:revision>247</cp:revision>
  <dcterms:created xsi:type="dcterms:W3CDTF">2022-06-20T04:03:06Z</dcterms:created>
  <dcterms:modified xsi:type="dcterms:W3CDTF">2023-07-09T01:53:47Z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