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7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949F5-6269-FCBB-9C57-1E35547AF3F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ja-JP" altLang="en-US"/>
          </a:p>
        </p:txBody>
      </p:sp>
      <p:sp>
        <p:nvSpPr>
          <p:cNvPr id="3" name="副标题 2">
            <a:extLst>
              <a:ext uri="{FF2B5EF4-FFF2-40B4-BE49-F238E27FC236}">
                <a16:creationId xmlns:a16="http://schemas.microsoft.com/office/drawing/2014/main" id="{7E8A69A9-AAA4-C21D-1888-C071FE8A4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ja-JP" altLang="en-US"/>
          </a:p>
        </p:txBody>
      </p:sp>
      <p:sp>
        <p:nvSpPr>
          <p:cNvPr id="4" name="日期占位符 3">
            <a:extLst>
              <a:ext uri="{FF2B5EF4-FFF2-40B4-BE49-F238E27FC236}">
                <a16:creationId xmlns:a16="http://schemas.microsoft.com/office/drawing/2014/main" id="{8B716B32-151D-7E31-D568-F2CE225B83FA}"/>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5" name="页脚占位符 4">
            <a:extLst>
              <a:ext uri="{FF2B5EF4-FFF2-40B4-BE49-F238E27FC236}">
                <a16:creationId xmlns:a16="http://schemas.microsoft.com/office/drawing/2014/main" id="{D4DD0A61-9105-F31D-0916-1E966D556350}"/>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CEE447D2-09CC-E839-D6F8-64CB73FF2CBB}"/>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203034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82DC1-9610-ECD3-AF61-5CA33C1A1C22}"/>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B35E0049-01BB-013F-9E0B-47794BC77F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BA16CED1-FD62-7F16-FBD4-AF2DA8D6C808}"/>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5" name="页脚占位符 4">
            <a:extLst>
              <a:ext uri="{FF2B5EF4-FFF2-40B4-BE49-F238E27FC236}">
                <a16:creationId xmlns:a16="http://schemas.microsoft.com/office/drawing/2014/main" id="{B4104276-B31C-A65B-CCFC-3B482A8F17D7}"/>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1B42ED38-DB66-08A7-6AEF-619DCE899E73}"/>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1253338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865767-217F-5877-D056-9D1F1486D5D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4C05CD77-EB25-4F83-7A27-031481ECF4A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C1E0D552-3FA2-E217-D493-F8C41DBEB355}"/>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5" name="页脚占位符 4">
            <a:extLst>
              <a:ext uri="{FF2B5EF4-FFF2-40B4-BE49-F238E27FC236}">
                <a16:creationId xmlns:a16="http://schemas.microsoft.com/office/drawing/2014/main" id="{EBE0D75B-4801-796A-6E82-C83935EF671C}"/>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3BCE8731-14CB-C0DA-9642-CC8CE812B5C6}"/>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207421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AEE28-83F7-37D6-3C3D-95ECA3A3ED70}"/>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C49602DA-939F-EA5D-D13F-DEFFCE4E9CF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887B1C60-5BF9-BEAA-9E52-B962AC61FD46}"/>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5" name="页脚占位符 4">
            <a:extLst>
              <a:ext uri="{FF2B5EF4-FFF2-40B4-BE49-F238E27FC236}">
                <a16:creationId xmlns:a16="http://schemas.microsoft.com/office/drawing/2014/main" id="{0BC8F2A8-ECE5-A48E-6F88-7ED0B5F9AB57}"/>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B638649C-FC52-F33B-237B-199A4E53C342}"/>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6124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E57A2-52AD-D21B-69B7-99F8DE2ABD1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8F2B3698-FC67-AD83-81C5-E0B371A7F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910637F5-430C-9E15-F20A-00E1D4F171F2}"/>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5" name="页脚占位符 4">
            <a:extLst>
              <a:ext uri="{FF2B5EF4-FFF2-40B4-BE49-F238E27FC236}">
                <a16:creationId xmlns:a16="http://schemas.microsoft.com/office/drawing/2014/main" id="{23DE5CFB-E209-CDFB-395F-81B78785337D}"/>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BCF23182-278B-0525-F485-354E57E3CF3D}"/>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213197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F0B1F-DF89-F9A5-A4E5-AA159458D14F}"/>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CA1E81D6-80C1-E557-940F-87B82D4872E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内容占位符 3">
            <a:extLst>
              <a:ext uri="{FF2B5EF4-FFF2-40B4-BE49-F238E27FC236}">
                <a16:creationId xmlns:a16="http://schemas.microsoft.com/office/drawing/2014/main" id="{CFE8CD75-8886-CC13-9AFD-08A187C86E7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日期占位符 4">
            <a:extLst>
              <a:ext uri="{FF2B5EF4-FFF2-40B4-BE49-F238E27FC236}">
                <a16:creationId xmlns:a16="http://schemas.microsoft.com/office/drawing/2014/main" id="{6A2DC0D2-928A-9B74-56F8-BB9CC3B7396D}"/>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6" name="页脚占位符 5">
            <a:extLst>
              <a:ext uri="{FF2B5EF4-FFF2-40B4-BE49-F238E27FC236}">
                <a16:creationId xmlns:a16="http://schemas.microsoft.com/office/drawing/2014/main" id="{E07584C2-9DCF-CF64-F6DA-D82B88844FC2}"/>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A8F28DDE-42F6-B1AC-1731-F8715BA3B93D}"/>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71117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40F64-9BDE-92C1-FC79-6AE02BD20DA2}"/>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C33DD462-59A0-94E3-D563-18554F297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7FE2816-3EC8-3DD1-4BAA-F6C14202788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文本占位符 4">
            <a:extLst>
              <a:ext uri="{FF2B5EF4-FFF2-40B4-BE49-F238E27FC236}">
                <a16:creationId xmlns:a16="http://schemas.microsoft.com/office/drawing/2014/main" id="{D0CAF3B4-FE14-7412-7271-32F09B22F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78048A2-0BA3-ABDF-76BA-ABF6D7B5562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7" name="日期占位符 6">
            <a:extLst>
              <a:ext uri="{FF2B5EF4-FFF2-40B4-BE49-F238E27FC236}">
                <a16:creationId xmlns:a16="http://schemas.microsoft.com/office/drawing/2014/main" id="{1A386AF7-87B3-967A-3910-B22E6D08AAD6}"/>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8" name="页脚占位符 7">
            <a:extLst>
              <a:ext uri="{FF2B5EF4-FFF2-40B4-BE49-F238E27FC236}">
                <a16:creationId xmlns:a16="http://schemas.microsoft.com/office/drawing/2014/main" id="{6508B2FB-6EF1-6529-144E-495701365744}"/>
              </a:ext>
            </a:extLst>
          </p:cNvPr>
          <p:cNvSpPr>
            <a:spLocks noGrp="1"/>
          </p:cNvSpPr>
          <p:nvPr>
            <p:ph type="ftr" sz="quarter" idx="11"/>
          </p:nvPr>
        </p:nvSpPr>
        <p:spPr/>
        <p:txBody>
          <a:bodyPr/>
          <a:lstStyle/>
          <a:p>
            <a:endParaRPr kumimoji="1" lang="ja-JP" altLang="en-US"/>
          </a:p>
        </p:txBody>
      </p:sp>
      <p:sp>
        <p:nvSpPr>
          <p:cNvPr id="9" name="灯片编号占位符 8">
            <a:extLst>
              <a:ext uri="{FF2B5EF4-FFF2-40B4-BE49-F238E27FC236}">
                <a16:creationId xmlns:a16="http://schemas.microsoft.com/office/drawing/2014/main" id="{C0A10F5C-56BD-D568-E5A7-0B75C34D6046}"/>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14842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3A0D2-7114-AFDF-031B-B37A7DCD1260}"/>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日期占位符 2">
            <a:extLst>
              <a:ext uri="{FF2B5EF4-FFF2-40B4-BE49-F238E27FC236}">
                <a16:creationId xmlns:a16="http://schemas.microsoft.com/office/drawing/2014/main" id="{D158AF5F-E55B-5167-C03E-CC054844950A}"/>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4" name="页脚占位符 3">
            <a:extLst>
              <a:ext uri="{FF2B5EF4-FFF2-40B4-BE49-F238E27FC236}">
                <a16:creationId xmlns:a16="http://schemas.microsoft.com/office/drawing/2014/main" id="{8EB764DB-0EE6-EFE7-9385-347BB019846A}"/>
              </a:ext>
            </a:extLst>
          </p:cNvPr>
          <p:cNvSpPr>
            <a:spLocks noGrp="1"/>
          </p:cNvSpPr>
          <p:nvPr>
            <p:ph type="ftr" sz="quarter" idx="11"/>
          </p:nvPr>
        </p:nvSpPr>
        <p:spPr/>
        <p:txBody>
          <a:bodyPr/>
          <a:lstStyle/>
          <a:p>
            <a:endParaRPr kumimoji="1" lang="ja-JP" altLang="en-US"/>
          </a:p>
        </p:txBody>
      </p:sp>
      <p:sp>
        <p:nvSpPr>
          <p:cNvPr id="5" name="灯片编号占位符 4">
            <a:extLst>
              <a:ext uri="{FF2B5EF4-FFF2-40B4-BE49-F238E27FC236}">
                <a16:creationId xmlns:a16="http://schemas.microsoft.com/office/drawing/2014/main" id="{0C3BE22D-7F61-8C55-EDB0-A928933DA29D}"/>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209189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F8F6DE-D20A-F885-4C34-40EBF3D5A6B4}"/>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3" name="页脚占位符 2">
            <a:extLst>
              <a:ext uri="{FF2B5EF4-FFF2-40B4-BE49-F238E27FC236}">
                <a16:creationId xmlns:a16="http://schemas.microsoft.com/office/drawing/2014/main" id="{8885C406-8289-7D82-BB02-6744E3A79471}"/>
              </a:ext>
            </a:extLst>
          </p:cNvPr>
          <p:cNvSpPr>
            <a:spLocks noGrp="1"/>
          </p:cNvSpPr>
          <p:nvPr>
            <p:ph type="ftr" sz="quarter" idx="11"/>
          </p:nvPr>
        </p:nvSpPr>
        <p:spPr/>
        <p:txBody>
          <a:bodyPr/>
          <a:lstStyle/>
          <a:p>
            <a:endParaRPr kumimoji="1" lang="ja-JP" altLang="en-US"/>
          </a:p>
        </p:txBody>
      </p:sp>
      <p:sp>
        <p:nvSpPr>
          <p:cNvPr id="4" name="灯片编号占位符 3">
            <a:extLst>
              <a:ext uri="{FF2B5EF4-FFF2-40B4-BE49-F238E27FC236}">
                <a16:creationId xmlns:a16="http://schemas.microsoft.com/office/drawing/2014/main" id="{F56588B5-756D-9E18-F5F2-1F48235A8B14}"/>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253665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5F888-92DF-C6EB-B740-5D01C140EA4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816A63C8-B409-65FE-E042-FA45B5304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文本占位符 3">
            <a:extLst>
              <a:ext uri="{FF2B5EF4-FFF2-40B4-BE49-F238E27FC236}">
                <a16:creationId xmlns:a16="http://schemas.microsoft.com/office/drawing/2014/main" id="{553819E7-5D7E-720F-1A7D-557D16001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963D898-BFB0-DB21-EB56-373FA39563EE}"/>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6" name="页脚占位符 5">
            <a:extLst>
              <a:ext uri="{FF2B5EF4-FFF2-40B4-BE49-F238E27FC236}">
                <a16:creationId xmlns:a16="http://schemas.microsoft.com/office/drawing/2014/main" id="{C8DE9218-A294-4E8B-932B-7183C099094B}"/>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79DE5604-0D89-5C78-DA5C-D0A718049BE4}"/>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355907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CC4EF-9E86-FCDC-8A15-6F2568B2964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图片占位符 2">
            <a:extLst>
              <a:ext uri="{FF2B5EF4-FFF2-40B4-BE49-F238E27FC236}">
                <a16:creationId xmlns:a16="http://schemas.microsoft.com/office/drawing/2014/main" id="{66E981CD-479B-F149-9BA3-70F857FA68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文本占位符 3">
            <a:extLst>
              <a:ext uri="{FF2B5EF4-FFF2-40B4-BE49-F238E27FC236}">
                <a16:creationId xmlns:a16="http://schemas.microsoft.com/office/drawing/2014/main" id="{798D218D-0F1D-91DF-FF18-CF648C937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61CA6EC-E61A-259D-8538-6F3251E2AE32}"/>
              </a:ext>
            </a:extLst>
          </p:cNvPr>
          <p:cNvSpPr>
            <a:spLocks noGrp="1"/>
          </p:cNvSpPr>
          <p:nvPr>
            <p:ph type="dt" sz="half" idx="10"/>
          </p:nvPr>
        </p:nvSpPr>
        <p:spPr/>
        <p:txBody>
          <a:bodyPr/>
          <a:lstStyle/>
          <a:p>
            <a:fld id="{61646F3C-865D-4657-AAD5-958079C4473D}" type="datetimeFigureOut">
              <a:rPr kumimoji="1" lang="ja-JP" altLang="en-US" smtClean="0"/>
              <a:t>2023/1/12</a:t>
            </a:fld>
            <a:endParaRPr kumimoji="1" lang="ja-JP" altLang="en-US"/>
          </a:p>
        </p:txBody>
      </p:sp>
      <p:sp>
        <p:nvSpPr>
          <p:cNvPr id="6" name="页脚占位符 5">
            <a:extLst>
              <a:ext uri="{FF2B5EF4-FFF2-40B4-BE49-F238E27FC236}">
                <a16:creationId xmlns:a16="http://schemas.microsoft.com/office/drawing/2014/main" id="{04B7A9BD-771E-F6DE-AB5E-68F6D53B51A6}"/>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0FED4519-CD5D-0D5E-2736-282157BF2B52}"/>
              </a:ext>
            </a:extLst>
          </p:cNvPr>
          <p:cNvSpPr>
            <a:spLocks noGrp="1"/>
          </p:cNvSpPr>
          <p:nvPr>
            <p:ph type="sldNum" sz="quarter" idx="12"/>
          </p:nvPr>
        </p:nvSpPr>
        <p:spPr/>
        <p:txBody>
          <a:body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67860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86D9E5E-0D33-47BB-888F-94289D296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1029B068-8284-9AE5-67B9-47B6A2135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5E36E368-D843-C2C5-FA1D-99B77DCFB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46F3C-865D-4657-AAD5-958079C4473D}" type="datetimeFigureOut">
              <a:rPr kumimoji="1" lang="ja-JP" altLang="en-US" smtClean="0"/>
              <a:t>2023/1/12</a:t>
            </a:fld>
            <a:endParaRPr kumimoji="1" lang="ja-JP" altLang="en-US"/>
          </a:p>
        </p:txBody>
      </p:sp>
      <p:sp>
        <p:nvSpPr>
          <p:cNvPr id="5" name="页脚占位符 4">
            <a:extLst>
              <a:ext uri="{FF2B5EF4-FFF2-40B4-BE49-F238E27FC236}">
                <a16:creationId xmlns:a16="http://schemas.microsoft.com/office/drawing/2014/main" id="{5586054C-B6C3-5152-A12E-83808EABD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灯片编号占位符 5">
            <a:extLst>
              <a:ext uri="{FF2B5EF4-FFF2-40B4-BE49-F238E27FC236}">
                <a16:creationId xmlns:a16="http://schemas.microsoft.com/office/drawing/2014/main" id="{EF9B5BE4-DE40-1B09-CAC3-88A31E10F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4ED33-62AE-4336-9FB9-E098AA6BB722}" type="slidenum">
              <a:rPr kumimoji="1" lang="ja-JP" altLang="en-US" smtClean="0"/>
              <a:t>‹#›</a:t>
            </a:fld>
            <a:endParaRPr kumimoji="1" lang="ja-JP" altLang="en-US"/>
          </a:p>
        </p:txBody>
      </p:sp>
    </p:spTree>
    <p:extLst>
      <p:ext uri="{BB962C8B-B14F-4D97-AF65-F5344CB8AC3E}">
        <p14:creationId xmlns:p14="http://schemas.microsoft.com/office/powerpoint/2010/main" val="3592421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EA032E-F9A2-C94F-6B19-27DBE065FA74}"/>
              </a:ext>
            </a:extLst>
          </p:cNvPr>
          <p:cNvPicPr>
            <a:picLocks noChangeAspect="1"/>
          </p:cNvPicPr>
          <p:nvPr/>
        </p:nvPicPr>
        <p:blipFill>
          <a:blip r:embed="rId2"/>
          <a:stretch>
            <a:fillRect/>
          </a:stretch>
        </p:blipFill>
        <p:spPr>
          <a:xfrm>
            <a:off x="1362666" y="0"/>
            <a:ext cx="9466667" cy="1209524"/>
          </a:xfrm>
          <a:prstGeom prst="rect">
            <a:avLst/>
          </a:prstGeom>
        </p:spPr>
      </p:pic>
      <p:sp>
        <p:nvSpPr>
          <p:cNvPr id="9" name="文本框 8">
            <a:extLst>
              <a:ext uri="{FF2B5EF4-FFF2-40B4-BE49-F238E27FC236}">
                <a16:creationId xmlns:a16="http://schemas.microsoft.com/office/drawing/2014/main" id="{1010A2BD-CEA7-5FCD-DBED-F0ABD6CF6583}"/>
              </a:ext>
            </a:extLst>
          </p:cNvPr>
          <p:cNvSpPr txBox="1"/>
          <p:nvPr/>
        </p:nvSpPr>
        <p:spPr>
          <a:xfrm>
            <a:off x="134197" y="1031761"/>
            <a:ext cx="6045179" cy="646331"/>
          </a:xfrm>
          <a:prstGeom prst="rect">
            <a:avLst/>
          </a:prstGeom>
          <a:noFill/>
        </p:spPr>
        <p:txBody>
          <a:bodyPr wrap="square">
            <a:spAutoFit/>
          </a:bodyPr>
          <a:lstStyle/>
          <a:p>
            <a:r>
              <a:rPr lang="ja-JP" altLang="en-US" b="1" dirty="0">
                <a:latin typeface="ＭＳ 明朝" panose="02020609040205080304" pitchFamily="49" charset="-128"/>
                <a:ea typeface="ＭＳ 明朝" panose="02020609040205080304" pitchFamily="49" charset="-128"/>
              </a:rPr>
              <a:t>課題１</a:t>
            </a:r>
            <a:r>
              <a:rPr lang="en-US" altLang="ja-JP" b="1" dirty="0">
                <a:latin typeface="ＭＳ 明朝" panose="02020609040205080304" pitchFamily="49" charset="-128"/>
                <a:ea typeface="ＭＳ 明朝" panose="02020609040205080304" pitchFamily="49" charset="-128"/>
              </a:rPr>
              <a:t>: </a:t>
            </a:r>
            <a:r>
              <a:rPr lang="ja-JP" altLang="en-US" b="1" dirty="0">
                <a:latin typeface="ＭＳ 明朝" panose="02020609040205080304" pitchFamily="49" charset="-128"/>
                <a:ea typeface="ＭＳ 明朝" panose="02020609040205080304" pitchFamily="49" charset="-128"/>
              </a:rPr>
              <a:t>学習データについて、</a:t>
            </a:r>
            <a:r>
              <a:rPr lang="en-US" altLang="ja-JP" b="1" dirty="0">
                <a:latin typeface="ＭＳ 明朝" panose="02020609040205080304" pitchFamily="49" charset="-128"/>
                <a:ea typeface="ＭＳ 明朝" panose="02020609040205080304" pitchFamily="49" charset="-128"/>
              </a:rPr>
              <a:t>Species</a:t>
            </a:r>
            <a:r>
              <a:rPr lang="ja-JP" altLang="en-US" b="1" dirty="0">
                <a:latin typeface="ＭＳ 明朝" panose="02020609040205080304" pitchFamily="49" charset="-128"/>
                <a:ea typeface="ＭＳ 明朝" panose="02020609040205080304" pitchFamily="49" charset="-128"/>
              </a:rPr>
              <a:t>を目的変数</a:t>
            </a:r>
            <a:r>
              <a:rPr lang="en-US" altLang="ja-JP" b="1" dirty="0">
                <a:latin typeface="ＭＳ 明朝" panose="02020609040205080304" pitchFamily="49" charset="-128"/>
                <a:ea typeface="ＭＳ 明朝" panose="02020609040205080304" pitchFamily="49" charset="-128"/>
              </a:rPr>
              <a:t>,</a:t>
            </a:r>
            <a:r>
              <a:rPr lang="ja-JP" altLang="en-US" b="1" dirty="0">
                <a:latin typeface="ＭＳ 明朝" panose="02020609040205080304" pitchFamily="49" charset="-128"/>
                <a:ea typeface="ＭＳ 明朝" panose="02020609040205080304" pitchFamily="49" charset="-128"/>
              </a:rPr>
              <a:t>他の</a:t>
            </a:r>
            <a:r>
              <a:rPr lang="en-US" altLang="ja-JP" b="1" dirty="0">
                <a:latin typeface="ＭＳ 明朝" panose="02020609040205080304" pitchFamily="49" charset="-128"/>
                <a:ea typeface="ＭＳ 明朝" panose="02020609040205080304" pitchFamily="49" charset="-128"/>
              </a:rPr>
              <a:t>4</a:t>
            </a:r>
            <a:r>
              <a:rPr lang="ja-JP" altLang="en-US" b="1" dirty="0">
                <a:latin typeface="ＭＳ 明朝" panose="02020609040205080304" pitchFamily="49" charset="-128"/>
                <a:ea typeface="ＭＳ 明朝" panose="02020609040205080304" pitchFamily="49" charset="-128"/>
              </a:rPr>
              <a:t>変数を説明変数として</a:t>
            </a:r>
            <a:r>
              <a:rPr lang="en-US" altLang="ja-JP" b="1" dirty="0">
                <a:latin typeface="ＭＳ 明朝" panose="02020609040205080304" pitchFamily="49" charset="-128"/>
                <a:ea typeface="ＭＳ 明朝" panose="02020609040205080304" pitchFamily="49" charset="-128"/>
              </a:rPr>
              <a:t>CNN</a:t>
            </a:r>
            <a:r>
              <a:rPr lang="ja-JP" altLang="en-US" b="1" dirty="0">
                <a:latin typeface="ＭＳ 明朝" panose="02020609040205080304" pitchFamily="49" charset="-128"/>
                <a:ea typeface="ＭＳ 明朝" panose="02020609040205080304" pitchFamily="49" charset="-128"/>
              </a:rPr>
              <a:t>モデルを選びました</a:t>
            </a:r>
          </a:p>
        </p:txBody>
      </p:sp>
      <p:pic>
        <p:nvPicPr>
          <p:cNvPr id="11" name="图片 10">
            <a:extLst>
              <a:ext uri="{FF2B5EF4-FFF2-40B4-BE49-F238E27FC236}">
                <a16:creationId xmlns:a16="http://schemas.microsoft.com/office/drawing/2014/main" id="{36BAF0F8-9EB9-3A96-BA63-CF0BDE235595}"/>
              </a:ext>
            </a:extLst>
          </p:cNvPr>
          <p:cNvPicPr>
            <a:picLocks noChangeAspect="1"/>
          </p:cNvPicPr>
          <p:nvPr/>
        </p:nvPicPr>
        <p:blipFill>
          <a:blip r:embed="rId3"/>
          <a:stretch>
            <a:fillRect/>
          </a:stretch>
        </p:blipFill>
        <p:spPr>
          <a:xfrm>
            <a:off x="7360305" y="1727049"/>
            <a:ext cx="4638430" cy="4638430"/>
          </a:xfrm>
          <a:prstGeom prst="rect">
            <a:avLst/>
          </a:prstGeom>
        </p:spPr>
      </p:pic>
      <p:sp>
        <p:nvSpPr>
          <p:cNvPr id="2" name="文本框 1">
            <a:extLst>
              <a:ext uri="{FF2B5EF4-FFF2-40B4-BE49-F238E27FC236}">
                <a16:creationId xmlns:a16="http://schemas.microsoft.com/office/drawing/2014/main" id="{6DFEC032-5329-EA9F-4A3B-B79254FC0091}"/>
              </a:ext>
            </a:extLst>
          </p:cNvPr>
          <p:cNvSpPr txBox="1"/>
          <p:nvPr/>
        </p:nvSpPr>
        <p:spPr>
          <a:xfrm>
            <a:off x="245578" y="1841164"/>
            <a:ext cx="7114727" cy="4524315"/>
          </a:xfrm>
          <a:prstGeom prst="rect">
            <a:avLst/>
          </a:prstGeom>
          <a:noFill/>
        </p:spPr>
        <p:txBody>
          <a:bodyPr wrap="square" rtlCol="0">
            <a:spAutoFit/>
          </a:bodyPr>
          <a:lstStyle/>
          <a:p>
            <a:r>
              <a:rPr kumimoji="1" lang="ja-JP" altLang="en-US" dirty="0">
                <a:latin typeface="ＭＳ 明朝" panose="02020609040205080304" pitchFamily="49" charset="-128"/>
                <a:ea typeface="ＭＳ 明朝" panose="02020609040205080304" pitchFamily="49" charset="-128"/>
              </a:rPr>
              <a:t>まずは、畳み込み層を設置しました。</a:t>
            </a:r>
            <a:endParaRPr kumimoji="1" lang="en-US" altLang="ja-JP" dirty="0">
              <a:latin typeface="ＭＳ 明朝" panose="02020609040205080304" pitchFamily="49" charset="-128"/>
              <a:ea typeface="ＭＳ 明朝" panose="02020609040205080304" pitchFamily="49" charset="-128"/>
            </a:endParaRPr>
          </a:p>
          <a:p>
            <a:r>
              <a:rPr kumimoji="1" lang="ja-JP" altLang="en-US" dirty="0">
                <a:latin typeface="ＭＳ 明朝" panose="02020609040205080304" pitchFamily="49" charset="-128"/>
                <a:ea typeface="ＭＳ 明朝" panose="02020609040205080304" pitchFamily="49" charset="-128"/>
              </a:rPr>
              <a:t>・</a:t>
            </a:r>
            <a:r>
              <a:rPr kumimoji="1" lang="en-US" altLang="ja-JP" dirty="0">
                <a:latin typeface="ＭＳ 明朝" panose="02020609040205080304" pitchFamily="49" charset="-128"/>
                <a:ea typeface="ＭＳ 明朝" panose="02020609040205080304" pitchFamily="49" charset="-128"/>
              </a:rPr>
              <a:t>Conv1D(64, 2): </a:t>
            </a:r>
            <a:r>
              <a:rPr kumimoji="1" lang="ja-JP" altLang="en-US" dirty="0">
                <a:latin typeface="ＭＳ 明朝" panose="02020609040205080304" pitchFamily="49" charset="-128"/>
                <a:ea typeface="ＭＳ 明朝" panose="02020609040205080304" pitchFamily="49" charset="-128"/>
              </a:rPr>
              <a:t>この畳み込み層が</a:t>
            </a:r>
            <a:r>
              <a:rPr kumimoji="1" lang="en-US" altLang="ja-JP" dirty="0">
                <a:latin typeface="ＭＳ 明朝" panose="02020609040205080304" pitchFamily="49" charset="-128"/>
                <a:ea typeface="ＭＳ 明朝" panose="02020609040205080304" pitchFamily="49" charset="-128"/>
              </a:rPr>
              <a:t>64</a:t>
            </a:r>
            <a:r>
              <a:rPr kumimoji="1" lang="ja-JP" altLang="en-US" dirty="0">
                <a:latin typeface="ＭＳ 明朝" panose="02020609040205080304" pitchFamily="49" charset="-128"/>
                <a:ea typeface="ＭＳ 明朝" panose="02020609040205080304" pitchFamily="49" charset="-128"/>
              </a:rPr>
              <a:t>個の畳み込みカーネルを持ち、それぞれのカーネルのサイズが</a:t>
            </a:r>
            <a:r>
              <a:rPr kumimoji="1" lang="en-US" altLang="ja-JP" dirty="0">
                <a:latin typeface="ＭＳ 明朝" panose="02020609040205080304" pitchFamily="49" charset="-128"/>
                <a:ea typeface="ＭＳ 明朝" panose="02020609040205080304" pitchFamily="49" charset="-128"/>
              </a:rPr>
              <a:t>2</a:t>
            </a:r>
            <a:r>
              <a:rPr kumimoji="1" lang="ja-JP" altLang="en-US" dirty="0">
                <a:latin typeface="ＭＳ 明朝" panose="02020609040205080304" pitchFamily="49" charset="-128"/>
                <a:ea typeface="ＭＳ 明朝" panose="02020609040205080304" pitchFamily="49" charset="-128"/>
              </a:rPr>
              <a:t>であることを示す。</a:t>
            </a:r>
          </a:p>
          <a:p>
            <a:r>
              <a:rPr kumimoji="1" lang="ja-JP" altLang="en-US" dirty="0">
                <a:latin typeface="ＭＳ 明朝" panose="02020609040205080304" pitchFamily="49" charset="-128"/>
                <a:ea typeface="ＭＳ 明朝" panose="02020609040205080304" pitchFamily="49" charset="-128"/>
              </a:rPr>
              <a:t>・</a:t>
            </a:r>
            <a:r>
              <a:rPr kumimoji="1" lang="en-US" altLang="ja-JP" dirty="0" err="1">
                <a:latin typeface="ＭＳ 明朝" panose="02020609040205080304" pitchFamily="49" charset="-128"/>
                <a:ea typeface="ＭＳ 明朝" panose="02020609040205080304" pitchFamily="49" charset="-128"/>
              </a:rPr>
              <a:t>input_shape</a:t>
            </a:r>
            <a:r>
              <a:rPr kumimoji="1" lang="en-US" altLang="ja-JP" dirty="0">
                <a:latin typeface="ＭＳ 明朝" panose="02020609040205080304" pitchFamily="49" charset="-128"/>
                <a:ea typeface="ＭＳ 明朝" panose="02020609040205080304" pitchFamily="49" charset="-128"/>
              </a:rPr>
              <a:t>=(4, 1): </a:t>
            </a:r>
            <a:r>
              <a:rPr kumimoji="1" lang="ja-JP" altLang="en-US" dirty="0">
                <a:latin typeface="ＭＳ 明朝" panose="02020609040205080304" pitchFamily="49" charset="-128"/>
                <a:ea typeface="ＭＳ 明朝" panose="02020609040205080304" pitchFamily="49" charset="-128"/>
              </a:rPr>
              <a:t>入力データが</a:t>
            </a:r>
            <a:r>
              <a:rPr kumimoji="1" lang="en-US" altLang="ja-JP" dirty="0">
                <a:latin typeface="ＭＳ 明朝" panose="02020609040205080304" pitchFamily="49" charset="-128"/>
                <a:ea typeface="ＭＳ 明朝" panose="02020609040205080304" pitchFamily="49" charset="-128"/>
              </a:rPr>
              <a:t>4</a:t>
            </a:r>
            <a:r>
              <a:rPr kumimoji="1" lang="ja-JP" altLang="en-US" dirty="0">
                <a:latin typeface="ＭＳ 明朝" panose="02020609040205080304" pitchFamily="49" charset="-128"/>
                <a:ea typeface="ＭＳ 明朝" panose="02020609040205080304" pitchFamily="49" charset="-128"/>
              </a:rPr>
              <a:t>特徴で、それぞれ</a:t>
            </a:r>
            <a:r>
              <a:rPr kumimoji="1" lang="en-US" altLang="ja-JP" dirty="0">
                <a:latin typeface="ＭＳ 明朝" panose="02020609040205080304" pitchFamily="49" charset="-128"/>
                <a:ea typeface="ＭＳ 明朝" panose="02020609040205080304" pitchFamily="49" charset="-128"/>
              </a:rPr>
              <a:t>1</a:t>
            </a:r>
            <a:r>
              <a:rPr kumimoji="1" lang="ja-JP" altLang="en-US" dirty="0">
                <a:latin typeface="ＭＳ 明朝" panose="02020609040205080304" pitchFamily="49" charset="-128"/>
                <a:ea typeface="ＭＳ 明朝" panose="02020609040205080304" pitchFamily="49" charset="-128"/>
              </a:rPr>
              <a:t>信号であることを示す。</a:t>
            </a:r>
          </a:p>
          <a:p>
            <a:r>
              <a:rPr kumimoji="1" lang="ja-JP" altLang="en-US" dirty="0">
                <a:latin typeface="ＭＳ 明朝" panose="02020609040205080304" pitchFamily="49" charset="-128"/>
                <a:ea typeface="ＭＳ 明朝" panose="02020609040205080304" pitchFamily="49" charset="-128"/>
              </a:rPr>
              <a:t>・</a:t>
            </a:r>
            <a:r>
              <a:rPr kumimoji="1" lang="en-US" altLang="ja-JP" dirty="0">
                <a:latin typeface="ＭＳ 明朝" panose="02020609040205080304" pitchFamily="49" charset="-128"/>
                <a:ea typeface="ＭＳ 明朝" panose="02020609040205080304" pitchFamily="49" charset="-128"/>
              </a:rPr>
              <a:t>activation='</a:t>
            </a:r>
            <a:r>
              <a:rPr kumimoji="1" lang="en-US" altLang="ja-JP" dirty="0" err="1">
                <a:latin typeface="ＭＳ 明朝" panose="02020609040205080304" pitchFamily="49" charset="-128"/>
                <a:ea typeface="ＭＳ 明朝" panose="02020609040205080304" pitchFamily="49" charset="-128"/>
              </a:rPr>
              <a:t>relu</a:t>
            </a:r>
            <a:r>
              <a:rPr kumimoji="1" lang="en-US" altLang="ja-JP" dirty="0">
                <a:latin typeface="ＭＳ 明朝" panose="02020609040205080304" pitchFamily="49" charset="-128"/>
                <a:ea typeface="ＭＳ 明朝" panose="02020609040205080304" pitchFamily="49" charset="-128"/>
              </a:rPr>
              <a:t>': </a:t>
            </a:r>
            <a:r>
              <a:rPr kumimoji="1" lang="en-US" altLang="ja-JP" dirty="0" err="1">
                <a:latin typeface="ＭＳ 明朝" panose="02020609040205080304" pitchFamily="49" charset="-128"/>
                <a:ea typeface="ＭＳ 明朝" panose="02020609040205080304" pitchFamily="49" charset="-128"/>
              </a:rPr>
              <a:t>ReLU</a:t>
            </a:r>
            <a:r>
              <a:rPr kumimoji="1" lang="en-US" altLang="ja-JP" dirty="0">
                <a:latin typeface="ＭＳ 明朝" panose="02020609040205080304" pitchFamily="49" charset="-128"/>
                <a:ea typeface="ＭＳ 明朝" panose="02020609040205080304" pitchFamily="49" charset="-128"/>
              </a:rPr>
              <a:t> (Rectified Linear Unit) </a:t>
            </a:r>
            <a:r>
              <a:rPr kumimoji="1" lang="ja-JP" altLang="en-US" dirty="0">
                <a:latin typeface="ＭＳ 明朝" panose="02020609040205080304" pitchFamily="49" charset="-128"/>
                <a:ea typeface="ＭＳ 明朝" panose="02020609040205080304" pitchFamily="49" charset="-128"/>
              </a:rPr>
              <a:t>活性化関数を使用する層であることを示す。</a:t>
            </a:r>
          </a:p>
          <a:p>
            <a:r>
              <a:rPr kumimoji="1" lang="ja-JP" altLang="en-US" dirty="0">
                <a:latin typeface="ＭＳ 明朝" panose="02020609040205080304" pitchFamily="49" charset="-128"/>
                <a:ea typeface="ＭＳ 明朝" panose="02020609040205080304" pitchFamily="49" charset="-128"/>
              </a:rPr>
              <a:t>この畳み込み層は、入力データから特徴を抽出するモデルの部分です。</a:t>
            </a:r>
            <a:r>
              <a:rPr kumimoji="1" lang="en-US" altLang="ja-JP" dirty="0">
                <a:latin typeface="ＭＳ 明朝" panose="02020609040205080304" pitchFamily="49" charset="-128"/>
                <a:ea typeface="ＭＳ 明朝" panose="02020609040205080304" pitchFamily="49" charset="-128"/>
              </a:rPr>
              <a:t>64</a:t>
            </a:r>
            <a:r>
              <a:rPr kumimoji="1" lang="ja-JP" altLang="en-US" dirty="0">
                <a:latin typeface="ＭＳ 明朝" panose="02020609040205080304" pitchFamily="49" charset="-128"/>
                <a:ea typeface="ＭＳ 明朝" panose="02020609040205080304" pitchFamily="49" charset="-128"/>
              </a:rPr>
              <a:t>個の畳み込みカーネルは、いわば</a:t>
            </a:r>
            <a:r>
              <a:rPr kumimoji="1" lang="en-US" altLang="ja-JP" dirty="0">
                <a:latin typeface="ＭＳ 明朝" panose="02020609040205080304" pitchFamily="49" charset="-128"/>
                <a:ea typeface="ＭＳ 明朝" panose="02020609040205080304" pitchFamily="49" charset="-128"/>
              </a:rPr>
              <a:t>64</a:t>
            </a:r>
            <a:r>
              <a:rPr kumimoji="1" lang="ja-JP" altLang="en-US" dirty="0">
                <a:latin typeface="ＭＳ 明朝" panose="02020609040205080304" pitchFamily="49" charset="-128"/>
                <a:ea typeface="ＭＳ 明朝" panose="02020609040205080304" pitchFamily="49" charset="-128"/>
              </a:rPr>
              <a:t>種類の畳み込みカーネルを表し、</a:t>
            </a:r>
            <a:r>
              <a:rPr kumimoji="1" lang="en-US" altLang="ja-JP" dirty="0">
                <a:latin typeface="ＭＳ 明朝" panose="02020609040205080304" pitchFamily="49" charset="-128"/>
                <a:ea typeface="ＭＳ 明朝" panose="02020609040205080304" pitchFamily="49" charset="-128"/>
              </a:rPr>
              <a:t>64</a:t>
            </a:r>
            <a:r>
              <a:rPr kumimoji="1" lang="ja-JP" altLang="en-US" dirty="0">
                <a:latin typeface="ＭＳ 明朝" panose="02020609040205080304" pitchFamily="49" charset="-128"/>
                <a:ea typeface="ＭＳ 明朝" panose="02020609040205080304" pitchFamily="49" charset="-128"/>
              </a:rPr>
              <a:t>種類の特徴抽出方法を表しています。各畳み込みカーネルのサイズは</a:t>
            </a:r>
            <a:r>
              <a:rPr kumimoji="1" lang="en-US" altLang="ja-JP" dirty="0">
                <a:latin typeface="ＭＳ 明朝" panose="02020609040205080304" pitchFamily="49" charset="-128"/>
                <a:ea typeface="ＭＳ 明朝" panose="02020609040205080304" pitchFamily="49" charset="-128"/>
              </a:rPr>
              <a:t>2</a:t>
            </a:r>
            <a:r>
              <a:rPr kumimoji="1" lang="ja-JP" altLang="en-US" dirty="0">
                <a:latin typeface="ＭＳ 明朝" panose="02020609040205080304" pitchFamily="49" charset="-128"/>
                <a:ea typeface="ＭＳ 明朝" panose="02020609040205080304" pitchFamily="49" charset="-128"/>
              </a:rPr>
              <a:t>であり、これは特定のケースに適応することもでき、カーネルによって抽出できる特徴の長さを表している。各特徴は</a:t>
            </a:r>
            <a:r>
              <a:rPr kumimoji="1" lang="en-US" altLang="ja-JP" dirty="0">
                <a:latin typeface="ＭＳ 明朝" panose="02020609040205080304" pitchFamily="49" charset="-128"/>
                <a:ea typeface="ＭＳ 明朝" panose="02020609040205080304" pitchFamily="49" charset="-128"/>
              </a:rPr>
              <a:t>1</a:t>
            </a:r>
            <a:r>
              <a:rPr kumimoji="1" lang="ja-JP" altLang="en-US" dirty="0">
                <a:latin typeface="ＭＳ 明朝" panose="02020609040205080304" pitchFamily="49" charset="-128"/>
                <a:ea typeface="ＭＳ 明朝" panose="02020609040205080304" pitchFamily="49" charset="-128"/>
              </a:rPr>
              <a:t>信号であり、入力データが</a:t>
            </a:r>
            <a:r>
              <a:rPr kumimoji="1" lang="en-US" altLang="ja-JP" dirty="0">
                <a:latin typeface="ＭＳ 明朝" panose="02020609040205080304" pitchFamily="49" charset="-128"/>
                <a:ea typeface="ＭＳ 明朝" panose="02020609040205080304" pitchFamily="49" charset="-128"/>
              </a:rPr>
              <a:t>1</a:t>
            </a:r>
            <a:r>
              <a:rPr kumimoji="1" lang="ja-JP" altLang="en-US" dirty="0">
                <a:latin typeface="ＭＳ 明朝" panose="02020609040205080304" pitchFamily="49" charset="-128"/>
                <a:ea typeface="ＭＳ 明朝" panose="02020609040205080304" pitchFamily="49" charset="-128"/>
              </a:rPr>
              <a:t>次元であることを意味します。</a:t>
            </a:r>
          </a:p>
          <a:p>
            <a:endParaRPr kumimoji="1" lang="ja-JP" altLang="en-US" dirty="0">
              <a:latin typeface="ＭＳ 明朝" panose="02020609040205080304" pitchFamily="49" charset="-128"/>
              <a:ea typeface="ＭＳ 明朝" panose="02020609040205080304" pitchFamily="49" charset="-128"/>
            </a:endParaRPr>
          </a:p>
          <a:p>
            <a:r>
              <a:rPr kumimoji="1" lang="ja-JP" altLang="en-US" dirty="0">
                <a:latin typeface="ＭＳ 明朝" panose="02020609040205080304" pitchFamily="49" charset="-128"/>
                <a:ea typeface="ＭＳ 明朝" panose="02020609040205080304" pitchFamily="49" charset="-128"/>
              </a:rPr>
              <a:t>畳み込み層は活性化関数</a:t>
            </a:r>
            <a:r>
              <a:rPr kumimoji="1" lang="en-US" altLang="ja-JP" dirty="0" err="1">
                <a:latin typeface="ＭＳ 明朝" panose="02020609040205080304" pitchFamily="49" charset="-128"/>
                <a:ea typeface="ＭＳ 明朝" panose="02020609040205080304" pitchFamily="49" charset="-128"/>
              </a:rPr>
              <a:t>ReLU</a:t>
            </a:r>
            <a:r>
              <a:rPr kumimoji="1" lang="ja-JP" altLang="en-US" dirty="0">
                <a:latin typeface="ＭＳ 明朝" panose="02020609040205080304" pitchFamily="49" charset="-128"/>
                <a:ea typeface="ＭＳ 明朝" panose="02020609040205080304" pitchFamily="49" charset="-128"/>
              </a:rPr>
              <a:t>と併用することで、非線形な特徴をよりよく抽出し、データへの適合性を高めることができます。</a:t>
            </a:r>
            <a:endParaRPr kumimoji="1" lang="en-US" altLang="ja-JP" dirty="0">
              <a:latin typeface="ＭＳ 明朝" panose="02020609040205080304" pitchFamily="49" charset="-128"/>
              <a:ea typeface="ＭＳ 明朝" panose="02020609040205080304" pitchFamily="49" charset="-128"/>
            </a:endParaRPr>
          </a:p>
        </p:txBody>
      </p:sp>
    </p:spTree>
    <p:extLst>
      <p:ext uri="{BB962C8B-B14F-4D97-AF65-F5344CB8AC3E}">
        <p14:creationId xmlns:p14="http://schemas.microsoft.com/office/powerpoint/2010/main" val="264229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5328874-8051-60DD-DD92-610B05F56FC5}"/>
              </a:ext>
            </a:extLst>
          </p:cNvPr>
          <p:cNvPicPr>
            <a:picLocks noChangeAspect="1"/>
          </p:cNvPicPr>
          <p:nvPr/>
        </p:nvPicPr>
        <p:blipFill>
          <a:blip r:embed="rId2"/>
          <a:stretch>
            <a:fillRect/>
          </a:stretch>
        </p:blipFill>
        <p:spPr>
          <a:xfrm>
            <a:off x="6868251" y="1188296"/>
            <a:ext cx="5229038" cy="4166889"/>
          </a:xfrm>
          <a:prstGeom prst="rect">
            <a:avLst/>
          </a:prstGeom>
        </p:spPr>
      </p:pic>
      <p:sp>
        <p:nvSpPr>
          <p:cNvPr id="4" name="文本框 3">
            <a:extLst>
              <a:ext uri="{FF2B5EF4-FFF2-40B4-BE49-F238E27FC236}">
                <a16:creationId xmlns:a16="http://schemas.microsoft.com/office/drawing/2014/main" id="{26AEB20C-42D6-75E1-E5C4-2B5C17415F4F}"/>
              </a:ext>
            </a:extLst>
          </p:cNvPr>
          <p:cNvSpPr txBox="1"/>
          <p:nvPr/>
        </p:nvSpPr>
        <p:spPr>
          <a:xfrm>
            <a:off x="225075" y="594627"/>
            <a:ext cx="6548865" cy="5078313"/>
          </a:xfrm>
          <a:prstGeom prst="rect">
            <a:avLst/>
          </a:prstGeom>
          <a:noFill/>
        </p:spPr>
        <p:txBody>
          <a:bodyPr wrap="square" rtlCol="0">
            <a:spAutoFit/>
          </a:bodyPr>
          <a:lstStyle/>
          <a:p>
            <a:r>
              <a:rPr kumimoji="1" lang="ja-JP" altLang="en-US" dirty="0">
                <a:latin typeface="ＭＳ 明朝" panose="02020609040205080304" pitchFamily="49" charset="-128"/>
                <a:ea typeface="ＭＳ 明朝" panose="02020609040205080304" pitchFamily="49" charset="-128"/>
              </a:rPr>
              <a:t>次には、畳み込み層について：</a:t>
            </a:r>
            <a:endParaRPr kumimoji="1" lang="en-US" altLang="ja-JP" dirty="0">
              <a:latin typeface="ＭＳ 明朝" panose="02020609040205080304" pitchFamily="49" charset="-128"/>
              <a:ea typeface="ＭＳ 明朝" panose="02020609040205080304" pitchFamily="49" charset="-128"/>
            </a:endParaRPr>
          </a:p>
          <a:p>
            <a:r>
              <a:rPr kumimoji="1" lang="ja-JP" altLang="en-US" dirty="0">
                <a:latin typeface="ＭＳ 明朝" panose="02020609040205080304" pitchFamily="49" charset="-128"/>
                <a:ea typeface="ＭＳ 明朝" panose="02020609040205080304" pitchFamily="49" charset="-128"/>
              </a:rPr>
              <a:t>・</a:t>
            </a:r>
            <a:r>
              <a:rPr kumimoji="1" lang="en-US" altLang="ja-JP" dirty="0">
                <a:latin typeface="ＭＳ 明朝" panose="02020609040205080304" pitchFamily="49" charset="-128"/>
                <a:ea typeface="ＭＳ 明朝" panose="02020609040205080304" pitchFamily="49" charset="-128"/>
              </a:rPr>
              <a:t>MaxPool1D(</a:t>
            </a:r>
            <a:r>
              <a:rPr kumimoji="1" lang="en-US" altLang="ja-JP" dirty="0" err="1">
                <a:latin typeface="ＭＳ 明朝" panose="02020609040205080304" pitchFamily="49" charset="-128"/>
                <a:ea typeface="ＭＳ 明朝" panose="02020609040205080304" pitchFamily="49" charset="-128"/>
              </a:rPr>
              <a:t>pool_size</a:t>
            </a:r>
            <a:r>
              <a:rPr kumimoji="1" lang="en-US" altLang="ja-JP" dirty="0">
                <a:latin typeface="ＭＳ 明朝" panose="02020609040205080304" pitchFamily="49" charset="-128"/>
                <a:ea typeface="ＭＳ 明朝" panose="02020609040205080304" pitchFamily="49" charset="-128"/>
              </a:rPr>
              <a:t>=2): </a:t>
            </a:r>
            <a:r>
              <a:rPr kumimoji="1" lang="ja-JP" altLang="en-US" dirty="0">
                <a:latin typeface="ＭＳ 明朝" panose="02020609040205080304" pitchFamily="49" charset="-128"/>
                <a:ea typeface="ＭＳ 明朝" panose="02020609040205080304" pitchFamily="49" charset="-128"/>
              </a:rPr>
              <a:t>このプーリングレイヤーのプーリングエリアサイズが</a:t>
            </a:r>
            <a:r>
              <a:rPr kumimoji="1" lang="en-US" altLang="ja-JP" dirty="0">
                <a:latin typeface="ＭＳ 明朝" panose="02020609040205080304" pitchFamily="49" charset="-128"/>
                <a:ea typeface="ＭＳ 明朝" panose="02020609040205080304" pitchFamily="49" charset="-128"/>
              </a:rPr>
              <a:t>2</a:t>
            </a:r>
            <a:r>
              <a:rPr kumimoji="1" lang="ja-JP" altLang="en-US" dirty="0">
                <a:latin typeface="ＭＳ 明朝" panose="02020609040205080304" pitchFamily="49" charset="-128"/>
                <a:ea typeface="ＭＳ 明朝" panose="02020609040205080304" pitchFamily="49" charset="-128"/>
              </a:rPr>
              <a:t>であることを示す。</a:t>
            </a:r>
          </a:p>
          <a:p>
            <a:r>
              <a:rPr kumimoji="1" lang="ja-JP" altLang="en-US" dirty="0">
                <a:latin typeface="ＭＳ 明朝" panose="02020609040205080304" pitchFamily="49" charset="-128"/>
                <a:ea typeface="ＭＳ 明朝" panose="02020609040205080304" pitchFamily="49" charset="-128"/>
              </a:rPr>
              <a:t>プーリング層は、入力データの空間サイズを縮小する畳み込み層の一部である。 これにより、モデルの計算量を減らし、モデルの学習速度と汎化能力を向上させることができます。</a:t>
            </a:r>
          </a:p>
          <a:p>
            <a:endParaRPr kumimoji="1" lang="ja-JP" altLang="en-US" dirty="0">
              <a:latin typeface="ＭＳ 明朝" panose="02020609040205080304" pitchFamily="49" charset="-128"/>
              <a:ea typeface="ＭＳ 明朝" panose="02020609040205080304" pitchFamily="49" charset="-128"/>
            </a:endParaRPr>
          </a:p>
          <a:p>
            <a:r>
              <a:rPr kumimoji="1" lang="ja-JP" altLang="en-US" dirty="0">
                <a:latin typeface="ＭＳ 明朝" panose="02020609040205080304" pitchFamily="49" charset="-128"/>
                <a:ea typeface="ＭＳ 明朝" panose="02020609040205080304" pitchFamily="49" charset="-128"/>
              </a:rPr>
              <a:t>・</a:t>
            </a:r>
            <a:r>
              <a:rPr kumimoji="1" lang="en-US" altLang="ja-JP" dirty="0" err="1">
                <a:latin typeface="ＭＳ 明朝" panose="02020609040205080304" pitchFamily="49" charset="-128"/>
                <a:ea typeface="ＭＳ 明朝" panose="02020609040205080304" pitchFamily="49" charset="-128"/>
              </a:rPr>
              <a:t>pool_size</a:t>
            </a:r>
            <a:r>
              <a:rPr kumimoji="1" lang="en-US" altLang="ja-JP" dirty="0">
                <a:latin typeface="ＭＳ 明朝" panose="02020609040205080304" pitchFamily="49" charset="-128"/>
                <a:ea typeface="ＭＳ 明朝" panose="02020609040205080304" pitchFamily="49" charset="-128"/>
              </a:rPr>
              <a:t>=2 </a:t>
            </a:r>
            <a:r>
              <a:rPr kumimoji="1" lang="ja-JP" altLang="en-US" dirty="0">
                <a:latin typeface="ＭＳ 明朝" panose="02020609040205080304" pitchFamily="49" charset="-128"/>
                <a:ea typeface="ＭＳ 明朝" panose="02020609040205080304" pitchFamily="49" charset="-128"/>
              </a:rPr>
              <a:t>は、プーリング領域の大きさが </a:t>
            </a:r>
            <a:r>
              <a:rPr kumimoji="1" lang="en-US" altLang="ja-JP" dirty="0">
                <a:latin typeface="ＭＳ 明朝" panose="02020609040205080304" pitchFamily="49" charset="-128"/>
                <a:ea typeface="ＭＳ 明朝" panose="02020609040205080304" pitchFamily="49" charset="-128"/>
              </a:rPr>
              <a:t>2 </a:t>
            </a:r>
            <a:r>
              <a:rPr kumimoji="1" lang="ja-JP" altLang="en-US" dirty="0">
                <a:latin typeface="ＭＳ 明朝" panose="02020609040205080304" pitchFamily="49" charset="-128"/>
                <a:ea typeface="ＭＳ 明朝" panose="02020609040205080304" pitchFamily="49" charset="-128"/>
              </a:rPr>
              <a:t>であることを意味します。これにより、最大値で </a:t>
            </a:r>
            <a:r>
              <a:rPr kumimoji="1" lang="en-US" altLang="ja-JP" dirty="0">
                <a:latin typeface="ＭＳ 明朝" panose="02020609040205080304" pitchFamily="49" charset="-128"/>
                <a:ea typeface="ＭＳ 明朝" panose="02020609040205080304" pitchFamily="49" charset="-128"/>
              </a:rPr>
              <a:t>2 </a:t>
            </a:r>
            <a:r>
              <a:rPr kumimoji="1" lang="ja-JP" altLang="en-US" dirty="0">
                <a:latin typeface="ＭＳ 明朝" panose="02020609040205080304" pitchFamily="49" charset="-128"/>
                <a:ea typeface="ＭＳ 明朝" panose="02020609040205080304" pitchFamily="49" charset="-128"/>
              </a:rPr>
              <a:t>個のデータポイントを保持することができ、データの次元を減らしてモデルの計算量を減らし、かつ最も重要な特徴を保持してモデルの性能を向上させることができます。</a:t>
            </a:r>
          </a:p>
          <a:p>
            <a:endParaRPr kumimoji="1" lang="ja-JP" altLang="en-US" dirty="0">
              <a:latin typeface="ＭＳ 明朝" panose="02020609040205080304" pitchFamily="49" charset="-128"/>
              <a:ea typeface="ＭＳ 明朝" panose="02020609040205080304" pitchFamily="49" charset="-128"/>
            </a:endParaRPr>
          </a:p>
          <a:p>
            <a:r>
              <a:rPr kumimoji="1" lang="ja-JP" altLang="en-US" dirty="0">
                <a:latin typeface="ＭＳ 明朝" panose="02020609040205080304" pitchFamily="49" charset="-128"/>
                <a:ea typeface="ＭＳ 明朝" panose="02020609040205080304" pitchFamily="49" charset="-128"/>
              </a:rPr>
              <a:t>このパラメータはケースバイケースで調整できるが、一般に</a:t>
            </a:r>
            <a:r>
              <a:rPr kumimoji="1" lang="en-US" altLang="ja-JP" dirty="0" err="1">
                <a:latin typeface="ＭＳ 明朝" panose="02020609040205080304" pitchFamily="49" charset="-128"/>
                <a:ea typeface="ＭＳ 明朝" panose="02020609040205080304" pitchFamily="49" charset="-128"/>
              </a:rPr>
              <a:t>pool_size</a:t>
            </a:r>
            <a:r>
              <a:rPr kumimoji="1" lang="ja-JP" altLang="en-US" dirty="0">
                <a:latin typeface="ＭＳ 明朝" panose="02020609040205080304" pitchFamily="49" charset="-128"/>
                <a:ea typeface="ＭＳ 明朝" panose="02020609040205080304" pitchFamily="49" charset="-128"/>
              </a:rPr>
              <a:t>が小さいほどデータの詳細を保持するのに有利であるが、より多くの計算が必要となります。 ここでは、データベースのサイズが小さいため、より詳細な情報を保持することが望まれます。</a:t>
            </a:r>
            <a:endParaRPr kumimoji="1" lang="en-US" altLang="ja-JP" dirty="0">
              <a:latin typeface="ＭＳ 明朝" panose="02020609040205080304" pitchFamily="49" charset="-128"/>
              <a:ea typeface="ＭＳ 明朝" panose="02020609040205080304" pitchFamily="49" charset="-128"/>
            </a:endParaRPr>
          </a:p>
        </p:txBody>
      </p:sp>
    </p:spTree>
    <p:extLst>
      <p:ext uri="{BB962C8B-B14F-4D97-AF65-F5344CB8AC3E}">
        <p14:creationId xmlns:p14="http://schemas.microsoft.com/office/powerpoint/2010/main" val="67441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5328874-8051-60DD-DD92-610B05F56FC5}"/>
              </a:ext>
            </a:extLst>
          </p:cNvPr>
          <p:cNvPicPr>
            <a:picLocks noChangeAspect="1"/>
          </p:cNvPicPr>
          <p:nvPr/>
        </p:nvPicPr>
        <p:blipFill>
          <a:blip r:embed="rId2"/>
          <a:stretch>
            <a:fillRect/>
          </a:stretch>
        </p:blipFill>
        <p:spPr>
          <a:xfrm>
            <a:off x="6868251" y="1188296"/>
            <a:ext cx="5229038" cy="4166889"/>
          </a:xfrm>
          <a:prstGeom prst="rect">
            <a:avLst/>
          </a:prstGeom>
        </p:spPr>
      </p:pic>
      <p:sp>
        <p:nvSpPr>
          <p:cNvPr id="4" name="文本框 3">
            <a:extLst>
              <a:ext uri="{FF2B5EF4-FFF2-40B4-BE49-F238E27FC236}">
                <a16:creationId xmlns:a16="http://schemas.microsoft.com/office/drawing/2014/main" id="{26AEB20C-42D6-75E1-E5C4-2B5C17415F4F}"/>
              </a:ext>
            </a:extLst>
          </p:cNvPr>
          <p:cNvSpPr txBox="1"/>
          <p:nvPr/>
        </p:nvSpPr>
        <p:spPr>
          <a:xfrm>
            <a:off x="225075" y="594627"/>
            <a:ext cx="6589870" cy="5909310"/>
          </a:xfrm>
          <a:prstGeom prst="rect">
            <a:avLst/>
          </a:prstGeom>
          <a:noFill/>
        </p:spPr>
        <p:txBody>
          <a:bodyPr wrap="square" rtlCol="0">
            <a:spAutoFit/>
          </a:bodyPr>
          <a:lstStyle/>
          <a:p>
            <a:r>
              <a:rPr kumimoji="1" lang="ja-JP" altLang="en-US" dirty="0">
                <a:latin typeface="ＭＳ 明朝" panose="02020609040205080304" pitchFamily="49" charset="-128"/>
                <a:ea typeface="ＭＳ 明朝" panose="02020609040205080304" pitchFamily="49" charset="-128"/>
              </a:rPr>
              <a:t>次には、展開した後で</a:t>
            </a:r>
            <a:r>
              <a:rPr kumimoji="1" lang="en-US" altLang="ja-JP" dirty="0">
                <a:latin typeface="ＭＳ 明朝" panose="02020609040205080304" pitchFamily="49" charset="-128"/>
                <a:ea typeface="ＭＳ 明朝" panose="02020609040205080304" pitchFamily="49" charset="-128"/>
              </a:rPr>
              <a:t>､</a:t>
            </a:r>
            <a:r>
              <a:rPr kumimoji="1" lang="ja-JP" altLang="en-US" dirty="0">
                <a:latin typeface="ＭＳ 明朝" panose="02020609040205080304" pitchFamily="49" charset="-128"/>
                <a:ea typeface="ＭＳ 明朝" panose="02020609040205080304" pitchFamily="49" charset="-128"/>
              </a:rPr>
              <a:t>完全連結層（</a:t>
            </a:r>
            <a:r>
              <a:rPr kumimoji="1" lang="en-US" altLang="ja-JP" dirty="0">
                <a:latin typeface="ＭＳ 明朝" panose="02020609040205080304" pitchFamily="49" charset="-128"/>
                <a:ea typeface="ＭＳ 明朝" panose="02020609040205080304" pitchFamily="49" charset="-128"/>
              </a:rPr>
              <a:t>Dense</a:t>
            </a:r>
            <a:r>
              <a:rPr kumimoji="1" lang="ja-JP" altLang="en-US" dirty="0">
                <a:latin typeface="ＭＳ 明朝" panose="02020609040205080304" pitchFamily="49" charset="-128"/>
                <a:ea typeface="ＭＳ 明朝" panose="02020609040205080304" pitchFamily="49" charset="-128"/>
              </a:rPr>
              <a:t>層）を設けました：</a:t>
            </a:r>
            <a:endParaRPr kumimoji="1" lang="en-US" altLang="ja-JP" dirty="0">
              <a:latin typeface="ＭＳ 明朝" panose="02020609040205080304" pitchFamily="49" charset="-128"/>
              <a:ea typeface="ＭＳ 明朝" panose="02020609040205080304" pitchFamily="49" charset="-128"/>
            </a:endParaRPr>
          </a:p>
          <a:p>
            <a:r>
              <a:rPr kumimoji="1" lang="ja-JP" altLang="en-US" dirty="0">
                <a:latin typeface="ＭＳ 明朝" panose="02020609040205080304" pitchFamily="49" charset="-128"/>
                <a:ea typeface="ＭＳ 明朝" panose="02020609040205080304" pitchFamily="49" charset="-128"/>
              </a:rPr>
              <a:t>・</a:t>
            </a:r>
            <a:r>
              <a:rPr kumimoji="1" lang="en-US" altLang="ja-JP" dirty="0">
                <a:latin typeface="ＭＳ 明朝" panose="02020609040205080304" pitchFamily="49" charset="-128"/>
                <a:ea typeface="ＭＳ 明朝" panose="02020609040205080304" pitchFamily="49" charset="-128"/>
              </a:rPr>
              <a:t>Dense(128)</a:t>
            </a:r>
            <a:r>
              <a:rPr kumimoji="1" lang="ja-JP" altLang="en-US" dirty="0">
                <a:latin typeface="ＭＳ 明朝" panose="02020609040205080304" pitchFamily="49" charset="-128"/>
                <a:ea typeface="ＭＳ 明朝" panose="02020609040205080304" pitchFamily="49" charset="-128"/>
              </a:rPr>
              <a:t>：この完全連結層が</a:t>
            </a:r>
            <a:r>
              <a:rPr kumimoji="1" lang="en-US" altLang="ja-JP" dirty="0">
                <a:latin typeface="ＭＳ 明朝" panose="02020609040205080304" pitchFamily="49" charset="-128"/>
                <a:ea typeface="ＭＳ 明朝" panose="02020609040205080304" pitchFamily="49" charset="-128"/>
              </a:rPr>
              <a:t>128</a:t>
            </a:r>
            <a:r>
              <a:rPr kumimoji="1" lang="ja-JP" altLang="en-US" dirty="0">
                <a:latin typeface="ＭＳ 明朝" panose="02020609040205080304" pitchFamily="49" charset="-128"/>
                <a:ea typeface="ＭＳ 明朝" panose="02020609040205080304" pitchFamily="49" charset="-128"/>
              </a:rPr>
              <a:t>個のニューロンを持つことを示す</a:t>
            </a:r>
          </a:p>
          <a:p>
            <a:r>
              <a:rPr kumimoji="1" lang="ja-JP" altLang="en-US" dirty="0">
                <a:latin typeface="ＭＳ 明朝" panose="02020609040205080304" pitchFamily="49" charset="-128"/>
                <a:ea typeface="ＭＳ 明朝" panose="02020609040205080304" pitchFamily="49" charset="-128"/>
              </a:rPr>
              <a:t>・</a:t>
            </a:r>
            <a:r>
              <a:rPr kumimoji="1" lang="en-US" altLang="ja-JP" dirty="0">
                <a:latin typeface="ＭＳ 明朝" panose="02020609040205080304" pitchFamily="49" charset="-128"/>
                <a:ea typeface="ＭＳ 明朝" panose="02020609040205080304" pitchFamily="49" charset="-128"/>
              </a:rPr>
              <a:t>activation='</a:t>
            </a:r>
            <a:r>
              <a:rPr kumimoji="1" lang="en-US" altLang="ja-JP" dirty="0" err="1">
                <a:latin typeface="ＭＳ 明朝" panose="02020609040205080304" pitchFamily="49" charset="-128"/>
                <a:ea typeface="ＭＳ 明朝" panose="02020609040205080304" pitchFamily="49" charset="-128"/>
              </a:rPr>
              <a:t>relu</a:t>
            </a:r>
            <a:r>
              <a:rPr kumimoji="1" lang="en-US" altLang="ja-JP" dirty="0">
                <a:latin typeface="ＭＳ 明朝" panose="02020609040205080304" pitchFamily="49" charset="-128"/>
                <a:ea typeface="ＭＳ 明朝" panose="02020609040205080304" pitchFamily="49" charset="-128"/>
              </a:rPr>
              <a:t>': </a:t>
            </a:r>
            <a:r>
              <a:rPr kumimoji="1" lang="en-US" altLang="ja-JP" dirty="0" err="1">
                <a:latin typeface="ＭＳ 明朝" panose="02020609040205080304" pitchFamily="49" charset="-128"/>
                <a:ea typeface="ＭＳ 明朝" panose="02020609040205080304" pitchFamily="49" charset="-128"/>
              </a:rPr>
              <a:t>ReLU</a:t>
            </a:r>
            <a:r>
              <a:rPr kumimoji="1" lang="en-US" altLang="ja-JP" dirty="0">
                <a:latin typeface="ＭＳ 明朝" panose="02020609040205080304" pitchFamily="49" charset="-128"/>
                <a:ea typeface="ＭＳ 明朝" panose="02020609040205080304" pitchFamily="49" charset="-128"/>
              </a:rPr>
              <a:t> (Rectified Linear Unit) </a:t>
            </a:r>
            <a:r>
              <a:rPr kumimoji="1" lang="ja-JP" altLang="en-US" dirty="0">
                <a:latin typeface="ＭＳ 明朝" panose="02020609040205080304" pitchFamily="49" charset="-128"/>
                <a:ea typeface="ＭＳ 明朝" panose="02020609040205080304" pitchFamily="49" charset="-128"/>
              </a:rPr>
              <a:t>活性化関数を使用する層であることを示します。</a:t>
            </a:r>
          </a:p>
          <a:p>
            <a:r>
              <a:rPr kumimoji="1" lang="ja-JP" altLang="en-US" dirty="0">
                <a:latin typeface="ＭＳ 明朝" panose="02020609040205080304" pitchFamily="49" charset="-128"/>
                <a:ea typeface="ＭＳ 明朝" panose="02020609040205080304" pitchFamily="49" charset="-128"/>
              </a:rPr>
              <a:t>この完全連結層は、畳み込み層の出力を最終的な分類結果にマッピングするモデルの部分である。</a:t>
            </a:r>
            <a:r>
              <a:rPr kumimoji="1" lang="en-US" altLang="ja-JP" dirty="0">
                <a:latin typeface="ＭＳ 明朝" panose="02020609040205080304" pitchFamily="49" charset="-128"/>
                <a:ea typeface="ＭＳ 明朝" panose="02020609040205080304" pitchFamily="49" charset="-128"/>
              </a:rPr>
              <a:t>128</a:t>
            </a:r>
            <a:r>
              <a:rPr kumimoji="1" lang="ja-JP" altLang="en-US" dirty="0">
                <a:latin typeface="ＭＳ 明朝" panose="02020609040205080304" pitchFamily="49" charset="-128"/>
                <a:ea typeface="ＭＳ 明朝" panose="02020609040205080304" pitchFamily="49" charset="-128"/>
              </a:rPr>
              <a:t>個のニューロンは、いわば</a:t>
            </a:r>
            <a:r>
              <a:rPr kumimoji="1" lang="en-US" altLang="ja-JP" dirty="0">
                <a:latin typeface="ＭＳ 明朝" panose="02020609040205080304" pitchFamily="49" charset="-128"/>
                <a:ea typeface="ＭＳ 明朝" panose="02020609040205080304" pitchFamily="49" charset="-128"/>
              </a:rPr>
              <a:t>128</a:t>
            </a:r>
            <a:r>
              <a:rPr kumimoji="1" lang="ja-JP" altLang="en-US" dirty="0">
                <a:latin typeface="ＭＳ 明朝" panose="02020609040205080304" pitchFamily="49" charset="-128"/>
                <a:ea typeface="ＭＳ 明朝" panose="02020609040205080304" pitchFamily="49" charset="-128"/>
              </a:rPr>
              <a:t>通りの分類結果を次元的に表現している。</a:t>
            </a:r>
            <a:r>
              <a:rPr kumimoji="1" lang="en-US" altLang="ja-JP" dirty="0" err="1">
                <a:latin typeface="ＭＳ 明朝" panose="02020609040205080304" pitchFamily="49" charset="-128"/>
                <a:ea typeface="ＭＳ 明朝" panose="02020609040205080304" pitchFamily="49" charset="-128"/>
              </a:rPr>
              <a:t>ReLU</a:t>
            </a:r>
            <a:r>
              <a:rPr kumimoji="1" lang="ja-JP" altLang="en-US" dirty="0">
                <a:latin typeface="ＭＳ 明朝" panose="02020609040205080304" pitchFamily="49" charset="-128"/>
                <a:ea typeface="ＭＳ 明朝" panose="02020609040205080304" pitchFamily="49" charset="-128"/>
              </a:rPr>
              <a:t>は非線形活性化関数で、モデルの非線形能力を向上させ、データの複雑さをよりよくとらえることができる。</a:t>
            </a:r>
            <a:endParaRPr kumimoji="1" lang="en-US" altLang="ja-JP" dirty="0">
              <a:latin typeface="ＭＳ 明朝" panose="02020609040205080304" pitchFamily="49" charset="-128"/>
              <a:ea typeface="ＭＳ 明朝" panose="02020609040205080304" pitchFamily="49" charset="-128"/>
            </a:endParaRPr>
          </a:p>
          <a:p>
            <a:r>
              <a:rPr kumimoji="1" lang="en-US" altLang="ja-JP" dirty="0">
                <a:latin typeface="ＭＳ 明朝" panose="02020609040205080304" pitchFamily="49" charset="-128"/>
                <a:ea typeface="ＭＳ 明朝" panose="02020609040205080304" pitchFamily="49" charset="-128"/>
              </a:rPr>
              <a:t>128</a:t>
            </a:r>
            <a:r>
              <a:rPr kumimoji="1" lang="ja-JP" altLang="en-US" dirty="0">
                <a:latin typeface="ＭＳ 明朝" panose="02020609040205080304" pitchFamily="49" charset="-128"/>
                <a:ea typeface="ＭＳ 明朝" panose="02020609040205080304" pitchFamily="49" charset="-128"/>
              </a:rPr>
              <a:t>個のニューロンは、特定のケースに適応することが可能な選択である。この例では、虹彩データセットには</a:t>
            </a:r>
            <a:r>
              <a:rPr kumimoji="1" lang="en-US" altLang="ja-JP" dirty="0">
                <a:latin typeface="ＭＳ 明朝" panose="02020609040205080304" pitchFamily="49" charset="-128"/>
                <a:ea typeface="ＭＳ 明朝" panose="02020609040205080304" pitchFamily="49" charset="-128"/>
              </a:rPr>
              <a:t>3</a:t>
            </a:r>
            <a:r>
              <a:rPr kumimoji="1" lang="ja-JP" altLang="en-US" dirty="0">
                <a:latin typeface="ＭＳ 明朝" panose="02020609040205080304" pitchFamily="49" charset="-128"/>
                <a:ea typeface="ＭＳ 明朝" panose="02020609040205080304" pitchFamily="49" charset="-128"/>
              </a:rPr>
              <a:t>つのカテゴリがあるので、最終的な完全連結層は</a:t>
            </a:r>
            <a:r>
              <a:rPr kumimoji="1" lang="en-US" altLang="ja-JP" dirty="0">
                <a:latin typeface="ＭＳ 明朝" panose="02020609040205080304" pitchFamily="49" charset="-128"/>
                <a:ea typeface="ＭＳ 明朝" panose="02020609040205080304" pitchFamily="49" charset="-128"/>
              </a:rPr>
              <a:t>3</a:t>
            </a:r>
            <a:r>
              <a:rPr kumimoji="1" lang="ja-JP" altLang="en-US" dirty="0">
                <a:latin typeface="ＭＳ 明朝" panose="02020609040205080304" pitchFamily="49" charset="-128"/>
                <a:ea typeface="ＭＳ 明朝" panose="02020609040205080304" pitchFamily="49" charset="-128"/>
              </a:rPr>
              <a:t>つのカテゴリそれぞれに対応する</a:t>
            </a:r>
            <a:r>
              <a:rPr kumimoji="1" lang="en-US" altLang="ja-JP" dirty="0">
                <a:latin typeface="ＭＳ 明朝" panose="02020609040205080304" pitchFamily="49" charset="-128"/>
                <a:ea typeface="ＭＳ 明朝" panose="02020609040205080304" pitchFamily="49" charset="-128"/>
              </a:rPr>
              <a:t>3</a:t>
            </a:r>
            <a:r>
              <a:rPr kumimoji="1" lang="ja-JP" altLang="en-US" dirty="0">
                <a:latin typeface="ＭＳ 明朝" panose="02020609040205080304" pitchFamily="49" charset="-128"/>
                <a:ea typeface="ＭＳ 明朝" panose="02020609040205080304" pitchFamily="49" charset="-128"/>
              </a:rPr>
              <a:t>つのニューロンを持つ必要がある。 しかし、一般的な手法として、出力層のニューロン数をカテゴリ数より少し多めに設定することで、学習過程でモデルが重みを調整する余地が生まれ、最終的にデータにうまくフィットするようになる。</a:t>
            </a:r>
          </a:p>
          <a:p>
            <a:r>
              <a:rPr kumimoji="1" lang="ja-JP" altLang="en-US" dirty="0">
                <a:latin typeface="ＭＳ 明朝" panose="02020609040205080304" pitchFamily="49" charset="-128"/>
                <a:ea typeface="ＭＳ 明朝" panose="02020609040205080304" pitchFamily="49" charset="-128"/>
              </a:rPr>
              <a:t>また、入力層に多くのニューロンを持つネットワークでは、それに応じて各層のニューロン数が増え、ネットワークが非常に大きくなり、学習や予測に非常に時間がかかることを考慮する必要があります。</a:t>
            </a:r>
            <a:endParaRPr kumimoji="1" lang="en-US" altLang="ja-JP" dirty="0">
              <a:latin typeface="ＭＳ 明朝" panose="02020609040205080304" pitchFamily="49" charset="-128"/>
              <a:ea typeface="ＭＳ 明朝" panose="02020609040205080304" pitchFamily="49" charset="-128"/>
            </a:endParaRPr>
          </a:p>
        </p:txBody>
      </p:sp>
    </p:spTree>
    <p:extLst>
      <p:ext uri="{BB962C8B-B14F-4D97-AF65-F5344CB8AC3E}">
        <p14:creationId xmlns:p14="http://schemas.microsoft.com/office/powerpoint/2010/main" val="104919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5328874-8051-60DD-DD92-610B05F56FC5}"/>
              </a:ext>
            </a:extLst>
          </p:cNvPr>
          <p:cNvPicPr>
            <a:picLocks noChangeAspect="1"/>
          </p:cNvPicPr>
          <p:nvPr/>
        </p:nvPicPr>
        <p:blipFill>
          <a:blip r:embed="rId2"/>
          <a:stretch>
            <a:fillRect/>
          </a:stretch>
        </p:blipFill>
        <p:spPr>
          <a:xfrm>
            <a:off x="6868251" y="1467127"/>
            <a:ext cx="5229038" cy="4166889"/>
          </a:xfrm>
          <a:prstGeom prst="rect">
            <a:avLst/>
          </a:prstGeom>
        </p:spPr>
      </p:pic>
      <p:sp>
        <p:nvSpPr>
          <p:cNvPr id="4" name="文本框 3">
            <a:extLst>
              <a:ext uri="{FF2B5EF4-FFF2-40B4-BE49-F238E27FC236}">
                <a16:creationId xmlns:a16="http://schemas.microsoft.com/office/drawing/2014/main" id="{26AEB20C-42D6-75E1-E5C4-2B5C17415F4F}"/>
              </a:ext>
            </a:extLst>
          </p:cNvPr>
          <p:cNvSpPr txBox="1"/>
          <p:nvPr/>
        </p:nvSpPr>
        <p:spPr>
          <a:xfrm>
            <a:off x="94711" y="246027"/>
            <a:ext cx="6589870" cy="7017306"/>
          </a:xfrm>
          <a:prstGeom prst="rect">
            <a:avLst/>
          </a:prstGeom>
          <a:noFill/>
        </p:spPr>
        <p:txBody>
          <a:bodyPr wrap="square" rtlCol="0">
            <a:spAutoFit/>
          </a:bodyPr>
          <a:lstStyle/>
          <a:p>
            <a:r>
              <a:rPr kumimoji="1" lang="ja-JP" altLang="en-US" dirty="0">
                <a:latin typeface="ＭＳ 明朝" panose="02020609040205080304" pitchFamily="49" charset="-128"/>
                <a:ea typeface="ＭＳ 明朝" panose="02020609040205080304" pitchFamily="49" charset="-128"/>
              </a:rPr>
              <a:t>最後には、ドロップアウト層を設置して、もう一回完全連結層を使います：</a:t>
            </a:r>
            <a:endParaRPr kumimoji="1" lang="en-US" altLang="ja-JP" dirty="0">
              <a:latin typeface="ＭＳ 明朝" panose="02020609040205080304" pitchFamily="49" charset="-128"/>
              <a:ea typeface="ＭＳ 明朝" panose="02020609040205080304" pitchFamily="49" charset="-128"/>
            </a:endParaRPr>
          </a:p>
          <a:p>
            <a:r>
              <a:rPr kumimoji="1" lang="ja-JP" altLang="en-US" dirty="0">
                <a:latin typeface="ＭＳ 明朝" panose="02020609040205080304" pitchFamily="49" charset="-128"/>
                <a:ea typeface="ＭＳ 明朝" panose="02020609040205080304" pitchFamily="49" charset="-128"/>
              </a:rPr>
              <a:t>ドロップアウトの閾値を</a:t>
            </a:r>
            <a:r>
              <a:rPr kumimoji="1" lang="en-US" altLang="ja-JP" dirty="0">
                <a:latin typeface="ＭＳ 明朝" panose="02020609040205080304" pitchFamily="49" charset="-128"/>
                <a:ea typeface="ＭＳ 明朝" panose="02020609040205080304" pitchFamily="49" charset="-128"/>
              </a:rPr>
              <a:t>0.3</a:t>
            </a:r>
            <a:r>
              <a:rPr kumimoji="1" lang="ja-JP" altLang="en-US" dirty="0">
                <a:latin typeface="ＭＳ 明朝" panose="02020609040205080304" pitchFamily="49" charset="-128"/>
                <a:ea typeface="ＭＳ 明朝" panose="02020609040205080304" pitchFamily="49" charset="-128"/>
              </a:rPr>
              <a:t>に設定することで、以下のようなメリットがあります：</a:t>
            </a:r>
          </a:p>
          <a:p>
            <a:pPr marL="342900" indent="-342900">
              <a:buFont typeface="+mj-lt"/>
              <a:buAutoNum type="arabicPeriod"/>
            </a:pPr>
            <a:r>
              <a:rPr kumimoji="1" lang="ja-JP" altLang="en-US" dirty="0">
                <a:latin typeface="ＭＳ 明朝" panose="02020609040205080304" pitchFamily="49" charset="-128"/>
                <a:ea typeface="ＭＳ 明朝" panose="02020609040205080304" pitchFamily="49" charset="-128"/>
              </a:rPr>
              <a:t>オーバーフィッティングの防止：学習過程でニューロンの重みの</a:t>
            </a:r>
            <a:r>
              <a:rPr kumimoji="1" lang="en-US" altLang="ja-JP" dirty="0">
                <a:latin typeface="ＭＳ 明朝" panose="02020609040205080304" pitchFamily="49" charset="-128"/>
                <a:ea typeface="ＭＳ 明朝" panose="02020609040205080304" pitchFamily="49" charset="-128"/>
              </a:rPr>
              <a:t>30</a:t>
            </a:r>
            <a:r>
              <a:rPr kumimoji="1" lang="ja-JP" altLang="en-US" dirty="0">
                <a:latin typeface="ＭＳ 明朝" panose="02020609040205080304" pitchFamily="49" charset="-128"/>
                <a:ea typeface="ＭＳ 明朝" panose="02020609040205080304" pitchFamily="49" charset="-128"/>
              </a:rPr>
              <a:t>％をランダムに</a:t>
            </a:r>
            <a:r>
              <a:rPr kumimoji="1" lang="en-US" altLang="ja-JP" dirty="0">
                <a:latin typeface="ＭＳ 明朝" panose="02020609040205080304" pitchFamily="49" charset="-128"/>
                <a:ea typeface="ＭＳ 明朝" panose="02020609040205080304" pitchFamily="49" charset="-128"/>
              </a:rPr>
              <a:t>0</a:t>
            </a:r>
            <a:r>
              <a:rPr kumimoji="1" lang="ja-JP" altLang="en-US" dirty="0">
                <a:latin typeface="ＭＳ 明朝" panose="02020609040205080304" pitchFamily="49" charset="-128"/>
                <a:ea typeface="ＭＳ 明朝" panose="02020609040205080304" pitchFamily="49" charset="-128"/>
              </a:rPr>
              <a:t>に設定することで、モデルの学習データへの依存度を下げ、新しいデータへの汎化能力を向上させることができます。</a:t>
            </a:r>
          </a:p>
          <a:p>
            <a:pPr marL="342900" indent="-342900">
              <a:buFont typeface="+mj-lt"/>
              <a:buAutoNum type="arabicPeriod"/>
            </a:pPr>
            <a:r>
              <a:rPr kumimoji="1" lang="ja-JP" altLang="en-US" dirty="0">
                <a:latin typeface="ＭＳ 明朝" panose="02020609040205080304" pitchFamily="49" charset="-128"/>
                <a:ea typeface="ＭＳ 明朝" panose="02020609040205080304" pitchFamily="49" charset="-128"/>
              </a:rPr>
              <a:t>モデルの汎化性向上：学習中、ネットワークは継続的に学習し、特徴を再結合することで、新しいデータに対してより良い予測を行うことができるようになります。</a:t>
            </a:r>
          </a:p>
          <a:p>
            <a:pPr marL="342900" indent="-342900">
              <a:buFont typeface="+mj-lt"/>
              <a:buAutoNum type="arabicPeriod"/>
            </a:pPr>
            <a:r>
              <a:rPr kumimoji="1" lang="ja-JP" altLang="en-US" dirty="0">
                <a:latin typeface="ＭＳ 明朝" panose="02020609040205080304" pitchFamily="49" charset="-128"/>
                <a:ea typeface="ＭＳ 明朝" panose="02020609040205080304" pitchFamily="49" charset="-128"/>
              </a:rPr>
              <a:t>ニューロンの過剰共有の防止：過剰共有は、モデルがある特徴に過度に依存し、他の特徴を無視する原因となる。ドロップアウトはこれを防止する。</a:t>
            </a:r>
            <a:endParaRPr kumimoji="1" lang="en-US" altLang="ja-JP" dirty="0">
              <a:latin typeface="ＭＳ 明朝" panose="02020609040205080304" pitchFamily="49" charset="-128"/>
              <a:ea typeface="ＭＳ 明朝" panose="02020609040205080304" pitchFamily="49" charset="-128"/>
            </a:endParaRPr>
          </a:p>
          <a:p>
            <a:endParaRPr kumimoji="1" lang="ja-JP" altLang="en-US" dirty="0">
              <a:latin typeface="ＭＳ 明朝" panose="02020609040205080304" pitchFamily="49" charset="-128"/>
              <a:ea typeface="ＭＳ 明朝" panose="02020609040205080304" pitchFamily="49" charset="-128"/>
            </a:endParaRPr>
          </a:p>
          <a:p>
            <a:pPr marL="342900" indent="-342900">
              <a:buFont typeface="Arial" panose="020B0604020202020204" pitchFamily="34" charset="0"/>
              <a:buChar char="•"/>
            </a:pPr>
            <a:r>
              <a:rPr kumimoji="1" lang="en-US" altLang="ja-JP" dirty="0">
                <a:latin typeface="ＭＳ 明朝" panose="02020609040205080304" pitchFamily="49" charset="-128"/>
                <a:ea typeface="ＭＳ 明朝" panose="02020609040205080304" pitchFamily="49" charset="-128"/>
              </a:rPr>
              <a:t>Dense(</a:t>
            </a:r>
            <a:r>
              <a:rPr kumimoji="1" lang="en-US" altLang="ja-JP" dirty="0" err="1">
                <a:latin typeface="ＭＳ 明朝" panose="02020609040205080304" pitchFamily="49" charset="-128"/>
                <a:ea typeface="ＭＳ 明朝" panose="02020609040205080304" pitchFamily="49" charset="-128"/>
              </a:rPr>
              <a:t>num_classes</a:t>
            </a:r>
            <a:r>
              <a:rPr kumimoji="1" lang="en-US" altLang="ja-JP" dirty="0">
                <a:latin typeface="ＭＳ 明朝" panose="02020609040205080304" pitchFamily="49" charset="-128"/>
                <a:ea typeface="ＭＳ 明朝" panose="02020609040205080304" pitchFamily="49" charset="-128"/>
              </a:rPr>
              <a:t>): </a:t>
            </a:r>
            <a:r>
              <a:rPr kumimoji="1" lang="ja-JP" altLang="en-US" dirty="0">
                <a:latin typeface="ＭＳ 明朝" panose="02020609040205080304" pitchFamily="49" charset="-128"/>
                <a:ea typeface="ＭＳ 明朝" panose="02020609040205080304" pitchFamily="49" charset="-128"/>
              </a:rPr>
              <a:t>完全連結層が </a:t>
            </a:r>
            <a:r>
              <a:rPr kumimoji="1" lang="en-US" altLang="ja-JP" dirty="0" err="1">
                <a:latin typeface="ＭＳ 明朝" panose="02020609040205080304" pitchFamily="49" charset="-128"/>
                <a:ea typeface="ＭＳ 明朝" panose="02020609040205080304" pitchFamily="49" charset="-128"/>
              </a:rPr>
              <a:t>num_classes</a:t>
            </a:r>
            <a:r>
              <a:rPr kumimoji="1" lang="en-US" altLang="ja-JP" dirty="0">
                <a:latin typeface="ＭＳ 明朝" panose="02020609040205080304" pitchFamily="49" charset="-128"/>
                <a:ea typeface="ＭＳ 明朝" panose="02020609040205080304" pitchFamily="49" charset="-128"/>
              </a:rPr>
              <a:t> </a:t>
            </a:r>
            <a:r>
              <a:rPr kumimoji="1" lang="ja-JP" altLang="en-US" dirty="0">
                <a:latin typeface="ＭＳ 明朝" panose="02020609040205080304" pitchFamily="49" charset="-128"/>
                <a:ea typeface="ＭＳ 明朝" panose="02020609040205080304" pitchFamily="49" charset="-128"/>
              </a:rPr>
              <a:t>個のニューロンを持つことを示す。</a:t>
            </a:r>
          </a:p>
          <a:p>
            <a:pPr marL="342900" indent="-342900">
              <a:buFont typeface="Arial" panose="020B0604020202020204" pitchFamily="34" charset="0"/>
              <a:buChar char="•"/>
            </a:pPr>
            <a:r>
              <a:rPr kumimoji="1" lang="en-US" altLang="ja-JP" dirty="0">
                <a:latin typeface="ＭＳ 明朝" panose="02020609040205080304" pitchFamily="49" charset="-128"/>
                <a:ea typeface="ＭＳ 明朝" panose="02020609040205080304" pitchFamily="49" charset="-128"/>
              </a:rPr>
              <a:t>activation='</a:t>
            </a:r>
            <a:r>
              <a:rPr kumimoji="1" lang="en-US" altLang="ja-JP" dirty="0" err="1">
                <a:latin typeface="ＭＳ 明朝" panose="02020609040205080304" pitchFamily="49" charset="-128"/>
                <a:ea typeface="ＭＳ 明朝" panose="02020609040205080304" pitchFamily="49" charset="-128"/>
              </a:rPr>
              <a:t>softmax</a:t>
            </a:r>
            <a:r>
              <a:rPr kumimoji="1" lang="en-US" altLang="ja-JP" dirty="0">
                <a:latin typeface="ＭＳ 明朝" panose="02020609040205080304" pitchFamily="49" charset="-128"/>
                <a:ea typeface="ＭＳ 明朝" panose="02020609040205080304" pitchFamily="49" charset="-128"/>
              </a:rPr>
              <a:t>': </a:t>
            </a:r>
            <a:r>
              <a:rPr kumimoji="1" lang="ja-JP" altLang="en-US" dirty="0">
                <a:latin typeface="ＭＳ 明朝" panose="02020609040205080304" pitchFamily="49" charset="-128"/>
                <a:ea typeface="ＭＳ 明朝" panose="02020609040205080304" pitchFamily="49" charset="-128"/>
              </a:rPr>
              <a:t>レイヤーがソフトマックス活性化関数を使用することを意味します。</a:t>
            </a:r>
          </a:p>
          <a:p>
            <a:r>
              <a:rPr kumimoji="1" lang="ja-JP" altLang="en-US" dirty="0">
                <a:latin typeface="ＭＳ 明朝" panose="02020609040205080304" pitchFamily="49" charset="-128"/>
                <a:ea typeface="ＭＳ 明朝" panose="02020609040205080304" pitchFamily="49" charset="-128"/>
              </a:rPr>
              <a:t>この完全連結層は、モデルの最終層であり、モデルの予測結果を出力する。</a:t>
            </a:r>
            <a:r>
              <a:rPr kumimoji="1" lang="en-US" altLang="ja-JP" dirty="0" err="1">
                <a:latin typeface="ＭＳ 明朝" panose="02020609040205080304" pitchFamily="49" charset="-128"/>
                <a:ea typeface="ＭＳ 明朝" panose="02020609040205080304" pitchFamily="49" charset="-128"/>
              </a:rPr>
              <a:t>num_classes</a:t>
            </a:r>
            <a:r>
              <a:rPr kumimoji="1" lang="ja-JP" altLang="en-US" dirty="0">
                <a:latin typeface="ＭＳ 明朝" panose="02020609040205080304" pitchFamily="49" charset="-128"/>
                <a:ea typeface="ＭＳ 明朝" panose="02020609040205080304" pitchFamily="49" charset="-128"/>
              </a:rPr>
              <a:t>ニューロンは、分類結果の可能性がある</a:t>
            </a:r>
            <a:r>
              <a:rPr kumimoji="1" lang="en-US" altLang="ja-JP" dirty="0" err="1">
                <a:latin typeface="ＭＳ 明朝" panose="02020609040205080304" pitchFamily="49" charset="-128"/>
                <a:ea typeface="ＭＳ 明朝" panose="02020609040205080304" pitchFamily="49" charset="-128"/>
              </a:rPr>
              <a:t>num_classes</a:t>
            </a:r>
            <a:r>
              <a:rPr kumimoji="1" lang="ja-JP" altLang="en-US" dirty="0">
                <a:latin typeface="ＭＳ 明朝" panose="02020609040205080304" pitchFamily="49" charset="-128"/>
                <a:ea typeface="ＭＳ 明朝" panose="02020609040205080304" pitchFamily="49" charset="-128"/>
              </a:rPr>
              <a:t>、つまり</a:t>
            </a:r>
            <a:r>
              <a:rPr kumimoji="1" lang="en-US" altLang="ja-JP" dirty="0">
                <a:latin typeface="ＭＳ 明朝" panose="02020609040205080304" pitchFamily="49" charset="-128"/>
                <a:ea typeface="ＭＳ 明朝" panose="02020609040205080304" pitchFamily="49" charset="-128"/>
              </a:rPr>
              <a:t>Iris</a:t>
            </a:r>
            <a:r>
              <a:rPr kumimoji="1" lang="ja-JP" altLang="en-US" dirty="0">
                <a:latin typeface="ＭＳ 明朝" panose="02020609040205080304" pitchFamily="49" charset="-128"/>
                <a:ea typeface="ＭＳ 明朝" panose="02020609040205080304" pitchFamily="49" charset="-128"/>
              </a:rPr>
              <a:t>データセットのクラス数を意味します。</a:t>
            </a:r>
            <a:endParaRPr kumimoji="1" lang="en-US" altLang="ja-JP" dirty="0">
              <a:latin typeface="ＭＳ 明朝" panose="02020609040205080304" pitchFamily="49" charset="-128"/>
              <a:ea typeface="ＭＳ 明朝" panose="02020609040205080304" pitchFamily="49" charset="-128"/>
            </a:endParaRPr>
          </a:p>
          <a:p>
            <a:pPr marL="342900" indent="-342900">
              <a:buFont typeface="+mj-lt"/>
              <a:buAutoNum type="arabicPeriod"/>
            </a:pPr>
            <a:endParaRPr lang="en-US" altLang="ja-JP" dirty="0">
              <a:latin typeface="ＭＳ 明朝" panose="02020609040205080304" pitchFamily="49" charset="-128"/>
              <a:ea typeface="ＭＳ 明朝" panose="02020609040205080304" pitchFamily="49" charset="-128"/>
            </a:endParaRPr>
          </a:p>
          <a:p>
            <a:endParaRPr kumimoji="1" lang="ja-JP" altLang="en-US" dirty="0">
              <a:latin typeface="ＭＳ 明朝" panose="02020609040205080304" pitchFamily="49" charset="-128"/>
              <a:ea typeface="ＭＳ 明朝" panose="02020609040205080304" pitchFamily="49" charset="-128"/>
            </a:endParaRPr>
          </a:p>
        </p:txBody>
      </p:sp>
    </p:spTree>
    <p:extLst>
      <p:ext uri="{BB962C8B-B14F-4D97-AF65-F5344CB8AC3E}">
        <p14:creationId xmlns:p14="http://schemas.microsoft.com/office/powerpoint/2010/main" val="219012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E6D995C-2F3F-41A1-D949-D2EB42439500}"/>
              </a:ext>
            </a:extLst>
          </p:cNvPr>
          <p:cNvPicPr>
            <a:picLocks noChangeAspect="1"/>
          </p:cNvPicPr>
          <p:nvPr/>
        </p:nvPicPr>
        <p:blipFill>
          <a:blip r:embed="rId2"/>
          <a:stretch>
            <a:fillRect/>
          </a:stretch>
        </p:blipFill>
        <p:spPr>
          <a:xfrm>
            <a:off x="194529" y="2093545"/>
            <a:ext cx="6820037" cy="3295470"/>
          </a:xfrm>
          <a:prstGeom prst="rect">
            <a:avLst/>
          </a:prstGeom>
        </p:spPr>
      </p:pic>
      <p:pic>
        <p:nvPicPr>
          <p:cNvPr id="3" name="图片 2">
            <a:extLst>
              <a:ext uri="{FF2B5EF4-FFF2-40B4-BE49-F238E27FC236}">
                <a16:creationId xmlns:a16="http://schemas.microsoft.com/office/drawing/2014/main" id="{A157CB80-21CC-353F-8097-71B05BDBC2EB}"/>
              </a:ext>
            </a:extLst>
          </p:cNvPr>
          <p:cNvPicPr>
            <a:picLocks noChangeAspect="1"/>
          </p:cNvPicPr>
          <p:nvPr/>
        </p:nvPicPr>
        <p:blipFill>
          <a:blip r:embed="rId3"/>
          <a:stretch>
            <a:fillRect/>
          </a:stretch>
        </p:blipFill>
        <p:spPr>
          <a:xfrm>
            <a:off x="7397230" y="1873527"/>
            <a:ext cx="4132842" cy="3515488"/>
          </a:xfrm>
          <a:prstGeom prst="rect">
            <a:avLst/>
          </a:prstGeom>
        </p:spPr>
      </p:pic>
      <p:sp>
        <p:nvSpPr>
          <p:cNvPr id="4" name="文本框 3">
            <a:extLst>
              <a:ext uri="{FF2B5EF4-FFF2-40B4-BE49-F238E27FC236}">
                <a16:creationId xmlns:a16="http://schemas.microsoft.com/office/drawing/2014/main" id="{512A3761-CE05-E94B-73AB-5F2BA31CA5ED}"/>
              </a:ext>
            </a:extLst>
          </p:cNvPr>
          <p:cNvSpPr txBox="1"/>
          <p:nvPr/>
        </p:nvSpPr>
        <p:spPr>
          <a:xfrm>
            <a:off x="324822" y="886616"/>
            <a:ext cx="11542356" cy="461665"/>
          </a:xfrm>
          <a:prstGeom prst="rect">
            <a:avLst/>
          </a:prstGeom>
          <a:noFill/>
        </p:spPr>
        <p:txBody>
          <a:bodyPr wrap="square">
            <a:spAutoFit/>
          </a:bodyPr>
          <a:lstStyle/>
          <a:p>
            <a:r>
              <a:rPr lang="ja-JP" altLang="en-US" sz="2400" b="1" dirty="0"/>
              <a:t>課題２</a:t>
            </a:r>
            <a:r>
              <a:rPr lang="en-US" altLang="ja-JP" sz="2400" b="1" dirty="0"/>
              <a:t>: </a:t>
            </a:r>
            <a:r>
              <a:rPr lang="ja-JP" altLang="en-US" sz="2400" b="1" dirty="0"/>
              <a:t>１</a:t>
            </a:r>
            <a:r>
              <a:rPr lang="en-US" altLang="ja-JP" sz="2400" b="1" dirty="0"/>
              <a:t>000</a:t>
            </a:r>
            <a:r>
              <a:rPr lang="ja-JP" altLang="en-US" sz="2400" b="1" dirty="0"/>
              <a:t>回トレーニングされた後で、（平均）判別精度は以下になります：</a:t>
            </a:r>
          </a:p>
        </p:txBody>
      </p:sp>
    </p:spTree>
    <p:extLst>
      <p:ext uri="{BB962C8B-B14F-4D97-AF65-F5344CB8AC3E}">
        <p14:creationId xmlns:p14="http://schemas.microsoft.com/office/powerpoint/2010/main" val="311079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7702D49-D04A-6E2B-81BF-01F999991DEF}"/>
              </a:ext>
            </a:extLst>
          </p:cNvPr>
          <p:cNvSpPr txBox="1"/>
          <p:nvPr/>
        </p:nvSpPr>
        <p:spPr>
          <a:xfrm>
            <a:off x="430583" y="450317"/>
            <a:ext cx="8024485" cy="461665"/>
          </a:xfrm>
          <a:prstGeom prst="rect">
            <a:avLst/>
          </a:prstGeom>
          <a:noFill/>
        </p:spPr>
        <p:txBody>
          <a:bodyPr wrap="square">
            <a:spAutoFit/>
          </a:bodyPr>
          <a:lstStyle/>
          <a:p>
            <a:r>
              <a:rPr lang="ja-JP" altLang="en-US" sz="2400" b="1" dirty="0"/>
              <a:t>更なる分析結果</a:t>
            </a:r>
            <a:r>
              <a:rPr lang="en-US" altLang="ja-JP" sz="2400" b="1" dirty="0"/>
              <a:t>(</a:t>
            </a:r>
            <a:r>
              <a:rPr lang="ja-JP" altLang="en-US" sz="2400" b="1" dirty="0"/>
              <a:t>他の手法との比較</a:t>
            </a:r>
            <a:r>
              <a:rPr lang="en-US" altLang="ja-JP" sz="2400" b="1" dirty="0"/>
              <a:t>,</a:t>
            </a:r>
            <a:r>
              <a:rPr lang="ja-JP" altLang="en-US" sz="2400" b="1" dirty="0"/>
              <a:t>他のデータへの適用）</a:t>
            </a:r>
          </a:p>
        </p:txBody>
      </p:sp>
      <p:sp>
        <p:nvSpPr>
          <p:cNvPr id="4" name="文本框 3">
            <a:extLst>
              <a:ext uri="{FF2B5EF4-FFF2-40B4-BE49-F238E27FC236}">
                <a16:creationId xmlns:a16="http://schemas.microsoft.com/office/drawing/2014/main" id="{3EC98C74-F4A9-8EEA-FFB6-06236CED17F6}"/>
              </a:ext>
            </a:extLst>
          </p:cNvPr>
          <p:cNvSpPr txBox="1"/>
          <p:nvPr/>
        </p:nvSpPr>
        <p:spPr>
          <a:xfrm>
            <a:off x="889348" y="1496860"/>
            <a:ext cx="10214975" cy="646331"/>
          </a:xfrm>
          <a:prstGeom prst="rect">
            <a:avLst/>
          </a:prstGeom>
          <a:noFill/>
        </p:spPr>
        <p:txBody>
          <a:bodyPr wrap="square" rtlCol="0">
            <a:spAutoFit/>
          </a:bodyPr>
          <a:lstStyle/>
          <a:p>
            <a:r>
              <a:rPr kumimoji="1" lang="ja-JP" altLang="en-US" dirty="0"/>
              <a:t>今回の</a:t>
            </a:r>
            <a:r>
              <a:rPr kumimoji="1" lang="en-US" altLang="ja-JP" dirty="0"/>
              <a:t>CNN</a:t>
            </a:r>
            <a:r>
              <a:rPr kumimoji="1" lang="ja-JP" altLang="en-US" dirty="0"/>
              <a:t>モデルと前回ナイーブベイズ分類モデルに比べて、判別制度は向上しました。</a:t>
            </a:r>
            <a:endParaRPr kumimoji="1" lang="en-US" altLang="ja-JP" dirty="0"/>
          </a:p>
          <a:p>
            <a:r>
              <a:rPr kumimoji="1" lang="ja-JP" altLang="en-US" dirty="0"/>
              <a:t>しかし、</a:t>
            </a:r>
            <a:r>
              <a:rPr kumimoji="1" lang="en-US" altLang="ja-JP" dirty="0"/>
              <a:t>CNN</a:t>
            </a:r>
            <a:r>
              <a:rPr kumimoji="1" lang="ja-JP" altLang="en-US" dirty="0"/>
              <a:t>モデルはより多くのメモリを消費し、設計もより複雑になります。</a:t>
            </a:r>
            <a:endParaRPr kumimoji="1" lang="en-US" altLang="ja-JP" dirty="0"/>
          </a:p>
        </p:txBody>
      </p:sp>
      <p:sp>
        <p:nvSpPr>
          <p:cNvPr id="2" name="文本框 1">
            <a:extLst>
              <a:ext uri="{FF2B5EF4-FFF2-40B4-BE49-F238E27FC236}">
                <a16:creationId xmlns:a16="http://schemas.microsoft.com/office/drawing/2014/main" id="{75D17243-1FBC-F92A-1C80-8A2F10800D0C}"/>
              </a:ext>
            </a:extLst>
          </p:cNvPr>
          <p:cNvSpPr txBox="1"/>
          <p:nvPr/>
        </p:nvSpPr>
        <p:spPr>
          <a:xfrm>
            <a:off x="430583" y="2728070"/>
            <a:ext cx="10214975" cy="369332"/>
          </a:xfrm>
          <a:prstGeom prst="rect">
            <a:avLst/>
          </a:prstGeom>
          <a:noFill/>
        </p:spPr>
        <p:txBody>
          <a:bodyPr wrap="square" rtlCol="0">
            <a:spAutoFit/>
          </a:bodyPr>
          <a:lstStyle/>
          <a:p>
            <a:r>
              <a:rPr kumimoji="1" lang="ja-JP" altLang="en-US" dirty="0"/>
              <a:t>もし、データセットは</a:t>
            </a:r>
            <a:r>
              <a:rPr kumimoji="1" lang="en-US" altLang="ja-JP" dirty="0"/>
              <a:t>wine</a:t>
            </a:r>
            <a:r>
              <a:rPr kumimoji="1" lang="ja-JP" altLang="en-US" dirty="0"/>
              <a:t>データセットを利用する場合、より正確な結果も出てきました。</a:t>
            </a:r>
            <a:endParaRPr kumimoji="1" lang="en-US" altLang="ja-JP" dirty="0"/>
          </a:p>
        </p:txBody>
      </p:sp>
      <p:pic>
        <p:nvPicPr>
          <p:cNvPr id="6" name="图片 5">
            <a:extLst>
              <a:ext uri="{FF2B5EF4-FFF2-40B4-BE49-F238E27FC236}">
                <a16:creationId xmlns:a16="http://schemas.microsoft.com/office/drawing/2014/main" id="{E584BE72-F685-ACD6-5BB4-72019F305E5C}"/>
              </a:ext>
            </a:extLst>
          </p:cNvPr>
          <p:cNvPicPr>
            <a:picLocks noChangeAspect="1"/>
          </p:cNvPicPr>
          <p:nvPr/>
        </p:nvPicPr>
        <p:blipFill>
          <a:blip r:embed="rId2"/>
          <a:stretch>
            <a:fillRect/>
          </a:stretch>
        </p:blipFill>
        <p:spPr>
          <a:xfrm>
            <a:off x="506817" y="3392476"/>
            <a:ext cx="6307342" cy="3022496"/>
          </a:xfrm>
          <a:prstGeom prst="rect">
            <a:avLst/>
          </a:prstGeom>
        </p:spPr>
      </p:pic>
      <p:pic>
        <p:nvPicPr>
          <p:cNvPr id="8" name="图片 7">
            <a:extLst>
              <a:ext uri="{FF2B5EF4-FFF2-40B4-BE49-F238E27FC236}">
                <a16:creationId xmlns:a16="http://schemas.microsoft.com/office/drawing/2014/main" id="{B04F4F14-C852-9DA8-E218-17FA231B2DCD}"/>
              </a:ext>
            </a:extLst>
          </p:cNvPr>
          <p:cNvPicPr>
            <a:picLocks noChangeAspect="1"/>
          </p:cNvPicPr>
          <p:nvPr/>
        </p:nvPicPr>
        <p:blipFill>
          <a:blip r:embed="rId3"/>
          <a:stretch>
            <a:fillRect/>
          </a:stretch>
        </p:blipFill>
        <p:spPr>
          <a:xfrm>
            <a:off x="7475931" y="3258385"/>
            <a:ext cx="3897701" cy="3310209"/>
          </a:xfrm>
          <a:prstGeom prst="rect">
            <a:avLst/>
          </a:prstGeom>
        </p:spPr>
      </p:pic>
    </p:spTree>
    <p:extLst>
      <p:ext uri="{BB962C8B-B14F-4D97-AF65-F5344CB8AC3E}">
        <p14:creationId xmlns:p14="http://schemas.microsoft.com/office/powerpoint/2010/main" val="81236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8FEAF6-6BF9-40AE-B67E-B30D07357D8D}"/>
              </a:ext>
            </a:extLst>
          </p:cNvPr>
          <p:cNvSpPr txBox="1"/>
          <p:nvPr/>
        </p:nvSpPr>
        <p:spPr>
          <a:xfrm>
            <a:off x="430584" y="450317"/>
            <a:ext cx="1711368" cy="584775"/>
          </a:xfrm>
          <a:prstGeom prst="rect">
            <a:avLst/>
          </a:prstGeom>
          <a:noFill/>
        </p:spPr>
        <p:txBody>
          <a:bodyPr wrap="square">
            <a:spAutoFit/>
          </a:bodyPr>
          <a:lstStyle/>
          <a:p>
            <a:r>
              <a:rPr lang="ja-JP" altLang="en-US" sz="3200" b="1" dirty="0"/>
              <a:t>感想：</a:t>
            </a:r>
          </a:p>
        </p:txBody>
      </p:sp>
      <p:sp>
        <p:nvSpPr>
          <p:cNvPr id="3" name="文本框 2">
            <a:extLst>
              <a:ext uri="{FF2B5EF4-FFF2-40B4-BE49-F238E27FC236}">
                <a16:creationId xmlns:a16="http://schemas.microsoft.com/office/drawing/2014/main" id="{94346A23-5391-E833-CF2C-8071349DC783}"/>
              </a:ext>
            </a:extLst>
          </p:cNvPr>
          <p:cNvSpPr txBox="1"/>
          <p:nvPr/>
        </p:nvSpPr>
        <p:spPr>
          <a:xfrm>
            <a:off x="739035" y="1352811"/>
            <a:ext cx="10214975" cy="3792961"/>
          </a:xfrm>
          <a:prstGeom prst="rect">
            <a:avLst/>
          </a:prstGeom>
          <a:noFill/>
        </p:spPr>
        <p:txBody>
          <a:bodyPr wrap="square" rtlCol="0">
            <a:spAutoFit/>
          </a:bodyPr>
          <a:lstStyle/>
          <a:p>
            <a:pPr>
              <a:lnSpc>
                <a:spcPct val="150000"/>
              </a:lnSpc>
            </a:pPr>
            <a:r>
              <a:rPr kumimoji="1" lang="en-US" altLang="ja-JP" dirty="0"/>
              <a:t>(1</a:t>
            </a:r>
            <a:r>
              <a:rPr kumimoji="1" lang="ja-JP" altLang="en-US" dirty="0"/>
              <a:t>）ベイジアンネットワークは生成モデル、ニューラルネットワークは識別モデル </a:t>
            </a:r>
            <a:endParaRPr kumimoji="1" lang="en-US" altLang="ja-JP" dirty="0"/>
          </a:p>
          <a:p>
            <a:pPr>
              <a:lnSpc>
                <a:spcPct val="150000"/>
              </a:lnSpc>
            </a:pPr>
            <a:r>
              <a:rPr kumimoji="1" lang="en-US" altLang="ja-JP" dirty="0"/>
              <a:t>(2</a:t>
            </a:r>
            <a:r>
              <a:rPr kumimoji="1" lang="ja-JP" altLang="en-US" dirty="0"/>
              <a:t>）ベイジアンネットワークの各点は、現実の意味を持つ確率変数を表し、人間が設計する必要があり、点と点の間のエッジは因果関係を表す、ニューラルネットワークの点は確率変数ではなく、その本当の意味を説明することは困難である。 ニューラルネットワークのポイントはランダム変数ではないので、実際の意味を解釈するのは難しく、いくらでも持つことができ、ポイントとポイントの間のエッジは機能的な関係を表すだけです。 </a:t>
            </a:r>
            <a:endParaRPr kumimoji="1" lang="en-US" altLang="ja-JP" dirty="0"/>
          </a:p>
          <a:p>
            <a:pPr>
              <a:lnSpc>
                <a:spcPct val="150000"/>
              </a:lnSpc>
            </a:pPr>
            <a:r>
              <a:rPr kumimoji="1" lang="en-US" altLang="ja-JP" dirty="0"/>
              <a:t>(3</a:t>
            </a:r>
            <a:r>
              <a:rPr kumimoji="1" lang="ja-JP" altLang="en-US" dirty="0"/>
              <a:t>）ベイジアンネットワークが解くべき問題は、一般に結果の原因を強制すること、すなわち下流のノードの値を知って上流のノードを反転させることであり、ニューラルネットワークは上流のノードに特徴を入力し、下流のノードを計算することである。</a:t>
            </a:r>
          </a:p>
        </p:txBody>
      </p:sp>
    </p:spTree>
    <p:extLst>
      <p:ext uri="{BB962C8B-B14F-4D97-AF65-F5344CB8AC3E}">
        <p14:creationId xmlns:p14="http://schemas.microsoft.com/office/powerpoint/2010/main" val="29189280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1223</Words>
  <Application>Microsoft Office PowerPoint</Application>
  <PresentationFormat>宽屏</PresentationFormat>
  <Paragraphs>39</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ＭＳ 明朝</vt:lpstr>
      <vt:lpstr>游ゴシック</vt:lpstr>
      <vt:lpstr>游ゴシック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ＣＨＥＮ Ｗｅｎｈａｏ(gr0581vr)</dc:creator>
  <cp:lastModifiedBy>ＣＨＥＮ Ｗｅｎｈａｏ(gr0581vr)</cp:lastModifiedBy>
  <cp:revision>16</cp:revision>
  <cp:lastPrinted>2023-01-12T06:57:04Z</cp:lastPrinted>
  <dcterms:created xsi:type="dcterms:W3CDTF">2023-01-10T07:35:50Z</dcterms:created>
  <dcterms:modified xsi:type="dcterms:W3CDTF">2023-01-12T06:57:07Z</dcterms:modified>
</cp:coreProperties>
</file>