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ADF195-9449-F541-97E5-A86217D27593}" v="1" dt="2024-06-22T07:52:32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4"/>
  </p:normalViewPr>
  <p:slideViewPr>
    <p:cSldViewPr snapToGrid="0">
      <p:cViewPr varScale="1">
        <p:scale>
          <a:sx n="114" d="100"/>
          <a:sy n="114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AF9B4-E1A2-6044-BE67-FF8444E1E04B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54AED-AC27-6F46-9B00-5741E2A90F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9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54AED-AC27-6F46-9B00-5741E2A90FB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28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54AED-AC27-6F46-9B00-5741E2A90FB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13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B7503D-0B7B-CBAE-1CF5-BC1F90B09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EBF412-7E0C-F23D-E85E-7AA366D2F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39ECC6-CA9C-3B3D-41FC-9E6586F5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656B-BD18-6543-886F-0D27F0B555B6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0A9AAE-F036-35A4-F6B0-D0131D7E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C5BDD7-CB97-FD9B-4ABC-A21E178A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304B-A2CE-0F4A-9101-08E767B9FC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91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2CBC37-0FB8-5057-3D99-1541EA53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4DBE2A-5F84-416C-05B0-178C1FB0B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E9DFAE-CD41-BCE6-FA52-697DAA42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656B-BD18-6543-886F-0D27F0B555B6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509F00-62B4-94EB-353C-6512BF0C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445D3C-E075-5A27-81EC-8E9CD5BD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304B-A2CE-0F4A-9101-08E767B9FC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61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A5B11C-FDCB-C70B-8F63-150774D97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E301DE-98A7-1996-0065-92BAA7807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6B482F-4FB0-42A7-DFF0-99A91F15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656B-BD18-6543-886F-0D27F0B555B6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38E4F5-0C64-3191-FBE9-7232A0AC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7C1E0B-5726-5FCD-4F4A-78BA9D99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304B-A2CE-0F4A-9101-08E767B9FC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10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17051-9ECE-5DEC-B5C6-8E2EA700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2055C3-3CCD-E618-387D-CB1CBDFB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03B2CB-B94B-79DF-89EE-321327E5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656B-BD18-6543-886F-0D27F0B555B6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026159-346C-8BC5-A080-190E51B5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5901B5-DE36-5957-8B6C-811B7A8A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304B-A2CE-0F4A-9101-08E767B9FC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3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C4F8E-9247-53A4-4CA4-D0BB19CE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1CA441-7B3F-902D-0F95-6CC334484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2D0EE1-33C9-64F1-4ECB-56BCB218D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656B-BD18-6543-886F-0D27F0B555B6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291024-E1E2-3C30-C4D2-DC287932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28656F-EF41-1C88-B6CC-F7425A45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304B-A2CE-0F4A-9101-08E767B9FC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77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2C2644-C3D6-0343-ECBE-878312EA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B50C5F-46D1-8FB8-C40F-4467CE84F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4975DF-7472-9892-0896-6446892B0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EDEAF3-F0DD-2966-3EE3-55E5FBF5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656B-BD18-6543-886F-0D27F0B555B6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927FD6-B8E2-F9C5-A1FA-F6CF8DDE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F3FA77-70F2-05F3-D424-58D3C0A7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304B-A2CE-0F4A-9101-08E767B9FC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81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2881FC-398E-5E9D-AF42-740B857F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0EAF7F-4D6F-31D2-BD7E-E81E4EDC2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94934D-0E6E-9478-ABB5-0785D2F5A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D19AED-0E26-5E84-541A-223F61A5E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09C239F-0701-9947-4952-F945E184E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AE409A-1CEC-8EA3-3365-61E9C862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656B-BD18-6543-886F-0D27F0B555B6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84029CE-897F-3C66-F3BD-C98EA012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B5169A-9768-E358-C170-B8FC9681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304B-A2CE-0F4A-9101-08E767B9FC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4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C0A998-2D31-5126-5F90-4D02D2D5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8959A5-008C-AA7A-C804-D3867097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656B-BD18-6543-886F-0D27F0B555B6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D2A4F32-75DF-A85A-B2AB-E459F4C7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D3D492-5F50-3D48-287E-4D76723E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304B-A2CE-0F4A-9101-08E767B9FC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7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3473CAA-2E16-9EFC-0CA2-882CF4CF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656B-BD18-6543-886F-0D27F0B555B6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E12DFBB-6940-2A0A-131E-C4D4E8F2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A2BFB7-695E-1AB8-FE14-CBD91F25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304B-A2CE-0F4A-9101-08E767B9FC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20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C83A87-1D02-3F4E-4F64-2226F464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09F277-E251-3677-4F69-C4D559AEA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A759EE-1C98-A045-A4FD-5AD2BE067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97A493-D345-1340-D21B-0AC01BB3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656B-BD18-6543-886F-0D27F0B555B6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94F304-105F-75A8-F208-66F042CB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57C66E-D5BC-1F8C-7127-37FB18F3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304B-A2CE-0F4A-9101-08E767B9FC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30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F15A2-ADCF-B6E5-70FF-3DBDA62B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BDB5538-AA59-33BF-3DD8-7FAAADE8A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5DDE81-A040-A6F3-BDCD-DC57DCE24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E1EB8E-CF08-4FC7-AF4E-252EFFFE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656B-BD18-6543-886F-0D27F0B555B6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D833F7-FCEE-77BC-3CE7-B5956F09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B4320A-F3B5-CAE4-F64C-4C455349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9304B-A2CE-0F4A-9101-08E767B9FC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19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AE7B2FD-D926-6908-60EE-A841AEBF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D0CF17-2D6D-2497-5A98-510C73904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92E5A9-3623-7A06-5F10-E40372A17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7656B-BD18-6543-886F-0D27F0B555B6}" type="datetimeFigureOut">
              <a:rPr kumimoji="1" lang="ja-JP" altLang="en-US" smtClean="0"/>
              <a:t>2024/6/21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E645AA-988E-E930-C483-49CD1E91D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C60920-B65D-1D3A-6481-90FDAB4C5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69304B-A2CE-0F4A-9101-08E767B9FC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05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37BEE27E-12EC-34A3-FCF4-2548118125E6}"/>
              </a:ext>
            </a:extLst>
          </p:cNvPr>
          <p:cNvGrpSpPr>
            <a:grpSpLocks noChangeAspect="1"/>
          </p:cNvGrpSpPr>
          <p:nvPr/>
        </p:nvGrpSpPr>
        <p:grpSpPr>
          <a:xfrm>
            <a:off x="1168119" y="322785"/>
            <a:ext cx="9543527" cy="6390249"/>
            <a:chOff x="1708673" y="668948"/>
            <a:chExt cx="8787843" cy="5884251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F3D74871-FDAF-9CDC-B6AD-17B8AF69A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0466" y="668948"/>
              <a:ext cx="8786050" cy="58842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8E97793-6AD2-2F97-5D07-CDE9EA495EE7}"/>
                </a:ext>
              </a:extLst>
            </p:cNvPr>
            <p:cNvSpPr/>
            <p:nvPr/>
          </p:nvSpPr>
          <p:spPr>
            <a:xfrm>
              <a:off x="1710466" y="1589430"/>
              <a:ext cx="8774654" cy="49637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835FB01-BD41-412B-A04F-5C33E20E2B12}"/>
                </a:ext>
              </a:extLst>
            </p:cNvPr>
            <p:cNvSpPr/>
            <p:nvPr/>
          </p:nvSpPr>
          <p:spPr>
            <a:xfrm>
              <a:off x="1708673" y="1214707"/>
              <a:ext cx="8786050" cy="3747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睡眠管理アプリ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A76D3BA-24D1-F2B7-7274-AAFF6055CCA6}"/>
                </a:ext>
              </a:extLst>
            </p:cNvPr>
            <p:cNvSpPr txBox="1"/>
            <p:nvPr/>
          </p:nvSpPr>
          <p:spPr>
            <a:xfrm>
              <a:off x="1839559" y="1687156"/>
              <a:ext cx="9574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グループ：</a:t>
              </a:r>
              <a:endParaRPr lang="en-US" altLang="ja-JP" sz="1200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296F74E0-83D2-68AA-02B1-C53F18BDB2DA}"/>
                </a:ext>
              </a:extLst>
            </p:cNvPr>
            <p:cNvSpPr txBox="1"/>
            <p:nvPr/>
          </p:nvSpPr>
          <p:spPr>
            <a:xfrm>
              <a:off x="1839559" y="2008528"/>
              <a:ext cx="9574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ユーザー：</a:t>
              </a:r>
              <a:endParaRPr lang="en-US" altLang="ja-JP" sz="1200" dirty="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42D69DF5-E959-41A6-CCCF-A9D02674F96D}"/>
                </a:ext>
              </a:extLst>
            </p:cNvPr>
            <p:cNvSpPr txBox="1"/>
            <p:nvPr/>
          </p:nvSpPr>
          <p:spPr>
            <a:xfrm>
              <a:off x="2658933" y="1687156"/>
              <a:ext cx="9574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200"/>
                <a:t>・・・</a:t>
              </a:r>
              <a:endParaRPr lang="en-US" altLang="ja-JP" sz="1200" dirty="0"/>
            </a:p>
          </p:txBody>
        </p: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E6E4B563-5089-0B73-C3F6-6C642029CE70}"/>
                </a:ext>
              </a:extLst>
            </p:cNvPr>
            <p:cNvGrpSpPr/>
            <p:nvPr/>
          </p:nvGrpSpPr>
          <p:grpSpPr>
            <a:xfrm>
              <a:off x="6316782" y="2406836"/>
              <a:ext cx="3952333" cy="4022221"/>
              <a:chOff x="6096000" y="2457484"/>
              <a:chExt cx="3952333" cy="4022221"/>
            </a:xfrm>
          </p:grpSpPr>
          <p:sp>
            <p:nvSpPr>
              <p:cNvPr id="14" name="角丸四角形 13">
                <a:extLst>
                  <a:ext uri="{FF2B5EF4-FFF2-40B4-BE49-F238E27FC236}">
                    <a16:creationId xmlns:a16="http://schemas.microsoft.com/office/drawing/2014/main" id="{AF84737F-4485-FC8D-FDC6-5073EB760207}"/>
                  </a:ext>
                </a:extLst>
              </p:cNvPr>
              <p:cNvSpPr/>
              <p:nvPr/>
            </p:nvSpPr>
            <p:spPr>
              <a:xfrm>
                <a:off x="6096000" y="2457484"/>
                <a:ext cx="3952333" cy="4022221"/>
              </a:xfrm>
              <a:prstGeom prst="roundRect">
                <a:avLst>
                  <a:gd name="adj" fmla="val 332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角丸四角形 21">
                <a:extLst>
                  <a:ext uri="{FF2B5EF4-FFF2-40B4-BE49-F238E27FC236}">
                    <a16:creationId xmlns:a16="http://schemas.microsoft.com/office/drawing/2014/main" id="{2154EE76-0000-1001-F935-CBD8873312A4}"/>
                  </a:ext>
                </a:extLst>
              </p:cNvPr>
              <p:cNvSpPr/>
              <p:nvPr/>
            </p:nvSpPr>
            <p:spPr>
              <a:xfrm>
                <a:off x="6165446" y="6021251"/>
                <a:ext cx="3813437" cy="374724"/>
              </a:xfrm>
              <a:prstGeom prst="roundRect">
                <a:avLst>
                  <a:gd name="adj" fmla="val 26292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角丸四角形 22">
                <a:extLst>
                  <a:ext uri="{FF2B5EF4-FFF2-40B4-BE49-F238E27FC236}">
                    <a16:creationId xmlns:a16="http://schemas.microsoft.com/office/drawing/2014/main" id="{3ADF701A-3328-79A0-D5E5-AB7C538AA575}"/>
                  </a:ext>
                </a:extLst>
              </p:cNvPr>
              <p:cNvSpPr/>
              <p:nvPr/>
            </p:nvSpPr>
            <p:spPr>
              <a:xfrm>
                <a:off x="6165446" y="2547121"/>
                <a:ext cx="558083" cy="249867"/>
              </a:xfrm>
              <a:prstGeom prst="roundRect">
                <a:avLst>
                  <a:gd name="adj" fmla="val 3490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>
                    <a:solidFill>
                      <a:sysClr val="windowText" lastClr="000000"/>
                    </a:solidFill>
                  </a:rPr>
                  <a:t>田中</a:t>
                </a:r>
              </a:p>
            </p:txBody>
          </p:sp>
          <p:sp>
            <p:nvSpPr>
              <p:cNvPr id="25" name="角丸四角形吹き出し 24">
                <a:extLst>
                  <a:ext uri="{FF2B5EF4-FFF2-40B4-BE49-F238E27FC236}">
                    <a16:creationId xmlns:a16="http://schemas.microsoft.com/office/drawing/2014/main" id="{F8B4B807-0B26-9501-7CF7-4B15EA6978D4}"/>
                  </a:ext>
                </a:extLst>
              </p:cNvPr>
              <p:cNvSpPr/>
              <p:nvPr/>
            </p:nvSpPr>
            <p:spPr>
              <a:xfrm>
                <a:off x="6912445" y="2547121"/>
                <a:ext cx="1558545" cy="249867"/>
              </a:xfrm>
              <a:prstGeom prst="wedgeRoundRectCallout">
                <a:avLst>
                  <a:gd name="adj1" fmla="val -56035"/>
                  <a:gd name="adj2" fmla="val -26780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>
                    <a:solidFill>
                      <a:sysClr val="windowText" lastClr="000000"/>
                    </a:solidFill>
                  </a:rPr>
                  <a:t>・・・</a:t>
                </a:r>
              </a:p>
            </p:txBody>
          </p:sp>
          <p:sp>
            <p:nvSpPr>
              <p:cNvPr id="26" name="角丸四角形 25">
                <a:extLst>
                  <a:ext uri="{FF2B5EF4-FFF2-40B4-BE49-F238E27FC236}">
                    <a16:creationId xmlns:a16="http://schemas.microsoft.com/office/drawing/2014/main" id="{8FF3EC3B-17A9-A0E8-68A6-85D10A40AFDB}"/>
                  </a:ext>
                </a:extLst>
              </p:cNvPr>
              <p:cNvSpPr/>
              <p:nvPr/>
            </p:nvSpPr>
            <p:spPr>
              <a:xfrm>
                <a:off x="6165446" y="2917055"/>
                <a:ext cx="558083" cy="249867"/>
              </a:xfrm>
              <a:prstGeom prst="roundRect">
                <a:avLst>
                  <a:gd name="adj" fmla="val 3490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>
                    <a:solidFill>
                      <a:sysClr val="windowText" lastClr="000000"/>
                    </a:solidFill>
                  </a:rPr>
                  <a:t>斉藤</a:t>
                </a:r>
              </a:p>
            </p:txBody>
          </p:sp>
          <p:sp>
            <p:nvSpPr>
              <p:cNvPr id="27" name="角丸四角形吹き出し 26">
                <a:extLst>
                  <a:ext uri="{FF2B5EF4-FFF2-40B4-BE49-F238E27FC236}">
                    <a16:creationId xmlns:a16="http://schemas.microsoft.com/office/drawing/2014/main" id="{8E1F79C7-EC8E-8A27-AE71-56EFC2918BEC}"/>
                  </a:ext>
                </a:extLst>
              </p:cNvPr>
              <p:cNvSpPr/>
              <p:nvPr/>
            </p:nvSpPr>
            <p:spPr>
              <a:xfrm>
                <a:off x="6912445" y="2917055"/>
                <a:ext cx="1558545" cy="249867"/>
              </a:xfrm>
              <a:prstGeom prst="wedgeRoundRectCallout">
                <a:avLst>
                  <a:gd name="adj1" fmla="val -56035"/>
                  <a:gd name="adj2" fmla="val -26780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>
                    <a:solidFill>
                      <a:sysClr val="windowText" lastClr="000000"/>
                    </a:solidFill>
                  </a:rPr>
                  <a:t>・・・</a:t>
                </a:r>
              </a:p>
            </p:txBody>
          </p:sp>
          <p:sp>
            <p:nvSpPr>
              <p:cNvPr id="28" name="角丸四角形 27">
                <a:extLst>
                  <a:ext uri="{FF2B5EF4-FFF2-40B4-BE49-F238E27FC236}">
                    <a16:creationId xmlns:a16="http://schemas.microsoft.com/office/drawing/2014/main" id="{5FFC79D5-98D4-976E-C3F5-4BAD53F74717}"/>
                  </a:ext>
                </a:extLst>
              </p:cNvPr>
              <p:cNvSpPr/>
              <p:nvPr/>
            </p:nvSpPr>
            <p:spPr>
              <a:xfrm>
                <a:off x="6165446" y="3286989"/>
                <a:ext cx="558083" cy="249867"/>
              </a:xfrm>
              <a:prstGeom prst="roundRect">
                <a:avLst>
                  <a:gd name="adj" fmla="val 3490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>
                    <a:solidFill>
                      <a:sysClr val="windowText" lastClr="000000"/>
                    </a:solidFill>
                  </a:rPr>
                  <a:t>内藤</a:t>
                </a:r>
              </a:p>
            </p:txBody>
          </p:sp>
          <p:sp>
            <p:nvSpPr>
              <p:cNvPr id="29" name="角丸四角形吹き出し 28">
                <a:extLst>
                  <a:ext uri="{FF2B5EF4-FFF2-40B4-BE49-F238E27FC236}">
                    <a16:creationId xmlns:a16="http://schemas.microsoft.com/office/drawing/2014/main" id="{516054BA-5CF8-B650-D780-2FF2BF985FB4}"/>
                  </a:ext>
                </a:extLst>
              </p:cNvPr>
              <p:cNvSpPr/>
              <p:nvPr/>
            </p:nvSpPr>
            <p:spPr>
              <a:xfrm>
                <a:off x="6912445" y="3286989"/>
                <a:ext cx="1558545" cy="249867"/>
              </a:xfrm>
              <a:prstGeom prst="wedgeRoundRectCallout">
                <a:avLst>
                  <a:gd name="adj1" fmla="val -56035"/>
                  <a:gd name="adj2" fmla="val -26780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>
                    <a:solidFill>
                      <a:sysClr val="windowText" lastClr="000000"/>
                    </a:solidFill>
                  </a:rPr>
                  <a:t>・・・</a:t>
                </a:r>
              </a:p>
            </p:txBody>
          </p:sp>
          <p:sp>
            <p:nvSpPr>
              <p:cNvPr id="31" name="角丸四角形吹き出し 30">
                <a:extLst>
                  <a:ext uri="{FF2B5EF4-FFF2-40B4-BE49-F238E27FC236}">
                    <a16:creationId xmlns:a16="http://schemas.microsoft.com/office/drawing/2014/main" id="{D39FA260-198C-7A53-4EFD-5AAAB683A35B}"/>
                  </a:ext>
                </a:extLst>
              </p:cNvPr>
              <p:cNvSpPr/>
              <p:nvPr/>
            </p:nvSpPr>
            <p:spPr>
              <a:xfrm>
                <a:off x="8291376" y="3656923"/>
                <a:ext cx="1558545" cy="249867"/>
              </a:xfrm>
              <a:prstGeom prst="wedgeRoundRectCallout">
                <a:avLst>
                  <a:gd name="adj1" fmla="val 56474"/>
                  <a:gd name="adj2" fmla="val -22475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>
                    <a:solidFill>
                      <a:sysClr val="windowText" lastClr="000000"/>
                    </a:solidFill>
                  </a:rPr>
                  <a:t>・・・</a:t>
                </a:r>
              </a:p>
            </p:txBody>
          </p:sp>
          <p:sp>
            <p:nvSpPr>
              <p:cNvPr id="32" name="角丸四角形 31">
                <a:extLst>
                  <a:ext uri="{FF2B5EF4-FFF2-40B4-BE49-F238E27FC236}">
                    <a16:creationId xmlns:a16="http://schemas.microsoft.com/office/drawing/2014/main" id="{0BF8B61E-A533-7E96-7352-2F4A840D5A14}"/>
                  </a:ext>
                </a:extLst>
              </p:cNvPr>
              <p:cNvSpPr/>
              <p:nvPr/>
            </p:nvSpPr>
            <p:spPr>
              <a:xfrm>
                <a:off x="6165446" y="4031647"/>
                <a:ext cx="558083" cy="249867"/>
              </a:xfrm>
              <a:prstGeom prst="roundRect">
                <a:avLst>
                  <a:gd name="adj" fmla="val 3490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>
                    <a:solidFill>
                      <a:sysClr val="windowText" lastClr="000000"/>
                    </a:solidFill>
                  </a:rPr>
                  <a:t>田中</a:t>
                </a:r>
              </a:p>
            </p:txBody>
          </p:sp>
          <p:sp>
            <p:nvSpPr>
              <p:cNvPr id="33" name="角丸四角形吹き出し 32">
                <a:extLst>
                  <a:ext uri="{FF2B5EF4-FFF2-40B4-BE49-F238E27FC236}">
                    <a16:creationId xmlns:a16="http://schemas.microsoft.com/office/drawing/2014/main" id="{1350047B-CD7E-D9F1-E427-BBA46ABB2133}"/>
                  </a:ext>
                </a:extLst>
              </p:cNvPr>
              <p:cNvSpPr/>
              <p:nvPr/>
            </p:nvSpPr>
            <p:spPr>
              <a:xfrm>
                <a:off x="6912445" y="4031647"/>
                <a:ext cx="1558545" cy="249867"/>
              </a:xfrm>
              <a:prstGeom prst="wedgeRoundRectCallout">
                <a:avLst>
                  <a:gd name="adj1" fmla="val -56035"/>
                  <a:gd name="adj2" fmla="val -26780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>
                    <a:solidFill>
                      <a:sysClr val="windowText" lastClr="000000"/>
                    </a:solidFill>
                  </a:rPr>
                  <a:t>・・・</a:t>
                </a:r>
              </a:p>
            </p:txBody>
          </p:sp>
          <p:sp>
            <p:nvSpPr>
              <p:cNvPr id="36" name="フローチャート: 組合せ 35">
                <a:extLst>
                  <a:ext uri="{FF2B5EF4-FFF2-40B4-BE49-F238E27FC236}">
                    <a16:creationId xmlns:a16="http://schemas.microsoft.com/office/drawing/2014/main" id="{91871B94-3FBB-B638-509D-301CE56E4CFD}"/>
                  </a:ext>
                </a:extLst>
              </p:cNvPr>
              <p:cNvSpPr/>
              <p:nvPr/>
            </p:nvSpPr>
            <p:spPr>
              <a:xfrm rot="16200000">
                <a:off x="9637649" y="6089882"/>
                <a:ext cx="276999" cy="237460"/>
              </a:xfrm>
              <a:prstGeom prst="flowChartMerg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7" name="角丸四角形 36">
              <a:extLst>
                <a:ext uri="{FF2B5EF4-FFF2-40B4-BE49-F238E27FC236}">
                  <a16:creationId xmlns:a16="http://schemas.microsoft.com/office/drawing/2014/main" id="{2FAA40AF-2A39-58A2-75B4-DFFA3F6A20AB}"/>
                </a:ext>
              </a:extLst>
            </p:cNvPr>
            <p:cNvSpPr/>
            <p:nvPr/>
          </p:nvSpPr>
          <p:spPr>
            <a:xfrm>
              <a:off x="2796988" y="2022093"/>
              <a:ext cx="558083" cy="249867"/>
            </a:xfrm>
            <a:prstGeom prst="roundRect">
              <a:avLst>
                <a:gd name="adj" fmla="val 3490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ysClr val="windowText" lastClr="000000"/>
                  </a:solidFill>
                </a:rPr>
                <a:t>田中</a:t>
              </a:r>
            </a:p>
          </p:txBody>
        </p:sp>
        <p:sp>
          <p:nvSpPr>
            <p:cNvPr id="38" name="角丸四角形 37">
              <a:extLst>
                <a:ext uri="{FF2B5EF4-FFF2-40B4-BE49-F238E27FC236}">
                  <a16:creationId xmlns:a16="http://schemas.microsoft.com/office/drawing/2014/main" id="{09879F71-9A47-CE65-5837-D17231DD191A}"/>
                </a:ext>
              </a:extLst>
            </p:cNvPr>
            <p:cNvSpPr/>
            <p:nvPr/>
          </p:nvSpPr>
          <p:spPr>
            <a:xfrm>
              <a:off x="3475375" y="2026747"/>
              <a:ext cx="558083" cy="249867"/>
            </a:xfrm>
            <a:prstGeom prst="roundRect">
              <a:avLst>
                <a:gd name="adj" fmla="val 3490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ysClr val="windowText" lastClr="000000"/>
                  </a:solidFill>
                </a:rPr>
                <a:t>斉藤</a:t>
              </a:r>
            </a:p>
          </p:txBody>
        </p:sp>
        <p:sp>
          <p:nvSpPr>
            <p:cNvPr id="39" name="角丸四角形 38">
              <a:extLst>
                <a:ext uri="{FF2B5EF4-FFF2-40B4-BE49-F238E27FC236}">
                  <a16:creationId xmlns:a16="http://schemas.microsoft.com/office/drawing/2014/main" id="{A453FC2B-6A84-12C3-1925-3DCE5E224E74}"/>
                </a:ext>
              </a:extLst>
            </p:cNvPr>
            <p:cNvSpPr/>
            <p:nvPr/>
          </p:nvSpPr>
          <p:spPr>
            <a:xfrm>
              <a:off x="4173322" y="2026747"/>
              <a:ext cx="558083" cy="249867"/>
            </a:xfrm>
            <a:prstGeom prst="roundRect">
              <a:avLst>
                <a:gd name="adj" fmla="val 3490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ysClr val="windowText" lastClr="000000"/>
                  </a:solidFill>
                </a:rPr>
                <a:t>内藤</a:t>
              </a:r>
            </a:p>
          </p:txBody>
        </p:sp>
        <p:sp>
          <p:nvSpPr>
            <p:cNvPr id="40" name="角丸四角形 39">
              <a:extLst>
                <a:ext uri="{FF2B5EF4-FFF2-40B4-BE49-F238E27FC236}">
                  <a16:creationId xmlns:a16="http://schemas.microsoft.com/office/drawing/2014/main" id="{CD87AE29-68C1-AF4E-5AD8-87CC397AE595}"/>
                </a:ext>
              </a:extLst>
            </p:cNvPr>
            <p:cNvSpPr/>
            <p:nvPr/>
          </p:nvSpPr>
          <p:spPr>
            <a:xfrm>
              <a:off x="5304836" y="2032014"/>
              <a:ext cx="558083" cy="249867"/>
            </a:xfrm>
            <a:prstGeom prst="roundRect">
              <a:avLst>
                <a:gd name="adj" fmla="val 3490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ysClr val="windowText" lastClr="000000"/>
                  </a:solidFill>
                </a:rPr>
                <a:t>自分</a:t>
              </a: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BC16DB8-72FC-441C-A081-504C997E6E52}"/>
                </a:ext>
              </a:extLst>
            </p:cNvPr>
            <p:cNvSpPr/>
            <p:nvPr/>
          </p:nvSpPr>
          <p:spPr>
            <a:xfrm>
              <a:off x="5126024" y="1982694"/>
              <a:ext cx="45719" cy="3213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E93C4D36-6B8E-D5AC-3807-6043347DE64F}"/>
                </a:ext>
              </a:extLst>
            </p:cNvPr>
            <p:cNvGrpSpPr/>
            <p:nvPr/>
          </p:nvGrpSpPr>
          <p:grpSpPr>
            <a:xfrm>
              <a:off x="1922885" y="2400754"/>
              <a:ext cx="4207504" cy="4028303"/>
              <a:chOff x="6443214" y="1618734"/>
              <a:chExt cx="4207504" cy="4028303"/>
            </a:xfrm>
          </p:grpSpPr>
          <p:sp>
            <p:nvSpPr>
              <p:cNvPr id="50" name="角丸四角形 49">
                <a:extLst>
                  <a:ext uri="{FF2B5EF4-FFF2-40B4-BE49-F238E27FC236}">
                    <a16:creationId xmlns:a16="http://schemas.microsoft.com/office/drawing/2014/main" id="{CD8922CC-8017-B0A5-3731-F32C5E7382EA}"/>
                  </a:ext>
                </a:extLst>
              </p:cNvPr>
              <p:cNvSpPr/>
              <p:nvPr/>
            </p:nvSpPr>
            <p:spPr>
              <a:xfrm>
                <a:off x="6443214" y="1618734"/>
                <a:ext cx="4207504" cy="4028303"/>
              </a:xfrm>
              <a:prstGeom prst="roundRect">
                <a:avLst>
                  <a:gd name="adj" fmla="val 2804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51" name="図 50" descr="アイコン が含まれている画像&#10;&#10;自動的に生成された説明">
                <a:extLst>
                  <a:ext uri="{FF2B5EF4-FFF2-40B4-BE49-F238E27FC236}">
                    <a16:creationId xmlns:a16="http://schemas.microsoft.com/office/drawing/2014/main" id="{1BF3166F-3D1C-617A-F641-9AFBAD9E41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852" t="7645" r="4295" b="6247"/>
              <a:stretch/>
            </p:blipFill>
            <p:spPr>
              <a:xfrm>
                <a:off x="6530716" y="1963996"/>
                <a:ext cx="4093156" cy="2604671"/>
              </a:xfrm>
              <a:prstGeom prst="rect">
                <a:avLst/>
              </a:prstGeom>
            </p:spPr>
          </p:pic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3981B148-8903-62FD-B37A-50614B70440C}"/>
                  </a:ext>
                </a:extLst>
              </p:cNvPr>
              <p:cNvSpPr txBox="1"/>
              <p:nvPr/>
            </p:nvSpPr>
            <p:spPr>
              <a:xfrm>
                <a:off x="6565746" y="5237446"/>
                <a:ext cx="2198875" cy="2550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ja-JP" altLang="en-US" sz="120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平均睡眠時間：</a:t>
                </a:r>
                <a:r>
                  <a:rPr lang="en-US" altLang="ja-JP" sz="12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7.5 </a:t>
                </a:r>
                <a:r>
                  <a:rPr lang="ja-JP" altLang="en-US" sz="120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時間</a:t>
                </a:r>
                <a:endParaRPr kumimoji="1" lang="ja-JP" altLang="en-US" sz="120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7B231F43-610D-CE99-A9AC-251D6FB3F343}"/>
                  </a:ext>
                </a:extLst>
              </p:cNvPr>
              <p:cNvSpPr txBox="1"/>
              <p:nvPr/>
            </p:nvSpPr>
            <p:spPr>
              <a:xfrm>
                <a:off x="6565664" y="4960447"/>
                <a:ext cx="21989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>
                    <a:solidFill>
                      <a:schemeClr val="bg1"/>
                    </a:solidFill>
                  </a:rPr>
                  <a:t>今日の睡眠時間：</a:t>
                </a:r>
                <a:r>
                  <a:rPr lang="en-US" altLang="ja-JP" sz="1200" dirty="0">
                    <a:solidFill>
                      <a:schemeClr val="bg1"/>
                    </a:solidFill>
                  </a:rPr>
                  <a:t>6</a:t>
                </a:r>
                <a:r>
                  <a:rPr lang="ja-JP" altLang="en-US" sz="1200">
                    <a:solidFill>
                      <a:schemeClr val="bg1"/>
                    </a:solidFill>
                  </a:rPr>
                  <a:t> 時間</a:t>
                </a:r>
                <a:endParaRPr kumimoji="1" lang="ja-JP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140E297-4D5B-28E1-C2FA-E8738C9C9D7C}"/>
                  </a:ext>
                </a:extLst>
              </p:cNvPr>
              <p:cNvSpPr txBox="1"/>
              <p:nvPr/>
            </p:nvSpPr>
            <p:spPr>
              <a:xfrm>
                <a:off x="7763166" y="1691438"/>
                <a:ext cx="1567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200" dirty="0">
                    <a:solidFill>
                      <a:schemeClr val="bg1"/>
                    </a:solidFill>
                  </a:rPr>
                  <a:t>5/20 ~ 5/26</a:t>
                </a:r>
                <a:endParaRPr kumimoji="1" lang="ja-JP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角丸四角形 54">
                <a:extLst>
                  <a:ext uri="{FF2B5EF4-FFF2-40B4-BE49-F238E27FC236}">
                    <a16:creationId xmlns:a16="http://schemas.microsoft.com/office/drawing/2014/main" id="{060EC3A6-6BBE-6AE0-E633-AD9E942F1D45}"/>
                  </a:ext>
                </a:extLst>
              </p:cNvPr>
              <p:cNvSpPr/>
              <p:nvPr/>
            </p:nvSpPr>
            <p:spPr>
              <a:xfrm>
                <a:off x="7654233" y="4581511"/>
                <a:ext cx="851902" cy="249867"/>
              </a:xfrm>
              <a:prstGeom prst="roundRect">
                <a:avLst>
                  <a:gd name="adj" fmla="val 3490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>
                    <a:solidFill>
                      <a:sysClr val="windowText" lastClr="000000"/>
                    </a:solidFill>
                  </a:rPr>
                  <a:t>就寝時間</a:t>
                </a:r>
              </a:p>
            </p:txBody>
          </p:sp>
          <p:sp>
            <p:nvSpPr>
              <p:cNvPr id="56" name="角丸四角形 55">
                <a:extLst>
                  <a:ext uri="{FF2B5EF4-FFF2-40B4-BE49-F238E27FC236}">
                    <a16:creationId xmlns:a16="http://schemas.microsoft.com/office/drawing/2014/main" id="{14D008A1-16E8-5482-21B4-626E54D9883E}"/>
                  </a:ext>
                </a:extLst>
              </p:cNvPr>
              <p:cNvSpPr/>
              <p:nvPr/>
            </p:nvSpPr>
            <p:spPr>
              <a:xfrm>
                <a:off x="8549886" y="4586165"/>
                <a:ext cx="851902" cy="249867"/>
              </a:xfrm>
              <a:prstGeom prst="roundRect">
                <a:avLst>
                  <a:gd name="adj" fmla="val 3490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>
                    <a:solidFill>
                      <a:sysClr val="windowText" lastClr="000000"/>
                    </a:solidFill>
                  </a:rPr>
                  <a:t>起床時間</a:t>
                </a:r>
              </a:p>
            </p:txBody>
          </p:sp>
          <p:sp>
            <p:nvSpPr>
              <p:cNvPr id="57" name="角丸四角形 56">
                <a:extLst>
                  <a:ext uri="{FF2B5EF4-FFF2-40B4-BE49-F238E27FC236}">
                    <a16:creationId xmlns:a16="http://schemas.microsoft.com/office/drawing/2014/main" id="{9FC42251-277D-790F-85A5-B308B3394D9C}"/>
                  </a:ext>
                </a:extLst>
              </p:cNvPr>
              <p:cNvSpPr/>
              <p:nvPr/>
            </p:nvSpPr>
            <p:spPr>
              <a:xfrm>
                <a:off x="9464317" y="4592826"/>
                <a:ext cx="530581" cy="248399"/>
              </a:xfrm>
              <a:prstGeom prst="roundRect">
                <a:avLst>
                  <a:gd name="adj" fmla="val 3490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ysClr val="windowText" lastClr="000000"/>
                    </a:solidFill>
                  </a:rPr>
                  <a:t>OK</a:t>
                </a:r>
                <a:endParaRPr kumimoji="1" lang="ja-JP" altLang="en-US" sz="12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フローチャート: 組合せ 57">
                <a:extLst>
                  <a:ext uri="{FF2B5EF4-FFF2-40B4-BE49-F238E27FC236}">
                    <a16:creationId xmlns:a16="http://schemas.microsoft.com/office/drawing/2014/main" id="{6D11C5CB-F8C6-A859-05F9-62DA65C74038}"/>
                  </a:ext>
                </a:extLst>
              </p:cNvPr>
              <p:cNvSpPr/>
              <p:nvPr/>
            </p:nvSpPr>
            <p:spPr>
              <a:xfrm rot="16200000">
                <a:off x="9073827" y="1749507"/>
                <a:ext cx="123615" cy="141524"/>
              </a:xfrm>
              <a:prstGeom prst="flowChartMerg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9" name="フローチャート: 組合せ 58">
                <a:extLst>
                  <a:ext uri="{FF2B5EF4-FFF2-40B4-BE49-F238E27FC236}">
                    <a16:creationId xmlns:a16="http://schemas.microsoft.com/office/drawing/2014/main" id="{5C443BDF-EFB3-CFFE-3E81-1750DA8C7083}"/>
                  </a:ext>
                </a:extLst>
              </p:cNvPr>
              <p:cNvSpPr/>
              <p:nvPr/>
            </p:nvSpPr>
            <p:spPr>
              <a:xfrm rot="5400000">
                <a:off x="7870469" y="1748776"/>
                <a:ext cx="123615" cy="141524"/>
              </a:xfrm>
              <a:prstGeom prst="flowChartMerg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72D52C69-AC53-6965-07DE-B47D57BC26E3}"/>
                  </a:ext>
                </a:extLst>
              </p:cNvPr>
              <p:cNvSpPr txBox="1"/>
              <p:nvPr/>
            </p:nvSpPr>
            <p:spPr>
              <a:xfrm>
                <a:off x="8380944" y="5031479"/>
                <a:ext cx="2002304" cy="2550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200"/>
                  <a:t>・・・</a:t>
                </a:r>
              </a:p>
            </p:txBody>
          </p:sp>
        </p:grpSp>
        <p:pic>
          <p:nvPicPr>
            <p:cNvPr id="61" name="図 60">
              <a:extLst>
                <a:ext uri="{FF2B5EF4-FFF2-40B4-BE49-F238E27FC236}">
                  <a16:creationId xmlns:a16="http://schemas.microsoft.com/office/drawing/2014/main" id="{E9E7B560-370F-F114-7591-08EA0950D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79000" y="1725020"/>
              <a:ext cx="368324" cy="368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688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C7C027-E619-DE68-F17F-9D5BE6430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800"/>
            <a:ext cx="10515600" cy="5745163"/>
          </a:xfrm>
        </p:spPr>
        <p:txBody>
          <a:bodyPr>
            <a:normAutofit/>
          </a:bodyPr>
          <a:lstStyle/>
          <a:p>
            <a:r>
              <a:rPr lang="ja-JP" altLang="en-US" sz="2000"/>
              <a:t>グループ：参加しているグループ名を表示する。</a:t>
            </a:r>
            <a:endParaRPr lang="en-US" altLang="ja-JP" sz="2000" dirty="0"/>
          </a:p>
          <a:p>
            <a:r>
              <a:rPr kumimoji="1" lang="ja-JP" altLang="en-US" sz="2000"/>
              <a:t>ユーザー：グループに参加しているメンバーを表示する。各ユーザのボタン</a:t>
            </a:r>
            <a:r>
              <a:rPr kumimoji="1" lang="en-US" altLang="ja-JP" sz="2000" dirty="0"/>
              <a:t>(</a:t>
            </a:r>
            <a:r>
              <a:rPr kumimoji="1" lang="ja-JP" altLang="en-US" sz="2000"/>
              <a:t>プルダウンでもいい</a:t>
            </a:r>
            <a:r>
              <a:rPr kumimoji="1" lang="en-US" altLang="ja-JP" sz="2000" dirty="0"/>
              <a:t>)</a:t>
            </a:r>
            <a:r>
              <a:rPr kumimoji="1" lang="ja-JP" altLang="en-US" sz="2000"/>
              <a:t>を選択すること</a:t>
            </a:r>
            <a:r>
              <a:rPr lang="ja-JP" altLang="en-US" sz="2000"/>
              <a:t>でグラフが変更し他ユーザの睡眠データを見られる。</a:t>
            </a:r>
            <a:endParaRPr lang="en-US" altLang="ja-JP" sz="2000" dirty="0"/>
          </a:p>
          <a:p>
            <a:r>
              <a:rPr lang="ja-JP" altLang="en-US" sz="2000"/>
              <a:t>日程表示：矢印選択でグラフを表示している日程の範囲をずらせる。</a:t>
            </a:r>
            <a:endParaRPr lang="en-US" altLang="ja-JP" sz="2000" dirty="0"/>
          </a:p>
          <a:p>
            <a:r>
              <a:rPr kumimoji="1" lang="ja-JP" altLang="en-US" sz="2000"/>
              <a:t>睡眠データ</a:t>
            </a:r>
            <a:r>
              <a:rPr kumimoji="1" lang="en-US" altLang="ja-JP" sz="2000" dirty="0"/>
              <a:t>1</a:t>
            </a:r>
            <a:r>
              <a:rPr kumimoji="1" lang="ja-JP" altLang="en-US" sz="2000"/>
              <a:t>：グラフで表示。グラフの種類はなんでもいい</a:t>
            </a:r>
            <a:endParaRPr kumimoji="1" lang="en-US" altLang="ja-JP" sz="2000" dirty="0"/>
          </a:p>
          <a:p>
            <a:r>
              <a:rPr lang="ja-JP" altLang="en-US" sz="2000"/>
              <a:t>睡眠データ入力：時間を選択し</a:t>
            </a:r>
            <a:r>
              <a:rPr lang="en-US" altLang="ja-JP" sz="2000" dirty="0"/>
              <a:t>OK</a:t>
            </a:r>
            <a:r>
              <a:rPr lang="ja-JP" altLang="en-US" sz="2000"/>
              <a:t>を押すとデータが保存、コメント入力欄も追加しコメントも睡眠データとしてコメントも保存</a:t>
            </a:r>
            <a:endParaRPr lang="en-US" altLang="ja-JP" sz="2000" dirty="0"/>
          </a:p>
          <a:p>
            <a:r>
              <a:rPr kumimoji="1" lang="ja-JP" altLang="en-US" sz="2000"/>
              <a:t>睡眠データ</a:t>
            </a:r>
            <a:r>
              <a:rPr kumimoji="1" lang="en-US" altLang="ja-JP" sz="2000" dirty="0"/>
              <a:t>2</a:t>
            </a:r>
            <a:r>
              <a:rPr kumimoji="1" lang="ja-JP" altLang="en-US" sz="2000"/>
              <a:t>：睡眠時間と点数を表示</a:t>
            </a:r>
            <a:endParaRPr kumimoji="1" lang="en-US" altLang="ja-JP" sz="2000" dirty="0"/>
          </a:p>
          <a:p>
            <a:r>
              <a:rPr lang="ja-JP" altLang="en-US" sz="2000"/>
              <a:t>チャット欄：</a:t>
            </a:r>
            <a:r>
              <a:rPr lang="en-US" altLang="ja-JP" sz="2000" dirty="0"/>
              <a:t>LINE</a:t>
            </a:r>
            <a:r>
              <a:rPr lang="ja-JP" altLang="en-US" sz="2000"/>
              <a:t>っぽい感じを想定メッセージを送信すると更新する。</a:t>
            </a:r>
            <a:endParaRPr lang="en-US" altLang="ja-JP" sz="2000" dirty="0"/>
          </a:p>
          <a:p>
            <a:r>
              <a:rPr kumimoji="1" lang="ja-JP" altLang="en-US" sz="2000"/>
              <a:t>歯車</a:t>
            </a:r>
            <a:r>
              <a:rPr kumimoji="1" lang="en-US" altLang="ja-JP" sz="2000" dirty="0"/>
              <a:t>(</a:t>
            </a:r>
            <a:r>
              <a:rPr kumimoji="1" lang="ja-JP" altLang="en-US" sz="2000"/>
              <a:t>設定ボタン</a:t>
            </a:r>
            <a:r>
              <a:rPr kumimoji="1" lang="en-US" altLang="ja-JP" sz="2000" dirty="0"/>
              <a:t>)</a:t>
            </a:r>
            <a:r>
              <a:rPr kumimoji="1" lang="ja-JP" altLang="en-US" sz="2000"/>
              <a:t>からグループ参加・作成。グループの作成はグループ名＋パスワードで</a:t>
            </a:r>
            <a:r>
              <a:rPr kumimoji="1" lang="en-US" altLang="ja-JP" sz="2000" dirty="0"/>
              <a:t>(</a:t>
            </a:r>
            <a:r>
              <a:rPr kumimoji="1" lang="ja-JP" altLang="en-US" sz="2000"/>
              <a:t>ユーザ作成と同じように</a:t>
            </a:r>
            <a:r>
              <a:rPr kumimoji="1" lang="en-US" altLang="ja-JP" sz="2000" dirty="0"/>
              <a:t>)</a:t>
            </a:r>
            <a:r>
              <a:rPr kumimoji="1" lang="ja-JP" altLang="en-US" sz="2000"/>
              <a:t>。</a:t>
            </a:r>
            <a:endParaRPr kumimoji="1" lang="en-US" altLang="ja-JP" sz="2000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2026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C7C027-E619-DE68-F17F-9D5BE6430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800"/>
            <a:ext cx="10515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/>
              <a:t>データ</a:t>
            </a:r>
            <a:endParaRPr lang="en-US" altLang="ja-JP" sz="2000" dirty="0"/>
          </a:p>
          <a:p>
            <a:r>
              <a:rPr lang="ja-JP" altLang="en-US" sz="2000"/>
              <a:t>グループ：グループ</a:t>
            </a:r>
            <a:r>
              <a:rPr lang="en-US" altLang="ja-JP" sz="2000" dirty="0"/>
              <a:t>ID</a:t>
            </a:r>
            <a:r>
              <a:rPr lang="ja-JP" altLang="en-US" sz="2000"/>
              <a:t>、グループ名、パスワード、</a:t>
            </a:r>
            <a:r>
              <a:rPr lang="en-US" altLang="ja-JP" sz="2000" dirty="0"/>
              <a:t>[</a:t>
            </a:r>
            <a:r>
              <a:rPr lang="ja-JP" altLang="en-US" sz="2000"/>
              <a:t>参加ユーザ</a:t>
            </a:r>
            <a:r>
              <a:rPr lang="en-US" altLang="ja-JP" sz="2000" dirty="0"/>
              <a:t>ID]</a:t>
            </a:r>
            <a:r>
              <a:rPr lang="ja-JP" altLang="en-US" sz="2000"/>
              <a:t>、チャットデータ</a:t>
            </a:r>
            <a:endParaRPr lang="en-US" altLang="ja-JP" sz="2000" dirty="0"/>
          </a:p>
          <a:p>
            <a:r>
              <a:rPr lang="ja-JP" altLang="en-US" sz="2000"/>
              <a:t>チャットデータ</a:t>
            </a:r>
            <a:r>
              <a:rPr lang="ja-JP" altLang="en-US" sz="2000">
                <a:sym typeface="Wingdings" pitchFamily="2" charset="2"/>
              </a:rPr>
              <a:t>：</a:t>
            </a:r>
            <a:r>
              <a:rPr lang="en-US" altLang="ja-JP" sz="2000" dirty="0">
                <a:sym typeface="Wingdings" pitchFamily="2" charset="2"/>
              </a:rPr>
              <a:t>[</a:t>
            </a:r>
            <a:r>
              <a:rPr lang="ja-JP" altLang="en-US" sz="2000">
                <a:sym typeface="Wingdings" pitchFamily="2" charset="2"/>
              </a:rPr>
              <a:t>ユーザ</a:t>
            </a:r>
            <a:r>
              <a:rPr lang="en-US" altLang="ja-JP" sz="2000" dirty="0"/>
              <a:t>ID</a:t>
            </a:r>
            <a:r>
              <a:rPr lang="ja-JP" altLang="en-US" sz="2000"/>
              <a:t>、カウント、入力時刻、メッセージ</a:t>
            </a:r>
            <a:r>
              <a:rPr lang="en-US" altLang="ja-JP" sz="2000" dirty="0"/>
              <a:t>]</a:t>
            </a:r>
          </a:p>
          <a:p>
            <a:r>
              <a:rPr kumimoji="1" lang="ja-JP" altLang="en-US" sz="2000"/>
              <a:t>ユーザ：ユーザ</a:t>
            </a:r>
            <a:r>
              <a:rPr kumimoji="1" lang="en-US" altLang="ja-JP" sz="2000" dirty="0"/>
              <a:t>ID</a:t>
            </a:r>
            <a:r>
              <a:rPr kumimoji="1" lang="ja-JP" altLang="en-US" sz="2000"/>
              <a:t>、ユーザ名、パスワード、睡眠データ、</a:t>
            </a:r>
            <a:r>
              <a:rPr kumimoji="1" lang="en-US" altLang="ja-JP" sz="2000" dirty="0"/>
              <a:t>[</a:t>
            </a:r>
            <a:r>
              <a:rPr kumimoji="1" lang="ja-JP" altLang="en-US" sz="2000"/>
              <a:t>参加グループ</a:t>
            </a:r>
            <a:r>
              <a:rPr kumimoji="1" lang="en-US" altLang="ja-JP" sz="2000" dirty="0"/>
              <a:t>ID]</a:t>
            </a:r>
          </a:p>
          <a:p>
            <a:r>
              <a:rPr kumimoji="1" lang="ja-JP" altLang="en-US" sz="2000"/>
              <a:t>睡眠データ：</a:t>
            </a:r>
            <a:r>
              <a:rPr kumimoji="1" lang="en-US" altLang="ja-JP" sz="2000" dirty="0"/>
              <a:t>[</a:t>
            </a:r>
            <a:r>
              <a:rPr kumimoji="1" lang="ja-JP" altLang="en-US" sz="2000"/>
              <a:t>日付</a:t>
            </a:r>
            <a:r>
              <a:rPr lang="ja-JP" altLang="en-US" sz="2000"/>
              <a:t>、就寝時間、起床時間、睡眠時間、コメント</a:t>
            </a:r>
            <a:r>
              <a:rPr kumimoji="1" lang="en-US" altLang="ja-JP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7489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C7C027-E619-DE68-F17F-9D5BE6430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800"/>
            <a:ext cx="10515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/>
              <a:t>API</a:t>
            </a:r>
          </a:p>
          <a:p>
            <a:r>
              <a:rPr lang="ja-JP" altLang="en-US" sz="2000"/>
              <a:t>睡眠データ</a:t>
            </a:r>
            <a:r>
              <a:rPr lang="en-US" altLang="ja-JP" sz="2000" dirty="0"/>
              <a:t>post</a:t>
            </a:r>
          </a:p>
          <a:p>
            <a:r>
              <a:rPr lang="ja-JP" altLang="en-US" sz="2000"/>
              <a:t>睡眠データ</a:t>
            </a:r>
            <a:r>
              <a:rPr lang="en-US" altLang="ja-JP" sz="2000" dirty="0"/>
              <a:t>get</a:t>
            </a:r>
          </a:p>
          <a:p>
            <a:r>
              <a:rPr lang="ja-JP" altLang="en-US" sz="2000"/>
              <a:t>メッセージ</a:t>
            </a:r>
            <a:r>
              <a:rPr lang="en-US" altLang="ja-JP" sz="2000" dirty="0"/>
              <a:t>post</a:t>
            </a:r>
          </a:p>
          <a:p>
            <a:r>
              <a:rPr lang="ja-JP" altLang="en-US" sz="2000"/>
              <a:t>チャットデータ</a:t>
            </a:r>
            <a:r>
              <a:rPr lang="en-US" altLang="ja-JP" sz="2000" dirty="0"/>
              <a:t>get</a:t>
            </a:r>
          </a:p>
          <a:p>
            <a:r>
              <a:rPr lang="ja-JP" altLang="en-US" sz="2000"/>
              <a:t>グループ名＋パスワード</a:t>
            </a:r>
            <a:r>
              <a:rPr lang="en-US" altLang="ja-JP" sz="2000" dirty="0"/>
              <a:t>post</a:t>
            </a:r>
          </a:p>
          <a:p>
            <a:r>
              <a:rPr lang="ja-JP" altLang="en-US" sz="2000"/>
              <a:t>グループデータ</a:t>
            </a:r>
            <a:r>
              <a:rPr lang="en-US" altLang="ja-JP" sz="2000" dirty="0"/>
              <a:t>get</a:t>
            </a:r>
          </a:p>
          <a:p>
            <a:r>
              <a:rPr lang="ja-JP" altLang="en-US" sz="2000"/>
              <a:t>ユーザ</a:t>
            </a:r>
            <a:r>
              <a:rPr lang="en-US" altLang="ja-JP" sz="2000" dirty="0" err="1"/>
              <a:t>IDget</a:t>
            </a:r>
            <a:endParaRPr lang="en-US" altLang="ja-JP" sz="2000" dirty="0"/>
          </a:p>
          <a:p>
            <a:r>
              <a:rPr lang="ja-JP" altLang="en-US" sz="2000"/>
              <a:t>ユーザデータ</a:t>
            </a:r>
            <a:r>
              <a:rPr lang="en-US" altLang="ja-JP" sz="2000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209590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B0F751-1098-4086-D18F-6741AB3A7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9863"/>
            <a:ext cx="10515600" cy="5597100"/>
          </a:xfrm>
        </p:spPr>
        <p:txBody>
          <a:bodyPr/>
          <a:lstStyle/>
          <a:p>
            <a:r>
              <a:rPr kumimoji="1" lang="ja-JP" altLang="en-US"/>
              <a:t>構成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フロントエンド</a:t>
            </a:r>
            <a:r>
              <a:rPr lang="en-US" altLang="ja-JP" dirty="0"/>
              <a:t>: </a:t>
            </a:r>
            <a:r>
              <a:rPr lang="en" altLang="ja-JP" dirty="0"/>
              <a:t>HTML/CSS/JavaScript </a:t>
            </a:r>
            <a:br>
              <a:rPr lang="en" altLang="ja-JP" dirty="0"/>
            </a:br>
            <a:r>
              <a:rPr lang="ja-JP" altLang="en-US"/>
              <a:t>フレームワーク</a:t>
            </a:r>
            <a:r>
              <a:rPr lang="en-US" altLang="ja-JP" dirty="0"/>
              <a:t>: </a:t>
            </a:r>
            <a:r>
              <a:rPr lang="en" altLang="ja-JP" dirty="0" err="1"/>
              <a:t>React.js</a:t>
            </a:r>
            <a:r>
              <a:rPr lang="en" altLang="ja-JP" dirty="0"/>
              <a:t> </a:t>
            </a:r>
            <a:br>
              <a:rPr lang="en" altLang="ja-JP" dirty="0"/>
            </a:br>
            <a:r>
              <a:rPr lang="ja-JP" altLang="en-US"/>
              <a:t>グラフ表示</a:t>
            </a:r>
            <a:r>
              <a:rPr lang="en-US" altLang="ja-JP" dirty="0"/>
              <a:t>: </a:t>
            </a:r>
            <a:r>
              <a:rPr lang="en" altLang="ja-JP" dirty="0" err="1"/>
              <a:t>Chart.js</a:t>
            </a:r>
            <a:r>
              <a:rPr lang="en" altLang="ja-JP" dirty="0"/>
              <a:t> </a:t>
            </a:r>
            <a:br>
              <a:rPr lang="en" altLang="ja-JP" dirty="0"/>
            </a:br>
            <a:r>
              <a:rPr lang="ja-JP" altLang="en-US"/>
              <a:t>バックエンド</a:t>
            </a:r>
            <a:r>
              <a:rPr lang="en-US" altLang="ja-JP" dirty="0"/>
              <a:t>: </a:t>
            </a:r>
            <a:r>
              <a:rPr lang="ja-JP" altLang="en-US"/>
              <a:t>言語</a:t>
            </a:r>
            <a:r>
              <a:rPr lang="en-US" altLang="ja-JP" dirty="0"/>
              <a:t>: </a:t>
            </a:r>
            <a:r>
              <a:rPr lang="en" altLang="ja-JP" dirty="0"/>
              <a:t>Python(</a:t>
            </a:r>
            <a:r>
              <a:rPr lang="en" altLang="ja-JP" dirty="0" err="1"/>
              <a:t>FastAPI</a:t>
            </a:r>
            <a:r>
              <a:rPr lang="en" altLang="ja-JP" dirty="0"/>
              <a:t>) </a:t>
            </a:r>
            <a:br>
              <a:rPr lang="en" altLang="ja-JP" dirty="0"/>
            </a:br>
            <a:r>
              <a:rPr lang="ja-JP" altLang="en-US"/>
              <a:t>データベース</a:t>
            </a:r>
            <a:r>
              <a:rPr lang="en-US" altLang="ja-JP" dirty="0"/>
              <a:t>: SQLite</a:t>
            </a:r>
          </a:p>
        </p:txBody>
      </p:sp>
    </p:spTree>
    <p:extLst>
      <p:ext uri="{BB962C8B-B14F-4D97-AF65-F5344CB8AC3E}">
        <p14:creationId xmlns:p14="http://schemas.microsoft.com/office/powerpoint/2010/main" val="247242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C7C027-E619-DE68-F17F-9D5BE6430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800"/>
            <a:ext cx="10515600" cy="5745163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000"/>
              <a:t>ユーザ認証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・ユーザ名＋パスワードを入力で新規登録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　→ ▪️データを</a:t>
            </a:r>
            <a:r>
              <a:rPr lang="en-US" altLang="ja-JP" sz="2000" dirty="0"/>
              <a:t>post</a:t>
            </a:r>
            <a:r>
              <a:rPr lang="ja-JP" altLang="en-US" sz="2000"/>
              <a:t>でユーザデータを作成しデータベースに保存。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　　</a:t>
            </a:r>
            <a:r>
              <a:rPr lang="en-US" altLang="ja-JP" sz="2000" dirty="0"/>
              <a:t> </a:t>
            </a:r>
            <a:r>
              <a:rPr lang="ja-JP" altLang="en-US" sz="2000"/>
              <a:t>ユーザデータ</a:t>
            </a:r>
            <a:r>
              <a:rPr lang="en-US" altLang="ja-JP" sz="2000" dirty="0"/>
              <a:t>[</a:t>
            </a:r>
            <a:r>
              <a:rPr lang="ja-JP" altLang="en-US" sz="2000"/>
              <a:t>睡眠データ→なし、</a:t>
            </a:r>
            <a:r>
              <a:rPr kumimoji="1" lang="en-US" altLang="ja-JP" sz="2000" dirty="0"/>
              <a:t>[</a:t>
            </a:r>
            <a:r>
              <a:rPr kumimoji="1" lang="ja-JP" altLang="en-US" sz="2000"/>
              <a:t>参加グループ</a:t>
            </a:r>
            <a:r>
              <a:rPr kumimoji="1" lang="en-US" altLang="ja-JP" sz="2000" dirty="0"/>
              <a:t>ID]</a:t>
            </a:r>
            <a:r>
              <a:rPr lang="ja-JP" altLang="en-US" sz="2000"/>
              <a:t>→自分用グループ</a:t>
            </a:r>
            <a:r>
              <a:rPr lang="en-US" altLang="ja-JP" sz="2000" dirty="0"/>
              <a:t>ID</a:t>
            </a:r>
            <a:r>
              <a:rPr lang="ja-JP" altLang="en-US" sz="2000"/>
              <a:t>のみ</a:t>
            </a:r>
            <a:r>
              <a:rPr lang="en-US" altLang="ja-JP" sz="2000" dirty="0"/>
              <a:t>]</a:t>
            </a:r>
          </a:p>
          <a:p>
            <a:pPr marL="0" indent="0">
              <a:buNone/>
            </a:pPr>
            <a:r>
              <a:rPr lang="ja-JP" altLang="en-US" sz="2000"/>
              <a:t>　→ ▪️成功で登録完了のレスポンスを返す。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・ユーザ名＋パスワードを入力でログイン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　→ ▪️データを</a:t>
            </a:r>
            <a:r>
              <a:rPr lang="en-US" altLang="ja-JP" sz="2000" dirty="0"/>
              <a:t>post</a:t>
            </a:r>
            <a:r>
              <a:rPr lang="ja-JP" altLang="en-US" sz="2000"/>
              <a:t>でユーザデータを認証し、睡眠管理画面へ遷移。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03450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C7C027-E619-DE68-F17F-9D5BE6430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800"/>
            <a:ext cx="10515600" cy="5745163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000"/>
              <a:t>グラフ機能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・最初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　→ ▪️ユーザ</a:t>
            </a:r>
            <a:r>
              <a:rPr lang="en-US" altLang="ja-JP" sz="2000" dirty="0"/>
              <a:t>ID</a:t>
            </a:r>
            <a:r>
              <a:rPr lang="ja-JP" altLang="en-US" sz="2000"/>
              <a:t>から睡眠データを取得</a:t>
            </a:r>
            <a:r>
              <a:rPr lang="en-US" altLang="ja-JP" sz="2000" dirty="0"/>
              <a:t>(get)</a:t>
            </a:r>
            <a:r>
              <a:rPr lang="ja-JP" altLang="en-US" sz="2000"/>
              <a:t>日付とデータをもとにグラフ作成。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・データ入力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　→ ▪️入力日時＋就寝時間＋起床時間＋コメントを入力しデータを</a:t>
            </a:r>
            <a:r>
              <a:rPr lang="en-US" altLang="ja-JP" sz="2000" dirty="0"/>
              <a:t>post</a:t>
            </a:r>
            <a:r>
              <a:rPr lang="ja-JP" altLang="en-US" sz="2000"/>
              <a:t>する。入力日時のデータとして保存しデータベースのユーザデータを更新する。</a:t>
            </a:r>
            <a:r>
              <a:rPr lang="en-US" altLang="ja-JP" sz="2000" dirty="0"/>
              <a:t>post</a:t>
            </a:r>
            <a:r>
              <a:rPr lang="ja-JP" altLang="en-US" sz="2000"/>
              <a:t>されたデータと同じ入力日時のデータであればそのデータを上書きして更新する。更新後、ユーザ</a:t>
            </a:r>
            <a:r>
              <a:rPr lang="en-US" altLang="ja-JP" sz="2000" dirty="0"/>
              <a:t>ID</a:t>
            </a:r>
            <a:r>
              <a:rPr lang="ja-JP" altLang="en-US" sz="2000"/>
              <a:t>から更新した睡眠データを取得</a:t>
            </a:r>
            <a:r>
              <a:rPr lang="en-US" altLang="ja-JP" sz="2000" dirty="0"/>
              <a:t>(get)</a:t>
            </a:r>
            <a:r>
              <a:rPr lang="ja-JP" altLang="en-US" sz="2000"/>
              <a:t>しグラフへ反映させる。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・表示データ変更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　→ ▪️日付を指定して</a:t>
            </a:r>
            <a:r>
              <a:rPr lang="en-US" altLang="ja-JP" sz="2000" dirty="0"/>
              <a:t>post</a:t>
            </a:r>
            <a:r>
              <a:rPr lang="ja-JP" altLang="en-US" sz="2000"/>
              <a:t>、日付をもとにグラフを再生成する</a:t>
            </a:r>
            <a:r>
              <a:rPr lang="en-US" altLang="ja-JP" sz="2000" dirty="0"/>
              <a:t>(</a:t>
            </a:r>
            <a:r>
              <a:rPr lang="ja-JP" altLang="en-US" sz="2000"/>
              <a:t>ユーザ</a:t>
            </a:r>
            <a:r>
              <a:rPr lang="en-US" altLang="ja-JP" sz="2000" dirty="0"/>
              <a:t>ID</a:t>
            </a:r>
            <a:r>
              <a:rPr lang="ja-JP" altLang="en-US" sz="2000"/>
              <a:t>から睡眠データを取得</a:t>
            </a:r>
            <a:r>
              <a:rPr lang="en-US" altLang="ja-JP" sz="2000" dirty="0"/>
              <a:t>(get)</a:t>
            </a:r>
            <a:r>
              <a:rPr lang="ja-JP" altLang="en-US" sz="2000"/>
              <a:t> してグラフ作成</a:t>
            </a:r>
            <a:r>
              <a:rPr lang="en-US" altLang="ja-JP" sz="2000" dirty="0"/>
              <a:t>)</a:t>
            </a:r>
            <a:r>
              <a:rPr lang="ja-JP" altLang="en-US" sz="2000"/>
              <a:t>。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83113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C7C027-E619-DE68-F17F-9D5BE6430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080"/>
            <a:ext cx="10515600" cy="63258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000"/>
              <a:t>グループ機能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・最初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　→ ▪️自分用グループとして指定する。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・グループ名＋パスワードを入力でグループ作成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　→</a:t>
            </a:r>
            <a:r>
              <a:rPr lang="en-US" altLang="ja-JP" sz="2000" dirty="0"/>
              <a:t> </a:t>
            </a:r>
            <a:r>
              <a:rPr lang="ja-JP" altLang="en-US" sz="2000"/>
              <a:t>▪️ユーザ登録と同じ動作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・グループ名＋パスワードでグループ参加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　→ ▪️グループ名＋パスワード</a:t>
            </a:r>
            <a:r>
              <a:rPr lang="en-US" altLang="ja-JP" sz="2000" dirty="0"/>
              <a:t>+</a:t>
            </a:r>
            <a:r>
              <a:rPr lang="ja-JP" altLang="en-US" sz="2000"/>
              <a:t>ユーザー</a:t>
            </a:r>
            <a:r>
              <a:rPr lang="en-US" altLang="ja-JP" sz="2000" dirty="0"/>
              <a:t>ID</a:t>
            </a:r>
            <a:r>
              <a:rPr lang="ja-JP" altLang="en-US" sz="2000"/>
              <a:t>を</a:t>
            </a:r>
            <a:r>
              <a:rPr lang="en-US" altLang="ja-JP" sz="2000" dirty="0"/>
              <a:t>post</a:t>
            </a:r>
            <a:r>
              <a:rPr lang="ja-JP" altLang="en-US" sz="2000"/>
              <a:t>。ログインと同じ動作だが画面遷移ではなく、チャット欄の更新</a:t>
            </a:r>
            <a:r>
              <a:rPr lang="en-US" altLang="ja-JP" sz="2000" dirty="0"/>
              <a:t>(</a:t>
            </a:r>
            <a:r>
              <a:rPr lang="ja-JP" altLang="en-US" sz="2000"/>
              <a:t>グループデータを</a:t>
            </a:r>
            <a:r>
              <a:rPr lang="en-US" altLang="ja-JP" sz="2000" dirty="0"/>
              <a:t>get)</a:t>
            </a:r>
            <a:r>
              <a:rPr lang="ja-JP" altLang="en-US" sz="2000"/>
              <a:t>、グループ名、メンバー名の更新＋グループのデータのユーザー</a:t>
            </a:r>
            <a:r>
              <a:rPr lang="en-US" altLang="ja-JP" sz="2000" dirty="0"/>
              <a:t>ID</a:t>
            </a:r>
            <a:r>
              <a:rPr lang="ja-JP" altLang="en-US" sz="2000"/>
              <a:t>の追加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・ ▪️メンバー選択でそのユーザ</a:t>
            </a:r>
            <a:r>
              <a:rPr lang="en-US" altLang="ja-JP" sz="2000" dirty="0"/>
              <a:t>ID</a:t>
            </a:r>
            <a:r>
              <a:rPr lang="ja-JP" altLang="en-US" sz="2000"/>
              <a:t>のグラフデータを取得</a:t>
            </a:r>
            <a:r>
              <a:rPr lang="en-US" altLang="ja-JP" sz="2000" dirty="0"/>
              <a:t>(get)</a:t>
            </a:r>
            <a:r>
              <a:rPr lang="ja-JP" altLang="en-US" sz="2000"/>
              <a:t>しグラフに表示。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・ ▪️チャット欄は定期的にグループ</a:t>
            </a:r>
            <a:r>
              <a:rPr lang="en-US" altLang="ja-JP" sz="2000" dirty="0"/>
              <a:t>ID</a:t>
            </a:r>
            <a:r>
              <a:rPr lang="ja-JP" altLang="en-US" sz="2000"/>
              <a:t>からチャットデータを取得</a:t>
            </a:r>
            <a:r>
              <a:rPr lang="en-US" altLang="ja-JP" sz="2000" dirty="0"/>
              <a:t>(get)</a:t>
            </a:r>
            <a:r>
              <a:rPr lang="ja-JP" altLang="en-US" sz="2000"/>
              <a:t>し更新する。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・ ▪️メッセージを入力して送信ボタンを押すとユーザ</a:t>
            </a:r>
            <a:r>
              <a:rPr lang="en-US" altLang="ja-JP" sz="2000" dirty="0"/>
              <a:t>ID</a:t>
            </a:r>
            <a:r>
              <a:rPr lang="ja-JP" altLang="en-US" sz="2000"/>
              <a:t>＋メッセージ＋カウントを</a:t>
            </a:r>
            <a:r>
              <a:rPr lang="en-US" altLang="ja-JP" sz="2000" dirty="0"/>
              <a:t>post</a:t>
            </a:r>
            <a:r>
              <a:rPr lang="ja-JP" altLang="en-US" sz="2000"/>
              <a:t>する。取得したチャットデータを更新して保存後、</a:t>
            </a:r>
            <a:r>
              <a:rPr lang="en-US" altLang="ja-JP" sz="2000" dirty="0"/>
              <a:t>get</a:t>
            </a:r>
            <a:r>
              <a:rPr lang="ja-JP" altLang="en-US" sz="2000"/>
              <a:t>でチャット欄を更新する。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69366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725</Words>
  <Application>Microsoft Macintosh PowerPoint</Application>
  <PresentationFormat>ワイド画面</PresentationFormat>
  <Paragraphs>82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游ゴシック</vt:lpstr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須佐　千風</dc:creator>
  <cp:lastModifiedBy>須佐　千風</cp:lastModifiedBy>
  <cp:revision>16</cp:revision>
  <dcterms:created xsi:type="dcterms:W3CDTF">2024-06-19T17:28:55Z</dcterms:created>
  <dcterms:modified xsi:type="dcterms:W3CDTF">2024-06-22T08:26:19Z</dcterms:modified>
</cp:coreProperties>
</file>