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076" autoAdjust="0"/>
  </p:normalViewPr>
  <p:slideViewPr>
    <p:cSldViewPr>
      <p:cViewPr varScale="1">
        <p:scale>
          <a:sx n="53" d="100"/>
          <a:sy n="53" d="100"/>
        </p:scale>
        <p:origin x="-12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D0360-3F5F-4865-B399-B54FD90B7833}" type="datetimeFigureOut">
              <a:rPr lang="zh-CN" altLang="en-US" smtClean="0"/>
              <a:t>2017-04-09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77173-9750-430A-AC58-11362B57C3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http://blog.csdn.net/softwarenb/article/details/51994943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77173-9750-430A-AC58-11362B57C3D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http://www.cnblogs.com/xing901022/p/4354529.html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在部署后提供给用户使用，会经过</a:t>
            </a:r>
            <a:r>
              <a:rPr lang="zh-CN" alt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三个阶段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JSP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文件：这个阶段会使用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pageEncoding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所定义的编码格式进行转换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java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文件生成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文件：这个阶段由服务器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自动使用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utf-8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编码把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文件转换成字节码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　　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通过读取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文件展现给用户：这个阶段由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服务器获取字节码内容，通过使用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contentType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所定义的编码格式展现给用户。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77173-9750-430A-AC58-11362B57C3D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-17145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939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939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39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0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1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3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944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945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945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945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946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9461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179388" y="6237288"/>
            <a:ext cx="1905000" cy="457200"/>
          </a:xfrm>
        </p:spPr>
        <p:txBody>
          <a:bodyPr/>
          <a:lstStyle>
            <a:lvl1pPr>
              <a:defRPr sz="1400" b="0"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59462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9463" name="Rectangle 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400800"/>
            <a:ext cx="1905000" cy="457200"/>
          </a:xfrm>
        </p:spPr>
        <p:txBody>
          <a:bodyPr/>
          <a:lstStyle>
            <a:lvl1pPr>
              <a:defRPr sz="1400" b="0"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9464" name="Text Box 72"/>
          <p:cNvSpPr txBox="1">
            <a:spLocks noChangeArrowheads="1"/>
          </p:cNvSpPr>
          <p:nvPr/>
        </p:nvSpPr>
        <p:spPr bwMode="auto">
          <a:xfrm>
            <a:off x="1905000" y="6461125"/>
            <a:ext cx="495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  <a:ea typeface="华文行楷" pitchFamily="2" charset="-122"/>
              </a:rPr>
              <a:t>仲恺</a:t>
            </a:r>
            <a:r>
              <a:rPr lang="zh-CN" altLang="en-US" sz="2000" smtClean="0">
                <a:latin typeface="Times New Roman" pitchFamily="18" charset="0"/>
                <a:ea typeface="华文行楷" pitchFamily="2" charset="-122"/>
              </a:rPr>
              <a:t>农业工程学院信息科学与技术学院</a:t>
            </a:r>
            <a:endParaRPr lang="zh-CN" altLang="en-US" sz="2000"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4" name="图片 73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2017-02-20_0929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0"/>
            <a:ext cx="1104900" cy="10858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60%"/>
          <p:cNvSpPr>
            <a:spLocks noChangeArrowheads="1"/>
          </p:cNvSpPr>
          <p:nvPr/>
        </p:nvSpPr>
        <p:spPr bwMode="ltGray">
          <a:xfrm>
            <a:off x="0" y="6076950"/>
            <a:ext cx="9144000" cy="78105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8374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75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76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77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78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7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3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8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3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5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8397" name="Line 29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8" name="Line 30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9" name="Line 31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0" name="Line 32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1" name="Line 33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2" name="Line 34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3" name="Line 35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4" name="Line 36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5" name="Line 37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6" name="Line 38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7" name="Line 39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8" name="Line 40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9" name="Line 41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0" name="Line 42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1" name="Line 43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2" name="Line 44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3" name="Line 45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4" name="Line 46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5" name="Line 47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6" name="Line 48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7" name="Line 49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8" name="Line 50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9" name="Line 51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0" name="Line 52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1" name="Line 53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2" name="Line 54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3" name="Line 55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4" name="Line 56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5" name="Line 57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426" name="Rectangle 58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8429" name="Line 61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30" name="Line 62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31" name="Arc 63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8432" name="Rectangle 6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8433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434" name="Rectangle 6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172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800" b="1">
                <a:ea typeface="华文行楷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2017-04-09</a:t>
            </a:fld>
            <a:endParaRPr lang="zh-CN" altLang="en-US"/>
          </a:p>
        </p:txBody>
      </p:sp>
      <p:sp>
        <p:nvSpPr>
          <p:cNvPr id="58435" name="Rectangle 6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CN" altLang="en-US"/>
          </a:p>
        </p:txBody>
      </p:sp>
      <p:sp>
        <p:nvSpPr>
          <p:cNvPr id="58436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 b="1">
                <a:ea typeface="华文行楷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2514600" y="6248400"/>
            <a:ext cx="495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  <a:ea typeface="华文行楷" pitchFamily="2" charset="-122"/>
              </a:rPr>
              <a:t>仲恺</a:t>
            </a:r>
            <a:r>
              <a:rPr lang="zh-CN" altLang="en-US" sz="2000" smtClean="0">
                <a:latin typeface="Times New Roman" pitchFamily="18" charset="0"/>
                <a:ea typeface="华文行楷" pitchFamily="2" charset="-122"/>
              </a:rPr>
              <a:t>农业工程学院信息科学与技术学院</a:t>
            </a:r>
            <a:endParaRPr lang="zh-CN" altLang="en-US" sz="2000"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8438" name="Picture 70" descr="仲恺图标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37525" y="0"/>
            <a:ext cx="1006475" cy="10064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Tahoma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Tahoma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Tahoma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Tahoma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Tahoma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Tahoma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Tahoma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中文乱码问题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177242" cy="1143000"/>
          </a:xfrm>
        </p:spPr>
        <p:txBody>
          <a:bodyPr/>
          <a:lstStyle/>
          <a:p>
            <a:r>
              <a:rPr lang="zh-CN" altLang="en-US" smtClean="0"/>
              <a:t>数据库乱码第一点：表设定编码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618537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82000" cy="876320"/>
          </a:xfrm>
        </p:spPr>
        <p:txBody>
          <a:bodyPr/>
          <a:lstStyle/>
          <a:p>
            <a:r>
              <a:rPr lang="zh-CN" altLang="en-US" sz="4000" smtClean="0"/>
              <a:t>数据库乱</a:t>
            </a:r>
            <a:r>
              <a:rPr lang="zh-CN" altLang="en-US" sz="4000" smtClean="0"/>
              <a:t>码</a:t>
            </a:r>
            <a:r>
              <a:rPr lang="zh-CN" altLang="en-US" sz="4000" smtClean="0"/>
              <a:t>第二点：字段设定</a:t>
            </a:r>
            <a:r>
              <a:rPr lang="zh-CN" altLang="en-US" sz="4000" smtClean="0"/>
              <a:t>编码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5794"/>
            <a:ext cx="8610600" cy="738182"/>
          </a:xfrm>
        </p:spPr>
        <p:txBody>
          <a:bodyPr/>
          <a:lstStyle/>
          <a:p>
            <a:r>
              <a:rPr lang="zh-CN" altLang="en-US" smtClean="0"/>
              <a:t>对你需要进行中文存储的字段设定编码格式</a:t>
            </a:r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85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382000" cy="876320"/>
          </a:xfrm>
        </p:spPr>
        <p:txBody>
          <a:bodyPr/>
          <a:lstStyle/>
          <a:p>
            <a:r>
              <a:rPr lang="zh-CN" altLang="en-US" sz="4000" smtClean="0"/>
              <a:t>数据库乱码第二</a:t>
            </a:r>
            <a:r>
              <a:rPr lang="zh-CN" altLang="en-US" sz="4000" smtClean="0"/>
              <a:t>点</a:t>
            </a:r>
            <a:r>
              <a:rPr lang="zh-CN" altLang="en-US" sz="4000" smtClean="0"/>
              <a:t>：传输设定</a:t>
            </a:r>
            <a:r>
              <a:rPr lang="zh-CN" altLang="en-US" sz="4000" smtClean="0"/>
              <a:t>编码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643050"/>
            <a:ext cx="8286808" cy="4114800"/>
          </a:xfrm>
        </p:spPr>
        <p:txBody>
          <a:bodyPr/>
          <a:lstStyle/>
          <a:p>
            <a:r>
              <a:rPr lang="en-US" altLang="zh-CN" smtClean="0"/>
              <a:t>String url = "jdbc:mysql://192.168.1.103:3306/zheng</a:t>
            </a:r>
            <a:r>
              <a:rPr lang="en-US" altLang="zh-CN" smtClean="0">
                <a:solidFill>
                  <a:srgbClr val="FF0000"/>
                </a:solidFill>
              </a:rPr>
              <a:t>?useUnicode=true&amp;characterEncoding=utf8</a:t>
            </a:r>
            <a:r>
              <a:rPr lang="en-US" altLang="zh-CN" smtClean="0"/>
              <a:t>";</a:t>
            </a:r>
          </a:p>
          <a:p>
            <a:endParaRPr lang="zh-CN" altLang="en-US" smtClean="0"/>
          </a:p>
          <a:p>
            <a:r>
              <a:rPr lang="en-US" altLang="zh-CN" smtClean="0"/>
              <a:t>conn = DriverManager.getConnection(url, "root", "");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终极方案：不推荐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571612"/>
            <a:ext cx="7772400" cy="4214842"/>
          </a:xfrm>
        </p:spPr>
        <p:txBody>
          <a:bodyPr/>
          <a:lstStyle/>
          <a:p>
            <a:r>
              <a:rPr lang="en-US" altLang="zh-CN" b="1" smtClean="0"/>
              <a:t>userName = </a:t>
            </a:r>
            <a:r>
              <a:rPr lang="en-US" b="1" smtClean="0"/>
              <a:t>new</a:t>
            </a:r>
            <a:r>
              <a:rPr lang="en-US" smtClean="0"/>
              <a:t> String(userName.getBytes("ISO-8859-1"), "</a:t>
            </a:r>
            <a:r>
              <a:rPr lang="en-US" smtClean="0"/>
              <a:t>gb2312</a:t>
            </a:r>
            <a:r>
              <a:rPr lang="en-US" smtClean="0"/>
              <a:t>")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指定字符编码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2918"/>
            <a:ext cx="7772400" cy="804882"/>
          </a:xfrm>
        </p:spPr>
        <p:txBody>
          <a:bodyPr/>
          <a:lstStyle/>
          <a:p>
            <a:r>
              <a:rPr lang="zh-CN" altLang="en-US" smtClean="0"/>
              <a:t>希望像小女孩一样，能哭着笑！</a:t>
            </a:r>
            <a:endParaRPr lang="zh-CN" altLang="en-US"/>
          </a:p>
        </p:txBody>
      </p:sp>
      <p:pic>
        <p:nvPicPr>
          <p:cNvPr id="4" name="内容占位符 3" descr="laugh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1452381"/>
            <a:ext cx="3571900" cy="46912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2918"/>
            <a:ext cx="7772400" cy="804882"/>
          </a:xfrm>
        </p:spPr>
        <p:txBody>
          <a:bodyPr/>
          <a:lstStyle/>
          <a:p>
            <a:r>
              <a:rPr lang="zh-CN" altLang="en-US" smtClean="0"/>
              <a:t>字符编码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43050"/>
            <a:ext cx="8786842" cy="4357718"/>
          </a:xfrm>
        </p:spPr>
        <p:txBody>
          <a:bodyPr/>
          <a:lstStyle/>
          <a:p>
            <a:r>
              <a:rPr lang="en-US" smtClean="0"/>
              <a:t>ASCII</a:t>
            </a:r>
            <a:r>
              <a:rPr lang="zh-CN" altLang="en-US" smtClean="0"/>
              <a:t>：</a:t>
            </a:r>
            <a:r>
              <a:rPr lang="en-US" altLang="zh-CN" sz="2400" smtClean="0"/>
              <a:t>ASCII</a:t>
            </a:r>
            <a:r>
              <a:rPr lang="zh-CN" altLang="en-US" sz="2400" smtClean="0"/>
              <a:t>码是西欧编码的方式，采取</a:t>
            </a:r>
            <a:r>
              <a:rPr lang="en-US" altLang="zh-CN" sz="2400" smtClean="0"/>
              <a:t>7</a:t>
            </a:r>
            <a:r>
              <a:rPr lang="zh-CN" altLang="en-US" sz="2400" smtClean="0"/>
              <a:t>位编码，所以是</a:t>
            </a:r>
            <a:r>
              <a:rPr lang="en-US" altLang="zh-CN" sz="2400" smtClean="0"/>
              <a:t>2^7=128,</a:t>
            </a:r>
            <a:r>
              <a:rPr lang="zh-CN" altLang="en-US" sz="2400" smtClean="0"/>
              <a:t>共可以表示</a:t>
            </a:r>
            <a:r>
              <a:rPr lang="en-US" altLang="zh-CN" sz="2400" smtClean="0"/>
              <a:t>128</a:t>
            </a:r>
            <a:r>
              <a:rPr lang="zh-CN" altLang="en-US" sz="2400" smtClean="0"/>
              <a:t>个</a:t>
            </a:r>
            <a:r>
              <a:rPr lang="zh-CN" altLang="en-US" sz="2400" smtClean="0"/>
              <a:t>字符。</a:t>
            </a:r>
            <a:endParaRPr lang="en-US" altLang="zh-CN" sz="2400" smtClean="0"/>
          </a:p>
          <a:p>
            <a:r>
              <a:rPr lang="en-US" sz="2400" smtClean="0"/>
              <a:t>GB2321</a:t>
            </a:r>
            <a:r>
              <a:rPr lang="zh-CN" altLang="en-US" sz="2400" smtClean="0"/>
              <a:t>：</a:t>
            </a:r>
            <a:r>
              <a:rPr lang="en-US" sz="2400" smtClean="0"/>
              <a:t>GB2312 </a:t>
            </a:r>
            <a:r>
              <a:rPr lang="zh-CN" altLang="en-US" sz="2400" smtClean="0"/>
              <a:t>是对 </a:t>
            </a:r>
            <a:r>
              <a:rPr lang="en-US" sz="2400" smtClean="0"/>
              <a:t>ASCII </a:t>
            </a:r>
            <a:r>
              <a:rPr lang="zh-CN" altLang="en-US" sz="2400" smtClean="0"/>
              <a:t>的中文扩展。兼容</a:t>
            </a:r>
            <a:r>
              <a:rPr lang="en-US" sz="2400" smtClean="0"/>
              <a:t>ASCII</a:t>
            </a:r>
            <a:r>
              <a:rPr lang="en-US" sz="2400" smtClean="0"/>
              <a:t>。</a:t>
            </a:r>
          </a:p>
          <a:p>
            <a:r>
              <a:rPr lang="en-US" sz="2400" smtClean="0"/>
              <a:t>GBK</a:t>
            </a:r>
            <a:r>
              <a:rPr lang="zh-CN" altLang="en-US" sz="2400" smtClean="0"/>
              <a:t>：</a:t>
            </a:r>
            <a:r>
              <a:rPr lang="en-US" sz="2400" smtClean="0"/>
              <a:t>GBK </a:t>
            </a:r>
            <a:r>
              <a:rPr lang="zh-CN" altLang="en-US" sz="2400" smtClean="0"/>
              <a:t>兼容</a:t>
            </a:r>
            <a:r>
              <a:rPr lang="en-US" sz="2400" smtClean="0"/>
              <a:t>ASCLL </a:t>
            </a:r>
            <a:r>
              <a:rPr lang="zh-CN" altLang="en-US" sz="2400" smtClean="0"/>
              <a:t>兼容 </a:t>
            </a:r>
            <a:r>
              <a:rPr lang="en-US" sz="2400" smtClean="0"/>
              <a:t>GB2312 </a:t>
            </a:r>
            <a:r>
              <a:rPr lang="zh-CN" altLang="en-US" sz="2400" smtClean="0"/>
              <a:t>是</a:t>
            </a:r>
            <a:r>
              <a:rPr lang="en-US" sz="2400" smtClean="0"/>
              <a:t>GB2312</a:t>
            </a:r>
            <a:r>
              <a:rPr lang="zh-CN" altLang="en-US" sz="2400" smtClean="0"/>
              <a:t>的</a:t>
            </a:r>
            <a:r>
              <a:rPr lang="zh-CN" altLang="en-US" sz="2400" smtClean="0"/>
              <a:t>扩展。</a:t>
            </a:r>
            <a:endParaRPr lang="en-US" altLang="zh-CN" sz="2400" smtClean="0"/>
          </a:p>
          <a:p>
            <a:r>
              <a:rPr lang="en-US" sz="2400" smtClean="0"/>
              <a:t>Unicode</a:t>
            </a:r>
            <a:r>
              <a:rPr lang="zh-CN" altLang="en-US" sz="2400" smtClean="0"/>
              <a:t>：</a:t>
            </a:r>
            <a:r>
              <a:rPr lang="en-US" altLang="zh-CN" sz="2400" smtClean="0"/>
              <a:t>Unicode</a:t>
            </a:r>
            <a:r>
              <a:rPr lang="zh-CN" altLang="en-US" sz="2400" smtClean="0"/>
              <a:t>是国际组织制定的可以容纳世界上所有文字和符号的字符</a:t>
            </a:r>
            <a:r>
              <a:rPr lang="zh-CN" altLang="en-US" sz="2400" smtClean="0"/>
              <a:t>编码方案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sz="2400" smtClean="0">
                <a:solidFill>
                  <a:srgbClr val="FF0000"/>
                </a:solidFill>
              </a:rPr>
              <a:t>UTF-8</a:t>
            </a:r>
            <a:r>
              <a:rPr lang="zh-CN" altLang="en-US" sz="2400" smtClean="0"/>
              <a:t>：</a:t>
            </a:r>
            <a:r>
              <a:rPr lang="en-US" altLang="zh-CN" sz="2400" smtClean="0"/>
              <a:t>UTF-8</a:t>
            </a:r>
            <a:r>
              <a:rPr lang="zh-CN" altLang="en-US" sz="2400" smtClean="0"/>
              <a:t>以字节为单位对</a:t>
            </a:r>
            <a:r>
              <a:rPr lang="en-US" altLang="zh-CN" sz="2400" smtClean="0"/>
              <a:t>Unicode</a:t>
            </a:r>
            <a:r>
              <a:rPr lang="zh-CN" altLang="en-US" sz="2400" smtClean="0"/>
              <a:t>进行</a:t>
            </a:r>
            <a:r>
              <a:rPr lang="zh-CN" altLang="en-US" sz="2400" smtClean="0"/>
              <a:t>编码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buNone/>
            </a:pPr>
            <a:endParaRPr lang="en-US" sz="2400" smtClean="0"/>
          </a:p>
          <a:p>
            <a:r>
              <a:rPr lang="en-US" altLang="zh-CN" sz="2400" smtClean="0"/>
              <a:t>GBK</a:t>
            </a:r>
            <a:r>
              <a:rPr lang="zh-CN" altLang="en-US" sz="2400" smtClean="0"/>
              <a:t>、</a:t>
            </a:r>
            <a:r>
              <a:rPr lang="en-US" altLang="zh-CN" sz="2400" smtClean="0"/>
              <a:t>GB2312</a:t>
            </a:r>
            <a:r>
              <a:rPr lang="zh-CN" altLang="en-US" sz="2400" smtClean="0"/>
              <a:t>等与</a:t>
            </a:r>
            <a:r>
              <a:rPr lang="en-US" altLang="zh-CN" sz="2400" smtClean="0"/>
              <a:t>UTF8</a:t>
            </a:r>
            <a:r>
              <a:rPr lang="zh-CN" altLang="en-US" sz="2400" smtClean="0"/>
              <a:t>之间都必须通过</a:t>
            </a:r>
            <a:r>
              <a:rPr lang="en-US" altLang="zh-CN" sz="2400" smtClean="0"/>
              <a:t>Unicode</a:t>
            </a:r>
            <a:r>
              <a:rPr lang="zh-CN" altLang="en-US" sz="2400" smtClean="0"/>
              <a:t>编码才能相互转换</a:t>
            </a:r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772400" cy="1000124"/>
          </a:xfrm>
        </p:spPr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页面处理流程及编码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mages.cnitblog.com/blog2015/449064/201503/2020202620361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357298"/>
            <a:ext cx="9168873" cy="5500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772400" cy="1143000"/>
          </a:xfrm>
        </p:spPr>
        <p:txBody>
          <a:bodyPr/>
          <a:lstStyle/>
          <a:p>
            <a:r>
              <a:rPr lang="zh-CN" altLang="en-US" sz="4000" smtClean="0"/>
              <a:t>方案一：解决</a:t>
            </a:r>
            <a:r>
              <a:rPr lang="en-US" altLang="zh-CN" sz="4000" smtClean="0"/>
              <a:t>Jsp</a:t>
            </a:r>
            <a:r>
              <a:rPr lang="zh-CN" altLang="en-US" sz="4000" smtClean="0"/>
              <a:t>页面显示</a:t>
            </a:r>
            <a:r>
              <a:rPr lang="zh-CN" altLang="en-US" sz="4000" smtClean="0"/>
              <a:t>显示中文乱码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571612"/>
            <a:ext cx="7772400" cy="4500594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页面第一行添加：</a:t>
            </a:r>
            <a:endParaRPr lang="en-US" smtClean="0"/>
          </a:p>
          <a:p>
            <a:r>
              <a:rPr lang="en-US" smtClean="0"/>
              <a:t>&lt;%@ </a:t>
            </a:r>
            <a:r>
              <a:rPr lang="en-US" smtClean="0"/>
              <a:t>page language="java" contentType="text/html; charset=UTF-8" pageEncoding="</a:t>
            </a:r>
            <a:r>
              <a:rPr lang="en-US" smtClean="0"/>
              <a:t>UTF-8</a:t>
            </a:r>
            <a:r>
              <a:rPr lang="en-US" smtClean="0"/>
              <a:t>"%&gt;</a:t>
            </a:r>
          </a:p>
          <a:p>
            <a:r>
              <a:rPr lang="zh-CN" altLang="en-US" smtClean="0"/>
              <a:t>　</a:t>
            </a:r>
            <a:r>
              <a:rPr lang="en-US" altLang="zh-CN" smtClean="0"/>
              <a:t>charset</a:t>
            </a:r>
            <a:r>
              <a:rPr lang="zh-CN" altLang="en-US" smtClean="0"/>
              <a:t>是指服务器发往客户端展现时的编码；</a:t>
            </a:r>
          </a:p>
          <a:p>
            <a:r>
              <a:rPr lang="zh-CN" altLang="en-US" smtClean="0"/>
              <a:t>　</a:t>
            </a:r>
            <a:r>
              <a:rPr lang="en-US" altLang="zh-CN" smtClean="0"/>
              <a:t>pageEncoding</a:t>
            </a:r>
            <a:r>
              <a:rPr lang="zh-CN" altLang="en-US" smtClean="0"/>
              <a:t>用于设置</a:t>
            </a:r>
            <a:r>
              <a:rPr lang="en-US" altLang="zh-CN" smtClean="0"/>
              <a:t>JSP</a:t>
            </a:r>
            <a:r>
              <a:rPr lang="zh-CN" altLang="en-US" smtClean="0"/>
              <a:t>页面本身的编码。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638" y="0"/>
            <a:ext cx="809489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7772400" cy="1143000"/>
          </a:xfrm>
        </p:spPr>
        <p:txBody>
          <a:bodyPr/>
          <a:lstStyle/>
          <a:p>
            <a:r>
              <a:rPr lang="zh-CN" altLang="en-US" smtClean="0"/>
              <a:t>方案二：</a:t>
            </a:r>
            <a:r>
              <a:rPr lang="en-US" smtClean="0"/>
              <a:t> request</a:t>
            </a:r>
            <a:r>
              <a:rPr lang="zh-CN" altLang="en-US" smtClean="0"/>
              <a:t>中文</a:t>
            </a:r>
            <a:r>
              <a:rPr lang="zh-CN" altLang="en-US" smtClean="0"/>
              <a:t>乱</a:t>
            </a:r>
            <a:r>
              <a:rPr lang="zh-CN" altLang="en-US" smtClean="0"/>
              <a:t>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428736"/>
            <a:ext cx="8286808" cy="4071966"/>
          </a:xfrm>
        </p:spPr>
        <p:txBody>
          <a:bodyPr/>
          <a:lstStyle/>
          <a:p>
            <a:r>
              <a:rPr lang="zh-CN" altLang="en-US" smtClean="0"/>
              <a:t>表征：</a:t>
            </a:r>
            <a:r>
              <a:rPr lang="zh-CN" altLang="en-US" smtClean="0"/>
              <a:t>有时候在做</a:t>
            </a:r>
            <a:r>
              <a:rPr lang="en-US" altLang="zh-CN" smtClean="0"/>
              <a:t>jsp</a:t>
            </a:r>
            <a:r>
              <a:rPr lang="zh-CN" altLang="en-US" smtClean="0"/>
              <a:t>逻辑处理时，</a:t>
            </a:r>
            <a:r>
              <a:rPr lang="zh-CN" altLang="en-US" smtClean="0">
                <a:solidFill>
                  <a:srgbClr val="FF0000"/>
                </a:solidFill>
              </a:rPr>
              <a:t>比如提交表单</a:t>
            </a:r>
            <a:r>
              <a:rPr lang="zh-CN" altLang="en-US" smtClean="0"/>
              <a:t>，从前台注册的页面提交了一部分的数据，但是后面处理的</a:t>
            </a:r>
            <a:r>
              <a:rPr lang="en-US" altLang="zh-CN" smtClean="0"/>
              <a:t>JSP</a:t>
            </a:r>
            <a:r>
              <a:rPr lang="zh-CN" altLang="en-US" smtClean="0"/>
              <a:t>页面通过 </a:t>
            </a:r>
            <a:r>
              <a:rPr lang="en-US" altLang="zh-CN" smtClean="0"/>
              <a:t>request.getParameter </a:t>
            </a:r>
            <a:r>
              <a:rPr lang="zh-CN" altLang="en-US" smtClean="0"/>
              <a:t>调用时，获取到的是一堆乱</a:t>
            </a:r>
            <a:r>
              <a:rPr lang="zh-CN" altLang="en-US" smtClean="0"/>
              <a:t>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原因：</a:t>
            </a:r>
            <a:r>
              <a:rPr lang="zh-CN" altLang="en-US" smtClean="0"/>
              <a:t> </a:t>
            </a:r>
            <a:r>
              <a:rPr lang="en-US" altLang="zh-CN" smtClean="0"/>
              <a:t>Tomcat</a:t>
            </a:r>
            <a:r>
              <a:rPr lang="zh-CN" altLang="en-US" smtClean="0"/>
              <a:t>中</a:t>
            </a:r>
            <a:r>
              <a:rPr lang="zh-CN" altLang="en-US" smtClean="0"/>
              <a:t>对于提交</a:t>
            </a:r>
            <a:r>
              <a:rPr lang="zh-CN" altLang="en-US" smtClean="0"/>
              <a:t>的表单采用的默认编码为</a:t>
            </a:r>
            <a:r>
              <a:rPr lang="en-US" altLang="zh-CN" smtClean="0"/>
              <a:t>ISO-8859-1</a:t>
            </a:r>
            <a:r>
              <a:rPr lang="zh-CN" altLang="en-US" smtClean="0"/>
              <a:t>，而这种编码格式不</a:t>
            </a:r>
            <a:r>
              <a:rPr lang="zh-CN" altLang="en-US" smtClean="0"/>
              <a:t>支持</a:t>
            </a:r>
            <a:r>
              <a:rPr lang="zh-CN" altLang="en-US" smtClean="0"/>
              <a:t>中文字符</a:t>
            </a:r>
            <a:endParaRPr lang="en-US" altLang="zh-CN" smtClean="0"/>
          </a:p>
          <a:p>
            <a:r>
              <a:rPr lang="zh-CN" altLang="en-US" smtClean="0"/>
              <a:t>解决办法：</a:t>
            </a:r>
            <a:endParaRPr lang="en-US" altLang="zh-CN" smtClean="0"/>
          </a:p>
          <a:p>
            <a:r>
              <a:rPr lang="en-US" smtClean="0"/>
              <a:t>request.setCharacterEncoding("utf-8");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304800"/>
            <a:ext cx="8167718" cy="1143000"/>
          </a:xfrm>
        </p:spPr>
        <p:txBody>
          <a:bodyPr/>
          <a:lstStyle/>
          <a:p>
            <a:r>
              <a:rPr lang="zh-CN" altLang="en-US" smtClean="0"/>
              <a:t>方案三：解决</a:t>
            </a:r>
            <a:r>
              <a:rPr lang="en-US" altLang="zh-CN" smtClean="0"/>
              <a:t>URL</a:t>
            </a:r>
            <a:r>
              <a:rPr lang="zh-CN" altLang="en-US" smtClean="0"/>
              <a:t>参数中文乱码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110566" cy="3524264"/>
          </a:xfrm>
        </p:spPr>
        <p:txBody>
          <a:bodyPr/>
          <a:lstStyle/>
          <a:p>
            <a:r>
              <a:rPr lang="en-US" smtClean="0"/>
              <a:t> URL</a:t>
            </a:r>
            <a:r>
              <a:rPr lang="zh-CN" altLang="en-US" smtClean="0"/>
              <a:t>传</a:t>
            </a:r>
            <a:r>
              <a:rPr lang="zh-CN" altLang="en-US" smtClean="0"/>
              <a:t>参时若带中文，容易出现乱码问题</a:t>
            </a:r>
            <a:endParaRPr lang="en-US" altLang="zh-CN" smtClean="0"/>
          </a:p>
          <a:p>
            <a:r>
              <a:rPr lang="en-US" smtClean="0"/>
              <a:t>&lt;a href="jspRequest.jsp?username=李四"&gt;url test request(zh)&lt;/</a:t>
            </a:r>
            <a:r>
              <a:rPr lang="en-US" smtClean="0"/>
              <a:t>a</a:t>
            </a:r>
            <a:r>
              <a:rPr lang="en-US" smtClean="0"/>
              <a:t>&gt;</a:t>
            </a:r>
          </a:p>
          <a:p>
            <a:endParaRPr lang="en-US" smtClean="0"/>
          </a:p>
          <a:p>
            <a:r>
              <a:rPr lang="zh-CN" altLang="en-US" smtClean="0"/>
              <a:t>解决办法：</a:t>
            </a:r>
            <a:r>
              <a:rPr lang="zh-CN" altLang="en-US" smtClean="0"/>
              <a:t>修改服务器</a:t>
            </a:r>
            <a:r>
              <a:rPr lang="en-US" altLang="zh-CN" smtClean="0"/>
              <a:t>tomcat</a:t>
            </a:r>
            <a:r>
              <a:rPr lang="zh-CN" altLang="en-US" smtClean="0"/>
              <a:t>的传输</a:t>
            </a:r>
            <a:r>
              <a:rPr lang="zh-CN" altLang="en-US" smtClean="0"/>
              <a:t>编码</a:t>
            </a:r>
            <a:r>
              <a:rPr lang="zh-CN" altLang="en-US" smtClean="0"/>
              <a:t>格式，修改</a:t>
            </a:r>
            <a:r>
              <a:rPr lang="en-US" b="1" smtClean="0"/>
              <a:t>server.xml</a:t>
            </a:r>
            <a:r>
              <a:rPr lang="zh-CN" altLang="en-US" b="1" smtClean="0"/>
              <a:t>配置文件</a:t>
            </a:r>
            <a:r>
              <a:rPr lang="en-US" altLang="zh-CN" b="1" smtClean="0"/>
              <a:t>,</a:t>
            </a:r>
            <a:r>
              <a:rPr lang="zh-CN" altLang="en-US" smtClean="0"/>
              <a:t>添加 </a:t>
            </a:r>
            <a:r>
              <a:rPr lang="en-US" smtClean="0"/>
              <a:t>URIEncoding="UTF-8"</a:t>
            </a:r>
            <a:endParaRPr lang="en-US" altLang="zh-CN" b="1" smtClean="0"/>
          </a:p>
          <a:p>
            <a:endParaRPr lang="en-US" altLang="zh-CN" smtClean="0"/>
          </a:p>
          <a:p>
            <a:endParaRPr lang="zh-CN" altLang="en-US"/>
          </a:p>
        </p:txBody>
      </p:sp>
      <p:pic>
        <p:nvPicPr>
          <p:cNvPr id="28674" name="Picture 2" descr="http://images.cnitblog.com/blog2015/449064/201503/2020300810923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5143512"/>
            <a:ext cx="9144001" cy="1714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772400" cy="1143000"/>
          </a:xfrm>
        </p:spPr>
        <p:txBody>
          <a:bodyPr/>
          <a:lstStyle/>
          <a:p>
            <a:r>
              <a:rPr lang="zh-CN" altLang="en-US" smtClean="0"/>
              <a:t>方案四：</a:t>
            </a:r>
            <a:r>
              <a:rPr lang="en-US" altLang="zh-CN" smtClean="0"/>
              <a:t>Response</a:t>
            </a:r>
            <a:r>
              <a:rPr lang="zh-CN" altLang="en-US" smtClean="0"/>
              <a:t>输出页面乱码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表征：</a:t>
            </a:r>
            <a:r>
              <a:rPr lang="en-US" altLang="zh-CN" smtClean="0"/>
              <a:t>response</a:t>
            </a:r>
            <a:r>
              <a:rPr lang="zh-CN" altLang="en-US" smtClean="0"/>
              <a:t>输出页面元素内容时，也会出现</a:t>
            </a:r>
            <a:r>
              <a:rPr lang="zh-CN" altLang="en-US" smtClean="0"/>
              <a:t>乱</a:t>
            </a:r>
            <a:r>
              <a:rPr lang="zh-CN" altLang="en-US" smtClean="0"/>
              <a:t>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解决办法：</a:t>
            </a:r>
            <a:endParaRPr lang="en-US" altLang="zh-CN" smtClean="0"/>
          </a:p>
          <a:p>
            <a:r>
              <a:rPr lang="en-US" smtClean="0"/>
              <a:t>response.setContentType("text/html;charset=utf-8");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方案五：操作</a:t>
            </a:r>
            <a:r>
              <a:rPr lang="en-US" altLang="zh-CN" smtClean="0"/>
              <a:t>mysql</a:t>
            </a:r>
            <a:r>
              <a:rPr lang="zh-CN" altLang="en-US" smtClean="0"/>
              <a:t>数据乱码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7772400" cy="4114800"/>
          </a:xfrm>
        </p:spPr>
        <p:txBody>
          <a:bodyPr/>
          <a:lstStyle/>
          <a:p>
            <a:r>
              <a:rPr lang="zh-CN" altLang="en-US" smtClean="0"/>
              <a:t>表征：从表单写入数据库的数据是乱码。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解决办法：</a:t>
            </a:r>
            <a:endParaRPr lang="en-US" altLang="zh-CN" smtClean="0"/>
          </a:p>
          <a:p>
            <a:pPr lvl="1"/>
            <a:r>
              <a:rPr lang="zh-CN" altLang="en-US" smtClean="0"/>
              <a:t>除了</a:t>
            </a:r>
            <a:r>
              <a:rPr lang="en-US" altLang="zh-CN" smtClean="0"/>
              <a:t> </a:t>
            </a:r>
            <a:r>
              <a:rPr lang="zh-CN" altLang="en-US" smtClean="0"/>
              <a:t>前面提到的</a:t>
            </a:r>
            <a:r>
              <a:rPr lang="en-US" altLang="zh-CN" smtClean="0"/>
              <a:t>Jsp</a:t>
            </a:r>
            <a:r>
              <a:rPr lang="zh-CN" altLang="en-US" smtClean="0"/>
              <a:t>页面和</a:t>
            </a:r>
            <a:r>
              <a:rPr lang="en-US" altLang="zh-CN" smtClean="0"/>
              <a:t>request</a:t>
            </a:r>
            <a:r>
              <a:rPr lang="zh-CN" altLang="en-US" smtClean="0"/>
              <a:t>请求要做</a:t>
            </a:r>
            <a:r>
              <a:rPr lang="en-US" altLang="zh-CN" smtClean="0"/>
              <a:t>utf-8</a:t>
            </a:r>
            <a:r>
              <a:rPr lang="zh-CN" altLang="en-US" smtClean="0"/>
              <a:t>编码外，还需额外对</a:t>
            </a:r>
            <a:r>
              <a:rPr lang="en-US" altLang="zh-CN" smtClean="0"/>
              <a:t>mysql</a:t>
            </a:r>
            <a:r>
              <a:rPr lang="zh-CN" altLang="en-US" smtClean="0"/>
              <a:t>进行编码处理</a:t>
            </a:r>
            <a:endParaRPr lang="en-US" altLang="zh-CN" smtClean="0"/>
          </a:p>
          <a:p>
            <a:pPr lvl="1"/>
            <a:r>
              <a:rPr lang="zh-CN" altLang="en-US" smtClean="0"/>
              <a:t>包括以下三点：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软工仲恺模板">
  <a:themeElements>
    <a:clrScheme name="软工仲恺模板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软工仲恺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软工仲恺模板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工仲恺模板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工仲恺模板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工仲恺模板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工仲恺模板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工仲恺模板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工仲恺模板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工仲恺模板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仲恺</Template>
  <TotalTime>43</TotalTime>
  <Words>370</Words>
  <PresentationFormat>全屏显示(4:3)</PresentationFormat>
  <Paragraphs>60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软工仲恺模板</vt:lpstr>
      <vt:lpstr>Jsp中文乱码问题</vt:lpstr>
      <vt:lpstr>字符编码</vt:lpstr>
      <vt:lpstr>Jsp页面处理流程及编码</vt:lpstr>
      <vt:lpstr>方案一：解决Jsp页面显示显示中文乱码</vt:lpstr>
      <vt:lpstr>幻灯片 5</vt:lpstr>
      <vt:lpstr>方案二： request中文乱码</vt:lpstr>
      <vt:lpstr>方案三：解决URL参数中文乱码</vt:lpstr>
      <vt:lpstr>方案四：Response输出页面乱码</vt:lpstr>
      <vt:lpstr>方案五：操作mysql数据乱码</vt:lpstr>
      <vt:lpstr>数据库乱码第一点：表设定编码</vt:lpstr>
      <vt:lpstr>数据库乱码第二点：字段设定编码</vt:lpstr>
      <vt:lpstr>数据库乱码第二点：传输设定编码</vt:lpstr>
      <vt:lpstr>终极方案：不推荐</vt:lpstr>
      <vt:lpstr>希望像小女孩一样，能哭着笑！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Jsp中文乱码问题</dc:title>
  <dc:creator>jianhua</dc:creator>
  <cp:lastModifiedBy>jianhua</cp:lastModifiedBy>
  <cp:revision>6</cp:revision>
  <dcterms:created xsi:type="dcterms:W3CDTF">2017-04-09T01:24:39Z</dcterms:created>
  <dcterms:modified xsi:type="dcterms:W3CDTF">2017-04-09T02:08:56Z</dcterms:modified>
</cp:coreProperties>
</file>