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13"/>
  </p:notesMasterIdLst>
  <p:handoutMasterIdLst>
    <p:handoutMasterId r:id="rId14"/>
  </p:handoutMasterIdLst>
  <p:sldIdLst>
    <p:sldId id="259" r:id="rId3"/>
    <p:sldId id="265" r:id="rId4"/>
    <p:sldId id="266" r:id="rId5"/>
    <p:sldId id="267" r:id="rId6"/>
    <p:sldId id="270" r:id="rId7"/>
    <p:sldId id="272" r:id="rId8"/>
    <p:sldId id="268" r:id="rId9"/>
    <p:sldId id="273" r:id="rId10"/>
    <p:sldId id="271"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580" autoAdjust="0"/>
  </p:normalViewPr>
  <p:slideViewPr>
    <p:cSldViewPr snapToGrid="0">
      <p:cViewPr varScale="1">
        <p:scale>
          <a:sx n="91" d="100"/>
          <a:sy n="91" d="100"/>
        </p:scale>
        <p:origin x="-2646" y="-102"/>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26-Oct-17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26-10-2017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Hallo, </a:t>
            </a:r>
            <a:r>
              <a:rPr lang="en-US" dirty="0" err="1" smtClean="0"/>
              <a:t>ik</a:t>
            </a:r>
            <a:r>
              <a:rPr lang="en-US" baseline="0" dirty="0" smtClean="0"/>
              <a:t> ben </a:t>
            </a:r>
            <a:r>
              <a:rPr lang="en-US" baseline="0" dirty="0" err="1" smtClean="0"/>
              <a:t>Sus</a:t>
            </a:r>
            <a:r>
              <a:rPr lang="en-US" baseline="0" dirty="0" smtClean="0"/>
              <a:t> </a:t>
            </a:r>
            <a:r>
              <a:rPr lang="en-US" baseline="0" dirty="0" err="1" smtClean="0"/>
              <a:t>Verwimp</a:t>
            </a:r>
            <a:r>
              <a:rPr lang="en-US" baseline="0" dirty="0" smtClean="0"/>
              <a:t> en </a:t>
            </a:r>
            <a:r>
              <a:rPr lang="en-US" baseline="0" dirty="0" err="1" smtClean="0"/>
              <a:t>ik</a:t>
            </a:r>
            <a:r>
              <a:rPr lang="en-US" baseline="0" dirty="0" smtClean="0"/>
              <a:t> </a:t>
            </a:r>
            <a:r>
              <a:rPr lang="en-US" baseline="0" dirty="0" err="1" smtClean="0"/>
              <a:t>presenteer</a:t>
            </a:r>
            <a:r>
              <a:rPr lang="en-US" baseline="0" dirty="0" smtClean="0"/>
              <a:t> </a:t>
            </a:r>
            <a:r>
              <a:rPr lang="en-US" baseline="0" dirty="0" err="1" smtClean="0"/>
              <a:t>mijn</a:t>
            </a:r>
            <a:r>
              <a:rPr lang="en-US" baseline="0" dirty="0" smtClean="0"/>
              <a:t> </a:t>
            </a:r>
            <a:r>
              <a:rPr lang="en-US" baseline="0" dirty="0" err="1" smtClean="0"/>
              <a:t>probleemstelling</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dat</a:t>
            </a:r>
            <a:r>
              <a:rPr lang="en-US" baseline="0" dirty="0" smtClean="0"/>
              <a:t> is Probabilistic programming: A Case Study.</a:t>
            </a:r>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Omdat mijn thesis een case study is</a:t>
            </a:r>
            <a:r>
              <a:rPr lang="en-US" baseline="0" smtClean="0"/>
              <a:t> om PPL’s te evalueren en te vergelijken, is het meer naar de praktische kant gericht. Ik ben niet van plan om verschillende inferentiemethodes te vergelijken. Mijn doel is om PPL’s te vergelijken aan de hand van deze case study. De theorie over de inferentiemethodes en concepten gebruik ik als bewijsmateriaal voor de hypothese van de case study. Maar omdat dit een evaluatie is op de PPL’s en niet de inferentiemethodes kan het zijn dat de hypothese kan veranderen naar gelang de uitkomst van de evaluatie criteria.</a:t>
            </a:r>
            <a:endParaRPr lang="en-US"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63703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probability programming languages of PPL’s. </a:t>
            </a:r>
          </a:p>
          <a:p>
            <a:r>
              <a:rPr lang="en-US" baseline="0" dirty="0" smtClean="0"/>
              <a:t>De </a:t>
            </a:r>
            <a:r>
              <a:rPr lang="en-US" baseline="0" dirty="0" err="1" smtClean="0"/>
              <a:t>laatste</a:t>
            </a:r>
            <a:r>
              <a:rPr lang="en-US" baseline="0" dirty="0" smtClean="0"/>
              <a:t> </a:t>
            </a:r>
            <a:r>
              <a:rPr lang="en-US" baseline="0" dirty="0" err="1" smtClean="0"/>
              <a:t>jaren</a:t>
            </a:r>
            <a:r>
              <a:rPr lang="en-US" baseline="0" dirty="0" smtClean="0"/>
              <a:t>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veel</a:t>
            </a:r>
            <a:r>
              <a:rPr lang="en-US" baseline="0" dirty="0" smtClean="0"/>
              <a:t> </a:t>
            </a:r>
            <a:r>
              <a:rPr lang="nl-NL" baseline="0" dirty="0" smtClean="0"/>
              <a:t>o</a:t>
            </a:r>
            <a:r>
              <a:rPr lang="nl-NL" dirty="0" smtClean="0"/>
              <a:t>nderzoek </a:t>
            </a:r>
            <a:r>
              <a:rPr lang="en-US" baseline="0" dirty="0" err="1" smtClean="0"/>
              <a:t>gedaan</a:t>
            </a:r>
            <a:r>
              <a:rPr lang="en-US" baseline="0" dirty="0" smtClean="0"/>
              <a:t> </a:t>
            </a:r>
            <a:r>
              <a:rPr lang="en-US" baseline="0" dirty="0" err="1" smtClean="0"/>
              <a:t>naar</a:t>
            </a:r>
            <a:r>
              <a:rPr lang="en-US" baseline="0" dirty="0" smtClean="0"/>
              <a:t> </a:t>
            </a:r>
            <a:r>
              <a:rPr lang="en-US" baseline="0" dirty="0" err="1" smtClean="0"/>
              <a:t>verschillende</a:t>
            </a:r>
            <a:r>
              <a:rPr lang="en-US" baseline="0" dirty="0" smtClean="0"/>
              <a:t> </a:t>
            </a:r>
            <a:r>
              <a:rPr lang="en-US" baseline="0" dirty="0" err="1" smtClean="0"/>
              <a:t>optimalisatie</a:t>
            </a:r>
            <a:r>
              <a:rPr lang="en-US" baseline="0" dirty="0" smtClean="0"/>
              <a:t> </a:t>
            </a:r>
            <a:r>
              <a:rPr lang="en-US" baseline="0" dirty="0" err="1" smtClean="0"/>
              <a:t>methodes</a:t>
            </a:r>
            <a:r>
              <a:rPr lang="en-US" baseline="0" dirty="0" smtClean="0"/>
              <a:t> </a:t>
            </a:r>
            <a:r>
              <a:rPr lang="en-US" baseline="0" dirty="0" err="1" smtClean="0"/>
              <a:t>om</a:t>
            </a:r>
            <a:r>
              <a:rPr lang="en-US" baseline="0" dirty="0" smtClean="0"/>
              <a:t> de </a:t>
            </a:r>
            <a:r>
              <a:rPr lang="en-US" baseline="0" dirty="0" err="1" smtClean="0"/>
              <a:t>inferentie</a:t>
            </a:r>
            <a:r>
              <a:rPr lang="en-US" baseline="0" dirty="0" smtClean="0"/>
              <a:t> van </a:t>
            </a:r>
            <a:r>
              <a:rPr lang="en-US" baseline="0" dirty="0" err="1" smtClean="0"/>
              <a:t>een</a:t>
            </a:r>
            <a:r>
              <a:rPr lang="en-US" baseline="0" dirty="0" smtClean="0"/>
              <a:t> model </a:t>
            </a:r>
            <a:r>
              <a:rPr lang="en-US" baseline="0" dirty="0" err="1" smtClean="0"/>
              <a:t>sneller</a:t>
            </a:r>
            <a:r>
              <a:rPr lang="en-US" baseline="0" dirty="0" smtClean="0"/>
              <a: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verlopen</a:t>
            </a:r>
            <a:r>
              <a:rPr lang="en-US" baseline="0" dirty="0" smtClean="0"/>
              <a:t>. </a:t>
            </a:r>
            <a:r>
              <a:rPr lang="en-US" baseline="0" dirty="0" err="1" smtClean="0"/>
              <a:t>Ook</a:t>
            </a:r>
            <a:r>
              <a:rPr lang="en-US" baseline="0" dirty="0" smtClean="0"/>
              <a:t> </a:t>
            </a:r>
            <a:r>
              <a:rPr lang="en-US" baseline="0" dirty="0" err="1" smtClean="0"/>
              <a:t>nieuwe</a:t>
            </a:r>
            <a:r>
              <a:rPr lang="en-US" baseline="0" dirty="0" smtClean="0"/>
              <a:t> </a:t>
            </a:r>
            <a:r>
              <a:rPr lang="en-US" baseline="0" dirty="0" err="1" smtClean="0"/>
              <a:t>algoritmes</a:t>
            </a:r>
            <a:r>
              <a:rPr lang="en-US" baseline="0" dirty="0" smtClean="0"/>
              <a:t> </a:t>
            </a:r>
            <a:r>
              <a:rPr lang="en-US" baseline="0" dirty="0" err="1" smtClean="0"/>
              <a:t>worden</a:t>
            </a:r>
            <a:r>
              <a:rPr lang="en-US" baseline="0" dirty="0" smtClean="0"/>
              <a:t> </a:t>
            </a:r>
            <a:r>
              <a:rPr lang="en-US" baseline="0" dirty="0" err="1" smtClean="0"/>
              <a:t>ontwikkeld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reden</a:t>
            </a:r>
            <a:r>
              <a:rPr lang="en-US" baseline="0" dirty="0" smtClean="0"/>
              <a:t>.</a:t>
            </a:r>
          </a:p>
          <a:p>
            <a:r>
              <a:rPr lang="en-US" baseline="0" dirty="0" err="1" smtClean="0"/>
              <a:t>Veel</a:t>
            </a:r>
            <a:r>
              <a:rPr lang="en-US" baseline="0" dirty="0" smtClean="0"/>
              <a:t> van </a:t>
            </a:r>
            <a:r>
              <a:rPr lang="en-US" baseline="0" dirty="0" err="1" smtClean="0"/>
              <a:t>deze</a:t>
            </a:r>
            <a:r>
              <a:rPr lang="en-US" baseline="0" dirty="0" smtClean="0"/>
              <a:t> PPL’s </a:t>
            </a:r>
            <a:r>
              <a:rPr lang="en-US" baseline="0" dirty="0" err="1" smtClean="0"/>
              <a:t>implementeren</a:t>
            </a:r>
            <a:r>
              <a:rPr lang="en-US" baseline="0" dirty="0" smtClean="0"/>
              <a:t> </a:t>
            </a:r>
            <a:r>
              <a:rPr lang="en-US" baseline="0" dirty="0" err="1" smtClean="0"/>
              <a:t>verschillende</a:t>
            </a:r>
            <a:r>
              <a:rPr lang="en-US" baseline="0" dirty="0" smtClean="0"/>
              <a:t> van </a:t>
            </a:r>
            <a:r>
              <a:rPr lang="en-US" baseline="0" dirty="0" err="1" smtClean="0"/>
              <a:t>deze</a:t>
            </a:r>
            <a:r>
              <a:rPr lang="en-US" baseline="0" dirty="0" smtClean="0"/>
              <a:t> </a:t>
            </a:r>
            <a:r>
              <a:rPr lang="en-US" baseline="0" dirty="0" err="1" smtClean="0"/>
              <a:t>methodes</a:t>
            </a:r>
            <a:r>
              <a:rPr lang="en-US" baseline="0" dirty="0" smtClean="0"/>
              <a:t> en </a:t>
            </a:r>
            <a:r>
              <a:rPr lang="en-US" baseline="0" dirty="0" err="1" smtClean="0"/>
              <a:t>algoritmes</a:t>
            </a:r>
            <a:r>
              <a:rPr lang="en-US" baseline="0" dirty="0" smtClean="0"/>
              <a:t>. De PPL’s </a:t>
            </a:r>
            <a:r>
              <a:rPr lang="en-US" baseline="0" dirty="0" err="1" smtClean="0"/>
              <a:t>zijn</a:t>
            </a:r>
            <a:r>
              <a:rPr lang="en-US" baseline="0" dirty="0" smtClean="0"/>
              <a:t> </a:t>
            </a:r>
            <a:r>
              <a:rPr lang="en-US" baseline="0" dirty="0" err="1" smtClean="0"/>
              <a:t>ook</a:t>
            </a:r>
            <a:r>
              <a:rPr lang="en-US" baseline="0" dirty="0" smtClean="0"/>
              <a:t> </a:t>
            </a:r>
            <a:r>
              <a:rPr lang="en-US" baseline="0" dirty="0" err="1" smtClean="0"/>
              <a:t>meestal</a:t>
            </a:r>
            <a:r>
              <a:rPr lang="en-US" baseline="0" dirty="0" smtClean="0"/>
              <a:t> </a:t>
            </a:r>
            <a:r>
              <a:rPr lang="en-US" baseline="0" dirty="0" err="1" smtClean="0"/>
              <a:t>gebasseerd</a:t>
            </a:r>
            <a:r>
              <a:rPr lang="en-US" baseline="0" dirty="0" smtClean="0"/>
              <a:t> op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a:t>
            </a:r>
            <a:r>
              <a:rPr lang="en-US" baseline="0" dirty="0" err="1" smtClean="0"/>
              <a:t>problog</a:t>
            </a:r>
            <a:r>
              <a:rPr lang="en-US" baseline="0" dirty="0" smtClean="0"/>
              <a:t> </a:t>
            </a:r>
            <a:r>
              <a:rPr lang="en-US" baseline="0" dirty="0" err="1" smtClean="0"/>
              <a:t>dat</a:t>
            </a:r>
            <a:r>
              <a:rPr lang="en-US" baseline="0" dirty="0" smtClean="0"/>
              <a:t> </a:t>
            </a:r>
            <a:r>
              <a:rPr lang="en-US" baseline="0" dirty="0" err="1" smtClean="0"/>
              <a:t>gebasseerd</a:t>
            </a:r>
            <a:r>
              <a:rPr lang="en-US" baseline="0" dirty="0" smtClean="0"/>
              <a:t> is op de </a:t>
            </a:r>
            <a:r>
              <a:rPr lang="en-US" baseline="0" dirty="0" err="1" smtClean="0"/>
              <a:t>declaratieve</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prolog en Anglican </a:t>
            </a:r>
            <a:r>
              <a:rPr lang="en-US" baseline="0" dirty="0" err="1" smtClean="0"/>
              <a:t>dat</a:t>
            </a:r>
            <a:r>
              <a:rPr lang="en-US" baseline="0" dirty="0" smtClean="0"/>
              <a:t> </a:t>
            </a:r>
            <a:r>
              <a:rPr lang="en-US" baseline="0" dirty="0" err="1" smtClean="0"/>
              <a:t>gebasseerd</a:t>
            </a:r>
            <a:r>
              <a:rPr lang="en-US" baseline="0" dirty="0" smtClean="0"/>
              <a:t> is op de high-level </a:t>
            </a:r>
            <a:r>
              <a:rPr lang="en-US" baseline="0" dirty="0" err="1" smtClean="0"/>
              <a:t>programmeer</a:t>
            </a:r>
            <a:r>
              <a:rPr lang="en-US" baseline="0" dirty="0" smtClean="0"/>
              <a:t> </a:t>
            </a:r>
            <a:r>
              <a:rPr lang="en-US" baseline="0" dirty="0" err="1" smtClean="0"/>
              <a:t>taal</a:t>
            </a:r>
            <a:r>
              <a:rPr lang="en-US" baseline="0" dirty="0" smtClean="0"/>
              <a:t> LISP). </a:t>
            </a:r>
            <a:r>
              <a:rPr lang="nl-NL" baseline="0" dirty="0" smtClean="0"/>
              <a:t>Onlangs zijn er enkele inspanningen geleverd om op een theoretisch niveau een vergelijking te doen. Dit gaat dan vooral over de inferentiemethodes en concepten die deze inferentiemethodes ondersteunen (Probabilistic (Logic) Programming Concepts, Luc De Raedt, Angelika Kimmig). Mijn thesis richt zich meer op de praktische kant.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316638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Waarom</a:t>
            </a:r>
            <a:r>
              <a:rPr lang="en-US" dirty="0" smtClean="0"/>
              <a:t> </a:t>
            </a:r>
            <a:r>
              <a:rPr lang="en-US" dirty="0" err="1" smtClean="0"/>
              <a:t>wil</a:t>
            </a:r>
            <a:r>
              <a:rPr lang="en-US" dirty="0" smtClean="0"/>
              <a:t> </a:t>
            </a:r>
            <a:r>
              <a:rPr lang="en-US" dirty="0" err="1" smtClean="0"/>
              <a:t>ik</a:t>
            </a:r>
            <a:r>
              <a:rPr lang="en-US" baseline="0" dirty="0" smtClean="0"/>
              <a:t> nu </a:t>
            </a:r>
            <a:r>
              <a:rPr lang="en-US" baseline="0" dirty="0" err="1" smtClean="0"/>
              <a:t>deze</a:t>
            </a:r>
            <a:r>
              <a:rPr lang="en-US" baseline="0" dirty="0" smtClean="0"/>
              <a:t> </a:t>
            </a:r>
            <a:r>
              <a:rPr lang="en-US" baseline="0" dirty="0" err="1" smtClean="0"/>
              <a:t>praktische</a:t>
            </a:r>
            <a:r>
              <a:rPr lang="en-US" baseline="0" dirty="0" smtClean="0"/>
              <a:t> </a:t>
            </a:r>
            <a:r>
              <a:rPr lang="en-US" baseline="0" dirty="0" err="1" smtClean="0"/>
              <a:t>evaluatie</a:t>
            </a:r>
            <a:r>
              <a:rPr lang="en-US" baseline="0" dirty="0" smtClean="0"/>
              <a:t> </a:t>
            </a:r>
            <a:r>
              <a:rPr lang="en-US" baseline="0" dirty="0" err="1" smtClean="0"/>
              <a:t>doen</a:t>
            </a:r>
            <a:r>
              <a:rPr lang="en-US" baseline="0" dirty="0" smtClean="0"/>
              <a:t>? </a:t>
            </a:r>
            <a:r>
              <a:rPr lang="en-US" baseline="0" dirty="0" err="1" smtClean="0"/>
              <a:t>Elke</a:t>
            </a:r>
            <a:r>
              <a:rPr lang="en-US" baseline="0" dirty="0" smtClean="0"/>
              <a:t> </a:t>
            </a:r>
            <a:r>
              <a:rPr lang="en-US" baseline="0" dirty="0" err="1" smtClean="0"/>
              <a:t>taal</a:t>
            </a:r>
            <a:r>
              <a:rPr lang="en-US" baseline="0" dirty="0" smtClean="0"/>
              <a:t> </a:t>
            </a:r>
            <a:r>
              <a:rPr lang="en-US" baseline="0" dirty="0" err="1" smtClean="0"/>
              <a:t>heeft</a:t>
            </a:r>
            <a:r>
              <a:rPr lang="en-US" baseline="0" dirty="0" smtClean="0"/>
              <a:t> </a:t>
            </a:r>
            <a:r>
              <a:rPr lang="en-US" baseline="0" dirty="0" err="1" smtClean="0"/>
              <a:t>zijn</a:t>
            </a:r>
            <a:r>
              <a:rPr lang="en-US" baseline="0" dirty="0" smtClean="0"/>
              <a:t> </a:t>
            </a:r>
            <a:r>
              <a:rPr lang="en-US" baseline="0" dirty="0" err="1" smtClean="0"/>
              <a:t>voordelen</a:t>
            </a:r>
            <a:r>
              <a:rPr lang="en-US" baseline="0" dirty="0" smtClean="0"/>
              <a:t> en </a:t>
            </a:r>
            <a:r>
              <a:rPr lang="en-US" baseline="0" dirty="0" err="1" smtClean="0"/>
              <a:t>nadelen</a:t>
            </a:r>
            <a:r>
              <a:rPr lang="en-US" baseline="0" dirty="0" smtClean="0"/>
              <a:t>. </a:t>
            </a:r>
            <a:r>
              <a:rPr lang="en-US" baseline="0" dirty="0" err="1" smtClean="0"/>
              <a:t>Zowel</a:t>
            </a:r>
            <a:r>
              <a:rPr lang="en-US" baseline="0" dirty="0" smtClean="0"/>
              <a:t> in de </a:t>
            </a:r>
            <a:r>
              <a:rPr lang="en-US" baseline="0" dirty="0" err="1" smtClean="0"/>
              <a:t>implementatie</a:t>
            </a:r>
            <a:r>
              <a:rPr lang="en-US" baseline="0" dirty="0" smtClean="0"/>
              <a:t> van de </a:t>
            </a:r>
            <a:r>
              <a:rPr lang="en-US" baseline="0" dirty="0" err="1" smtClean="0"/>
              <a:t>taal</a:t>
            </a:r>
            <a:r>
              <a:rPr lang="en-US" baseline="0" dirty="0" smtClean="0"/>
              <a:t> </a:t>
            </a:r>
            <a:r>
              <a:rPr lang="en-US" baseline="0" dirty="0" err="1" smtClean="0"/>
              <a:t>als</a:t>
            </a:r>
            <a:r>
              <a:rPr lang="en-US" baseline="0" dirty="0" smtClean="0"/>
              <a:t> in de tools en features </a:t>
            </a:r>
            <a:r>
              <a:rPr lang="en-US" baseline="0" dirty="0" err="1" smtClean="0"/>
              <a:t>dat</a:t>
            </a:r>
            <a:r>
              <a:rPr lang="en-US" baseline="0" dirty="0" smtClean="0"/>
              <a:t> </a:t>
            </a:r>
            <a:r>
              <a:rPr lang="en-US" baseline="0" dirty="0" err="1" smtClean="0"/>
              <a:t>deze</a:t>
            </a:r>
            <a:r>
              <a:rPr lang="en-US" baseline="0" dirty="0" smtClean="0"/>
              <a:t> </a:t>
            </a:r>
            <a:r>
              <a:rPr lang="en-US" baseline="0" dirty="0" err="1" smtClean="0"/>
              <a:t>taal</a:t>
            </a:r>
            <a:r>
              <a:rPr lang="en-US" baseline="0" dirty="0" smtClean="0"/>
              <a:t> </a:t>
            </a:r>
            <a:r>
              <a:rPr lang="en-US" baseline="0" dirty="0" err="1" smtClean="0"/>
              <a:t>onderstuend</a:t>
            </a:r>
            <a:r>
              <a:rPr lang="en-US" baseline="0" dirty="0" smtClean="0"/>
              <a:t>.</a:t>
            </a:r>
            <a:endParaRPr lang="en-US" baseline="0" dirty="0" smtClean="0"/>
          </a:p>
          <a:p>
            <a:r>
              <a:rPr lang="en-US" baseline="0" dirty="0" err="1" smtClean="0"/>
              <a:t>Zoals</a:t>
            </a:r>
            <a:r>
              <a:rPr lang="en-US" baseline="0" dirty="0" smtClean="0"/>
              <a:t> </a:t>
            </a:r>
            <a:r>
              <a:rPr lang="en-US" baseline="0" dirty="0" err="1" smtClean="0"/>
              <a:t>ik</a:t>
            </a:r>
            <a:r>
              <a:rPr lang="en-US" baseline="0" dirty="0" smtClean="0"/>
              <a:t> al </a:t>
            </a:r>
            <a:r>
              <a:rPr lang="en-US" baseline="0" dirty="0" err="1" smtClean="0"/>
              <a:t>zei</a:t>
            </a:r>
            <a:r>
              <a:rPr lang="en-US" baseline="0" dirty="0" smtClean="0"/>
              <a:t> </a:t>
            </a:r>
            <a:r>
              <a:rPr lang="en-US" baseline="0" dirty="0" err="1" smtClean="0"/>
              <a:t>zijn</a:t>
            </a:r>
            <a:r>
              <a:rPr lang="en-US" baseline="0" dirty="0" smtClean="0"/>
              <a:t> de </a:t>
            </a:r>
            <a:r>
              <a:rPr lang="en-US" baseline="0" dirty="0" err="1" smtClean="0"/>
              <a:t>theoretische</a:t>
            </a:r>
            <a:r>
              <a:rPr lang="en-US" baseline="0" dirty="0" smtClean="0"/>
              <a:t> </a:t>
            </a:r>
            <a:r>
              <a:rPr lang="en-US" baseline="0" dirty="0" err="1" smtClean="0"/>
              <a:t>voordelen</a:t>
            </a:r>
            <a:r>
              <a:rPr lang="en-US" baseline="0" dirty="0" smtClean="0"/>
              <a:t> op </a:t>
            </a:r>
            <a:r>
              <a:rPr lang="en-US" baseline="0" dirty="0" err="1" smtClean="0"/>
              <a:t>papier</a:t>
            </a:r>
            <a:r>
              <a:rPr lang="en-US" baseline="0" dirty="0" smtClean="0"/>
              <a:t> </a:t>
            </a:r>
            <a:r>
              <a:rPr lang="en-US" baseline="0" dirty="0" err="1" smtClean="0"/>
              <a:t>gezet</a:t>
            </a:r>
            <a:r>
              <a:rPr lang="en-US" baseline="0" dirty="0" smtClean="0"/>
              <a:t>. </a:t>
            </a:r>
            <a:r>
              <a:rPr lang="nl-NL" baseline="0" dirty="0" smtClean="0"/>
              <a:t>Er is echter een significante waarde in een praktische aanpak. Mijn doel is dan ook </a:t>
            </a:r>
            <a:r>
              <a:rPr lang="nl-NL" dirty="0" smtClean="0"/>
              <a:t>deze talen rechtstreeks te vergelijken in hun praktische dagelijkse programmeeraspecten.</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69144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181623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Tijdens</a:t>
            </a:r>
            <a:r>
              <a:rPr lang="en-US" baseline="0" dirty="0" smtClean="0"/>
              <a:t> de </a:t>
            </a:r>
            <a:r>
              <a:rPr lang="en-US" baseline="0" dirty="0" err="1" smtClean="0"/>
              <a:t>ontwikkeling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al </a:t>
            </a:r>
            <a:r>
              <a:rPr lang="en-US" baseline="0" dirty="0" err="1" smtClean="0"/>
              <a:t>verschillende</a:t>
            </a:r>
            <a:r>
              <a:rPr lang="en-US" baseline="0" dirty="0" smtClean="0"/>
              <a:t> criteria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welke</a:t>
            </a:r>
            <a:r>
              <a:rPr lang="en-US" baseline="0" dirty="0" smtClean="0"/>
              <a:t> tools </a:t>
            </a:r>
            <a:r>
              <a:rPr lang="en-US" baseline="0" dirty="0" err="1" smtClean="0"/>
              <a:t>er</a:t>
            </a:r>
            <a:r>
              <a:rPr lang="en-US" baseline="0" dirty="0" smtClean="0"/>
              <a:t> </a:t>
            </a:r>
            <a:r>
              <a:rPr lang="en-US" baseline="0" dirty="0" err="1" smtClean="0"/>
              <a:t>beschikbaar</a:t>
            </a:r>
            <a:r>
              <a:rPr lang="en-US" baseline="0" dirty="0" smtClean="0"/>
              <a:t> </a:t>
            </a:r>
            <a:r>
              <a:rPr lang="en-US" baseline="0" dirty="0" err="1" smtClean="0"/>
              <a:t>zijn</a:t>
            </a:r>
            <a:r>
              <a:rPr lang="en-US" baseline="0" dirty="0" smtClean="0"/>
              <a:t>, </a:t>
            </a:r>
            <a:r>
              <a:rPr lang="en-US" baseline="0" dirty="0" err="1" smtClean="0"/>
              <a:t>wat</a:t>
            </a:r>
            <a:r>
              <a:rPr lang="en-US" baseline="0" dirty="0" smtClean="0"/>
              <a:t> de </a:t>
            </a:r>
            <a:r>
              <a:rPr lang="en-US" baseline="0" dirty="0" err="1" smtClean="0"/>
              <a:t>moeilijkheidsgraad</a:t>
            </a:r>
            <a:r>
              <a:rPr lang="en-US" baseline="0" dirty="0" smtClean="0"/>
              <a:t> is van het </a:t>
            </a:r>
            <a:r>
              <a:rPr lang="en-US" baseline="0" dirty="0" err="1" smtClean="0"/>
              <a:t>leren</a:t>
            </a:r>
            <a:r>
              <a:rPr lang="en-US" baseline="0" dirty="0" smtClean="0"/>
              <a:t> van en het </a:t>
            </a:r>
            <a:r>
              <a:rPr lang="en-US" baseline="0" dirty="0" err="1" smtClean="0"/>
              <a:t>programmeren</a:t>
            </a:r>
            <a:r>
              <a:rPr lang="en-US" baseline="0" dirty="0" smtClean="0"/>
              <a:t> in </a:t>
            </a:r>
            <a:r>
              <a:rPr lang="en-US" baseline="0" dirty="0" err="1" smtClean="0"/>
              <a:t>deze</a:t>
            </a:r>
            <a:r>
              <a:rPr lang="en-US" baseline="0" dirty="0" smtClean="0"/>
              <a:t> </a:t>
            </a:r>
            <a:r>
              <a:rPr lang="en-US" baseline="0" dirty="0" err="1" smtClean="0"/>
              <a:t>taal</a:t>
            </a:r>
            <a:r>
              <a:rPr lang="en-US" baseline="0" dirty="0" smtClean="0"/>
              <a:t>,… Na de </a:t>
            </a:r>
            <a:r>
              <a:rPr lang="en-US" baseline="0" dirty="0" err="1" smtClean="0"/>
              <a:t>implementatie</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andere</a:t>
            </a:r>
            <a:r>
              <a:rPr lang="en-US" baseline="0" dirty="0" smtClean="0"/>
              <a:t> criteria </a:t>
            </a:r>
            <a:r>
              <a:rPr lang="en-US" baseline="0" dirty="0" err="1" smtClean="0"/>
              <a:t>gaan</a:t>
            </a:r>
            <a:r>
              <a:rPr lang="en-US" baseline="0" dirty="0" smtClean="0"/>
              <a:t>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performantie</a:t>
            </a:r>
            <a:r>
              <a:rPr lang="en-US" baseline="0" dirty="0" smtClean="0"/>
              <a:t>, </a:t>
            </a:r>
            <a:r>
              <a:rPr lang="en-US" baseline="0" dirty="0" err="1" smtClean="0"/>
              <a:t>geheugengebruik</a:t>
            </a:r>
            <a:r>
              <a:rPr lang="en-US" baseline="0" dirty="0" smtClean="0"/>
              <a:t>,… </a:t>
            </a:r>
            <a:r>
              <a:rPr lang="en-US" baseline="0" dirty="0" err="1" smtClean="0"/>
              <a:t>Uiteindelijk</a:t>
            </a:r>
            <a:r>
              <a:rPr lang="en-US" baseline="0" dirty="0" smtClean="0"/>
              <a:t> </a:t>
            </a:r>
            <a:r>
              <a:rPr lang="en-US" baseline="0" dirty="0" err="1" smtClean="0"/>
              <a:t>wil</a:t>
            </a:r>
            <a:r>
              <a:rPr lang="en-US" baseline="0" dirty="0" smtClean="0"/>
              <a:t> </a:t>
            </a:r>
            <a:r>
              <a:rPr lang="en-US" baseline="0" dirty="0" err="1" smtClean="0"/>
              <a:t>ik</a:t>
            </a:r>
            <a:r>
              <a:rPr lang="en-US" baseline="0" dirty="0" smtClean="0"/>
              <a:t> </a:t>
            </a:r>
            <a:r>
              <a:rPr lang="en-US" baseline="0" dirty="0" err="1" smtClean="0"/>
              <a:t>aangeven</a:t>
            </a:r>
            <a:r>
              <a:rPr lang="en-US" baseline="0" dirty="0" smtClean="0"/>
              <a:t> </a:t>
            </a:r>
            <a:r>
              <a:rPr lang="en-US" baseline="0" dirty="0" err="1" smtClean="0"/>
              <a:t>welke</a:t>
            </a:r>
            <a:r>
              <a:rPr lang="en-US" baseline="0" dirty="0" smtClean="0"/>
              <a:t> PPL in </a:t>
            </a:r>
            <a:r>
              <a:rPr lang="en-US" baseline="0" dirty="0" err="1" smtClean="0"/>
              <a:t>welke</a:t>
            </a:r>
            <a:r>
              <a:rPr lang="en-US" baseline="0" dirty="0" smtClean="0"/>
              <a:t> criteria </a:t>
            </a:r>
            <a:r>
              <a:rPr lang="en-US" baseline="0" dirty="0" err="1" smtClean="0"/>
              <a:t>beter</a:t>
            </a:r>
            <a:r>
              <a:rPr lang="en-US" baseline="0" dirty="0" smtClean="0"/>
              <a:t> is </a:t>
            </a:r>
            <a:r>
              <a:rPr lang="en-US" baseline="0" dirty="0" err="1" smtClean="0"/>
              <a:t>dan</a:t>
            </a:r>
            <a:r>
              <a:rPr lang="en-US" baseline="0" dirty="0" smtClean="0"/>
              <a:t> de </a:t>
            </a:r>
            <a:r>
              <a:rPr lang="en-US" baseline="0" dirty="0" err="1" smtClean="0"/>
              <a:t>andere</a:t>
            </a:r>
            <a:r>
              <a:rPr lang="en-US" baseline="0" dirty="0" smtClean="0"/>
              <a:t>. </a:t>
            </a:r>
            <a:r>
              <a:rPr lang="en-US" baseline="0" dirty="0" err="1" smtClean="0"/>
              <a:t>Momenteel</a:t>
            </a:r>
            <a:r>
              <a:rPr lang="en-US" baseline="0" dirty="0" smtClean="0"/>
              <a:t> doe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voor</a:t>
            </a:r>
            <a:r>
              <a:rPr lang="en-US" baseline="0" dirty="0" smtClean="0"/>
              <a:t> 2 </a:t>
            </a:r>
            <a:r>
              <a:rPr lang="en-US" baseline="0" dirty="0" err="1" smtClean="0"/>
              <a:t>talen</a:t>
            </a:r>
            <a:r>
              <a:rPr lang="en-US" baseline="0" dirty="0" smtClean="0"/>
              <a:t>, Problog2 en Anglican.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eerst</a:t>
            </a:r>
            <a:r>
              <a:rPr lang="en-US" baseline="0" dirty="0" smtClean="0"/>
              <a:t> het model </a:t>
            </a:r>
            <a:r>
              <a:rPr lang="en-US" baseline="0" dirty="0" err="1" smtClean="0"/>
              <a:t>implementeren</a:t>
            </a:r>
            <a:r>
              <a:rPr lang="en-US" baseline="0" dirty="0" smtClean="0"/>
              <a:t> in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evalueer</a:t>
            </a:r>
            <a:r>
              <a:rPr lang="en-US" baseline="0" dirty="0" smtClean="0"/>
              <a:t> </a:t>
            </a:r>
            <a:r>
              <a:rPr lang="en-US" baseline="0" dirty="0" err="1" smtClean="0"/>
              <a:t>tegen</a:t>
            </a:r>
            <a:r>
              <a:rPr lang="en-US" baseline="0" dirty="0" smtClean="0"/>
              <a:t> </a:t>
            </a:r>
            <a:r>
              <a:rPr lang="en-US" baseline="0" dirty="0" err="1" smtClean="0"/>
              <a:t>elkaar</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tijd</a:t>
            </a:r>
            <a:r>
              <a:rPr lang="en-US" baseline="0" dirty="0" smtClean="0"/>
              <a:t> </a:t>
            </a:r>
            <a:r>
              <a:rPr lang="en-US" baseline="0" dirty="0" err="1" smtClean="0"/>
              <a:t>genoeg</a:t>
            </a:r>
            <a:r>
              <a:rPr lang="en-US" baseline="0" dirty="0" smtClean="0"/>
              <a:t> is </a:t>
            </a:r>
            <a:r>
              <a:rPr lang="en-US" baseline="0" dirty="0" err="1" smtClean="0"/>
              <a:t>zal</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uitbreiden</a:t>
            </a:r>
            <a:r>
              <a:rPr lang="en-US" baseline="0" dirty="0" smtClean="0"/>
              <a:t> </a:t>
            </a:r>
            <a:r>
              <a:rPr lang="en-US" baseline="0" dirty="0" err="1" smtClean="0"/>
              <a:t>naar</a:t>
            </a:r>
            <a:r>
              <a:rPr lang="en-US" baseline="0" dirty="0" smtClean="0"/>
              <a:t> </a:t>
            </a:r>
            <a:r>
              <a:rPr lang="en-US" baseline="0" dirty="0" err="1" smtClean="0"/>
              <a:t>een</a:t>
            </a:r>
            <a:r>
              <a:rPr lang="en-US" baseline="0" dirty="0" smtClean="0"/>
              <a:t> 3de </a:t>
            </a:r>
            <a:r>
              <a:rPr lang="en-US" baseline="0" dirty="0" err="1" smtClean="0"/>
              <a:t>taal</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01579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Zoals eerder gezegt modelleer</a:t>
            </a:r>
            <a:r>
              <a:rPr lang="nl-BE" sz="1200" kern="1200" baseline="0" dirty="0" smtClean="0">
                <a:solidFill>
                  <a:schemeClr val="tx1"/>
                </a:solidFill>
                <a:effectLst/>
                <a:latin typeface="+mn-lt"/>
                <a:ea typeface="+mn-ea"/>
                <a:cs typeface="+mn-cs"/>
              </a:rPr>
              <a:t> ik een spel in de PPL’s.</a:t>
            </a:r>
            <a:endParaRPr lang="nl-BE"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Het </a:t>
            </a:r>
            <a:r>
              <a:rPr lang="nl-BE" sz="1200" kern="1200" dirty="0" smtClean="0">
                <a:solidFill>
                  <a:schemeClr val="tx1"/>
                </a:solidFill>
                <a:effectLst/>
                <a:latin typeface="+mn-lt"/>
                <a:ea typeface="+mn-ea"/>
                <a:cs typeface="+mn-cs"/>
              </a:rPr>
              <a:t>spel bestaat uit een bord van 10 op 10 blokken. Wanneer het spel gestart wordt krijgen de blokken een random kleur toegewezen (uniforme distributie). Er zijn 4 kleuren in totaal: rood, groen, geel, blauw.</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De speler kan op elk van de blokken op het bord drukken. Als de speler op een blok drukt verandert deze van kleur. De kleur waar de blok in veranderd is random (uniforme distributie of een distributie waar als een speler op een rode blok drukt, deze meer kans heeft om in een groene blok te veranderen dan in een andere kleur). De distributie is dus aanpasbaar</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357231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Als er drie of meer blokken van dezelfde kleur ofwel horizontaal naast elkaar liggen ofwel verticaal naast elkaar liggen verdwijnen ze en dit levert punten op. De blokken die zich boven de verdwenen blokken bevinden vallen naar beneden tot ze op een andere blok belanden ofwel op de bodem van het spelbord. De bedoeling van het spel is om in 10 beurten zoveel mogelijk punten te behalen waarin de speler in elke beurt 1 blok van kleur kan veranderen. De beurt eindigt wanneer er geen 3 blokken van dezelfde kleur meer op een rij staan.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63296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Zoals</a:t>
            </a:r>
            <a:r>
              <a:rPr lang="en-US" dirty="0" smtClean="0"/>
              <a:t> u </a:t>
            </a:r>
            <a:r>
              <a:rPr lang="en-US" dirty="0" err="1" smtClean="0"/>
              <a:t>kunt</a:t>
            </a:r>
            <a:r>
              <a:rPr lang="en-US" dirty="0" smtClean="0"/>
              <a:t> </a:t>
            </a:r>
            <a:r>
              <a:rPr lang="en-US" dirty="0" err="1" smtClean="0"/>
              <a:t>zien</a:t>
            </a:r>
            <a:r>
              <a:rPr lang="en-US" dirty="0" smtClean="0"/>
              <a:t> </a:t>
            </a:r>
            <a:r>
              <a:rPr lang="en-US" dirty="0" err="1" smtClean="0"/>
              <a:t>zijn</a:t>
            </a:r>
            <a:r>
              <a:rPr lang="en-US" dirty="0" smtClean="0"/>
              <a:t> </a:t>
            </a:r>
            <a:r>
              <a:rPr lang="en-US" dirty="0" err="1" smtClean="0"/>
              <a:t>er</a:t>
            </a:r>
            <a:r>
              <a:rPr lang="en-US" dirty="0" smtClean="0"/>
              <a:t> 2 </a:t>
            </a:r>
            <a:r>
              <a:rPr lang="en-US" dirty="0" err="1" smtClean="0"/>
              <a:t>kans</a:t>
            </a:r>
            <a:r>
              <a:rPr lang="en-US" dirty="0" smtClean="0"/>
              <a:t> </a:t>
            </a:r>
            <a:r>
              <a:rPr lang="en-US" dirty="0" err="1" smtClean="0"/>
              <a:t>distributies</a:t>
            </a:r>
            <a:r>
              <a:rPr lang="en-US" dirty="0" smtClean="0"/>
              <a:t>. De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r>
              <a:rPr lang="en-US" dirty="0" smtClean="0"/>
              <a:t> is </a:t>
            </a:r>
            <a:r>
              <a:rPr lang="en-US" dirty="0" err="1" smtClean="0"/>
              <a:t>voor</a:t>
            </a:r>
            <a:r>
              <a:rPr lang="en-US" dirty="0" smtClean="0"/>
              <a:t> </a:t>
            </a:r>
            <a:r>
              <a:rPr lang="en-US" dirty="0" err="1" smtClean="0"/>
              <a:t>elke</a:t>
            </a:r>
            <a:r>
              <a:rPr lang="en-US" dirty="0" smtClean="0"/>
              <a:t> </a:t>
            </a:r>
            <a:r>
              <a:rPr lang="en-US" dirty="0" err="1" smtClean="0"/>
              <a:t>blok</a:t>
            </a:r>
            <a:r>
              <a:rPr lang="en-US" dirty="0" smtClean="0"/>
              <a:t> uniform in </a:t>
            </a:r>
            <a:r>
              <a:rPr lang="en-US" dirty="0" err="1" smtClean="0"/>
              <a:t>een</a:t>
            </a:r>
            <a:r>
              <a:rPr lang="en-US" baseline="0" dirty="0" smtClean="0"/>
              <a:t> </a:t>
            </a:r>
            <a:r>
              <a:rPr lang="en-US" baseline="0" dirty="0" err="1" smtClean="0"/>
              <a:t>vol</a:t>
            </a:r>
            <a:r>
              <a:rPr lang="en-US" baseline="0" dirty="0" smtClean="0"/>
              <a:t> </a:t>
            </a:r>
            <a:r>
              <a:rPr lang="en-US" baseline="0" dirty="0" err="1" smtClean="0"/>
              <a:t>bord</a:t>
            </a:r>
            <a:r>
              <a:rPr lang="en-US" baseline="0" dirty="0" smtClean="0"/>
              <a:t>. Maar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blokken</a:t>
            </a:r>
            <a:r>
              <a:rPr lang="en-US" baseline="0" dirty="0" smtClean="0"/>
              <a:t> </a:t>
            </a:r>
            <a:r>
              <a:rPr lang="en-US" baseline="0" dirty="0" err="1" smtClean="0"/>
              <a:t>verdwijnen</a:t>
            </a:r>
            <a:r>
              <a:rPr lang="en-US" baseline="0" dirty="0" smtClean="0"/>
              <a:t> </a:t>
            </a:r>
            <a:r>
              <a:rPr lang="en-US" baseline="0" dirty="0" err="1" smtClean="0"/>
              <a:t>zal</a:t>
            </a:r>
            <a:r>
              <a:rPr lang="en-US" baseline="0" dirty="0" smtClean="0"/>
              <a:t> </a:t>
            </a:r>
            <a:r>
              <a:rPr lang="en-US" baseline="0" dirty="0" err="1" smtClean="0"/>
              <a:t>deze</a:t>
            </a:r>
            <a:r>
              <a:rPr lang="en-US" baseline="0" dirty="0" smtClean="0"/>
              <a:t> </a:t>
            </a:r>
            <a:r>
              <a:rPr lang="en-US" baseline="0" dirty="0" err="1" smtClean="0"/>
              <a:t>kans</a:t>
            </a:r>
            <a:r>
              <a:rPr lang="en-US" baseline="0" dirty="0" smtClean="0"/>
              <a:t> </a:t>
            </a:r>
            <a:r>
              <a:rPr lang="en-US" baseline="0" dirty="0" err="1" smtClean="0"/>
              <a:t>groter</a:t>
            </a:r>
            <a:r>
              <a:rPr lang="en-US" baseline="0" dirty="0" smtClean="0"/>
              <a:t> en </a:t>
            </a:r>
            <a:r>
              <a:rPr lang="en-US" baseline="0" dirty="0" err="1" smtClean="0"/>
              <a:t>groter</a:t>
            </a:r>
            <a:r>
              <a:rPr lang="en-US" baseline="0" dirty="0" smtClean="0"/>
              <a:t> </a:t>
            </a:r>
            <a:r>
              <a:rPr lang="en-US" baseline="0" dirty="0" err="1" smtClean="0"/>
              <a:t>worden</a:t>
            </a:r>
            <a:r>
              <a:rPr lang="en-US" baseline="0" dirty="0" smtClean="0"/>
              <a:t> </a:t>
            </a:r>
            <a:r>
              <a:rPr lang="en-US" baseline="0" dirty="0" err="1" smtClean="0"/>
              <a:t>voor</a:t>
            </a:r>
            <a:r>
              <a:rPr lang="en-US" baseline="0" dirty="0" smtClean="0"/>
              <a:t> de </a:t>
            </a:r>
            <a:r>
              <a:rPr lang="en-US" baseline="0" dirty="0" err="1" smtClean="0"/>
              <a:t>resterende</a:t>
            </a:r>
            <a:r>
              <a:rPr lang="en-US" baseline="0" dirty="0" smtClean="0"/>
              <a:t> </a:t>
            </a:r>
            <a:r>
              <a:rPr lang="en-US" baseline="0" dirty="0" err="1" smtClean="0"/>
              <a:t>blokken</a:t>
            </a:r>
            <a:r>
              <a:rPr lang="en-US" baseline="0" dirty="0" smtClean="0"/>
              <a:t>. </a:t>
            </a:r>
            <a:r>
              <a:rPr lang="en-US" baseline="0" dirty="0" err="1" smtClean="0"/>
              <a:t>Dit</a:t>
            </a:r>
            <a:r>
              <a:rPr lang="en-US" baseline="0" dirty="0" smtClean="0"/>
              <a:t> is </a:t>
            </a:r>
            <a:r>
              <a:rPr lang="en-US" baseline="0" dirty="0" err="1" smtClean="0"/>
              <a:t>duidelijk</a:t>
            </a:r>
            <a:r>
              <a:rPr lang="en-US" baseline="0" dirty="0" smtClean="0"/>
              <a:t> </a:t>
            </a:r>
            <a:r>
              <a:rPr lang="en-US" baseline="0" dirty="0" err="1" smtClean="0"/>
              <a:t>te</a:t>
            </a:r>
            <a:r>
              <a:rPr lang="en-US" baseline="0" dirty="0" smtClean="0"/>
              <a:t> </a:t>
            </a:r>
            <a:r>
              <a:rPr lang="en-US" baseline="0" dirty="0" err="1" smtClean="0"/>
              <a:t>zien</a:t>
            </a:r>
            <a:r>
              <a:rPr lang="en-US" baseline="0" dirty="0" smtClean="0"/>
              <a:t> in de </a:t>
            </a:r>
            <a:r>
              <a:rPr lang="en-US" baseline="0" dirty="0" err="1" smtClean="0"/>
              <a:t>afbeelding</a:t>
            </a:r>
            <a:r>
              <a:rPr lang="en-US" baseline="0" dirty="0" smtClean="0"/>
              <a:t>. </a:t>
            </a:r>
            <a:r>
              <a:rPr lang="en-US" baseline="0" dirty="0" err="1" smtClean="0"/>
              <a:t>Ik</a:t>
            </a:r>
            <a:r>
              <a:rPr lang="en-US" baseline="0" dirty="0" smtClean="0"/>
              <a:t> </a:t>
            </a:r>
            <a:r>
              <a:rPr lang="en-US" baseline="0" dirty="0" err="1" smtClean="0"/>
              <a:t>maak</a:t>
            </a:r>
            <a:r>
              <a:rPr lang="en-US" baseline="0" dirty="0" smtClean="0"/>
              <a:t> </a:t>
            </a:r>
            <a:r>
              <a:rPr lang="en-US" baseline="0" dirty="0" err="1" smtClean="0"/>
              <a:t>dus</a:t>
            </a:r>
            <a:r>
              <a:rPr lang="en-US" baseline="0" dirty="0" smtClean="0"/>
              <a:t> </a:t>
            </a:r>
            <a:r>
              <a:rPr lang="en-US" baseline="0" dirty="0" err="1" smtClean="0"/>
              <a:t>gebruik</a:t>
            </a:r>
            <a:r>
              <a:rPr lang="en-US" baseline="0" dirty="0" smtClean="0"/>
              <a:t> van </a:t>
            </a:r>
            <a:r>
              <a:rPr lang="en-US" baseline="0" dirty="0" err="1" smtClean="0"/>
              <a:t>flexibele</a:t>
            </a:r>
            <a:r>
              <a:rPr lang="en-US" baseline="0" dirty="0" smtClean="0"/>
              <a:t> </a:t>
            </a:r>
            <a:r>
              <a:rPr lang="en-US" baseline="0" dirty="0" err="1" smtClean="0"/>
              <a:t>kansen</a:t>
            </a:r>
            <a:r>
              <a:rPr lang="en-US" baseline="0" dirty="0" smtClean="0"/>
              <a:t> in het model.</a:t>
            </a:r>
          </a:p>
          <a:p>
            <a:endParaRPr lang="en-US" baseline="0" dirty="0" smtClean="0"/>
          </a:p>
          <a:p>
            <a:r>
              <a:rPr lang="en-US" baseline="0" dirty="0" err="1" smtClean="0"/>
              <a:t>Een</a:t>
            </a:r>
            <a:r>
              <a:rPr lang="en-US" baseline="0" dirty="0" smtClean="0"/>
              <a:t> </a:t>
            </a:r>
            <a:r>
              <a:rPr lang="en-US" baseline="0" dirty="0" err="1" smtClean="0"/>
              <a:t>tweede</a:t>
            </a:r>
            <a:r>
              <a:rPr lang="en-US" baseline="0" dirty="0" smtClean="0"/>
              <a:t> </a:t>
            </a:r>
            <a:r>
              <a:rPr lang="en-US" baseline="0" dirty="0" err="1" smtClean="0"/>
              <a:t>kans</a:t>
            </a:r>
            <a:r>
              <a:rPr lang="en-US" baseline="0" dirty="0" smtClean="0"/>
              <a:t> </a:t>
            </a:r>
            <a:r>
              <a:rPr lang="en-US" baseline="0" dirty="0" err="1" smtClean="0"/>
              <a:t>distributie</a:t>
            </a:r>
            <a:r>
              <a:rPr lang="en-US" baseline="0" dirty="0" smtClean="0"/>
              <a:t> is het </a:t>
            </a:r>
            <a:r>
              <a:rPr lang="en-US" baseline="0" dirty="0" err="1" smtClean="0"/>
              <a:t>veranderen</a:t>
            </a:r>
            <a:r>
              <a:rPr lang="en-US" baseline="0" dirty="0" smtClean="0"/>
              <a:t> van </a:t>
            </a:r>
            <a:r>
              <a:rPr lang="en-US" baseline="0" dirty="0" err="1" smtClean="0"/>
              <a:t>kleuren</a:t>
            </a:r>
            <a:r>
              <a:rPr lang="en-US" baseline="0" dirty="0" smtClean="0"/>
              <a:t> </a:t>
            </a:r>
            <a:r>
              <a:rPr lang="en-US" baseline="0" dirty="0" err="1" smtClean="0"/>
              <a:t>gegeven</a:t>
            </a:r>
            <a:r>
              <a:rPr lang="en-US" baseline="0" dirty="0" smtClean="0"/>
              <a:t> </a:t>
            </a:r>
            <a:r>
              <a:rPr lang="en-US" baseline="0" dirty="0" err="1" smtClean="0"/>
              <a:t>een</a:t>
            </a:r>
            <a:r>
              <a:rPr lang="en-US" baseline="0" dirty="0" smtClean="0"/>
              <a:t> </a:t>
            </a:r>
            <a:r>
              <a:rPr lang="en-US" baseline="0" dirty="0" err="1" smtClean="0"/>
              <a:t>dat</a:t>
            </a:r>
            <a:r>
              <a:rPr lang="en-US" baseline="0" dirty="0" smtClean="0"/>
              <a:t> </a:t>
            </a:r>
            <a:r>
              <a:rPr lang="en-US" baseline="0" dirty="0" err="1" smtClean="0"/>
              <a:t>er</a:t>
            </a:r>
            <a:r>
              <a:rPr lang="en-US" baseline="0" dirty="0" smtClean="0"/>
              <a:t> op </a:t>
            </a:r>
            <a:r>
              <a:rPr lang="en-US" baseline="0" dirty="0" err="1" smtClean="0"/>
              <a:t>een</a:t>
            </a:r>
            <a:r>
              <a:rPr lang="en-US" baseline="0" dirty="0" smtClean="0"/>
              <a:t> </a:t>
            </a:r>
            <a:r>
              <a:rPr lang="en-US" baseline="0" dirty="0" err="1" smtClean="0"/>
              <a:t>blok</a:t>
            </a:r>
            <a:r>
              <a:rPr lang="en-US" baseline="0" dirty="0" smtClean="0"/>
              <a:t> </a:t>
            </a:r>
            <a:r>
              <a:rPr lang="en-US" baseline="0" dirty="0" err="1" smtClean="0"/>
              <a:t>wordt</a:t>
            </a:r>
            <a:r>
              <a:rPr lang="en-US" baseline="0" dirty="0" smtClean="0"/>
              <a:t> </a:t>
            </a:r>
            <a:r>
              <a:rPr lang="en-US" baseline="0" dirty="0" err="1" smtClean="0"/>
              <a:t>gedrukt</a:t>
            </a:r>
            <a:r>
              <a:rPr lang="en-US" baseline="0" dirty="0" smtClean="0"/>
              <a:t>. </a:t>
            </a:r>
            <a:r>
              <a:rPr lang="en-US" baseline="0" dirty="0" err="1" smtClean="0"/>
              <a:t>Deze</a:t>
            </a:r>
            <a:r>
              <a:rPr lang="en-US" baseline="0" dirty="0" smtClean="0"/>
              <a:t> </a:t>
            </a:r>
            <a:r>
              <a:rPr lang="en-US" baseline="0" dirty="0" err="1" smtClean="0"/>
              <a:t>distributie</a:t>
            </a:r>
            <a:r>
              <a:rPr lang="en-US" baseline="0" dirty="0" smtClean="0"/>
              <a:t> is </a:t>
            </a:r>
            <a:r>
              <a:rPr lang="en-US" baseline="0" dirty="0" err="1" smtClean="0"/>
              <a:t>afhankelijk</a:t>
            </a:r>
            <a:r>
              <a:rPr lang="en-US" baseline="0" dirty="0" smtClean="0"/>
              <a:t> van de </a:t>
            </a:r>
            <a:r>
              <a:rPr lang="en-US" baseline="0" dirty="0" err="1" smtClean="0"/>
              <a:t>vorige</a:t>
            </a:r>
            <a:r>
              <a:rPr lang="en-US" baseline="0" dirty="0" smtClean="0"/>
              <a:t> </a:t>
            </a:r>
            <a:r>
              <a:rPr lang="en-US" baseline="0" dirty="0" err="1" smtClean="0"/>
              <a:t>distributie</a:t>
            </a:r>
            <a:r>
              <a:rPr lang="en-US" baseline="0" dirty="0" smtClean="0"/>
              <a:t> </a:t>
            </a:r>
            <a:r>
              <a:rPr lang="en-US" baseline="0" dirty="0" err="1" smtClean="0"/>
              <a:t>omdat</a:t>
            </a:r>
            <a:r>
              <a:rPr lang="en-US" baseline="0" dirty="0" smtClean="0"/>
              <a:t> we pas </a:t>
            </a:r>
            <a:r>
              <a:rPr lang="en-US" baseline="0" dirty="0" err="1" smtClean="0"/>
              <a:t>weten</a:t>
            </a:r>
            <a:r>
              <a:rPr lang="en-US" baseline="0" dirty="0" smtClean="0"/>
              <a:t> </a:t>
            </a:r>
            <a:r>
              <a:rPr lang="en-US" baseline="0" dirty="0" err="1" smtClean="0"/>
              <a:t>welke</a:t>
            </a:r>
            <a:r>
              <a:rPr lang="en-US" baseline="0" dirty="0" smtClean="0"/>
              <a:t> </a:t>
            </a:r>
            <a:r>
              <a:rPr lang="en-US" baseline="0" dirty="0" err="1" smtClean="0"/>
              <a:t>kleur</a:t>
            </a:r>
            <a:r>
              <a:rPr lang="en-US" baseline="0" dirty="0" smtClean="0"/>
              <a:t> </a:t>
            </a:r>
            <a:r>
              <a:rPr lang="en-US" baseline="0" dirty="0" err="1" smtClean="0"/>
              <a:t>er</a:t>
            </a:r>
            <a:r>
              <a:rPr lang="en-US" baseline="0" dirty="0" smtClean="0"/>
              <a:t> </a:t>
            </a:r>
            <a:r>
              <a:rPr lang="en-US" baseline="0" dirty="0" err="1" smtClean="0"/>
              <a:t>verandert</a:t>
            </a:r>
            <a:r>
              <a:rPr lang="en-US" baseline="0" dirty="0" smtClean="0"/>
              <a:t> </a:t>
            </a:r>
            <a:r>
              <a:rPr lang="en-US" baseline="0" dirty="0" err="1" smtClean="0"/>
              <a:t>wordt</a:t>
            </a:r>
            <a:r>
              <a:rPr lang="en-US" baseline="0" dirty="0" smtClean="0"/>
              <a:t> </a:t>
            </a:r>
            <a:r>
              <a:rPr lang="en-US" baseline="0" dirty="0" err="1" smtClean="0"/>
              <a:t>als</a:t>
            </a:r>
            <a:r>
              <a:rPr lang="en-US" baseline="0" dirty="0" smtClean="0"/>
              <a:t> </a:t>
            </a:r>
            <a:r>
              <a:rPr lang="en-US" baseline="0" dirty="0" err="1" smtClean="0"/>
              <a:t>er</a:t>
            </a:r>
            <a:r>
              <a:rPr lang="en-US" baseline="0" dirty="0" smtClean="0"/>
              <a:t> op </a:t>
            </a:r>
            <a:r>
              <a:rPr lang="en-US" baseline="0" dirty="0" err="1" smtClean="0"/>
              <a:t>een</a:t>
            </a:r>
            <a:r>
              <a:rPr lang="en-US" baseline="0" dirty="0" smtClean="0"/>
              <a:t> </a:t>
            </a:r>
            <a:r>
              <a:rPr lang="en-US" baseline="0" dirty="0" err="1" smtClean="0"/>
              <a:t>blok</a:t>
            </a:r>
            <a:r>
              <a:rPr lang="en-US" baseline="0" dirty="0" smtClean="0"/>
              <a:t> </a:t>
            </a:r>
            <a:r>
              <a:rPr lang="en-US" baseline="0" dirty="0" err="1" smtClean="0"/>
              <a:t>gedrukt</a:t>
            </a:r>
            <a:r>
              <a:rPr lang="en-US" baseline="0" dirty="0" smtClean="0"/>
              <a:t> is.</a:t>
            </a:r>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027938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26/10/2017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26/10/2017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26/10/2017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26/10/2017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26/10/2017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26/10/2017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26/10/2017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26/10/2017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26/10/2017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26/10/2017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26/10/2017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26/10/2017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a:t>Probabilistic Programming: A Case Study</a:t>
            </a:r>
            <a:endParaRPr lang="nl-NL" dirty="0"/>
          </a:p>
        </p:txBody>
      </p:sp>
      <p:sp>
        <p:nvSpPr>
          <p:cNvPr id="3" name="Ondertitel 2"/>
          <p:cNvSpPr>
            <a:spLocks noGrp="1"/>
          </p:cNvSpPr>
          <p:nvPr>
            <p:ph type="subTitle" idx="1"/>
          </p:nvPr>
        </p:nvSpPr>
        <p:spPr/>
        <p:txBody>
          <a:bodyPr>
            <a:normAutofit lnSpcReduction="1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a:t>Schrijvers</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4627563" y="610652"/>
            <a:ext cx="4351337" cy="456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4" name="Content Placeholder 3"/>
          <p:cNvSpPr>
            <a:spLocks noGrp="1"/>
          </p:cNvSpPr>
          <p:nvPr>
            <p:ph sz="quarter" idx="13"/>
          </p:nvPr>
        </p:nvSpPr>
        <p:spPr/>
        <p:txBody>
          <a:bodyPr/>
          <a:lstStyle/>
          <a:p>
            <a:r>
              <a:rPr lang="en-US" dirty="0"/>
              <a:t>Thesis </a:t>
            </a:r>
            <a:r>
              <a:rPr lang="en-US" dirty="0" err="1"/>
              <a:t>meer</a:t>
            </a:r>
            <a:r>
              <a:rPr lang="en-US" dirty="0"/>
              <a:t> </a:t>
            </a:r>
            <a:r>
              <a:rPr lang="en-US" dirty="0" err="1"/>
              <a:t>praktisch</a:t>
            </a:r>
            <a:r>
              <a:rPr lang="en-US" dirty="0"/>
              <a:t> </a:t>
            </a:r>
            <a:r>
              <a:rPr lang="en-US" dirty="0" err="1" smtClean="0"/>
              <a:t>uitwerken</a:t>
            </a:r>
            <a:r>
              <a:rPr lang="en-US" dirty="0" smtClean="0"/>
              <a:t>: </a:t>
            </a:r>
            <a:r>
              <a:rPr lang="en-US" dirty="0"/>
              <a:t>Case study</a:t>
            </a:r>
          </a:p>
          <a:p>
            <a:r>
              <a:rPr lang="en-US" dirty="0" err="1"/>
              <a:t>Geen</a:t>
            </a:r>
            <a:r>
              <a:rPr lang="en-US" dirty="0"/>
              <a:t> </a:t>
            </a:r>
            <a:r>
              <a:rPr lang="en-US" dirty="0" err="1"/>
              <a:t>inferentiemethodes</a:t>
            </a:r>
            <a:r>
              <a:rPr lang="en-US" dirty="0"/>
              <a:t> en </a:t>
            </a:r>
            <a:r>
              <a:rPr lang="en-US" dirty="0" err="1"/>
              <a:t>concepten</a:t>
            </a:r>
            <a:endParaRPr lang="en-US" dirty="0"/>
          </a:p>
          <a:p>
            <a:r>
              <a:rPr lang="en-US" dirty="0" err="1">
                <a:solidFill>
                  <a:srgbClr val="FF0000"/>
                </a:solidFill>
              </a:rPr>
              <a:t>Wel</a:t>
            </a:r>
            <a:r>
              <a:rPr lang="en-US" dirty="0">
                <a:solidFill>
                  <a:srgbClr val="FF0000"/>
                </a:solidFill>
              </a:rPr>
              <a:t> PPL’s in </a:t>
            </a:r>
            <a:r>
              <a:rPr lang="en-US" dirty="0" err="1">
                <a:solidFill>
                  <a:srgbClr val="FF0000"/>
                </a:solidFill>
              </a:rPr>
              <a:t>geheel</a:t>
            </a:r>
            <a:r>
              <a:rPr lang="en-US" dirty="0">
                <a:solidFill>
                  <a:srgbClr val="FF0000"/>
                </a:solidFill>
              </a:rPr>
              <a:t> </a:t>
            </a:r>
            <a:r>
              <a:rPr lang="en-US" dirty="0" err="1">
                <a:solidFill>
                  <a:srgbClr val="FF0000"/>
                </a:solidFill>
              </a:rPr>
              <a:t>vergelijken</a:t>
            </a:r>
            <a:endParaRPr lang="en-US" dirty="0">
              <a:solidFill>
                <a:srgbClr val="FF0000"/>
              </a:solidFill>
            </a:endParaRPr>
          </a:p>
          <a:p>
            <a:r>
              <a:rPr lang="en-US" dirty="0" err="1"/>
              <a:t>Theorie</a:t>
            </a:r>
            <a:r>
              <a:rPr lang="en-US" dirty="0"/>
              <a:t> </a:t>
            </a:r>
            <a:r>
              <a:rPr lang="en-US" dirty="0" err="1"/>
              <a:t>gebruiken</a:t>
            </a:r>
            <a:r>
              <a:rPr lang="en-US" dirty="0"/>
              <a:t> </a:t>
            </a:r>
            <a:r>
              <a:rPr lang="en-US" dirty="0" err="1"/>
              <a:t>als</a:t>
            </a:r>
            <a:r>
              <a:rPr lang="en-US" dirty="0"/>
              <a:t> </a:t>
            </a:r>
            <a:r>
              <a:rPr lang="en-US" dirty="0" err="1"/>
              <a:t>bewijsmateriaal</a:t>
            </a:r>
            <a:r>
              <a:rPr lang="en-US" dirty="0"/>
              <a:t> </a:t>
            </a:r>
            <a:r>
              <a:rPr lang="en-US" dirty="0" err="1"/>
              <a:t>voor</a:t>
            </a:r>
            <a:r>
              <a:rPr lang="en-US" dirty="0"/>
              <a:t> de </a:t>
            </a:r>
            <a:r>
              <a:rPr lang="en-US" dirty="0" err="1"/>
              <a:t>hypothese</a:t>
            </a:r>
            <a:r>
              <a:rPr lang="en-US" dirty="0"/>
              <a:t>.</a:t>
            </a:r>
          </a:p>
          <a:p>
            <a:endParaRPr lang="en-US" dirty="0"/>
          </a:p>
        </p:txBody>
      </p:sp>
      <p:sp>
        <p:nvSpPr>
          <p:cNvPr id="5" name="Title 4"/>
          <p:cNvSpPr>
            <a:spLocks noGrp="1"/>
          </p:cNvSpPr>
          <p:nvPr>
            <p:ph type="title"/>
          </p:nvPr>
        </p:nvSpPr>
        <p:spPr/>
        <p:txBody>
          <a:bodyPr/>
          <a:lstStyle/>
          <a:p>
            <a:r>
              <a:rPr lang="en-US" dirty="0" err="1"/>
              <a:t>Theorie</a:t>
            </a:r>
            <a:r>
              <a:rPr lang="en-US" dirty="0"/>
              <a:t> - </a:t>
            </a:r>
            <a:r>
              <a:rPr lang="en-US" dirty="0" err="1"/>
              <a:t>Praktijk</a:t>
            </a:r>
            <a:endParaRPr lang="en-US" dirty="0"/>
          </a:p>
        </p:txBody>
      </p:sp>
    </p:spTree>
    <p:extLst>
      <p:ext uri="{BB962C8B-B14F-4D97-AF65-F5344CB8AC3E}">
        <p14:creationId xmlns:p14="http://schemas.microsoft.com/office/powerpoint/2010/main" val="3168534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5" name="Slide Number Placeholder 4"/>
          <p:cNvSpPr>
            <a:spLocks noGrp="1"/>
          </p:cNvSpPr>
          <p:nvPr>
            <p:ph type="sldNum" sz="quarter" idx="12"/>
          </p:nvPr>
        </p:nvSpPr>
        <p:spPr/>
        <p:txBody>
          <a:bodyPr/>
          <a:lstStyle/>
          <a:p>
            <a:fld id="{0A297500-7527-634B-90F4-69D0994C32B4}" type="slidenum">
              <a:rPr lang="nl-NL" smtClean="0"/>
              <a:pPr/>
              <a:t>1</a:t>
            </a:fld>
            <a:endParaRPr lang="nl-NL" dirty="0"/>
          </a:p>
        </p:txBody>
      </p:sp>
      <p:sp>
        <p:nvSpPr>
          <p:cNvPr id="10" name="Content Placeholder 9"/>
          <p:cNvSpPr>
            <a:spLocks noGrp="1"/>
          </p:cNvSpPr>
          <p:nvPr>
            <p:ph sz="quarter" idx="13"/>
          </p:nvPr>
        </p:nvSpPr>
        <p:spPr/>
        <p:txBody>
          <a:bodyPr/>
          <a:lstStyle/>
          <a:p>
            <a:r>
              <a:rPr lang="en-US" dirty="0"/>
              <a:t>Hot research topic</a:t>
            </a:r>
          </a:p>
          <a:p>
            <a:r>
              <a:rPr lang="en-US" dirty="0" err="1"/>
              <a:t>Veel</a:t>
            </a:r>
            <a:r>
              <a:rPr lang="en-US" dirty="0"/>
              <a:t> </a:t>
            </a:r>
            <a:r>
              <a:rPr lang="en-US" dirty="0" err="1"/>
              <a:t>talen</a:t>
            </a:r>
            <a:r>
              <a:rPr lang="en-US" dirty="0"/>
              <a:t>, elk met </a:t>
            </a:r>
            <a:r>
              <a:rPr lang="en-US" dirty="0" err="1"/>
              <a:t>andere</a:t>
            </a:r>
            <a:r>
              <a:rPr lang="en-US" dirty="0"/>
              <a:t> </a:t>
            </a:r>
            <a:r>
              <a:rPr lang="en-US" dirty="0" err="1" smtClean="0"/>
              <a:t>implementaties</a:t>
            </a:r>
            <a:r>
              <a:rPr lang="en-US" dirty="0" smtClean="0"/>
              <a:t> en </a:t>
            </a:r>
            <a:r>
              <a:rPr lang="en-US" dirty="0"/>
              <a:t>tools</a:t>
            </a:r>
          </a:p>
          <a:p>
            <a:r>
              <a:rPr lang="en-US" dirty="0" err="1"/>
              <a:t>Evaluatie</a:t>
            </a:r>
            <a:r>
              <a:rPr lang="en-US" dirty="0"/>
              <a:t> op </a:t>
            </a:r>
            <a:r>
              <a:rPr lang="en-US" dirty="0" err="1"/>
              <a:t>theoretisch</a:t>
            </a:r>
            <a:r>
              <a:rPr lang="en-US" dirty="0"/>
              <a:t> </a:t>
            </a:r>
            <a:r>
              <a:rPr lang="en-US" dirty="0" err="1"/>
              <a:t>vlak</a:t>
            </a:r>
            <a:endParaRPr lang="en-US" dirty="0"/>
          </a:p>
          <a:p>
            <a:r>
              <a:rPr lang="en-US" dirty="0" err="1">
                <a:solidFill>
                  <a:srgbClr val="FF0000"/>
                </a:solidFill>
              </a:rPr>
              <a:t>Weinig</a:t>
            </a:r>
            <a:r>
              <a:rPr lang="en-US" dirty="0">
                <a:solidFill>
                  <a:srgbClr val="FF0000"/>
                </a:solidFill>
              </a:rPr>
              <a:t> </a:t>
            </a:r>
            <a:r>
              <a:rPr lang="en-US" dirty="0" err="1">
                <a:solidFill>
                  <a:srgbClr val="FF0000"/>
                </a:solidFill>
              </a:rPr>
              <a:t>evaluatie</a:t>
            </a:r>
            <a:r>
              <a:rPr lang="en-US" dirty="0">
                <a:solidFill>
                  <a:srgbClr val="FF0000"/>
                </a:solidFill>
              </a:rPr>
              <a:t> op </a:t>
            </a:r>
            <a:r>
              <a:rPr lang="en-US" dirty="0" err="1">
                <a:solidFill>
                  <a:srgbClr val="FF0000"/>
                </a:solidFill>
              </a:rPr>
              <a:t>praktisch</a:t>
            </a:r>
            <a:r>
              <a:rPr lang="en-US" dirty="0">
                <a:solidFill>
                  <a:srgbClr val="FF0000"/>
                </a:solidFill>
              </a:rPr>
              <a:t> </a:t>
            </a:r>
            <a:r>
              <a:rPr lang="en-US" dirty="0" err="1" smtClean="0">
                <a:solidFill>
                  <a:srgbClr val="FF0000"/>
                </a:solidFill>
              </a:rPr>
              <a:t>vlak</a:t>
            </a:r>
            <a:endParaRPr lang="en-US" dirty="0" smtClean="0">
              <a:solidFill>
                <a:srgbClr val="FF0000"/>
              </a:solidFill>
            </a:endParaRPr>
          </a:p>
          <a:p>
            <a:r>
              <a:rPr lang="en-US" dirty="0" err="1" smtClean="0">
                <a:solidFill>
                  <a:srgbClr val="FF0000"/>
                </a:solidFill>
              </a:rPr>
              <a:t>Vergelijken</a:t>
            </a:r>
            <a:r>
              <a:rPr lang="en-US" dirty="0" smtClean="0">
                <a:solidFill>
                  <a:srgbClr val="FF0000"/>
                </a:solidFill>
              </a:rPr>
              <a:t> en </a:t>
            </a:r>
            <a:r>
              <a:rPr lang="en-US" dirty="0" err="1" smtClean="0">
                <a:solidFill>
                  <a:srgbClr val="FF0000"/>
                </a:solidFill>
              </a:rPr>
              <a:t>evalueren</a:t>
            </a:r>
            <a:r>
              <a:rPr lang="en-US" dirty="0" smtClean="0">
                <a:solidFill>
                  <a:srgbClr val="FF0000"/>
                </a:solidFill>
              </a:rPr>
              <a:t> </a:t>
            </a:r>
            <a:r>
              <a:rPr lang="en-US" dirty="0">
                <a:solidFill>
                  <a:srgbClr val="FF0000"/>
                </a:solidFill>
              </a:rPr>
              <a:t>van probability programming languages </a:t>
            </a:r>
            <a:r>
              <a:rPr lang="en-US" dirty="0" err="1" smtClean="0">
                <a:solidFill>
                  <a:srgbClr val="FF0000"/>
                </a:solidFill>
              </a:rPr>
              <a:t>a.d.h.v</a:t>
            </a:r>
            <a:r>
              <a:rPr lang="en-US" dirty="0" smtClean="0">
                <a:solidFill>
                  <a:srgbClr val="FF0000"/>
                </a:solidFill>
              </a:rPr>
              <a:t>. </a:t>
            </a:r>
            <a:r>
              <a:rPr lang="en-US" dirty="0" err="1" smtClean="0">
                <a:solidFill>
                  <a:srgbClr val="FF0000"/>
                </a:solidFill>
              </a:rPr>
              <a:t>een</a:t>
            </a:r>
            <a:r>
              <a:rPr lang="en-US" dirty="0" smtClean="0">
                <a:solidFill>
                  <a:srgbClr val="FF0000"/>
                </a:solidFill>
              </a:rPr>
              <a:t> case study</a:t>
            </a:r>
            <a:endParaRPr lang="en-US" dirty="0">
              <a:solidFill>
                <a:srgbClr val="FF0000"/>
              </a:solidFill>
            </a:endParaRPr>
          </a:p>
        </p:txBody>
      </p:sp>
      <p:sp>
        <p:nvSpPr>
          <p:cNvPr id="9" name="Title 8"/>
          <p:cNvSpPr>
            <a:spLocks noGrp="1"/>
          </p:cNvSpPr>
          <p:nvPr>
            <p:ph type="title"/>
          </p:nvPr>
        </p:nvSpPr>
        <p:spPr/>
        <p:txBody>
          <a:bodyPr/>
          <a:lstStyle/>
          <a:p>
            <a:r>
              <a:rPr lang="en-US" dirty="0" err="1"/>
              <a:t>Probleemstelling</a:t>
            </a:r>
            <a:endParaRPr lang="en-US" dirty="0"/>
          </a:p>
        </p:txBody>
      </p:sp>
    </p:spTree>
    <p:extLst>
      <p:ext uri="{BB962C8B-B14F-4D97-AF65-F5344CB8AC3E}">
        <p14:creationId xmlns:p14="http://schemas.microsoft.com/office/powerpoint/2010/main" val="1880890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4" name="Content Placeholder 3"/>
          <p:cNvSpPr>
            <a:spLocks noGrp="1"/>
          </p:cNvSpPr>
          <p:nvPr>
            <p:ph sz="quarter" idx="13"/>
          </p:nvPr>
        </p:nvSpPr>
        <p:spPr/>
        <p:txBody>
          <a:bodyPr/>
          <a:lstStyle/>
          <a:p>
            <a:r>
              <a:rPr lang="en-US" dirty="0" err="1"/>
              <a:t>Elke</a:t>
            </a:r>
            <a:r>
              <a:rPr lang="en-US" dirty="0"/>
              <a:t> </a:t>
            </a:r>
            <a:r>
              <a:rPr lang="en-US" dirty="0" err="1"/>
              <a:t>taal</a:t>
            </a:r>
            <a:r>
              <a:rPr lang="en-US" dirty="0"/>
              <a:t> </a:t>
            </a:r>
            <a:r>
              <a:rPr lang="en-US" dirty="0" err="1"/>
              <a:t>heeft</a:t>
            </a:r>
            <a:r>
              <a:rPr lang="en-US" dirty="0"/>
              <a:t> </a:t>
            </a:r>
            <a:r>
              <a:rPr lang="en-US" dirty="0" err="1"/>
              <a:t>voordelen</a:t>
            </a:r>
            <a:r>
              <a:rPr lang="en-US" dirty="0"/>
              <a:t> en </a:t>
            </a:r>
            <a:r>
              <a:rPr lang="en-US" dirty="0" err="1"/>
              <a:t>nadelen</a:t>
            </a:r>
            <a:endParaRPr lang="en-US" dirty="0"/>
          </a:p>
          <a:p>
            <a:r>
              <a:rPr lang="en-US" dirty="0" err="1"/>
              <a:t>Theoretische</a:t>
            </a:r>
            <a:r>
              <a:rPr lang="en-US" dirty="0"/>
              <a:t> </a:t>
            </a:r>
            <a:r>
              <a:rPr lang="en-US" dirty="0" err="1"/>
              <a:t>voordelen</a:t>
            </a:r>
            <a:r>
              <a:rPr lang="en-US" dirty="0"/>
              <a:t> op </a:t>
            </a:r>
            <a:r>
              <a:rPr lang="en-US" dirty="0" err="1"/>
              <a:t>papier</a:t>
            </a:r>
            <a:r>
              <a:rPr lang="en-US" dirty="0"/>
              <a:t> </a:t>
            </a:r>
            <a:r>
              <a:rPr lang="en-US" dirty="0" err="1" smtClean="0"/>
              <a:t>gezet</a:t>
            </a:r>
            <a:endParaRPr lang="en-US" dirty="0" smtClean="0"/>
          </a:p>
          <a:p>
            <a:pPr lvl="1"/>
            <a:r>
              <a:rPr lang="en-US" dirty="0"/>
              <a:t>(Probabilistic (Logic) Programming Concepts, Luc De </a:t>
            </a:r>
            <a:r>
              <a:rPr lang="en-US" dirty="0" err="1"/>
              <a:t>Raedt</a:t>
            </a:r>
            <a:r>
              <a:rPr lang="en-US" dirty="0"/>
              <a:t>, Angelika </a:t>
            </a:r>
            <a:r>
              <a:rPr lang="en-US" dirty="0" err="1"/>
              <a:t>Kimmig</a:t>
            </a:r>
            <a:r>
              <a:rPr lang="en-US" dirty="0" smtClean="0"/>
              <a:t>)</a:t>
            </a:r>
          </a:p>
          <a:p>
            <a:pPr lvl="1"/>
            <a:r>
              <a:rPr lang="en-US" dirty="0" smtClean="0"/>
              <a:t>…</a:t>
            </a:r>
            <a:endParaRPr lang="en-US" dirty="0"/>
          </a:p>
          <a:p>
            <a:r>
              <a:rPr lang="en-US" dirty="0" err="1"/>
              <a:t>Praktische</a:t>
            </a:r>
            <a:r>
              <a:rPr lang="en-US" dirty="0"/>
              <a:t> </a:t>
            </a:r>
            <a:r>
              <a:rPr lang="en-US" dirty="0" err="1"/>
              <a:t>voordelen</a:t>
            </a:r>
            <a:r>
              <a:rPr lang="en-US" dirty="0"/>
              <a:t> </a:t>
            </a:r>
            <a:r>
              <a:rPr lang="en-US" dirty="0" err="1"/>
              <a:t>nog</a:t>
            </a:r>
            <a:r>
              <a:rPr lang="en-US" dirty="0"/>
              <a:t> </a:t>
            </a:r>
            <a:r>
              <a:rPr lang="en-US" dirty="0" err="1"/>
              <a:t>onbekend</a:t>
            </a:r>
            <a:endParaRPr lang="en-US" dirty="0"/>
          </a:p>
          <a:p>
            <a:endParaRPr lang="en-US" dirty="0"/>
          </a:p>
        </p:txBody>
      </p:sp>
      <p:sp>
        <p:nvSpPr>
          <p:cNvPr id="5" name="Title 4"/>
          <p:cNvSpPr>
            <a:spLocks noGrp="1"/>
          </p:cNvSpPr>
          <p:nvPr>
            <p:ph type="title"/>
          </p:nvPr>
        </p:nvSpPr>
        <p:spPr/>
        <p:txBody>
          <a:bodyPr/>
          <a:lstStyle/>
          <a:p>
            <a:r>
              <a:rPr lang="en-US" dirty="0" err="1"/>
              <a:t>Waarom</a:t>
            </a:r>
            <a:endParaRPr lang="en-US" dirty="0"/>
          </a:p>
        </p:txBody>
      </p:sp>
    </p:spTree>
    <p:extLst>
      <p:ext uri="{BB962C8B-B14F-4D97-AF65-F5344CB8AC3E}">
        <p14:creationId xmlns:p14="http://schemas.microsoft.com/office/powerpoint/2010/main" val="1069308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4" name="Content Placeholder 3"/>
          <p:cNvSpPr>
            <a:spLocks noGrp="1"/>
          </p:cNvSpPr>
          <p:nvPr>
            <p:ph sz="quarter" idx="13"/>
          </p:nvPr>
        </p:nvSpPr>
        <p:spPr/>
        <p:txBody>
          <a:bodyPr>
            <a:normAutofit/>
          </a:bodyPr>
          <a:lstStyle/>
          <a:p>
            <a:r>
              <a:rPr lang="en-US" dirty="0" err="1"/>
              <a:t>Ontwikkelen</a:t>
            </a:r>
            <a:r>
              <a:rPr lang="en-US" dirty="0"/>
              <a:t> van </a:t>
            </a:r>
            <a:r>
              <a:rPr lang="en-US" dirty="0" err="1"/>
              <a:t>een</a:t>
            </a:r>
            <a:r>
              <a:rPr lang="en-US" dirty="0"/>
              <a:t> </a:t>
            </a:r>
            <a:r>
              <a:rPr lang="en-US" dirty="0" err="1" smtClean="0"/>
              <a:t>probabiliteitsmodel</a:t>
            </a:r>
            <a:r>
              <a:rPr lang="en-US" dirty="0" smtClean="0"/>
              <a:t> </a:t>
            </a:r>
            <a:r>
              <a:rPr lang="en-US" dirty="0"/>
              <a:t>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smtClean="0"/>
              <a:t>implementatie</a:t>
            </a:r>
            <a:endParaRPr lang="en-US" dirty="0" smtClean="0"/>
          </a:p>
          <a:p>
            <a:pPr lvl="1"/>
            <a:r>
              <a:rPr lang="en-US" dirty="0" err="1" smtClean="0"/>
              <a:t>ProbLog</a:t>
            </a:r>
            <a:r>
              <a:rPr lang="en-US" dirty="0" smtClean="0"/>
              <a:t> </a:t>
            </a:r>
            <a:r>
              <a:rPr lang="en-US" dirty="0" err="1" smtClean="0"/>
              <a:t>logisch</a:t>
            </a:r>
            <a:endParaRPr lang="en-US" dirty="0" smtClean="0"/>
          </a:p>
          <a:p>
            <a:pPr lvl="1"/>
            <a:r>
              <a:rPr lang="en-US" dirty="0" smtClean="0"/>
              <a:t>Anglican </a:t>
            </a:r>
            <a:r>
              <a:rPr lang="en-US" dirty="0" err="1" smtClean="0"/>
              <a:t>functioneel</a:t>
            </a:r>
            <a:endParaRPr lang="en-US" dirty="0"/>
          </a:p>
          <a:p>
            <a:r>
              <a:rPr lang="en-US" dirty="0"/>
              <a:t>De </a:t>
            </a:r>
            <a:r>
              <a:rPr lang="en-US" dirty="0" err="1"/>
              <a:t>ontwikkeling</a:t>
            </a:r>
            <a:r>
              <a:rPr lang="en-US" dirty="0"/>
              <a:t> en </a:t>
            </a:r>
            <a:r>
              <a:rPr lang="en-US" dirty="0" err="1"/>
              <a:t>implementatie</a:t>
            </a:r>
            <a:r>
              <a:rPr lang="en-US" dirty="0"/>
              <a:t> </a:t>
            </a:r>
            <a:r>
              <a:rPr lang="en-US" dirty="0" err="1"/>
              <a:t>evalueren</a:t>
            </a:r>
            <a:endParaRPr lang="en-US" dirty="0"/>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426217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4" name="Content Placeholder 3"/>
          <p:cNvSpPr>
            <a:spLocks noGrp="1"/>
          </p:cNvSpPr>
          <p:nvPr>
            <p:ph sz="quarter" idx="13"/>
          </p:nvPr>
        </p:nvSpPr>
        <p:spPr/>
        <p:txBody>
          <a:bodyPr/>
          <a:lstStyle/>
          <a:p>
            <a:r>
              <a:rPr lang="en-US" dirty="0" err="1" smtClean="0"/>
              <a:t>Qualitatieve</a:t>
            </a:r>
            <a:r>
              <a:rPr lang="en-US" dirty="0" smtClean="0"/>
              <a:t> en </a:t>
            </a:r>
            <a:r>
              <a:rPr lang="en-US" dirty="0" err="1" smtClean="0"/>
              <a:t>quantitatieve</a:t>
            </a:r>
            <a:r>
              <a:rPr lang="en-US" dirty="0" smtClean="0"/>
              <a:t> criteria</a:t>
            </a:r>
          </a:p>
          <a:p>
            <a:pPr lvl="1"/>
            <a:r>
              <a:rPr lang="en-US" dirty="0" err="1" smtClean="0"/>
              <a:t>Performantie</a:t>
            </a:r>
            <a:endParaRPr lang="en-US" dirty="0" smtClean="0"/>
          </a:p>
          <a:p>
            <a:pPr lvl="1"/>
            <a:r>
              <a:rPr lang="en-US" dirty="0" err="1" smtClean="0"/>
              <a:t>Geheugengebruik</a:t>
            </a:r>
            <a:endParaRPr lang="en-US" dirty="0" smtClean="0"/>
          </a:p>
          <a:p>
            <a:pPr lvl="1"/>
            <a:r>
              <a:rPr lang="en-US" dirty="0" err="1" smtClean="0"/>
              <a:t>Moeilijkheidsgraad</a:t>
            </a:r>
            <a:endParaRPr lang="en-US" dirty="0" smtClean="0"/>
          </a:p>
          <a:p>
            <a:pPr lvl="1"/>
            <a:r>
              <a:rPr lang="en-US" dirty="0" smtClean="0"/>
              <a:t>Tools </a:t>
            </a:r>
            <a:r>
              <a:rPr lang="en-US" dirty="0" err="1" smtClean="0"/>
              <a:t>beschikbaar</a:t>
            </a:r>
            <a:endParaRPr lang="en-US" dirty="0" smtClean="0"/>
          </a:p>
          <a:p>
            <a:pPr lvl="1"/>
            <a:r>
              <a:rPr lang="en-US" dirty="0" smtClean="0"/>
              <a:t>…</a:t>
            </a:r>
          </a:p>
          <a:p>
            <a:r>
              <a:rPr lang="en-US" dirty="0" err="1" smtClean="0"/>
              <a:t>Welke</a:t>
            </a:r>
            <a:r>
              <a:rPr lang="en-US" dirty="0" smtClean="0"/>
              <a:t> </a:t>
            </a:r>
            <a:r>
              <a:rPr lang="en-US" dirty="0"/>
              <a:t>PPL is </a:t>
            </a:r>
            <a:r>
              <a:rPr lang="en-US" dirty="0" err="1"/>
              <a:t>beter</a:t>
            </a:r>
            <a:r>
              <a:rPr lang="en-US" dirty="0"/>
              <a:t> </a:t>
            </a:r>
            <a:r>
              <a:rPr lang="en-US" dirty="0" err="1"/>
              <a:t>voor</a:t>
            </a:r>
            <a:r>
              <a:rPr lang="en-US" dirty="0"/>
              <a:t> </a:t>
            </a:r>
            <a:r>
              <a:rPr lang="en-US" dirty="0" err="1"/>
              <a:t>dit</a:t>
            </a:r>
            <a:r>
              <a:rPr lang="en-US" dirty="0"/>
              <a:t> model</a:t>
            </a:r>
          </a:p>
          <a:p>
            <a:pPr lvl="1"/>
            <a:r>
              <a:rPr lang="en-US" dirty="0"/>
              <a:t>Problog2, Anglican </a:t>
            </a:r>
            <a:r>
              <a:rPr lang="en-US" dirty="0" smtClean="0"/>
              <a:t>of </a:t>
            </a:r>
            <a:r>
              <a:rPr lang="en-US" dirty="0"/>
              <a:t>???</a:t>
            </a:r>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14935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4" name="Content Placeholder 3"/>
          <p:cNvSpPr>
            <a:spLocks noGrp="1"/>
          </p:cNvSpPr>
          <p:nvPr>
            <p:ph sz="quarter" idx="13"/>
          </p:nvPr>
        </p:nvSpPr>
        <p:spPr/>
        <p:txBody>
          <a:bodyPr/>
          <a:lstStyle/>
          <a:p>
            <a:r>
              <a:rPr lang="en-US" dirty="0"/>
              <a:t>10 x 10 </a:t>
            </a:r>
            <a:r>
              <a:rPr lang="en-US" dirty="0" err="1"/>
              <a:t>bord</a:t>
            </a:r>
            <a:r>
              <a:rPr lang="en-US" dirty="0"/>
              <a:t> met </a:t>
            </a:r>
            <a:r>
              <a:rPr lang="en-US" dirty="0" err="1"/>
              <a:t>blokken</a:t>
            </a:r>
            <a:r>
              <a:rPr lang="en-US" dirty="0"/>
              <a:t> (rood, </a:t>
            </a:r>
            <a:r>
              <a:rPr lang="en-US" dirty="0" err="1"/>
              <a:t>groen</a:t>
            </a:r>
            <a:r>
              <a:rPr lang="en-US" dirty="0"/>
              <a:t>, </a:t>
            </a:r>
            <a:r>
              <a:rPr lang="en-US" dirty="0" err="1"/>
              <a:t>geel</a:t>
            </a:r>
            <a:r>
              <a:rPr lang="en-US" dirty="0"/>
              <a:t> en </a:t>
            </a:r>
            <a:r>
              <a:rPr lang="en-US" dirty="0" err="1"/>
              <a:t>blauw</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3074" name="Picture 2" descr="https://scontent-bru2-1.xx.fbcdn.net/v/t34.0-12/22811304_10213746013066352_974262639_n.png?oh=6f53aea6325db9581aafd24c04833bdd&amp;oe=59F3736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7591" y="2319834"/>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0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4" name="Content Placeholder 3"/>
          <p:cNvSpPr>
            <a:spLocks noGrp="1"/>
          </p:cNvSpPr>
          <p:nvPr>
            <p:ph sz="quarter" idx="13"/>
          </p:nvPr>
        </p:nvSpPr>
        <p:spPr/>
        <p:txBody>
          <a:bodyPr/>
          <a:lstStyle/>
          <a:p>
            <a:r>
              <a:rPr lang="en-US" dirty="0" smtClean="0"/>
              <a:t>Blok </a:t>
            </a:r>
            <a:r>
              <a:rPr lang="en-US" dirty="0" err="1"/>
              <a:t>verandert</a:t>
            </a:r>
            <a:r>
              <a:rPr lang="en-US" dirty="0"/>
              <a:t> van </a:t>
            </a:r>
            <a:r>
              <a:rPr lang="en-US" dirty="0" err="1"/>
              <a:t>kleur</a:t>
            </a:r>
            <a:r>
              <a:rPr lang="en-US" dirty="0"/>
              <a:t> </a:t>
            </a:r>
            <a:r>
              <a:rPr lang="en-US" dirty="0" err="1"/>
              <a:t>als</a:t>
            </a:r>
            <a:r>
              <a:rPr lang="en-US" dirty="0"/>
              <a:t> </a:t>
            </a:r>
            <a:r>
              <a:rPr lang="en-US" dirty="0" err="1"/>
              <a:t>er</a:t>
            </a:r>
            <a:r>
              <a:rPr lang="en-US" dirty="0"/>
              <a:t> op </a:t>
            </a:r>
            <a:r>
              <a:rPr lang="en-US" dirty="0" err="1"/>
              <a:t>gedrukt</a:t>
            </a:r>
            <a:r>
              <a:rPr lang="en-US" dirty="0"/>
              <a:t> </a:t>
            </a:r>
            <a:r>
              <a:rPr lang="en-US" dirty="0" err="1"/>
              <a:t>wordt</a:t>
            </a:r>
            <a:r>
              <a:rPr lang="en-US" dirty="0" smtClean="0"/>
              <a:t>.</a:t>
            </a:r>
          </a:p>
          <a:p>
            <a:r>
              <a:rPr lang="en-US" dirty="0" err="1"/>
              <a:t>Volgende</a:t>
            </a:r>
            <a:r>
              <a:rPr lang="en-US" dirty="0"/>
              <a:t> </a:t>
            </a:r>
            <a:r>
              <a:rPr lang="en-US" dirty="0" err="1"/>
              <a:t>kleur</a:t>
            </a:r>
            <a:r>
              <a:rPr lang="en-US" dirty="0"/>
              <a:t> </a:t>
            </a:r>
            <a:r>
              <a:rPr lang="en-US" dirty="0" err="1"/>
              <a:t>aan</a:t>
            </a:r>
            <a:r>
              <a:rPr lang="en-US" dirty="0"/>
              <a:t> de hand van </a:t>
            </a:r>
            <a:r>
              <a:rPr lang="en-US" dirty="0" err="1"/>
              <a:t>probabiliteits</a:t>
            </a:r>
            <a:r>
              <a:rPr lang="en-US" dirty="0"/>
              <a:t> </a:t>
            </a:r>
            <a:r>
              <a:rPr lang="en-US" dirty="0" err="1"/>
              <a:t>distributie</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2050" name="Picture 2" descr="https://scontent-bru2-1.xx.fbcdn.net/v/t34.0-12/22835254_10213745981665567_588082561_n.png?oh=92a903e77ffe2002c5d34505f3df3236&amp;oe=59F3641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111" y="3035114"/>
            <a:ext cx="1037844" cy="10378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049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46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8111"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endCxn id="2051" idx="0"/>
          </p:cNvCxnSpPr>
          <p:nvPr/>
        </p:nvCxnSpPr>
        <p:spPr>
          <a:xfrm flipH="1">
            <a:off x="2779419" y="4072958"/>
            <a:ext cx="1188693"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050" idx="2"/>
            <a:endCxn id="2053" idx="0"/>
          </p:cNvCxnSpPr>
          <p:nvPr/>
        </p:nvCxnSpPr>
        <p:spPr>
          <a:xfrm>
            <a:off x="4487033" y="4072958"/>
            <a:ext cx="0"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2052" idx="0"/>
          </p:cNvCxnSpPr>
          <p:nvPr/>
        </p:nvCxnSpPr>
        <p:spPr>
          <a:xfrm>
            <a:off x="5005955" y="4072958"/>
            <a:ext cx="1186434"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92057" y="3983589"/>
            <a:ext cx="1561646"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geel</a:t>
            </a:r>
            <a:r>
              <a:rPr lang="en-US" sz="1400" i="1" dirty="0" smtClean="0"/>
              <a:t> </a:t>
            </a:r>
            <a:r>
              <a:rPr lang="en-US" sz="1400" i="1" dirty="0"/>
              <a:t>(</a:t>
            </a:r>
            <a:r>
              <a:rPr lang="en-US" sz="1400" i="1" dirty="0" smtClean="0"/>
              <a:t>1/3)</a:t>
            </a:r>
          </a:p>
        </p:txBody>
      </p:sp>
      <p:sp>
        <p:nvSpPr>
          <p:cNvPr id="33" name="TextBox 32"/>
          <p:cNvSpPr txBox="1"/>
          <p:nvPr/>
        </p:nvSpPr>
        <p:spPr>
          <a:xfrm>
            <a:off x="3775941" y="5803391"/>
            <a:ext cx="1580882" cy="307777"/>
          </a:xfrm>
          <a:prstGeom prst="rect">
            <a:avLst/>
          </a:prstGeom>
          <a:noFill/>
        </p:spPr>
        <p:txBody>
          <a:bodyPr wrap="none" rtlCol="0">
            <a:spAutoFit/>
          </a:bodyPr>
          <a:lstStyle/>
          <a:p>
            <a:r>
              <a:rPr lang="en-US" sz="1400" i="1" dirty="0" err="1" smtClean="0"/>
              <a:t>Kleur</a:t>
            </a:r>
            <a:r>
              <a:rPr lang="en-US" sz="1400" i="1" dirty="0" smtClean="0"/>
              <a:t> = rood </a:t>
            </a:r>
            <a:r>
              <a:rPr lang="en-US" sz="1400" i="1" dirty="0"/>
              <a:t>(</a:t>
            </a:r>
            <a:r>
              <a:rPr lang="en-US" sz="1400" i="1" dirty="0" smtClean="0"/>
              <a:t>1/3)</a:t>
            </a:r>
          </a:p>
        </p:txBody>
      </p:sp>
      <p:sp>
        <p:nvSpPr>
          <p:cNvPr id="34" name="TextBox 33"/>
          <p:cNvSpPr txBox="1"/>
          <p:nvPr/>
        </p:nvSpPr>
        <p:spPr>
          <a:xfrm>
            <a:off x="5453765" y="3983590"/>
            <a:ext cx="1680268"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groen</a:t>
            </a:r>
            <a:r>
              <a:rPr lang="en-US" sz="1400" i="1" dirty="0" smtClean="0"/>
              <a:t> (1/3)</a:t>
            </a:r>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2374" y="3035114"/>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a:stCxn id="2050" idx="3"/>
            <a:endCxn id="2054" idx="1"/>
          </p:cNvCxnSpPr>
          <p:nvPr/>
        </p:nvCxnSpPr>
        <p:spPr>
          <a:xfrm>
            <a:off x="5005955" y="3554036"/>
            <a:ext cx="2616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97004" y="3035114"/>
            <a:ext cx="1542410"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blauw</a:t>
            </a:r>
            <a:r>
              <a:rPr lang="en-US" sz="1400" i="1" dirty="0" smtClean="0"/>
              <a:t> (0)</a:t>
            </a:r>
          </a:p>
        </p:txBody>
      </p:sp>
      <p:sp>
        <p:nvSpPr>
          <p:cNvPr id="2056" name="Multiply 2055"/>
          <p:cNvSpPr/>
          <p:nvPr/>
        </p:nvSpPr>
        <p:spPr>
          <a:xfrm>
            <a:off x="5995457" y="3293333"/>
            <a:ext cx="545504" cy="5214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78695" y="2970167"/>
            <a:ext cx="601447" cy="646331"/>
          </a:xfrm>
          <a:prstGeom prst="rect">
            <a:avLst/>
          </a:prstGeom>
          <a:noFill/>
        </p:spPr>
        <p:txBody>
          <a:bodyPr wrap="none" rtlCol="0">
            <a:spAutoFit/>
          </a:bodyPr>
          <a:lstStyle/>
          <a:p>
            <a:r>
              <a:rPr lang="en-US" dirty="0" smtClean="0"/>
              <a:t>X=2</a:t>
            </a:r>
          </a:p>
          <a:p>
            <a:r>
              <a:rPr lang="en-US" dirty="0" smtClean="0"/>
              <a:t>Y=2</a:t>
            </a:r>
            <a:endParaRPr lang="en-US" dirty="0"/>
          </a:p>
        </p:txBody>
      </p:sp>
      <p:sp>
        <p:nvSpPr>
          <p:cNvPr id="7" name="TextBox 6"/>
          <p:cNvSpPr txBox="1"/>
          <p:nvPr/>
        </p:nvSpPr>
        <p:spPr>
          <a:xfrm>
            <a:off x="3968112" y="2646231"/>
            <a:ext cx="1037843" cy="369332"/>
          </a:xfrm>
          <a:prstGeom prst="rect">
            <a:avLst/>
          </a:prstGeom>
          <a:noFill/>
        </p:spPr>
        <p:txBody>
          <a:bodyPr wrap="square" rtlCol="0">
            <a:spAutoFit/>
          </a:bodyPr>
          <a:lstStyle/>
          <a:p>
            <a:r>
              <a:rPr lang="en-US" dirty="0" smtClean="0"/>
              <a:t>1    2   3</a:t>
            </a:r>
            <a:endParaRPr lang="en-US" dirty="0"/>
          </a:p>
        </p:txBody>
      </p:sp>
      <p:sp>
        <p:nvSpPr>
          <p:cNvPr id="26" name="TextBox 25"/>
          <p:cNvSpPr txBox="1"/>
          <p:nvPr/>
        </p:nvSpPr>
        <p:spPr>
          <a:xfrm>
            <a:off x="3625892" y="3092371"/>
            <a:ext cx="300098" cy="923330"/>
          </a:xfrm>
          <a:prstGeom prst="rect">
            <a:avLst/>
          </a:prstGeom>
          <a:noFill/>
        </p:spPr>
        <p:txBody>
          <a:bodyPr wrap="square" rtlCol="0">
            <a:spAutoFit/>
          </a:bodyPr>
          <a:lstStyle/>
          <a:p>
            <a:r>
              <a:rPr lang="en-US" dirty="0" smtClean="0"/>
              <a:t>1</a:t>
            </a:r>
          </a:p>
          <a:p>
            <a:r>
              <a:rPr lang="en-US" dirty="0" smtClean="0"/>
              <a:t>2</a:t>
            </a:r>
          </a:p>
          <a:p>
            <a:r>
              <a:rPr lang="en-US" dirty="0" smtClean="0"/>
              <a:t>3</a:t>
            </a:r>
            <a:endParaRPr lang="en-US" dirty="0"/>
          </a:p>
        </p:txBody>
      </p:sp>
    </p:spTree>
    <p:extLst>
      <p:ext uri="{BB962C8B-B14F-4D97-AF65-F5344CB8AC3E}">
        <p14:creationId xmlns:p14="http://schemas.microsoft.com/office/powerpoint/2010/main" val="3973007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a:t>3 of </a:t>
            </a:r>
            <a:r>
              <a:rPr lang="en-US" dirty="0" err="1"/>
              <a:t>meer</a:t>
            </a:r>
            <a:r>
              <a:rPr lang="en-US" dirty="0"/>
              <a:t> </a:t>
            </a:r>
            <a:r>
              <a:rPr lang="en-US" dirty="0" err="1"/>
              <a:t>blokken</a:t>
            </a:r>
            <a:r>
              <a:rPr lang="en-US" dirty="0"/>
              <a:t> </a:t>
            </a:r>
            <a:r>
              <a:rPr lang="en-US" dirty="0" err="1"/>
              <a:t>naast</a:t>
            </a:r>
            <a:r>
              <a:rPr lang="en-US" dirty="0"/>
              <a:t> </a:t>
            </a:r>
            <a:r>
              <a:rPr lang="en-US" dirty="0" err="1"/>
              <a:t>elkaar</a:t>
            </a:r>
            <a:r>
              <a:rPr lang="en-US" dirty="0"/>
              <a:t> op </a:t>
            </a:r>
            <a:r>
              <a:rPr lang="en-US" dirty="0" err="1"/>
              <a:t>een</a:t>
            </a:r>
            <a:r>
              <a:rPr lang="en-US" dirty="0"/>
              <a:t> </a:t>
            </a:r>
            <a:r>
              <a:rPr lang="en-US" dirty="0" err="1"/>
              <a:t>rij</a:t>
            </a:r>
            <a:r>
              <a:rPr lang="en-US" dirty="0"/>
              <a:t> of </a:t>
            </a:r>
            <a:r>
              <a:rPr lang="en-US" dirty="0" err="1"/>
              <a:t>kolom</a:t>
            </a:r>
            <a:r>
              <a:rPr lang="en-US" dirty="0"/>
              <a:t> -&gt; </a:t>
            </a:r>
            <a:r>
              <a:rPr lang="en-US" dirty="0" err="1"/>
              <a:t>blokken</a:t>
            </a:r>
            <a:r>
              <a:rPr lang="en-US" dirty="0"/>
              <a:t> </a:t>
            </a:r>
            <a:r>
              <a:rPr lang="en-US" dirty="0" err="1" smtClean="0"/>
              <a:t>verdwijnen</a:t>
            </a:r>
            <a:endParaRPr lang="en-US" dirty="0" smtClean="0"/>
          </a:p>
          <a:p>
            <a:r>
              <a:rPr lang="en-US" dirty="0" err="1"/>
              <a:t>Punten</a:t>
            </a:r>
            <a:r>
              <a:rPr lang="en-US" dirty="0"/>
              <a:t> </a:t>
            </a:r>
            <a:r>
              <a:rPr lang="en-US" dirty="0" err="1"/>
              <a:t>aan</a:t>
            </a:r>
            <a:r>
              <a:rPr lang="en-US" dirty="0"/>
              <a:t> de hand van </a:t>
            </a:r>
            <a:r>
              <a:rPr lang="en-US" dirty="0" err="1"/>
              <a:t>hoeveel</a:t>
            </a:r>
            <a:r>
              <a:rPr lang="en-US" dirty="0"/>
              <a:t> </a:t>
            </a:r>
            <a:r>
              <a:rPr lang="en-US" dirty="0" err="1"/>
              <a:t>blokken</a:t>
            </a:r>
            <a:r>
              <a:rPr lang="en-US" dirty="0"/>
              <a:t> </a:t>
            </a:r>
            <a:r>
              <a:rPr lang="en-US" dirty="0" err="1"/>
              <a:t>er</a:t>
            </a:r>
            <a:r>
              <a:rPr lang="en-US" dirty="0"/>
              <a:t> </a:t>
            </a:r>
            <a:r>
              <a:rPr lang="en-US" dirty="0" err="1" smtClean="0"/>
              <a:t>verdwijnen</a:t>
            </a:r>
            <a:endParaRPr lang="en-US" dirty="0"/>
          </a:p>
        </p:txBody>
      </p:sp>
      <p:sp>
        <p:nvSpPr>
          <p:cNvPr id="5" name="Title 4"/>
          <p:cNvSpPr>
            <a:spLocks noGrp="1"/>
          </p:cNvSpPr>
          <p:nvPr>
            <p:ph type="title"/>
          </p:nvPr>
        </p:nvSpPr>
        <p:spPr/>
        <p:txBody>
          <a:bodyPr/>
          <a:lstStyle/>
          <a:p>
            <a:r>
              <a:rPr lang="en-US" dirty="0" err="1" smtClean="0"/>
              <a:t>Spel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1644" y="3410486"/>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0594" y="3410485"/>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a:off x="3547431" y="4261043"/>
            <a:ext cx="2295028" cy="374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05681" y="3844887"/>
            <a:ext cx="1178528" cy="369332"/>
          </a:xfrm>
          <a:prstGeom prst="rect">
            <a:avLst/>
          </a:prstGeom>
          <a:noFill/>
        </p:spPr>
        <p:txBody>
          <a:bodyPr wrap="none" rtlCol="0">
            <a:spAutoFit/>
          </a:bodyPr>
          <a:lstStyle/>
          <a:p>
            <a:pPr algn="ctr"/>
            <a:r>
              <a:rPr lang="en-US" dirty="0" smtClean="0"/>
              <a:t>Score = 5</a:t>
            </a:r>
            <a:endParaRPr lang="en-US" dirty="0"/>
          </a:p>
        </p:txBody>
      </p:sp>
    </p:spTree>
    <p:extLst>
      <p:ext uri="{BB962C8B-B14F-4D97-AF65-F5344CB8AC3E}">
        <p14:creationId xmlns:p14="http://schemas.microsoft.com/office/powerpoint/2010/main" val="286997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4" name="Content Placeholder 3"/>
          <p:cNvSpPr>
            <a:spLocks noGrp="1"/>
          </p:cNvSpPr>
          <p:nvPr>
            <p:ph sz="quarter" idx="13"/>
          </p:nvPr>
        </p:nvSpPr>
        <p:spPr/>
        <p:txBody>
          <a:bodyPr/>
          <a:lstStyle/>
          <a:p>
            <a:r>
              <a:rPr lang="en-US" dirty="0" smtClean="0"/>
              <a:t>2 </a:t>
            </a:r>
            <a:r>
              <a:rPr lang="en-US" dirty="0" err="1" smtClean="0"/>
              <a:t>kans</a:t>
            </a:r>
            <a:r>
              <a:rPr lang="en-US" dirty="0" smtClean="0"/>
              <a:t> </a:t>
            </a:r>
            <a:r>
              <a:rPr lang="en-US" dirty="0" err="1" smtClean="0"/>
              <a:t>distributies</a:t>
            </a:r>
            <a:endParaRPr lang="en-US" dirty="0"/>
          </a:p>
          <a:p>
            <a:pPr lvl="1"/>
            <a:r>
              <a:rPr lang="en-US" dirty="0" smtClean="0"/>
              <a:t>Blok(X, Y</a:t>
            </a:r>
            <a:r>
              <a:rPr lang="en-US" dirty="0" smtClean="0"/>
              <a:t>)</a:t>
            </a:r>
          </a:p>
          <a:p>
            <a:pPr lvl="2"/>
            <a:r>
              <a:rPr lang="en-US" dirty="0" err="1"/>
              <a:t>Flexibele</a:t>
            </a:r>
            <a:r>
              <a:rPr lang="en-US" dirty="0"/>
              <a:t> </a:t>
            </a:r>
            <a:r>
              <a:rPr lang="en-US" dirty="0" err="1" smtClean="0"/>
              <a:t>kans</a:t>
            </a:r>
            <a:endParaRPr lang="en-US" dirty="0" smtClean="0"/>
          </a:p>
          <a:p>
            <a:pPr lvl="1"/>
            <a:r>
              <a:rPr lang="en-US" dirty="0" err="1" smtClean="0"/>
              <a:t>Verander_kleur</a:t>
            </a:r>
            <a:r>
              <a:rPr lang="en-US" dirty="0" smtClean="0"/>
              <a:t>(</a:t>
            </a:r>
            <a:r>
              <a:rPr lang="en-US" dirty="0" err="1" smtClean="0"/>
              <a:t>Kleur</a:t>
            </a:r>
            <a:r>
              <a:rPr lang="en-US" dirty="0" smtClean="0"/>
              <a:t>, </a:t>
            </a:r>
            <a:r>
              <a:rPr lang="en-US" dirty="0" err="1" smtClean="0"/>
              <a:t>NieuweKleur</a:t>
            </a:r>
            <a:r>
              <a:rPr lang="en-US" dirty="0" smtClean="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19"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0262"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66927" y="4108144"/>
            <a:ext cx="1630499" cy="1200329"/>
          </a:xfrm>
          <a:prstGeom prst="rect">
            <a:avLst/>
          </a:prstGeom>
          <a:noFill/>
        </p:spPr>
        <p:txBody>
          <a:bodyPr wrap="square" rtlCol="0">
            <a:spAutoFit/>
          </a:bodyPr>
          <a:lstStyle/>
          <a:p>
            <a:r>
              <a:rPr lang="en-US" dirty="0" smtClean="0"/>
              <a:t>1/9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endParaRPr lang="en-US" dirty="0"/>
          </a:p>
        </p:txBody>
      </p:sp>
      <p:sp>
        <p:nvSpPr>
          <p:cNvPr id="9" name="TextBox 8"/>
          <p:cNvSpPr txBox="1"/>
          <p:nvPr/>
        </p:nvSpPr>
        <p:spPr>
          <a:xfrm>
            <a:off x="6740484" y="4108144"/>
            <a:ext cx="1630499" cy="1200329"/>
          </a:xfrm>
          <a:prstGeom prst="rect">
            <a:avLst/>
          </a:prstGeom>
          <a:noFill/>
        </p:spPr>
        <p:txBody>
          <a:bodyPr wrap="square" rtlCol="0">
            <a:spAutoFit/>
          </a:bodyPr>
          <a:lstStyle/>
          <a:p>
            <a:r>
              <a:rPr lang="en-US" dirty="0" smtClean="0"/>
              <a:t>1/4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endParaRPr lang="en-US" dirty="0"/>
          </a:p>
        </p:txBody>
      </p:sp>
    </p:spTree>
    <p:extLst>
      <p:ext uri="{BB962C8B-B14F-4D97-AF65-F5344CB8AC3E}">
        <p14:creationId xmlns:p14="http://schemas.microsoft.com/office/powerpoint/2010/main" val="1747594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1129</Words>
  <Application>Microsoft Office PowerPoint</Application>
  <PresentationFormat>On-screen Show (4:3)</PresentationFormat>
  <Paragraphs>105</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KU Leuven</vt:lpstr>
      <vt:lpstr>KU Leuven sedes</vt:lpstr>
      <vt:lpstr>Probabilistic Programming: A Case Study</vt:lpstr>
      <vt:lpstr>Probleemstelling</vt:lpstr>
      <vt:lpstr>Waarom</vt:lpstr>
      <vt:lpstr>Hoe</vt:lpstr>
      <vt:lpstr>Hoe</vt:lpstr>
      <vt:lpstr>Spel</vt:lpstr>
      <vt:lpstr>Spel</vt:lpstr>
      <vt:lpstr>Spel</vt:lpstr>
      <vt:lpstr>Spel</vt:lpstr>
      <vt:lpstr>Theorie - Praktijk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2017-10-26T12:09:58Z</dcterms:modified>
</cp:coreProperties>
</file>