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  <p:sldMasterId id="2147483677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4" r:id="rId4"/>
    <p:sldId id="265" r:id="rId5"/>
    <p:sldId id="266" r:id="rId6"/>
    <p:sldId id="267" r:id="rId7"/>
    <p:sldId id="268" r:id="rId8"/>
    <p:sldId id="26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78580" autoAdjust="0"/>
  </p:normalViewPr>
  <p:slideViewPr>
    <p:cSldViewPr snapToGrid="0">
      <p:cViewPr varScale="1">
        <p:scale>
          <a:sx n="91" d="100"/>
          <a:sy n="91" d="100"/>
        </p:scale>
        <p:origin x="-2646" y="-102"/>
      </p:cViewPr>
      <p:guideLst>
        <p:guide orient="horz" pos="2160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3"/>
    </p:cViewPr>
  </p:sorterViewPr>
  <p:notesViewPr>
    <p:cSldViewPr snapToGrid="0">
      <p:cViewPr varScale="1">
        <p:scale>
          <a:sx n="66" d="100"/>
          <a:sy n="66" d="100"/>
        </p:scale>
        <p:origin x="-8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09D9E-0F22-44ED-B43C-3F44EA87E898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0496-6BB5-4109-94A5-902DECBE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9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67E3-005B-4A5B-A64B-4E620D6532D3}" type="datetimeFigureOut">
              <a:rPr lang="nl-NL" smtClean="0"/>
              <a:t>24-11-2017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EB55-D046-4316-A421-6DEA4C9E9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2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Hallo, Ik ben Sus Verwimp, een master student toegepaste informatica en mijn thesis onderwerp bestaat uit een case study over het programmeren met </a:t>
            </a:r>
            <a:r>
              <a:rPr lang="nl-NL" dirty="0" smtClean="0"/>
              <a:t>onzekerheid.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8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Tijdens deze presentatie vermeld ik eerst de context van mijn thesis.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motivatie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tot nu toe </a:t>
            </a:r>
            <a:r>
              <a:rPr lang="en-US" baseline="0" dirty="0" err="1" smtClean="0"/>
              <a:t>behaalde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vermeld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mijn</a:t>
            </a:r>
            <a:r>
              <a:rPr lang="en-US" baseline="0" dirty="0" smtClean="0"/>
              <a:t> planning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in de </a:t>
            </a:r>
            <a:r>
              <a:rPr lang="en-US" baseline="0" dirty="0" err="1" smtClean="0"/>
              <a:t>toekomst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23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 van de </a:t>
            </a:r>
            <a:r>
              <a:rPr lang="en-US" baseline="0" dirty="0" err="1" smtClean="0"/>
              <a:t>belangrijkste</a:t>
            </a:r>
            <a:r>
              <a:rPr lang="en-US" baseline="0" dirty="0" smtClean="0"/>
              <a:t> regels in het </a:t>
            </a:r>
            <a:r>
              <a:rPr lang="en-US" baseline="0" dirty="0" err="1" smtClean="0"/>
              <a:t>werken</a:t>
            </a:r>
            <a:r>
              <a:rPr lang="en-US" baseline="0" dirty="0" smtClean="0"/>
              <a:t> met </a:t>
            </a:r>
            <a:r>
              <a:rPr lang="en-US" dirty="0" err="1" smtClean="0"/>
              <a:t>onzekerheid</a:t>
            </a:r>
            <a:r>
              <a:rPr lang="en-US" dirty="0" smtClean="0"/>
              <a:t> </a:t>
            </a:r>
            <a:r>
              <a:rPr lang="en-US" baseline="0" dirty="0" smtClean="0"/>
              <a:t>is de </a:t>
            </a:r>
            <a:r>
              <a:rPr lang="en-US" baseline="0" dirty="0" err="1" smtClean="0"/>
              <a:t>Bayes’s</a:t>
            </a:r>
            <a:r>
              <a:rPr lang="en-US" baseline="0" dirty="0" smtClean="0"/>
              <a:t>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61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Bayes’ Rule </a:t>
            </a:r>
            <a:r>
              <a:rPr lang="en-US" baseline="0" dirty="0" err="1" smtClean="0"/>
              <a:t>geeft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formule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kans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hypothese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gegeven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bewijs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61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hiervan</a:t>
            </a:r>
            <a:r>
              <a:rPr lang="en-US" baseline="0" dirty="0" smtClean="0"/>
              <a:t> is het 20 </a:t>
            </a:r>
            <a:r>
              <a:rPr lang="en-US" baseline="0" dirty="0" err="1" smtClean="0"/>
              <a:t>keer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tossen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munt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uitkomst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keer</a:t>
            </a:r>
            <a:r>
              <a:rPr lang="en-US" baseline="0" dirty="0" smtClean="0"/>
              <a:t> munt is en 5 </a:t>
            </a:r>
            <a:r>
              <a:rPr lang="en-US" baseline="0" dirty="0" err="1" smtClean="0"/>
              <a:t>keer</a:t>
            </a:r>
            <a:r>
              <a:rPr lang="en-US" baseline="0" dirty="0" smtClean="0"/>
              <a:t> kop.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is nu de </a:t>
            </a:r>
            <a:r>
              <a:rPr lang="en-US" baseline="0" dirty="0" err="1" smtClean="0"/>
              <a:t>kans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munt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biased is.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is het </a:t>
            </a:r>
            <a:r>
              <a:rPr lang="en-US" baseline="0" dirty="0" err="1" smtClean="0"/>
              <a:t>bewijs</a:t>
            </a:r>
            <a:r>
              <a:rPr lang="en-US" baseline="0" dirty="0" smtClean="0"/>
              <a:t> de 20 </a:t>
            </a:r>
            <a:r>
              <a:rPr lang="en-US" baseline="0" dirty="0" err="1" smtClean="0"/>
              <a:t>tossen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uitkomst</a:t>
            </a:r>
            <a:r>
              <a:rPr lang="en-US" baseline="0" dirty="0" smtClean="0"/>
              <a:t> en de </a:t>
            </a:r>
            <a:r>
              <a:rPr lang="en-US" baseline="0" dirty="0" err="1" smtClean="0"/>
              <a:t>hypothese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de munt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biased.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noemen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inferentie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hypothese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de hand van </a:t>
            </a:r>
            <a:r>
              <a:rPr lang="en-US" baseline="0" dirty="0" err="1" smtClean="0"/>
              <a:t>bewijs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inferentie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hypothese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de hand van </a:t>
            </a:r>
            <a:r>
              <a:rPr lang="en-US" baseline="0" dirty="0" err="1" smtClean="0"/>
              <a:t>bewijs</a:t>
            </a:r>
            <a:r>
              <a:rPr lang="en-US" baseline="0" dirty="0" smtClean="0"/>
              <a:t> is de </a:t>
            </a:r>
            <a:r>
              <a:rPr lang="en-US" baseline="0" dirty="0" err="1" smtClean="0"/>
              <a:t>hoofdfunctie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probabilistische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programmeertaal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61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Probabilistische</a:t>
            </a:r>
            <a:r>
              <a:rPr lang="en-US" dirty="0" smtClean="0"/>
              <a:t> </a:t>
            </a:r>
            <a:r>
              <a:rPr lang="en-US" dirty="0" err="1" smtClean="0"/>
              <a:t>Programmeertalen</a:t>
            </a:r>
            <a:r>
              <a:rPr lang="en-US" dirty="0" smtClean="0"/>
              <a:t> of Probabilistic</a:t>
            </a:r>
            <a:r>
              <a:rPr lang="en-US" baseline="0" dirty="0" smtClean="0"/>
              <a:t> Programming Languages (PPL’s)?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afkorting</a:t>
            </a:r>
            <a:r>
              <a:rPr lang="en-US" baseline="0" dirty="0" smtClean="0"/>
              <a:t> PPL’s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verwijst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groep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Probalistische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programmeertalen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enkele</a:t>
            </a:r>
            <a:r>
              <a:rPr lang="en-US" baseline="0" dirty="0" smtClean="0"/>
              <a:t> PPL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Probalistische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programmeertaal</a:t>
            </a:r>
            <a:r>
              <a:rPr lang="en-US" baseline="0" dirty="0" smtClean="0"/>
              <a:t>. PPL’s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programmeertalen</a:t>
            </a:r>
            <a:r>
              <a:rPr lang="en-US" baseline="0" dirty="0" smtClean="0"/>
              <a:t> die het </a:t>
            </a:r>
            <a:r>
              <a:rPr lang="en-US" baseline="0" dirty="0" err="1" smtClean="0"/>
              <a:t>programmeren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onzekerheid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vergemakkelijken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Achter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PPL’s </a:t>
            </a:r>
            <a:r>
              <a:rPr lang="en-US" baseline="0" dirty="0" err="1" smtClean="0"/>
              <a:t>schuilt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inferentie</a:t>
            </a:r>
            <a:r>
              <a:rPr lang="en-US" baseline="0" dirty="0" smtClean="0"/>
              <a:t> machine die het </a:t>
            </a:r>
            <a:r>
              <a:rPr lang="en-US" baseline="0" dirty="0" err="1" smtClean="0"/>
              <a:t>berekenen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inferentie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automatiseert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79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Probabilistische</a:t>
            </a:r>
            <a:r>
              <a:rPr lang="en-US" dirty="0" smtClean="0"/>
              <a:t> </a:t>
            </a:r>
            <a:r>
              <a:rPr lang="en-US" dirty="0" err="1" smtClean="0"/>
              <a:t>Programmeertalen</a:t>
            </a:r>
            <a:r>
              <a:rPr lang="en-US" dirty="0" smtClean="0"/>
              <a:t> of Probabilistic</a:t>
            </a:r>
            <a:r>
              <a:rPr lang="en-US" baseline="0" dirty="0" smtClean="0"/>
              <a:t> Programming Languages (PPL’s)?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afkorting</a:t>
            </a:r>
            <a:r>
              <a:rPr lang="en-US" baseline="0" dirty="0" smtClean="0"/>
              <a:t> PPL’s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verwijst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groep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Probalistische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programmeertalen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enkele</a:t>
            </a:r>
            <a:r>
              <a:rPr lang="en-US" baseline="0" dirty="0" smtClean="0"/>
              <a:t> PPL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Probalistische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programmeertaal</a:t>
            </a:r>
            <a:r>
              <a:rPr lang="en-US" baseline="0" dirty="0" smtClean="0"/>
              <a:t>. PPL’s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programmeertalen</a:t>
            </a:r>
            <a:r>
              <a:rPr lang="en-US" baseline="0" dirty="0" smtClean="0"/>
              <a:t> die het </a:t>
            </a:r>
            <a:r>
              <a:rPr lang="en-US" baseline="0" dirty="0" err="1" smtClean="0"/>
              <a:t>programmeren</a:t>
            </a:r>
            <a:r>
              <a:rPr lang="en-US" baseline="0" dirty="0" smtClean="0"/>
              <a:t> met </a:t>
            </a:r>
            <a:r>
              <a:rPr lang="en-US" baseline="0" dirty="0" err="1" smtClean="0"/>
              <a:t>onzekerheid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vergemakkelijken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Achter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PPL’s </a:t>
            </a:r>
            <a:r>
              <a:rPr lang="en-US" baseline="0" dirty="0" err="1" smtClean="0"/>
              <a:t>schuilt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inferentie</a:t>
            </a:r>
            <a:r>
              <a:rPr lang="en-US" baseline="0" dirty="0" smtClean="0"/>
              <a:t> machine die het </a:t>
            </a:r>
            <a:r>
              <a:rPr lang="en-US" baseline="0" dirty="0" err="1" smtClean="0"/>
              <a:t>berekenen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inferentie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automatiseert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6EB55-D046-4316-A421-6DEA4C9E91D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79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2" name="Rechthoek 11"/>
          <p:cNvSpPr/>
          <p:nvPr userDrawn="1"/>
        </p:nvSpPr>
        <p:spPr>
          <a:xfrm>
            <a:off x="0" y="4679576"/>
            <a:ext cx="9144000" cy="217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1646238"/>
            <a:ext cx="2498893" cy="456736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196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3929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1350253"/>
            <a:ext cx="4648209" cy="55077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516950" cy="238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6516947" cy="16559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1740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252000-72D1-4588-81D0-A21B268C4F60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813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225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1B5EE41-54AE-48CB-8D18-4748453B9BC8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4414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FB26-3E0B-43F3-B1DB-8FF4C39B3D0D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4921624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4359600"/>
            <a:ext cx="4921624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4FC34B-922A-43D1-878B-5EF44FE511A8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290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4921200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4921200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918A91-1924-4471-9808-ACB04D0ED8EA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6195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738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AB9-5FA3-46D6-A3EF-8850D13E3E94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6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45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459" y="2339788"/>
            <a:ext cx="3924000" cy="3708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339789"/>
            <a:ext cx="3924000" cy="37085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4A5-45C8-4246-ADE0-8842E3C66E5D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2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E6CE-7017-4F77-9645-5F8638D9B9E2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3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5E81-6827-4C1D-AD12-F50C5BE907ED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3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8772" y="860612"/>
            <a:ext cx="7806456" cy="44851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2BA5-0515-4B7F-B8A4-B74FD521147B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4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9EF3F9E-B585-4D67-B28C-5D7ABCECB608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2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5999"/>
            <a:ext cx="7991738" cy="43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4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7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81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5BE6352-CF92-4CB8-B2C0-9F716CAEF608}" type="datetime1">
              <a:rPr lang="nl-BE" smtClean="0"/>
              <a:t>24/11/2017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2" name="Afbeelding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86250" y="6210000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7991738" cy="4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Programmeren</a:t>
            </a:r>
            <a:r>
              <a:rPr lang="en-US" b="1" dirty="0" smtClean="0"/>
              <a:t> met </a:t>
            </a:r>
            <a:r>
              <a:rPr lang="en-US" b="1" dirty="0" err="1" smtClean="0"/>
              <a:t>onzekerheid</a:t>
            </a:r>
            <a:r>
              <a:rPr lang="en-US" b="1" dirty="0" smtClean="0"/>
              <a:t>: </a:t>
            </a:r>
            <a:r>
              <a:rPr lang="en-US" b="1" dirty="0" err="1" smtClean="0"/>
              <a:t>Een</a:t>
            </a:r>
            <a:r>
              <a:rPr lang="en-US" b="1" dirty="0" smtClean="0"/>
              <a:t> case 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Verwimp</a:t>
            </a:r>
            <a:endParaRPr lang="en-US" dirty="0"/>
          </a:p>
          <a:p>
            <a:r>
              <a:rPr lang="en-US" dirty="0" err="1"/>
              <a:t>Promotor</a:t>
            </a:r>
            <a:r>
              <a:rPr lang="en-US" dirty="0"/>
              <a:t>: Tom </a:t>
            </a:r>
            <a:r>
              <a:rPr lang="en-US" dirty="0" err="1" smtClean="0"/>
              <a:t>Schrijvers</a:t>
            </a:r>
            <a:endParaRPr lang="en-US" dirty="0" smtClean="0"/>
          </a:p>
          <a:p>
            <a:r>
              <a:rPr lang="en-US" dirty="0" err="1" smtClean="0"/>
              <a:t>Begeleider</a:t>
            </a:r>
            <a:r>
              <a:rPr lang="en-US" dirty="0" smtClean="0"/>
              <a:t>: Alexander </a:t>
            </a:r>
            <a:r>
              <a:rPr lang="en-US" dirty="0" err="1" smtClean="0"/>
              <a:t>Vandenbroucke</a:t>
            </a:r>
            <a:endParaRPr lang="en-US" dirty="0"/>
          </a:p>
          <a:p>
            <a:endParaRPr lang="nl-NL" dirty="0"/>
          </a:p>
        </p:txBody>
      </p:sp>
      <p:pic>
        <p:nvPicPr>
          <p:cNvPr id="1034" name="Picture 10" descr="https://scontent-bru2-1.xx.fbcdn.net/v/t34.0-12/22835526_10213745871942824_1451109758_n.png?oh=4a3caedf5d72cd24e691fff36b3d7382&amp;oe=59F3A5EC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r="2364"/>
          <a:stretch>
            <a:fillRect/>
          </a:stretch>
        </p:blipFill>
        <p:spPr bwMode="auto">
          <a:xfrm>
            <a:off x="5226215" y="987973"/>
            <a:ext cx="4001867" cy="42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err="1" smtClean="0"/>
              <a:t>Motivatie</a:t>
            </a:r>
            <a:endParaRPr lang="en-US" dirty="0" smtClean="0"/>
          </a:p>
          <a:p>
            <a:r>
              <a:rPr lang="en-US" dirty="0" err="1" smtClean="0"/>
              <a:t>Resultaten</a:t>
            </a:r>
            <a:endParaRPr lang="en-US" dirty="0" smtClean="0"/>
          </a:p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Inhoudsopgave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onzekerheid</a:t>
            </a:r>
            <a:r>
              <a:rPr lang="en-US" dirty="0"/>
              <a:t>?</a:t>
            </a:r>
          </a:p>
        </p:txBody>
      </p:sp>
      <p:pic>
        <p:nvPicPr>
          <p:cNvPr id="6" name="Picture 2" descr="Afbeeldingsresultaat voor bayes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000250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52951" y="1981502"/>
            <a:ext cx="263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Bayes’ Rule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71749" y="2885090"/>
            <a:ext cx="1348609" cy="9249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onzekerheid</a:t>
            </a:r>
            <a:r>
              <a:rPr lang="en-US" dirty="0"/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71749" y="1981502"/>
            <a:ext cx="4000501" cy="2876248"/>
            <a:chOff x="2571749" y="1981502"/>
            <a:chExt cx="4000501" cy="2876248"/>
          </a:xfrm>
        </p:grpSpPr>
        <p:grpSp>
          <p:nvGrpSpPr>
            <p:cNvPr id="8" name="Group 7"/>
            <p:cNvGrpSpPr/>
            <p:nvPr/>
          </p:nvGrpSpPr>
          <p:grpSpPr>
            <a:xfrm>
              <a:off x="2571750" y="1981502"/>
              <a:ext cx="4000500" cy="2876248"/>
              <a:chOff x="2571750" y="1981502"/>
              <a:chExt cx="4000500" cy="2876248"/>
            </a:xfrm>
          </p:grpSpPr>
          <p:pic>
            <p:nvPicPr>
              <p:cNvPr id="6" name="Picture 2" descr="Afbeeldingsresultaat voor bayes ru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1750" y="2000250"/>
                <a:ext cx="4000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252951" y="1981502"/>
                <a:ext cx="2638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Bayes’ Rule</a:t>
                </a:r>
                <a:endParaRPr lang="en-US" sz="2800" dirty="0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2571749" y="2885090"/>
              <a:ext cx="1348609" cy="92491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71749" y="4211418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Hypothese</a:t>
            </a:r>
            <a:endParaRPr lang="en-US" dirty="0" smtClean="0"/>
          </a:p>
          <a:p>
            <a:r>
              <a:rPr lang="en-US" dirty="0" smtClean="0"/>
              <a:t>B = </a:t>
            </a:r>
            <a:r>
              <a:rPr lang="en-US" dirty="0" err="1" smtClean="0"/>
              <a:t>Bewijs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713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onzekerheid</a:t>
            </a:r>
            <a:r>
              <a:rPr lang="en-US" dirty="0"/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71749" y="1981502"/>
            <a:ext cx="4000501" cy="2876248"/>
            <a:chOff x="2571749" y="1981502"/>
            <a:chExt cx="4000501" cy="2876248"/>
          </a:xfrm>
        </p:grpSpPr>
        <p:grpSp>
          <p:nvGrpSpPr>
            <p:cNvPr id="8" name="Group 7"/>
            <p:cNvGrpSpPr/>
            <p:nvPr/>
          </p:nvGrpSpPr>
          <p:grpSpPr>
            <a:xfrm>
              <a:off x="2571750" y="1981502"/>
              <a:ext cx="4000500" cy="2876248"/>
              <a:chOff x="2571750" y="1981502"/>
              <a:chExt cx="4000500" cy="2876248"/>
            </a:xfrm>
          </p:grpSpPr>
          <p:pic>
            <p:nvPicPr>
              <p:cNvPr id="6" name="Picture 2" descr="Afbeeldingsresultaat voor bayes ru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1750" y="2000250"/>
                <a:ext cx="4000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252951" y="1981502"/>
                <a:ext cx="2638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Bayes’ Rule</a:t>
                </a:r>
                <a:endParaRPr lang="en-US" sz="2800" dirty="0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2571749" y="2885090"/>
              <a:ext cx="1348609" cy="92491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71749" y="4211418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Hypothese</a:t>
            </a:r>
            <a:endParaRPr lang="en-US" dirty="0" smtClean="0"/>
          </a:p>
          <a:p>
            <a:r>
              <a:rPr lang="en-US" dirty="0" smtClean="0"/>
              <a:t>B = </a:t>
            </a:r>
            <a:r>
              <a:rPr lang="en-US" dirty="0" err="1" smtClean="0"/>
              <a:t>Bewijs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60938" y="5034455"/>
            <a:ext cx="6222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Wat</a:t>
            </a:r>
            <a:r>
              <a:rPr lang="en-US" dirty="0" smtClean="0"/>
              <a:t> is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munt </a:t>
            </a:r>
            <a:r>
              <a:rPr lang="en-US" dirty="0" err="1" smtClean="0"/>
              <a:t>niet</a:t>
            </a:r>
            <a:r>
              <a:rPr lang="en-US" dirty="0" smtClean="0"/>
              <a:t> biased is </a:t>
            </a:r>
            <a:r>
              <a:rPr lang="en-US" dirty="0" err="1" smtClean="0"/>
              <a:t>als</a:t>
            </a:r>
            <a:r>
              <a:rPr lang="en-US" dirty="0" smtClean="0"/>
              <a:t> we het 20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tossen</a:t>
            </a:r>
            <a:r>
              <a:rPr lang="en-US" dirty="0" smtClean="0"/>
              <a:t> en 15 </a:t>
            </a:r>
            <a:r>
              <a:rPr lang="en-US" dirty="0" err="1" smtClean="0"/>
              <a:t>keer</a:t>
            </a:r>
            <a:r>
              <a:rPr lang="en-US" dirty="0" smtClean="0"/>
              <a:t> munt </a:t>
            </a:r>
            <a:r>
              <a:rPr lang="en-US" dirty="0" err="1" smtClean="0"/>
              <a:t>krijgen</a:t>
            </a:r>
            <a:r>
              <a:rPr lang="en-US" dirty="0" smtClean="0"/>
              <a:t> en 5 </a:t>
            </a:r>
            <a:r>
              <a:rPr lang="en-US" dirty="0" err="1" smtClean="0"/>
              <a:t>keer</a:t>
            </a:r>
            <a:r>
              <a:rPr lang="en-US" dirty="0" smtClean="0"/>
              <a:t> kop.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2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Probabilistische</a:t>
            </a:r>
            <a:r>
              <a:rPr lang="en-US" dirty="0"/>
              <a:t> </a:t>
            </a:r>
            <a:r>
              <a:rPr lang="en-US" dirty="0" err="1" smtClean="0"/>
              <a:t>Programmeertalen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(PPL’s </a:t>
            </a:r>
            <a:r>
              <a:rPr lang="en-US" dirty="0" err="1" smtClean="0"/>
              <a:t>english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27296" y="3909847"/>
            <a:ext cx="748862" cy="6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75904" y="3909847"/>
            <a:ext cx="748862" cy="6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7559" y="4635061"/>
            <a:ext cx="1774168" cy="1114097"/>
            <a:chOff x="651642" y="3804743"/>
            <a:chExt cx="1774168" cy="1114097"/>
          </a:xfrm>
        </p:grpSpPr>
        <p:sp>
          <p:nvSpPr>
            <p:cNvPr id="9" name="Oval 8"/>
            <p:cNvSpPr/>
            <p:nvPr/>
          </p:nvSpPr>
          <p:spPr>
            <a:xfrm>
              <a:off x="651642" y="3804743"/>
              <a:ext cx="1774168" cy="11140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3360" y="4177125"/>
              <a:ext cx="12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ProbLog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50335" y="4650827"/>
            <a:ext cx="1774168" cy="1114097"/>
            <a:chOff x="6773918" y="3804742"/>
            <a:chExt cx="1774168" cy="1114097"/>
          </a:xfrm>
        </p:grpSpPr>
        <p:sp>
          <p:nvSpPr>
            <p:cNvPr id="12" name="Oval 11"/>
            <p:cNvSpPr/>
            <p:nvPr/>
          </p:nvSpPr>
          <p:spPr>
            <a:xfrm>
              <a:off x="6773918" y="3804742"/>
              <a:ext cx="1774168" cy="11140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5636" y="4177125"/>
              <a:ext cx="12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Anglican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1726" y="1923696"/>
            <a:ext cx="4000501" cy="1986151"/>
            <a:chOff x="2571749" y="1981502"/>
            <a:chExt cx="4000501" cy="1986151"/>
          </a:xfrm>
        </p:grpSpPr>
        <p:grpSp>
          <p:nvGrpSpPr>
            <p:cNvPr id="15" name="Group 14"/>
            <p:cNvGrpSpPr/>
            <p:nvPr/>
          </p:nvGrpSpPr>
          <p:grpSpPr>
            <a:xfrm>
              <a:off x="2571750" y="1981502"/>
              <a:ext cx="4000500" cy="1986151"/>
              <a:chOff x="2571750" y="1981502"/>
              <a:chExt cx="4000500" cy="1986151"/>
            </a:xfrm>
          </p:grpSpPr>
          <p:pic>
            <p:nvPicPr>
              <p:cNvPr id="17" name="Picture 2" descr="Afbeeldingsresultaat voor bayes rul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149"/>
              <a:stretch/>
            </p:blipFill>
            <p:spPr bwMode="auto">
              <a:xfrm>
                <a:off x="2571750" y="2000250"/>
                <a:ext cx="4000500" cy="1967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252951" y="1981502"/>
                <a:ext cx="2638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Bayes’ Rule</a:t>
                </a:r>
                <a:endParaRPr lang="en-US" sz="2800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2571749" y="2885090"/>
              <a:ext cx="1348609" cy="92491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Probabilistische</a:t>
            </a:r>
            <a:r>
              <a:rPr lang="en-US" dirty="0"/>
              <a:t> </a:t>
            </a:r>
            <a:r>
              <a:rPr lang="en-US" dirty="0" err="1" smtClean="0"/>
              <a:t>Programmeertalen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(PPL’s </a:t>
            </a:r>
            <a:r>
              <a:rPr lang="en-US" dirty="0" err="1" smtClean="0"/>
              <a:t>english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27296" y="3909847"/>
            <a:ext cx="748862" cy="6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75904" y="3909847"/>
            <a:ext cx="748862" cy="65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7559" y="4635061"/>
            <a:ext cx="1774168" cy="1114097"/>
            <a:chOff x="651642" y="3804743"/>
            <a:chExt cx="1774168" cy="1114097"/>
          </a:xfrm>
        </p:grpSpPr>
        <p:sp>
          <p:nvSpPr>
            <p:cNvPr id="9" name="Oval 8"/>
            <p:cNvSpPr/>
            <p:nvPr/>
          </p:nvSpPr>
          <p:spPr>
            <a:xfrm>
              <a:off x="651642" y="3804743"/>
              <a:ext cx="1774168" cy="11140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3360" y="4177125"/>
              <a:ext cx="12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ProbLog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50335" y="4650827"/>
            <a:ext cx="1774168" cy="1114097"/>
            <a:chOff x="6773918" y="3804742"/>
            <a:chExt cx="1774168" cy="1114097"/>
          </a:xfrm>
        </p:grpSpPr>
        <p:sp>
          <p:nvSpPr>
            <p:cNvPr id="12" name="Oval 11"/>
            <p:cNvSpPr/>
            <p:nvPr/>
          </p:nvSpPr>
          <p:spPr>
            <a:xfrm>
              <a:off x="6773918" y="3804742"/>
              <a:ext cx="1774168" cy="11140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5636" y="4177125"/>
              <a:ext cx="12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Anglican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1726" y="1923696"/>
            <a:ext cx="4000501" cy="1986151"/>
            <a:chOff x="2571749" y="1981502"/>
            <a:chExt cx="4000501" cy="1986151"/>
          </a:xfrm>
        </p:grpSpPr>
        <p:grpSp>
          <p:nvGrpSpPr>
            <p:cNvPr id="15" name="Group 14"/>
            <p:cNvGrpSpPr/>
            <p:nvPr/>
          </p:nvGrpSpPr>
          <p:grpSpPr>
            <a:xfrm>
              <a:off x="2571750" y="1981502"/>
              <a:ext cx="4000500" cy="1986151"/>
              <a:chOff x="2571750" y="1981502"/>
              <a:chExt cx="4000500" cy="1986151"/>
            </a:xfrm>
          </p:grpSpPr>
          <p:pic>
            <p:nvPicPr>
              <p:cNvPr id="17" name="Picture 2" descr="Afbeeldingsresultaat voor bayes rul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149"/>
              <a:stretch/>
            </p:blipFill>
            <p:spPr bwMode="auto">
              <a:xfrm>
                <a:off x="2571750" y="2000250"/>
                <a:ext cx="4000500" cy="1967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252951" y="1981502"/>
                <a:ext cx="2638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Bayes’ Rule</a:t>
                </a:r>
                <a:endParaRPr lang="en-US" sz="2800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2571749" y="2885090"/>
              <a:ext cx="1348609" cy="92491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6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Departement Computerwetenschappen · Faculteit Wetenschappen · KU Leuven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901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Microsoft Office PowerPoint</Application>
  <PresentationFormat>On-screen Show (4:3)</PresentationFormat>
  <Paragraphs>57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KU Leuven</vt:lpstr>
      <vt:lpstr>KU Leuven sedes</vt:lpstr>
      <vt:lpstr>Programmeren met onzekerheid: Een case study</vt:lpstr>
      <vt:lpstr>Inhoudsopgave</vt:lpstr>
      <vt:lpstr>onzekerheid?</vt:lpstr>
      <vt:lpstr>onzekerheid?</vt:lpstr>
      <vt:lpstr>onzekerheid?</vt:lpstr>
      <vt:lpstr>Probabilistische Programmeertalen (PPL’s english)</vt:lpstr>
      <vt:lpstr>Probabilistische Programmeertalen (PPL’s english)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2017-09-13T11:56:44Z</dcterms:created>
  <dcterms:modified xsi:type="dcterms:W3CDTF">2017-11-24T11:49:18Z</dcterms:modified>
</cp:coreProperties>
</file>