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1"/>
  </p:notesMasterIdLst>
  <p:handoutMasterIdLst>
    <p:handoutMasterId r:id="rId32"/>
  </p:handoutMasterIdLst>
  <p:sldIdLst>
    <p:sldId id="259" r:id="rId3"/>
    <p:sldId id="264" r:id="rId4"/>
    <p:sldId id="265" r:id="rId5"/>
    <p:sldId id="266" r:id="rId6"/>
    <p:sldId id="267" r:id="rId7"/>
    <p:sldId id="268" r:id="rId8"/>
    <p:sldId id="269" r:id="rId9"/>
    <p:sldId id="261" r:id="rId10"/>
    <p:sldId id="270" r:id="rId11"/>
    <p:sldId id="271" r:id="rId12"/>
    <p:sldId id="275" r:id="rId13"/>
    <p:sldId id="277" r:id="rId14"/>
    <p:sldId id="276" r:id="rId15"/>
    <p:sldId id="294" r:id="rId16"/>
    <p:sldId id="278" r:id="rId17"/>
    <p:sldId id="285" r:id="rId18"/>
    <p:sldId id="284" r:id="rId19"/>
    <p:sldId id="283" r:id="rId20"/>
    <p:sldId id="286" r:id="rId21"/>
    <p:sldId id="287" r:id="rId22"/>
    <p:sldId id="288" r:id="rId23"/>
    <p:sldId id="289" r:id="rId24"/>
    <p:sldId id="290" r:id="rId25"/>
    <p:sldId id="291" r:id="rId26"/>
    <p:sldId id="293" r:id="rId27"/>
    <p:sldId id="295" r:id="rId28"/>
    <p:sldId id="273" r:id="rId29"/>
    <p:sldId id="28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varScale="1">
        <p:scale>
          <a:sx n="91" d="100"/>
          <a:sy n="91" d="100"/>
        </p:scale>
        <p:origin x="-2646" y="-10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Score</a:t>
            </a:r>
            <a:r>
              <a:rPr lang="en-US" baseline="0" dirty="0" smtClean="0"/>
              <a:t> </a:t>
            </a: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30548480"/>
        <c:axId val="130550400"/>
      </c:barChart>
      <c:catAx>
        <c:axId val="130548480"/>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30550400"/>
        <c:crosses val="autoZero"/>
        <c:auto val="1"/>
        <c:lblAlgn val="ctr"/>
        <c:lblOffset val="100"/>
        <c:noMultiLvlLbl val="0"/>
      </c:catAx>
      <c:valAx>
        <c:axId val="130550400"/>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305484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25-Nov-17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25-11-2017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 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geevalueerd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a:t>
            </a:r>
            <a:r>
              <a:rPr lang="en-US" baseline="0" dirty="0" smtClean="0"/>
              <a:t> </a:t>
            </a:r>
            <a:r>
              <a:rPr lang="en-US" baseline="0" dirty="0" err="1" smtClean="0"/>
              <a:t>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Van Host-</a:t>
            </a:r>
            <a:r>
              <a:rPr lang="en-US" dirty="0" err="1" smtClean="0"/>
              <a:t>taal</a:t>
            </a:r>
            <a:r>
              <a:rPr lang="en-US" dirty="0" smtClean="0"/>
              <a:t> PPL </a:t>
            </a:r>
            <a:r>
              <a:rPr lang="en-US" dirty="0" err="1" smtClean="0"/>
              <a:t>naar</a:t>
            </a:r>
            <a:r>
              <a:rPr lang="en-US" dirty="0" smtClean="0"/>
              <a:t> Host-</a:t>
            </a:r>
            <a:r>
              <a:rPr lang="en-US" dirty="0" err="1" smtClean="0"/>
              <a:t>taal</a:t>
            </a:r>
            <a:r>
              <a:rPr lang="en-US" baseline="0" dirty="0" smtClean="0"/>
              <a:t> </a:t>
            </a:r>
            <a:r>
              <a:rPr lang="en-US" baseline="0" dirty="0" smtClean="0"/>
              <a:t>PPL of van </a:t>
            </a:r>
            <a:r>
              <a:rPr lang="en-US" baseline="0" dirty="0" err="1" smtClean="0"/>
              <a:t>programmeer</a:t>
            </a:r>
            <a:r>
              <a:rPr lang="en-US" baseline="0" dirty="0" smtClean="0"/>
              <a:t> </a:t>
            </a:r>
            <a:r>
              <a:rPr lang="en-US" baseline="0" dirty="0" err="1" smtClean="0"/>
              <a:t>paradigma</a:t>
            </a:r>
            <a:r>
              <a:rPr lang="en-US" baseline="0" dirty="0" smtClean="0"/>
              <a:t> </a:t>
            </a:r>
            <a:r>
              <a:rPr lang="en-US" baseline="0" dirty="0" err="1" smtClean="0"/>
              <a:t>naar</a:t>
            </a:r>
            <a:r>
              <a:rPr lang="en-US" baseline="0" dirty="0" smtClean="0"/>
              <a:t> </a:t>
            </a:r>
            <a:r>
              <a:rPr lang="en-US" baseline="0" dirty="0" err="1" smtClean="0"/>
              <a:t>programmeer</a:t>
            </a:r>
            <a:r>
              <a:rPr lang="en-US" baseline="0" dirty="0" smtClean="0"/>
              <a:t> </a:t>
            </a:r>
            <a:r>
              <a:rPr lang="en-US" baseline="0" dirty="0" err="1" smtClean="0"/>
              <a:t>paradigma</a:t>
            </a:r>
            <a:r>
              <a:rPr lang="en-US" baseline="0" dirty="0" smtClean="0"/>
              <a:t>. </a:t>
            </a:r>
            <a:r>
              <a:rPr lang="en-US" baseline="0" dirty="0" err="1" smtClean="0"/>
              <a:t>Ik</a:t>
            </a:r>
            <a:r>
              <a:rPr lang="en-US" baseline="0" dirty="0" smtClean="0"/>
              <a:t> ben van plan </a:t>
            </a:r>
            <a:r>
              <a:rPr lang="en-US" baseline="0" dirty="0" err="1" smtClean="0"/>
              <a:t>om</a:t>
            </a:r>
            <a:r>
              <a:rPr lang="en-US" baseline="0" dirty="0" smtClean="0"/>
              <a:t> </a:t>
            </a:r>
            <a:r>
              <a:rPr lang="en-US" baseline="0" dirty="0" err="1" smtClean="0"/>
              <a:t>verschillende</a:t>
            </a:r>
            <a:r>
              <a:rPr lang="en-US" baseline="0" dirty="0" smtClean="0"/>
              <a:t> host-</a:t>
            </a:r>
            <a:r>
              <a:rPr lang="en-US" baseline="0" dirty="0" err="1" smtClean="0"/>
              <a:t>taal</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aan</a:t>
            </a:r>
            <a:r>
              <a:rPr lang="en-US" baseline="0" dirty="0" smtClean="0"/>
              <a:t> de hand van de </a:t>
            </a:r>
            <a:r>
              <a:rPr lang="en-US" baseline="0" dirty="0" err="1" smtClean="0"/>
              <a:t>voorafgaande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dan</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385447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Tijdens deze presentatie</a:t>
            </a:r>
            <a:r>
              <a:rPr lang="nl-NL" baseline="0" dirty="0" smtClean="0"/>
              <a:t> geef ik eerst korte achtergrond informatie,</a:t>
            </a:r>
            <a:r>
              <a:rPr lang="nl-NL" dirty="0" smtClean="0"/>
              <a:t> de context van mijn thesis.</a:t>
            </a:r>
            <a:r>
              <a:rPr lang="en-US" baseline="0" dirty="0" smtClean="0"/>
              <a:t> </a:t>
            </a:r>
            <a:r>
              <a:rPr lang="en-US" baseline="0" dirty="0" err="1" smtClean="0"/>
              <a:t>Daarna</a:t>
            </a:r>
            <a:r>
              <a:rPr lang="en-US" baseline="0" dirty="0" smtClean="0"/>
              <a:t> de </a:t>
            </a:r>
            <a:r>
              <a:rPr lang="en-US" baseline="0" dirty="0" err="1" smtClean="0"/>
              <a:t>motivatie</a:t>
            </a:r>
            <a:r>
              <a:rPr lang="en-US" baseline="0" dirty="0" smtClean="0"/>
              <a:t> </a:t>
            </a:r>
            <a:r>
              <a:rPr lang="en-US" baseline="0" dirty="0" err="1" smtClean="0"/>
              <a:t>waarom</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doen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de tot nu toe </a:t>
            </a:r>
            <a:r>
              <a:rPr lang="en-US" baseline="0" dirty="0" err="1" smtClean="0"/>
              <a:t>behaalde</a:t>
            </a:r>
            <a:r>
              <a:rPr lang="en-US" baseline="0" dirty="0" smtClean="0"/>
              <a:t> </a:t>
            </a:r>
            <a:r>
              <a:rPr lang="en-US" baseline="0" dirty="0" err="1" smtClean="0"/>
              <a:t>resultaten</a:t>
            </a:r>
            <a:r>
              <a:rPr lang="en-US" baseline="0" dirty="0" smtClean="0"/>
              <a:t> </a:t>
            </a:r>
            <a:r>
              <a:rPr lang="en-US" baseline="0" dirty="0" err="1" smtClean="0"/>
              <a:t>vermeld</a:t>
            </a:r>
            <a:r>
              <a:rPr lang="en-US" baseline="0" dirty="0" smtClean="0"/>
              <a:t> en </a:t>
            </a:r>
            <a:r>
              <a:rPr lang="en-US" baseline="0" dirty="0" err="1" smtClean="0"/>
              <a:t>mijn</a:t>
            </a:r>
            <a:r>
              <a:rPr lang="en-US" baseline="0" dirty="0" smtClean="0"/>
              <a:t> planning </a:t>
            </a:r>
            <a:r>
              <a:rPr lang="en-US" baseline="0" dirty="0" err="1" smtClean="0"/>
              <a:t>voor</a:t>
            </a:r>
            <a:r>
              <a:rPr lang="en-US" baseline="0" dirty="0" smtClean="0"/>
              <a:t> in de </a:t>
            </a:r>
            <a:r>
              <a:rPr lang="en-US" baseline="0" dirty="0" err="1" smtClean="0"/>
              <a:t>toekomst</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1682232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25</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27</a:t>
            </a:fld>
            <a:endParaRPr lang="nl-NL"/>
          </a:p>
        </p:txBody>
      </p:sp>
    </p:spTree>
    <p:extLst>
      <p:ext uri="{BB962C8B-B14F-4D97-AF65-F5344CB8AC3E}">
        <p14:creationId xmlns:p14="http://schemas.microsoft.com/office/powerpoint/2010/main" val="219478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a:t>
            </a:r>
            <a:r>
              <a:rPr lang="en-US" baseline="0" dirty="0" err="1" smtClean="0"/>
              <a:t>Bayes’s</a:t>
            </a:r>
            <a:r>
              <a:rPr lang="en-US" baseline="0" dirty="0" smtClean="0"/>
              <a:t> Rule.</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Bayes’ Rule </a:t>
            </a:r>
            <a:r>
              <a:rPr lang="en-US" baseline="0" dirty="0" err="1" smtClean="0"/>
              <a:t>geeft</a:t>
            </a:r>
            <a:r>
              <a:rPr lang="en-US" baseline="0" dirty="0" smtClean="0"/>
              <a:t> de </a:t>
            </a:r>
            <a:r>
              <a:rPr lang="en-US" baseline="0" dirty="0" err="1" smtClean="0"/>
              <a:t>formule</a:t>
            </a:r>
            <a:r>
              <a:rPr lang="en-US" baseline="0" dirty="0" smtClean="0"/>
              <a:t> </a:t>
            </a:r>
            <a:r>
              <a:rPr lang="en-US" baseline="0" dirty="0" err="1" smtClean="0"/>
              <a:t>voor</a:t>
            </a:r>
            <a:r>
              <a:rPr lang="en-US" baseline="0" dirty="0" smtClean="0"/>
              <a:t> de </a:t>
            </a:r>
            <a:r>
              <a:rPr lang="en-US" baseline="0" dirty="0" err="1" smtClean="0"/>
              <a:t>kans</a:t>
            </a:r>
            <a:r>
              <a:rPr lang="en-US" baseline="0" dirty="0" smtClean="0"/>
              <a:t> </a:t>
            </a:r>
            <a:r>
              <a:rPr lang="en-US" baseline="0" dirty="0" err="1" smtClean="0"/>
              <a:t>te</a:t>
            </a:r>
            <a:r>
              <a:rPr lang="en-US" baseline="0" dirty="0" smtClean="0"/>
              <a:t> </a:t>
            </a:r>
            <a:r>
              <a:rPr lang="en-US" baseline="0" dirty="0" err="1" smtClean="0"/>
              <a:t>bereken</a:t>
            </a:r>
            <a:r>
              <a:rPr lang="en-US" baseline="0" dirty="0" smtClean="0"/>
              <a: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waar</a:t>
            </a:r>
            <a:r>
              <a:rPr lang="en-US" baseline="0" dirty="0" smtClean="0"/>
              <a:t> is </a:t>
            </a:r>
            <a:r>
              <a:rPr lang="en-US" baseline="0" dirty="0" err="1" smtClean="0"/>
              <a:t>gegeven</a:t>
            </a:r>
            <a:r>
              <a:rPr lang="en-US" baseline="0" dirty="0" smtClean="0"/>
              <a:t> </a:t>
            </a:r>
            <a:r>
              <a:rPr lang="en-US" baseline="0" dirty="0" err="1" smtClean="0"/>
              <a:t>bewijs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voorbeeld</a:t>
            </a:r>
            <a:r>
              <a:rPr lang="en-US" baseline="0" dirty="0" smtClean="0"/>
              <a:t> </a:t>
            </a:r>
            <a:r>
              <a:rPr lang="en-US" baseline="0" dirty="0" err="1" smtClean="0"/>
              <a:t>hiervan</a:t>
            </a:r>
            <a:r>
              <a:rPr lang="en-US" baseline="0" dirty="0" smtClean="0"/>
              <a:t> is het 20 </a:t>
            </a:r>
            <a:r>
              <a:rPr lang="en-US" baseline="0" dirty="0" err="1" smtClean="0"/>
              <a:t>keer</a:t>
            </a:r>
            <a:r>
              <a:rPr lang="en-US" baseline="0" dirty="0" smtClean="0"/>
              <a:t> </a:t>
            </a:r>
            <a:r>
              <a:rPr lang="en-US" baseline="0" dirty="0" err="1" smtClean="0"/>
              <a:t>tossen</a:t>
            </a:r>
            <a:r>
              <a:rPr lang="en-US" baseline="0" dirty="0" smtClean="0"/>
              <a:t> van </a:t>
            </a:r>
            <a:r>
              <a:rPr lang="en-US" baseline="0" dirty="0" err="1" smtClean="0"/>
              <a:t>een</a:t>
            </a:r>
            <a:r>
              <a:rPr lang="en-US" baseline="0" dirty="0" smtClean="0"/>
              <a:t> munt </a:t>
            </a:r>
            <a:r>
              <a:rPr lang="en-US" baseline="0" dirty="0" err="1" smtClean="0"/>
              <a:t>waar</a:t>
            </a:r>
            <a:r>
              <a:rPr lang="en-US" baseline="0" dirty="0" smtClean="0"/>
              <a:t> de </a:t>
            </a:r>
            <a:r>
              <a:rPr lang="en-US" baseline="0" dirty="0" err="1" smtClean="0"/>
              <a:t>uitkomst</a:t>
            </a:r>
            <a:r>
              <a:rPr lang="en-US" baseline="0" dirty="0" smtClean="0"/>
              <a:t> 15 </a:t>
            </a:r>
            <a:r>
              <a:rPr lang="en-US" baseline="0" dirty="0" err="1" smtClean="0"/>
              <a:t>keer</a:t>
            </a:r>
            <a:r>
              <a:rPr lang="en-US" baseline="0" dirty="0" smtClean="0"/>
              <a:t> munt is en 5 </a:t>
            </a:r>
            <a:r>
              <a:rPr lang="en-US" baseline="0" dirty="0" err="1" smtClean="0"/>
              <a:t>keer</a:t>
            </a:r>
            <a:r>
              <a:rPr lang="en-US" baseline="0" dirty="0" smtClean="0"/>
              <a:t> kop.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deze</a:t>
            </a:r>
            <a:r>
              <a:rPr lang="en-US" baseline="0" dirty="0" smtClean="0"/>
              <a:t> munt </a:t>
            </a:r>
            <a:r>
              <a:rPr lang="en-US" baseline="0" dirty="0" err="1" smtClean="0"/>
              <a:t>niet</a:t>
            </a:r>
            <a:r>
              <a:rPr lang="en-US" baseline="0" dirty="0" smtClean="0"/>
              <a:t> biased is. </a:t>
            </a:r>
            <a:r>
              <a:rPr lang="en-US" baseline="0" dirty="0" err="1" smtClean="0"/>
              <a:t>Hier</a:t>
            </a:r>
            <a:r>
              <a:rPr lang="en-US" baseline="0" dirty="0" smtClean="0"/>
              <a:t> is het </a:t>
            </a:r>
            <a:r>
              <a:rPr lang="en-US" baseline="0" dirty="0" err="1" smtClean="0"/>
              <a:t>bewijs</a:t>
            </a:r>
            <a:r>
              <a:rPr lang="en-US" baseline="0" dirty="0" smtClean="0"/>
              <a:t> de 20 </a:t>
            </a:r>
            <a:r>
              <a:rPr lang="en-US" baseline="0" dirty="0" err="1" smtClean="0"/>
              <a:t>tossen</a:t>
            </a:r>
            <a:r>
              <a:rPr lang="en-US" baseline="0" dirty="0" smtClean="0"/>
              <a:t> met </a:t>
            </a:r>
            <a:r>
              <a:rPr lang="en-US" baseline="0" dirty="0" err="1" smtClean="0"/>
              <a:t>hun</a:t>
            </a:r>
            <a:r>
              <a:rPr lang="en-US" baseline="0" dirty="0" smtClean="0"/>
              <a:t> </a:t>
            </a:r>
            <a:r>
              <a:rPr lang="en-US" baseline="0" dirty="0" err="1" smtClean="0"/>
              <a:t>uitkomst</a:t>
            </a:r>
            <a:r>
              <a:rPr lang="en-US" baseline="0" dirty="0" smtClean="0"/>
              <a:t> en de </a:t>
            </a:r>
            <a:r>
              <a:rPr lang="en-US" baseline="0" dirty="0" err="1" smtClean="0"/>
              <a:t>hypothese</a:t>
            </a:r>
            <a:r>
              <a:rPr lang="en-US" baseline="0" dirty="0" smtClean="0"/>
              <a:t> </a:t>
            </a:r>
            <a:r>
              <a:rPr lang="en-US" baseline="0" dirty="0" err="1" smtClean="0"/>
              <a:t>dat</a:t>
            </a:r>
            <a:r>
              <a:rPr lang="en-US" baseline="0" dirty="0" smtClean="0"/>
              <a:t> de munt </a:t>
            </a:r>
            <a:r>
              <a:rPr lang="en-US" baseline="0" dirty="0" err="1" smtClean="0"/>
              <a:t>niet</a:t>
            </a:r>
            <a:r>
              <a:rPr lang="en-US" baseline="0" dirty="0" smtClean="0"/>
              <a:t> biased. </a:t>
            </a:r>
            <a:r>
              <a:rPr lang="en-US" baseline="0" dirty="0" err="1" smtClean="0"/>
              <a:t>Dit</a:t>
            </a:r>
            <a:r>
              <a:rPr lang="en-US" baseline="0" dirty="0" smtClean="0"/>
              <a:t> </a:t>
            </a:r>
            <a:r>
              <a:rPr lang="en-US" baseline="0" dirty="0" err="1" smtClean="0"/>
              <a:t>noemen</a:t>
            </a:r>
            <a:r>
              <a:rPr lang="en-US" baseline="0" dirty="0" smtClean="0"/>
              <a:t> we </a:t>
            </a:r>
            <a:r>
              <a:rPr lang="en-US" baseline="0" dirty="0" err="1" smtClean="0"/>
              <a:t>ook</a:t>
            </a:r>
            <a:r>
              <a:rPr lang="en-US" baseline="0" dirty="0" smtClean="0"/>
              <a:t> </a:t>
            </a:r>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err="1" smtClean="0"/>
              <a:t>bewijs</a:t>
            </a:r>
            <a:r>
              <a:rPr lang="en-US" baseline="0" dirty="0" smtClean="0"/>
              <a:t>.</a:t>
            </a:r>
          </a:p>
          <a:p>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err="1" smtClean="0"/>
              <a:t>bewijs</a:t>
            </a:r>
            <a:r>
              <a:rPr lang="en-US" baseline="0" dirty="0" smtClean="0"/>
              <a:t> is de </a:t>
            </a:r>
            <a:r>
              <a:rPr lang="en-US" baseline="0" dirty="0" err="1" smtClean="0"/>
              <a:t>hoofdfunctie</a:t>
            </a:r>
            <a:r>
              <a:rPr lang="en-US" baseline="0" dirty="0" smtClean="0"/>
              <a:t>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In </a:t>
            </a:r>
            <a:r>
              <a:rPr lang="en-US" baseline="0" dirty="0" err="1" smtClean="0"/>
              <a:t>deze</a:t>
            </a:r>
            <a:r>
              <a:rPr lang="en-US" baseline="0" dirty="0" smtClean="0"/>
              <a:t> </a:t>
            </a:r>
            <a:r>
              <a:rPr lang="en-US" baseline="0" dirty="0" err="1" smtClean="0"/>
              <a:t>presentatie</a:t>
            </a:r>
            <a:r>
              <a:rPr lang="en-US" baseline="0" dirty="0" smtClean="0"/>
              <a:t> </a:t>
            </a:r>
            <a:r>
              <a:rPr lang="en-US" baseline="0" dirty="0" err="1" smtClean="0"/>
              <a:t>ga</a:t>
            </a:r>
            <a:r>
              <a:rPr lang="en-US" baseline="0" dirty="0" smtClean="0"/>
              <a:t> </a:t>
            </a:r>
            <a:r>
              <a:rPr lang="en-US" baseline="0" dirty="0" err="1" smtClean="0"/>
              <a:t>ik</a:t>
            </a:r>
            <a:r>
              <a:rPr lang="en-US" baseline="0" dirty="0" smtClean="0"/>
              <a:t> de </a:t>
            </a:r>
            <a:r>
              <a:rPr lang="en-US" baseline="0" dirty="0" err="1" smtClean="0"/>
              <a:t>afkorting</a:t>
            </a:r>
            <a:r>
              <a:rPr lang="en-US" baseline="0" dirty="0" smtClean="0"/>
              <a:t> PPL’s </a:t>
            </a:r>
            <a:r>
              <a:rPr lang="en-US" baseline="0" dirty="0" err="1" smtClean="0"/>
              <a:t>meer</a:t>
            </a:r>
            <a:r>
              <a:rPr lang="en-US" baseline="0" dirty="0" smtClean="0"/>
              <a:t> </a:t>
            </a:r>
            <a:r>
              <a:rPr lang="en-US" baseline="0" dirty="0" err="1" smtClean="0"/>
              <a:t>gebruiken</a:t>
            </a:r>
            <a:r>
              <a:rPr lang="en-US" baseline="0" dirty="0" smtClean="0"/>
              <a:t>, </a:t>
            </a:r>
            <a:r>
              <a:rPr lang="en-US" baseline="0" dirty="0" err="1" smtClean="0"/>
              <a:t>dit</a:t>
            </a:r>
            <a:r>
              <a:rPr lang="en-US" baseline="0" dirty="0" smtClean="0"/>
              <a:t> </a:t>
            </a:r>
            <a:r>
              <a:rPr lang="en-US" baseline="0" dirty="0" err="1" smtClean="0"/>
              <a:t>verwijst</a:t>
            </a:r>
            <a:r>
              <a:rPr lang="en-US" baseline="0" dirty="0" smtClean="0"/>
              <a:t> </a:t>
            </a:r>
            <a:r>
              <a:rPr lang="en-US" baseline="0" dirty="0" err="1" smtClean="0"/>
              <a:t>altijd</a:t>
            </a:r>
            <a:r>
              <a:rPr lang="en-US" baseline="0" dirty="0" smtClean="0"/>
              <a:t> </a:t>
            </a:r>
            <a:r>
              <a:rPr lang="en-US" baseline="0" dirty="0" err="1" smtClean="0"/>
              <a:t>naar</a:t>
            </a:r>
            <a:r>
              <a:rPr lang="en-US" baseline="0" dirty="0" smtClean="0"/>
              <a:t> de </a:t>
            </a:r>
            <a:r>
              <a:rPr lang="en-US" baseline="0" dirty="0" err="1" smtClean="0"/>
              <a:t>groep</a:t>
            </a:r>
            <a:r>
              <a:rPr lang="en-US" baseline="0" dirty="0" smtClean="0"/>
              <a:t> van </a:t>
            </a:r>
            <a:r>
              <a:rPr lang="en-US" baseline="0" dirty="0" err="1" smtClean="0"/>
              <a:t>Probalistische</a:t>
            </a:r>
            <a:r>
              <a:rPr lang="en-US" baseline="0" dirty="0" smtClean="0"/>
              <a:t> </a:t>
            </a:r>
            <a:r>
              <a:rPr lang="en-US" baseline="0" dirty="0" err="1" smtClean="0"/>
              <a:t>programmeertalen</a:t>
            </a:r>
            <a:r>
              <a:rPr lang="en-US" baseline="0" dirty="0" smtClean="0"/>
              <a:t> of </a:t>
            </a:r>
            <a:r>
              <a:rPr lang="en-US" baseline="0" dirty="0" err="1" smtClean="0"/>
              <a:t>een</a:t>
            </a:r>
            <a:r>
              <a:rPr lang="en-US" baseline="0" dirty="0" smtClean="0"/>
              <a:t> </a:t>
            </a:r>
            <a:r>
              <a:rPr lang="en-US" baseline="0" dirty="0" err="1" smtClean="0"/>
              <a:t>enkele</a:t>
            </a:r>
            <a:r>
              <a:rPr lang="en-US" baseline="0" dirty="0" smtClean="0"/>
              <a:t> PPL is </a:t>
            </a:r>
            <a:r>
              <a:rPr lang="en-US" baseline="0" dirty="0" err="1" smtClean="0"/>
              <a:t>een</a:t>
            </a:r>
            <a:r>
              <a:rPr lang="en-US" baseline="0" dirty="0" smtClean="0"/>
              <a:t> </a:t>
            </a:r>
            <a:r>
              <a:rPr lang="en-US" baseline="0" dirty="0" err="1" smtClean="0"/>
              <a:t>Probalistische</a:t>
            </a:r>
            <a:r>
              <a:rPr lang="en-US" baseline="0" dirty="0" smtClean="0"/>
              <a:t> </a:t>
            </a:r>
            <a:r>
              <a:rPr lang="en-US" baseline="0" dirty="0" err="1" smtClean="0"/>
              <a:t>programmeertaal</a:t>
            </a:r>
            <a:r>
              <a:rPr lang="en-US" baseline="0" dirty="0" smtClean="0"/>
              <a:t>.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a:t>
            </a:r>
            <a:r>
              <a:rPr lang="en-US" baseline="0" dirty="0" err="1" smtClean="0"/>
              <a:t>beschikbaar</a:t>
            </a:r>
            <a:r>
              <a:rPr lang="en-US" baseline="0" dirty="0" smtClean="0"/>
              <a:t>.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a:t>
            </a:r>
            <a:r>
              <a:rPr lang="en-US" baseline="0" dirty="0" err="1" smtClean="0"/>
              <a:t>ProbLog</a:t>
            </a:r>
            <a:r>
              <a:rPr lang="en-US" baseline="0" dirty="0" smtClean="0"/>
              <a:t>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is </a:t>
            </a:r>
            <a:r>
              <a:rPr lang="en-US" dirty="0" err="1" smtClean="0"/>
              <a:t>belangrijk</a:t>
            </a:r>
            <a:r>
              <a:rPr lang="en-US" dirty="0" smtClean="0"/>
              <a:t> </a:t>
            </a:r>
            <a:r>
              <a:rPr lang="en-US" dirty="0" err="1" smtClean="0"/>
              <a:t>om</a:t>
            </a:r>
            <a:r>
              <a:rPr lang="en-US" dirty="0" smtClean="0"/>
              <a:t> </a:t>
            </a:r>
            <a:r>
              <a:rPr lang="en-US" dirty="0" err="1" smtClean="0"/>
              <a:t>te</a:t>
            </a:r>
            <a:r>
              <a:rPr lang="en-US" dirty="0" smtClean="0"/>
              <a:t> </a:t>
            </a:r>
            <a:r>
              <a:rPr lang="en-US" dirty="0" err="1" smtClean="0"/>
              <a:t>weten</a:t>
            </a:r>
            <a:r>
              <a:rPr lang="en-US" dirty="0" smtClean="0"/>
              <a:t> </a:t>
            </a:r>
            <a:r>
              <a:rPr lang="en-US" dirty="0" err="1" smtClean="0"/>
              <a:t>dat</a:t>
            </a:r>
            <a:r>
              <a:rPr lang="en-US" dirty="0" smtClean="0"/>
              <a:t> het</a:t>
            </a:r>
            <a:r>
              <a:rPr lang="en-US" baseline="0" dirty="0" smtClean="0"/>
              <a:t> </a:t>
            </a:r>
            <a:r>
              <a:rPr lang="en-US" baseline="0" dirty="0" err="1" smtClean="0"/>
              <a:t>inferentie</a:t>
            </a:r>
            <a:r>
              <a:rPr lang="en-US" baseline="0" dirty="0" smtClean="0"/>
              <a:t> process </a:t>
            </a:r>
            <a:r>
              <a:rPr lang="en-US" baseline="0" dirty="0" err="1" smtClean="0"/>
              <a:t>verschilt</a:t>
            </a:r>
            <a:r>
              <a:rPr lang="en-US" baseline="0" dirty="0" smtClean="0"/>
              <a:t> in </a:t>
            </a:r>
            <a:r>
              <a:rPr lang="en-US" baseline="0" dirty="0" err="1" smtClean="0"/>
              <a:t>verschillende</a:t>
            </a:r>
            <a:r>
              <a:rPr lang="en-US" baseline="0" dirty="0" smtClean="0"/>
              <a:t> PPL’s. </a:t>
            </a:r>
            <a:r>
              <a:rPr lang="en-US" baseline="0" dirty="0" err="1" smtClean="0"/>
              <a:t>Dit</a:t>
            </a:r>
            <a:r>
              <a:rPr lang="en-US" baseline="0" dirty="0" smtClean="0"/>
              <a:t> is </a:t>
            </a:r>
            <a:r>
              <a:rPr lang="en-US" baseline="0" dirty="0" err="1" smtClean="0"/>
              <a:t>een</a:t>
            </a:r>
            <a:r>
              <a:rPr lang="en-US" baseline="0" dirty="0" smtClean="0"/>
              <a:t> </a:t>
            </a:r>
            <a:r>
              <a:rPr lang="en-US" baseline="0" dirty="0" err="1" smtClean="0"/>
              <a:t>belangrijk</a:t>
            </a:r>
            <a:r>
              <a:rPr lang="en-US" baseline="0" dirty="0" smtClean="0"/>
              <a:t> punt in </a:t>
            </a:r>
            <a:r>
              <a:rPr lang="en-US" baseline="0" dirty="0" err="1" smtClean="0"/>
              <a:t>mijn</a:t>
            </a:r>
            <a:r>
              <a:rPr lang="en-US" baseline="0" dirty="0" smtClean="0"/>
              <a:t> thesis.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baseline="0" dirty="0" smtClean="0"/>
              <a:t> is nu de context van </a:t>
            </a:r>
            <a:r>
              <a:rPr lang="en-US" baseline="0" dirty="0" err="1" smtClean="0"/>
              <a:t>mijn</a:t>
            </a:r>
            <a:r>
              <a:rPr lang="en-US" baseline="0" dirty="0" smtClean="0"/>
              <a:t> thesis. </a:t>
            </a:r>
            <a:r>
              <a:rPr lang="en-US" baseline="0" dirty="0" err="1" smtClean="0"/>
              <a:t>Wat</a:t>
            </a:r>
            <a:r>
              <a:rPr lang="en-US" baseline="0" dirty="0" smtClean="0"/>
              <a:t> ben </a:t>
            </a:r>
            <a:r>
              <a:rPr lang="en-US" baseline="0" dirty="0" err="1" smtClean="0"/>
              <a:t>ik</a:t>
            </a:r>
            <a:r>
              <a:rPr lang="en-US" baseline="0" dirty="0" smtClean="0"/>
              <a:t> van plan, </a:t>
            </a:r>
            <a:r>
              <a:rPr lang="en-US" baseline="0" dirty="0" err="1" smtClean="0"/>
              <a:t>Waarom</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en hoe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a:t>
            </a:r>
            <a:r>
              <a:rPr lang="en-US" baseline="0" dirty="0" err="1" smtClean="0"/>
              <a:t>komt</a:t>
            </a:r>
            <a:r>
              <a:rPr lang="en-US" baseline="0" dirty="0" smtClean="0"/>
              <a:t> u </a:t>
            </a:r>
            <a:r>
              <a:rPr lang="en-US" baseline="0" dirty="0" err="1" smtClean="0"/>
              <a:t>allemaal</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in de </a:t>
            </a:r>
            <a:r>
              <a:rPr lang="en-US" baseline="0" dirty="0" err="1" smtClean="0"/>
              <a:t>volgende</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17898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wat</a:t>
            </a:r>
            <a:r>
              <a:rPr lang="en-US" baseline="0" dirty="0" smtClean="0"/>
              <a:t> wilt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a:t>
            </a:r>
            <a:r>
              <a:rPr lang="en-US" baseline="0" dirty="0" err="1" smtClean="0"/>
              <a:t>naar</a:t>
            </a:r>
            <a:r>
              <a:rPr lang="en-US" baseline="0" dirty="0" smtClean="0"/>
              <a:t> hoe </a:t>
            </a:r>
            <a:r>
              <a:rPr lang="en-US" baseline="0" dirty="0" err="1" smtClean="0"/>
              <a:t>makkelijk</a:t>
            </a:r>
            <a:r>
              <a:rPr lang="en-US" baseline="0" dirty="0" smtClean="0"/>
              <a:t> is het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smtClean="0"/>
              <a:t>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52629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25/11/2017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25/11/2017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25/11/2017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25/11/2017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25/11/2017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25/11/2017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25/11/2017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25/11/2017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25/11/2017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25/11/2017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25/11/2017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25/11/2017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smtClean="0"/>
              <a:t>onzekerheid</a:t>
            </a:r>
            <a:r>
              <a:rPr lang="en-US" b="1" dirty="0" smtClean="0"/>
              <a:t>: </a:t>
            </a:r>
            <a:r>
              <a:rPr lang="en-US" b="1" dirty="0" err="1" smtClean="0"/>
              <a:t>Een</a:t>
            </a:r>
            <a:r>
              <a:rPr lang="en-US" b="1" dirty="0" smtClean="0"/>
              <a:t> case study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7" name="Group 16"/>
          <p:cNvGrpSpPr/>
          <p:nvPr/>
        </p:nvGrpSpPr>
        <p:grpSpPr>
          <a:xfrm>
            <a:off x="5291760" y="3738258"/>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4177125"/>
              <a:ext cx="1250731" cy="369332"/>
            </a:xfrm>
            <a:prstGeom prst="rect">
              <a:avLst/>
            </a:prstGeom>
            <a:noFill/>
          </p:spPr>
          <p:txBody>
            <a:bodyPr wrap="square" rtlCol="0">
              <a:spAutoFit/>
            </a:bodyPr>
            <a:lstStyle/>
            <a:p>
              <a:pPr algn="ctr"/>
              <a:r>
                <a:rPr lang="en-US" dirty="0" smtClean="0"/>
                <a:t>Church</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14" name="Group 13"/>
          <p:cNvGrpSpPr/>
          <p:nvPr/>
        </p:nvGrpSpPr>
        <p:grpSpPr>
          <a:xfrm>
            <a:off x="2122892" y="24717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038625"/>
              <a:ext cx="1250731" cy="646331"/>
            </a:xfrm>
            <a:prstGeom prst="rect">
              <a:avLst/>
            </a:prstGeom>
            <a:noFill/>
          </p:spPr>
          <p:txBody>
            <a:bodyPr wrap="square" rtlCol="0">
              <a:spAutoFit/>
            </a:bodyPr>
            <a:lstStyle/>
            <a:p>
              <a:pPr algn="ctr"/>
              <a:r>
                <a:rPr lang="en-US" dirty="0"/>
                <a:t>Host-</a:t>
              </a:r>
              <a:r>
                <a:rPr lang="en-US" dirty="0" err="1"/>
                <a:t>taal</a:t>
              </a:r>
              <a:r>
                <a:rPr lang="en-US" dirty="0"/>
                <a:t> PPL</a:t>
              </a:r>
              <a:endParaRPr lang="en-US" dirty="0"/>
            </a:p>
          </p:txBody>
        </p:sp>
      </p:grpSp>
      <p:grpSp>
        <p:nvGrpSpPr>
          <p:cNvPr id="17" name="Group 16"/>
          <p:cNvGrpSpPr/>
          <p:nvPr/>
        </p:nvGrpSpPr>
        <p:grpSpPr>
          <a:xfrm>
            <a:off x="5291761" y="2471758"/>
            <a:ext cx="1774168" cy="1157209"/>
            <a:chOff x="651642" y="3804743"/>
            <a:chExt cx="1774168" cy="1157209"/>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3360" y="4038622"/>
              <a:ext cx="1250731" cy="923330"/>
            </a:xfrm>
            <a:prstGeom prst="rect">
              <a:avLst/>
            </a:prstGeom>
            <a:noFill/>
          </p:spPr>
          <p:txBody>
            <a:bodyPr wrap="square" rtlCol="0">
              <a:spAutoFit/>
            </a:bodyPr>
            <a:lstStyle/>
            <a:p>
              <a:pPr algn="ctr"/>
              <a:r>
                <a:rPr lang="en-US" dirty="0"/>
                <a:t>Host-</a:t>
              </a:r>
              <a:r>
                <a:rPr lang="en-US" dirty="0" err="1"/>
                <a:t>taal</a:t>
              </a:r>
              <a:r>
                <a:rPr lang="en-US" dirty="0"/>
                <a:t> PPL</a:t>
              </a:r>
            </a:p>
            <a:p>
              <a:pPr algn="ctr"/>
              <a:endParaRPr lang="en-US" dirty="0"/>
            </a:p>
          </p:txBody>
        </p:sp>
      </p:grpSp>
      <p:sp>
        <p:nvSpPr>
          <p:cNvPr id="21" name="Left-Right Arrow 20"/>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2" name="Group 21"/>
          <p:cNvGrpSpPr/>
          <p:nvPr/>
        </p:nvGrpSpPr>
        <p:grpSpPr>
          <a:xfrm>
            <a:off x="2122891" y="3738255"/>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52851" y="4038628"/>
              <a:ext cx="1371600" cy="646331"/>
            </a:xfrm>
            <a:prstGeom prst="rect">
              <a:avLst/>
            </a:prstGeom>
            <a:noFill/>
          </p:spPr>
          <p:txBody>
            <a:bodyPr wrap="square" rtlCol="0">
              <a:spAutoFit/>
            </a:bodyPr>
            <a:lstStyle/>
            <a:p>
              <a:pPr algn="ctr"/>
              <a:r>
                <a:rPr lang="en-US" dirty="0" err="1" smtClean="0"/>
                <a:t>Paradigma</a:t>
              </a:r>
              <a:r>
                <a:rPr lang="en-US" dirty="0" smtClean="0"/>
                <a:t> </a:t>
              </a:r>
              <a:r>
                <a:rPr lang="en-US" dirty="0" smtClean="0"/>
                <a:t>PPL</a:t>
              </a:r>
              <a:endParaRPr lang="en-US" dirty="0"/>
            </a:p>
          </p:txBody>
        </p:sp>
      </p:grpSp>
      <p:sp>
        <p:nvSpPr>
          <p:cNvPr id="27" name="Left-Right Arrow 26"/>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8" name="Group 27"/>
          <p:cNvGrpSpPr/>
          <p:nvPr/>
        </p:nvGrpSpPr>
        <p:grpSpPr>
          <a:xfrm>
            <a:off x="5291760" y="3738256"/>
            <a:ext cx="1774168" cy="1114097"/>
            <a:chOff x="651642" y="3804743"/>
            <a:chExt cx="1774168" cy="1114097"/>
          </a:xfrm>
        </p:grpSpPr>
        <p:sp>
          <p:nvSpPr>
            <p:cNvPr id="29" name="Oval 2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6283" y="4038628"/>
              <a:ext cx="1371600" cy="646331"/>
            </a:xfrm>
            <a:prstGeom prst="rect">
              <a:avLst/>
            </a:prstGeom>
            <a:noFill/>
          </p:spPr>
          <p:txBody>
            <a:bodyPr wrap="square" rtlCol="0">
              <a:spAutoFit/>
            </a:bodyPr>
            <a:lstStyle/>
            <a:p>
              <a:pPr algn="ctr"/>
              <a:r>
                <a:rPr lang="en-US" dirty="0" err="1"/>
                <a:t>Paradigma</a:t>
              </a:r>
              <a:r>
                <a:rPr lang="en-US" dirty="0"/>
                <a:t> PPL</a:t>
              </a:r>
              <a:endParaRPr lang="en-US" dirty="0"/>
            </a:p>
          </p:txBody>
        </p:sp>
      </p:grpSp>
    </p:spTree>
    <p:extLst>
      <p:ext uri="{BB962C8B-B14F-4D97-AF65-F5344CB8AC3E}">
        <p14:creationId xmlns:p14="http://schemas.microsoft.com/office/powerpoint/2010/main" val="775909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20" name="Left-Right Arrow 19"/>
          <p:cNvSpPr/>
          <p:nvPr/>
        </p:nvSpPr>
        <p:spPr>
          <a:xfrm rot="20200177">
            <a:off x="4023105" y="3561406"/>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19" name="Left-Right Arrow 18"/>
          <p:cNvSpPr/>
          <p:nvPr/>
        </p:nvSpPr>
        <p:spPr>
          <a:xfrm rot="1430628">
            <a:off x="4024428" y="355709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4" name="Group 23"/>
          <p:cNvGrpSpPr/>
          <p:nvPr/>
        </p:nvGrpSpPr>
        <p:grpSpPr>
          <a:xfrm>
            <a:off x="2122891" y="1200003"/>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27" name="Group 26"/>
          <p:cNvGrpSpPr/>
          <p:nvPr/>
        </p:nvGrpSpPr>
        <p:grpSpPr>
          <a:xfrm>
            <a:off x="5291760" y="1200006"/>
            <a:ext cx="1774168" cy="1114097"/>
            <a:chOff x="651642" y="3804743"/>
            <a:chExt cx="1774168" cy="1114097"/>
          </a:xfrm>
        </p:grpSpPr>
        <p:sp>
          <p:nvSpPr>
            <p:cNvPr id="28" name="Oval 2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sp>
        <p:nvSpPr>
          <p:cNvPr id="30" name="Left-Right Arrow 29"/>
          <p:cNvSpPr/>
          <p:nvPr/>
        </p:nvSpPr>
        <p:spPr>
          <a:xfrm>
            <a:off x="4023105" y="167260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4" name="Content Placeholder 3"/>
          <p:cNvSpPr>
            <a:spLocks noGrp="1"/>
          </p:cNvSpPr>
          <p:nvPr>
            <p:ph sz="quarter" idx="13"/>
          </p:nvPr>
        </p:nvSpPr>
        <p:spPr/>
        <p:txBody>
          <a:bodyPr/>
          <a:lstStyle/>
          <a:p>
            <a:r>
              <a:rPr lang="en-US" dirty="0" err="1"/>
              <a:t>Ontwikkelen</a:t>
            </a:r>
            <a:r>
              <a:rPr lang="en-US" dirty="0"/>
              <a:t> van </a:t>
            </a:r>
            <a:r>
              <a:rPr lang="en-US" dirty="0" err="1"/>
              <a:t>een</a:t>
            </a:r>
            <a:r>
              <a:rPr lang="en-US" dirty="0"/>
              <a:t> </a:t>
            </a:r>
            <a:r>
              <a:rPr lang="en-US" dirty="0" err="1"/>
              <a:t>probabiliteitsmodel</a:t>
            </a:r>
            <a:r>
              <a:rPr lang="en-US" dirty="0"/>
              <a:t> 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a:t>implementatie</a:t>
            </a:r>
            <a:endParaRPr lang="en-US" dirty="0"/>
          </a:p>
          <a:p>
            <a:pPr lvl="1"/>
            <a:r>
              <a:rPr lang="en-US" dirty="0" smtClean="0"/>
              <a:t>ProbLog2 </a:t>
            </a:r>
            <a:r>
              <a:rPr lang="en-US" dirty="0" err="1"/>
              <a:t>logisch</a:t>
            </a:r>
            <a:endParaRPr lang="en-US" dirty="0"/>
          </a:p>
          <a:p>
            <a:pPr lvl="1"/>
            <a:r>
              <a:rPr lang="en-US" dirty="0"/>
              <a:t>Anglican </a:t>
            </a:r>
            <a:r>
              <a:rPr lang="en-US" dirty="0" err="1"/>
              <a:t>functioneel</a:t>
            </a:r>
            <a:endParaRPr lang="en-US" dirty="0"/>
          </a:p>
          <a:p>
            <a:r>
              <a:rPr lang="en-US" dirty="0"/>
              <a:t>De </a:t>
            </a:r>
            <a:r>
              <a:rPr lang="en-US" dirty="0" err="1"/>
              <a:t>ontwikkeling</a:t>
            </a:r>
            <a:r>
              <a:rPr lang="en-US" dirty="0"/>
              <a:t> en </a:t>
            </a:r>
            <a:r>
              <a:rPr lang="en-US" dirty="0" err="1"/>
              <a:t>implementatie</a:t>
            </a:r>
            <a:r>
              <a:rPr lang="en-US" dirty="0"/>
              <a:t> </a:t>
            </a:r>
            <a:r>
              <a:rPr lang="en-US" dirty="0" err="1" smtClean="0"/>
              <a:t>evalueren</a:t>
            </a:r>
            <a:endParaRPr lang="en-US" dirty="0"/>
          </a:p>
        </p:txBody>
      </p:sp>
      <p:sp>
        <p:nvSpPr>
          <p:cNvPr id="5" name="Title 4"/>
          <p:cNvSpPr>
            <a:spLocks noGrp="1"/>
          </p:cNvSpPr>
          <p:nvPr>
            <p:ph type="title"/>
          </p:nvPr>
        </p:nvSpPr>
        <p:spPr/>
        <p:txBody>
          <a:bodyPr/>
          <a:lstStyle/>
          <a:p>
            <a:pPr algn="ctr"/>
            <a:r>
              <a:rPr lang="en-US" dirty="0" smtClean="0"/>
              <a:t>Hoe</a:t>
            </a:r>
            <a:endParaRPr lang="en-US" dirty="0"/>
          </a:p>
        </p:txBody>
      </p:sp>
    </p:spTree>
    <p:extLst>
      <p:ext uri="{BB962C8B-B14F-4D97-AF65-F5344CB8AC3E}">
        <p14:creationId xmlns:p14="http://schemas.microsoft.com/office/powerpoint/2010/main" val="142045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231352"/>
            <a:ext cx="2057399" cy="646331"/>
          </a:xfrm>
          <a:prstGeom prst="rect">
            <a:avLst/>
          </a:prstGeom>
          <a:noFill/>
        </p:spPr>
        <p:txBody>
          <a:bodyPr wrap="square" rtlCol="0">
            <a:spAutoFit/>
          </a:bodyPr>
          <a:lstStyle/>
          <a:p>
            <a:r>
              <a:rPr lang="nl-BE" dirty="0" smtClean="0"/>
              <a:t>Kleur = rood</a:t>
            </a:r>
          </a:p>
          <a:p>
            <a:r>
              <a:rPr lang="nl-BE" dirty="0" smtClean="0"/>
              <a:t>Nieuwe kleur = ?</a:t>
            </a:r>
          </a:p>
        </p:txBody>
      </p:sp>
      <p:sp>
        <p:nvSpPr>
          <p:cNvPr id="6" name="TextBox 5"/>
          <p:cNvSpPr txBox="1"/>
          <p:nvPr/>
        </p:nvSpPr>
        <p:spPr>
          <a:xfrm>
            <a:off x="333375" y="2638425"/>
            <a:ext cx="1809750" cy="1200329"/>
          </a:xfrm>
          <a:prstGeom prst="rect">
            <a:avLst/>
          </a:prstGeom>
          <a:noFill/>
        </p:spPr>
        <p:txBody>
          <a:bodyPr wrap="square" rtlCol="0">
            <a:spAutoFit/>
          </a:bodyPr>
          <a:lstStyle/>
          <a:p>
            <a:r>
              <a:rPr lang="nl-BE" dirty="0" smtClean="0"/>
              <a:t>P(</a:t>
            </a:r>
            <a:r>
              <a:rPr lang="nl-BE" dirty="0" err="1" smtClean="0"/>
              <a:t>blauw|rood</a:t>
            </a:r>
            <a:r>
              <a:rPr lang="nl-BE" dirty="0" smtClean="0"/>
              <a:t>) =</a:t>
            </a:r>
          </a:p>
          <a:p>
            <a:r>
              <a:rPr lang="nl-BE" dirty="0" smtClean="0"/>
              <a:t>P(</a:t>
            </a:r>
            <a:r>
              <a:rPr lang="nl-BE" dirty="0" err="1" smtClean="0"/>
              <a:t>groen|rood</a:t>
            </a:r>
            <a:r>
              <a:rPr lang="nl-BE" dirty="0" smtClean="0"/>
              <a:t>) =</a:t>
            </a:r>
          </a:p>
          <a:p>
            <a:r>
              <a:rPr lang="nl-BE" dirty="0" smtClean="0"/>
              <a:t>P(</a:t>
            </a:r>
            <a:r>
              <a:rPr lang="nl-BE" dirty="0" err="1" smtClean="0"/>
              <a:t>geel|rood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1477328"/>
          </a:xfrm>
          <a:prstGeom prst="rect">
            <a:avLst/>
          </a:prstGeom>
          <a:noFill/>
        </p:spPr>
        <p:txBody>
          <a:bodyPr wrap="square" rtlCol="0">
            <a:spAutoFit/>
          </a:bodyPr>
          <a:lstStyle/>
          <a:p>
            <a:r>
              <a:rPr lang="nl-BE" dirty="0" smtClean="0"/>
              <a:t>Meer als 3 naast elkaar, verwijder blokken en laat rest vallen.</a:t>
            </a:r>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4" name="Content Placeholder 3"/>
          <p:cNvSpPr>
            <a:spLocks noGrp="1"/>
          </p:cNvSpPr>
          <p:nvPr>
            <p:ph sz="quarter" idx="13"/>
          </p:nvPr>
        </p:nvSpPr>
        <p:spPr/>
        <p:txBody>
          <a:bodyPr/>
          <a:lstStyle/>
          <a:p>
            <a:r>
              <a:rPr lang="en-US" dirty="0" err="1" smtClean="0"/>
              <a:t>Korte</a:t>
            </a:r>
            <a:r>
              <a:rPr lang="en-US" dirty="0" smtClean="0"/>
              <a:t> info</a:t>
            </a:r>
          </a:p>
          <a:p>
            <a:r>
              <a:rPr lang="en-US" dirty="0" smtClean="0"/>
              <a:t>Context</a:t>
            </a:r>
          </a:p>
          <a:p>
            <a:r>
              <a:rPr lang="en-US" dirty="0" err="1" smtClean="0"/>
              <a:t>Motivatie</a:t>
            </a:r>
            <a:endParaRPr lang="en-US" dirty="0" smtClean="0"/>
          </a:p>
          <a:p>
            <a:r>
              <a:rPr lang="en-US" dirty="0" err="1" smtClean="0"/>
              <a:t>Resultaten</a:t>
            </a:r>
            <a:endParaRPr lang="en-US" dirty="0" smtClean="0"/>
          </a:p>
          <a:p>
            <a:r>
              <a:rPr lang="en-US" dirty="0" err="1" smtClean="0"/>
              <a:t>Toekomst</a:t>
            </a:r>
            <a:endParaRPr lang="en-US" dirty="0"/>
          </a:p>
        </p:txBody>
      </p:sp>
      <p:sp>
        <p:nvSpPr>
          <p:cNvPr id="5" name="Title 4"/>
          <p:cNvSpPr>
            <a:spLocks noGrp="1"/>
          </p:cNvSpPr>
          <p:nvPr>
            <p:ph type="title"/>
          </p:nvPr>
        </p:nvSpPr>
        <p:spPr/>
        <p:txBody>
          <a:bodyPr/>
          <a:lstStyle/>
          <a:p>
            <a:r>
              <a:rPr lang="en-US" dirty="0" err="1" smtClean="0"/>
              <a:t>Inhoudsopgave</a:t>
            </a:r>
            <a:endParaRPr lang="en-US" dirty="0"/>
          </a:p>
        </p:txBody>
      </p:sp>
    </p:spTree>
    <p:extLst>
      <p:ext uri="{BB962C8B-B14F-4D97-AF65-F5344CB8AC3E}">
        <p14:creationId xmlns:p14="http://schemas.microsoft.com/office/powerpoint/2010/main" val="573421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4" name="Content Placeholder 3"/>
          <p:cNvSpPr>
            <a:spLocks noGrp="1"/>
          </p:cNvSpPr>
          <p:nvPr>
            <p:ph sz="quarter" idx="13"/>
          </p:nvPr>
        </p:nvSpPr>
        <p:spPr/>
        <p:txBody>
          <a:bodyPr/>
          <a:lstStyle/>
          <a:p>
            <a:r>
              <a:rPr lang="en-US" dirty="0" smtClean="0"/>
              <a:t>3 </a:t>
            </a:r>
            <a:r>
              <a:rPr lang="en-US" dirty="0" err="1" smtClean="0"/>
              <a:t>strategien</a:t>
            </a:r>
            <a:endParaRPr lang="en-US" dirty="0" smtClean="0"/>
          </a:p>
          <a:p>
            <a:pPr lvl="1"/>
            <a:r>
              <a:rPr lang="en-US" dirty="0" smtClean="0"/>
              <a:t>Uniform: </a:t>
            </a:r>
            <a:r>
              <a:rPr lang="en-US" dirty="0" err="1" smtClean="0"/>
              <a:t>kans</a:t>
            </a:r>
            <a:r>
              <a:rPr lang="en-US" dirty="0" smtClean="0"/>
              <a:t> </a:t>
            </a:r>
            <a:r>
              <a:rPr lang="en-US" dirty="0" err="1" smtClean="0"/>
              <a:t>dat</a:t>
            </a:r>
            <a:r>
              <a:rPr lang="en-US" dirty="0" smtClean="0"/>
              <a:t> we op </a:t>
            </a:r>
            <a:r>
              <a:rPr lang="en-US" dirty="0" err="1" smtClean="0"/>
              <a:t>blok</a:t>
            </a:r>
            <a:r>
              <a:rPr lang="en-US" dirty="0" smtClean="0"/>
              <a:t>(X,Y) </a:t>
            </a:r>
            <a:r>
              <a:rPr lang="en-US" dirty="0" err="1" smtClean="0"/>
              <a:t>drukken</a:t>
            </a:r>
            <a:r>
              <a:rPr lang="en-US" dirty="0" smtClean="0"/>
              <a:t> is uniform </a:t>
            </a:r>
            <a:r>
              <a:rPr lang="en-US" dirty="0" err="1" smtClean="0"/>
              <a:t>voor</a:t>
            </a:r>
            <a:r>
              <a:rPr lang="en-US" dirty="0" smtClean="0"/>
              <a:t> </a:t>
            </a:r>
            <a:r>
              <a:rPr lang="en-US" dirty="0" err="1" smtClean="0"/>
              <a:t>alle</a:t>
            </a:r>
            <a:r>
              <a:rPr lang="en-US" dirty="0" smtClean="0"/>
              <a:t> X en Y.</a:t>
            </a:r>
          </a:p>
          <a:p>
            <a:pPr lvl="1"/>
            <a:r>
              <a:rPr lang="en-US" dirty="0" err="1" smtClean="0"/>
              <a:t>Kleuren</a:t>
            </a:r>
            <a:r>
              <a:rPr lang="en-US" dirty="0" smtClean="0"/>
              <a:t> ratio: </a:t>
            </a:r>
            <a:r>
              <a:rPr lang="en-US" dirty="0" err="1" smtClean="0"/>
              <a:t>kans</a:t>
            </a:r>
            <a:r>
              <a:rPr lang="en-US" dirty="0" smtClean="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de </a:t>
            </a:r>
            <a:r>
              <a:rPr lang="en-US" dirty="0" err="1" smtClean="0"/>
              <a:t>kleur</a:t>
            </a:r>
            <a:r>
              <a:rPr lang="en-US" dirty="0"/>
              <a:t> </a:t>
            </a:r>
            <a:r>
              <a:rPr lang="en-US" dirty="0" smtClean="0"/>
              <a:t>het </a:t>
            </a:r>
            <a:r>
              <a:rPr lang="en-US" dirty="0" err="1" smtClean="0"/>
              <a:t>minst</a:t>
            </a:r>
            <a:r>
              <a:rPr lang="en-US" dirty="0" smtClean="0"/>
              <a:t> </a:t>
            </a:r>
            <a:r>
              <a:rPr lang="en-US" dirty="0" err="1" smtClean="0"/>
              <a:t>voorkomt</a:t>
            </a:r>
            <a:r>
              <a:rPr lang="en-US" dirty="0" smtClean="0"/>
              <a:t>.</a:t>
            </a:r>
          </a:p>
          <a:p>
            <a:pPr lvl="1"/>
            <a:r>
              <a:rPr lang="en-US" dirty="0" err="1" smtClean="0"/>
              <a:t>Mogelijke</a:t>
            </a:r>
            <a:r>
              <a:rPr lang="en-US" dirty="0" smtClean="0"/>
              <a:t> score: </a:t>
            </a:r>
            <a:r>
              <a:rPr lang="en-US" dirty="0" err="1"/>
              <a:t>kans</a:t>
            </a:r>
            <a:r>
              <a:rPr lang="en-US" dirty="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het </a:t>
            </a:r>
            <a:r>
              <a:rPr lang="en-US" dirty="0" err="1" smtClean="0"/>
              <a:t>veranderen</a:t>
            </a:r>
            <a:r>
              <a:rPr lang="en-US" dirty="0" smtClean="0"/>
              <a:t> van </a:t>
            </a:r>
            <a:r>
              <a:rPr lang="en-US" dirty="0" err="1" smtClean="0"/>
              <a:t>blok</a:t>
            </a:r>
            <a:r>
              <a:rPr lang="en-US" dirty="0" smtClean="0"/>
              <a:t>(X,Y) </a:t>
            </a:r>
            <a:r>
              <a:rPr lang="en-US" dirty="0" err="1" smtClean="0"/>
              <a:t>een</a:t>
            </a:r>
            <a:r>
              <a:rPr lang="en-US" dirty="0" smtClean="0"/>
              <a:t> </a:t>
            </a:r>
            <a:r>
              <a:rPr lang="en-US" dirty="0" err="1" smtClean="0"/>
              <a:t>mogelijke</a:t>
            </a:r>
            <a:r>
              <a:rPr lang="en-US" dirty="0" smtClean="0"/>
              <a:t> score </a:t>
            </a:r>
            <a:r>
              <a:rPr lang="en-US" dirty="0" err="1" smtClean="0"/>
              <a:t>oplevert</a:t>
            </a:r>
            <a:r>
              <a:rPr lang="en-US" dirty="0" smtClean="0"/>
              <a:t>.</a:t>
            </a:r>
            <a:endParaRPr lang="en-US" dirty="0"/>
          </a:p>
        </p:txBody>
      </p:sp>
      <p:sp>
        <p:nvSpPr>
          <p:cNvPr id="5" name="Title 4"/>
          <p:cNvSpPr>
            <a:spLocks noGrp="1"/>
          </p:cNvSpPr>
          <p:nvPr>
            <p:ph type="title"/>
          </p:nvPr>
        </p:nvSpPr>
        <p:spPr/>
        <p:txBody>
          <a:bodyPr/>
          <a:lstStyle/>
          <a:p>
            <a:pPr algn="ctr"/>
            <a:r>
              <a:rPr lang="en-US" dirty="0" err="1" smtClean="0"/>
              <a:t>Spel</a:t>
            </a:r>
            <a:endParaRPr lang="en-US" dirty="0"/>
          </a:p>
        </p:txBody>
      </p:sp>
    </p:spTree>
    <p:extLst>
      <p:ext uri="{BB962C8B-B14F-4D97-AF65-F5344CB8AC3E}">
        <p14:creationId xmlns:p14="http://schemas.microsoft.com/office/powerpoint/2010/main" val="96764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smtClean="0"/>
              <a:t>Kleuren</a:t>
            </a:r>
            <a:r>
              <a:rPr lang="en-US" dirty="0" smtClean="0"/>
              <a:t> ratio</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075" y="1304925"/>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t>Blauw 	=</a:t>
            </a:r>
            <a:r>
              <a:rPr lang="nl-BE" dirty="0"/>
              <a:t> </a:t>
            </a:r>
            <a:r>
              <a:rPr lang="nl-BE" dirty="0" smtClean="0"/>
              <a:t>17</a:t>
            </a:r>
          </a:p>
          <a:p>
            <a:r>
              <a:rPr lang="nl-BE" dirty="0" smtClean="0"/>
              <a:t>Geel	= 29</a:t>
            </a:r>
            <a:endParaRPr lang="nl-BE" dirty="0"/>
          </a:p>
        </p:txBody>
      </p:sp>
      <p:sp>
        <p:nvSpPr>
          <p:cNvPr id="8" name="Rectangle 7"/>
          <p:cNvSpPr/>
          <p:nvPr/>
        </p:nvSpPr>
        <p:spPr>
          <a:xfrm>
            <a:off x="219075" y="1905089"/>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xtBox 9"/>
          <p:cNvSpPr txBox="1"/>
          <p:nvPr/>
        </p:nvSpPr>
        <p:spPr>
          <a:xfrm>
            <a:off x="219075" y="2809875"/>
            <a:ext cx="1828800" cy="1477328"/>
          </a:xfrm>
          <a:prstGeom prst="rect">
            <a:avLst/>
          </a:prstGeom>
          <a:noFill/>
        </p:spPr>
        <p:txBody>
          <a:bodyPr wrap="square" rtlCol="0">
            <a:spAutoFit/>
          </a:bodyPr>
          <a:lstStyle/>
          <a:p>
            <a:r>
              <a:rPr lang="nl-BE" dirty="0" smtClean="0"/>
              <a:t>Er wordt uniform een blauwe blok gekozen om op te drukken</a:t>
            </a:r>
            <a:endParaRPr lang="nl-BE" dirty="0"/>
          </a:p>
        </p:txBody>
      </p:sp>
      <p:sp>
        <p:nvSpPr>
          <p:cNvPr id="29" name="Oval 28"/>
          <p:cNvSpPr/>
          <p:nvPr/>
        </p:nvSpPr>
        <p:spPr>
          <a:xfrm>
            <a:off x="2915602" y="140198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3814762" y="18449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4271962"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6077902" y="13877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6527482" y="229457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3814762" y="231743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5635942" y="27593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5628322" y="32242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2443162" y="32165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2907982" y="36737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3365182" y="41157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3814762" y="412337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4713922" y="36585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4721542" y="41309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6085522" y="410813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6535102" y="41157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6542722" y="50301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smtClean="0"/>
              <a:t>Mogelijke</a:t>
            </a:r>
            <a:r>
              <a:rPr lang="en-US" dirty="0" smtClean="0"/>
              <a:t> score</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219075" y="1304925"/>
            <a:ext cx="1828800" cy="923330"/>
          </a:xfrm>
          <a:prstGeom prst="rect">
            <a:avLst/>
          </a:prstGeom>
          <a:noFill/>
        </p:spPr>
        <p:txBody>
          <a:bodyPr wrap="square" rtlCol="0">
            <a:spAutoFit/>
          </a:bodyPr>
          <a:lstStyle/>
          <a:p>
            <a:r>
              <a:rPr lang="nl-BE" dirty="0" smtClean="0"/>
              <a:t>48 blokken met een mogelijke score</a:t>
            </a:r>
            <a:endParaRPr lang="nl-BE" dirty="0"/>
          </a:p>
        </p:txBody>
      </p:sp>
      <p:sp>
        <p:nvSpPr>
          <p:cNvPr id="54" name="TextBox 53"/>
          <p:cNvSpPr txBox="1"/>
          <p:nvPr/>
        </p:nvSpPr>
        <p:spPr>
          <a:xfrm>
            <a:off x="219075" y="2809875"/>
            <a:ext cx="1828800" cy="1754326"/>
          </a:xfrm>
          <a:prstGeom prst="rect">
            <a:avLst/>
          </a:prstGeom>
          <a:noFill/>
        </p:spPr>
        <p:txBody>
          <a:bodyPr wrap="square" rtlCol="0">
            <a:spAutoFit/>
          </a:bodyPr>
          <a:lstStyle/>
          <a:p>
            <a:r>
              <a:rPr lang="nl-BE" dirty="0" smtClean="0"/>
              <a:t>Er wordt uniform 1 blok gekozen uit de 48 mogelijke opties om op te drukken</a:t>
            </a:r>
            <a:endParaRPr lang="nl-BE" dirty="0"/>
          </a:p>
        </p:txBody>
      </p:sp>
      <p:sp>
        <p:nvSpPr>
          <p:cNvPr id="4" name="Oval 3"/>
          <p:cNvSpPr/>
          <p:nvPr/>
        </p:nvSpPr>
        <p:spPr>
          <a:xfrm>
            <a:off x="381476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16731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2909887" y="18478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3348037"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4719637" y="18478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5186362"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5638799"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6543675" y="18573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2457450"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3809999"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47101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5167312" y="23050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5629274"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389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86474" y="2309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6086474" y="27622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4719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4267199" y="276701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3814762"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2895599"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3367086" y="32051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2905124"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2433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5181599"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5624511" y="36671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6553199" y="36623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3357561" y="41148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2900361" y="41290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4276723" y="41195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5638798" y="41243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6100761" y="41100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6553198"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5634036"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5176836" y="45719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3814761" y="45862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4729161" y="4581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6548436" y="50291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186361" y="50292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4267199" y="50244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2909887" y="5500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3352799" y="54816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5" name="Oval 94"/>
          <p:cNvSpPr/>
          <p:nvPr/>
        </p:nvSpPr>
        <p:spPr>
          <a:xfrm>
            <a:off x="4271961"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6" name="Oval 95"/>
          <p:cNvSpPr/>
          <p:nvPr/>
        </p:nvSpPr>
        <p:spPr>
          <a:xfrm>
            <a:off x="5634037" y="54768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6086474"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8" name="Oval 97"/>
          <p:cNvSpPr/>
          <p:nvPr/>
        </p:nvSpPr>
        <p:spPr>
          <a:xfrm>
            <a:off x="2462211" y="45799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2913061" y="45735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0" name="Oval 99"/>
          <p:cNvSpPr/>
          <p:nvPr/>
        </p:nvSpPr>
        <p:spPr>
          <a:xfrm>
            <a:off x="3367086" y="27479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1" name="Oval 100"/>
          <p:cNvSpPr/>
          <p:nvPr/>
        </p:nvSpPr>
        <p:spPr>
          <a:xfrm>
            <a:off x="4738686" y="50387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814454932"/>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4" name="Content Placeholder 3"/>
          <p:cNvSpPr>
            <a:spLocks noGrp="1"/>
          </p:cNvSpPr>
          <p:nvPr>
            <p:ph sz="quarter" idx="13"/>
          </p:nvPr>
        </p:nvSpPr>
        <p:spPr/>
        <p:txBody>
          <a:bodyPr/>
          <a:lstStyle/>
          <a:p>
            <a:endParaRPr lang="en-US"/>
          </a:p>
        </p:txBody>
      </p:sp>
      <p:sp>
        <p:nvSpPr>
          <p:cNvPr id="5" name="Title 4"/>
          <p:cNvSpPr>
            <a:spLocks noGrp="1"/>
          </p:cNvSpPr>
          <p:nvPr>
            <p:ph type="title"/>
          </p:nvPr>
        </p:nvSpPr>
        <p:spPr/>
        <p:txBody>
          <a:bodyPr/>
          <a:lstStyle/>
          <a:p>
            <a:pPr algn="ctr"/>
            <a:r>
              <a:rPr lang="en-US" dirty="0" err="1" smtClean="0"/>
              <a:t>Resultaten</a:t>
            </a:r>
            <a:endParaRPr lang="en-US" dirty="0"/>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4" name="Content Placeholder 3"/>
          <p:cNvSpPr>
            <a:spLocks noGrp="1"/>
          </p:cNvSpPr>
          <p:nvPr>
            <p:ph sz="quarter" idx="13"/>
          </p:nvPr>
        </p:nvSpPr>
        <p:spPr/>
        <p:txBody>
          <a:bodyPr/>
          <a:lstStyle/>
          <a:p>
            <a:r>
              <a:rPr lang="en-US" dirty="0" err="1" smtClean="0"/>
              <a:t>Verdere</a:t>
            </a:r>
            <a:r>
              <a:rPr lang="en-US" dirty="0" smtClean="0"/>
              <a:t> </a:t>
            </a:r>
            <a:r>
              <a:rPr lang="en-US" dirty="0" err="1" smtClean="0"/>
              <a:t>evaluatie</a:t>
            </a:r>
            <a:r>
              <a:rPr lang="en-US" dirty="0" smtClean="0"/>
              <a:t> van </a:t>
            </a:r>
            <a:r>
              <a:rPr lang="en-US" dirty="0" err="1" smtClean="0"/>
              <a:t>ProbLog</a:t>
            </a:r>
            <a:r>
              <a:rPr lang="en-US" dirty="0" smtClean="0"/>
              <a:t>.</a:t>
            </a:r>
          </a:p>
          <a:p>
            <a:r>
              <a:rPr lang="en-US" dirty="0" err="1" smtClean="0"/>
              <a:t>Implementatie</a:t>
            </a:r>
            <a:r>
              <a:rPr lang="en-US" dirty="0" smtClean="0"/>
              <a:t> van model in Anglican.</a:t>
            </a:r>
          </a:p>
          <a:p>
            <a:r>
              <a:rPr lang="en-US" dirty="0" err="1" smtClean="0"/>
              <a:t>Evaluatie</a:t>
            </a:r>
            <a:r>
              <a:rPr lang="en-US" dirty="0" smtClean="0"/>
              <a:t> van Anglican.</a:t>
            </a:r>
          </a:p>
          <a:p>
            <a:r>
              <a:rPr lang="en-US" dirty="0" err="1" smtClean="0"/>
              <a:t>Evaluatie</a:t>
            </a:r>
            <a:r>
              <a:rPr lang="en-US" dirty="0" smtClean="0"/>
              <a:t> Anglican                 </a:t>
            </a:r>
            <a:r>
              <a:rPr lang="en-US" dirty="0" err="1" smtClean="0"/>
              <a:t>ProbLog</a:t>
            </a:r>
            <a:r>
              <a:rPr lang="en-US" dirty="0" smtClean="0"/>
              <a:t>.</a:t>
            </a:r>
            <a:endParaRPr lang="en-US" dirty="0" smtClean="0"/>
          </a:p>
          <a:p>
            <a:r>
              <a:rPr lang="en-US" dirty="0" err="1" smtClean="0"/>
              <a:t>Derde</a:t>
            </a:r>
            <a:r>
              <a:rPr lang="en-US" dirty="0" smtClean="0"/>
              <a:t> </a:t>
            </a:r>
            <a:r>
              <a:rPr lang="en-US" dirty="0" smtClean="0"/>
              <a:t>PPL </a:t>
            </a:r>
            <a:r>
              <a:rPr lang="en-US" dirty="0" err="1" smtClean="0"/>
              <a:t>implementeren</a:t>
            </a:r>
            <a:r>
              <a:rPr lang="en-US" dirty="0" smtClean="0"/>
              <a:t> </a:t>
            </a:r>
            <a:r>
              <a:rPr lang="en-US" dirty="0" smtClean="0"/>
              <a:t>en </a:t>
            </a:r>
            <a:r>
              <a:rPr lang="en-US" dirty="0" err="1" smtClean="0"/>
              <a:t>evalueren</a:t>
            </a:r>
            <a:r>
              <a:rPr lang="en-US" dirty="0" smtClean="0"/>
              <a:t>.</a:t>
            </a:r>
          </a:p>
          <a:p>
            <a:endParaRPr lang="en-US" dirty="0"/>
          </a:p>
        </p:txBody>
      </p:sp>
      <p:sp>
        <p:nvSpPr>
          <p:cNvPr id="5" name="Title 4"/>
          <p:cNvSpPr>
            <a:spLocks noGrp="1"/>
          </p:cNvSpPr>
          <p:nvPr>
            <p:ph type="title"/>
          </p:nvPr>
        </p:nvSpPr>
        <p:spPr/>
        <p:txBody>
          <a:bodyPr/>
          <a:lstStyle/>
          <a:p>
            <a:pPr algn="ctr"/>
            <a:r>
              <a:rPr lang="en-US" dirty="0" err="1" smtClean="0"/>
              <a:t>Toekomst</a:t>
            </a:r>
            <a:endParaRPr lang="en-US" dirty="0"/>
          </a:p>
        </p:txBody>
      </p:sp>
      <p:sp>
        <p:nvSpPr>
          <p:cNvPr id="6" name="Left-Right Arrow 5"/>
          <p:cNvSpPr/>
          <p:nvPr/>
        </p:nvSpPr>
        <p:spPr>
          <a:xfrm>
            <a:off x="3550141" y="3312217"/>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8437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Tree>
    <p:extLst>
      <p:ext uri="{BB962C8B-B14F-4D97-AF65-F5344CB8AC3E}">
        <p14:creationId xmlns:p14="http://schemas.microsoft.com/office/powerpoint/2010/main" val="3947130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normAutofit/>
          </a:bodyPr>
          <a:lstStyle/>
          <a:p>
            <a:pPr algn="ctr"/>
            <a:r>
              <a:rPr lang="en-US" dirty="0" err="1" smtClean="0"/>
              <a:t>Onzekerheid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
        <p:nvSpPr>
          <p:cNvPr id="10" name="TextBox 9"/>
          <p:cNvSpPr txBox="1"/>
          <p:nvPr/>
        </p:nvSpPr>
        <p:spPr>
          <a:xfrm>
            <a:off x="1460938" y="5034455"/>
            <a:ext cx="6222124" cy="646331"/>
          </a:xfrm>
          <a:prstGeom prst="rect">
            <a:avLst/>
          </a:prstGeom>
          <a:noFill/>
        </p:spPr>
        <p:txBody>
          <a:bodyPr wrap="square" rtlCol="0">
            <a:spAutoFit/>
          </a:bodyPr>
          <a:lstStyle/>
          <a:p>
            <a:r>
              <a:rPr lang="en-US" dirty="0" err="1" smtClean="0"/>
              <a:t>Voorbeeld</a:t>
            </a:r>
            <a:r>
              <a:rPr lang="en-US" dirty="0" smtClean="0"/>
              <a:t>: </a:t>
            </a:r>
            <a:r>
              <a:rPr lang="en-US" dirty="0" err="1" smtClean="0"/>
              <a:t>Wat</a:t>
            </a:r>
            <a:r>
              <a:rPr lang="en-US" dirty="0" smtClean="0"/>
              <a:t> is de </a:t>
            </a:r>
            <a:r>
              <a:rPr lang="en-US" dirty="0" err="1" smtClean="0"/>
              <a:t>kans</a:t>
            </a:r>
            <a:r>
              <a:rPr lang="en-US" dirty="0" smtClean="0"/>
              <a:t> </a:t>
            </a:r>
            <a:r>
              <a:rPr lang="en-US" dirty="0" err="1" smtClean="0"/>
              <a:t>dat</a:t>
            </a:r>
            <a:r>
              <a:rPr lang="en-US" dirty="0" smtClean="0"/>
              <a:t> </a:t>
            </a:r>
            <a:r>
              <a:rPr lang="en-US" dirty="0" err="1" smtClean="0"/>
              <a:t>een</a:t>
            </a:r>
            <a:r>
              <a:rPr lang="en-US" dirty="0" smtClean="0"/>
              <a:t> munt </a:t>
            </a:r>
            <a:r>
              <a:rPr lang="en-US" dirty="0" err="1" smtClean="0"/>
              <a:t>eerlijk</a:t>
            </a:r>
            <a:r>
              <a:rPr lang="en-US" dirty="0" smtClean="0"/>
              <a:t> is </a:t>
            </a:r>
            <a:r>
              <a:rPr lang="en-US" dirty="0" err="1" smtClean="0"/>
              <a:t>als</a:t>
            </a:r>
            <a:r>
              <a:rPr lang="en-US" dirty="0" smtClean="0"/>
              <a:t> we het 20 </a:t>
            </a:r>
            <a:r>
              <a:rPr lang="en-US" dirty="0" err="1" smtClean="0"/>
              <a:t>keer</a:t>
            </a:r>
            <a:r>
              <a:rPr lang="en-US" dirty="0" smtClean="0"/>
              <a:t> </a:t>
            </a:r>
            <a:r>
              <a:rPr lang="en-US" dirty="0" err="1" smtClean="0"/>
              <a:t>tossen</a:t>
            </a:r>
            <a:r>
              <a:rPr lang="en-US" dirty="0" smtClean="0"/>
              <a:t> en 15 </a:t>
            </a:r>
            <a:r>
              <a:rPr lang="en-US" dirty="0" err="1" smtClean="0"/>
              <a:t>keer</a:t>
            </a:r>
            <a:r>
              <a:rPr lang="en-US" dirty="0" smtClean="0"/>
              <a:t> munt </a:t>
            </a:r>
            <a:r>
              <a:rPr lang="en-US" dirty="0" err="1" smtClean="0"/>
              <a:t>krijgen</a:t>
            </a:r>
            <a:r>
              <a:rPr lang="en-US" dirty="0" smtClean="0"/>
              <a:t> en 5 </a:t>
            </a:r>
            <a:r>
              <a:rPr lang="en-US" dirty="0" err="1" smtClean="0"/>
              <a:t>keer</a:t>
            </a:r>
            <a:r>
              <a:rPr lang="en-US" dirty="0" smtClean="0"/>
              <a:t> kop.</a:t>
            </a:r>
            <a:endParaRPr lang="en-US" dirty="0"/>
          </a:p>
        </p:txBody>
      </p:sp>
    </p:spTree>
    <p:extLst>
      <p:ext uri="{BB962C8B-B14F-4D97-AF65-F5344CB8AC3E}">
        <p14:creationId xmlns:p14="http://schemas.microsoft.com/office/powerpoint/2010/main" val="3720025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a:t>
            </a:r>
            <a:r>
              <a:rPr lang="en-US" dirty="0" err="1" smtClean="0"/>
              <a:t>engels</a:t>
            </a:r>
            <a:r>
              <a:rPr lang="en-US" dirty="0" smtClean="0"/>
              <a:t>)</a:t>
            </a:r>
            <a:endParaRPr lang="en-US" dirty="0"/>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normAutofit fontScale="90000"/>
          </a:bodyPr>
          <a:lstStyle/>
          <a:p>
            <a:pPr algn="ctr"/>
            <a:r>
              <a:rPr lang="en-US" dirty="0" err="1" smtClean="0"/>
              <a:t>Probabilistische</a:t>
            </a:r>
            <a:r>
              <a:rPr lang="en-US" dirty="0"/>
              <a:t> </a:t>
            </a:r>
            <a:r>
              <a:rPr lang="en-US" dirty="0" err="1" smtClean="0"/>
              <a:t>Programmeertalen</a:t>
            </a:r>
            <a:r>
              <a:rPr lang="en-US" dirty="0" smtClean="0"/>
              <a:t/>
            </a:r>
            <a:br>
              <a:rPr lang="en-US" dirty="0" smtClean="0"/>
            </a:br>
            <a:r>
              <a:rPr lang="en-US" dirty="0" smtClean="0"/>
              <a:t>(PPL’s </a:t>
            </a:r>
            <a:r>
              <a:rPr lang="en-US" dirty="0" err="1"/>
              <a:t>engels</a:t>
            </a:r>
            <a:r>
              <a:rPr lang="en-US" dirty="0"/>
              <a:t>)</a:t>
            </a:r>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Left-Right Arrow 19"/>
          <p:cNvSpPr/>
          <p:nvPr/>
        </p:nvSpPr>
        <p:spPr>
          <a:xfrm>
            <a:off x="2313727" y="510765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Multiply 21"/>
          <p:cNvSpPr/>
          <p:nvPr/>
        </p:nvSpPr>
        <p:spPr>
          <a:xfrm>
            <a:off x="2661129" y="4962741"/>
            <a:ext cx="429801" cy="42980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821982" y="5749158"/>
            <a:ext cx="4108094" cy="369332"/>
          </a:xfrm>
          <a:prstGeom prst="rect">
            <a:avLst/>
          </a:prstGeom>
          <a:noFill/>
        </p:spPr>
        <p:txBody>
          <a:bodyPr wrap="square" rtlCol="0">
            <a:spAutoFit/>
          </a:bodyPr>
          <a:lstStyle/>
          <a:p>
            <a:pPr algn="ctr"/>
            <a:r>
              <a:rPr lang="nl-BE" dirty="0" smtClean="0"/>
              <a:t>Verschillend in inferentie methode</a:t>
            </a:r>
            <a:endParaRPr lang="nl-BE" dirty="0"/>
          </a:p>
        </p:txBody>
      </p:sp>
      <p:sp>
        <p:nvSpPr>
          <p:cNvPr id="24" name="TextBox 2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86563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err="1" smtClean="0"/>
              <a:t>Wat</a:t>
            </a:r>
            <a:endParaRPr lang="en-US" dirty="0" smtClean="0"/>
          </a:p>
          <a:p>
            <a:r>
              <a:rPr lang="en-US" dirty="0" err="1"/>
              <a:t>M</a:t>
            </a:r>
            <a:r>
              <a:rPr lang="en-US" dirty="0" err="1" smtClean="0"/>
              <a:t>otivatie</a:t>
            </a:r>
            <a:endParaRPr lang="en-US" dirty="0" smtClean="0"/>
          </a:p>
          <a:p>
            <a:r>
              <a:rPr lang="en-US" dirty="0" smtClean="0"/>
              <a:t>Hoe</a:t>
            </a:r>
          </a:p>
        </p:txBody>
      </p:sp>
      <p:sp>
        <p:nvSpPr>
          <p:cNvPr id="5" name="Title 4"/>
          <p:cNvSpPr>
            <a:spLocks noGrp="1"/>
          </p:cNvSpPr>
          <p:nvPr>
            <p:ph type="title"/>
          </p:nvPr>
        </p:nvSpPr>
        <p:spPr/>
        <p:txBody>
          <a:bodyPr>
            <a:normAutofit/>
          </a:bodyPr>
          <a:lstStyle/>
          <a:p>
            <a:pPr algn="ctr"/>
            <a:r>
              <a:rPr lang="en-US" dirty="0" err="1" smtClean="0"/>
              <a:t>Probleemstelling</a:t>
            </a:r>
            <a:endParaRPr lang="en-US" dirty="0"/>
          </a:p>
        </p:txBody>
      </p:sp>
    </p:spTree>
    <p:extLst>
      <p:ext uri="{BB962C8B-B14F-4D97-AF65-F5344CB8AC3E}">
        <p14:creationId xmlns:p14="http://schemas.microsoft.com/office/powerpoint/2010/main" val="475349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Wat</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1459799111"/>
              </p:ext>
            </p:extLst>
          </p:nvPr>
        </p:nvGraphicFramePr>
        <p:xfrm>
          <a:off x="1006248" y="2396358"/>
          <a:ext cx="6877524" cy="3468416"/>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Programmeerparadigma</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1516</Words>
  <Application>Microsoft Office PowerPoint</Application>
  <PresentationFormat>On-screen Show (4:3)</PresentationFormat>
  <Paragraphs>233</Paragraphs>
  <Slides>28</Slides>
  <Notes>24</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KU Leuven</vt:lpstr>
      <vt:lpstr>KU Leuven sedes</vt:lpstr>
      <vt:lpstr>Programmeren met onzekerheid: Een case study</vt:lpstr>
      <vt:lpstr>Inhoudsopgave</vt:lpstr>
      <vt:lpstr>Onzekerheid?</vt:lpstr>
      <vt:lpstr>Onzekerheid?</vt:lpstr>
      <vt:lpstr>Onzekerheid?</vt:lpstr>
      <vt:lpstr>Probabilistische Programmeertalen (PPL’s engels)</vt:lpstr>
      <vt:lpstr>Probabilistische Programmeertalen (PPL’s engels)</vt:lpstr>
      <vt:lpstr>Probleemstelling</vt:lpstr>
      <vt:lpstr>Wat</vt:lpstr>
      <vt:lpstr>Motivatie</vt:lpstr>
      <vt:lpstr>Motivatie</vt:lpstr>
      <vt:lpstr>Motivatie</vt:lpstr>
      <vt:lpstr>Motivatie</vt:lpstr>
      <vt:lpstr>Hoe</vt:lpstr>
      <vt:lpstr>Spel</vt:lpstr>
      <vt:lpstr>Spel</vt:lpstr>
      <vt:lpstr>Spel</vt:lpstr>
      <vt:lpstr>Spel</vt:lpstr>
      <vt:lpstr>Spel</vt:lpstr>
      <vt:lpstr>Spel</vt:lpstr>
      <vt:lpstr>Spel</vt:lpstr>
      <vt:lpstr>Spel</vt:lpstr>
      <vt:lpstr>Spel</vt:lpstr>
      <vt:lpstr>Kleuren ratio</vt:lpstr>
      <vt:lpstr>Mogelijke score</vt:lpstr>
      <vt:lpstr>Spel</vt:lpstr>
      <vt:lpstr>Resultaten</vt:lpstr>
      <vt:lpstr>Toekomst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2017-11-25T15:04:38Z</dcterms:modified>
</cp:coreProperties>
</file>