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1.xml" ContentType="application/vnd.openxmlformats-officedocument.drawingml.chart+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60" r:id="rId1"/>
    <p:sldMasterId id="2147483677" r:id="rId2"/>
  </p:sldMasterIdLst>
  <p:notesMasterIdLst>
    <p:notesMasterId r:id="rId35"/>
  </p:notesMasterIdLst>
  <p:handoutMasterIdLst>
    <p:handoutMasterId r:id="rId36"/>
  </p:handoutMasterIdLst>
  <p:sldIdLst>
    <p:sldId id="259" r:id="rId3"/>
    <p:sldId id="264" r:id="rId4"/>
    <p:sldId id="265" r:id="rId5"/>
    <p:sldId id="266" r:id="rId6"/>
    <p:sldId id="267" r:id="rId7"/>
    <p:sldId id="268" r:id="rId8"/>
    <p:sldId id="269" r:id="rId9"/>
    <p:sldId id="261" r:id="rId10"/>
    <p:sldId id="270" r:id="rId11"/>
    <p:sldId id="271" r:id="rId12"/>
    <p:sldId id="275" r:id="rId13"/>
    <p:sldId id="277" r:id="rId14"/>
    <p:sldId id="276" r:id="rId15"/>
    <p:sldId id="294" r:id="rId16"/>
    <p:sldId id="278" r:id="rId17"/>
    <p:sldId id="285" r:id="rId18"/>
    <p:sldId id="284" r:id="rId19"/>
    <p:sldId id="283" r:id="rId20"/>
    <p:sldId id="286" r:id="rId21"/>
    <p:sldId id="287" r:id="rId22"/>
    <p:sldId id="288" r:id="rId23"/>
    <p:sldId id="289" r:id="rId24"/>
    <p:sldId id="290" r:id="rId25"/>
    <p:sldId id="291" r:id="rId26"/>
    <p:sldId id="293" r:id="rId27"/>
    <p:sldId id="295" r:id="rId28"/>
    <p:sldId id="299" r:id="rId29"/>
    <p:sldId id="297" r:id="rId30"/>
    <p:sldId id="298" r:id="rId31"/>
    <p:sldId id="273" r:id="rId32"/>
    <p:sldId id="300" r:id="rId33"/>
    <p:sldId id="282"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19" autoAdjust="0"/>
    <p:restoredTop sz="78580" autoAdjust="0"/>
  </p:normalViewPr>
  <p:slideViewPr>
    <p:cSldViewPr snapToGrid="0">
      <p:cViewPr>
        <p:scale>
          <a:sx n="100" d="100"/>
          <a:sy n="100" d="100"/>
        </p:scale>
        <p:origin x="-2352" y="270"/>
      </p:cViewPr>
      <p:guideLst>
        <p:guide orient="horz" pos="2160"/>
        <p:guide pos="363"/>
      </p:guideLst>
    </p:cSldViewPr>
  </p:slideViewPr>
  <p:notesTextViewPr>
    <p:cViewPr>
      <p:scale>
        <a:sx n="1" d="1"/>
        <a:sy n="1" d="1"/>
      </p:scale>
      <p:origin x="0" y="0"/>
    </p:cViewPr>
  </p:notesTextViewPr>
  <p:sorterViewPr>
    <p:cViewPr>
      <p:scale>
        <a:sx n="100" d="100"/>
        <a:sy n="100" d="100"/>
      </p:scale>
      <p:origin x="0" y="2563"/>
    </p:cViewPr>
  </p:sorterViewPr>
  <p:notesViewPr>
    <p:cSldViewPr snapToGrid="0">
      <p:cViewPr varScale="1">
        <p:scale>
          <a:sx n="66" d="100"/>
          <a:sy n="66" d="100"/>
        </p:scale>
        <p:origin x="-830"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baseline="0" dirty="0" err="1" smtClean="0"/>
              <a:t>K</a:t>
            </a:r>
            <a:r>
              <a:rPr lang="en-US" dirty="0" err="1" smtClean="0"/>
              <a:t>ans</a:t>
            </a:r>
            <a:r>
              <a:rPr lang="en-US" baseline="0" dirty="0" smtClean="0"/>
              <a:t> </a:t>
            </a:r>
            <a:r>
              <a:rPr lang="en-US" baseline="0" dirty="0" err="1" smtClean="0"/>
              <a:t>distributie</a:t>
            </a:r>
            <a:r>
              <a:rPr lang="en-US" baseline="0" dirty="0" smtClean="0"/>
              <a:t> van </a:t>
            </a:r>
            <a:r>
              <a:rPr lang="en-US" sz="2160" b="1" i="0" u="none" strike="noStrike" baseline="0" dirty="0" smtClean="0">
                <a:effectLst/>
              </a:rPr>
              <a:t>score</a:t>
            </a:r>
            <a:r>
              <a:rPr lang="en-US" baseline="0" dirty="0" smtClean="0"/>
              <a:t> van 3x3 </a:t>
            </a:r>
            <a:r>
              <a:rPr lang="en-US" baseline="0" dirty="0" err="1" smtClean="0"/>
              <a:t>bord</a:t>
            </a:r>
            <a:r>
              <a:rPr lang="en-US" baseline="0" dirty="0" smtClean="0"/>
              <a:t> </a:t>
            </a:r>
            <a:r>
              <a:rPr lang="en-US" baseline="0" dirty="0" err="1" smtClean="0"/>
              <a:t>na</a:t>
            </a:r>
            <a:r>
              <a:rPr lang="en-US" baseline="0" dirty="0" smtClean="0"/>
              <a:t> </a:t>
            </a:r>
            <a:r>
              <a:rPr lang="en-US" baseline="0" dirty="0" smtClean="0"/>
              <a:t/>
            </a:r>
            <a:br>
              <a:rPr lang="en-US" baseline="0" dirty="0" smtClean="0"/>
            </a:br>
            <a:r>
              <a:rPr lang="en-US" baseline="0" dirty="0" smtClean="0"/>
              <a:t>2 </a:t>
            </a:r>
            <a:r>
              <a:rPr lang="en-US" baseline="0" dirty="0" err="1" smtClean="0"/>
              <a:t>beurten</a:t>
            </a:r>
            <a:endParaRPr lang="en-US" dirty="0"/>
          </a:p>
        </c:rich>
      </c:tx>
      <c:layout/>
      <c:overlay val="0"/>
    </c:title>
    <c:autoTitleDeleted val="0"/>
    <c:plotArea>
      <c:layout/>
      <c:barChart>
        <c:barDir val="col"/>
        <c:grouping val="clustered"/>
        <c:varyColors val="0"/>
        <c:ser>
          <c:idx val="0"/>
          <c:order val="0"/>
          <c:tx>
            <c:strRef>
              <c:f>Sheet1!$B$1</c:f>
              <c:strCache>
                <c:ptCount val="1"/>
                <c:pt idx="0">
                  <c:v>Uniform</c:v>
                </c:pt>
              </c:strCache>
            </c:strRef>
          </c:tx>
          <c:invertIfNegative val="0"/>
          <c:cat>
            <c:numRef>
              <c:f>Sheet1!$A$2:$A$5</c:f>
              <c:numCache>
                <c:formatCode>General</c:formatCode>
                <c:ptCount val="4"/>
                <c:pt idx="0">
                  <c:v>0</c:v>
                </c:pt>
                <c:pt idx="1">
                  <c:v>3</c:v>
                </c:pt>
                <c:pt idx="2">
                  <c:v>5</c:v>
                </c:pt>
                <c:pt idx="3">
                  <c:v>6</c:v>
                </c:pt>
              </c:numCache>
            </c:numRef>
          </c:cat>
          <c:val>
            <c:numRef>
              <c:f>Sheet1!$B$2:$B$5</c:f>
              <c:numCache>
                <c:formatCode>General</c:formatCode>
                <c:ptCount val="4"/>
                <c:pt idx="0">
                  <c:v>0.78444444000000002</c:v>
                </c:pt>
                <c:pt idx="1">
                  <c:v>0.19249999500000001</c:v>
                </c:pt>
                <c:pt idx="2">
                  <c:v>2.7777766666666E-3</c:v>
                </c:pt>
                <c:pt idx="3">
                  <c:v>2.13888883333333E-2</c:v>
                </c:pt>
              </c:numCache>
            </c:numRef>
          </c:val>
        </c:ser>
        <c:ser>
          <c:idx val="1"/>
          <c:order val="1"/>
          <c:tx>
            <c:strRef>
              <c:f>Sheet1!$C$1</c:f>
              <c:strCache>
                <c:ptCount val="1"/>
                <c:pt idx="0">
                  <c:v>Kleuren ratio</c:v>
                </c:pt>
              </c:strCache>
            </c:strRef>
          </c:tx>
          <c:invertIfNegative val="0"/>
          <c:cat>
            <c:numRef>
              <c:f>Sheet1!$A$2:$A$5</c:f>
              <c:numCache>
                <c:formatCode>General</c:formatCode>
                <c:ptCount val="4"/>
                <c:pt idx="0">
                  <c:v>0</c:v>
                </c:pt>
                <c:pt idx="1">
                  <c:v>3</c:v>
                </c:pt>
                <c:pt idx="2">
                  <c:v>5</c:v>
                </c:pt>
                <c:pt idx="3">
                  <c:v>6</c:v>
                </c:pt>
              </c:numCache>
            </c:numRef>
          </c:cat>
          <c:val>
            <c:numRef>
              <c:f>Sheet1!$C$2:$C$5</c:f>
              <c:numCache>
                <c:formatCode>General</c:formatCode>
                <c:ptCount val="4"/>
                <c:pt idx="0">
                  <c:v>0.44444444</c:v>
                </c:pt>
                <c:pt idx="1">
                  <c:v>0.38888888999999999</c:v>
                </c:pt>
                <c:pt idx="2">
                  <c:v>5.5555555999999999E-2</c:v>
                </c:pt>
                <c:pt idx="3">
                  <c:v>0.11111111</c:v>
                </c:pt>
              </c:numCache>
            </c:numRef>
          </c:val>
        </c:ser>
        <c:ser>
          <c:idx val="2"/>
          <c:order val="2"/>
          <c:tx>
            <c:strRef>
              <c:f>Sheet1!$D$1</c:f>
              <c:strCache>
                <c:ptCount val="1"/>
                <c:pt idx="0">
                  <c:v>Mogelijke score</c:v>
                </c:pt>
              </c:strCache>
            </c:strRef>
          </c:tx>
          <c:invertIfNegative val="0"/>
          <c:cat>
            <c:numRef>
              <c:f>Sheet1!$A$2:$A$5</c:f>
              <c:numCache>
                <c:formatCode>General</c:formatCode>
                <c:ptCount val="4"/>
                <c:pt idx="0">
                  <c:v>0</c:v>
                </c:pt>
                <c:pt idx="1">
                  <c:v>3</c:v>
                </c:pt>
                <c:pt idx="2">
                  <c:v>5</c:v>
                </c:pt>
                <c:pt idx="3">
                  <c:v>6</c:v>
                </c:pt>
              </c:numCache>
            </c:numRef>
          </c:cat>
          <c:val>
            <c:numRef>
              <c:f>Sheet1!$D$2:$D$5</c:f>
              <c:numCache>
                <c:formatCode>General</c:formatCode>
                <c:ptCount val="4"/>
                <c:pt idx="0">
                  <c:v>0.36222221999999998</c:v>
                </c:pt>
                <c:pt idx="1">
                  <c:v>0.5</c:v>
                </c:pt>
                <c:pt idx="2">
                  <c:v>4.4444443999999998E-3</c:v>
                </c:pt>
                <c:pt idx="3">
                  <c:v>0.13333333</c:v>
                </c:pt>
              </c:numCache>
            </c:numRef>
          </c:val>
        </c:ser>
        <c:dLbls>
          <c:showLegendKey val="0"/>
          <c:showVal val="0"/>
          <c:showCatName val="0"/>
          <c:showSerName val="0"/>
          <c:showPercent val="0"/>
          <c:showBubbleSize val="0"/>
        </c:dLbls>
        <c:gapWidth val="150"/>
        <c:axId val="133994368"/>
        <c:axId val="134004736"/>
      </c:barChart>
      <c:catAx>
        <c:axId val="133994368"/>
        <c:scaling>
          <c:orientation val="minMax"/>
        </c:scaling>
        <c:delete val="0"/>
        <c:axPos val="b"/>
        <c:title>
          <c:tx>
            <c:rich>
              <a:bodyPr/>
              <a:lstStyle/>
              <a:p>
                <a:pPr>
                  <a:defRPr/>
                </a:pPr>
                <a:r>
                  <a:rPr lang="en-US" dirty="0" smtClean="0"/>
                  <a:t>Score</a:t>
                </a:r>
                <a:endParaRPr lang="en-US" dirty="0"/>
              </a:p>
            </c:rich>
          </c:tx>
          <c:layout/>
          <c:overlay val="0"/>
        </c:title>
        <c:numFmt formatCode="General" sourceLinked="1"/>
        <c:majorTickMark val="out"/>
        <c:minorTickMark val="none"/>
        <c:tickLblPos val="nextTo"/>
        <c:crossAx val="134004736"/>
        <c:crosses val="autoZero"/>
        <c:auto val="1"/>
        <c:lblAlgn val="ctr"/>
        <c:lblOffset val="100"/>
        <c:noMultiLvlLbl val="0"/>
      </c:catAx>
      <c:valAx>
        <c:axId val="134004736"/>
        <c:scaling>
          <c:orientation val="minMax"/>
        </c:scaling>
        <c:delete val="0"/>
        <c:axPos val="l"/>
        <c:majorGridlines/>
        <c:title>
          <c:tx>
            <c:rich>
              <a:bodyPr rot="-5400000" vert="horz"/>
              <a:lstStyle/>
              <a:p>
                <a:pPr>
                  <a:defRPr/>
                </a:pPr>
                <a:r>
                  <a:rPr lang="en-US" dirty="0" err="1" smtClean="0"/>
                  <a:t>Kans</a:t>
                </a:r>
                <a:endParaRPr lang="en-US" dirty="0"/>
              </a:p>
            </c:rich>
          </c:tx>
          <c:layout/>
          <c:overlay val="0"/>
        </c:title>
        <c:numFmt formatCode="General" sourceLinked="1"/>
        <c:majorTickMark val="out"/>
        <c:minorTickMark val="none"/>
        <c:tickLblPos val="nextTo"/>
        <c:crossAx val="133994368"/>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6D09D9E-0F22-44ED-B43C-3F44EA87E898}" type="datetimeFigureOut">
              <a:rPr lang="en-US" smtClean="0"/>
              <a:t>27-Nov-17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4F50496-6BB5-4109-94A5-902DECBE7ECA}" type="slidenum">
              <a:rPr lang="en-US" smtClean="0"/>
              <a:t>‹#›</a:t>
            </a:fld>
            <a:endParaRPr lang="en-US"/>
          </a:p>
        </p:txBody>
      </p:sp>
    </p:spTree>
    <p:extLst>
      <p:ext uri="{BB962C8B-B14F-4D97-AF65-F5344CB8AC3E}">
        <p14:creationId xmlns:p14="http://schemas.microsoft.com/office/powerpoint/2010/main" val="28354697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4F67E3-005B-4A5B-A64B-4E620D6532D3}" type="datetimeFigureOut">
              <a:rPr lang="nl-NL" smtClean="0"/>
              <a:t>27-11-2017</a:t>
            </a:fld>
            <a:endParaRPr lang="nl-NL"/>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F6EB55-D046-4316-A421-6DEA4C9E91D3}" type="slidenum">
              <a:rPr lang="nl-NL" smtClean="0"/>
              <a:t>‹#›</a:t>
            </a:fld>
            <a:endParaRPr lang="nl-NL"/>
          </a:p>
        </p:txBody>
      </p:sp>
    </p:spTree>
    <p:extLst>
      <p:ext uri="{BB962C8B-B14F-4D97-AF65-F5344CB8AC3E}">
        <p14:creationId xmlns:p14="http://schemas.microsoft.com/office/powerpoint/2010/main" val="64421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Hallo, Ik ben Sus Verwimp, een master </a:t>
            </a:r>
            <a:r>
              <a:rPr lang="nl-NL" dirty="0" smtClean="0"/>
              <a:t>student</a:t>
            </a:r>
            <a:r>
              <a:rPr lang="nl-NL" baseline="0" dirty="0" smtClean="0"/>
              <a:t> </a:t>
            </a:r>
            <a:r>
              <a:rPr lang="nl-NL" dirty="0" smtClean="0"/>
              <a:t>toegepaste </a:t>
            </a:r>
            <a:r>
              <a:rPr lang="nl-NL" dirty="0" smtClean="0"/>
              <a:t>informatica en mijn thesis onderwerp bestaat uit een case study over het programmeren met onzekerheid.</a:t>
            </a:r>
            <a:endParaRPr lang="en-US" baseline="0" dirty="0" smtClean="0"/>
          </a:p>
        </p:txBody>
      </p:sp>
      <p:sp>
        <p:nvSpPr>
          <p:cNvPr id="4" name="Slide Number Placeholder 3"/>
          <p:cNvSpPr>
            <a:spLocks noGrp="1"/>
          </p:cNvSpPr>
          <p:nvPr>
            <p:ph type="sldNum" sz="quarter" idx="10"/>
          </p:nvPr>
        </p:nvSpPr>
        <p:spPr/>
        <p:txBody>
          <a:bodyPr/>
          <a:lstStyle/>
          <a:p>
            <a:fld id="{76F6EB55-D046-4316-A421-6DEA4C9E91D3}" type="slidenum">
              <a:rPr lang="nl-NL" smtClean="0"/>
              <a:t>0</a:t>
            </a:fld>
            <a:endParaRPr lang="nl-NL"/>
          </a:p>
        </p:txBody>
      </p:sp>
    </p:spTree>
    <p:extLst>
      <p:ext uri="{BB962C8B-B14F-4D97-AF65-F5344CB8AC3E}">
        <p14:creationId xmlns:p14="http://schemas.microsoft.com/office/powerpoint/2010/main" val="38728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t>
            </a:r>
            <a:r>
              <a:rPr lang="en-US" dirty="0" err="1" smtClean="0"/>
              <a:t>recente</a:t>
            </a:r>
            <a:r>
              <a:rPr lang="en-US" baseline="0" dirty="0" smtClean="0"/>
              <a:t> papers </a:t>
            </a:r>
            <a:r>
              <a:rPr lang="en-US" baseline="0" dirty="0" err="1" smtClean="0"/>
              <a:t>worden</a:t>
            </a:r>
            <a:r>
              <a:rPr lang="en-US" baseline="0" dirty="0" smtClean="0"/>
              <a:t> </a:t>
            </a:r>
            <a:r>
              <a:rPr lang="en-US" baseline="0" dirty="0" err="1" smtClean="0"/>
              <a:t>verschillende</a:t>
            </a:r>
            <a:r>
              <a:rPr lang="en-US" baseline="0" dirty="0" smtClean="0"/>
              <a:t> PPL’s </a:t>
            </a:r>
            <a:r>
              <a:rPr lang="en-US" baseline="0" dirty="0" err="1" smtClean="0"/>
              <a:t>ge</a:t>
            </a:r>
            <a:r>
              <a:rPr lang="pt-BR" dirty="0" smtClean="0"/>
              <a:t>ë</a:t>
            </a:r>
            <a:r>
              <a:rPr lang="en-US" baseline="0" dirty="0" err="1" smtClean="0"/>
              <a:t>valueerd</a:t>
            </a:r>
            <a:r>
              <a:rPr lang="en-US" baseline="0" dirty="0" smtClean="0"/>
              <a:t> </a:t>
            </a:r>
            <a:r>
              <a:rPr lang="en-US" baseline="0" dirty="0" err="1" smtClean="0"/>
              <a:t>tegenover</a:t>
            </a:r>
            <a:r>
              <a:rPr lang="en-US" baseline="0" dirty="0" smtClean="0"/>
              <a:t> </a:t>
            </a:r>
            <a:r>
              <a:rPr lang="en-US" baseline="0" dirty="0" err="1" smtClean="0"/>
              <a:t>vorige</a:t>
            </a:r>
            <a:r>
              <a:rPr lang="en-US" baseline="0" dirty="0" smtClean="0"/>
              <a:t> </a:t>
            </a:r>
            <a:r>
              <a:rPr lang="en-US" baseline="0" dirty="0" err="1" smtClean="0"/>
              <a:t>iteraties</a:t>
            </a:r>
            <a:r>
              <a:rPr lang="en-US" baseline="0" dirty="0" smtClean="0"/>
              <a:t> van de </a:t>
            </a:r>
            <a:r>
              <a:rPr lang="en-US" baseline="0" dirty="0" err="1" smtClean="0"/>
              <a:t>taal</a:t>
            </a:r>
            <a:r>
              <a:rPr lang="en-US" baseline="0" dirty="0" smtClean="0"/>
              <a:t> </a:t>
            </a:r>
            <a:r>
              <a:rPr lang="en-US" baseline="0" dirty="0" err="1" smtClean="0"/>
              <a:t>zoals</a:t>
            </a:r>
            <a:r>
              <a:rPr lang="en-US" baseline="0" dirty="0" smtClean="0"/>
              <a:t> </a:t>
            </a:r>
            <a:r>
              <a:rPr lang="en-US" baseline="0" dirty="0" err="1" smtClean="0"/>
              <a:t>bij</a:t>
            </a:r>
            <a:r>
              <a:rPr lang="en-US" baseline="0" dirty="0" smtClean="0"/>
              <a:t> de </a:t>
            </a:r>
            <a:r>
              <a:rPr lang="en-US" baseline="0" dirty="0" err="1" smtClean="0"/>
              <a:t>evaluatie</a:t>
            </a:r>
            <a:r>
              <a:rPr lang="en-US" baseline="0" dirty="0" smtClean="0"/>
              <a:t> van ProbLog1 en ProbLog2 </a:t>
            </a:r>
            <a:r>
              <a:rPr lang="en-US" baseline="0" dirty="0" err="1" smtClean="0"/>
              <a:t>aan</a:t>
            </a:r>
            <a:r>
              <a:rPr lang="en-US" baseline="0" dirty="0" smtClean="0"/>
              <a:t> de hand van case studies. </a:t>
            </a:r>
            <a:r>
              <a:rPr lang="en-US" baseline="0" dirty="0" err="1" smtClean="0"/>
              <a:t>Ook</a:t>
            </a:r>
            <a:r>
              <a:rPr lang="en-US" baseline="0" dirty="0" smtClean="0"/>
              <a:t> </a:t>
            </a:r>
            <a:r>
              <a:rPr lang="en-US" baseline="0" dirty="0" err="1" smtClean="0"/>
              <a:t>worden</a:t>
            </a:r>
            <a:r>
              <a:rPr lang="en-US" baseline="0" dirty="0" smtClean="0"/>
              <a:t> </a:t>
            </a:r>
            <a:r>
              <a:rPr lang="en-US" baseline="0" dirty="0" err="1" smtClean="0"/>
              <a:t>er</a:t>
            </a:r>
            <a:r>
              <a:rPr lang="en-US" baseline="0" dirty="0" smtClean="0"/>
              <a:t> </a:t>
            </a:r>
            <a:r>
              <a:rPr lang="en-US" baseline="0" dirty="0" err="1" smtClean="0"/>
              <a:t>evaluaties</a:t>
            </a:r>
            <a:r>
              <a:rPr lang="en-US" baseline="0" dirty="0" smtClean="0"/>
              <a:t> </a:t>
            </a:r>
            <a:r>
              <a:rPr lang="en-US" baseline="0" dirty="0" err="1" smtClean="0"/>
              <a:t>gemaakt</a:t>
            </a:r>
            <a:r>
              <a:rPr lang="en-US" baseline="0" dirty="0" smtClean="0"/>
              <a:t> van PPL’s die </a:t>
            </a:r>
            <a:r>
              <a:rPr lang="en-US" baseline="0" dirty="0" err="1" smtClean="0"/>
              <a:t>gebasseerd</a:t>
            </a:r>
            <a:r>
              <a:rPr lang="en-US" baseline="0" dirty="0" smtClean="0"/>
              <a:t> </a:t>
            </a:r>
            <a:r>
              <a:rPr lang="en-US" baseline="0" dirty="0" err="1" smtClean="0"/>
              <a:t>zijn</a:t>
            </a:r>
            <a:r>
              <a:rPr lang="en-US" baseline="0" dirty="0" smtClean="0"/>
              <a:t> op </a:t>
            </a:r>
            <a:r>
              <a:rPr lang="en-US" baseline="0" dirty="0" err="1" smtClean="0"/>
              <a:t>eenzelfde</a:t>
            </a:r>
            <a:r>
              <a:rPr lang="en-US" baseline="0" dirty="0" smtClean="0"/>
              <a:t> </a:t>
            </a:r>
            <a:r>
              <a:rPr lang="en-US" baseline="0" dirty="0" smtClean="0"/>
              <a:t>technology, </a:t>
            </a:r>
            <a:r>
              <a:rPr lang="en-US" baseline="0" dirty="0" err="1" smtClean="0"/>
              <a:t>zoals</a:t>
            </a:r>
            <a:r>
              <a:rPr lang="en-US" baseline="0" dirty="0" smtClean="0"/>
              <a:t> </a:t>
            </a:r>
            <a:r>
              <a:rPr lang="en-US" baseline="0" dirty="0" smtClean="0"/>
              <a:t>Anglican en Church die </a:t>
            </a:r>
            <a:r>
              <a:rPr lang="en-US" baseline="0" dirty="0" err="1" smtClean="0"/>
              <a:t>beiden</a:t>
            </a:r>
            <a:r>
              <a:rPr lang="en-US" baseline="0" dirty="0" smtClean="0"/>
              <a:t> </a:t>
            </a:r>
            <a:r>
              <a:rPr lang="en-US" baseline="0" dirty="0" err="1" smtClean="0"/>
              <a:t>behoren</a:t>
            </a:r>
            <a:r>
              <a:rPr lang="en-US" baseline="0" dirty="0" smtClean="0"/>
              <a:t> tot de LISP-like PPL’s. LISP is </a:t>
            </a:r>
            <a:r>
              <a:rPr lang="en-US" baseline="0" dirty="0" err="1" smtClean="0"/>
              <a:t>een</a:t>
            </a:r>
            <a:r>
              <a:rPr lang="en-US" baseline="0" dirty="0" smtClean="0"/>
              <a:t> high-level </a:t>
            </a:r>
            <a:r>
              <a:rPr lang="en-US" baseline="0" dirty="0" err="1" smtClean="0"/>
              <a:t>programmeertaal</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9</a:t>
            </a:fld>
            <a:endParaRPr lang="nl-NL"/>
          </a:p>
        </p:txBody>
      </p:sp>
    </p:spTree>
    <p:extLst>
      <p:ext uri="{BB962C8B-B14F-4D97-AF65-F5344CB8AC3E}">
        <p14:creationId xmlns:p14="http://schemas.microsoft.com/office/powerpoint/2010/main" val="21732000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Het</a:t>
            </a:r>
            <a:r>
              <a:rPr lang="en-US" baseline="0" dirty="0" smtClean="0"/>
              <a:t> </a:t>
            </a:r>
            <a:r>
              <a:rPr lang="en-US" baseline="0" dirty="0" err="1" smtClean="0"/>
              <a:t>komt</a:t>
            </a:r>
            <a:r>
              <a:rPr lang="en-US" baseline="0" dirty="0" smtClean="0"/>
              <a:t> </a:t>
            </a:r>
            <a:r>
              <a:rPr lang="en-US" baseline="0" dirty="0" err="1" smtClean="0"/>
              <a:t>er</a:t>
            </a:r>
            <a:r>
              <a:rPr lang="en-US" baseline="0" dirty="0" smtClean="0"/>
              <a:t> </a:t>
            </a:r>
            <a:r>
              <a:rPr lang="en-US" baseline="0" dirty="0" err="1" smtClean="0"/>
              <a:t>dus</a:t>
            </a:r>
            <a:r>
              <a:rPr lang="en-US" baseline="0" dirty="0" smtClean="0"/>
              <a:t> </a:t>
            </a:r>
            <a:r>
              <a:rPr lang="en-US" baseline="0" dirty="0" err="1" smtClean="0"/>
              <a:t>vaak</a:t>
            </a:r>
            <a:r>
              <a:rPr lang="en-US" baseline="0" dirty="0" smtClean="0"/>
              <a:t> op </a:t>
            </a:r>
            <a:r>
              <a:rPr lang="en-US" baseline="0" dirty="0" err="1" smtClean="0"/>
              <a:t>neer</a:t>
            </a:r>
            <a:r>
              <a:rPr lang="en-US" baseline="0" dirty="0" smtClean="0"/>
              <a:t> </a:t>
            </a:r>
            <a:r>
              <a:rPr lang="en-US" baseline="0" dirty="0" err="1" smtClean="0"/>
              <a:t>dat</a:t>
            </a:r>
            <a:r>
              <a:rPr lang="en-US" baseline="0" dirty="0" smtClean="0"/>
              <a:t> </a:t>
            </a:r>
            <a:r>
              <a:rPr lang="en-US" baseline="0" dirty="0" err="1" smtClean="0"/>
              <a:t>evaluaties</a:t>
            </a:r>
            <a:r>
              <a:rPr lang="en-US" baseline="0" dirty="0" smtClean="0"/>
              <a:t> van PPL’s </a:t>
            </a:r>
            <a:r>
              <a:rPr lang="en-US" baseline="0" dirty="0" err="1" smtClean="0"/>
              <a:t>gebeuren</a:t>
            </a:r>
            <a:r>
              <a:rPr lang="en-US" baseline="0" dirty="0" smtClean="0"/>
              <a:t> in </a:t>
            </a:r>
            <a:r>
              <a:rPr lang="en-US" baseline="0" dirty="0" err="1" smtClean="0"/>
              <a:t>deze</a:t>
            </a:r>
            <a:r>
              <a:rPr lang="en-US" baseline="0" dirty="0" smtClean="0"/>
              <a:t> </a:t>
            </a:r>
            <a:r>
              <a:rPr lang="en-US" baseline="0" dirty="0" err="1" smtClean="0"/>
              <a:t>richting</a:t>
            </a:r>
            <a:r>
              <a:rPr lang="en-US" baseline="0" dirty="0" smtClean="0"/>
              <a:t>. </a:t>
            </a:r>
            <a:r>
              <a:rPr lang="en-US" baseline="0" dirty="0" smtClean="0"/>
              <a:t>Logic </a:t>
            </a:r>
            <a:r>
              <a:rPr lang="en-US" baseline="0" dirty="0" smtClean="0"/>
              <a:t>PPL </a:t>
            </a:r>
            <a:r>
              <a:rPr lang="en-US" baseline="0" dirty="0" err="1" smtClean="0"/>
              <a:t>naar</a:t>
            </a:r>
            <a:r>
              <a:rPr lang="en-US" baseline="0" dirty="0" smtClean="0"/>
              <a:t> </a:t>
            </a:r>
            <a:r>
              <a:rPr lang="en-US" baseline="0" dirty="0" smtClean="0"/>
              <a:t>logic </a:t>
            </a:r>
            <a:r>
              <a:rPr lang="en-US" baseline="0" dirty="0" smtClean="0"/>
              <a:t>PPL of van LISP-like PPL </a:t>
            </a:r>
            <a:r>
              <a:rPr lang="en-US" baseline="0" dirty="0" err="1" smtClean="0"/>
              <a:t>naar</a:t>
            </a:r>
            <a:r>
              <a:rPr lang="en-US" baseline="0" dirty="0" smtClean="0"/>
              <a:t> LISP-like PPL of in </a:t>
            </a:r>
            <a:r>
              <a:rPr lang="en-US" baseline="0" dirty="0" err="1" smtClean="0"/>
              <a:t>andere</a:t>
            </a:r>
            <a:r>
              <a:rPr lang="en-US" baseline="0" dirty="0" smtClean="0"/>
              <a:t> </a:t>
            </a:r>
            <a:r>
              <a:rPr lang="en-US" baseline="0" dirty="0" err="1" smtClean="0"/>
              <a:t>woorden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10</a:t>
            </a:fld>
            <a:endParaRPr lang="nl-NL"/>
          </a:p>
        </p:txBody>
      </p:sp>
    </p:spTree>
    <p:extLst>
      <p:ext uri="{BB962C8B-B14F-4D97-AF65-F5344CB8AC3E}">
        <p14:creationId xmlns:p14="http://schemas.microsoft.com/office/powerpoint/2010/main" val="21732000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Van </a:t>
            </a:r>
            <a:r>
              <a:rPr lang="en-US" dirty="0" smtClean="0"/>
              <a:t>host-</a:t>
            </a:r>
            <a:r>
              <a:rPr lang="en-US" dirty="0" err="1" smtClean="0"/>
              <a:t>taal</a:t>
            </a:r>
            <a:r>
              <a:rPr lang="en-US" dirty="0" smtClean="0"/>
              <a:t> </a:t>
            </a:r>
            <a:r>
              <a:rPr lang="en-US" dirty="0" smtClean="0"/>
              <a:t>PPL </a:t>
            </a:r>
            <a:r>
              <a:rPr lang="en-US" dirty="0" err="1" smtClean="0"/>
              <a:t>naar</a:t>
            </a:r>
            <a:r>
              <a:rPr lang="en-US" dirty="0" smtClean="0"/>
              <a:t> </a:t>
            </a:r>
            <a:r>
              <a:rPr lang="en-US" dirty="0" smtClean="0"/>
              <a:t>host-</a:t>
            </a:r>
            <a:r>
              <a:rPr lang="en-US" dirty="0" err="1" smtClean="0"/>
              <a:t>taal</a:t>
            </a:r>
            <a:r>
              <a:rPr lang="en-US" baseline="0" dirty="0" smtClean="0"/>
              <a:t> </a:t>
            </a:r>
            <a:r>
              <a:rPr lang="en-US" baseline="0" dirty="0" smtClean="0"/>
              <a:t>PPL of van </a:t>
            </a:r>
            <a:r>
              <a:rPr lang="en-US" baseline="0" dirty="0" err="1" smtClean="0"/>
              <a:t>programmeer</a:t>
            </a:r>
            <a:r>
              <a:rPr lang="en-US" baseline="0" dirty="0" smtClean="0"/>
              <a:t> </a:t>
            </a:r>
            <a:r>
              <a:rPr lang="en-US" baseline="0" dirty="0" err="1" smtClean="0"/>
              <a:t>paradigma</a:t>
            </a:r>
            <a:r>
              <a:rPr lang="en-US" baseline="0" dirty="0" smtClean="0"/>
              <a:t> </a:t>
            </a:r>
            <a:r>
              <a:rPr lang="en-US" baseline="0" dirty="0" err="1" smtClean="0"/>
              <a:t>naar</a:t>
            </a:r>
            <a:r>
              <a:rPr lang="en-US" baseline="0" dirty="0" smtClean="0"/>
              <a:t> </a:t>
            </a:r>
            <a:r>
              <a:rPr lang="en-US" baseline="0" dirty="0" err="1" smtClean="0"/>
              <a:t>programmeer</a:t>
            </a:r>
            <a:r>
              <a:rPr lang="en-US" baseline="0" dirty="0" smtClean="0"/>
              <a:t> </a:t>
            </a:r>
            <a:r>
              <a:rPr lang="en-US" baseline="0" dirty="0" err="1" smtClean="0"/>
              <a:t>paradigma</a:t>
            </a:r>
            <a:r>
              <a:rPr lang="en-US" baseline="0" dirty="0" smtClean="0"/>
              <a:t>. </a:t>
            </a:r>
            <a:r>
              <a:rPr lang="en-US" baseline="0" dirty="0" err="1" smtClean="0"/>
              <a:t>Ik</a:t>
            </a:r>
            <a:r>
              <a:rPr lang="en-US" baseline="0" dirty="0" smtClean="0"/>
              <a:t> ben van plan </a:t>
            </a:r>
            <a:r>
              <a:rPr lang="en-US" baseline="0" dirty="0" err="1" smtClean="0"/>
              <a:t>om</a:t>
            </a:r>
            <a:r>
              <a:rPr lang="en-US" baseline="0" dirty="0" smtClean="0"/>
              <a:t> </a:t>
            </a:r>
            <a:r>
              <a:rPr lang="en-US" baseline="0" dirty="0" err="1" smtClean="0"/>
              <a:t>verschillende</a:t>
            </a:r>
            <a:r>
              <a:rPr lang="en-US" baseline="0" dirty="0" smtClean="0"/>
              <a:t> host-</a:t>
            </a:r>
            <a:r>
              <a:rPr lang="en-US" baseline="0" dirty="0" err="1" smtClean="0"/>
              <a:t>taal</a:t>
            </a:r>
            <a:r>
              <a:rPr lang="en-US" baseline="0" dirty="0" smtClean="0"/>
              <a:t> PPL’s </a:t>
            </a:r>
            <a:r>
              <a:rPr lang="en-US" baseline="0" dirty="0" err="1" smtClean="0"/>
              <a:t>te</a:t>
            </a:r>
            <a:r>
              <a:rPr lang="en-US" baseline="0" dirty="0" smtClean="0"/>
              <a:t> </a:t>
            </a:r>
            <a:r>
              <a:rPr lang="en-US" baseline="0" dirty="0" err="1" smtClean="0"/>
              <a:t>vergelijken</a:t>
            </a:r>
            <a:r>
              <a:rPr lang="en-US" baseline="0" dirty="0" smtClean="0"/>
              <a:t> </a:t>
            </a:r>
            <a:r>
              <a:rPr lang="en-US" baseline="0" dirty="0" err="1" smtClean="0"/>
              <a:t>aan</a:t>
            </a:r>
            <a:r>
              <a:rPr lang="en-US" baseline="0" dirty="0" smtClean="0"/>
              <a:t> de hand van de </a:t>
            </a:r>
            <a:r>
              <a:rPr lang="en-US" baseline="0" dirty="0" err="1" smtClean="0"/>
              <a:t>voorafgaande</a:t>
            </a:r>
            <a:r>
              <a:rPr lang="en-US" baseline="0" dirty="0" smtClean="0"/>
              <a:t> criteria.</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11</a:t>
            </a:fld>
            <a:endParaRPr lang="nl-NL"/>
          </a:p>
        </p:txBody>
      </p:sp>
    </p:spTree>
    <p:extLst>
      <p:ext uri="{BB962C8B-B14F-4D97-AF65-F5344CB8AC3E}">
        <p14:creationId xmlns:p14="http://schemas.microsoft.com/office/powerpoint/2010/main" val="21732000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Omdat</a:t>
            </a:r>
            <a:r>
              <a:rPr lang="en-US" dirty="0" smtClean="0"/>
              <a:t> het </a:t>
            </a:r>
            <a:r>
              <a:rPr lang="en-US" dirty="0" err="1" smtClean="0"/>
              <a:t>evalueren</a:t>
            </a:r>
            <a:r>
              <a:rPr lang="en-US" baseline="0" dirty="0" smtClean="0"/>
              <a:t> van </a:t>
            </a:r>
            <a:r>
              <a:rPr lang="en-US" baseline="0" dirty="0" err="1" smtClean="0"/>
              <a:t>programmeer</a:t>
            </a:r>
            <a:r>
              <a:rPr lang="en-US" baseline="0" dirty="0" smtClean="0"/>
              <a:t> </a:t>
            </a:r>
            <a:r>
              <a:rPr lang="en-US" baseline="0" dirty="0" err="1" smtClean="0"/>
              <a:t>talen</a:t>
            </a:r>
            <a:r>
              <a:rPr lang="en-US" baseline="0" dirty="0" smtClean="0"/>
              <a:t> die </a:t>
            </a:r>
            <a:r>
              <a:rPr lang="en-US" baseline="0" dirty="0" err="1" smtClean="0"/>
              <a:t>niet</a:t>
            </a:r>
            <a:r>
              <a:rPr lang="en-US" baseline="0" dirty="0" smtClean="0"/>
              <a:t> </a:t>
            </a:r>
            <a:r>
              <a:rPr lang="en-US" baseline="0" dirty="0" err="1" smtClean="0"/>
              <a:t>hetzelfde</a:t>
            </a:r>
            <a:r>
              <a:rPr lang="en-US" baseline="0" dirty="0" smtClean="0"/>
              <a:t> </a:t>
            </a:r>
            <a:r>
              <a:rPr lang="en-US" baseline="0" dirty="0" err="1" smtClean="0"/>
              <a:t>programmeerparadigma</a:t>
            </a:r>
            <a:r>
              <a:rPr lang="en-US" baseline="0" dirty="0" smtClean="0"/>
              <a:t> </a:t>
            </a:r>
            <a:r>
              <a:rPr lang="en-US" baseline="0" dirty="0" err="1" smtClean="0"/>
              <a:t>hebben</a:t>
            </a:r>
            <a:r>
              <a:rPr lang="en-US" baseline="0" dirty="0" smtClean="0"/>
              <a:t> </a:t>
            </a:r>
            <a:r>
              <a:rPr lang="en-US" baseline="0" dirty="0" err="1" smtClean="0"/>
              <a:t>niet</a:t>
            </a:r>
            <a:r>
              <a:rPr lang="en-US" baseline="0" dirty="0" smtClean="0"/>
              <a:t> </a:t>
            </a:r>
            <a:r>
              <a:rPr lang="en-US" baseline="0" dirty="0" err="1" smtClean="0"/>
              <a:t>triviaal</a:t>
            </a:r>
            <a:r>
              <a:rPr lang="en-US" baseline="0" dirty="0" smtClean="0"/>
              <a:t> </a:t>
            </a:r>
            <a:r>
              <a:rPr lang="en-US" baseline="0" dirty="0" smtClean="0"/>
              <a:t>is, </a:t>
            </a:r>
            <a:r>
              <a:rPr lang="en-US" baseline="0" dirty="0" err="1" smtClean="0"/>
              <a:t>maak</a:t>
            </a:r>
            <a:r>
              <a:rPr lang="en-US" baseline="0" dirty="0" smtClean="0"/>
              <a:t> </a:t>
            </a:r>
            <a:r>
              <a:rPr lang="en-US" baseline="0" dirty="0" err="1" smtClean="0"/>
              <a:t>ik</a:t>
            </a:r>
            <a:r>
              <a:rPr lang="en-US" baseline="0" dirty="0" smtClean="0"/>
              <a:t> </a:t>
            </a:r>
            <a:r>
              <a:rPr lang="en-US" baseline="0" dirty="0" err="1" smtClean="0"/>
              <a:t>gebruik</a:t>
            </a:r>
            <a:r>
              <a:rPr lang="en-US" baseline="0" dirty="0" smtClean="0"/>
              <a:t> van </a:t>
            </a:r>
            <a:r>
              <a:rPr lang="en-US" baseline="0" dirty="0" err="1" smtClean="0"/>
              <a:t>een</a:t>
            </a:r>
            <a:r>
              <a:rPr lang="en-US" baseline="0" dirty="0" smtClean="0"/>
              <a:t> case study. </a:t>
            </a:r>
            <a:r>
              <a:rPr lang="en-US" baseline="0" dirty="0" err="1" smtClean="0"/>
              <a:t>Aan</a:t>
            </a:r>
            <a:r>
              <a:rPr lang="en-US" baseline="0" dirty="0" smtClean="0"/>
              <a:t> de hand van </a:t>
            </a:r>
            <a:r>
              <a:rPr lang="en-US" baseline="0" dirty="0" err="1" smtClean="0"/>
              <a:t>deze</a:t>
            </a:r>
            <a:r>
              <a:rPr lang="en-US" baseline="0" dirty="0" smtClean="0"/>
              <a:t> </a:t>
            </a:r>
            <a:r>
              <a:rPr lang="en-US" baseline="0" dirty="0" smtClean="0"/>
              <a:t>case study </a:t>
            </a:r>
            <a:r>
              <a:rPr lang="en-US" baseline="0" dirty="0" err="1" smtClean="0"/>
              <a:t>kan</a:t>
            </a:r>
            <a:r>
              <a:rPr lang="en-US" baseline="0" dirty="0" smtClean="0"/>
              <a:t> </a:t>
            </a:r>
            <a:r>
              <a:rPr lang="en-US" baseline="0" dirty="0" err="1" smtClean="0"/>
              <a:t>ik</a:t>
            </a:r>
            <a:r>
              <a:rPr lang="en-US" baseline="0" dirty="0" smtClean="0"/>
              <a:t> </a:t>
            </a:r>
            <a:r>
              <a:rPr lang="en-US" baseline="0" dirty="0" smtClean="0"/>
              <a:t>de </a:t>
            </a:r>
            <a:r>
              <a:rPr lang="en-US" baseline="0" dirty="0" smtClean="0"/>
              <a:t>criteria </a:t>
            </a:r>
            <a:r>
              <a:rPr lang="en-US" baseline="0" dirty="0" err="1" smtClean="0"/>
              <a:t>gaan</a:t>
            </a:r>
            <a:r>
              <a:rPr lang="en-US" baseline="0" dirty="0" smtClean="0"/>
              <a:t> </a:t>
            </a:r>
            <a:r>
              <a:rPr lang="en-US" baseline="0" dirty="0" err="1" smtClean="0"/>
              <a:t>evaluaren</a:t>
            </a:r>
            <a:r>
              <a:rPr lang="en-US" baseline="0" dirty="0" smtClean="0"/>
              <a:t>. In de </a:t>
            </a:r>
            <a:r>
              <a:rPr lang="en-US" baseline="0" dirty="0" err="1" smtClean="0"/>
              <a:t>volgende</a:t>
            </a:r>
            <a:r>
              <a:rPr lang="en-US" baseline="0" dirty="0" smtClean="0"/>
              <a:t> </a:t>
            </a:r>
            <a:r>
              <a:rPr lang="en-US" baseline="0" dirty="0" smtClean="0"/>
              <a:t>slides </a:t>
            </a:r>
            <a:r>
              <a:rPr lang="en-US" baseline="0" dirty="0" err="1" smtClean="0"/>
              <a:t>volgt</a:t>
            </a:r>
            <a:r>
              <a:rPr lang="en-US" baseline="0" dirty="0" smtClean="0"/>
              <a:t> </a:t>
            </a:r>
            <a:r>
              <a:rPr lang="en-US" baseline="0" dirty="0" err="1" smtClean="0"/>
              <a:t>hierover</a:t>
            </a:r>
            <a:r>
              <a:rPr lang="en-US" baseline="0" dirty="0" smtClean="0"/>
              <a:t> </a:t>
            </a:r>
            <a:r>
              <a:rPr lang="en-US" baseline="0" dirty="0" err="1" smtClean="0"/>
              <a:t>meer</a:t>
            </a:r>
            <a:r>
              <a:rPr lang="en-US" baseline="0" dirty="0" smtClean="0"/>
              <a:t> </a:t>
            </a:r>
            <a:r>
              <a:rPr lang="en-US" baseline="0" dirty="0" err="1" smtClean="0"/>
              <a:t>uitleg</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12</a:t>
            </a:fld>
            <a:endParaRPr lang="nl-NL"/>
          </a:p>
        </p:txBody>
      </p:sp>
    </p:spTree>
    <p:extLst>
      <p:ext uri="{BB962C8B-B14F-4D97-AF65-F5344CB8AC3E}">
        <p14:creationId xmlns:p14="http://schemas.microsoft.com/office/powerpoint/2010/main" val="21732000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De </a:t>
            </a:r>
            <a:r>
              <a:rPr lang="en-US" baseline="0" dirty="0" err="1" smtClean="0"/>
              <a:t>bedoeling</a:t>
            </a:r>
            <a:r>
              <a:rPr lang="en-US" baseline="0" dirty="0" smtClean="0"/>
              <a:t> is </a:t>
            </a:r>
            <a:r>
              <a:rPr lang="en-US" baseline="0" dirty="0" err="1" smtClean="0"/>
              <a:t>dat</a:t>
            </a:r>
            <a:r>
              <a:rPr lang="en-US" baseline="0" dirty="0" smtClean="0"/>
              <a:t> </a:t>
            </a:r>
            <a:r>
              <a:rPr lang="en-US" baseline="0" dirty="0" err="1" smtClean="0"/>
              <a:t>ik</a:t>
            </a:r>
            <a:r>
              <a:rPr lang="en-US" baseline="0" dirty="0" smtClean="0"/>
              <a:t> </a:t>
            </a:r>
            <a:r>
              <a:rPr lang="en-US" baseline="0" dirty="0" err="1" smtClean="0"/>
              <a:t>een</a:t>
            </a:r>
            <a:r>
              <a:rPr lang="en-US" baseline="0" dirty="0" smtClean="0"/>
              <a:t> case-study </a:t>
            </a:r>
            <a:r>
              <a:rPr lang="en-US" baseline="0" dirty="0" err="1" smtClean="0"/>
              <a:t>maak</a:t>
            </a:r>
            <a:r>
              <a:rPr lang="en-US" baseline="0" dirty="0" smtClean="0"/>
              <a:t> over </a:t>
            </a:r>
            <a:r>
              <a:rPr lang="en-US" baseline="0" dirty="0" err="1" smtClean="0"/>
              <a:t>een</a:t>
            </a:r>
            <a:r>
              <a:rPr lang="en-US" baseline="0" dirty="0" smtClean="0"/>
              <a:t> </a:t>
            </a:r>
            <a:r>
              <a:rPr lang="en-US" baseline="0" dirty="0" err="1" smtClean="0"/>
              <a:t>specifiek</a:t>
            </a:r>
            <a:r>
              <a:rPr lang="en-US" baseline="0" dirty="0" smtClean="0"/>
              <a:t> </a:t>
            </a:r>
            <a:r>
              <a:rPr lang="en-US" baseline="0" dirty="0" err="1" smtClean="0"/>
              <a:t>probleem</a:t>
            </a:r>
            <a:r>
              <a:rPr lang="en-US" baseline="0" dirty="0" smtClean="0"/>
              <a:t>. </a:t>
            </a:r>
            <a:r>
              <a:rPr lang="en-US" dirty="0" err="1" smtClean="0"/>
              <a:t>Ik</a:t>
            </a:r>
            <a:r>
              <a:rPr lang="en-US" baseline="0" dirty="0" smtClean="0"/>
              <a:t> ben van plan </a:t>
            </a:r>
            <a:r>
              <a:rPr lang="en-US" baseline="0" dirty="0" err="1" smtClean="0"/>
              <a:t>dit</a:t>
            </a:r>
            <a:r>
              <a:rPr lang="en-US" baseline="0" dirty="0" smtClean="0"/>
              <a:t> </a:t>
            </a:r>
            <a:r>
              <a:rPr lang="en-US" baseline="0" dirty="0" err="1" smtClean="0"/>
              <a:t>probleem</a:t>
            </a:r>
            <a:r>
              <a:rPr lang="en-US" baseline="0" dirty="0" smtClean="0"/>
              <a:t> </a:t>
            </a:r>
            <a:r>
              <a:rPr lang="en-US" baseline="0" dirty="0" err="1" smtClean="0"/>
              <a:t>te</a:t>
            </a:r>
            <a:r>
              <a:rPr lang="en-US" baseline="0" dirty="0" smtClean="0"/>
              <a:t> </a:t>
            </a:r>
            <a:r>
              <a:rPr lang="en-US" baseline="0" dirty="0" err="1" smtClean="0"/>
              <a:t>tackelen</a:t>
            </a:r>
            <a:r>
              <a:rPr lang="en-US" baseline="0" dirty="0" smtClean="0"/>
              <a:t> door </a:t>
            </a:r>
            <a:r>
              <a:rPr lang="en-US" baseline="0" dirty="0" err="1" smtClean="0"/>
              <a:t>een</a:t>
            </a:r>
            <a:r>
              <a:rPr lang="en-US" baseline="0" dirty="0" smtClean="0"/>
              <a:t> </a:t>
            </a:r>
            <a:r>
              <a:rPr lang="en-US" baseline="0" dirty="0" err="1" smtClean="0"/>
              <a:t>simpel</a:t>
            </a:r>
            <a:r>
              <a:rPr lang="en-US" baseline="0" dirty="0" smtClean="0"/>
              <a:t> model van </a:t>
            </a:r>
            <a:r>
              <a:rPr lang="en-US" baseline="0" dirty="0" err="1" smtClean="0"/>
              <a:t>een</a:t>
            </a:r>
            <a:r>
              <a:rPr lang="en-US" baseline="0" dirty="0" smtClean="0"/>
              <a:t> </a:t>
            </a:r>
            <a:r>
              <a:rPr lang="en-US" baseline="0" dirty="0" err="1" smtClean="0"/>
              <a:t>spel</a:t>
            </a:r>
            <a:r>
              <a:rPr lang="en-US" baseline="0" dirty="0" smtClean="0"/>
              <a:t> met </a:t>
            </a:r>
            <a:r>
              <a:rPr lang="en-US" baseline="0" dirty="0" err="1" smtClean="0"/>
              <a:t>probabilistische</a:t>
            </a:r>
            <a:r>
              <a:rPr lang="en-US" baseline="0" dirty="0" smtClean="0"/>
              <a:t> </a:t>
            </a:r>
            <a:r>
              <a:rPr lang="en-US" baseline="0" dirty="0" err="1" smtClean="0"/>
              <a:t>aspecten</a:t>
            </a:r>
            <a:r>
              <a:rPr lang="en-US" baseline="0" dirty="0" smtClean="0"/>
              <a:t> </a:t>
            </a:r>
            <a:r>
              <a:rPr lang="en-US" baseline="0" dirty="0" err="1" smtClean="0"/>
              <a:t>te</a:t>
            </a:r>
            <a:r>
              <a:rPr lang="en-US" baseline="0" dirty="0" smtClean="0"/>
              <a:t> </a:t>
            </a:r>
            <a:r>
              <a:rPr lang="en-US" baseline="0" dirty="0" err="1" smtClean="0"/>
              <a:t>programmeren</a:t>
            </a:r>
            <a:r>
              <a:rPr lang="en-US" baseline="0" dirty="0" smtClean="0"/>
              <a:t> in </a:t>
            </a:r>
            <a:r>
              <a:rPr lang="en-US" baseline="0" dirty="0" err="1" smtClean="0"/>
              <a:t>verschillende</a:t>
            </a:r>
            <a:r>
              <a:rPr lang="en-US" baseline="0" dirty="0" smtClean="0"/>
              <a:t> PPL’s. </a:t>
            </a:r>
            <a:r>
              <a:rPr lang="en-US" baseline="0" dirty="0" err="1" smtClean="0"/>
              <a:t>Hier</a:t>
            </a:r>
            <a:r>
              <a:rPr lang="en-US" baseline="0" dirty="0" smtClean="0"/>
              <a:t> </a:t>
            </a:r>
            <a:r>
              <a:rPr lang="en-US" baseline="0" dirty="0" err="1" smtClean="0"/>
              <a:t>probeer</a:t>
            </a:r>
            <a:r>
              <a:rPr lang="en-US" baseline="0" dirty="0" smtClean="0"/>
              <a:t> </a:t>
            </a:r>
            <a:r>
              <a:rPr lang="en-US" baseline="0" dirty="0" err="1" smtClean="0"/>
              <a:t>ik</a:t>
            </a:r>
            <a:r>
              <a:rPr lang="en-US" baseline="0" dirty="0" smtClean="0"/>
              <a:t> het model </a:t>
            </a:r>
            <a:r>
              <a:rPr lang="en-US" baseline="0" dirty="0" err="1" smtClean="0"/>
              <a:t>zo</a:t>
            </a:r>
            <a:r>
              <a:rPr lang="en-US" baseline="0" dirty="0" smtClean="0"/>
              <a:t> </a:t>
            </a:r>
            <a:r>
              <a:rPr lang="en-US" baseline="0" dirty="0" err="1" smtClean="0"/>
              <a:t>te</a:t>
            </a:r>
            <a:r>
              <a:rPr lang="en-US" baseline="0" dirty="0" smtClean="0"/>
              <a:t> </a:t>
            </a:r>
            <a:r>
              <a:rPr lang="en-US" baseline="0" dirty="0" err="1" smtClean="0"/>
              <a:t>implementeren</a:t>
            </a:r>
            <a:r>
              <a:rPr lang="en-US" baseline="0" dirty="0" smtClean="0"/>
              <a:t> </a:t>
            </a:r>
            <a:r>
              <a:rPr lang="en-US" baseline="0" dirty="0" err="1" smtClean="0"/>
              <a:t>dat</a:t>
            </a:r>
            <a:r>
              <a:rPr lang="en-US" baseline="0" dirty="0" smtClean="0"/>
              <a:t> </a:t>
            </a:r>
            <a:r>
              <a:rPr lang="en-US" baseline="0" dirty="0" smtClean="0"/>
              <a:t>het de </a:t>
            </a:r>
            <a:r>
              <a:rPr lang="en-US" baseline="0" dirty="0" err="1" smtClean="0"/>
              <a:t>k</a:t>
            </a:r>
            <a:r>
              <a:rPr lang="en-US" dirty="0" err="1" smtClean="0"/>
              <a:t>arakteristieken</a:t>
            </a:r>
            <a:r>
              <a:rPr lang="en-US" dirty="0" smtClean="0"/>
              <a:t> </a:t>
            </a:r>
            <a:r>
              <a:rPr lang="en-US" baseline="0" dirty="0" smtClean="0"/>
              <a:t>van de </a:t>
            </a:r>
            <a:r>
              <a:rPr lang="en-US" baseline="0" dirty="0" err="1" smtClean="0"/>
              <a:t>programmeertaal</a:t>
            </a:r>
            <a:r>
              <a:rPr lang="en-US" baseline="0" dirty="0" smtClean="0"/>
              <a:t> ten </a:t>
            </a:r>
            <a:r>
              <a:rPr lang="en-US" baseline="0" dirty="0" err="1" smtClean="0"/>
              <a:t>volle</a:t>
            </a:r>
            <a:r>
              <a:rPr lang="en-US" baseline="0" dirty="0" smtClean="0"/>
              <a:t> </a:t>
            </a:r>
            <a:r>
              <a:rPr lang="en-US" baseline="0" dirty="0" err="1" smtClean="0"/>
              <a:t>gebruikt</a:t>
            </a:r>
            <a:r>
              <a:rPr lang="en-US" baseline="0" dirty="0" smtClean="0"/>
              <a:t> </a:t>
            </a:r>
            <a:r>
              <a:rPr lang="en-US" baseline="0" dirty="0" smtClean="0"/>
              <a:t>(ProbLog2 </a:t>
            </a:r>
            <a:r>
              <a:rPr lang="en-US" baseline="0" dirty="0" err="1" smtClean="0"/>
              <a:t>logisch</a:t>
            </a:r>
            <a:r>
              <a:rPr lang="en-US" baseline="0" dirty="0" smtClean="0"/>
              <a:t> </a:t>
            </a:r>
            <a:r>
              <a:rPr lang="en-US" baseline="0" dirty="0" err="1" smtClean="0"/>
              <a:t>programmeren</a:t>
            </a:r>
            <a:r>
              <a:rPr lang="en-US" baseline="0" dirty="0" smtClean="0"/>
              <a:t>, </a:t>
            </a:r>
            <a:r>
              <a:rPr lang="en-US" baseline="0" dirty="0" smtClean="0"/>
              <a:t>Anglican </a:t>
            </a:r>
            <a:r>
              <a:rPr lang="en-US" baseline="0" dirty="0" err="1" smtClean="0"/>
              <a:t>meer</a:t>
            </a:r>
            <a:r>
              <a:rPr lang="en-US" baseline="0" dirty="0" smtClean="0"/>
              <a:t> </a:t>
            </a:r>
            <a:r>
              <a:rPr lang="en-US" baseline="0" dirty="0" err="1" smtClean="0"/>
              <a:t>functioneel</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13</a:t>
            </a:fld>
            <a:endParaRPr lang="nl-NL"/>
          </a:p>
        </p:txBody>
      </p:sp>
    </p:spTree>
    <p:extLst>
      <p:ext uri="{BB962C8B-B14F-4D97-AF65-F5344CB8AC3E}">
        <p14:creationId xmlns:p14="http://schemas.microsoft.com/office/powerpoint/2010/main" val="23854476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14</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15</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16</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17</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18</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Tijdens deze presentatie</a:t>
            </a:r>
            <a:r>
              <a:rPr lang="nl-NL" baseline="0" dirty="0" smtClean="0"/>
              <a:t> geef ik </a:t>
            </a:r>
            <a:r>
              <a:rPr lang="nl-NL" baseline="0" dirty="0" smtClean="0"/>
              <a:t>eerst een </a:t>
            </a:r>
            <a:r>
              <a:rPr lang="nl-NL" baseline="0" dirty="0" smtClean="0"/>
              <a:t>korte achtergrond </a:t>
            </a:r>
            <a:r>
              <a:rPr lang="nl-NL" baseline="0" dirty="0" smtClean="0"/>
              <a:t>informatie;</a:t>
            </a:r>
            <a:r>
              <a:rPr lang="nl-NL" dirty="0" smtClean="0"/>
              <a:t> </a:t>
            </a:r>
            <a:r>
              <a:rPr lang="nl-NL" dirty="0" smtClean="0"/>
              <a:t>de context van mijn </a:t>
            </a:r>
            <a:r>
              <a:rPr lang="nl-NL" dirty="0" smtClean="0"/>
              <a:t>thesis;</a:t>
            </a:r>
            <a:r>
              <a:rPr lang="en-US" baseline="0" dirty="0" smtClean="0"/>
              <a:t> </a:t>
            </a:r>
            <a:r>
              <a:rPr lang="en-US" baseline="0" dirty="0" err="1" smtClean="0"/>
              <a:t>daarna</a:t>
            </a:r>
            <a:r>
              <a:rPr lang="en-US" baseline="0" dirty="0" smtClean="0"/>
              <a:t> </a:t>
            </a:r>
            <a:r>
              <a:rPr lang="en-US" baseline="0" dirty="0" smtClean="0"/>
              <a:t>de </a:t>
            </a:r>
            <a:r>
              <a:rPr lang="en-US" baseline="0" dirty="0" err="1" smtClean="0"/>
              <a:t>motivatie</a:t>
            </a:r>
            <a:r>
              <a:rPr lang="en-US" baseline="0" dirty="0" smtClean="0"/>
              <a:t> </a:t>
            </a:r>
            <a:r>
              <a:rPr lang="en-US" baseline="0" dirty="0" err="1" smtClean="0"/>
              <a:t>waarom</a:t>
            </a:r>
            <a:r>
              <a:rPr lang="en-US" baseline="0" dirty="0" smtClean="0"/>
              <a:t> </a:t>
            </a:r>
            <a:r>
              <a:rPr lang="en-US" baseline="0" dirty="0" err="1" smtClean="0"/>
              <a:t>ik</a:t>
            </a:r>
            <a:r>
              <a:rPr lang="en-US" baseline="0" dirty="0" smtClean="0"/>
              <a:t> </a:t>
            </a:r>
            <a:r>
              <a:rPr lang="en-US" baseline="0" dirty="0" err="1" smtClean="0"/>
              <a:t>dit</a:t>
            </a:r>
            <a:r>
              <a:rPr lang="en-US" baseline="0" dirty="0" smtClean="0"/>
              <a:t> </a:t>
            </a:r>
            <a:r>
              <a:rPr lang="en-US" baseline="0" dirty="0" err="1" smtClean="0"/>
              <a:t>ga</a:t>
            </a:r>
            <a:r>
              <a:rPr lang="en-US" baseline="0" dirty="0" smtClean="0"/>
              <a:t> </a:t>
            </a:r>
            <a:r>
              <a:rPr lang="en-US" baseline="0" dirty="0" err="1" smtClean="0"/>
              <a:t>doen</a:t>
            </a:r>
            <a:r>
              <a:rPr lang="en-US" baseline="0" dirty="0" smtClean="0"/>
              <a:t> en tot slot de tot </a:t>
            </a:r>
            <a:r>
              <a:rPr lang="en-US" baseline="0" dirty="0" smtClean="0"/>
              <a:t>nu toe </a:t>
            </a:r>
            <a:r>
              <a:rPr lang="en-US" baseline="0" dirty="0" err="1" smtClean="0"/>
              <a:t>behaalde</a:t>
            </a:r>
            <a:r>
              <a:rPr lang="en-US" baseline="0" dirty="0" smtClean="0"/>
              <a:t> </a:t>
            </a:r>
            <a:r>
              <a:rPr lang="en-US" baseline="0" dirty="0" err="1" smtClean="0"/>
              <a:t>resultaten</a:t>
            </a:r>
            <a:r>
              <a:rPr lang="en-US" baseline="0" dirty="0" smtClean="0"/>
              <a:t> </a:t>
            </a:r>
            <a:r>
              <a:rPr lang="en-US" baseline="0" dirty="0" smtClean="0"/>
              <a:t>en </a:t>
            </a:r>
            <a:r>
              <a:rPr lang="en-US" baseline="0" dirty="0" err="1" smtClean="0"/>
              <a:t>mijn</a:t>
            </a:r>
            <a:r>
              <a:rPr lang="en-US" baseline="0" dirty="0" smtClean="0"/>
              <a:t> planning </a:t>
            </a:r>
            <a:r>
              <a:rPr lang="en-US" baseline="0" dirty="0" err="1" smtClean="0"/>
              <a:t>voor</a:t>
            </a:r>
            <a:r>
              <a:rPr lang="en-US" baseline="0" dirty="0" smtClean="0"/>
              <a:t> </a:t>
            </a:r>
            <a:r>
              <a:rPr lang="en-US" baseline="0" dirty="0" smtClean="0"/>
              <a:t>de </a:t>
            </a:r>
            <a:r>
              <a:rPr lang="en-US" baseline="0" dirty="0" err="1" smtClean="0"/>
              <a:t>toekomst</a:t>
            </a:r>
            <a:r>
              <a:rPr lang="en-US" baseline="0" dirty="0" smtClean="0"/>
              <a:t>.</a:t>
            </a:r>
          </a:p>
        </p:txBody>
      </p:sp>
      <p:sp>
        <p:nvSpPr>
          <p:cNvPr id="4" name="Slide Number Placeholder 3"/>
          <p:cNvSpPr>
            <a:spLocks noGrp="1"/>
          </p:cNvSpPr>
          <p:nvPr>
            <p:ph type="sldNum" sz="quarter" idx="10"/>
          </p:nvPr>
        </p:nvSpPr>
        <p:spPr/>
        <p:txBody>
          <a:bodyPr/>
          <a:lstStyle/>
          <a:p>
            <a:fld id="{76F6EB55-D046-4316-A421-6DEA4C9E91D3}" type="slidenum">
              <a:rPr lang="nl-NL" smtClean="0"/>
              <a:t>1</a:t>
            </a:fld>
            <a:endParaRPr lang="nl-NL"/>
          </a:p>
        </p:txBody>
      </p:sp>
    </p:spTree>
    <p:extLst>
      <p:ext uri="{BB962C8B-B14F-4D97-AF65-F5344CB8AC3E}">
        <p14:creationId xmlns:p14="http://schemas.microsoft.com/office/powerpoint/2010/main" val="16822325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19</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20</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21</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76F6EB55-D046-4316-A421-6DEA4C9E91D3}" type="slidenum">
              <a:rPr lang="nl-NL" smtClean="0"/>
              <a:t>25</a:t>
            </a:fld>
            <a:endParaRPr lang="nl-NL"/>
          </a:p>
        </p:txBody>
      </p:sp>
    </p:spTree>
    <p:extLst>
      <p:ext uri="{BB962C8B-B14F-4D97-AF65-F5344CB8AC3E}">
        <p14:creationId xmlns:p14="http://schemas.microsoft.com/office/powerpoint/2010/main" val="30272527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76F6EB55-D046-4316-A421-6DEA4C9E91D3}" type="slidenum">
              <a:rPr lang="nl-NL" smtClean="0"/>
              <a:t>29</a:t>
            </a:fld>
            <a:endParaRPr lang="nl-NL"/>
          </a:p>
        </p:txBody>
      </p:sp>
    </p:spTree>
    <p:extLst>
      <p:ext uri="{BB962C8B-B14F-4D97-AF65-F5344CB8AC3E}">
        <p14:creationId xmlns:p14="http://schemas.microsoft.com/office/powerpoint/2010/main" val="3884412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76F6EB55-D046-4316-A421-6DEA4C9E91D3}" type="slidenum">
              <a:rPr lang="nl-NL" smtClean="0"/>
              <a:t>31</a:t>
            </a:fld>
            <a:endParaRPr lang="nl-NL"/>
          </a:p>
        </p:txBody>
      </p:sp>
    </p:spTree>
    <p:extLst>
      <p:ext uri="{BB962C8B-B14F-4D97-AF65-F5344CB8AC3E}">
        <p14:creationId xmlns:p14="http://schemas.microsoft.com/office/powerpoint/2010/main" val="2194780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E</a:t>
            </a:r>
            <a:r>
              <a:rPr lang="pt-BR" dirty="0" smtClean="0"/>
              <a:t>én</a:t>
            </a:r>
            <a:r>
              <a:rPr lang="en-US" baseline="0" dirty="0" smtClean="0"/>
              <a:t> </a:t>
            </a:r>
            <a:r>
              <a:rPr lang="en-US" baseline="0" dirty="0" smtClean="0"/>
              <a:t>van de </a:t>
            </a:r>
            <a:r>
              <a:rPr lang="en-US" baseline="0" dirty="0" err="1" smtClean="0"/>
              <a:t>belangrijkste</a:t>
            </a:r>
            <a:r>
              <a:rPr lang="en-US" baseline="0" dirty="0" smtClean="0"/>
              <a:t> regels in het </a:t>
            </a:r>
            <a:r>
              <a:rPr lang="en-US" baseline="0" dirty="0" err="1" smtClean="0"/>
              <a:t>werken</a:t>
            </a:r>
            <a:r>
              <a:rPr lang="en-US" baseline="0" dirty="0" smtClean="0"/>
              <a:t> met </a:t>
            </a:r>
            <a:r>
              <a:rPr lang="en-US" dirty="0" err="1" smtClean="0"/>
              <a:t>onzekerheid</a:t>
            </a:r>
            <a:r>
              <a:rPr lang="en-US" dirty="0" smtClean="0"/>
              <a:t> </a:t>
            </a:r>
            <a:r>
              <a:rPr lang="en-US" baseline="0" dirty="0" smtClean="0"/>
              <a:t>is de Bayes</a:t>
            </a:r>
            <a:r>
              <a:rPr lang="en-US" baseline="0" dirty="0" smtClean="0"/>
              <a:t>’ </a:t>
            </a:r>
            <a:r>
              <a:rPr lang="en-US" baseline="0" dirty="0" smtClean="0"/>
              <a:t>Rule</a:t>
            </a:r>
            <a:r>
              <a:rPr lang="en-US" baseline="0" dirty="0" smtClean="0"/>
              <a:t>.</a:t>
            </a:r>
          </a:p>
          <a:p>
            <a:endParaRPr lang="en-US" baseline="0" dirty="0" smtClean="0"/>
          </a:p>
          <a:p>
            <a:r>
              <a:rPr lang="pt-BR" dirty="0" smtClean="0"/>
              <a:t>French e, è, é, ê, ë</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2</a:t>
            </a:fld>
            <a:endParaRPr lang="nl-NL"/>
          </a:p>
        </p:txBody>
      </p:sp>
    </p:spTree>
    <p:extLst>
      <p:ext uri="{BB962C8B-B14F-4D97-AF65-F5344CB8AC3E}">
        <p14:creationId xmlns:p14="http://schemas.microsoft.com/office/powerpoint/2010/main" val="29356113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Bayes’ Rule </a:t>
            </a:r>
            <a:r>
              <a:rPr lang="en-US" baseline="0" dirty="0" err="1" smtClean="0"/>
              <a:t>geeft</a:t>
            </a:r>
            <a:r>
              <a:rPr lang="en-US" baseline="0" dirty="0" smtClean="0"/>
              <a:t> de </a:t>
            </a:r>
            <a:r>
              <a:rPr lang="en-US" baseline="0" dirty="0" err="1" smtClean="0"/>
              <a:t>formule</a:t>
            </a:r>
            <a:r>
              <a:rPr lang="en-US" baseline="0" dirty="0" smtClean="0"/>
              <a:t> </a:t>
            </a:r>
            <a:r>
              <a:rPr lang="en-US" baseline="0" dirty="0" err="1" smtClean="0"/>
              <a:t>om</a:t>
            </a:r>
            <a:r>
              <a:rPr lang="en-US" baseline="0" dirty="0" smtClean="0"/>
              <a:t> de </a:t>
            </a:r>
            <a:r>
              <a:rPr lang="en-US" baseline="0" dirty="0" err="1" smtClean="0"/>
              <a:t>kans</a:t>
            </a:r>
            <a:r>
              <a:rPr lang="en-US" baseline="0" dirty="0" smtClean="0"/>
              <a:t> </a:t>
            </a:r>
            <a:r>
              <a:rPr lang="en-US" baseline="0" dirty="0" err="1" smtClean="0"/>
              <a:t>te</a:t>
            </a:r>
            <a:r>
              <a:rPr lang="en-US" baseline="0" dirty="0" smtClean="0"/>
              <a:t> </a:t>
            </a:r>
            <a:r>
              <a:rPr lang="en-US" baseline="0" dirty="0" err="1" smtClean="0"/>
              <a:t>bereken</a:t>
            </a:r>
            <a:r>
              <a:rPr lang="en-US" baseline="0" dirty="0" smtClean="0"/>
              <a:t> </a:t>
            </a:r>
            <a:r>
              <a:rPr lang="en-US" baseline="0" dirty="0" err="1" smtClean="0"/>
              <a:t>dat</a:t>
            </a:r>
            <a:r>
              <a:rPr lang="en-US" baseline="0" dirty="0" smtClean="0"/>
              <a:t> </a:t>
            </a:r>
            <a:r>
              <a:rPr lang="en-US" baseline="0" dirty="0" err="1" smtClean="0"/>
              <a:t>een</a:t>
            </a:r>
            <a:r>
              <a:rPr lang="en-US" baseline="0" dirty="0" smtClean="0"/>
              <a:t> </a:t>
            </a:r>
            <a:r>
              <a:rPr lang="en-US" baseline="0" dirty="0" err="1" smtClean="0"/>
              <a:t>hypothese</a:t>
            </a:r>
            <a:r>
              <a:rPr lang="en-US" baseline="0" dirty="0" smtClean="0"/>
              <a:t> </a:t>
            </a:r>
            <a:r>
              <a:rPr lang="en-US" baseline="0" dirty="0" err="1" smtClean="0"/>
              <a:t>waar</a:t>
            </a:r>
            <a:r>
              <a:rPr lang="en-US" baseline="0" dirty="0" smtClean="0"/>
              <a:t> is </a:t>
            </a:r>
            <a:r>
              <a:rPr lang="en-US" baseline="0" dirty="0" err="1" smtClean="0"/>
              <a:t>aan</a:t>
            </a:r>
            <a:r>
              <a:rPr lang="en-US" baseline="0" dirty="0" smtClean="0"/>
              <a:t> de hand van het </a:t>
            </a:r>
            <a:r>
              <a:rPr lang="en-US" baseline="0" dirty="0" err="1" smtClean="0"/>
              <a:t>gegeven</a:t>
            </a:r>
            <a:r>
              <a:rPr lang="en-US" baseline="0" dirty="0" smtClean="0"/>
              <a:t> </a:t>
            </a:r>
            <a:r>
              <a:rPr lang="en-US" baseline="0" dirty="0" err="1" smtClean="0"/>
              <a:t>bewijs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3</a:t>
            </a:fld>
            <a:endParaRPr lang="nl-NL"/>
          </a:p>
        </p:txBody>
      </p:sp>
    </p:spTree>
    <p:extLst>
      <p:ext uri="{BB962C8B-B14F-4D97-AF65-F5344CB8AC3E}">
        <p14:creationId xmlns:p14="http://schemas.microsoft.com/office/powerpoint/2010/main" val="2935611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Een</a:t>
            </a:r>
            <a:r>
              <a:rPr lang="en-US" baseline="0" dirty="0" smtClean="0"/>
              <a:t> </a:t>
            </a:r>
            <a:r>
              <a:rPr lang="en-US" baseline="0" dirty="0" err="1" smtClean="0"/>
              <a:t>voorbeeld</a:t>
            </a:r>
            <a:r>
              <a:rPr lang="en-US" baseline="0" dirty="0" smtClean="0"/>
              <a:t> </a:t>
            </a:r>
            <a:r>
              <a:rPr lang="en-US" baseline="0" dirty="0" err="1" smtClean="0"/>
              <a:t>hiervan</a:t>
            </a:r>
            <a:r>
              <a:rPr lang="en-US" baseline="0" dirty="0" smtClean="0"/>
              <a:t> is het 20 </a:t>
            </a:r>
            <a:r>
              <a:rPr lang="en-US" baseline="0" dirty="0" err="1" smtClean="0"/>
              <a:t>keer</a:t>
            </a:r>
            <a:r>
              <a:rPr lang="en-US" baseline="0" dirty="0" smtClean="0"/>
              <a:t> </a:t>
            </a:r>
            <a:r>
              <a:rPr lang="en-US" baseline="0" dirty="0" err="1" smtClean="0"/>
              <a:t>tossen</a:t>
            </a:r>
            <a:r>
              <a:rPr lang="en-US" baseline="0" dirty="0" smtClean="0"/>
              <a:t> van </a:t>
            </a:r>
            <a:r>
              <a:rPr lang="en-US" baseline="0" dirty="0" err="1" smtClean="0"/>
              <a:t>een</a:t>
            </a:r>
            <a:r>
              <a:rPr lang="en-US" baseline="0" dirty="0" smtClean="0"/>
              <a:t> </a:t>
            </a:r>
            <a:r>
              <a:rPr lang="en-US" baseline="0" dirty="0" err="1" smtClean="0"/>
              <a:t>muntstuk</a:t>
            </a:r>
            <a:r>
              <a:rPr lang="en-US" baseline="0" dirty="0" smtClean="0"/>
              <a:t> </a:t>
            </a:r>
            <a:r>
              <a:rPr lang="en-US" baseline="0" dirty="0" err="1" smtClean="0"/>
              <a:t>waarbij</a:t>
            </a:r>
            <a:r>
              <a:rPr lang="en-US" baseline="0" dirty="0" smtClean="0"/>
              <a:t> </a:t>
            </a:r>
            <a:r>
              <a:rPr lang="en-US" baseline="0" dirty="0" smtClean="0"/>
              <a:t>de </a:t>
            </a:r>
            <a:r>
              <a:rPr lang="en-US" baseline="0" dirty="0" err="1" smtClean="0"/>
              <a:t>uitkomst</a:t>
            </a:r>
            <a:r>
              <a:rPr lang="en-US" baseline="0" dirty="0" smtClean="0"/>
              <a:t> 15 </a:t>
            </a:r>
            <a:r>
              <a:rPr lang="en-US" baseline="0" dirty="0" err="1" smtClean="0"/>
              <a:t>keer</a:t>
            </a:r>
            <a:r>
              <a:rPr lang="en-US" baseline="0" dirty="0" smtClean="0"/>
              <a:t> munt is en 5 </a:t>
            </a:r>
            <a:r>
              <a:rPr lang="en-US" baseline="0" dirty="0" err="1" smtClean="0"/>
              <a:t>keer</a:t>
            </a:r>
            <a:r>
              <a:rPr lang="en-US" baseline="0" dirty="0" smtClean="0"/>
              <a:t> kop. </a:t>
            </a:r>
            <a:r>
              <a:rPr lang="en-US" baseline="0" dirty="0" err="1" smtClean="0"/>
              <a:t>Wat</a:t>
            </a:r>
            <a:r>
              <a:rPr lang="en-US" baseline="0" dirty="0" smtClean="0"/>
              <a:t> is nu de </a:t>
            </a:r>
            <a:r>
              <a:rPr lang="en-US" baseline="0" dirty="0" err="1" smtClean="0"/>
              <a:t>kans</a:t>
            </a:r>
            <a:r>
              <a:rPr lang="en-US" baseline="0" dirty="0" smtClean="0"/>
              <a:t> </a:t>
            </a:r>
            <a:r>
              <a:rPr lang="en-US" baseline="0" dirty="0" err="1" smtClean="0"/>
              <a:t>dat</a:t>
            </a:r>
            <a:r>
              <a:rPr lang="en-US" baseline="0" dirty="0" smtClean="0"/>
              <a:t> </a:t>
            </a:r>
            <a:r>
              <a:rPr lang="en-US" baseline="0" dirty="0" err="1" smtClean="0"/>
              <a:t>dit</a:t>
            </a:r>
            <a:r>
              <a:rPr lang="en-US" baseline="0" dirty="0" smtClean="0"/>
              <a:t> </a:t>
            </a:r>
            <a:r>
              <a:rPr lang="en-US" baseline="0" dirty="0" err="1" smtClean="0"/>
              <a:t>muntstuk</a:t>
            </a:r>
            <a:r>
              <a:rPr lang="en-US" baseline="0" dirty="0" smtClean="0"/>
              <a:t> </a:t>
            </a:r>
            <a:r>
              <a:rPr lang="en-US" baseline="0" dirty="0" err="1" smtClean="0"/>
              <a:t>eerlijk</a:t>
            </a:r>
            <a:r>
              <a:rPr lang="en-US" baseline="0" dirty="0" smtClean="0"/>
              <a:t> is? </a:t>
            </a:r>
            <a:r>
              <a:rPr lang="en-US" baseline="0" dirty="0" err="1" smtClean="0"/>
              <a:t>Hier</a:t>
            </a:r>
            <a:r>
              <a:rPr lang="en-US" baseline="0" dirty="0" smtClean="0"/>
              <a:t> is het </a:t>
            </a:r>
            <a:r>
              <a:rPr lang="en-US" baseline="0" dirty="0" err="1" smtClean="0"/>
              <a:t>bewijs</a:t>
            </a:r>
            <a:r>
              <a:rPr lang="en-US" baseline="0" dirty="0" smtClean="0"/>
              <a:t>: de </a:t>
            </a:r>
            <a:r>
              <a:rPr lang="en-US" baseline="0" dirty="0" smtClean="0"/>
              <a:t>20 </a:t>
            </a:r>
            <a:r>
              <a:rPr lang="en-US" baseline="0" dirty="0" err="1" smtClean="0"/>
              <a:t>tossen</a:t>
            </a:r>
            <a:r>
              <a:rPr lang="en-US" baseline="0" dirty="0" smtClean="0"/>
              <a:t> met </a:t>
            </a:r>
            <a:r>
              <a:rPr lang="en-US" baseline="0" dirty="0" err="1" smtClean="0"/>
              <a:t>hun</a:t>
            </a:r>
            <a:r>
              <a:rPr lang="en-US" baseline="0" dirty="0" smtClean="0"/>
              <a:t> </a:t>
            </a:r>
            <a:r>
              <a:rPr lang="en-US" baseline="0" dirty="0" err="1" smtClean="0"/>
              <a:t>uitkomst</a:t>
            </a:r>
            <a:r>
              <a:rPr lang="en-US" baseline="0" dirty="0" smtClean="0"/>
              <a:t> en de </a:t>
            </a:r>
            <a:r>
              <a:rPr lang="en-US" baseline="0" dirty="0" err="1" smtClean="0"/>
              <a:t>hypothese</a:t>
            </a:r>
            <a:r>
              <a:rPr lang="en-US" baseline="0" dirty="0" smtClean="0"/>
              <a:t> </a:t>
            </a:r>
            <a:r>
              <a:rPr lang="en-US" baseline="0" dirty="0" err="1" smtClean="0"/>
              <a:t>dat</a:t>
            </a:r>
            <a:r>
              <a:rPr lang="en-US" baseline="0" dirty="0" smtClean="0"/>
              <a:t> </a:t>
            </a:r>
            <a:r>
              <a:rPr lang="en-US" baseline="0" dirty="0" smtClean="0"/>
              <a:t>het </a:t>
            </a:r>
            <a:r>
              <a:rPr lang="en-US" baseline="0" dirty="0" err="1" smtClean="0"/>
              <a:t>muntstuk</a:t>
            </a:r>
            <a:r>
              <a:rPr lang="en-US" baseline="0" dirty="0" smtClean="0"/>
              <a:t> </a:t>
            </a:r>
            <a:r>
              <a:rPr lang="en-US" baseline="0" dirty="0" err="1" smtClean="0"/>
              <a:t>eerlijk</a:t>
            </a:r>
            <a:r>
              <a:rPr lang="en-US" baseline="0" dirty="0" smtClean="0"/>
              <a:t> is. </a:t>
            </a:r>
            <a:r>
              <a:rPr lang="en-US" baseline="0" dirty="0" err="1" smtClean="0"/>
              <a:t>Dit</a:t>
            </a:r>
            <a:r>
              <a:rPr lang="en-US" baseline="0" dirty="0" smtClean="0"/>
              <a:t> </a:t>
            </a:r>
            <a:r>
              <a:rPr lang="en-US" baseline="0" dirty="0" err="1" smtClean="0"/>
              <a:t>noemen</a:t>
            </a:r>
            <a:r>
              <a:rPr lang="en-US" baseline="0" dirty="0" smtClean="0"/>
              <a:t> we </a:t>
            </a:r>
            <a:r>
              <a:rPr lang="en-US" baseline="0" dirty="0" err="1" smtClean="0"/>
              <a:t>ook</a:t>
            </a:r>
            <a:r>
              <a:rPr lang="en-US" baseline="0" dirty="0" smtClean="0"/>
              <a:t> </a:t>
            </a:r>
            <a:r>
              <a:rPr lang="en-US" baseline="0" dirty="0" err="1" smtClean="0"/>
              <a:t>inferentie</a:t>
            </a:r>
            <a:r>
              <a:rPr lang="en-US" baseline="0" dirty="0" smtClean="0"/>
              <a:t> van </a:t>
            </a:r>
            <a:r>
              <a:rPr lang="en-US" baseline="0" dirty="0" err="1" smtClean="0"/>
              <a:t>een</a:t>
            </a:r>
            <a:r>
              <a:rPr lang="en-US" baseline="0" dirty="0" smtClean="0"/>
              <a:t> </a:t>
            </a:r>
            <a:r>
              <a:rPr lang="en-US" baseline="0" dirty="0" err="1" smtClean="0"/>
              <a:t>hypothese</a:t>
            </a:r>
            <a:r>
              <a:rPr lang="en-US" baseline="0" dirty="0" smtClean="0"/>
              <a:t> </a:t>
            </a:r>
            <a:r>
              <a:rPr lang="en-US" baseline="0" dirty="0" err="1" smtClean="0"/>
              <a:t>aan</a:t>
            </a:r>
            <a:r>
              <a:rPr lang="en-US" baseline="0" dirty="0" smtClean="0"/>
              <a:t> de hand van </a:t>
            </a:r>
            <a:r>
              <a:rPr lang="en-US" baseline="0" dirty="0" smtClean="0"/>
              <a:t>het </a:t>
            </a:r>
            <a:r>
              <a:rPr lang="en-US" baseline="0" dirty="0" err="1" smtClean="0"/>
              <a:t>bewijs</a:t>
            </a:r>
            <a:r>
              <a:rPr lang="en-US" baseline="0" dirty="0" smtClean="0"/>
              <a:t>.</a:t>
            </a:r>
          </a:p>
          <a:p>
            <a:r>
              <a:rPr lang="en-US" baseline="0" dirty="0" err="1" smtClean="0"/>
              <a:t>Inferentie</a:t>
            </a:r>
            <a:r>
              <a:rPr lang="en-US" baseline="0" dirty="0" smtClean="0"/>
              <a:t> </a:t>
            </a:r>
            <a:r>
              <a:rPr lang="en-US" baseline="0" dirty="0" smtClean="0"/>
              <a:t>van </a:t>
            </a:r>
            <a:r>
              <a:rPr lang="en-US" baseline="0" dirty="0" err="1" smtClean="0"/>
              <a:t>een</a:t>
            </a:r>
            <a:r>
              <a:rPr lang="en-US" baseline="0" dirty="0" smtClean="0"/>
              <a:t> </a:t>
            </a:r>
            <a:r>
              <a:rPr lang="en-US" baseline="0" dirty="0" err="1" smtClean="0"/>
              <a:t>hypothese</a:t>
            </a:r>
            <a:r>
              <a:rPr lang="en-US" baseline="0" dirty="0" smtClean="0"/>
              <a:t> </a:t>
            </a:r>
            <a:r>
              <a:rPr lang="en-US" baseline="0" dirty="0" err="1" smtClean="0"/>
              <a:t>aan</a:t>
            </a:r>
            <a:r>
              <a:rPr lang="en-US" baseline="0" dirty="0" smtClean="0"/>
              <a:t> de hand </a:t>
            </a:r>
            <a:r>
              <a:rPr lang="en-US" baseline="0" dirty="0" smtClean="0"/>
              <a:t>van het </a:t>
            </a:r>
            <a:r>
              <a:rPr lang="en-US" baseline="0" dirty="0" err="1" smtClean="0"/>
              <a:t>bewijs</a:t>
            </a:r>
            <a:r>
              <a:rPr lang="en-US" baseline="0" dirty="0" smtClean="0"/>
              <a:t> is de </a:t>
            </a:r>
            <a:r>
              <a:rPr lang="en-US" baseline="0" dirty="0" err="1" smtClean="0"/>
              <a:t>hoofdfunctie</a:t>
            </a:r>
            <a:r>
              <a:rPr lang="en-US" baseline="0" dirty="0" smtClean="0"/>
              <a:t> van </a:t>
            </a:r>
            <a:r>
              <a:rPr lang="en-US" baseline="0" dirty="0" err="1" smtClean="0"/>
              <a:t>een</a:t>
            </a:r>
            <a:r>
              <a:rPr lang="en-US" baseline="0" dirty="0" smtClean="0"/>
              <a:t> </a:t>
            </a:r>
            <a:r>
              <a:rPr lang="en-US" baseline="0" dirty="0" err="1" smtClean="0"/>
              <a:t>probabilistische</a:t>
            </a:r>
            <a:r>
              <a:rPr lang="en-US" baseline="0" dirty="0" smtClean="0"/>
              <a:t> </a:t>
            </a:r>
            <a:r>
              <a:rPr lang="en-US" baseline="0" dirty="0" err="1" smtClean="0"/>
              <a:t>programmeertaal</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4</a:t>
            </a:fld>
            <a:endParaRPr lang="nl-NL"/>
          </a:p>
        </p:txBody>
      </p:sp>
    </p:spTree>
    <p:extLst>
      <p:ext uri="{BB962C8B-B14F-4D97-AF65-F5344CB8AC3E}">
        <p14:creationId xmlns:p14="http://schemas.microsoft.com/office/powerpoint/2010/main" val="2935611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Wat</a:t>
            </a:r>
            <a:r>
              <a:rPr lang="en-US" dirty="0" smtClean="0"/>
              <a:t> </a:t>
            </a:r>
            <a:r>
              <a:rPr lang="en-US" dirty="0" err="1" smtClean="0"/>
              <a:t>zijn</a:t>
            </a:r>
            <a:r>
              <a:rPr lang="en-US" dirty="0" smtClean="0"/>
              <a:t> </a:t>
            </a:r>
            <a:r>
              <a:rPr lang="en-US" dirty="0" err="1" smtClean="0"/>
              <a:t>Probabilistische</a:t>
            </a:r>
            <a:r>
              <a:rPr lang="en-US" dirty="0" smtClean="0"/>
              <a:t> </a:t>
            </a:r>
            <a:r>
              <a:rPr lang="en-US" dirty="0" err="1" smtClean="0"/>
              <a:t>Programmeertalen</a:t>
            </a:r>
            <a:r>
              <a:rPr lang="en-US" dirty="0" smtClean="0"/>
              <a:t> of Probabilistic</a:t>
            </a:r>
            <a:r>
              <a:rPr lang="en-US" baseline="0" dirty="0" smtClean="0"/>
              <a:t> Programming Languages (PPL’s)? </a:t>
            </a:r>
            <a:r>
              <a:rPr lang="en-US" baseline="0" dirty="0" smtClean="0"/>
              <a:t>PPL’s </a:t>
            </a:r>
            <a:r>
              <a:rPr lang="nl-BE" baseline="0" noProof="0" dirty="0" smtClean="0"/>
              <a:t>zijn</a:t>
            </a:r>
            <a:r>
              <a:rPr lang="en-US" baseline="0" dirty="0" smtClean="0"/>
              <a:t> </a:t>
            </a:r>
            <a:r>
              <a:rPr lang="en-US" baseline="0" dirty="0" err="1" smtClean="0"/>
              <a:t>programmeertalen</a:t>
            </a:r>
            <a:r>
              <a:rPr lang="en-US" baseline="0" dirty="0" smtClean="0"/>
              <a:t> die het </a:t>
            </a:r>
            <a:r>
              <a:rPr lang="en-US" baseline="0" dirty="0" err="1" smtClean="0"/>
              <a:t>programmeren</a:t>
            </a:r>
            <a:r>
              <a:rPr lang="en-US" baseline="0" dirty="0" smtClean="0"/>
              <a:t> met </a:t>
            </a:r>
            <a:r>
              <a:rPr lang="en-US" baseline="0" dirty="0" err="1" smtClean="0"/>
              <a:t>onzekerheid</a:t>
            </a:r>
            <a:r>
              <a:rPr lang="en-US" baseline="0" dirty="0" smtClean="0"/>
              <a:t> </a:t>
            </a:r>
            <a:r>
              <a:rPr lang="en-US" baseline="0" dirty="0" err="1" smtClean="0"/>
              <a:t>vergemakkelijken</a:t>
            </a:r>
            <a:r>
              <a:rPr lang="en-US" baseline="0" dirty="0" smtClean="0"/>
              <a:t>. </a:t>
            </a:r>
            <a:r>
              <a:rPr lang="en-US" baseline="0" dirty="0" err="1" smtClean="0"/>
              <a:t>Achter</a:t>
            </a:r>
            <a:r>
              <a:rPr lang="en-US" baseline="0" dirty="0" smtClean="0"/>
              <a:t> </a:t>
            </a:r>
            <a:r>
              <a:rPr lang="en-US" baseline="0" dirty="0" err="1" smtClean="0"/>
              <a:t>deze</a:t>
            </a:r>
            <a:r>
              <a:rPr lang="en-US" baseline="0" dirty="0" smtClean="0"/>
              <a:t> PPL’s </a:t>
            </a:r>
            <a:r>
              <a:rPr lang="en-US" baseline="0" dirty="0" err="1" smtClean="0"/>
              <a:t>schuilt</a:t>
            </a:r>
            <a:r>
              <a:rPr lang="en-US" baseline="0" dirty="0" smtClean="0"/>
              <a:t> </a:t>
            </a:r>
            <a:r>
              <a:rPr lang="en-US" baseline="0" dirty="0" err="1" smtClean="0"/>
              <a:t>een</a:t>
            </a:r>
            <a:r>
              <a:rPr lang="en-US" baseline="0" dirty="0" smtClean="0"/>
              <a:t> </a:t>
            </a:r>
            <a:r>
              <a:rPr lang="en-US" baseline="0" dirty="0" err="1" smtClean="0"/>
              <a:t>inferentie</a:t>
            </a:r>
            <a:r>
              <a:rPr lang="en-US" baseline="0" dirty="0" smtClean="0"/>
              <a:t> machine die het </a:t>
            </a:r>
            <a:r>
              <a:rPr lang="en-US" baseline="0" dirty="0" err="1" smtClean="0"/>
              <a:t>berekenen</a:t>
            </a:r>
            <a:r>
              <a:rPr lang="en-US" baseline="0" dirty="0" smtClean="0"/>
              <a:t> van de </a:t>
            </a:r>
            <a:r>
              <a:rPr lang="en-US" baseline="0" dirty="0" err="1" smtClean="0"/>
              <a:t>inferentie</a:t>
            </a:r>
            <a:r>
              <a:rPr lang="en-US" baseline="0" dirty="0" smtClean="0"/>
              <a:t> </a:t>
            </a:r>
            <a:r>
              <a:rPr lang="en-US" baseline="0" dirty="0" err="1" smtClean="0"/>
              <a:t>automatiseert</a:t>
            </a:r>
            <a:r>
              <a:rPr lang="en-US" baseline="0" dirty="0" smtClean="0"/>
              <a:t>. </a:t>
            </a:r>
            <a:r>
              <a:rPr lang="en-US" baseline="0" dirty="0" err="1" smtClean="0"/>
              <a:t>Er</a:t>
            </a:r>
            <a:r>
              <a:rPr lang="en-US" baseline="0" dirty="0" smtClean="0"/>
              <a:t> </a:t>
            </a:r>
            <a:r>
              <a:rPr lang="en-US" baseline="0" dirty="0" err="1" smtClean="0"/>
              <a:t>zijn</a:t>
            </a:r>
            <a:r>
              <a:rPr lang="en-US" baseline="0" dirty="0" smtClean="0"/>
              <a:t> </a:t>
            </a:r>
            <a:r>
              <a:rPr lang="en-US" baseline="0" dirty="0" err="1" smtClean="0"/>
              <a:t>veel</a:t>
            </a:r>
            <a:r>
              <a:rPr lang="en-US" baseline="0" dirty="0" smtClean="0"/>
              <a:t> </a:t>
            </a:r>
            <a:r>
              <a:rPr lang="en-US" baseline="0" dirty="0" err="1" smtClean="0"/>
              <a:t>verschillende</a:t>
            </a:r>
            <a:r>
              <a:rPr lang="en-US" baseline="0" dirty="0" smtClean="0"/>
              <a:t> </a:t>
            </a:r>
            <a:r>
              <a:rPr lang="en-US" baseline="0" dirty="0" smtClean="0"/>
              <a:t>PPL’s. </a:t>
            </a:r>
            <a:r>
              <a:rPr lang="en-US" baseline="0" dirty="0" smtClean="0"/>
              <a:t>De </a:t>
            </a:r>
            <a:r>
              <a:rPr lang="en-US" baseline="0" dirty="0" err="1" smtClean="0"/>
              <a:t>lijst</a:t>
            </a:r>
            <a:r>
              <a:rPr lang="en-US" baseline="0" dirty="0" smtClean="0"/>
              <a:t> met </a:t>
            </a:r>
            <a:r>
              <a:rPr lang="en-US" baseline="0" dirty="0" err="1" smtClean="0"/>
              <a:t>verschillende</a:t>
            </a:r>
            <a:r>
              <a:rPr lang="en-US" baseline="0" dirty="0" smtClean="0"/>
              <a:t> PPL’s is </a:t>
            </a:r>
            <a:r>
              <a:rPr lang="en-US" baseline="0" dirty="0" err="1" smtClean="0"/>
              <a:t>beschikbaar</a:t>
            </a:r>
            <a:r>
              <a:rPr lang="en-US" baseline="0" dirty="0" smtClean="0"/>
              <a:t> via </a:t>
            </a:r>
            <a:r>
              <a:rPr lang="en-US" baseline="0" dirty="0" err="1" smtClean="0"/>
              <a:t>deze</a:t>
            </a:r>
            <a:r>
              <a:rPr lang="en-US" baseline="0" dirty="0" smtClean="0"/>
              <a:t> link. De 2 PPL’s </a:t>
            </a:r>
            <a:r>
              <a:rPr lang="en-US" baseline="0" dirty="0" err="1" smtClean="0"/>
              <a:t>waar</a:t>
            </a:r>
            <a:r>
              <a:rPr lang="en-US" baseline="0" dirty="0" smtClean="0"/>
              <a:t> </a:t>
            </a:r>
            <a:r>
              <a:rPr lang="en-US" baseline="0" dirty="0" err="1" smtClean="0"/>
              <a:t>ik</a:t>
            </a:r>
            <a:r>
              <a:rPr lang="en-US" baseline="0" dirty="0" smtClean="0"/>
              <a:t> </a:t>
            </a:r>
            <a:r>
              <a:rPr lang="en-US" baseline="0" dirty="0" err="1" smtClean="0"/>
              <a:t>mij</a:t>
            </a:r>
            <a:r>
              <a:rPr lang="en-US" baseline="0" dirty="0" smtClean="0"/>
              <a:t> op focus </a:t>
            </a:r>
            <a:r>
              <a:rPr lang="en-US" baseline="0" dirty="0" err="1" smtClean="0"/>
              <a:t>zijn</a:t>
            </a:r>
            <a:r>
              <a:rPr lang="en-US" baseline="0" dirty="0" smtClean="0"/>
              <a:t> </a:t>
            </a:r>
            <a:r>
              <a:rPr lang="en-US" baseline="0" dirty="0" smtClean="0"/>
              <a:t>ProbLog2 </a:t>
            </a:r>
            <a:r>
              <a:rPr lang="en-US" baseline="0" dirty="0" smtClean="0"/>
              <a:t>en Anglican.</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5</a:t>
            </a:fld>
            <a:endParaRPr lang="nl-NL"/>
          </a:p>
        </p:txBody>
      </p:sp>
    </p:spTree>
    <p:extLst>
      <p:ext uri="{BB962C8B-B14F-4D97-AF65-F5344CB8AC3E}">
        <p14:creationId xmlns:p14="http://schemas.microsoft.com/office/powerpoint/2010/main" val="498799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Het is </a:t>
            </a:r>
            <a:r>
              <a:rPr lang="en-US" dirty="0" err="1" smtClean="0"/>
              <a:t>belangrijk</a:t>
            </a:r>
            <a:r>
              <a:rPr lang="en-US" dirty="0" smtClean="0"/>
              <a:t> </a:t>
            </a:r>
            <a:r>
              <a:rPr lang="en-US" dirty="0" err="1" smtClean="0"/>
              <a:t>om</a:t>
            </a:r>
            <a:r>
              <a:rPr lang="en-US" dirty="0" smtClean="0"/>
              <a:t> </a:t>
            </a:r>
            <a:r>
              <a:rPr lang="en-US" dirty="0" err="1" smtClean="0"/>
              <a:t>te</a:t>
            </a:r>
            <a:r>
              <a:rPr lang="en-US" dirty="0" smtClean="0"/>
              <a:t> </a:t>
            </a:r>
            <a:r>
              <a:rPr lang="en-US" dirty="0" err="1" smtClean="0"/>
              <a:t>weten</a:t>
            </a:r>
            <a:r>
              <a:rPr lang="en-US" dirty="0" smtClean="0"/>
              <a:t> </a:t>
            </a:r>
            <a:r>
              <a:rPr lang="en-US" dirty="0" err="1" smtClean="0"/>
              <a:t>dat</a:t>
            </a:r>
            <a:r>
              <a:rPr lang="en-US" dirty="0" smtClean="0"/>
              <a:t> het</a:t>
            </a:r>
            <a:r>
              <a:rPr lang="en-US" baseline="0" dirty="0" smtClean="0"/>
              <a:t> </a:t>
            </a:r>
            <a:r>
              <a:rPr lang="en-US" baseline="0" dirty="0" err="1" smtClean="0"/>
              <a:t>inferentie</a:t>
            </a:r>
            <a:r>
              <a:rPr lang="en-US" baseline="0" dirty="0" smtClean="0"/>
              <a:t> process </a:t>
            </a:r>
            <a:r>
              <a:rPr lang="en-US" baseline="0" dirty="0" err="1" smtClean="0"/>
              <a:t>verschilt</a:t>
            </a:r>
            <a:r>
              <a:rPr lang="en-US" baseline="0" dirty="0" smtClean="0"/>
              <a:t> in </a:t>
            </a:r>
            <a:r>
              <a:rPr lang="en-US" baseline="0" dirty="0" err="1" smtClean="0"/>
              <a:t>verschillende</a:t>
            </a:r>
            <a:r>
              <a:rPr lang="en-US" baseline="0" dirty="0" smtClean="0"/>
              <a:t> PPL’s. </a:t>
            </a:r>
            <a:r>
              <a:rPr lang="en-US" baseline="0" dirty="0" err="1" smtClean="0"/>
              <a:t>Dit</a:t>
            </a:r>
            <a:r>
              <a:rPr lang="en-US" baseline="0" dirty="0" smtClean="0"/>
              <a:t> is </a:t>
            </a:r>
            <a:r>
              <a:rPr lang="en-US" baseline="0" dirty="0" err="1" smtClean="0"/>
              <a:t>een</a:t>
            </a:r>
            <a:r>
              <a:rPr lang="en-US" baseline="0" dirty="0" smtClean="0"/>
              <a:t> </a:t>
            </a:r>
            <a:r>
              <a:rPr lang="en-US" baseline="0" dirty="0" err="1" smtClean="0"/>
              <a:t>belangrijk</a:t>
            </a:r>
            <a:r>
              <a:rPr lang="en-US" baseline="0" dirty="0" smtClean="0"/>
              <a:t> punt in </a:t>
            </a:r>
            <a:r>
              <a:rPr lang="en-US" baseline="0" dirty="0" err="1" smtClean="0"/>
              <a:t>mijn</a:t>
            </a:r>
            <a:r>
              <a:rPr lang="en-US" baseline="0" dirty="0" smtClean="0"/>
              <a:t> thesis.</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6</a:t>
            </a:fld>
            <a:endParaRPr lang="nl-NL"/>
          </a:p>
        </p:txBody>
      </p:sp>
    </p:spTree>
    <p:extLst>
      <p:ext uri="{BB962C8B-B14F-4D97-AF65-F5344CB8AC3E}">
        <p14:creationId xmlns:p14="http://schemas.microsoft.com/office/powerpoint/2010/main" val="4987998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Wat</a:t>
            </a:r>
            <a:r>
              <a:rPr lang="en-US" baseline="0" dirty="0" smtClean="0"/>
              <a:t> is nu de context van </a:t>
            </a:r>
            <a:r>
              <a:rPr lang="en-US" baseline="0" dirty="0" err="1" smtClean="0"/>
              <a:t>mijn</a:t>
            </a:r>
            <a:r>
              <a:rPr lang="en-US" baseline="0" dirty="0" smtClean="0"/>
              <a:t> </a:t>
            </a:r>
            <a:r>
              <a:rPr lang="en-US" baseline="0" dirty="0" smtClean="0"/>
              <a:t>thesis, </a:t>
            </a:r>
            <a:r>
              <a:rPr lang="en-US" baseline="0" dirty="0" err="1" smtClean="0"/>
              <a:t>wat</a:t>
            </a:r>
            <a:r>
              <a:rPr lang="en-US" baseline="0" dirty="0" smtClean="0"/>
              <a:t> </a:t>
            </a:r>
            <a:r>
              <a:rPr lang="en-US" baseline="0" dirty="0" smtClean="0"/>
              <a:t>ben </a:t>
            </a:r>
            <a:r>
              <a:rPr lang="en-US" baseline="0" dirty="0" err="1" smtClean="0"/>
              <a:t>ik</a:t>
            </a:r>
            <a:r>
              <a:rPr lang="en-US" baseline="0" dirty="0" smtClean="0"/>
              <a:t> van plan, </a:t>
            </a:r>
            <a:r>
              <a:rPr lang="en-US" baseline="0" dirty="0" err="1" smtClean="0"/>
              <a:t>waarom</a:t>
            </a:r>
            <a:r>
              <a:rPr lang="en-US" baseline="0" dirty="0" smtClean="0"/>
              <a:t> </a:t>
            </a:r>
            <a:r>
              <a:rPr lang="en-US" baseline="0" dirty="0" err="1" smtClean="0"/>
              <a:t>ga</a:t>
            </a:r>
            <a:r>
              <a:rPr lang="en-US" baseline="0" dirty="0" smtClean="0"/>
              <a:t> </a:t>
            </a:r>
            <a:r>
              <a:rPr lang="en-US" baseline="0" dirty="0" err="1" smtClean="0"/>
              <a:t>ik</a:t>
            </a:r>
            <a:r>
              <a:rPr lang="en-US" baseline="0" dirty="0" smtClean="0"/>
              <a:t> </a:t>
            </a:r>
            <a:r>
              <a:rPr lang="en-US" baseline="0" dirty="0" err="1" smtClean="0"/>
              <a:t>dit</a:t>
            </a:r>
            <a:r>
              <a:rPr lang="en-US" baseline="0" dirty="0" smtClean="0"/>
              <a:t> </a:t>
            </a:r>
            <a:r>
              <a:rPr lang="en-US" baseline="0" dirty="0" err="1" smtClean="0"/>
              <a:t>doen</a:t>
            </a:r>
            <a:r>
              <a:rPr lang="en-US" baseline="0" dirty="0" smtClean="0"/>
              <a:t> en hoe </a:t>
            </a:r>
            <a:r>
              <a:rPr lang="en-US" baseline="0" dirty="0" err="1" smtClean="0"/>
              <a:t>ga</a:t>
            </a:r>
            <a:r>
              <a:rPr lang="en-US" baseline="0" dirty="0" smtClean="0"/>
              <a:t> </a:t>
            </a:r>
            <a:r>
              <a:rPr lang="en-US" baseline="0" dirty="0" err="1" smtClean="0"/>
              <a:t>ik</a:t>
            </a:r>
            <a:r>
              <a:rPr lang="en-US" baseline="0" dirty="0" smtClean="0"/>
              <a:t> </a:t>
            </a:r>
            <a:r>
              <a:rPr lang="en-US" baseline="0" dirty="0" err="1" smtClean="0"/>
              <a:t>dit</a:t>
            </a:r>
            <a:r>
              <a:rPr lang="en-US" baseline="0" dirty="0" smtClean="0"/>
              <a:t> </a:t>
            </a:r>
            <a:r>
              <a:rPr lang="en-US" baseline="0" dirty="0" err="1" smtClean="0"/>
              <a:t>doen</a:t>
            </a:r>
            <a:r>
              <a:rPr lang="en-US" baseline="0" dirty="0" smtClean="0"/>
              <a:t>? </a:t>
            </a:r>
            <a:r>
              <a:rPr lang="en-US" baseline="0" dirty="0" err="1" smtClean="0"/>
              <a:t>Dit</a:t>
            </a:r>
            <a:r>
              <a:rPr lang="en-US" baseline="0" dirty="0" smtClean="0"/>
              <a:t> </a:t>
            </a:r>
            <a:r>
              <a:rPr lang="en-US" baseline="0" dirty="0" err="1" smtClean="0"/>
              <a:t>komt</a:t>
            </a:r>
            <a:r>
              <a:rPr lang="en-US" baseline="0" dirty="0" smtClean="0"/>
              <a:t> u </a:t>
            </a:r>
            <a:r>
              <a:rPr lang="en-US" baseline="0" dirty="0" err="1" smtClean="0"/>
              <a:t>allemaal</a:t>
            </a:r>
            <a:r>
              <a:rPr lang="en-US" baseline="0" dirty="0" smtClean="0"/>
              <a:t> </a:t>
            </a:r>
            <a:r>
              <a:rPr lang="en-US" baseline="0" dirty="0" err="1" smtClean="0"/>
              <a:t>te</a:t>
            </a:r>
            <a:r>
              <a:rPr lang="en-US" baseline="0" dirty="0" smtClean="0"/>
              <a:t> </a:t>
            </a:r>
            <a:r>
              <a:rPr lang="en-US" baseline="0" dirty="0" err="1" smtClean="0"/>
              <a:t>weten</a:t>
            </a:r>
            <a:r>
              <a:rPr lang="en-US" baseline="0" dirty="0" smtClean="0"/>
              <a:t> in de </a:t>
            </a:r>
            <a:r>
              <a:rPr lang="en-US" baseline="0" dirty="0" err="1" smtClean="0"/>
              <a:t>volgende</a:t>
            </a:r>
            <a:r>
              <a:rPr lang="en-US" baseline="0" dirty="0" smtClean="0"/>
              <a:t> slides.</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7</a:t>
            </a:fld>
            <a:endParaRPr lang="nl-NL"/>
          </a:p>
        </p:txBody>
      </p:sp>
    </p:spTree>
    <p:extLst>
      <p:ext uri="{BB962C8B-B14F-4D97-AF65-F5344CB8AC3E}">
        <p14:creationId xmlns:p14="http://schemas.microsoft.com/office/powerpoint/2010/main" val="31789828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Mijn</a:t>
            </a:r>
            <a:r>
              <a:rPr lang="en-US" baseline="0" dirty="0" smtClean="0"/>
              <a:t> thesis </a:t>
            </a:r>
            <a:r>
              <a:rPr lang="en-US" baseline="0" dirty="0" err="1" smtClean="0"/>
              <a:t>gaat</a:t>
            </a:r>
            <a:r>
              <a:rPr lang="en-US" baseline="0" dirty="0" smtClean="0"/>
              <a:t> over het </a:t>
            </a:r>
            <a:r>
              <a:rPr lang="en-US" baseline="0" dirty="0" err="1" smtClean="0"/>
              <a:t>vergelijken</a:t>
            </a:r>
            <a:r>
              <a:rPr lang="en-US" baseline="0" dirty="0" smtClean="0"/>
              <a:t> en </a:t>
            </a:r>
            <a:r>
              <a:rPr lang="en-US" baseline="0" dirty="0" err="1" smtClean="0"/>
              <a:t>evalueren</a:t>
            </a:r>
            <a:r>
              <a:rPr lang="en-US" baseline="0" dirty="0" smtClean="0"/>
              <a:t> van </a:t>
            </a:r>
            <a:r>
              <a:rPr lang="en-US" baseline="0" dirty="0" err="1" smtClean="0"/>
              <a:t>verschillende</a:t>
            </a:r>
            <a:r>
              <a:rPr lang="en-US" baseline="0" dirty="0" smtClean="0"/>
              <a:t> PPL’s </a:t>
            </a:r>
            <a:r>
              <a:rPr lang="en-US" baseline="0" dirty="0" err="1" smtClean="0"/>
              <a:t>aan</a:t>
            </a:r>
            <a:r>
              <a:rPr lang="en-US" baseline="0" dirty="0" smtClean="0"/>
              <a:t> de hand van </a:t>
            </a:r>
            <a:r>
              <a:rPr lang="en-US" baseline="0" dirty="0" err="1" smtClean="0"/>
              <a:t>qualitatieve</a:t>
            </a:r>
            <a:r>
              <a:rPr lang="en-US" baseline="0" dirty="0" smtClean="0"/>
              <a:t> en </a:t>
            </a:r>
            <a:r>
              <a:rPr lang="en-US" baseline="0" dirty="0" err="1" smtClean="0"/>
              <a:t>quantitatieve</a:t>
            </a:r>
            <a:r>
              <a:rPr lang="en-US" baseline="0" dirty="0" smtClean="0"/>
              <a:t> criteria. De </a:t>
            </a:r>
            <a:r>
              <a:rPr lang="en-US" baseline="0" dirty="0" err="1" smtClean="0"/>
              <a:t>verschillende</a:t>
            </a:r>
            <a:r>
              <a:rPr lang="en-US" baseline="0" dirty="0" smtClean="0"/>
              <a:t> criteria </a:t>
            </a:r>
            <a:r>
              <a:rPr lang="en-US" baseline="0" dirty="0" err="1" smtClean="0"/>
              <a:t>zijn</a:t>
            </a:r>
            <a:r>
              <a:rPr lang="en-US" baseline="0" dirty="0" smtClean="0"/>
              <a:t>: </a:t>
            </a:r>
            <a:r>
              <a:rPr lang="en-US" baseline="0" dirty="0" err="1" smtClean="0"/>
              <a:t>performantie</a:t>
            </a:r>
            <a:r>
              <a:rPr lang="en-US" baseline="0" dirty="0" smtClean="0"/>
              <a:t>: </a:t>
            </a:r>
            <a:r>
              <a:rPr lang="en-US" baseline="0" dirty="0" err="1" smtClean="0"/>
              <a:t>welke</a:t>
            </a:r>
            <a:r>
              <a:rPr lang="en-US" baseline="0" dirty="0" smtClean="0"/>
              <a:t> </a:t>
            </a:r>
            <a:r>
              <a:rPr lang="en-US" baseline="0" dirty="0" err="1" smtClean="0"/>
              <a:t>taal</a:t>
            </a:r>
            <a:r>
              <a:rPr lang="en-US" baseline="0" dirty="0" smtClean="0"/>
              <a:t> </a:t>
            </a:r>
            <a:r>
              <a:rPr lang="en-US" baseline="0" dirty="0" err="1" smtClean="0"/>
              <a:t>kan</a:t>
            </a:r>
            <a:r>
              <a:rPr lang="en-US" baseline="0" dirty="0" smtClean="0"/>
              <a:t> het </a:t>
            </a:r>
            <a:r>
              <a:rPr lang="en-US" baseline="0" dirty="0" err="1" smtClean="0"/>
              <a:t>snelst</a:t>
            </a:r>
            <a:r>
              <a:rPr lang="en-US" baseline="0" dirty="0" smtClean="0"/>
              <a:t> het </a:t>
            </a:r>
            <a:r>
              <a:rPr lang="en-US" baseline="0" dirty="0" err="1" smtClean="0"/>
              <a:t>gevraagde</a:t>
            </a:r>
            <a:r>
              <a:rPr lang="en-US" baseline="0" dirty="0" smtClean="0"/>
              <a:t> </a:t>
            </a:r>
            <a:r>
              <a:rPr lang="en-US" baseline="0" dirty="0" err="1" smtClean="0"/>
              <a:t>probleem</a:t>
            </a:r>
            <a:r>
              <a:rPr lang="en-US" baseline="0" dirty="0" smtClean="0"/>
              <a:t> </a:t>
            </a:r>
            <a:r>
              <a:rPr lang="en-US" baseline="0" dirty="0" err="1" smtClean="0"/>
              <a:t>oplossen</a:t>
            </a:r>
            <a:r>
              <a:rPr lang="en-US" baseline="0" dirty="0" smtClean="0"/>
              <a:t>; </a:t>
            </a:r>
            <a:r>
              <a:rPr lang="en-US" baseline="0" dirty="0" err="1" smtClean="0"/>
              <a:t>geheugengebruik</a:t>
            </a:r>
            <a:r>
              <a:rPr lang="en-US" baseline="0" dirty="0" smtClean="0"/>
              <a:t>, </a:t>
            </a:r>
            <a:r>
              <a:rPr lang="en-US" baseline="0" dirty="0" err="1" smtClean="0"/>
              <a:t>expressiviteit</a:t>
            </a:r>
            <a:r>
              <a:rPr lang="en-US" baseline="0" dirty="0" smtClean="0"/>
              <a:t>: </a:t>
            </a:r>
            <a:r>
              <a:rPr lang="en-US" baseline="0" dirty="0" err="1" smtClean="0"/>
              <a:t>dit</a:t>
            </a:r>
            <a:r>
              <a:rPr lang="en-US" baseline="0" dirty="0" smtClean="0"/>
              <a:t> </a:t>
            </a:r>
            <a:r>
              <a:rPr lang="en-US" baseline="0" dirty="0" err="1" smtClean="0"/>
              <a:t>wil</a:t>
            </a:r>
            <a:r>
              <a:rPr lang="en-US" baseline="0" dirty="0" smtClean="0"/>
              <a:t> </a:t>
            </a:r>
            <a:r>
              <a:rPr lang="en-US" baseline="0" dirty="0" err="1" smtClean="0"/>
              <a:t>zeggen</a:t>
            </a:r>
            <a:r>
              <a:rPr lang="en-US" baseline="0" dirty="0" smtClean="0"/>
              <a:t> in </a:t>
            </a:r>
            <a:r>
              <a:rPr lang="en-US" baseline="0" dirty="0" err="1" smtClean="0"/>
              <a:t>welke</a:t>
            </a:r>
            <a:r>
              <a:rPr lang="en-US" baseline="0" dirty="0" smtClean="0"/>
              <a:t> </a:t>
            </a:r>
            <a:r>
              <a:rPr lang="en-US" baseline="0" dirty="0" err="1" smtClean="0"/>
              <a:t>taal</a:t>
            </a:r>
            <a:r>
              <a:rPr lang="en-US" baseline="0" dirty="0" smtClean="0"/>
              <a:t> </a:t>
            </a:r>
            <a:r>
              <a:rPr lang="en-US" baseline="0" dirty="0" err="1" smtClean="0"/>
              <a:t>kunnen</a:t>
            </a:r>
            <a:r>
              <a:rPr lang="en-US" baseline="0" dirty="0" smtClean="0"/>
              <a:t> we </a:t>
            </a:r>
            <a:r>
              <a:rPr lang="en-US" baseline="0" dirty="0" err="1" smtClean="0"/>
              <a:t>meer</a:t>
            </a:r>
            <a:r>
              <a:rPr lang="en-US" baseline="0" dirty="0" smtClean="0"/>
              <a:t> </a:t>
            </a:r>
            <a:r>
              <a:rPr lang="en-US" baseline="0" dirty="0" err="1" smtClean="0"/>
              <a:t>simmuleren</a:t>
            </a:r>
            <a:r>
              <a:rPr lang="en-US" baseline="0" dirty="0" smtClean="0"/>
              <a:t> </a:t>
            </a:r>
            <a:r>
              <a:rPr lang="en-US" baseline="0" dirty="0" err="1" smtClean="0"/>
              <a:t>dan</a:t>
            </a:r>
            <a:r>
              <a:rPr lang="en-US" baseline="0" dirty="0" smtClean="0"/>
              <a:t> in de </a:t>
            </a:r>
            <a:r>
              <a:rPr lang="en-US" baseline="0" dirty="0" err="1" smtClean="0"/>
              <a:t>andere</a:t>
            </a:r>
            <a:r>
              <a:rPr lang="en-US" baseline="0" dirty="0" smtClean="0"/>
              <a:t>; </a:t>
            </a:r>
            <a:r>
              <a:rPr lang="en-US" baseline="0" dirty="0" err="1" smtClean="0"/>
              <a:t>uitbreidbaarheid</a:t>
            </a:r>
            <a:r>
              <a:rPr lang="en-US" baseline="0" dirty="0" smtClean="0"/>
              <a:t>: </a:t>
            </a:r>
            <a:r>
              <a:rPr lang="en-US" baseline="0" dirty="0" err="1" smtClean="0"/>
              <a:t>waar</a:t>
            </a:r>
            <a:r>
              <a:rPr lang="en-US" baseline="0" dirty="0" smtClean="0"/>
              <a:t> we </a:t>
            </a:r>
            <a:r>
              <a:rPr lang="en-US" baseline="0" dirty="0" err="1" smtClean="0"/>
              <a:t>zien</a:t>
            </a:r>
            <a:r>
              <a:rPr lang="en-US" baseline="0" dirty="0" smtClean="0"/>
              <a:t> </a:t>
            </a:r>
            <a:r>
              <a:rPr lang="en-US" baseline="0" dirty="0" smtClean="0"/>
              <a:t>hoe </a:t>
            </a:r>
            <a:r>
              <a:rPr lang="en-US" baseline="0" dirty="0" err="1" smtClean="0"/>
              <a:t>gemakkelijk</a:t>
            </a:r>
            <a:r>
              <a:rPr lang="en-US" baseline="0" dirty="0" smtClean="0"/>
              <a:t> het is </a:t>
            </a:r>
            <a:r>
              <a:rPr lang="en-US" baseline="0" dirty="0" err="1" smtClean="0"/>
              <a:t>om</a:t>
            </a:r>
            <a:r>
              <a:rPr lang="en-US" baseline="0" dirty="0" smtClean="0"/>
              <a:t> </a:t>
            </a:r>
            <a:r>
              <a:rPr lang="en-US" baseline="0" dirty="0" err="1" smtClean="0"/>
              <a:t>distributies</a:t>
            </a:r>
            <a:r>
              <a:rPr lang="en-US" baseline="0" dirty="0" smtClean="0"/>
              <a:t> en regels van het model </a:t>
            </a:r>
            <a:r>
              <a:rPr lang="en-US" baseline="0" dirty="0" err="1" smtClean="0"/>
              <a:t>aan</a:t>
            </a:r>
            <a:r>
              <a:rPr lang="en-US" baseline="0" dirty="0" smtClean="0"/>
              <a:t> </a:t>
            </a:r>
            <a:r>
              <a:rPr lang="en-US" baseline="0" dirty="0" err="1" smtClean="0"/>
              <a:t>te</a:t>
            </a:r>
            <a:r>
              <a:rPr lang="en-US" baseline="0" dirty="0" smtClean="0"/>
              <a:t> </a:t>
            </a:r>
            <a:r>
              <a:rPr lang="en-US" baseline="0" dirty="0" err="1" smtClean="0"/>
              <a:t>passen</a:t>
            </a:r>
            <a:r>
              <a:rPr lang="en-US" baseline="0" dirty="0" smtClean="0"/>
              <a:t>; tools </a:t>
            </a:r>
            <a:r>
              <a:rPr lang="en-US" baseline="0" dirty="0" err="1" smtClean="0"/>
              <a:t>beschikbaar</a:t>
            </a:r>
            <a:r>
              <a:rPr lang="en-US" baseline="0" dirty="0" smtClean="0"/>
              <a:t>: </a:t>
            </a:r>
            <a:r>
              <a:rPr lang="en-US" baseline="0" dirty="0" err="1" smtClean="0"/>
              <a:t>zoals</a:t>
            </a:r>
            <a:r>
              <a:rPr lang="en-US" baseline="0" dirty="0" smtClean="0"/>
              <a:t> debugger, REPL, IDE,… </a:t>
            </a:r>
            <a:r>
              <a:rPr lang="en-US" baseline="0" dirty="0" smtClean="0"/>
              <a:t>; de </a:t>
            </a:r>
            <a:r>
              <a:rPr lang="en-US" baseline="0" dirty="0" err="1" smtClean="0"/>
              <a:t>moeilijkheidsgraad</a:t>
            </a:r>
            <a:r>
              <a:rPr lang="en-US" baseline="0" dirty="0" smtClean="0"/>
              <a:t> van het </a:t>
            </a:r>
            <a:r>
              <a:rPr lang="en-US" baseline="0" dirty="0" err="1" smtClean="0"/>
              <a:t>leren</a:t>
            </a:r>
            <a:r>
              <a:rPr lang="en-US" baseline="0" dirty="0" smtClean="0"/>
              <a:t> van en het </a:t>
            </a:r>
            <a:r>
              <a:rPr lang="en-US" baseline="0" dirty="0" err="1" smtClean="0"/>
              <a:t>programmeren</a:t>
            </a:r>
            <a:r>
              <a:rPr lang="en-US" baseline="0" dirty="0" smtClean="0"/>
              <a:t> in de </a:t>
            </a:r>
            <a:r>
              <a:rPr lang="en-US" baseline="0" dirty="0" err="1" smtClean="0"/>
              <a:t>taal</a:t>
            </a:r>
            <a:r>
              <a:rPr lang="en-US" baseline="0" dirty="0" smtClean="0"/>
              <a:t>. </a:t>
            </a:r>
            <a:r>
              <a:rPr lang="en-US" baseline="0" dirty="0" err="1" smtClean="0"/>
              <a:t>Dit</a:t>
            </a:r>
            <a:r>
              <a:rPr lang="en-US" baseline="0" dirty="0" smtClean="0"/>
              <a:t> </a:t>
            </a:r>
            <a:r>
              <a:rPr lang="en-US" baseline="0" dirty="0" err="1" smtClean="0"/>
              <a:t>gaat</a:t>
            </a:r>
            <a:r>
              <a:rPr lang="en-US" baseline="0" dirty="0" smtClean="0"/>
              <a:t> </a:t>
            </a:r>
            <a:r>
              <a:rPr lang="en-US" baseline="0" dirty="0" err="1" smtClean="0"/>
              <a:t>meestal</a:t>
            </a:r>
            <a:r>
              <a:rPr lang="en-US" baseline="0" dirty="0" smtClean="0"/>
              <a:t> </a:t>
            </a:r>
            <a:r>
              <a:rPr lang="en-US" baseline="0" dirty="0" err="1" smtClean="0"/>
              <a:t>samen</a:t>
            </a:r>
            <a:r>
              <a:rPr lang="en-US" baseline="0" dirty="0" smtClean="0"/>
              <a:t> met het </a:t>
            </a:r>
            <a:r>
              <a:rPr lang="en-US" baseline="0" dirty="0" err="1" smtClean="0"/>
              <a:t>programmeerparadigma</a:t>
            </a:r>
            <a:r>
              <a:rPr lang="en-US" baseline="0" dirty="0" smtClean="0"/>
              <a:t>. Criteria </a:t>
            </a:r>
            <a:r>
              <a:rPr lang="en-US" baseline="0" dirty="0" err="1" smtClean="0"/>
              <a:t>zoals</a:t>
            </a:r>
            <a:r>
              <a:rPr lang="en-US" baseline="0" dirty="0" smtClean="0"/>
              <a:t> </a:t>
            </a:r>
            <a:r>
              <a:rPr lang="en-US" baseline="0" dirty="0" err="1" smtClean="0"/>
              <a:t>moeilijkheidsgraad</a:t>
            </a:r>
            <a:r>
              <a:rPr lang="en-US" baseline="0" dirty="0" smtClean="0"/>
              <a:t> </a:t>
            </a:r>
            <a:r>
              <a:rPr lang="en-US" baseline="0" dirty="0" err="1" smtClean="0"/>
              <a:t>zijn</a:t>
            </a:r>
            <a:r>
              <a:rPr lang="en-US" baseline="0" dirty="0" smtClean="0"/>
              <a:t> </a:t>
            </a:r>
            <a:r>
              <a:rPr lang="en-US" baseline="0" dirty="0" err="1" smtClean="0"/>
              <a:t>subjectief</a:t>
            </a:r>
            <a:r>
              <a:rPr lang="en-US" baseline="0" dirty="0" smtClean="0"/>
              <a:t> </a:t>
            </a:r>
            <a:r>
              <a:rPr lang="en-US" baseline="0" dirty="0" err="1" smtClean="0"/>
              <a:t>gerichte</a:t>
            </a:r>
            <a:r>
              <a:rPr lang="en-US" baseline="0" dirty="0" smtClean="0"/>
              <a:t> criteria. In de </a:t>
            </a:r>
            <a:r>
              <a:rPr lang="en-US" baseline="0" dirty="0" err="1" smtClean="0"/>
              <a:t>toekomst</a:t>
            </a:r>
            <a:r>
              <a:rPr lang="en-US" baseline="0" dirty="0" smtClean="0"/>
              <a:t> van </a:t>
            </a:r>
            <a:r>
              <a:rPr lang="en-US" baseline="0" dirty="0" err="1" smtClean="0"/>
              <a:t>mijn</a:t>
            </a:r>
            <a:r>
              <a:rPr lang="en-US" baseline="0" dirty="0" smtClean="0"/>
              <a:t> thesis </a:t>
            </a:r>
            <a:r>
              <a:rPr lang="en-US" baseline="0" dirty="0" err="1" smtClean="0"/>
              <a:t>kunnen</a:t>
            </a:r>
            <a:r>
              <a:rPr lang="en-US" baseline="0" dirty="0" smtClean="0"/>
              <a:t> </a:t>
            </a:r>
            <a:r>
              <a:rPr lang="en-US" baseline="0" dirty="0" err="1" smtClean="0"/>
              <a:t>er</a:t>
            </a:r>
            <a:r>
              <a:rPr lang="en-US" baseline="0" dirty="0" smtClean="0"/>
              <a:t> </a:t>
            </a:r>
            <a:r>
              <a:rPr lang="en-US" baseline="0" dirty="0" err="1" smtClean="0"/>
              <a:t>nog</a:t>
            </a:r>
            <a:r>
              <a:rPr lang="en-US" baseline="0" dirty="0" smtClean="0"/>
              <a:t> </a:t>
            </a:r>
            <a:r>
              <a:rPr lang="en-US" baseline="0" dirty="0" err="1" smtClean="0"/>
              <a:t>meerdere</a:t>
            </a:r>
            <a:r>
              <a:rPr lang="en-US" baseline="0" dirty="0" smtClean="0"/>
              <a:t> criteria </a:t>
            </a:r>
            <a:r>
              <a:rPr lang="en-US" baseline="0" dirty="0" err="1" smtClean="0"/>
              <a:t>bijkomen</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baseline="0" dirty="0" smtClean="0"/>
              <a:t>Tijdens de ontwikkeling kan ik al verschillende criteria evalueren zoals welke tools er beschikbaar zijn, de moeilijkheidsgraad en </a:t>
            </a:r>
            <a:r>
              <a:rPr lang="nl-NL" baseline="0" dirty="0" smtClean="0"/>
              <a:t>het programmeerparadigma</a:t>
            </a:r>
            <a:r>
              <a:rPr lang="nl-NL" baseline="0" dirty="0" smtClean="0"/>
              <a:t>. Na de implementatie kan ik andere criteria gaan evalueren, zoals </a:t>
            </a:r>
            <a:r>
              <a:rPr lang="nl-NL" baseline="0" dirty="0" err="1" smtClean="0"/>
              <a:t>performantie</a:t>
            </a:r>
            <a:r>
              <a:rPr lang="nl-NL" baseline="0" dirty="0" smtClean="0"/>
              <a:t>, geheugengebruik en uitbreidbaarheid. Expressiviteit zal ik pas kunnen evalueren als beide modellen af zijn. Uiteindelijk wil ik aangeven welke PPL in welke criteria beter is dan de andere. Momenteel doe ik dit voor 2 talen, Problog2 en </a:t>
            </a:r>
            <a:r>
              <a:rPr lang="nl-NL" baseline="0" dirty="0" err="1" smtClean="0"/>
              <a:t>Anglican</a:t>
            </a:r>
            <a:r>
              <a:rPr lang="nl-NL" baseline="0" dirty="0" smtClean="0"/>
              <a:t>. Ik zal eerst het model implementeren in deze twee talen, waarna ik deze twee talen evalueer tegen elkaar. Als er tijd genoeg is zal ik dit uitbreiden naar een 3de taal.</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76F6EB55-D046-4316-A421-6DEA4C9E91D3}" type="slidenum">
              <a:rPr lang="nl-NL" smtClean="0"/>
              <a:t>8</a:t>
            </a:fld>
            <a:endParaRPr lang="nl-NL"/>
          </a:p>
        </p:txBody>
      </p:sp>
    </p:spTree>
    <p:extLst>
      <p:ext uri="{BB962C8B-B14F-4D97-AF65-F5344CB8AC3E}">
        <p14:creationId xmlns:p14="http://schemas.microsoft.com/office/powerpoint/2010/main" val="25262910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7" name="Rechthoek 6"/>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2" name="Rechthoek 11"/>
          <p:cNvSpPr/>
          <p:nvPr userDrawn="1"/>
        </p:nvSpPr>
        <p:spPr>
          <a:xfrm>
            <a:off x="0" y="4679576"/>
            <a:ext cx="9144000" cy="217598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userDrawn="1"/>
        </p:nvSpPr>
        <p:spPr>
          <a:xfrm>
            <a:off x="0" y="647998"/>
            <a:ext cx="9144000" cy="445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sp>
        <p:nvSpPr>
          <p:cNvPr id="10" name="Titel 1"/>
          <p:cNvSpPr>
            <a:spLocks noGrp="1"/>
          </p:cNvSpPr>
          <p:nvPr>
            <p:ph type="ctrTitle"/>
          </p:nvPr>
        </p:nvSpPr>
        <p:spPr>
          <a:xfrm>
            <a:off x="576000" y="1080000"/>
            <a:ext cx="4919366" cy="4024798"/>
          </a:xfrm>
          <a:prstGeom prst="rect">
            <a:avLst/>
          </a:prstGeom>
        </p:spPr>
        <p:txBody>
          <a:bodyPr anchor="ctr" anchorCtr="0"/>
          <a:lstStyle>
            <a:lvl1pPr algn="l">
              <a:defRPr sz="4000" baseline="0">
                <a:solidFill>
                  <a:schemeClr val="bg1"/>
                </a:solidFill>
              </a:defRPr>
            </a:lvl1pPr>
          </a:lstStyle>
          <a:p>
            <a:r>
              <a:rPr lang="en-US" dirty="0" smtClean="0"/>
              <a:t>Click to edit Master title style</a:t>
            </a:r>
            <a:endParaRPr lang="nl-NL" dirty="0"/>
          </a:p>
        </p:txBody>
      </p:sp>
      <p:sp>
        <p:nvSpPr>
          <p:cNvPr id="11" name="Ondertitel 2"/>
          <p:cNvSpPr>
            <a:spLocks noGrp="1"/>
          </p:cNvSpPr>
          <p:nvPr>
            <p:ph type="subTitle" idx="1"/>
          </p:nvPr>
        </p:nvSpPr>
        <p:spPr>
          <a:xfrm>
            <a:off x="576000" y="5392800"/>
            <a:ext cx="4919366" cy="820799"/>
          </a:xfrm>
          <a:prstGeom prst="rect">
            <a:avLst/>
          </a:prstGeom>
        </p:spPr>
        <p:txBody>
          <a:bodyPr lIns="0" tIns="0" rIns="0" bIns="0"/>
          <a:lstStyle>
            <a:lvl1pPr marL="0" indent="0" algn="l">
              <a:buNone/>
              <a:defRPr sz="24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nl-NL" dirty="0"/>
          </a:p>
        </p:txBody>
      </p:sp>
      <p:sp>
        <p:nvSpPr>
          <p:cNvPr id="3" name="Tijdelijke aanduiding voor afbeelding 2"/>
          <p:cNvSpPr>
            <a:spLocks noGrp="1"/>
          </p:cNvSpPr>
          <p:nvPr>
            <p:ph type="pic" sz="quarter" idx="10"/>
          </p:nvPr>
        </p:nvSpPr>
        <p:spPr>
          <a:xfrm>
            <a:off x="6071365" y="1646238"/>
            <a:ext cx="2498893" cy="4567361"/>
          </a:xfrm>
          <a:prstGeom prst="rect">
            <a:avLst/>
          </a:prstGeom>
        </p:spPr>
        <p:txBody>
          <a:bodyPr/>
          <a:lstStyle/>
          <a:p>
            <a:endParaRPr lang="nl-NL"/>
          </a:p>
        </p:txBody>
      </p:sp>
    </p:spTree>
    <p:extLst>
      <p:ext uri="{BB962C8B-B14F-4D97-AF65-F5344CB8AC3E}">
        <p14:creationId xmlns:p14="http://schemas.microsoft.com/office/powerpoint/2010/main" val="1179319617"/>
      </p:ext>
    </p:extLst>
  </p:cSld>
  <p:clrMapOvr>
    <a:masterClrMapping/>
  </p:clrMapOvr>
  <p:extLst mod="1">
    <p:ext uri="{DCECCB84-F9BA-43D5-87BE-67443E8EF086}">
      <p15:sldGuideLst xmlns:p15="http://schemas.microsoft.com/office/powerpoint/2012/main" xmlns="">
        <p15:guide id="1" orient="horz" pos="3929" userDrawn="1">
          <p15:clr>
            <a:srgbClr val="FBAE40"/>
          </p15:clr>
        </p15:guide>
        <p15:guide id="2" pos="446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7" name="Rechthoek 6"/>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userDrawn="1"/>
        </p:nvSpPr>
        <p:spPr>
          <a:xfrm>
            <a:off x="0" y="647998"/>
            <a:ext cx="9144000" cy="6210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95791" y="1350253"/>
            <a:ext cx="4648209" cy="5507747"/>
          </a:xfrm>
          <a:prstGeom prst="rect">
            <a:avLst/>
          </a:prstGeom>
        </p:spPr>
      </p:pic>
      <p:pic>
        <p:nvPicPr>
          <p:cNvPr id="9" name="Afbeelding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sp>
        <p:nvSpPr>
          <p:cNvPr id="14" name="Title 2"/>
          <p:cNvSpPr>
            <a:spLocks noGrp="1"/>
          </p:cNvSpPr>
          <p:nvPr>
            <p:ph type="title"/>
          </p:nvPr>
        </p:nvSpPr>
        <p:spPr>
          <a:xfrm>
            <a:off x="576000" y="1800000"/>
            <a:ext cx="6516950" cy="2386800"/>
          </a:xfrm>
          <a:prstGeom prst="rect">
            <a:avLst/>
          </a:prstGeom>
        </p:spPr>
        <p:txBody>
          <a:bodyPr>
            <a:normAutofit/>
          </a:bodyPr>
          <a:lstStyle>
            <a:lvl1pPr>
              <a:defRPr sz="4000">
                <a:solidFill>
                  <a:schemeClr val="bg1"/>
                </a:solidFill>
              </a:defRPr>
            </a:lvl1pPr>
          </a:lstStyle>
          <a:p>
            <a:r>
              <a:rPr lang="en-US" dirty="0" smtClean="0"/>
              <a:t>Click to edit Master title style</a:t>
            </a:r>
            <a:endParaRPr lang="nl-NL" dirty="0"/>
          </a:p>
        </p:txBody>
      </p:sp>
      <p:sp>
        <p:nvSpPr>
          <p:cNvPr id="15" name="Ondertitel 2"/>
          <p:cNvSpPr>
            <a:spLocks noGrp="1"/>
          </p:cNvSpPr>
          <p:nvPr>
            <p:ph type="subTitle" idx="1"/>
          </p:nvPr>
        </p:nvSpPr>
        <p:spPr>
          <a:xfrm>
            <a:off x="576003" y="4359604"/>
            <a:ext cx="6516947" cy="1655999"/>
          </a:xfrm>
          <a:prstGeom prst="rect">
            <a:avLst/>
          </a:prstGeom>
        </p:spPr>
        <p:txBody>
          <a:bodyPr lIns="0" tIns="0" rIns="0" bIns="0"/>
          <a:lstStyle>
            <a:lvl1pPr marL="0" indent="0" algn="l">
              <a:buNone/>
              <a:defRPr sz="2400"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nl-NL" dirty="0" smtClean="0"/>
              <a:t>Klik om de ondertitelstijl van het model te bewerken</a:t>
            </a:r>
            <a:endParaRPr lang="nl-NL" dirty="0"/>
          </a:p>
        </p:txBody>
      </p:sp>
    </p:spTree>
    <p:extLst>
      <p:ext uri="{BB962C8B-B14F-4D97-AF65-F5344CB8AC3E}">
        <p14:creationId xmlns:p14="http://schemas.microsoft.com/office/powerpoint/2010/main" val="3287174042"/>
      </p:ext>
    </p:extLst>
  </p:cSld>
  <p:clrMapOvr>
    <a:masterClrMapping/>
  </p:clrMapOvr>
  <p:extLst mod="1">
    <p:ext uri="{DCECCB84-F9BA-43D5-87BE-67443E8EF086}">
      <p15:sldGuideLst xmlns:p15="http://schemas.microsoft.com/office/powerpoint/2012/main" xmlns="">
        <p15:guide id="1" orient="horz" pos="3929">
          <p15:clr>
            <a:srgbClr val="FBAE40"/>
          </p15:clr>
        </p15:guide>
        <p15:guide id="2" pos="446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ekop">
    <p:spTree>
      <p:nvGrpSpPr>
        <p:cNvPr id="1" name=""/>
        <p:cNvGrpSpPr/>
        <p:nvPr/>
      </p:nvGrpSpPr>
      <p:grpSpPr>
        <a:xfrm>
          <a:off x="0" y="0"/>
          <a:ext cx="0" cy="0"/>
          <a:chOff x="0" y="0"/>
          <a:chExt cx="0" cy="0"/>
        </a:xfrm>
      </p:grpSpPr>
      <p:sp>
        <p:nvSpPr>
          <p:cNvPr id="7" name="Rechthoek 6"/>
          <p:cNvSpPr/>
          <p:nvPr userDrawn="1"/>
        </p:nvSpPr>
        <p:spPr>
          <a:xfrm>
            <a:off x="0" y="0"/>
            <a:ext cx="91440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95791" y="701033"/>
            <a:ext cx="4648209" cy="5507747"/>
          </a:xfrm>
          <a:prstGeom prst="rect">
            <a:avLst/>
          </a:prstGeom>
        </p:spPr>
      </p:pic>
      <p:sp>
        <p:nvSpPr>
          <p:cNvPr id="8" name="Titel 1"/>
          <p:cNvSpPr>
            <a:spLocks noGrp="1"/>
          </p:cNvSpPr>
          <p:nvPr>
            <p:ph type="title"/>
          </p:nvPr>
        </p:nvSpPr>
        <p:spPr>
          <a:xfrm>
            <a:off x="575999" y="1800000"/>
            <a:ext cx="6516951" cy="2386800"/>
          </a:xfrm>
          <a:prstGeom prst="rect">
            <a:avLst/>
          </a:prstGeom>
        </p:spPr>
        <p:txBody>
          <a:bodyPr anchor="b">
            <a:normAutofit/>
          </a:bodyPr>
          <a:lstStyle>
            <a:lvl1pPr>
              <a:defRPr sz="4000" baseline="0">
                <a:solidFill>
                  <a:schemeClr val="tx2"/>
                </a:solidFill>
              </a:defRPr>
            </a:lvl1pPr>
          </a:lstStyle>
          <a:p>
            <a:r>
              <a:rPr lang="en-US" dirty="0" smtClean="0"/>
              <a:t>Click to edit Master title style</a:t>
            </a:r>
            <a:endParaRPr lang="nl-NL" dirty="0"/>
          </a:p>
        </p:txBody>
      </p:sp>
      <p:sp>
        <p:nvSpPr>
          <p:cNvPr id="9" name="Tijdelijke aanduiding voor tekst 2"/>
          <p:cNvSpPr>
            <a:spLocks noGrp="1"/>
          </p:cNvSpPr>
          <p:nvPr>
            <p:ph type="body" idx="1"/>
          </p:nvPr>
        </p:nvSpPr>
        <p:spPr>
          <a:xfrm>
            <a:off x="575999" y="4359600"/>
            <a:ext cx="6516951" cy="1501200"/>
          </a:xfrm>
          <a:prstGeom prst="rect">
            <a:avLst/>
          </a:prstGeo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12" name="Date Placeholder 11"/>
          <p:cNvSpPr>
            <a:spLocks noGrp="1"/>
          </p:cNvSpPr>
          <p:nvPr>
            <p:ph type="dt" sz="half" idx="15"/>
          </p:nvPr>
        </p:nvSpPr>
        <p:spPr/>
        <p:txBody>
          <a:bodyPr/>
          <a:lstStyle/>
          <a:p>
            <a:fld id="{BA252000-72D1-4588-81D0-A21B268C4F60}" type="datetime1">
              <a:rPr lang="nl-BE" smtClean="0"/>
              <a:t>27/11/2017</a:t>
            </a:fld>
            <a:endParaRPr lang="nl-NL" dirty="0"/>
          </a:p>
        </p:txBody>
      </p:sp>
      <p:sp>
        <p:nvSpPr>
          <p:cNvPr id="13" name="Footer Placeholder 12"/>
          <p:cNvSpPr>
            <a:spLocks noGrp="1"/>
          </p:cNvSpPr>
          <p:nvPr>
            <p:ph type="ftr" sz="quarter" idx="16"/>
          </p:nvPr>
        </p:nvSpPr>
        <p:spPr/>
        <p:txBody>
          <a:bodyPr/>
          <a:lstStyle/>
          <a:p>
            <a:r>
              <a:rPr lang="nl-NL" smtClean="0"/>
              <a:t>Departement Computerwetenschappen · Faculteit Wetenschappen · KU Leuven</a:t>
            </a:r>
            <a:endParaRPr lang="nl-NL" dirty="0"/>
          </a:p>
        </p:txBody>
      </p:sp>
      <p:sp>
        <p:nvSpPr>
          <p:cNvPr id="14" name="Slide Number Placeholder 13"/>
          <p:cNvSpPr>
            <a:spLocks noGrp="1"/>
          </p:cNvSpPr>
          <p:nvPr>
            <p:ph type="sldNum" sz="quarter" idx="17"/>
          </p:nvPr>
        </p:nvSpPr>
        <p:spPr/>
        <p:txBody>
          <a:body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831481365"/>
      </p:ext>
    </p:extLst>
  </p:cSld>
  <p:clrMapOvr>
    <a:masterClrMapping/>
  </p:clrMapOvr>
  <p:extLst mod="1">
    <p:ext uri="{DCECCB84-F9BA-43D5-87BE-67443E8EF086}">
      <p15:sldGuideLst xmlns:p15="http://schemas.microsoft.com/office/powerpoint/2012/main" xmlns="">
        <p15:guide id="1" orient="horz" pos="2160">
          <p15:clr>
            <a:srgbClr val="FBAE40"/>
          </p15:clr>
        </p15:guide>
        <p15:guide id="2" pos="446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ekopWit">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95791" y="702253"/>
            <a:ext cx="4648209" cy="5507747"/>
          </a:xfrm>
          <a:prstGeom prst="rect">
            <a:avLst/>
          </a:prstGeom>
        </p:spPr>
      </p:pic>
      <p:sp>
        <p:nvSpPr>
          <p:cNvPr id="8" name="Titel 1"/>
          <p:cNvSpPr>
            <a:spLocks noGrp="1"/>
          </p:cNvSpPr>
          <p:nvPr>
            <p:ph type="title"/>
          </p:nvPr>
        </p:nvSpPr>
        <p:spPr>
          <a:xfrm>
            <a:off x="575999" y="1800000"/>
            <a:ext cx="6516951" cy="2386800"/>
          </a:xfrm>
          <a:prstGeom prst="rect">
            <a:avLst/>
          </a:prstGeom>
        </p:spPr>
        <p:txBody>
          <a:bodyPr anchor="b">
            <a:normAutofit/>
          </a:bodyPr>
          <a:lstStyle>
            <a:lvl1pPr>
              <a:defRPr sz="4000" baseline="0">
                <a:solidFill>
                  <a:schemeClr val="tx2"/>
                </a:solidFill>
              </a:defRPr>
            </a:lvl1pPr>
          </a:lstStyle>
          <a:p>
            <a:r>
              <a:rPr lang="en-US" dirty="0" smtClean="0"/>
              <a:t>Click to edit Master title style</a:t>
            </a:r>
            <a:endParaRPr lang="nl-NL" dirty="0"/>
          </a:p>
        </p:txBody>
      </p:sp>
      <p:sp>
        <p:nvSpPr>
          <p:cNvPr id="9" name="Tijdelijke aanduiding voor tekst 2"/>
          <p:cNvSpPr>
            <a:spLocks noGrp="1"/>
          </p:cNvSpPr>
          <p:nvPr>
            <p:ph type="body" idx="1"/>
          </p:nvPr>
        </p:nvSpPr>
        <p:spPr>
          <a:xfrm>
            <a:off x="575999" y="4359600"/>
            <a:ext cx="6516951" cy="1501200"/>
          </a:xfrm>
          <a:prstGeom prst="rect">
            <a:avLst/>
          </a:prstGeo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12" name="Date Placeholder 11"/>
          <p:cNvSpPr>
            <a:spLocks noGrp="1"/>
          </p:cNvSpPr>
          <p:nvPr>
            <p:ph type="dt" sz="half" idx="15"/>
          </p:nvPr>
        </p:nvSpPr>
        <p:spPr/>
        <p:txBody>
          <a:bodyPr/>
          <a:lstStyle/>
          <a:p>
            <a:fld id="{51B5EE41-54AE-48CB-8D18-4748453B9BC8}" type="datetime1">
              <a:rPr lang="nl-BE" smtClean="0"/>
              <a:t>27/11/2017</a:t>
            </a:fld>
            <a:endParaRPr lang="nl-NL" dirty="0"/>
          </a:p>
        </p:txBody>
      </p:sp>
      <p:sp>
        <p:nvSpPr>
          <p:cNvPr id="13" name="Footer Placeholder 12"/>
          <p:cNvSpPr>
            <a:spLocks noGrp="1"/>
          </p:cNvSpPr>
          <p:nvPr>
            <p:ph type="ftr" sz="quarter" idx="16"/>
          </p:nvPr>
        </p:nvSpPr>
        <p:spPr/>
        <p:txBody>
          <a:bodyPr/>
          <a:lstStyle/>
          <a:p>
            <a:r>
              <a:rPr lang="nl-NL" smtClean="0"/>
              <a:t>Departement Computerwetenschappen · Faculteit Wetenschappen · KU Leuven</a:t>
            </a:r>
            <a:endParaRPr lang="nl-NL" dirty="0"/>
          </a:p>
        </p:txBody>
      </p:sp>
      <p:sp>
        <p:nvSpPr>
          <p:cNvPr id="14" name="Slide Number Placeholder 13"/>
          <p:cNvSpPr>
            <a:spLocks noGrp="1"/>
          </p:cNvSpPr>
          <p:nvPr>
            <p:ph type="sldNum" sz="quarter" idx="17"/>
          </p:nvPr>
        </p:nvSpPr>
        <p:spPr/>
        <p:txBody>
          <a:body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3381441483"/>
      </p:ext>
    </p:extLst>
  </p:cSld>
  <p:clrMapOvr>
    <a:masterClrMapping/>
  </p:clrMapOvr>
  <p:extLst mod="1">
    <p:ext uri="{DCECCB84-F9BA-43D5-87BE-67443E8EF086}">
      <p15:sldGuideLst xmlns:p15="http://schemas.microsoft.com/office/powerpoint/2012/main" xmlns="">
        <p15:guide id="1" orient="horz" pos="2160">
          <p15:clr>
            <a:srgbClr val="FBAE40"/>
          </p15:clr>
        </p15:guide>
        <p15:guide id="2" pos="446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en inhoud">
    <p:spTree>
      <p:nvGrpSpPr>
        <p:cNvPr id="1" name=""/>
        <p:cNvGrpSpPr/>
        <p:nvPr/>
      </p:nvGrpSpPr>
      <p:grpSpPr>
        <a:xfrm>
          <a:off x="0" y="0"/>
          <a:ext cx="0" cy="0"/>
          <a:chOff x="0" y="0"/>
          <a:chExt cx="0" cy="0"/>
        </a:xfrm>
      </p:grpSpPr>
      <p:sp>
        <p:nvSpPr>
          <p:cNvPr id="11" name="Date Placeholder 10"/>
          <p:cNvSpPr>
            <a:spLocks noGrp="1"/>
          </p:cNvSpPr>
          <p:nvPr>
            <p:ph type="dt" sz="half" idx="10"/>
          </p:nvPr>
        </p:nvSpPr>
        <p:spPr/>
        <p:txBody>
          <a:bodyPr/>
          <a:lstStyle/>
          <a:p>
            <a:fld id="{325CFB26-3E0B-43F3-B1DB-8FF4C39B3D0D}" type="datetime1">
              <a:rPr lang="nl-BE" smtClean="0"/>
              <a:t>27/11/2017</a:t>
            </a:fld>
            <a:endParaRPr lang="nl-NL" dirty="0"/>
          </a:p>
        </p:txBody>
      </p:sp>
      <p:sp>
        <p:nvSpPr>
          <p:cNvPr id="12" name="Footer Placeholder 1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13" name="Slide Number Placeholder 12"/>
          <p:cNvSpPr>
            <a:spLocks noGrp="1"/>
          </p:cNvSpPr>
          <p:nvPr>
            <p:ph type="sldNum" sz="quarter" idx="12"/>
          </p:nvPr>
        </p:nvSpPr>
        <p:spPr/>
        <p:txBody>
          <a:bodyPr/>
          <a:lstStyle/>
          <a:p>
            <a:fld id="{0A297500-7527-634B-90F4-69D0994C32B4}" type="slidenum">
              <a:rPr lang="nl-NL" smtClean="0"/>
              <a:pPr/>
              <a:t>‹#›</a:t>
            </a:fld>
            <a:endParaRPr lang="nl-NL" dirty="0"/>
          </a:p>
        </p:txBody>
      </p:sp>
      <p:sp>
        <p:nvSpPr>
          <p:cNvPr id="3" name="Content Placeholder 2"/>
          <p:cNvSpPr>
            <a:spLocks noGrp="1"/>
          </p:cNvSpPr>
          <p:nvPr>
            <p:ph sz="quarter" idx="13"/>
          </p:nvPr>
        </p:nvSpPr>
        <p:spPr>
          <a:xfrm>
            <a:off x="576263" y="1655999"/>
            <a:ext cx="7991475" cy="4392376"/>
          </a:xfrm>
          <a:prstGeom prst="rect">
            <a:avLst/>
          </a:prstGeo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2" name="Title 1"/>
          <p:cNvSpPr>
            <a:spLocks noGrp="1"/>
          </p:cNvSpPr>
          <p:nvPr>
            <p:ph type="title"/>
          </p:nvPr>
        </p:nvSpPr>
        <p:spPr/>
        <p:txBody>
          <a:bodyPr/>
          <a:lstStyle/>
          <a:p>
            <a:r>
              <a:rPr lang="en-US" smtClean="0"/>
              <a:t>Click to edit Master title style</a:t>
            </a:r>
            <a:endParaRPr lang="nl-NL"/>
          </a:p>
        </p:txBody>
      </p:sp>
    </p:spTree>
    <p:extLst>
      <p:ext uri="{BB962C8B-B14F-4D97-AF65-F5344CB8AC3E}">
        <p14:creationId xmlns:p14="http://schemas.microsoft.com/office/powerpoint/2010/main" val="3770397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ekop">
    <p:spTree>
      <p:nvGrpSpPr>
        <p:cNvPr id="1" name=""/>
        <p:cNvGrpSpPr/>
        <p:nvPr/>
      </p:nvGrpSpPr>
      <p:grpSpPr>
        <a:xfrm>
          <a:off x="0" y="0"/>
          <a:ext cx="0" cy="0"/>
          <a:chOff x="0" y="0"/>
          <a:chExt cx="0" cy="0"/>
        </a:xfrm>
      </p:grpSpPr>
      <p:sp>
        <p:nvSpPr>
          <p:cNvPr id="7" name="Rechthoek 6"/>
          <p:cNvSpPr/>
          <p:nvPr userDrawn="1"/>
        </p:nvSpPr>
        <p:spPr>
          <a:xfrm>
            <a:off x="0" y="0"/>
            <a:ext cx="91440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Titel 1"/>
          <p:cNvSpPr>
            <a:spLocks noGrp="1"/>
          </p:cNvSpPr>
          <p:nvPr>
            <p:ph type="title"/>
          </p:nvPr>
        </p:nvSpPr>
        <p:spPr>
          <a:xfrm>
            <a:off x="576000" y="1800000"/>
            <a:ext cx="4921624" cy="2386800"/>
          </a:xfrm>
          <a:prstGeom prst="rect">
            <a:avLst/>
          </a:prstGeom>
        </p:spPr>
        <p:txBody>
          <a:bodyPr anchor="b">
            <a:normAutofit/>
          </a:bodyPr>
          <a:lstStyle>
            <a:lvl1pPr>
              <a:defRPr sz="4000" baseline="0">
                <a:solidFill>
                  <a:schemeClr val="tx2"/>
                </a:solidFill>
              </a:defRPr>
            </a:lvl1pPr>
          </a:lstStyle>
          <a:p>
            <a:r>
              <a:rPr lang="en-US" dirty="0" smtClean="0"/>
              <a:t>Click to edit Master title style</a:t>
            </a:r>
            <a:endParaRPr lang="nl-NL" dirty="0"/>
          </a:p>
        </p:txBody>
      </p:sp>
      <p:sp>
        <p:nvSpPr>
          <p:cNvPr id="9" name="Tijdelijke aanduiding voor tekst 2"/>
          <p:cNvSpPr>
            <a:spLocks noGrp="1"/>
          </p:cNvSpPr>
          <p:nvPr>
            <p:ph type="body" idx="1"/>
          </p:nvPr>
        </p:nvSpPr>
        <p:spPr>
          <a:xfrm>
            <a:off x="576000" y="4359600"/>
            <a:ext cx="4921624" cy="1501200"/>
          </a:xfrm>
          <a:prstGeom prst="rect">
            <a:avLst/>
          </a:prstGeo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Edit Master text styles</a:t>
            </a:r>
          </a:p>
        </p:txBody>
      </p:sp>
      <p:sp>
        <p:nvSpPr>
          <p:cNvPr id="12" name="Date Placeholder 11"/>
          <p:cNvSpPr>
            <a:spLocks noGrp="1"/>
          </p:cNvSpPr>
          <p:nvPr>
            <p:ph type="dt" sz="half" idx="15"/>
          </p:nvPr>
        </p:nvSpPr>
        <p:spPr/>
        <p:txBody>
          <a:bodyPr/>
          <a:lstStyle/>
          <a:p>
            <a:fld id="{DC4FC34B-922A-43D1-878B-5EF44FE511A8}" type="datetime1">
              <a:rPr lang="nl-BE" smtClean="0"/>
              <a:t>27/11/2017</a:t>
            </a:fld>
            <a:endParaRPr lang="nl-NL" dirty="0"/>
          </a:p>
        </p:txBody>
      </p:sp>
      <p:sp>
        <p:nvSpPr>
          <p:cNvPr id="13" name="Footer Placeholder 12"/>
          <p:cNvSpPr>
            <a:spLocks noGrp="1"/>
          </p:cNvSpPr>
          <p:nvPr>
            <p:ph type="ftr" sz="quarter" idx="16"/>
          </p:nvPr>
        </p:nvSpPr>
        <p:spPr/>
        <p:txBody>
          <a:bodyPr/>
          <a:lstStyle/>
          <a:p>
            <a:r>
              <a:rPr lang="nl-NL" smtClean="0"/>
              <a:t>Departement Computerwetenschappen · Faculteit Wetenschappen · KU Leuven</a:t>
            </a:r>
            <a:endParaRPr lang="nl-NL" dirty="0"/>
          </a:p>
        </p:txBody>
      </p:sp>
      <p:sp>
        <p:nvSpPr>
          <p:cNvPr id="14" name="Slide Number Placeholder 13"/>
          <p:cNvSpPr>
            <a:spLocks noGrp="1"/>
          </p:cNvSpPr>
          <p:nvPr>
            <p:ph type="sldNum" sz="quarter" idx="17"/>
          </p:nvPr>
        </p:nvSpPr>
        <p:spPr/>
        <p:txBody>
          <a:bodyPr/>
          <a:lstStyle/>
          <a:p>
            <a:fld id="{0A297500-7527-634B-90F4-69D0994C32B4}" type="slidenum">
              <a:rPr lang="nl-NL" smtClean="0"/>
              <a:pPr/>
              <a:t>‹#›</a:t>
            </a:fld>
            <a:endParaRPr lang="nl-NL" dirty="0"/>
          </a:p>
        </p:txBody>
      </p:sp>
      <p:sp>
        <p:nvSpPr>
          <p:cNvPr id="10" name="Tijdelijke aanduiding voor afbeelding 2"/>
          <p:cNvSpPr>
            <a:spLocks noGrp="1"/>
          </p:cNvSpPr>
          <p:nvPr>
            <p:ph type="pic" sz="quarter" idx="10"/>
          </p:nvPr>
        </p:nvSpPr>
        <p:spPr>
          <a:xfrm>
            <a:off x="6071365" y="663108"/>
            <a:ext cx="2498893" cy="2366963"/>
          </a:xfrm>
          <a:prstGeom prst="rect">
            <a:avLst/>
          </a:prstGeom>
        </p:spPr>
        <p:txBody>
          <a:bodyPr/>
          <a:lstStyle/>
          <a:p>
            <a:endParaRPr lang="nl-NL"/>
          </a:p>
        </p:txBody>
      </p:sp>
      <p:sp>
        <p:nvSpPr>
          <p:cNvPr id="15" name="Tijdelijke aanduiding voor afbeelding 2"/>
          <p:cNvSpPr>
            <a:spLocks noGrp="1"/>
          </p:cNvSpPr>
          <p:nvPr>
            <p:ph type="pic" sz="quarter" idx="18"/>
          </p:nvPr>
        </p:nvSpPr>
        <p:spPr>
          <a:xfrm>
            <a:off x="6071364" y="3435334"/>
            <a:ext cx="2498893" cy="2366963"/>
          </a:xfrm>
          <a:prstGeom prst="rect">
            <a:avLst/>
          </a:prstGeom>
        </p:spPr>
        <p:txBody>
          <a:bodyPr/>
          <a:lstStyle/>
          <a:p>
            <a:endParaRPr lang="nl-NL"/>
          </a:p>
        </p:txBody>
      </p:sp>
    </p:spTree>
    <p:extLst>
      <p:ext uri="{BB962C8B-B14F-4D97-AF65-F5344CB8AC3E}">
        <p14:creationId xmlns:p14="http://schemas.microsoft.com/office/powerpoint/2010/main" val="1692229017"/>
      </p:ext>
    </p:extLst>
  </p:cSld>
  <p:clrMapOvr>
    <a:masterClrMapping/>
  </p:clrMapOvr>
  <p:extLst mod="1">
    <p:ext uri="{DCECCB84-F9BA-43D5-87BE-67443E8EF086}">
      <p15:sldGuideLst xmlns:p15="http://schemas.microsoft.com/office/powerpoint/2012/main" xmlns="">
        <p15:guide id="1" orient="horz" pos="2160" userDrawn="1">
          <p15:clr>
            <a:srgbClr val="FBAE40"/>
          </p15:clr>
        </p15:guide>
        <p15:guide id="2" pos="446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ekopWit">
    <p:spTree>
      <p:nvGrpSpPr>
        <p:cNvPr id="1" name=""/>
        <p:cNvGrpSpPr/>
        <p:nvPr/>
      </p:nvGrpSpPr>
      <p:grpSpPr>
        <a:xfrm>
          <a:off x="0" y="0"/>
          <a:ext cx="0" cy="0"/>
          <a:chOff x="0" y="0"/>
          <a:chExt cx="0" cy="0"/>
        </a:xfrm>
      </p:grpSpPr>
      <p:sp>
        <p:nvSpPr>
          <p:cNvPr id="8" name="Titel 1"/>
          <p:cNvSpPr>
            <a:spLocks noGrp="1"/>
          </p:cNvSpPr>
          <p:nvPr>
            <p:ph type="title"/>
          </p:nvPr>
        </p:nvSpPr>
        <p:spPr>
          <a:xfrm>
            <a:off x="575999" y="1800000"/>
            <a:ext cx="4921200" cy="2386800"/>
          </a:xfrm>
          <a:prstGeom prst="rect">
            <a:avLst/>
          </a:prstGeom>
        </p:spPr>
        <p:txBody>
          <a:bodyPr anchor="b">
            <a:normAutofit/>
          </a:bodyPr>
          <a:lstStyle>
            <a:lvl1pPr>
              <a:defRPr sz="4000" baseline="0">
                <a:solidFill>
                  <a:schemeClr val="tx2"/>
                </a:solidFill>
              </a:defRPr>
            </a:lvl1pPr>
          </a:lstStyle>
          <a:p>
            <a:r>
              <a:rPr lang="en-US" dirty="0" smtClean="0"/>
              <a:t>Click to edit Master title style</a:t>
            </a:r>
            <a:endParaRPr lang="nl-NL" dirty="0"/>
          </a:p>
        </p:txBody>
      </p:sp>
      <p:sp>
        <p:nvSpPr>
          <p:cNvPr id="9" name="Tijdelijke aanduiding voor tekst 2"/>
          <p:cNvSpPr>
            <a:spLocks noGrp="1"/>
          </p:cNvSpPr>
          <p:nvPr>
            <p:ph type="body" idx="1"/>
          </p:nvPr>
        </p:nvSpPr>
        <p:spPr>
          <a:xfrm>
            <a:off x="575999" y="4359600"/>
            <a:ext cx="4921200" cy="1501200"/>
          </a:xfrm>
          <a:prstGeom prst="rect">
            <a:avLst/>
          </a:prstGeo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12" name="Date Placeholder 11"/>
          <p:cNvSpPr>
            <a:spLocks noGrp="1"/>
          </p:cNvSpPr>
          <p:nvPr>
            <p:ph type="dt" sz="half" idx="15"/>
          </p:nvPr>
        </p:nvSpPr>
        <p:spPr/>
        <p:txBody>
          <a:bodyPr/>
          <a:lstStyle/>
          <a:p>
            <a:fld id="{FD918A91-1924-4471-9808-ACB04D0ED8EA}" type="datetime1">
              <a:rPr lang="nl-BE" smtClean="0"/>
              <a:t>27/11/2017</a:t>
            </a:fld>
            <a:endParaRPr lang="nl-NL" dirty="0"/>
          </a:p>
        </p:txBody>
      </p:sp>
      <p:sp>
        <p:nvSpPr>
          <p:cNvPr id="13" name="Footer Placeholder 12"/>
          <p:cNvSpPr>
            <a:spLocks noGrp="1"/>
          </p:cNvSpPr>
          <p:nvPr>
            <p:ph type="ftr" sz="quarter" idx="16"/>
          </p:nvPr>
        </p:nvSpPr>
        <p:spPr/>
        <p:txBody>
          <a:bodyPr/>
          <a:lstStyle/>
          <a:p>
            <a:r>
              <a:rPr lang="nl-NL" smtClean="0"/>
              <a:t>Departement Computerwetenschappen · Faculteit Wetenschappen · KU Leuven</a:t>
            </a:r>
            <a:endParaRPr lang="nl-NL" dirty="0"/>
          </a:p>
        </p:txBody>
      </p:sp>
      <p:sp>
        <p:nvSpPr>
          <p:cNvPr id="14" name="Slide Number Placeholder 13"/>
          <p:cNvSpPr>
            <a:spLocks noGrp="1"/>
          </p:cNvSpPr>
          <p:nvPr>
            <p:ph type="sldNum" sz="quarter" idx="17"/>
          </p:nvPr>
        </p:nvSpPr>
        <p:spPr/>
        <p:txBody>
          <a:bodyPr/>
          <a:lstStyle/>
          <a:p>
            <a:fld id="{0A297500-7527-634B-90F4-69D0994C32B4}" type="slidenum">
              <a:rPr lang="nl-NL" smtClean="0"/>
              <a:pPr/>
              <a:t>‹#›</a:t>
            </a:fld>
            <a:endParaRPr lang="nl-NL" dirty="0"/>
          </a:p>
        </p:txBody>
      </p:sp>
      <p:sp>
        <p:nvSpPr>
          <p:cNvPr id="7" name="Tijdelijke aanduiding voor afbeelding 2"/>
          <p:cNvSpPr>
            <a:spLocks noGrp="1"/>
          </p:cNvSpPr>
          <p:nvPr>
            <p:ph type="pic" sz="quarter" idx="10"/>
          </p:nvPr>
        </p:nvSpPr>
        <p:spPr>
          <a:xfrm>
            <a:off x="6071365" y="663108"/>
            <a:ext cx="2498893" cy="2366963"/>
          </a:xfrm>
          <a:prstGeom prst="rect">
            <a:avLst/>
          </a:prstGeom>
        </p:spPr>
        <p:txBody>
          <a:bodyPr/>
          <a:lstStyle/>
          <a:p>
            <a:endParaRPr lang="nl-NL"/>
          </a:p>
        </p:txBody>
      </p:sp>
      <p:sp>
        <p:nvSpPr>
          <p:cNvPr id="10" name="Tijdelijke aanduiding voor afbeelding 2"/>
          <p:cNvSpPr>
            <a:spLocks noGrp="1"/>
          </p:cNvSpPr>
          <p:nvPr>
            <p:ph type="pic" sz="quarter" idx="18"/>
          </p:nvPr>
        </p:nvSpPr>
        <p:spPr>
          <a:xfrm>
            <a:off x="6071364" y="3435334"/>
            <a:ext cx="2498893" cy="2366963"/>
          </a:xfrm>
          <a:prstGeom prst="rect">
            <a:avLst/>
          </a:prstGeom>
        </p:spPr>
        <p:txBody>
          <a:bodyPr/>
          <a:lstStyle/>
          <a:p>
            <a:endParaRPr lang="nl-NL"/>
          </a:p>
        </p:txBody>
      </p:sp>
    </p:spTree>
    <p:extLst>
      <p:ext uri="{BB962C8B-B14F-4D97-AF65-F5344CB8AC3E}">
        <p14:creationId xmlns:p14="http://schemas.microsoft.com/office/powerpoint/2010/main" val="4100619536"/>
      </p:ext>
    </p:extLst>
  </p:cSld>
  <p:clrMapOvr>
    <a:masterClrMapping/>
  </p:clrMapOvr>
  <p:extLst mod="1">
    <p:ext uri="{DCECCB84-F9BA-43D5-87BE-67443E8EF086}">
      <p15:sldGuideLst xmlns:p15="http://schemas.microsoft.com/office/powerpoint/2012/main" xmlns="">
        <p15:guide id="1" orient="horz" pos="2160" userDrawn="1">
          <p15:clr>
            <a:srgbClr val="FBAE40"/>
          </p15:clr>
        </p15:guide>
        <p15:guide id="2" pos="446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ee objecten">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76000" y="1656000"/>
            <a:ext cx="3924000" cy="4392000"/>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3738" y="1656000"/>
            <a:ext cx="3924000" cy="4392000"/>
          </a:xfrm>
          <a:prstGeom prst="rect">
            <a:avLst/>
          </a:prstGeo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Date Placeholder 7"/>
          <p:cNvSpPr>
            <a:spLocks noGrp="1"/>
          </p:cNvSpPr>
          <p:nvPr>
            <p:ph type="dt" sz="half" idx="10"/>
          </p:nvPr>
        </p:nvSpPr>
        <p:spPr/>
        <p:txBody>
          <a:bodyPr/>
          <a:lstStyle/>
          <a:p>
            <a:fld id="{EA5FBAB9-5FA3-46D6-A3EF-8850D13E3E94}" type="datetime1">
              <a:rPr lang="nl-BE" smtClean="0"/>
              <a:t>27/11/2017</a:t>
            </a:fld>
            <a:endParaRPr lang="nl-NL" dirty="0"/>
          </a:p>
        </p:txBody>
      </p:sp>
      <p:sp>
        <p:nvSpPr>
          <p:cNvPr id="9" name="Footer Placeholder 8"/>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10" name="Slide Number Placeholder 9"/>
          <p:cNvSpPr>
            <a:spLocks noGrp="1"/>
          </p:cNvSpPr>
          <p:nvPr>
            <p:ph type="sldNum" sz="quarter" idx="12"/>
          </p:nvPr>
        </p:nvSpPr>
        <p:spPr/>
        <p:txBody>
          <a:bodyPr/>
          <a:lstStyle/>
          <a:p>
            <a:fld id="{0A297500-7527-634B-90F4-69D0994C32B4}" type="slidenum">
              <a:rPr lang="nl-NL" smtClean="0"/>
              <a:pPr/>
              <a:t>‹#›</a:t>
            </a:fld>
            <a:endParaRPr lang="nl-NL" dirty="0"/>
          </a:p>
        </p:txBody>
      </p:sp>
      <p:sp>
        <p:nvSpPr>
          <p:cNvPr id="2" name="Title 1"/>
          <p:cNvSpPr>
            <a:spLocks noGrp="1"/>
          </p:cNvSpPr>
          <p:nvPr>
            <p:ph type="title"/>
          </p:nvPr>
        </p:nvSpPr>
        <p:spPr/>
        <p:txBody>
          <a:bodyPr/>
          <a:lstStyle/>
          <a:p>
            <a:r>
              <a:rPr lang="en-US" smtClean="0"/>
              <a:t>Click to edit Master title style</a:t>
            </a:r>
            <a:endParaRPr lang="nl-NL"/>
          </a:p>
        </p:txBody>
      </p:sp>
    </p:spTree>
    <p:extLst>
      <p:ext uri="{BB962C8B-B14F-4D97-AF65-F5344CB8AC3E}">
        <p14:creationId xmlns:p14="http://schemas.microsoft.com/office/powerpoint/2010/main" val="1582636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ergelijkin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73459" y="1656000"/>
            <a:ext cx="3924000" cy="5760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73459" y="2339788"/>
            <a:ext cx="3924000" cy="3708587"/>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49" y="1656000"/>
            <a:ext cx="3924000" cy="5760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49" y="2339789"/>
            <a:ext cx="3924000" cy="3708586"/>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0"/>
          </p:nvPr>
        </p:nvSpPr>
        <p:spPr/>
        <p:txBody>
          <a:bodyPr/>
          <a:lstStyle/>
          <a:p>
            <a:fld id="{D02784A5-45C8-4246-ADE0-8842E3C66E5D}" type="datetime1">
              <a:rPr lang="nl-BE" smtClean="0"/>
              <a:t>27/11/2017</a:t>
            </a:fld>
            <a:endParaRPr lang="nl-NL" dirty="0"/>
          </a:p>
        </p:txBody>
      </p:sp>
      <p:sp>
        <p:nvSpPr>
          <p:cNvPr id="11" name="Footer Placeholder 10"/>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12" name="Slide Number Placeholder 11"/>
          <p:cNvSpPr>
            <a:spLocks noGrp="1"/>
          </p:cNvSpPr>
          <p:nvPr>
            <p:ph type="sldNum" sz="quarter" idx="12"/>
          </p:nvPr>
        </p:nvSpPr>
        <p:spPr/>
        <p:txBody>
          <a:bodyPr/>
          <a:lstStyle/>
          <a:p>
            <a:fld id="{0A297500-7527-634B-90F4-69D0994C32B4}" type="slidenum">
              <a:rPr lang="nl-NL" smtClean="0"/>
              <a:pPr/>
              <a:t>‹#›</a:t>
            </a:fld>
            <a:endParaRPr lang="nl-NL" dirty="0"/>
          </a:p>
        </p:txBody>
      </p:sp>
      <p:sp>
        <p:nvSpPr>
          <p:cNvPr id="2" name="Title 1"/>
          <p:cNvSpPr>
            <a:spLocks noGrp="1"/>
          </p:cNvSpPr>
          <p:nvPr>
            <p:ph type="title"/>
          </p:nvPr>
        </p:nvSpPr>
        <p:spPr/>
        <p:txBody>
          <a:bodyPr/>
          <a:lstStyle/>
          <a:p>
            <a:r>
              <a:rPr lang="en-US" smtClean="0"/>
              <a:t>Click to edit Master title style</a:t>
            </a:r>
            <a:endParaRPr lang="nl-NL"/>
          </a:p>
        </p:txBody>
      </p:sp>
    </p:spTree>
    <p:extLst>
      <p:ext uri="{BB962C8B-B14F-4D97-AF65-F5344CB8AC3E}">
        <p14:creationId xmlns:p14="http://schemas.microsoft.com/office/powerpoint/2010/main" val="3717200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C477E6CE-7017-4F77-9645-5F8638D9B9E2}" type="datetime1">
              <a:rPr lang="nl-BE" smtClean="0"/>
              <a:t>27/11/2017</a:t>
            </a:fld>
            <a:endParaRPr lang="nl-NL" dirty="0"/>
          </a:p>
        </p:txBody>
      </p:sp>
      <p:sp>
        <p:nvSpPr>
          <p:cNvPr id="7" name="Footer Placeholder 6"/>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8" name="Slide Number Placeholder 7"/>
          <p:cNvSpPr>
            <a:spLocks noGrp="1"/>
          </p:cNvSpPr>
          <p:nvPr>
            <p:ph type="sldNum" sz="quarter" idx="12"/>
          </p:nvPr>
        </p:nvSpPr>
        <p:spPr/>
        <p:txBody>
          <a:bodyPr/>
          <a:lstStyle/>
          <a:p>
            <a:fld id="{0A297500-7527-634B-90F4-69D0994C32B4}" type="slidenum">
              <a:rPr lang="nl-NL" smtClean="0"/>
              <a:pPr/>
              <a:t>‹#›</a:t>
            </a:fld>
            <a:endParaRPr lang="nl-NL" dirty="0"/>
          </a:p>
        </p:txBody>
      </p:sp>
      <p:sp>
        <p:nvSpPr>
          <p:cNvPr id="2" name="Title 1"/>
          <p:cNvSpPr>
            <a:spLocks noGrp="1"/>
          </p:cNvSpPr>
          <p:nvPr>
            <p:ph type="title"/>
          </p:nvPr>
        </p:nvSpPr>
        <p:spPr/>
        <p:txBody>
          <a:bodyPr/>
          <a:lstStyle/>
          <a:p>
            <a:r>
              <a:rPr lang="en-US" smtClean="0"/>
              <a:t>Click to edit Master title style</a:t>
            </a:r>
            <a:endParaRPr lang="nl-NL"/>
          </a:p>
        </p:txBody>
      </p:sp>
    </p:spTree>
    <p:extLst>
      <p:ext uri="{BB962C8B-B14F-4D97-AF65-F5344CB8AC3E}">
        <p14:creationId xmlns:p14="http://schemas.microsoft.com/office/powerpoint/2010/main" val="3333366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6055E81-6827-4C1D-AD12-F50C5BE907ED}" type="datetime1">
              <a:rPr lang="nl-BE" smtClean="0"/>
              <a:t>27/11/2017</a:t>
            </a:fld>
            <a:endParaRPr lang="nl-NL" dirty="0"/>
          </a:p>
        </p:txBody>
      </p:sp>
      <p:sp>
        <p:nvSpPr>
          <p:cNvPr id="6" name="Footer Placeholder 5"/>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7" name="Slide Number Placeholder 6"/>
          <p:cNvSpPr>
            <a:spLocks noGrp="1"/>
          </p:cNvSpPr>
          <p:nvPr>
            <p:ph type="sldNum" sz="quarter" idx="12"/>
          </p:nvPr>
        </p:nvSpPr>
        <p:spPr/>
        <p:txBody>
          <a:body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805364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ekopSlot">
    <p:bg>
      <p:bgPr>
        <a:solidFill>
          <a:schemeClr val="accent1"/>
        </a:solidFill>
        <a:effectLst/>
      </p:bgPr>
    </p:bg>
    <p:spTree>
      <p:nvGrpSpPr>
        <p:cNvPr id="1" name=""/>
        <p:cNvGrpSpPr/>
        <p:nvPr/>
      </p:nvGrpSpPr>
      <p:grpSpPr>
        <a:xfrm>
          <a:off x="0" y="0"/>
          <a:ext cx="0" cy="0"/>
          <a:chOff x="0" y="0"/>
          <a:chExt cx="0" cy="0"/>
        </a:xfrm>
      </p:grpSpPr>
      <p:sp>
        <p:nvSpPr>
          <p:cNvPr id="8" name="Titel 1"/>
          <p:cNvSpPr>
            <a:spLocks noGrp="1"/>
          </p:cNvSpPr>
          <p:nvPr>
            <p:ph type="title"/>
          </p:nvPr>
        </p:nvSpPr>
        <p:spPr>
          <a:xfrm>
            <a:off x="668772" y="860612"/>
            <a:ext cx="7806456" cy="4485176"/>
          </a:xfrm>
          <a:prstGeom prst="rect">
            <a:avLst/>
          </a:prstGeom>
        </p:spPr>
        <p:txBody>
          <a:bodyPr anchor="ctr" anchorCtr="0">
            <a:noAutofit/>
          </a:bodyPr>
          <a:lstStyle>
            <a:lvl1pPr algn="ctr">
              <a:defRPr sz="4800" baseline="0">
                <a:solidFill>
                  <a:schemeClr val="bg1"/>
                </a:solidFill>
              </a:defRPr>
            </a:lvl1pPr>
          </a:lstStyle>
          <a:p>
            <a:r>
              <a:rPr lang="en-US" dirty="0" smtClean="0"/>
              <a:t>Click to edit Master title style</a:t>
            </a:r>
            <a:endParaRPr lang="nl-NL" dirty="0"/>
          </a:p>
        </p:txBody>
      </p:sp>
      <p:sp>
        <p:nvSpPr>
          <p:cNvPr id="2" name="Date Placeholder 1"/>
          <p:cNvSpPr>
            <a:spLocks noGrp="1"/>
          </p:cNvSpPr>
          <p:nvPr>
            <p:ph type="dt" sz="half" idx="10"/>
          </p:nvPr>
        </p:nvSpPr>
        <p:spPr/>
        <p:txBody>
          <a:bodyPr/>
          <a:lstStyle/>
          <a:p>
            <a:fld id="{F7042BA5-0515-4B7F-B8A4-B74FD521147B}" type="datetime1">
              <a:rPr lang="nl-BE" smtClean="0"/>
              <a:t>27/11/2017</a:t>
            </a:fld>
            <a:endParaRPr lang="nl-NL" dirty="0"/>
          </a:p>
        </p:txBody>
      </p:sp>
      <p:sp>
        <p:nvSpPr>
          <p:cNvPr id="3" name="Footer Placeholder 2"/>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4" name="Slide Number Placeholder 3"/>
          <p:cNvSpPr>
            <a:spLocks noGrp="1"/>
          </p:cNvSpPr>
          <p:nvPr>
            <p:ph type="sldNum" sz="quarter" idx="12"/>
          </p:nvPr>
        </p:nvSpPr>
        <p:spPr/>
        <p:txBody>
          <a:body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1378493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hthoek 6"/>
          <p:cNvSpPr/>
          <p:nvPr userDrawn="1"/>
        </p:nvSpPr>
        <p:spPr>
          <a:xfrm>
            <a:off x="0" y="6210000"/>
            <a:ext cx="9144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0"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9EF3F9E-B585-4D67-B28C-5D7ABCECB608}" type="datetime1">
              <a:rPr lang="nl-BE" smtClean="0"/>
              <a:t>27/11/2017</a:t>
            </a:fld>
            <a:endParaRPr lang="nl-NL" dirty="0"/>
          </a:p>
        </p:txBody>
      </p:sp>
      <p:sp>
        <p:nvSpPr>
          <p:cNvPr id="11"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dirty="0"/>
          </a:p>
        </p:txBody>
      </p:sp>
      <p:pic>
        <p:nvPicPr>
          <p:cNvPr id="12" name="Afbeelding 7"/>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7993200" y="6353999"/>
            <a:ext cx="1008305" cy="360000"/>
          </a:xfrm>
          <a:prstGeom prst="rect">
            <a:avLst/>
          </a:prstGeom>
        </p:spPr>
      </p:pic>
      <p:sp>
        <p:nvSpPr>
          <p:cNvPr id="13" name="Tijdelijke aanduiding voor voettekst 4"/>
          <p:cNvSpPr>
            <a:spLocks noGrp="1"/>
          </p:cNvSpPr>
          <p:nvPr>
            <p:ph type="ftr" sz="quarter" idx="3"/>
          </p:nvPr>
        </p:nvSpPr>
        <p:spPr>
          <a:xfrm>
            <a:off x="4286250" y="6210000"/>
            <a:ext cx="369255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nl-NL" smtClean="0"/>
              <a:t>Departement Computerwetenschappen · Faculteit Wetenschappen · KU Leuven</a:t>
            </a:r>
            <a:endParaRPr lang="nl-NL" dirty="0"/>
          </a:p>
        </p:txBody>
      </p:sp>
      <p:sp>
        <p:nvSpPr>
          <p:cNvPr id="2" name="Title Placeholder 1"/>
          <p:cNvSpPr>
            <a:spLocks noGrp="1"/>
          </p:cNvSpPr>
          <p:nvPr>
            <p:ph type="title"/>
          </p:nvPr>
        </p:nvSpPr>
        <p:spPr>
          <a:xfrm>
            <a:off x="576000" y="216000"/>
            <a:ext cx="7991738" cy="1152000"/>
          </a:xfrm>
          <a:prstGeom prst="rect">
            <a:avLst/>
          </a:prstGeom>
        </p:spPr>
        <p:txBody>
          <a:bodyPr vert="horz" lIns="91440" tIns="45720" rIns="91440" bIns="45720" rtlCol="0" anchor="ctr">
            <a:normAutofit/>
          </a:bodyPr>
          <a:lstStyle/>
          <a:p>
            <a:r>
              <a:rPr lang="en-US" dirty="0" smtClean="0"/>
              <a:t>Click to edit Master title style</a:t>
            </a:r>
            <a:endParaRPr lang="nl-NL" dirty="0"/>
          </a:p>
        </p:txBody>
      </p:sp>
      <p:sp>
        <p:nvSpPr>
          <p:cNvPr id="3" name="Text Placeholder 2"/>
          <p:cNvSpPr>
            <a:spLocks noGrp="1"/>
          </p:cNvSpPr>
          <p:nvPr>
            <p:ph type="body" idx="1"/>
          </p:nvPr>
        </p:nvSpPr>
        <p:spPr>
          <a:xfrm>
            <a:off x="576000" y="1655999"/>
            <a:ext cx="7991738" cy="4392000"/>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Tree>
    <p:extLst>
      <p:ext uri="{BB962C8B-B14F-4D97-AF65-F5344CB8AC3E}">
        <p14:creationId xmlns:p14="http://schemas.microsoft.com/office/powerpoint/2010/main" val="33244973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74" r:id="rId4"/>
    <p:sldLayoutId id="2147483664" r:id="rId5"/>
    <p:sldLayoutId id="2147483665" r:id="rId6"/>
    <p:sldLayoutId id="2147483666" r:id="rId7"/>
    <p:sldLayoutId id="2147483667" r:id="rId8"/>
    <p:sldLayoutId id="2147483676" r:id="rId9"/>
  </p:sldLayoutIdLst>
  <p:hf hdr="0" dt="0"/>
  <p:txStyles>
    <p:titleStyle>
      <a:lvl1pPr algn="l" defTabSz="914400" rtl="0" eaLnBrk="1" latinLnBrk="0" hangingPunct="1">
        <a:lnSpc>
          <a:spcPct val="9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3816" userDrawn="1">
          <p15:clr>
            <a:srgbClr val="F26B43"/>
          </p15:clr>
        </p15:guide>
        <p15:guide id="2" pos="5397" userDrawn="1">
          <p15:clr>
            <a:srgbClr val="F26B43"/>
          </p15:clr>
        </p15:guide>
        <p15:guide id="3" orient="horz" pos="102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hthoek 6"/>
          <p:cNvSpPr/>
          <p:nvPr userDrawn="1"/>
        </p:nvSpPr>
        <p:spPr>
          <a:xfrm>
            <a:off x="0" y="6210000"/>
            <a:ext cx="9144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0"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15BE6352-CF92-4CB8-B2C0-9F716CAEF608}" type="datetime1">
              <a:rPr lang="nl-BE" smtClean="0"/>
              <a:t>27/11/2017</a:t>
            </a:fld>
            <a:endParaRPr lang="nl-NL" dirty="0"/>
          </a:p>
        </p:txBody>
      </p:sp>
      <p:sp>
        <p:nvSpPr>
          <p:cNvPr id="11"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dirty="0"/>
          </a:p>
        </p:txBody>
      </p:sp>
      <p:pic>
        <p:nvPicPr>
          <p:cNvPr id="12" name="Afbeelding 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993200" y="6353999"/>
            <a:ext cx="1008305" cy="360000"/>
          </a:xfrm>
          <a:prstGeom prst="rect">
            <a:avLst/>
          </a:prstGeom>
        </p:spPr>
      </p:pic>
      <p:sp>
        <p:nvSpPr>
          <p:cNvPr id="13" name="Tijdelijke aanduiding voor voettekst 4"/>
          <p:cNvSpPr>
            <a:spLocks noGrp="1"/>
          </p:cNvSpPr>
          <p:nvPr>
            <p:ph type="ftr" sz="quarter" idx="3"/>
          </p:nvPr>
        </p:nvSpPr>
        <p:spPr>
          <a:xfrm>
            <a:off x="4286250" y="6210000"/>
            <a:ext cx="369255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nl-NL" smtClean="0"/>
              <a:t>Departement Computerwetenschappen · Faculteit Wetenschappen · KU Leuven</a:t>
            </a:r>
            <a:endParaRPr lang="nl-NL" dirty="0"/>
          </a:p>
        </p:txBody>
      </p:sp>
      <p:sp>
        <p:nvSpPr>
          <p:cNvPr id="2" name="Title Placeholder 1"/>
          <p:cNvSpPr>
            <a:spLocks noGrp="1"/>
          </p:cNvSpPr>
          <p:nvPr>
            <p:ph type="title"/>
          </p:nvPr>
        </p:nvSpPr>
        <p:spPr>
          <a:xfrm>
            <a:off x="576000" y="216000"/>
            <a:ext cx="7991738" cy="1152000"/>
          </a:xfrm>
          <a:prstGeom prst="rect">
            <a:avLst/>
          </a:prstGeom>
        </p:spPr>
        <p:txBody>
          <a:bodyPr vert="horz" lIns="91440" tIns="45720" rIns="91440" bIns="45720" rtlCol="0" anchor="ctr">
            <a:normAutofit/>
          </a:bodyPr>
          <a:lstStyle/>
          <a:p>
            <a:r>
              <a:rPr lang="en-US" dirty="0" smtClean="0"/>
              <a:t>Click to edit Master title style</a:t>
            </a:r>
            <a:endParaRPr lang="nl-NL" dirty="0"/>
          </a:p>
        </p:txBody>
      </p:sp>
      <p:sp>
        <p:nvSpPr>
          <p:cNvPr id="3" name="Text Placeholder 2"/>
          <p:cNvSpPr>
            <a:spLocks noGrp="1"/>
          </p:cNvSpPr>
          <p:nvPr>
            <p:ph type="body" idx="1"/>
          </p:nvPr>
        </p:nvSpPr>
        <p:spPr>
          <a:xfrm>
            <a:off x="576000" y="1656000"/>
            <a:ext cx="7991738" cy="443722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Tree>
    <p:extLst>
      <p:ext uri="{BB962C8B-B14F-4D97-AF65-F5344CB8AC3E}">
        <p14:creationId xmlns:p14="http://schemas.microsoft.com/office/powerpoint/2010/main" val="188281691"/>
      </p:ext>
    </p:extLst>
  </p:cSld>
  <p:clrMap bg1="lt1" tx1="dk1" bg2="lt2" tx2="dk2" accent1="accent1" accent2="accent2" accent3="accent3" accent4="accent4" accent5="accent5" accent6="accent6" hlink="hlink" folHlink="folHlink"/>
  <p:sldLayoutIdLst>
    <p:sldLayoutId id="2147483679" r:id="rId1"/>
    <p:sldLayoutId id="2147483682" r:id="rId2"/>
    <p:sldLayoutId id="2147483684" r:id="rId3"/>
  </p:sldLayoutIdLst>
  <p:hf hdr="0" dt="0"/>
  <p:txStyles>
    <p:titleStyle>
      <a:lvl1pPr algn="l" defTabSz="914400" rtl="0" eaLnBrk="1" latinLnBrk="0" hangingPunct="1">
        <a:lnSpc>
          <a:spcPct val="9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1026" userDrawn="1">
          <p15:clr>
            <a:srgbClr val="F26B43"/>
          </p15:clr>
        </p15:guide>
        <p15:guide id="2" pos="5397" userDrawn="1">
          <p15:clr>
            <a:srgbClr val="F26B43"/>
          </p15:clr>
        </p15:guide>
        <p15:guide id="3" orient="horz" pos="381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probabilistic-programming.org/wiki/Home"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probabilistic-programming.org/wiki/Home"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b="1" dirty="0" err="1" smtClean="0"/>
              <a:t>Programmeren</a:t>
            </a:r>
            <a:r>
              <a:rPr lang="en-US" b="1" dirty="0" smtClean="0"/>
              <a:t> met </a:t>
            </a:r>
            <a:r>
              <a:rPr lang="en-US" b="1" dirty="0" err="1" smtClean="0"/>
              <a:t>onzekerheid</a:t>
            </a:r>
            <a:r>
              <a:rPr lang="en-US" b="1" dirty="0" smtClean="0"/>
              <a:t>: </a:t>
            </a:r>
            <a:r>
              <a:rPr lang="en-US" b="1" dirty="0" err="1" smtClean="0"/>
              <a:t>Een</a:t>
            </a:r>
            <a:r>
              <a:rPr lang="en-US" b="1" dirty="0" smtClean="0"/>
              <a:t> case study</a:t>
            </a:r>
            <a:endParaRPr lang="nl-NL" dirty="0"/>
          </a:p>
        </p:txBody>
      </p:sp>
      <p:sp>
        <p:nvSpPr>
          <p:cNvPr id="3" name="Ondertitel 2"/>
          <p:cNvSpPr>
            <a:spLocks noGrp="1"/>
          </p:cNvSpPr>
          <p:nvPr>
            <p:ph type="subTitle" idx="1"/>
          </p:nvPr>
        </p:nvSpPr>
        <p:spPr/>
        <p:txBody>
          <a:bodyPr>
            <a:normAutofit fontScale="62500" lnSpcReduction="20000"/>
          </a:bodyPr>
          <a:lstStyle/>
          <a:p>
            <a:r>
              <a:rPr lang="en-US" dirty="0" err="1"/>
              <a:t>Sus</a:t>
            </a:r>
            <a:r>
              <a:rPr lang="en-US" dirty="0"/>
              <a:t> </a:t>
            </a:r>
            <a:r>
              <a:rPr lang="en-US" dirty="0" err="1"/>
              <a:t>Verwimp</a:t>
            </a:r>
            <a:endParaRPr lang="en-US" dirty="0"/>
          </a:p>
          <a:p>
            <a:r>
              <a:rPr lang="en-US" dirty="0" err="1"/>
              <a:t>Promotor</a:t>
            </a:r>
            <a:r>
              <a:rPr lang="en-US" dirty="0"/>
              <a:t>: Tom </a:t>
            </a:r>
            <a:r>
              <a:rPr lang="en-US" dirty="0" err="1" smtClean="0"/>
              <a:t>Schrijvers</a:t>
            </a:r>
            <a:endParaRPr lang="en-US" dirty="0" smtClean="0"/>
          </a:p>
          <a:p>
            <a:r>
              <a:rPr lang="en-US" dirty="0" err="1" smtClean="0"/>
              <a:t>Begeleider</a:t>
            </a:r>
            <a:r>
              <a:rPr lang="en-US" dirty="0" smtClean="0"/>
              <a:t>: Alexander </a:t>
            </a:r>
            <a:r>
              <a:rPr lang="en-US" dirty="0" err="1" smtClean="0"/>
              <a:t>Vandenbroucke</a:t>
            </a:r>
            <a:endParaRPr lang="en-US" dirty="0"/>
          </a:p>
          <a:p>
            <a:endParaRPr lang="nl-NL" dirty="0"/>
          </a:p>
        </p:txBody>
      </p:sp>
      <p:pic>
        <p:nvPicPr>
          <p:cNvPr id="1034" name="Picture 10" descr="https://scontent-bru2-1.xx.fbcdn.net/v/t34.0-12/22835526_10213745871942824_1451109758_n.png?oh=4a3caedf5d72cd24e691fff36b3d7382&amp;oe=59F3A5EC"/>
          <p:cNvPicPr>
            <a:picLocks noGrp="1" noChangeAspect="1" noChangeArrowheads="1"/>
          </p:cNvPicPr>
          <p:nvPr>
            <p:ph type="pic" sz="quarter" idx="10"/>
          </p:nvPr>
        </p:nvPicPr>
        <p:blipFill>
          <a:blip r:embed="rId3">
            <a:extLst>
              <a:ext uri="{28A0092B-C50C-407E-A947-70E740481C1C}">
                <a14:useLocalDpi xmlns:a14="http://schemas.microsoft.com/office/drawing/2010/main" val="0"/>
              </a:ext>
            </a:extLst>
          </a:blip>
          <a:srcRect l="2364" r="2364"/>
          <a:stretch>
            <a:fillRect/>
          </a:stretch>
        </p:blipFill>
        <p:spPr bwMode="auto">
          <a:xfrm>
            <a:off x="5226215" y="987973"/>
            <a:ext cx="4001867" cy="4200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37338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9</a:t>
            </a:fld>
            <a:endParaRPr lang="nl-NL" dirty="0"/>
          </a:p>
        </p:txBody>
      </p:sp>
      <p:sp>
        <p:nvSpPr>
          <p:cNvPr id="5" name="Title 4"/>
          <p:cNvSpPr>
            <a:spLocks noGrp="1"/>
          </p:cNvSpPr>
          <p:nvPr>
            <p:ph type="title"/>
          </p:nvPr>
        </p:nvSpPr>
        <p:spPr/>
        <p:txBody>
          <a:bodyPr/>
          <a:lstStyle/>
          <a:p>
            <a:pPr algn="ctr"/>
            <a:r>
              <a:rPr lang="en-US" dirty="0" err="1" smtClean="0"/>
              <a:t>Motivatie</a:t>
            </a:r>
            <a:endParaRPr lang="en-US" dirty="0"/>
          </a:p>
        </p:txBody>
      </p:sp>
      <p:grpSp>
        <p:nvGrpSpPr>
          <p:cNvPr id="6" name="Group 5"/>
          <p:cNvGrpSpPr/>
          <p:nvPr/>
        </p:nvGrpSpPr>
        <p:grpSpPr>
          <a:xfrm>
            <a:off x="2122892" y="2471755"/>
            <a:ext cx="1774168" cy="1114097"/>
            <a:chOff x="651642" y="3804743"/>
            <a:chExt cx="1774168" cy="1114097"/>
          </a:xfrm>
        </p:grpSpPr>
        <p:sp>
          <p:nvSpPr>
            <p:cNvPr id="7" name="Oval 6"/>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13360" y="4177125"/>
              <a:ext cx="1250731" cy="369332"/>
            </a:xfrm>
            <a:prstGeom prst="rect">
              <a:avLst/>
            </a:prstGeom>
            <a:noFill/>
          </p:spPr>
          <p:txBody>
            <a:bodyPr wrap="square" rtlCol="0">
              <a:spAutoFit/>
            </a:bodyPr>
            <a:lstStyle/>
            <a:p>
              <a:pPr algn="ctr"/>
              <a:r>
                <a:rPr lang="en-US" dirty="0" smtClean="0"/>
                <a:t>ProbLog1</a:t>
              </a:r>
              <a:endParaRPr lang="en-US" dirty="0"/>
            </a:p>
          </p:txBody>
        </p:sp>
      </p:grpSp>
      <p:grpSp>
        <p:nvGrpSpPr>
          <p:cNvPr id="9" name="Group 8"/>
          <p:cNvGrpSpPr/>
          <p:nvPr/>
        </p:nvGrpSpPr>
        <p:grpSpPr>
          <a:xfrm>
            <a:off x="5291761" y="2471758"/>
            <a:ext cx="1774168" cy="1114097"/>
            <a:chOff x="651642" y="3804743"/>
            <a:chExt cx="1774168" cy="1114097"/>
          </a:xfrm>
        </p:grpSpPr>
        <p:sp>
          <p:nvSpPr>
            <p:cNvPr id="10" name="Oval 9"/>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13360" y="4177125"/>
              <a:ext cx="1250731" cy="369332"/>
            </a:xfrm>
            <a:prstGeom prst="rect">
              <a:avLst/>
            </a:prstGeom>
            <a:noFill/>
          </p:spPr>
          <p:txBody>
            <a:bodyPr wrap="square" rtlCol="0">
              <a:spAutoFit/>
            </a:bodyPr>
            <a:lstStyle/>
            <a:p>
              <a:pPr algn="ctr"/>
              <a:r>
                <a:rPr lang="en-US" dirty="0" smtClean="0"/>
                <a:t>ProbLog2</a:t>
              </a:r>
              <a:endParaRPr lang="en-US" dirty="0"/>
            </a:p>
          </p:txBody>
        </p:sp>
      </p:grpSp>
      <p:sp>
        <p:nvSpPr>
          <p:cNvPr id="13" name="Left-Right Arrow 12"/>
          <p:cNvSpPr/>
          <p:nvPr/>
        </p:nvSpPr>
        <p:spPr>
          <a:xfrm>
            <a:off x="4023106" y="2944355"/>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nvGrpSpPr>
          <p:cNvPr id="14" name="Group 13"/>
          <p:cNvGrpSpPr/>
          <p:nvPr/>
        </p:nvGrpSpPr>
        <p:grpSpPr>
          <a:xfrm>
            <a:off x="2122891" y="3738255"/>
            <a:ext cx="1774168" cy="1114097"/>
            <a:chOff x="651642" y="3804743"/>
            <a:chExt cx="1774168" cy="1114097"/>
          </a:xfrm>
        </p:grpSpPr>
        <p:sp>
          <p:nvSpPr>
            <p:cNvPr id="15" name="Oval 14"/>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13360" y="4177125"/>
              <a:ext cx="1250731" cy="369332"/>
            </a:xfrm>
            <a:prstGeom prst="rect">
              <a:avLst/>
            </a:prstGeom>
            <a:noFill/>
          </p:spPr>
          <p:txBody>
            <a:bodyPr wrap="square" rtlCol="0">
              <a:spAutoFit/>
            </a:bodyPr>
            <a:lstStyle/>
            <a:p>
              <a:pPr algn="ctr"/>
              <a:r>
                <a:rPr lang="en-US" dirty="0" smtClean="0"/>
                <a:t>Anglican</a:t>
              </a:r>
              <a:endParaRPr lang="en-US" dirty="0"/>
            </a:p>
          </p:txBody>
        </p:sp>
      </p:grpSp>
      <p:grpSp>
        <p:nvGrpSpPr>
          <p:cNvPr id="17" name="Group 16"/>
          <p:cNvGrpSpPr/>
          <p:nvPr/>
        </p:nvGrpSpPr>
        <p:grpSpPr>
          <a:xfrm>
            <a:off x="5291760" y="3738258"/>
            <a:ext cx="1774168" cy="1114097"/>
            <a:chOff x="651642" y="3804743"/>
            <a:chExt cx="1774168" cy="1114097"/>
          </a:xfrm>
        </p:grpSpPr>
        <p:sp>
          <p:nvSpPr>
            <p:cNvPr id="18" name="Oval 17"/>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13360" y="4177125"/>
              <a:ext cx="1250731" cy="369332"/>
            </a:xfrm>
            <a:prstGeom prst="rect">
              <a:avLst/>
            </a:prstGeom>
            <a:noFill/>
          </p:spPr>
          <p:txBody>
            <a:bodyPr wrap="square" rtlCol="0">
              <a:spAutoFit/>
            </a:bodyPr>
            <a:lstStyle/>
            <a:p>
              <a:pPr algn="ctr"/>
              <a:r>
                <a:rPr lang="en-US" dirty="0" smtClean="0"/>
                <a:t>Church</a:t>
              </a:r>
              <a:endParaRPr lang="en-US" dirty="0"/>
            </a:p>
          </p:txBody>
        </p:sp>
      </p:grpSp>
      <p:sp>
        <p:nvSpPr>
          <p:cNvPr id="20" name="Left-Right Arrow 19"/>
          <p:cNvSpPr/>
          <p:nvPr/>
        </p:nvSpPr>
        <p:spPr>
          <a:xfrm>
            <a:off x="4023105" y="4210855"/>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8300255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10</a:t>
            </a:fld>
            <a:endParaRPr lang="nl-NL" dirty="0"/>
          </a:p>
        </p:txBody>
      </p:sp>
      <p:sp>
        <p:nvSpPr>
          <p:cNvPr id="5" name="Title 4"/>
          <p:cNvSpPr>
            <a:spLocks noGrp="1"/>
          </p:cNvSpPr>
          <p:nvPr>
            <p:ph type="title"/>
          </p:nvPr>
        </p:nvSpPr>
        <p:spPr/>
        <p:txBody>
          <a:bodyPr/>
          <a:lstStyle/>
          <a:p>
            <a:pPr algn="ctr"/>
            <a:r>
              <a:rPr lang="en-US" dirty="0" err="1" smtClean="0"/>
              <a:t>Motivatie</a:t>
            </a:r>
            <a:endParaRPr lang="en-US" dirty="0"/>
          </a:p>
        </p:txBody>
      </p:sp>
      <p:grpSp>
        <p:nvGrpSpPr>
          <p:cNvPr id="6" name="Group 5"/>
          <p:cNvGrpSpPr/>
          <p:nvPr/>
        </p:nvGrpSpPr>
        <p:grpSpPr>
          <a:xfrm>
            <a:off x="2122892" y="2471755"/>
            <a:ext cx="1774168" cy="1114097"/>
            <a:chOff x="651642" y="3804743"/>
            <a:chExt cx="1774168" cy="1114097"/>
          </a:xfrm>
        </p:grpSpPr>
        <p:sp>
          <p:nvSpPr>
            <p:cNvPr id="7" name="Oval 6"/>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13360" y="4177125"/>
              <a:ext cx="1250731" cy="369332"/>
            </a:xfrm>
            <a:prstGeom prst="rect">
              <a:avLst/>
            </a:prstGeom>
            <a:noFill/>
          </p:spPr>
          <p:txBody>
            <a:bodyPr wrap="square" rtlCol="0">
              <a:spAutoFit/>
            </a:bodyPr>
            <a:lstStyle/>
            <a:p>
              <a:pPr algn="ctr"/>
              <a:r>
                <a:rPr lang="en-US" dirty="0" smtClean="0"/>
                <a:t>Logic PPL</a:t>
              </a:r>
              <a:endParaRPr lang="en-US" dirty="0"/>
            </a:p>
          </p:txBody>
        </p:sp>
      </p:grpSp>
      <p:grpSp>
        <p:nvGrpSpPr>
          <p:cNvPr id="9" name="Group 8"/>
          <p:cNvGrpSpPr/>
          <p:nvPr/>
        </p:nvGrpSpPr>
        <p:grpSpPr>
          <a:xfrm>
            <a:off x="5291761" y="2471758"/>
            <a:ext cx="1774168" cy="1114097"/>
            <a:chOff x="651642" y="3804743"/>
            <a:chExt cx="1774168" cy="1114097"/>
          </a:xfrm>
        </p:grpSpPr>
        <p:sp>
          <p:nvSpPr>
            <p:cNvPr id="10" name="Oval 9"/>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13360" y="4177125"/>
              <a:ext cx="1250731" cy="646331"/>
            </a:xfrm>
            <a:prstGeom prst="rect">
              <a:avLst/>
            </a:prstGeom>
            <a:noFill/>
          </p:spPr>
          <p:txBody>
            <a:bodyPr wrap="square" rtlCol="0">
              <a:spAutoFit/>
            </a:bodyPr>
            <a:lstStyle/>
            <a:p>
              <a:pPr algn="ctr"/>
              <a:r>
                <a:rPr lang="en-US" dirty="0"/>
                <a:t>Logic PPL</a:t>
              </a:r>
            </a:p>
            <a:p>
              <a:pPr algn="ctr"/>
              <a:endParaRPr lang="en-US" dirty="0"/>
            </a:p>
          </p:txBody>
        </p:sp>
      </p:grpSp>
      <p:sp>
        <p:nvSpPr>
          <p:cNvPr id="13" name="Left-Right Arrow 12"/>
          <p:cNvSpPr/>
          <p:nvPr/>
        </p:nvSpPr>
        <p:spPr>
          <a:xfrm>
            <a:off x="4023106" y="2944355"/>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nvGrpSpPr>
          <p:cNvPr id="14" name="Group 13"/>
          <p:cNvGrpSpPr/>
          <p:nvPr/>
        </p:nvGrpSpPr>
        <p:grpSpPr>
          <a:xfrm>
            <a:off x="2122891" y="3738255"/>
            <a:ext cx="1774168" cy="1114097"/>
            <a:chOff x="651642" y="3804743"/>
            <a:chExt cx="1774168" cy="1114097"/>
          </a:xfrm>
        </p:grpSpPr>
        <p:sp>
          <p:nvSpPr>
            <p:cNvPr id="15" name="Oval 14"/>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13361" y="4177125"/>
              <a:ext cx="1250731" cy="369332"/>
            </a:xfrm>
            <a:prstGeom prst="rect">
              <a:avLst/>
            </a:prstGeom>
            <a:noFill/>
          </p:spPr>
          <p:txBody>
            <a:bodyPr wrap="square" rtlCol="0">
              <a:spAutoFit/>
            </a:bodyPr>
            <a:lstStyle/>
            <a:p>
              <a:pPr algn="ctr"/>
              <a:r>
                <a:rPr lang="en-US" dirty="0" smtClean="0"/>
                <a:t>LISP </a:t>
              </a:r>
              <a:r>
                <a:rPr lang="en-US" dirty="0" smtClean="0"/>
                <a:t>PPL</a:t>
              </a:r>
              <a:endParaRPr lang="en-US" dirty="0"/>
            </a:p>
          </p:txBody>
        </p:sp>
      </p:grpSp>
      <p:sp>
        <p:nvSpPr>
          <p:cNvPr id="20" name="Left-Right Arrow 19"/>
          <p:cNvSpPr/>
          <p:nvPr/>
        </p:nvSpPr>
        <p:spPr>
          <a:xfrm>
            <a:off x="4023105" y="4210855"/>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nvGrpSpPr>
          <p:cNvPr id="21" name="Group 20"/>
          <p:cNvGrpSpPr/>
          <p:nvPr/>
        </p:nvGrpSpPr>
        <p:grpSpPr>
          <a:xfrm>
            <a:off x="5291760" y="3738256"/>
            <a:ext cx="1774168" cy="1114097"/>
            <a:chOff x="651642" y="3804743"/>
            <a:chExt cx="1774168" cy="1114097"/>
          </a:xfrm>
        </p:grpSpPr>
        <p:sp>
          <p:nvSpPr>
            <p:cNvPr id="22" name="Oval 21"/>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913360" y="4177124"/>
              <a:ext cx="1250731" cy="369332"/>
            </a:xfrm>
            <a:prstGeom prst="rect">
              <a:avLst/>
            </a:prstGeom>
            <a:noFill/>
          </p:spPr>
          <p:txBody>
            <a:bodyPr wrap="square" rtlCol="0">
              <a:spAutoFit/>
            </a:bodyPr>
            <a:lstStyle/>
            <a:p>
              <a:pPr algn="ctr"/>
              <a:r>
                <a:rPr lang="en-US" dirty="0" smtClean="0"/>
                <a:t>LISP </a:t>
              </a:r>
              <a:r>
                <a:rPr lang="en-US" dirty="0" smtClean="0"/>
                <a:t>PPL</a:t>
              </a:r>
              <a:endParaRPr lang="en-US" dirty="0"/>
            </a:p>
          </p:txBody>
        </p:sp>
      </p:grpSp>
    </p:spTree>
    <p:extLst>
      <p:ext uri="{BB962C8B-B14F-4D97-AF65-F5344CB8AC3E}">
        <p14:creationId xmlns:p14="http://schemas.microsoft.com/office/powerpoint/2010/main" val="38890797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11</a:t>
            </a:fld>
            <a:endParaRPr lang="nl-NL" dirty="0"/>
          </a:p>
        </p:txBody>
      </p:sp>
      <p:sp>
        <p:nvSpPr>
          <p:cNvPr id="5" name="Title 4"/>
          <p:cNvSpPr>
            <a:spLocks noGrp="1"/>
          </p:cNvSpPr>
          <p:nvPr>
            <p:ph type="title"/>
          </p:nvPr>
        </p:nvSpPr>
        <p:spPr/>
        <p:txBody>
          <a:bodyPr/>
          <a:lstStyle/>
          <a:p>
            <a:pPr algn="ctr"/>
            <a:r>
              <a:rPr lang="en-US" dirty="0" err="1" smtClean="0"/>
              <a:t>Motivatie</a:t>
            </a:r>
            <a:endParaRPr lang="en-US" dirty="0"/>
          </a:p>
        </p:txBody>
      </p:sp>
      <p:grpSp>
        <p:nvGrpSpPr>
          <p:cNvPr id="14" name="Group 13"/>
          <p:cNvGrpSpPr/>
          <p:nvPr/>
        </p:nvGrpSpPr>
        <p:grpSpPr>
          <a:xfrm>
            <a:off x="2122892" y="2471755"/>
            <a:ext cx="1774168" cy="1114097"/>
            <a:chOff x="651642" y="3804743"/>
            <a:chExt cx="1774168" cy="1114097"/>
          </a:xfrm>
        </p:grpSpPr>
        <p:sp>
          <p:nvSpPr>
            <p:cNvPr id="15" name="Oval 14"/>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13360" y="4038625"/>
              <a:ext cx="1250731" cy="646331"/>
            </a:xfrm>
            <a:prstGeom prst="rect">
              <a:avLst/>
            </a:prstGeom>
            <a:noFill/>
          </p:spPr>
          <p:txBody>
            <a:bodyPr wrap="square" rtlCol="0">
              <a:spAutoFit/>
            </a:bodyPr>
            <a:lstStyle/>
            <a:p>
              <a:pPr algn="ctr"/>
              <a:r>
                <a:rPr lang="en-US" dirty="0"/>
                <a:t>Host-</a:t>
              </a:r>
              <a:r>
                <a:rPr lang="en-US" dirty="0" err="1"/>
                <a:t>taal</a:t>
              </a:r>
              <a:r>
                <a:rPr lang="en-US" dirty="0"/>
                <a:t> PPL</a:t>
              </a:r>
            </a:p>
          </p:txBody>
        </p:sp>
      </p:grpSp>
      <p:grpSp>
        <p:nvGrpSpPr>
          <p:cNvPr id="17" name="Group 16"/>
          <p:cNvGrpSpPr/>
          <p:nvPr/>
        </p:nvGrpSpPr>
        <p:grpSpPr>
          <a:xfrm>
            <a:off x="5291761" y="2471758"/>
            <a:ext cx="1774168" cy="1157209"/>
            <a:chOff x="651642" y="3804743"/>
            <a:chExt cx="1774168" cy="1157209"/>
          </a:xfrm>
        </p:grpSpPr>
        <p:sp>
          <p:nvSpPr>
            <p:cNvPr id="18" name="Oval 17"/>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13360" y="4038622"/>
              <a:ext cx="1250731" cy="923330"/>
            </a:xfrm>
            <a:prstGeom prst="rect">
              <a:avLst/>
            </a:prstGeom>
            <a:noFill/>
          </p:spPr>
          <p:txBody>
            <a:bodyPr wrap="square" rtlCol="0">
              <a:spAutoFit/>
            </a:bodyPr>
            <a:lstStyle/>
            <a:p>
              <a:pPr algn="ctr"/>
              <a:r>
                <a:rPr lang="en-US" dirty="0"/>
                <a:t>Host-</a:t>
              </a:r>
              <a:r>
                <a:rPr lang="en-US" dirty="0" err="1"/>
                <a:t>taal</a:t>
              </a:r>
              <a:r>
                <a:rPr lang="en-US" dirty="0"/>
                <a:t> PPL</a:t>
              </a:r>
            </a:p>
            <a:p>
              <a:pPr algn="ctr"/>
              <a:endParaRPr lang="en-US" dirty="0"/>
            </a:p>
          </p:txBody>
        </p:sp>
      </p:grpSp>
      <p:sp>
        <p:nvSpPr>
          <p:cNvPr id="21" name="Left-Right Arrow 20"/>
          <p:cNvSpPr/>
          <p:nvPr/>
        </p:nvSpPr>
        <p:spPr>
          <a:xfrm>
            <a:off x="4023106" y="2944355"/>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nvGrpSpPr>
          <p:cNvPr id="22" name="Group 21"/>
          <p:cNvGrpSpPr/>
          <p:nvPr/>
        </p:nvGrpSpPr>
        <p:grpSpPr>
          <a:xfrm>
            <a:off x="2122891" y="3738255"/>
            <a:ext cx="1774168" cy="1114097"/>
            <a:chOff x="651642" y="3804743"/>
            <a:chExt cx="1774168" cy="1114097"/>
          </a:xfrm>
        </p:grpSpPr>
        <p:sp>
          <p:nvSpPr>
            <p:cNvPr id="23" name="Oval 22"/>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852851" y="4038628"/>
              <a:ext cx="1371600" cy="646331"/>
            </a:xfrm>
            <a:prstGeom prst="rect">
              <a:avLst/>
            </a:prstGeom>
            <a:noFill/>
          </p:spPr>
          <p:txBody>
            <a:bodyPr wrap="square" rtlCol="0">
              <a:spAutoFit/>
            </a:bodyPr>
            <a:lstStyle/>
            <a:p>
              <a:pPr algn="ctr"/>
              <a:r>
                <a:rPr lang="en-US" dirty="0" err="1" smtClean="0"/>
                <a:t>Paradigma</a:t>
              </a:r>
              <a:r>
                <a:rPr lang="en-US" dirty="0" smtClean="0"/>
                <a:t> PPL</a:t>
              </a:r>
              <a:endParaRPr lang="en-US" dirty="0"/>
            </a:p>
          </p:txBody>
        </p:sp>
      </p:grpSp>
      <p:sp>
        <p:nvSpPr>
          <p:cNvPr id="27" name="Left-Right Arrow 26"/>
          <p:cNvSpPr/>
          <p:nvPr/>
        </p:nvSpPr>
        <p:spPr>
          <a:xfrm>
            <a:off x="4023105" y="4210855"/>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nvGrpSpPr>
          <p:cNvPr id="28" name="Group 27"/>
          <p:cNvGrpSpPr/>
          <p:nvPr/>
        </p:nvGrpSpPr>
        <p:grpSpPr>
          <a:xfrm>
            <a:off x="5291760" y="3738256"/>
            <a:ext cx="1774168" cy="1114097"/>
            <a:chOff x="651642" y="3804743"/>
            <a:chExt cx="1774168" cy="1114097"/>
          </a:xfrm>
        </p:grpSpPr>
        <p:sp>
          <p:nvSpPr>
            <p:cNvPr id="29" name="Oval 28"/>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846283" y="4038628"/>
              <a:ext cx="1371600" cy="646331"/>
            </a:xfrm>
            <a:prstGeom prst="rect">
              <a:avLst/>
            </a:prstGeom>
            <a:noFill/>
          </p:spPr>
          <p:txBody>
            <a:bodyPr wrap="square" rtlCol="0">
              <a:spAutoFit/>
            </a:bodyPr>
            <a:lstStyle/>
            <a:p>
              <a:pPr algn="ctr"/>
              <a:r>
                <a:rPr lang="en-US" dirty="0" err="1"/>
                <a:t>Paradigma</a:t>
              </a:r>
              <a:r>
                <a:rPr lang="en-US" dirty="0"/>
                <a:t> PPL</a:t>
              </a:r>
            </a:p>
          </p:txBody>
        </p:sp>
      </p:grpSp>
    </p:spTree>
    <p:extLst>
      <p:ext uri="{BB962C8B-B14F-4D97-AF65-F5344CB8AC3E}">
        <p14:creationId xmlns:p14="http://schemas.microsoft.com/office/powerpoint/2010/main" val="7759090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12</a:t>
            </a:fld>
            <a:endParaRPr lang="nl-NL" dirty="0"/>
          </a:p>
        </p:txBody>
      </p:sp>
      <p:sp>
        <p:nvSpPr>
          <p:cNvPr id="5" name="Title 4"/>
          <p:cNvSpPr>
            <a:spLocks noGrp="1"/>
          </p:cNvSpPr>
          <p:nvPr>
            <p:ph type="title"/>
          </p:nvPr>
        </p:nvSpPr>
        <p:spPr/>
        <p:txBody>
          <a:bodyPr/>
          <a:lstStyle/>
          <a:p>
            <a:pPr algn="ctr"/>
            <a:r>
              <a:rPr lang="en-US" dirty="0" err="1" smtClean="0"/>
              <a:t>Motivatie</a:t>
            </a:r>
            <a:endParaRPr lang="en-US" dirty="0"/>
          </a:p>
        </p:txBody>
      </p:sp>
      <p:grpSp>
        <p:nvGrpSpPr>
          <p:cNvPr id="6" name="Group 5"/>
          <p:cNvGrpSpPr/>
          <p:nvPr/>
        </p:nvGrpSpPr>
        <p:grpSpPr>
          <a:xfrm>
            <a:off x="2122892" y="2471755"/>
            <a:ext cx="1774168" cy="1114097"/>
            <a:chOff x="651642" y="3804743"/>
            <a:chExt cx="1774168" cy="1114097"/>
          </a:xfrm>
        </p:grpSpPr>
        <p:sp>
          <p:nvSpPr>
            <p:cNvPr id="7" name="Oval 6"/>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13360" y="4177125"/>
              <a:ext cx="1250731" cy="369332"/>
            </a:xfrm>
            <a:prstGeom prst="rect">
              <a:avLst/>
            </a:prstGeom>
            <a:noFill/>
          </p:spPr>
          <p:txBody>
            <a:bodyPr wrap="square" rtlCol="0">
              <a:spAutoFit/>
            </a:bodyPr>
            <a:lstStyle/>
            <a:p>
              <a:pPr algn="ctr"/>
              <a:r>
                <a:rPr lang="en-US" dirty="0" smtClean="0"/>
                <a:t>Logic PPL</a:t>
              </a:r>
              <a:endParaRPr lang="en-US" dirty="0"/>
            </a:p>
          </p:txBody>
        </p:sp>
      </p:grpSp>
      <p:grpSp>
        <p:nvGrpSpPr>
          <p:cNvPr id="9" name="Group 8"/>
          <p:cNvGrpSpPr/>
          <p:nvPr/>
        </p:nvGrpSpPr>
        <p:grpSpPr>
          <a:xfrm>
            <a:off x="5291761" y="2471758"/>
            <a:ext cx="1774168" cy="1114097"/>
            <a:chOff x="651642" y="3804743"/>
            <a:chExt cx="1774168" cy="1114097"/>
          </a:xfrm>
        </p:grpSpPr>
        <p:sp>
          <p:nvSpPr>
            <p:cNvPr id="10" name="Oval 9"/>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13360" y="4177125"/>
              <a:ext cx="1250731" cy="646331"/>
            </a:xfrm>
            <a:prstGeom prst="rect">
              <a:avLst/>
            </a:prstGeom>
            <a:noFill/>
          </p:spPr>
          <p:txBody>
            <a:bodyPr wrap="square" rtlCol="0">
              <a:spAutoFit/>
            </a:bodyPr>
            <a:lstStyle/>
            <a:p>
              <a:pPr algn="ctr"/>
              <a:r>
                <a:rPr lang="en-US" dirty="0"/>
                <a:t>Logic PPL</a:t>
              </a:r>
            </a:p>
            <a:p>
              <a:pPr algn="ctr"/>
              <a:endParaRPr lang="en-US" dirty="0"/>
            </a:p>
          </p:txBody>
        </p:sp>
      </p:grpSp>
      <p:grpSp>
        <p:nvGrpSpPr>
          <p:cNvPr id="14" name="Group 13"/>
          <p:cNvGrpSpPr/>
          <p:nvPr/>
        </p:nvGrpSpPr>
        <p:grpSpPr>
          <a:xfrm>
            <a:off x="2122891" y="3738255"/>
            <a:ext cx="1774168" cy="1114097"/>
            <a:chOff x="651642" y="3804743"/>
            <a:chExt cx="1774168" cy="1114097"/>
          </a:xfrm>
        </p:grpSpPr>
        <p:sp>
          <p:nvSpPr>
            <p:cNvPr id="15" name="Oval 14"/>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13359" y="4177126"/>
              <a:ext cx="1250731" cy="369332"/>
            </a:xfrm>
            <a:prstGeom prst="rect">
              <a:avLst/>
            </a:prstGeom>
            <a:noFill/>
          </p:spPr>
          <p:txBody>
            <a:bodyPr wrap="square" rtlCol="0">
              <a:spAutoFit/>
            </a:bodyPr>
            <a:lstStyle/>
            <a:p>
              <a:pPr algn="ctr"/>
              <a:r>
                <a:rPr lang="en-US" dirty="0" smtClean="0"/>
                <a:t>LISP </a:t>
              </a:r>
              <a:r>
                <a:rPr lang="en-US" dirty="0" smtClean="0"/>
                <a:t>PPL</a:t>
              </a:r>
              <a:endParaRPr lang="en-US" dirty="0"/>
            </a:p>
          </p:txBody>
        </p:sp>
      </p:grpSp>
      <p:sp>
        <p:nvSpPr>
          <p:cNvPr id="20" name="Left-Right Arrow 19"/>
          <p:cNvSpPr/>
          <p:nvPr/>
        </p:nvSpPr>
        <p:spPr>
          <a:xfrm rot="20200177">
            <a:off x="4023105" y="3561406"/>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nvGrpSpPr>
          <p:cNvPr id="21" name="Group 20"/>
          <p:cNvGrpSpPr/>
          <p:nvPr/>
        </p:nvGrpSpPr>
        <p:grpSpPr>
          <a:xfrm>
            <a:off x="5291760" y="3738256"/>
            <a:ext cx="1774168" cy="1114097"/>
            <a:chOff x="651642" y="3804743"/>
            <a:chExt cx="1774168" cy="1114097"/>
          </a:xfrm>
        </p:grpSpPr>
        <p:sp>
          <p:nvSpPr>
            <p:cNvPr id="22" name="Oval 21"/>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913361" y="4170341"/>
              <a:ext cx="1250731" cy="369332"/>
            </a:xfrm>
            <a:prstGeom prst="rect">
              <a:avLst/>
            </a:prstGeom>
            <a:noFill/>
          </p:spPr>
          <p:txBody>
            <a:bodyPr wrap="square" rtlCol="0">
              <a:spAutoFit/>
            </a:bodyPr>
            <a:lstStyle/>
            <a:p>
              <a:pPr algn="ctr"/>
              <a:r>
                <a:rPr lang="en-US" dirty="0" smtClean="0"/>
                <a:t>LISP </a:t>
              </a:r>
              <a:r>
                <a:rPr lang="en-US" dirty="0" smtClean="0"/>
                <a:t>PPL</a:t>
              </a:r>
              <a:endParaRPr lang="en-US" dirty="0"/>
            </a:p>
          </p:txBody>
        </p:sp>
      </p:grpSp>
      <p:sp>
        <p:nvSpPr>
          <p:cNvPr id="19" name="Left-Right Arrow 18"/>
          <p:cNvSpPr/>
          <p:nvPr/>
        </p:nvSpPr>
        <p:spPr>
          <a:xfrm rot="1430628">
            <a:off x="4024428" y="3557091"/>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nvGrpSpPr>
          <p:cNvPr id="24" name="Group 23"/>
          <p:cNvGrpSpPr/>
          <p:nvPr/>
        </p:nvGrpSpPr>
        <p:grpSpPr>
          <a:xfrm>
            <a:off x="2122891" y="1200003"/>
            <a:ext cx="1774168" cy="1114097"/>
            <a:chOff x="651642" y="3804743"/>
            <a:chExt cx="1774168" cy="1114097"/>
          </a:xfrm>
        </p:grpSpPr>
        <p:sp>
          <p:nvSpPr>
            <p:cNvPr id="25" name="Oval 24"/>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913360" y="4177125"/>
              <a:ext cx="1250731" cy="369332"/>
            </a:xfrm>
            <a:prstGeom prst="rect">
              <a:avLst/>
            </a:prstGeom>
            <a:noFill/>
          </p:spPr>
          <p:txBody>
            <a:bodyPr wrap="square" rtlCol="0">
              <a:spAutoFit/>
            </a:bodyPr>
            <a:lstStyle/>
            <a:p>
              <a:pPr algn="ctr"/>
              <a:r>
                <a:rPr lang="en-US" dirty="0" smtClean="0"/>
                <a:t>ProbLog2</a:t>
              </a:r>
              <a:endParaRPr lang="en-US" dirty="0"/>
            </a:p>
          </p:txBody>
        </p:sp>
      </p:grpSp>
      <p:grpSp>
        <p:nvGrpSpPr>
          <p:cNvPr id="27" name="Group 26"/>
          <p:cNvGrpSpPr/>
          <p:nvPr/>
        </p:nvGrpSpPr>
        <p:grpSpPr>
          <a:xfrm>
            <a:off x="5291760" y="1200006"/>
            <a:ext cx="1774168" cy="1114097"/>
            <a:chOff x="651642" y="3804743"/>
            <a:chExt cx="1774168" cy="1114097"/>
          </a:xfrm>
        </p:grpSpPr>
        <p:sp>
          <p:nvSpPr>
            <p:cNvPr id="28" name="Oval 27"/>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913360" y="4177125"/>
              <a:ext cx="1250731" cy="369332"/>
            </a:xfrm>
            <a:prstGeom prst="rect">
              <a:avLst/>
            </a:prstGeom>
            <a:noFill/>
          </p:spPr>
          <p:txBody>
            <a:bodyPr wrap="square" rtlCol="0">
              <a:spAutoFit/>
            </a:bodyPr>
            <a:lstStyle/>
            <a:p>
              <a:pPr algn="ctr"/>
              <a:r>
                <a:rPr lang="en-US" dirty="0" smtClean="0"/>
                <a:t>Anglican</a:t>
              </a:r>
              <a:endParaRPr lang="en-US" dirty="0"/>
            </a:p>
          </p:txBody>
        </p:sp>
      </p:grpSp>
      <p:sp>
        <p:nvSpPr>
          <p:cNvPr id="30" name="Left-Right Arrow 29"/>
          <p:cNvSpPr/>
          <p:nvPr/>
        </p:nvSpPr>
        <p:spPr>
          <a:xfrm>
            <a:off x="4023105" y="1672603"/>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37008089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13</a:t>
            </a:fld>
            <a:endParaRPr lang="nl-NL" dirty="0"/>
          </a:p>
        </p:txBody>
      </p:sp>
      <p:sp>
        <p:nvSpPr>
          <p:cNvPr id="4" name="Content Placeholder 3"/>
          <p:cNvSpPr>
            <a:spLocks noGrp="1"/>
          </p:cNvSpPr>
          <p:nvPr>
            <p:ph sz="quarter" idx="13"/>
          </p:nvPr>
        </p:nvSpPr>
        <p:spPr/>
        <p:txBody>
          <a:bodyPr/>
          <a:lstStyle/>
          <a:p>
            <a:r>
              <a:rPr lang="en-US" dirty="0" err="1"/>
              <a:t>Ontwikkelen</a:t>
            </a:r>
            <a:r>
              <a:rPr lang="en-US" dirty="0"/>
              <a:t> van </a:t>
            </a:r>
            <a:r>
              <a:rPr lang="en-US" dirty="0" err="1"/>
              <a:t>een</a:t>
            </a:r>
            <a:r>
              <a:rPr lang="en-US" dirty="0"/>
              <a:t> </a:t>
            </a:r>
            <a:r>
              <a:rPr lang="en-US" dirty="0" err="1"/>
              <a:t>probabiliteitsmodel</a:t>
            </a:r>
            <a:r>
              <a:rPr lang="en-US" dirty="0"/>
              <a:t> in </a:t>
            </a:r>
            <a:r>
              <a:rPr lang="en-US" dirty="0" err="1"/>
              <a:t>verschillende</a:t>
            </a:r>
            <a:r>
              <a:rPr lang="en-US" dirty="0"/>
              <a:t> </a:t>
            </a:r>
            <a:r>
              <a:rPr lang="en-US" dirty="0" smtClean="0"/>
              <a:t>PPL’s.</a:t>
            </a:r>
            <a:endParaRPr lang="en-US" dirty="0"/>
          </a:p>
          <a:p>
            <a:r>
              <a:rPr lang="en-US" dirty="0" err="1"/>
              <a:t>Karakteristieken</a:t>
            </a:r>
            <a:r>
              <a:rPr lang="en-US" dirty="0"/>
              <a:t> van de </a:t>
            </a:r>
            <a:r>
              <a:rPr lang="en-US" dirty="0" err="1"/>
              <a:t>taal</a:t>
            </a:r>
            <a:r>
              <a:rPr lang="en-US" dirty="0"/>
              <a:t> </a:t>
            </a:r>
            <a:r>
              <a:rPr lang="en-US" dirty="0" err="1"/>
              <a:t>duidelijk</a:t>
            </a:r>
            <a:r>
              <a:rPr lang="en-US" dirty="0"/>
              <a:t> in </a:t>
            </a:r>
            <a:r>
              <a:rPr lang="en-US" dirty="0" err="1" smtClean="0"/>
              <a:t>implementatie</a:t>
            </a:r>
            <a:r>
              <a:rPr lang="en-US" dirty="0" smtClean="0"/>
              <a:t>.</a:t>
            </a:r>
            <a:endParaRPr lang="en-US" dirty="0"/>
          </a:p>
          <a:p>
            <a:pPr lvl="1"/>
            <a:r>
              <a:rPr lang="en-US" dirty="0" smtClean="0"/>
              <a:t>ProbLog2 </a:t>
            </a:r>
            <a:r>
              <a:rPr lang="en-US" dirty="0" err="1" smtClean="0"/>
              <a:t>logisch</a:t>
            </a:r>
            <a:r>
              <a:rPr lang="en-US" dirty="0" smtClean="0"/>
              <a:t>.</a:t>
            </a:r>
            <a:endParaRPr lang="en-US" dirty="0"/>
          </a:p>
          <a:p>
            <a:pPr lvl="1"/>
            <a:r>
              <a:rPr lang="en-US" dirty="0"/>
              <a:t>Anglican </a:t>
            </a:r>
            <a:r>
              <a:rPr lang="en-US" dirty="0" err="1" smtClean="0"/>
              <a:t>functioneel</a:t>
            </a:r>
            <a:r>
              <a:rPr lang="en-US" dirty="0" smtClean="0"/>
              <a:t>.</a:t>
            </a:r>
            <a:endParaRPr lang="en-US" dirty="0"/>
          </a:p>
          <a:p>
            <a:r>
              <a:rPr lang="en-US" dirty="0"/>
              <a:t>De </a:t>
            </a:r>
            <a:r>
              <a:rPr lang="en-US" dirty="0" err="1"/>
              <a:t>ontwikkeling</a:t>
            </a:r>
            <a:r>
              <a:rPr lang="en-US" dirty="0"/>
              <a:t> en </a:t>
            </a:r>
            <a:r>
              <a:rPr lang="en-US" dirty="0" err="1"/>
              <a:t>implementatie</a:t>
            </a:r>
            <a:r>
              <a:rPr lang="en-US" dirty="0"/>
              <a:t> </a:t>
            </a:r>
            <a:r>
              <a:rPr lang="en-US" dirty="0" err="1" smtClean="0"/>
              <a:t>evalueren</a:t>
            </a:r>
            <a:r>
              <a:rPr lang="en-US" dirty="0" smtClean="0"/>
              <a:t>.</a:t>
            </a:r>
            <a:endParaRPr lang="en-US" dirty="0"/>
          </a:p>
        </p:txBody>
      </p:sp>
      <p:sp>
        <p:nvSpPr>
          <p:cNvPr id="5" name="Title 4"/>
          <p:cNvSpPr>
            <a:spLocks noGrp="1"/>
          </p:cNvSpPr>
          <p:nvPr>
            <p:ph type="title"/>
          </p:nvPr>
        </p:nvSpPr>
        <p:spPr/>
        <p:txBody>
          <a:bodyPr/>
          <a:lstStyle/>
          <a:p>
            <a:pPr algn="ctr"/>
            <a:r>
              <a:rPr lang="en-US" dirty="0" smtClean="0"/>
              <a:t>Hoe</a:t>
            </a:r>
            <a:endParaRPr lang="en-US" dirty="0"/>
          </a:p>
        </p:txBody>
      </p:sp>
    </p:spTree>
    <p:extLst>
      <p:ext uri="{BB962C8B-B14F-4D97-AF65-F5344CB8AC3E}">
        <p14:creationId xmlns:p14="http://schemas.microsoft.com/office/powerpoint/2010/main" val="1420457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14</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descr="C:\Users\susve\Desktop\T208-Probabilistic-Programming-A-Case-Study\thesis\presentations\2 second\grid_10x10_colo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84289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15</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28600" y="1231352"/>
            <a:ext cx="2057399" cy="646331"/>
          </a:xfrm>
          <a:prstGeom prst="rect">
            <a:avLst/>
          </a:prstGeom>
          <a:noFill/>
        </p:spPr>
        <p:txBody>
          <a:bodyPr wrap="square" rtlCol="0">
            <a:spAutoFit/>
          </a:bodyPr>
          <a:lstStyle/>
          <a:p>
            <a:r>
              <a:rPr lang="nl-BE" dirty="0" smtClean="0"/>
              <a:t>Kleur = rood</a:t>
            </a:r>
          </a:p>
          <a:p>
            <a:r>
              <a:rPr lang="nl-BE" dirty="0" smtClean="0"/>
              <a:t>Nieuwe kleur = ?</a:t>
            </a:r>
          </a:p>
        </p:txBody>
      </p:sp>
      <p:sp>
        <p:nvSpPr>
          <p:cNvPr id="6" name="TextBox 5"/>
          <p:cNvSpPr txBox="1"/>
          <p:nvPr/>
        </p:nvSpPr>
        <p:spPr>
          <a:xfrm>
            <a:off x="333375" y="2638425"/>
            <a:ext cx="1809750" cy="1200329"/>
          </a:xfrm>
          <a:prstGeom prst="rect">
            <a:avLst/>
          </a:prstGeom>
          <a:noFill/>
        </p:spPr>
        <p:txBody>
          <a:bodyPr wrap="square" rtlCol="0">
            <a:spAutoFit/>
          </a:bodyPr>
          <a:lstStyle/>
          <a:p>
            <a:r>
              <a:rPr lang="nl-BE" dirty="0" smtClean="0"/>
              <a:t>P(</a:t>
            </a:r>
            <a:r>
              <a:rPr lang="nl-BE" dirty="0" err="1" smtClean="0"/>
              <a:t>blauw|rood</a:t>
            </a:r>
            <a:r>
              <a:rPr lang="nl-BE" dirty="0" smtClean="0"/>
              <a:t>) =</a:t>
            </a:r>
          </a:p>
          <a:p>
            <a:r>
              <a:rPr lang="nl-BE" dirty="0" smtClean="0"/>
              <a:t>P(</a:t>
            </a:r>
            <a:r>
              <a:rPr lang="nl-BE" dirty="0" err="1" smtClean="0"/>
              <a:t>groen|rood</a:t>
            </a:r>
            <a:r>
              <a:rPr lang="nl-BE" dirty="0" smtClean="0"/>
              <a:t>) =</a:t>
            </a:r>
          </a:p>
          <a:p>
            <a:r>
              <a:rPr lang="nl-BE" dirty="0" smtClean="0"/>
              <a:t>P(</a:t>
            </a:r>
            <a:r>
              <a:rPr lang="nl-BE" dirty="0" err="1" smtClean="0"/>
              <a:t>geel|rood</a:t>
            </a:r>
            <a:r>
              <a:rPr lang="nl-BE" dirty="0" smtClean="0"/>
              <a:t>) = 1/3</a:t>
            </a:r>
          </a:p>
        </p:txBody>
      </p:sp>
    </p:spTree>
    <p:extLst>
      <p:ext uri="{BB962C8B-B14F-4D97-AF65-F5344CB8AC3E}">
        <p14:creationId xmlns:p14="http://schemas.microsoft.com/office/powerpoint/2010/main" val="34938904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16</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33124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17</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28600" y="1231352"/>
            <a:ext cx="2057399" cy="2031325"/>
          </a:xfrm>
          <a:prstGeom prst="rect">
            <a:avLst/>
          </a:prstGeom>
          <a:noFill/>
        </p:spPr>
        <p:txBody>
          <a:bodyPr wrap="square" rtlCol="0">
            <a:spAutoFit/>
          </a:bodyPr>
          <a:lstStyle/>
          <a:p>
            <a:r>
              <a:rPr lang="nl-BE" dirty="0" smtClean="0"/>
              <a:t>Meer als 3 naast elkaar, verwijder blokken en laat rest vallen</a:t>
            </a:r>
            <a:r>
              <a:rPr lang="nl-BE" dirty="0" smtClean="0"/>
              <a:t>.</a:t>
            </a:r>
          </a:p>
          <a:p>
            <a:endParaRPr lang="nl-BE" dirty="0" smtClean="0"/>
          </a:p>
          <a:p>
            <a:r>
              <a:rPr lang="nl-BE" dirty="0" smtClean="0"/>
              <a:t>Zie volgende </a:t>
            </a:r>
            <a:r>
              <a:rPr lang="nl-BE" dirty="0" smtClean="0"/>
              <a:t>slide.</a:t>
            </a:r>
            <a:endParaRPr lang="nl-BE" dirty="0" smtClean="0"/>
          </a:p>
        </p:txBody>
      </p:sp>
    </p:spTree>
    <p:extLst>
      <p:ext uri="{BB962C8B-B14F-4D97-AF65-F5344CB8AC3E}">
        <p14:creationId xmlns:p14="http://schemas.microsoft.com/office/powerpoint/2010/main" val="12427329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18</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8600" y="1231352"/>
            <a:ext cx="2057399" cy="1200329"/>
          </a:xfrm>
          <a:prstGeom prst="rect">
            <a:avLst/>
          </a:prstGeom>
          <a:noFill/>
        </p:spPr>
        <p:txBody>
          <a:bodyPr wrap="square" rtlCol="0">
            <a:spAutoFit/>
          </a:bodyPr>
          <a:lstStyle/>
          <a:p>
            <a:r>
              <a:rPr lang="nl-BE" dirty="0" smtClean="0"/>
              <a:t>Meer als 3 naast elkaar, verwijder blokken en laat rest vallen.</a:t>
            </a:r>
          </a:p>
        </p:txBody>
      </p:sp>
    </p:spTree>
    <p:extLst>
      <p:ext uri="{BB962C8B-B14F-4D97-AF65-F5344CB8AC3E}">
        <p14:creationId xmlns:p14="http://schemas.microsoft.com/office/powerpoint/2010/main" val="26435906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a:t>
            </a:fld>
            <a:endParaRPr lang="nl-NL" dirty="0"/>
          </a:p>
        </p:txBody>
      </p:sp>
      <p:sp>
        <p:nvSpPr>
          <p:cNvPr id="4" name="Content Placeholder 3"/>
          <p:cNvSpPr>
            <a:spLocks noGrp="1"/>
          </p:cNvSpPr>
          <p:nvPr>
            <p:ph sz="quarter" idx="13"/>
          </p:nvPr>
        </p:nvSpPr>
        <p:spPr/>
        <p:txBody>
          <a:bodyPr/>
          <a:lstStyle/>
          <a:p>
            <a:r>
              <a:rPr lang="en-US" dirty="0" err="1" smtClean="0"/>
              <a:t>Korte</a:t>
            </a:r>
            <a:r>
              <a:rPr lang="en-US" dirty="0" smtClean="0"/>
              <a:t> info</a:t>
            </a:r>
          </a:p>
          <a:p>
            <a:r>
              <a:rPr lang="en-US" dirty="0" smtClean="0"/>
              <a:t>Context</a:t>
            </a:r>
          </a:p>
          <a:p>
            <a:r>
              <a:rPr lang="en-US" dirty="0" err="1" smtClean="0"/>
              <a:t>Motivatie</a:t>
            </a:r>
            <a:endParaRPr lang="en-US" dirty="0" smtClean="0"/>
          </a:p>
          <a:p>
            <a:r>
              <a:rPr lang="en-US" dirty="0" err="1" smtClean="0"/>
              <a:t>Resultaten</a:t>
            </a:r>
            <a:endParaRPr lang="en-US" dirty="0" smtClean="0"/>
          </a:p>
          <a:p>
            <a:r>
              <a:rPr lang="en-US" dirty="0" err="1" smtClean="0"/>
              <a:t>Toekomst</a:t>
            </a:r>
            <a:endParaRPr lang="en-US" dirty="0"/>
          </a:p>
        </p:txBody>
      </p:sp>
      <p:sp>
        <p:nvSpPr>
          <p:cNvPr id="5" name="Title 4"/>
          <p:cNvSpPr>
            <a:spLocks noGrp="1"/>
          </p:cNvSpPr>
          <p:nvPr>
            <p:ph type="title"/>
          </p:nvPr>
        </p:nvSpPr>
        <p:spPr/>
        <p:txBody>
          <a:bodyPr/>
          <a:lstStyle/>
          <a:p>
            <a:r>
              <a:rPr lang="en-US" dirty="0" err="1" smtClean="0"/>
              <a:t>Inhoudsopgave</a:t>
            </a:r>
            <a:endParaRPr lang="en-US" dirty="0"/>
          </a:p>
        </p:txBody>
      </p:sp>
    </p:spTree>
    <p:extLst>
      <p:ext uri="{BB962C8B-B14F-4D97-AF65-F5344CB8AC3E}">
        <p14:creationId xmlns:p14="http://schemas.microsoft.com/office/powerpoint/2010/main" val="5734212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19</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8600" y="1231352"/>
            <a:ext cx="2057399" cy="1200329"/>
          </a:xfrm>
          <a:prstGeom prst="rect">
            <a:avLst/>
          </a:prstGeom>
          <a:noFill/>
        </p:spPr>
        <p:txBody>
          <a:bodyPr wrap="square" rtlCol="0">
            <a:spAutoFit/>
          </a:bodyPr>
          <a:lstStyle/>
          <a:p>
            <a:r>
              <a:rPr lang="nl-BE" dirty="0" smtClean="0"/>
              <a:t>Meer als 3 naast elkaar, verwijder blokken en laat rest vallen.</a:t>
            </a:r>
          </a:p>
        </p:txBody>
      </p:sp>
    </p:spTree>
    <p:extLst>
      <p:ext uri="{BB962C8B-B14F-4D97-AF65-F5344CB8AC3E}">
        <p14:creationId xmlns:p14="http://schemas.microsoft.com/office/powerpoint/2010/main" val="620939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20</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8600" y="1231352"/>
            <a:ext cx="2057399" cy="1200329"/>
          </a:xfrm>
          <a:prstGeom prst="rect">
            <a:avLst/>
          </a:prstGeom>
          <a:noFill/>
        </p:spPr>
        <p:txBody>
          <a:bodyPr wrap="square" rtlCol="0">
            <a:spAutoFit/>
          </a:bodyPr>
          <a:lstStyle/>
          <a:p>
            <a:r>
              <a:rPr lang="nl-BE" dirty="0" smtClean="0"/>
              <a:t>Meer als 3 naast elkaar, verwijder blokken en laat rest vallen.</a:t>
            </a:r>
          </a:p>
        </p:txBody>
      </p:sp>
    </p:spTree>
    <p:extLst>
      <p:ext uri="{BB962C8B-B14F-4D97-AF65-F5344CB8AC3E}">
        <p14:creationId xmlns:p14="http://schemas.microsoft.com/office/powerpoint/2010/main" val="18753220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21</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8600" y="1231352"/>
            <a:ext cx="2057399" cy="646331"/>
          </a:xfrm>
          <a:prstGeom prst="rect">
            <a:avLst/>
          </a:prstGeom>
          <a:noFill/>
        </p:spPr>
        <p:txBody>
          <a:bodyPr wrap="square" rtlCol="0">
            <a:spAutoFit/>
          </a:bodyPr>
          <a:lstStyle/>
          <a:p>
            <a:r>
              <a:rPr lang="nl-BE" dirty="0" smtClean="0"/>
              <a:t>Einde </a:t>
            </a:r>
            <a:r>
              <a:rPr lang="nl-BE" dirty="0" smtClean="0"/>
              <a:t>beurt,</a:t>
            </a:r>
            <a:endParaRPr lang="nl-BE" dirty="0" smtClean="0"/>
          </a:p>
          <a:p>
            <a:r>
              <a:rPr lang="nl-BE" dirty="0" smtClean="0"/>
              <a:t>Score is </a:t>
            </a:r>
            <a:r>
              <a:rPr lang="nl-BE" dirty="0" smtClean="0"/>
              <a:t>23.</a:t>
            </a:r>
            <a:endParaRPr lang="nl-BE" dirty="0" smtClean="0"/>
          </a:p>
        </p:txBody>
      </p:sp>
    </p:spTree>
    <p:extLst>
      <p:ext uri="{BB962C8B-B14F-4D97-AF65-F5344CB8AC3E}">
        <p14:creationId xmlns:p14="http://schemas.microsoft.com/office/powerpoint/2010/main" val="18753220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22</a:t>
            </a:fld>
            <a:endParaRPr lang="nl-NL" dirty="0"/>
          </a:p>
        </p:txBody>
      </p:sp>
      <p:sp>
        <p:nvSpPr>
          <p:cNvPr id="4" name="Content Placeholder 3"/>
          <p:cNvSpPr>
            <a:spLocks noGrp="1"/>
          </p:cNvSpPr>
          <p:nvPr>
            <p:ph sz="quarter" idx="13"/>
          </p:nvPr>
        </p:nvSpPr>
        <p:spPr/>
        <p:txBody>
          <a:bodyPr/>
          <a:lstStyle/>
          <a:p>
            <a:r>
              <a:rPr lang="en-US" dirty="0" smtClean="0"/>
              <a:t>3 </a:t>
            </a:r>
            <a:r>
              <a:rPr lang="en-US" dirty="0" err="1"/>
              <a:t>strategiën</a:t>
            </a:r>
            <a:endParaRPr lang="en-US" dirty="0" smtClean="0"/>
          </a:p>
          <a:p>
            <a:pPr lvl="1"/>
            <a:r>
              <a:rPr lang="en-US" dirty="0" smtClean="0"/>
              <a:t>Uniform: </a:t>
            </a:r>
            <a:r>
              <a:rPr lang="en-US" dirty="0" err="1" smtClean="0"/>
              <a:t>kans</a:t>
            </a:r>
            <a:r>
              <a:rPr lang="en-US" dirty="0" smtClean="0"/>
              <a:t> </a:t>
            </a:r>
            <a:r>
              <a:rPr lang="en-US" dirty="0" err="1" smtClean="0"/>
              <a:t>dat</a:t>
            </a:r>
            <a:r>
              <a:rPr lang="en-US" dirty="0" smtClean="0"/>
              <a:t> we op </a:t>
            </a:r>
            <a:r>
              <a:rPr lang="en-US" dirty="0" err="1" smtClean="0"/>
              <a:t>blok</a:t>
            </a:r>
            <a:r>
              <a:rPr lang="en-US" dirty="0" smtClean="0"/>
              <a:t>(X,Y) </a:t>
            </a:r>
            <a:r>
              <a:rPr lang="en-US" dirty="0" err="1" smtClean="0"/>
              <a:t>drukken</a:t>
            </a:r>
            <a:r>
              <a:rPr lang="en-US" dirty="0" smtClean="0"/>
              <a:t> is uniform </a:t>
            </a:r>
            <a:r>
              <a:rPr lang="en-US" dirty="0" err="1" smtClean="0"/>
              <a:t>voor</a:t>
            </a:r>
            <a:r>
              <a:rPr lang="en-US" dirty="0" smtClean="0"/>
              <a:t> </a:t>
            </a:r>
            <a:r>
              <a:rPr lang="en-US" dirty="0" err="1" smtClean="0"/>
              <a:t>alle</a:t>
            </a:r>
            <a:r>
              <a:rPr lang="en-US" dirty="0" smtClean="0"/>
              <a:t> X en Y.</a:t>
            </a:r>
          </a:p>
          <a:p>
            <a:pPr lvl="1"/>
            <a:r>
              <a:rPr lang="en-US" dirty="0" err="1" smtClean="0"/>
              <a:t>Kleuren</a:t>
            </a:r>
            <a:r>
              <a:rPr lang="en-US" dirty="0" smtClean="0"/>
              <a:t> ratio: </a:t>
            </a:r>
            <a:r>
              <a:rPr lang="en-US" dirty="0" err="1" smtClean="0"/>
              <a:t>kans</a:t>
            </a:r>
            <a:r>
              <a:rPr lang="en-US" dirty="0" smtClean="0"/>
              <a:t> </a:t>
            </a:r>
            <a:r>
              <a:rPr lang="en-US" dirty="0" err="1"/>
              <a:t>dat</a:t>
            </a:r>
            <a:r>
              <a:rPr lang="en-US" dirty="0"/>
              <a:t> we op </a:t>
            </a:r>
            <a:r>
              <a:rPr lang="en-US" dirty="0" err="1"/>
              <a:t>blok</a:t>
            </a:r>
            <a:r>
              <a:rPr lang="en-US" dirty="0"/>
              <a:t>(X,Y) </a:t>
            </a:r>
            <a:r>
              <a:rPr lang="en-US" dirty="0" err="1"/>
              <a:t>drukken</a:t>
            </a:r>
            <a:r>
              <a:rPr lang="en-US" dirty="0"/>
              <a:t> is uniform </a:t>
            </a:r>
            <a:r>
              <a:rPr lang="en-US" dirty="0" err="1"/>
              <a:t>voor</a:t>
            </a:r>
            <a:r>
              <a:rPr lang="en-US" dirty="0"/>
              <a:t> </a:t>
            </a:r>
            <a:r>
              <a:rPr lang="en-US" dirty="0" err="1"/>
              <a:t>alle</a:t>
            </a:r>
            <a:r>
              <a:rPr lang="en-US" dirty="0"/>
              <a:t> X en </a:t>
            </a:r>
            <a:r>
              <a:rPr lang="en-US" dirty="0" smtClean="0"/>
              <a:t>Y </a:t>
            </a:r>
            <a:r>
              <a:rPr lang="en-US" dirty="0" err="1" smtClean="0"/>
              <a:t>waar</a:t>
            </a:r>
            <a:r>
              <a:rPr lang="en-US" dirty="0" smtClean="0"/>
              <a:t> de </a:t>
            </a:r>
            <a:r>
              <a:rPr lang="en-US" dirty="0" err="1" smtClean="0"/>
              <a:t>kleur</a:t>
            </a:r>
            <a:r>
              <a:rPr lang="en-US" dirty="0"/>
              <a:t> </a:t>
            </a:r>
            <a:r>
              <a:rPr lang="en-US" dirty="0" smtClean="0"/>
              <a:t>het </a:t>
            </a:r>
            <a:r>
              <a:rPr lang="en-US" dirty="0" err="1" smtClean="0"/>
              <a:t>minst</a:t>
            </a:r>
            <a:r>
              <a:rPr lang="en-US" dirty="0" smtClean="0"/>
              <a:t> </a:t>
            </a:r>
            <a:r>
              <a:rPr lang="en-US" dirty="0" err="1" smtClean="0"/>
              <a:t>voorkomt</a:t>
            </a:r>
            <a:r>
              <a:rPr lang="en-US" dirty="0" smtClean="0"/>
              <a:t>.</a:t>
            </a:r>
          </a:p>
          <a:p>
            <a:pPr lvl="1"/>
            <a:r>
              <a:rPr lang="en-US" dirty="0" err="1" smtClean="0"/>
              <a:t>Mogelijke</a:t>
            </a:r>
            <a:r>
              <a:rPr lang="en-US" dirty="0" smtClean="0"/>
              <a:t> score: </a:t>
            </a:r>
            <a:r>
              <a:rPr lang="en-US" dirty="0" err="1"/>
              <a:t>kans</a:t>
            </a:r>
            <a:r>
              <a:rPr lang="en-US" dirty="0"/>
              <a:t> </a:t>
            </a:r>
            <a:r>
              <a:rPr lang="en-US" dirty="0" err="1"/>
              <a:t>dat</a:t>
            </a:r>
            <a:r>
              <a:rPr lang="en-US" dirty="0"/>
              <a:t> we op </a:t>
            </a:r>
            <a:r>
              <a:rPr lang="en-US" dirty="0" err="1"/>
              <a:t>blok</a:t>
            </a:r>
            <a:r>
              <a:rPr lang="en-US" dirty="0"/>
              <a:t>(X,Y) </a:t>
            </a:r>
            <a:r>
              <a:rPr lang="en-US" dirty="0" err="1"/>
              <a:t>drukken</a:t>
            </a:r>
            <a:r>
              <a:rPr lang="en-US" dirty="0"/>
              <a:t> is uniform </a:t>
            </a:r>
            <a:r>
              <a:rPr lang="en-US" dirty="0" err="1"/>
              <a:t>voor</a:t>
            </a:r>
            <a:r>
              <a:rPr lang="en-US" dirty="0"/>
              <a:t> </a:t>
            </a:r>
            <a:r>
              <a:rPr lang="en-US" dirty="0" err="1"/>
              <a:t>alle</a:t>
            </a:r>
            <a:r>
              <a:rPr lang="en-US" dirty="0"/>
              <a:t> X en </a:t>
            </a:r>
            <a:r>
              <a:rPr lang="en-US" dirty="0" smtClean="0"/>
              <a:t>Y </a:t>
            </a:r>
            <a:r>
              <a:rPr lang="en-US" dirty="0" err="1" smtClean="0"/>
              <a:t>waar</a:t>
            </a:r>
            <a:r>
              <a:rPr lang="en-US" dirty="0" smtClean="0"/>
              <a:t> het </a:t>
            </a:r>
            <a:r>
              <a:rPr lang="en-US" dirty="0" err="1" smtClean="0"/>
              <a:t>veranderen</a:t>
            </a:r>
            <a:r>
              <a:rPr lang="en-US" dirty="0" smtClean="0"/>
              <a:t> van </a:t>
            </a:r>
            <a:r>
              <a:rPr lang="en-US" dirty="0" err="1" smtClean="0"/>
              <a:t>blok</a:t>
            </a:r>
            <a:r>
              <a:rPr lang="en-US" dirty="0" smtClean="0"/>
              <a:t>(X,Y) </a:t>
            </a:r>
            <a:r>
              <a:rPr lang="en-US" dirty="0" err="1" smtClean="0"/>
              <a:t>een</a:t>
            </a:r>
            <a:r>
              <a:rPr lang="en-US" dirty="0" smtClean="0"/>
              <a:t> </a:t>
            </a:r>
            <a:r>
              <a:rPr lang="en-US" dirty="0" err="1" smtClean="0"/>
              <a:t>mogelijke</a:t>
            </a:r>
            <a:r>
              <a:rPr lang="en-US" dirty="0" smtClean="0"/>
              <a:t> score </a:t>
            </a:r>
            <a:r>
              <a:rPr lang="en-US" dirty="0" err="1" smtClean="0"/>
              <a:t>oplevert</a:t>
            </a:r>
            <a:r>
              <a:rPr lang="en-US" dirty="0" smtClean="0"/>
              <a:t>.</a:t>
            </a:r>
            <a:endParaRPr lang="en-US" dirty="0"/>
          </a:p>
        </p:txBody>
      </p:sp>
      <p:sp>
        <p:nvSpPr>
          <p:cNvPr id="5" name="Title 4"/>
          <p:cNvSpPr>
            <a:spLocks noGrp="1"/>
          </p:cNvSpPr>
          <p:nvPr>
            <p:ph type="title"/>
          </p:nvPr>
        </p:nvSpPr>
        <p:spPr/>
        <p:txBody>
          <a:bodyPr/>
          <a:lstStyle/>
          <a:p>
            <a:pPr algn="ctr"/>
            <a:r>
              <a:rPr lang="en-US" dirty="0" err="1" smtClean="0"/>
              <a:t>Spel</a:t>
            </a:r>
            <a:endParaRPr lang="en-US" dirty="0"/>
          </a:p>
        </p:txBody>
      </p:sp>
    </p:spTree>
    <p:extLst>
      <p:ext uri="{BB962C8B-B14F-4D97-AF65-F5344CB8AC3E}">
        <p14:creationId xmlns:p14="http://schemas.microsoft.com/office/powerpoint/2010/main" val="9676415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23</a:t>
            </a:fld>
            <a:endParaRPr lang="nl-NL" dirty="0"/>
          </a:p>
        </p:txBody>
      </p:sp>
      <p:sp>
        <p:nvSpPr>
          <p:cNvPr id="5" name="Title 4"/>
          <p:cNvSpPr>
            <a:spLocks noGrp="1"/>
          </p:cNvSpPr>
          <p:nvPr>
            <p:ph type="title"/>
          </p:nvPr>
        </p:nvSpPr>
        <p:spPr/>
        <p:txBody>
          <a:bodyPr/>
          <a:lstStyle/>
          <a:p>
            <a:pPr algn="ctr"/>
            <a:r>
              <a:rPr lang="en-US" dirty="0" err="1" smtClean="0"/>
              <a:t>Kleuren</a:t>
            </a:r>
            <a:r>
              <a:rPr lang="en-US" dirty="0" smtClean="0"/>
              <a:t> ratio</a:t>
            </a:r>
            <a:endParaRPr lang="en-US" dirty="0"/>
          </a:p>
        </p:txBody>
      </p:sp>
      <p:pic>
        <p:nvPicPr>
          <p:cNvPr id="6" name="Picture 2" descr="C:\Users\susve\Desktop\T208-Probabilistic-Programming-A-Case-Study\thesis\presentations\2 second\grid_10x10_colo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19075" y="1304925"/>
            <a:ext cx="1828800" cy="1200329"/>
          </a:xfrm>
          <a:prstGeom prst="rect">
            <a:avLst/>
          </a:prstGeom>
          <a:noFill/>
        </p:spPr>
        <p:txBody>
          <a:bodyPr wrap="square" rtlCol="0">
            <a:spAutoFit/>
          </a:bodyPr>
          <a:lstStyle/>
          <a:p>
            <a:r>
              <a:rPr lang="nl-BE" dirty="0" smtClean="0"/>
              <a:t>Rood	= 24</a:t>
            </a:r>
          </a:p>
          <a:p>
            <a:r>
              <a:rPr lang="nl-BE" dirty="0" smtClean="0"/>
              <a:t>Groen 	= 30</a:t>
            </a:r>
          </a:p>
          <a:p>
            <a:r>
              <a:rPr lang="nl-BE" dirty="0" smtClean="0"/>
              <a:t>Blauw 	=</a:t>
            </a:r>
            <a:r>
              <a:rPr lang="nl-BE" dirty="0"/>
              <a:t> </a:t>
            </a:r>
            <a:r>
              <a:rPr lang="nl-BE" dirty="0" smtClean="0"/>
              <a:t>17</a:t>
            </a:r>
          </a:p>
          <a:p>
            <a:r>
              <a:rPr lang="nl-BE" dirty="0" smtClean="0"/>
              <a:t>Geel	= 29</a:t>
            </a:r>
            <a:endParaRPr lang="nl-BE" dirty="0"/>
          </a:p>
        </p:txBody>
      </p:sp>
      <p:sp>
        <p:nvSpPr>
          <p:cNvPr id="8" name="Rectangle 7"/>
          <p:cNvSpPr/>
          <p:nvPr/>
        </p:nvSpPr>
        <p:spPr>
          <a:xfrm>
            <a:off x="219075" y="1905089"/>
            <a:ext cx="1562100" cy="2570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TextBox 9"/>
          <p:cNvSpPr txBox="1"/>
          <p:nvPr/>
        </p:nvSpPr>
        <p:spPr>
          <a:xfrm>
            <a:off x="219075" y="2809875"/>
            <a:ext cx="1828800" cy="1477328"/>
          </a:xfrm>
          <a:prstGeom prst="rect">
            <a:avLst/>
          </a:prstGeom>
          <a:noFill/>
        </p:spPr>
        <p:txBody>
          <a:bodyPr wrap="square" rtlCol="0">
            <a:spAutoFit/>
          </a:bodyPr>
          <a:lstStyle/>
          <a:p>
            <a:r>
              <a:rPr lang="nl-BE" dirty="0" smtClean="0"/>
              <a:t>Er wordt uniform een blauwe blok gekozen om op te </a:t>
            </a:r>
            <a:r>
              <a:rPr lang="nl-BE" dirty="0" smtClean="0"/>
              <a:t>drukken.</a:t>
            </a:r>
            <a:endParaRPr lang="nl-BE" dirty="0"/>
          </a:p>
        </p:txBody>
      </p:sp>
      <p:sp>
        <p:nvSpPr>
          <p:cNvPr id="29" name="Oval 28"/>
          <p:cNvSpPr/>
          <p:nvPr/>
        </p:nvSpPr>
        <p:spPr>
          <a:xfrm>
            <a:off x="2915602" y="1401982"/>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0" name="Oval 29"/>
          <p:cNvSpPr/>
          <p:nvPr/>
        </p:nvSpPr>
        <p:spPr>
          <a:xfrm>
            <a:off x="3814762" y="184499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1" name="Oval 30"/>
          <p:cNvSpPr/>
          <p:nvPr/>
        </p:nvSpPr>
        <p:spPr>
          <a:xfrm>
            <a:off x="4271962" y="185261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2" name="Oval 31"/>
          <p:cNvSpPr/>
          <p:nvPr/>
        </p:nvSpPr>
        <p:spPr>
          <a:xfrm>
            <a:off x="6077902" y="138779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3" name="Oval 32"/>
          <p:cNvSpPr/>
          <p:nvPr/>
        </p:nvSpPr>
        <p:spPr>
          <a:xfrm>
            <a:off x="6527482" y="229457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4" name="Oval 33"/>
          <p:cNvSpPr/>
          <p:nvPr/>
        </p:nvSpPr>
        <p:spPr>
          <a:xfrm>
            <a:off x="3814762" y="231743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5" name="Oval 34"/>
          <p:cNvSpPr/>
          <p:nvPr/>
        </p:nvSpPr>
        <p:spPr>
          <a:xfrm>
            <a:off x="5635942" y="275939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6" name="Oval 35"/>
          <p:cNvSpPr/>
          <p:nvPr/>
        </p:nvSpPr>
        <p:spPr>
          <a:xfrm>
            <a:off x="5628322" y="322421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7" name="Oval 36"/>
          <p:cNvSpPr/>
          <p:nvPr/>
        </p:nvSpPr>
        <p:spPr>
          <a:xfrm>
            <a:off x="2443162" y="321659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8" name="Oval 37"/>
          <p:cNvSpPr/>
          <p:nvPr/>
        </p:nvSpPr>
        <p:spPr>
          <a:xfrm>
            <a:off x="2907982" y="367379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9" name="Oval 38"/>
          <p:cNvSpPr/>
          <p:nvPr/>
        </p:nvSpPr>
        <p:spPr>
          <a:xfrm>
            <a:off x="3365182" y="411575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0" name="Oval 39"/>
          <p:cNvSpPr/>
          <p:nvPr/>
        </p:nvSpPr>
        <p:spPr>
          <a:xfrm>
            <a:off x="3814762" y="412337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1" name="Oval 40"/>
          <p:cNvSpPr/>
          <p:nvPr/>
        </p:nvSpPr>
        <p:spPr>
          <a:xfrm>
            <a:off x="4713922" y="365855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2" name="Oval 41"/>
          <p:cNvSpPr/>
          <p:nvPr/>
        </p:nvSpPr>
        <p:spPr>
          <a:xfrm>
            <a:off x="4721542" y="413099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3" name="Oval 42"/>
          <p:cNvSpPr/>
          <p:nvPr/>
        </p:nvSpPr>
        <p:spPr>
          <a:xfrm>
            <a:off x="6085522" y="410813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4" name="Oval 43"/>
          <p:cNvSpPr/>
          <p:nvPr/>
        </p:nvSpPr>
        <p:spPr>
          <a:xfrm>
            <a:off x="6535102" y="411575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5" name="Oval 44"/>
          <p:cNvSpPr/>
          <p:nvPr/>
        </p:nvSpPr>
        <p:spPr>
          <a:xfrm>
            <a:off x="6542722" y="503015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8199590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24</a:t>
            </a:fld>
            <a:endParaRPr lang="nl-NL" dirty="0"/>
          </a:p>
        </p:txBody>
      </p:sp>
      <p:sp>
        <p:nvSpPr>
          <p:cNvPr id="5" name="Title 4"/>
          <p:cNvSpPr>
            <a:spLocks noGrp="1"/>
          </p:cNvSpPr>
          <p:nvPr>
            <p:ph type="title"/>
          </p:nvPr>
        </p:nvSpPr>
        <p:spPr/>
        <p:txBody>
          <a:bodyPr/>
          <a:lstStyle/>
          <a:p>
            <a:pPr algn="ctr"/>
            <a:r>
              <a:rPr lang="en-US" dirty="0" err="1" smtClean="0"/>
              <a:t>Mogelijke</a:t>
            </a:r>
            <a:r>
              <a:rPr lang="en-US" dirty="0" smtClean="0"/>
              <a:t> score</a:t>
            </a:r>
            <a:endParaRPr lang="en-US" dirty="0"/>
          </a:p>
        </p:txBody>
      </p:sp>
      <p:pic>
        <p:nvPicPr>
          <p:cNvPr id="6" name="Picture 2" descr="C:\Users\susve\Desktop\T208-Probabilistic-Programming-A-Case-Study\thesis\presentations\2 second\grid_10x10_colo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221827"/>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53" name="TextBox 52"/>
          <p:cNvSpPr txBox="1"/>
          <p:nvPr/>
        </p:nvSpPr>
        <p:spPr>
          <a:xfrm>
            <a:off x="219075" y="1304925"/>
            <a:ext cx="1828800" cy="923330"/>
          </a:xfrm>
          <a:prstGeom prst="rect">
            <a:avLst/>
          </a:prstGeom>
          <a:noFill/>
        </p:spPr>
        <p:txBody>
          <a:bodyPr wrap="square" rtlCol="0">
            <a:spAutoFit/>
          </a:bodyPr>
          <a:lstStyle/>
          <a:p>
            <a:r>
              <a:rPr lang="nl-BE" dirty="0" smtClean="0"/>
              <a:t>48 blokken met een mogelijke </a:t>
            </a:r>
            <a:r>
              <a:rPr lang="nl-BE" dirty="0" smtClean="0"/>
              <a:t>score.</a:t>
            </a:r>
            <a:endParaRPr lang="nl-BE" dirty="0"/>
          </a:p>
        </p:txBody>
      </p:sp>
      <p:sp>
        <p:nvSpPr>
          <p:cNvPr id="54" name="TextBox 53"/>
          <p:cNvSpPr txBox="1"/>
          <p:nvPr/>
        </p:nvSpPr>
        <p:spPr>
          <a:xfrm>
            <a:off x="219075" y="2809875"/>
            <a:ext cx="1828800" cy="1754326"/>
          </a:xfrm>
          <a:prstGeom prst="rect">
            <a:avLst/>
          </a:prstGeom>
          <a:noFill/>
        </p:spPr>
        <p:txBody>
          <a:bodyPr wrap="square" rtlCol="0">
            <a:spAutoFit/>
          </a:bodyPr>
          <a:lstStyle/>
          <a:p>
            <a:r>
              <a:rPr lang="nl-BE" dirty="0" smtClean="0"/>
              <a:t>Er wordt uniform 1 blok gekozen uit de 48 mogelijke opties om op te </a:t>
            </a:r>
            <a:r>
              <a:rPr lang="nl-BE" dirty="0" smtClean="0"/>
              <a:t>drukken.</a:t>
            </a:r>
            <a:endParaRPr lang="nl-BE" dirty="0"/>
          </a:p>
        </p:txBody>
      </p:sp>
      <p:sp>
        <p:nvSpPr>
          <p:cNvPr id="4" name="Oval 3"/>
          <p:cNvSpPr/>
          <p:nvPr/>
        </p:nvSpPr>
        <p:spPr>
          <a:xfrm>
            <a:off x="3814762" y="139541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5" name="Oval 54"/>
          <p:cNvSpPr/>
          <p:nvPr/>
        </p:nvSpPr>
        <p:spPr>
          <a:xfrm>
            <a:off x="5167312" y="139541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6" name="Oval 55"/>
          <p:cNvSpPr/>
          <p:nvPr/>
        </p:nvSpPr>
        <p:spPr>
          <a:xfrm>
            <a:off x="2909887" y="1847850"/>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7" name="Oval 56"/>
          <p:cNvSpPr/>
          <p:nvPr/>
        </p:nvSpPr>
        <p:spPr>
          <a:xfrm>
            <a:off x="3348037" y="1843088"/>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8" name="Oval 57"/>
          <p:cNvSpPr/>
          <p:nvPr/>
        </p:nvSpPr>
        <p:spPr>
          <a:xfrm>
            <a:off x="4719637" y="1847851"/>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9" name="Oval 58"/>
          <p:cNvSpPr/>
          <p:nvPr/>
        </p:nvSpPr>
        <p:spPr>
          <a:xfrm>
            <a:off x="5186362" y="1843088"/>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0" name="Oval 59"/>
          <p:cNvSpPr/>
          <p:nvPr/>
        </p:nvSpPr>
        <p:spPr>
          <a:xfrm>
            <a:off x="5638799" y="185261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1" name="Oval 60"/>
          <p:cNvSpPr/>
          <p:nvPr/>
        </p:nvSpPr>
        <p:spPr>
          <a:xfrm>
            <a:off x="6543675" y="1857376"/>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2" name="Oval 61"/>
          <p:cNvSpPr/>
          <p:nvPr/>
        </p:nvSpPr>
        <p:spPr>
          <a:xfrm>
            <a:off x="2457450" y="2300288"/>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3" name="Oval 62"/>
          <p:cNvSpPr/>
          <p:nvPr/>
        </p:nvSpPr>
        <p:spPr>
          <a:xfrm>
            <a:off x="3809999" y="2300288"/>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4" name="Oval 63"/>
          <p:cNvSpPr/>
          <p:nvPr/>
        </p:nvSpPr>
        <p:spPr>
          <a:xfrm>
            <a:off x="4710112" y="2295525"/>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5" name="Oval 64"/>
          <p:cNvSpPr/>
          <p:nvPr/>
        </p:nvSpPr>
        <p:spPr>
          <a:xfrm>
            <a:off x="5167312" y="2305050"/>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6" name="Oval 65"/>
          <p:cNvSpPr/>
          <p:nvPr/>
        </p:nvSpPr>
        <p:spPr>
          <a:xfrm>
            <a:off x="5629274" y="2300288"/>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7" name="Oval 66"/>
          <p:cNvSpPr/>
          <p:nvPr/>
        </p:nvSpPr>
        <p:spPr>
          <a:xfrm>
            <a:off x="6538912" y="2295525"/>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8" name="Oval 67"/>
          <p:cNvSpPr/>
          <p:nvPr/>
        </p:nvSpPr>
        <p:spPr>
          <a:xfrm>
            <a:off x="6086474" y="2309813"/>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9" name="Oval 68"/>
          <p:cNvSpPr/>
          <p:nvPr/>
        </p:nvSpPr>
        <p:spPr>
          <a:xfrm>
            <a:off x="6086474" y="2762250"/>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0" name="Oval 69"/>
          <p:cNvSpPr/>
          <p:nvPr/>
        </p:nvSpPr>
        <p:spPr>
          <a:xfrm>
            <a:off x="4719636" y="3219450"/>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1" name="Oval 70"/>
          <p:cNvSpPr/>
          <p:nvPr/>
        </p:nvSpPr>
        <p:spPr>
          <a:xfrm>
            <a:off x="4267199" y="2767012"/>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2" name="Oval 71"/>
          <p:cNvSpPr/>
          <p:nvPr/>
        </p:nvSpPr>
        <p:spPr>
          <a:xfrm>
            <a:off x="3814762" y="2762249"/>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3" name="Oval 72"/>
          <p:cNvSpPr/>
          <p:nvPr/>
        </p:nvSpPr>
        <p:spPr>
          <a:xfrm>
            <a:off x="2895599" y="2762249"/>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4" name="Oval 73"/>
          <p:cNvSpPr/>
          <p:nvPr/>
        </p:nvSpPr>
        <p:spPr>
          <a:xfrm>
            <a:off x="3367086" y="3205162"/>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5" name="Oval 74"/>
          <p:cNvSpPr/>
          <p:nvPr/>
        </p:nvSpPr>
        <p:spPr>
          <a:xfrm>
            <a:off x="2905124" y="3214687"/>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6" name="Oval 75"/>
          <p:cNvSpPr/>
          <p:nvPr/>
        </p:nvSpPr>
        <p:spPr>
          <a:xfrm>
            <a:off x="2433636" y="3219450"/>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7" name="Oval 76"/>
          <p:cNvSpPr/>
          <p:nvPr/>
        </p:nvSpPr>
        <p:spPr>
          <a:xfrm>
            <a:off x="5181599" y="3214687"/>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8" name="Oval 77"/>
          <p:cNvSpPr/>
          <p:nvPr/>
        </p:nvSpPr>
        <p:spPr>
          <a:xfrm>
            <a:off x="5624511" y="3667125"/>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9" name="Oval 78"/>
          <p:cNvSpPr/>
          <p:nvPr/>
        </p:nvSpPr>
        <p:spPr>
          <a:xfrm>
            <a:off x="6553199" y="3662362"/>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0" name="Oval 79"/>
          <p:cNvSpPr/>
          <p:nvPr/>
        </p:nvSpPr>
        <p:spPr>
          <a:xfrm>
            <a:off x="3357561" y="4114800"/>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1" name="Oval 80"/>
          <p:cNvSpPr/>
          <p:nvPr/>
        </p:nvSpPr>
        <p:spPr>
          <a:xfrm>
            <a:off x="2900361" y="4129087"/>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2" name="Oval 81"/>
          <p:cNvSpPr/>
          <p:nvPr/>
        </p:nvSpPr>
        <p:spPr>
          <a:xfrm>
            <a:off x="4276723" y="4119562"/>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3" name="Oval 82"/>
          <p:cNvSpPr/>
          <p:nvPr/>
        </p:nvSpPr>
        <p:spPr>
          <a:xfrm>
            <a:off x="5638798" y="4124325"/>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4" name="Oval 83"/>
          <p:cNvSpPr/>
          <p:nvPr/>
        </p:nvSpPr>
        <p:spPr>
          <a:xfrm>
            <a:off x="6100761" y="4110037"/>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5" name="Oval 84"/>
          <p:cNvSpPr/>
          <p:nvPr/>
        </p:nvSpPr>
        <p:spPr>
          <a:xfrm>
            <a:off x="6553198" y="4576762"/>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6" name="Oval 85"/>
          <p:cNvSpPr/>
          <p:nvPr/>
        </p:nvSpPr>
        <p:spPr>
          <a:xfrm>
            <a:off x="5634036" y="4576762"/>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7" name="Oval 86"/>
          <p:cNvSpPr/>
          <p:nvPr/>
        </p:nvSpPr>
        <p:spPr>
          <a:xfrm>
            <a:off x="5176836" y="4571999"/>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8" name="Oval 87"/>
          <p:cNvSpPr/>
          <p:nvPr/>
        </p:nvSpPr>
        <p:spPr>
          <a:xfrm>
            <a:off x="3814761" y="4586287"/>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9" name="Oval 88"/>
          <p:cNvSpPr/>
          <p:nvPr/>
        </p:nvSpPr>
        <p:spPr>
          <a:xfrm>
            <a:off x="4729161" y="4581525"/>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0" name="Oval 89"/>
          <p:cNvSpPr/>
          <p:nvPr/>
        </p:nvSpPr>
        <p:spPr>
          <a:xfrm>
            <a:off x="6548436" y="5029199"/>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1" name="Oval 90"/>
          <p:cNvSpPr/>
          <p:nvPr/>
        </p:nvSpPr>
        <p:spPr>
          <a:xfrm>
            <a:off x="5186361" y="5029200"/>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2" name="Oval 91"/>
          <p:cNvSpPr/>
          <p:nvPr/>
        </p:nvSpPr>
        <p:spPr>
          <a:xfrm>
            <a:off x="4267199" y="5024437"/>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3" name="Oval 92"/>
          <p:cNvSpPr/>
          <p:nvPr/>
        </p:nvSpPr>
        <p:spPr>
          <a:xfrm>
            <a:off x="2909887" y="5500687"/>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4" name="Oval 93"/>
          <p:cNvSpPr/>
          <p:nvPr/>
        </p:nvSpPr>
        <p:spPr>
          <a:xfrm>
            <a:off x="3352799" y="5481637"/>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5" name="Oval 94"/>
          <p:cNvSpPr/>
          <p:nvPr/>
        </p:nvSpPr>
        <p:spPr>
          <a:xfrm>
            <a:off x="4271961" y="5486400"/>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6" name="Oval 95"/>
          <p:cNvSpPr/>
          <p:nvPr/>
        </p:nvSpPr>
        <p:spPr>
          <a:xfrm>
            <a:off x="5634037" y="5476875"/>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7" name="Oval 96"/>
          <p:cNvSpPr/>
          <p:nvPr/>
        </p:nvSpPr>
        <p:spPr>
          <a:xfrm>
            <a:off x="6086474" y="5486400"/>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8" name="Oval 97"/>
          <p:cNvSpPr/>
          <p:nvPr/>
        </p:nvSpPr>
        <p:spPr>
          <a:xfrm>
            <a:off x="2462211" y="4579937"/>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9" name="Oval 98"/>
          <p:cNvSpPr/>
          <p:nvPr/>
        </p:nvSpPr>
        <p:spPr>
          <a:xfrm>
            <a:off x="2913061" y="4573587"/>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0" name="Oval 99"/>
          <p:cNvSpPr/>
          <p:nvPr/>
        </p:nvSpPr>
        <p:spPr>
          <a:xfrm>
            <a:off x="3367086" y="2747962"/>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1" name="Oval 100"/>
          <p:cNvSpPr/>
          <p:nvPr/>
        </p:nvSpPr>
        <p:spPr>
          <a:xfrm>
            <a:off x="4738686" y="5038725"/>
            <a:ext cx="146237" cy="138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8199590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25</a:t>
            </a:fld>
            <a:endParaRPr lang="nl-NL" dirty="0"/>
          </a:p>
        </p:txBody>
      </p:sp>
      <p:sp>
        <p:nvSpPr>
          <p:cNvPr id="5" name="Title 4"/>
          <p:cNvSpPr>
            <a:spLocks noGrp="1"/>
          </p:cNvSpPr>
          <p:nvPr>
            <p:ph type="title"/>
          </p:nvPr>
        </p:nvSpPr>
        <p:spPr/>
        <p:txBody>
          <a:bodyPr/>
          <a:lstStyle/>
          <a:p>
            <a:pPr algn="ctr"/>
            <a:r>
              <a:rPr lang="en-US" dirty="0" err="1"/>
              <a:t>Spel</a:t>
            </a:r>
            <a:endParaRPr lang="en-US" dirty="0"/>
          </a:p>
        </p:txBody>
      </p:sp>
      <p:graphicFrame>
        <p:nvGraphicFramePr>
          <p:cNvPr id="10" name="Content Placeholder 9"/>
          <p:cNvGraphicFramePr>
            <a:graphicFrameLocks noGrp="1"/>
          </p:cNvGraphicFramePr>
          <p:nvPr>
            <p:ph sz="quarter" idx="13"/>
            <p:extLst>
              <p:ext uri="{D42A27DB-BD31-4B8C-83A1-F6EECF244321}">
                <p14:modId xmlns:p14="http://schemas.microsoft.com/office/powerpoint/2010/main" val="1628054147"/>
              </p:ext>
            </p:extLst>
          </p:nvPr>
        </p:nvGraphicFramePr>
        <p:xfrm>
          <a:off x="576263" y="1655763"/>
          <a:ext cx="7991475" cy="43926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468213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26</a:t>
            </a:fld>
            <a:endParaRPr lang="nl-NL" dirty="0"/>
          </a:p>
        </p:txBody>
      </p:sp>
      <p:sp>
        <p:nvSpPr>
          <p:cNvPr id="5" name="Title 4"/>
          <p:cNvSpPr>
            <a:spLocks noGrp="1"/>
          </p:cNvSpPr>
          <p:nvPr>
            <p:ph type="title"/>
          </p:nvPr>
        </p:nvSpPr>
        <p:spPr/>
        <p:txBody>
          <a:bodyPr/>
          <a:lstStyle/>
          <a:p>
            <a:pPr algn="ctr"/>
            <a:r>
              <a:rPr lang="en-US" dirty="0" err="1"/>
              <a:t>Resultaten</a:t>
            </a:r>
            <a:endParaRPr lang="nl-BE" dirty="0"/>
          </a:p>
        </p:txBody>
      </p:sp>
      <p:sp>
        <p:nvSpPr>
          <p:cNvPr id="7" name="TextBox 6"/>
          <p:cNvSpPr txBox="1"/>
          <p:nvPr/>
        </p:nvSpPr>
        <p:spPr>
          <a:xfrm>
            <a:off x="3357562" y="1104900"/>
            <a:ext cx="2428875" cy="369332"/>
          </a:xfrm>
          <a:prstGeom prst="rect">
            <a:avLst/>
          </a:prstGeom>
          <a:noFill/>
        </p:spPr>
        <p:txBody>
          <a:bodyPr wrap="square" rtlCol="0">
            <a:spAutoFit/>
          </a:bodyPr>
          <a:lstStyle/>
          <a:p>
            <a:pPr algn="ctr"/>
            <a:r>
              <a:rPr lang="nl-BE" dirty="0" smtClean="0"/>
              <a:t>ProbLog2</a:t>
            </a:r>
            <a:endParaRPr lang="nl-BE" dirty="0"/>
          </a:p>
        </p:txBody>
      </p:sp>
      <p:sp>
        <p:nvSpPr>
          <p:cNvPr id="8" name="TextBox 7"/>
          <p:cNvSpPr txBox="1"/>
          <p:nvPr/>
        </p:nvSpPr>
        <p:spPr>
          <a:xfrm>
            <a:off x="1309149" y="1299805"/>
            <a:ext cx="3693318" cy="307777"/>
          </a:xfrm>
          <a:prstGeom prst="rect">
            <a:avLst/>
          </a:prstGeom>
          <a:noFill/>
        </p:spPr>
        <p:txBody>
          <a:bodyPr wrap="square" rtlCol="0">
            <a:spAutoFit/>
          </a:bodyPr>
          <a:lstStyle/>
          <a:p>
            <a:r>
              <a:rPr lang="nl-BE" sz="1400" dirty="0"/>
              <a:t>Kleuren veranderen distributie</a:t>
            </a:r>
            <a:endParaRPr lang="nl-BE" sz="1400" dirty="0"/>
          </a:p>
        </p:txBody>
      </p:sp>
      <p:pic>
        <p:nvPicPr>
          <p:cNvPr id="9" name="Picture 2" descr="C:\Users\susve\Desktop\T208-Probabilistic-Programming-A-Case-Study\thesis\presentations\2 second\result_distribution.png"/>
          <p:cNvPicPr>
            <a:picLocks noChangeAspect="1" noChangeArrowheads="1"/>
          </p:cNvPicPr>
          <p:nvPr/>
        </p:nvPicPr>
        <p:blipFill rotWithShape="1">
          <a:blip r:embed="rId2">
            <a:extLst>
              <a:ext uri="{28A0092B-C50C-407E-A947-70E740481C1C}">
                <a14:useLocalDpi xmlns:a14="http://schemas.microsoft.com/office/drawing/2010/main" val="0"/>
              </a:ext>
            </a:extLst>
          </a:blip>
          <a:srcRect l="7160"/>
          <a:stretch/>
        </p:blipFill>
        <p:spPr bwMode="auto">
          <a:xfrm>
            <a:off x="1309149" y="1607582"/>
            <a:ext cx="7615237" cy="657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0491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27</a:t>
            </a:fld>
            <a:endParaRPr lang="nl-NL" dirty="0"/>
          </a:p>
        </p:txBody>
      </p:sp>
      <p:sp>
        <p:nvSpPr>
          <p:cNvPr id="5" name="Title 4"/>
          <p:cNvSpPr>
            <a:spLocks noGrp="1"/>
          </p:cNvSpPr>
          <p:nvPr>
            <p:ph type="title"/>
          </p:nvPr>
        </p:nvSpPr>
        <p:spPr/>
        <p:txBody>
          <a:bodyPr/>
          <a:lstStyle/>
          <a:p>
            <a:pPr algn="ctr"/>
            <a:r>
              <a:rPr lang="en-US" dirty="0" err="1"/>
              <a:t>Resultaten</a:t>
            </a:r>
            <a:endParaRPr lang="nl-BE" dirty="0"/>
          </a:p>
        </p:txBody>
      </p:sp>
      <p:sp>
        <p:nvSpPr>
          <p:cNvPr id="7" name="TextBox 6"/>
          <p:cNvSpPr txBox="1"/>
          <p:nvPr/>
        </p:nvSpPr>
        <p:spPr>
          <a:xfrm>
            <a:off x="3357562" y="1104900"/>
            <a:ext cx="2428875" cy="369332"/>
          </a:xfrm>
          <a:prstGeom prst="rect">
            <a:avLst/>
          </a:prstGeom>
          <a:noFill/>
        </p:spPr>
        <p:txBody>
          <a:bodyPr wrap="square" rtlCol="0">
            <a:spAutoFit/>
          </a:bodyPr>
          <a:lstStyle/>
          <a:p>
            <a:pPr algn="ctr"/>
            <a:r>
              <a:rPr lang="nl-BE" dirty="0" smtClean="0"/>
              <a:t>ProbLog2</a:t>
            </a:r>
            <a:endParaRPr lang="nl-BE" dirty="0"/>
          </a:p>
        </p:txBody>
      </p:sp>
      <p:sp>
        <p:nvSpPr>
          <p:cNvPr id="8" name="TextBox 7"/>
          <p:cNvSpPr txBox="1"/>
          <p:nvPr/>
        </p:nvSpPr>
        <p:spPr>
          <a:xfrm>
            <a:off x="1309149" y="1299805"/>
            <a:ext cx="3693318" cy="307777"/>
          </a:xfrm>
          <a:prstGeom prst="rect">
            <a:avLst/>
          </a:prstGeom>
          <a:noFill/>
        </p:spPr>
        <p:txBody>
          <a:bodyPr wrap="square" rtlCol="0">
            <a:spAutoFit/>
          </a:bodyPr>
          <a:lstStyle/>
          <a:p>
            <a:r>
              <a:rPr lang="nl-BE" sz="1400" dirty="0" smtClean="0"/>
              <a:t>Strategie, blok drukken distributie</a:t>
            </a:r>
            <a:endParaRPr lang="nl-BE" sz="1400" dirty="0"/>
          </a:p>
        </p:txBody>
      </p:sp>
      <p:pic>
        <p:nvPicPr>
          <p:cNvPr id="3074" name="Picture 2" descr="C:\Users\susve\Desktop\T208-Probabilistic-Programming-A-Case-Study\thesis\presentations\2 second\result_distribution_pres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9150" y="1617107"/>
            <a:ext cx="65257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41548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28</a:t>
            </a:fld>
            <a:endParaRPr lang="nl-NL" dirty="0"/>
          </a:p>
        </p:txBody>
      </p:sp>
      <p:sp>
        <p:nvSpPr>
          <p:cNvPr id="5" name="Title 4"/>
          <p:cNvSpPr>
            <a:spLocks noGrp="1"/>
          </p:cNvSpPr>
          <p:nvPr>
            <p:ph type="title"/>
          </p:nvPr>
        </p:nvSpPr>
        <p:spPr/>
        <p:txBody>
          <a:bodyPr/>
          <a:lstStyle/>
          <a:p>
            <a:pPr algn="ctr"/>
            <a:r>
              <a:rPr lang="en-US" dirty="0" err="1"/>
              <a:t>Resultaten</a:t>
            </a:r>
            <a:endParaRPr lang="nl-BE" dirty="0"/>
          </a:p>
        </p:txBody>
      </p:sp>
      <p:sp>
        <p:nvSpPr>
          <p:cNvPr id="7" name="TextBox 6"/>
          <p:cNvSpPr txBox="1"/>
          <p:nvPr/>
        </p:nvSpPr>
        <p:spPr>
          <a:xfrm>
            <a:off x="3357562" y="1104900"/>
            <a:ext cx="2428875" cy="369332"/>
          </a:xfrm>
          <a:prstGeom prst="rect">
            <a:avLst/>
          </a:prstGeom>
          <a:noFill/>
        </p:spPr>
        <p:txBody>
          <a:bodyPr wrap="square" rtlCol="0">
            <a:spAutoFit/>
          </a:bodyPr>
          <a:lstStyle/>
          <a:p>
            <a:pPr algn="ctr"/>
            <a:r>
              <a:rPr lang="nl-BE" dirty="0" smtClean="0"/>
              <a:t>ProbLog2</a:t>
            </a:r>
            <a:endParaRPr lang="nl-BE" dirty="0"/>
          </a:p>
        </p:txBody>
      </p:sp>
      <p:sp>
        <p:nvSpPr>
          <p:cNvPr id="8" name="TextBox 7"/>
          <p:cNvSpPr txBox="1"/>
          <p:nvPr/>
        </p:nvSpPr>
        <p:spPr>
          <a:xfrm>
            <a:off x="1309149" y="1299805"/>
            <a:ext cx="3693318" cy="307777"/>
          </a:xfrm>
          <a:prstGeom prst="rect">
            <a:avLst/>
          </a:prstGeom>
          <a:noFill/>
        </p:spPr>
        <p:txBody>
          <a:bodyPr wrap="square" rtlCol="0">
            <a:spAutoFit/>
          </a:bodyPr>
          <a:lstStyle/>
          <a:p>
            <a:r>
              <a:rPr lang="nl-BE" sz="1400" dirty="0" smtClean="0"/>
              <a:t>Spel predicaten</a:t>
            </a:r>
            <a:endParaRPr lang="nl-BE" sz="1400" dirty="0"/>
          </a:p>
        </p:txBody>
      </p:sp>
      <p:pic>
        <p:nvPicPr>
          <p:cNvPr id="4098" name="Picture 2" descr="C:\Users\susve\Desktop\T208-Probabilistic-Programming-A-Case-Study\thesis\presentations\2 second\result_game_predicat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9149" y="1607582"/>
            <a:ext cx="5572125" cy="2314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9640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a:t>
            </a:fld>
            <a:endParaRPr lang="nl-NL" dirty="0"/>
          </a:p>
        </p:txBody>
      </p:sp>
      <p:sp>
        <p:nvSpPr>
          <p:cNvPr id="5" name="Title 4"/>
          <p:cNvSpPr>
            <a:spLocks noGrp="1"/>
          </p:cNvSpPr>
          <p:nvPr>
            <p:ph type="title"/>
          </p:nvPr>
        </p:nvSpPr>
        <p:spPr/>
        <p:txBody>
          <a:bodyPr>
            <a:normAutofit/>
          </a:bodyPr>
          <a:lstStyle/>
          <a:p>
            <a:pPr algn="ctr"/>
            <a:r>
              <a:rPr lang="en-US" dirty="0" err="1"/>
              <a:t>O</a:t>
            </a:r>
            <a:r>
              <a:rPr lang="en-US" dirty="0" err="1" smtClean="0"/>
              <a:t>nzekerheid</a:t>
            </a:r>
            <a:r>
              <a:rPr lang="en-US" dirty="0"/>
              <a:t>?</a:t>
            </a:r>
          </a:p>
        </p:txBody>
      </p:sp>
      <p:pic>
        <p:nvPicPr>
          <p:cNvPr id="6" name="Picture 2" descr="Afbeeldingsresultaat voor bayes ru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750" y="2000250"/>
            <a:ext cx="4000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252951" y="1981502"/>
            <a:ext cx="2638097" cy="523220"/>
          </a:xfrm>
          <a:prstGeom prst="rect">
            <a:avLst/>
          </a:prstGeom>
          <a:noFill/>
        </p:spPr>
        <p:txBody>
          <a:bodyPr wrap="square" rtlCol="0">
            <a:spAutoFit/>
          </a:bodyPr>
          <a:lstStyle/>
          <a:p>
            <a:pPr algn="ctr"/>
            <a:r>
              <a:rPr lang="en-US" sz="2800" dirty="0" smtClean="0"/>
              <a:t>Bayes’ Rule</a:t>
            </a:r>
            <a:endParaRPr lang="en-US" sz="2800" dirty="0"/>
          </a:p>
        </p:txBody>
      </p:sp>
      <p:sp>
        <p:nvSpPr>
          <p:cNvPr id="9" name="Oval 8"/>
          <p:cNvSpPr/>
          <p:nvPr/>
        </p:nvSpPr>
        <p:spPr>
          <a:xfrm>
            <a:off x="2571749" y="2885090"/>
            <a:ext cx="1348609" cy="92491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67384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29</a:t>
            </a:fld>
            <a:endParaRPr lang="nl-NL" dirty="0"/>
          </a:p>
        </p:txBody>
      </p:sp>
      <p:sp>
        <p:nvSpPr>
          <p:cNvPr id="4" name="Content Placeholder 3"/>
          <p:cNvSpPr>
            <a:spLocks noGrp="1"/>
          </p:cNvSpPr>
          <p:nvPr>
            <p:ph sz="quarter" idx="13"/>
          </p:nvPr>
        </p:nvSpPr>
        <p:spPr/>
        <p:txBody>
          <a:bodyPr/>
          <a:lstStyle/>
          <a:p>
            <a:endParaRPr lang="en-US" dirty="0"/>
          </a:p>
        </p:txBody>
      </p:sp>
      <p:sp>
        <p:nvSpPr>
          <p:cNvPr id="5" name="Title 4"/>
          <p:cNvSpPr>
            <a:spLocks noGrp="1"/>
          </p:cNvSpPr>
          <p:nvPr>
            <p:ph type="title"/>
          </p:nvPr>
        </p:nvSpPr>
        <p:spPr/>
        <p:txBody>
          <a:bodyPr/>
          <a:lstStyle/>
          <a:p>
            <a:pPr algn="ctr"/>
            <a:r>
              <a:rPr lang="en-US" dirty="0" err="1" smtClean="0"/>
              <a:t>Resultaten</a:t>
            </a:r>
            <a:endParaRPr lang="en-US" dirty="0"/>
          </a:p>
        </p:txBody>
      </p:sp>
      <p:pic>
        <p:nvPicPr>
          <p:cNvPr id="1026" name="Picture 2" descr="C:\Users\susve\Desktop\T208-Probabilistic-Programming-A-Case-Study\thesis\presentations\2 second\result_problog_query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195" y="1129384"/>
            <a:ext cx="8671609" cy="41148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susve\Desktop\T208-Probabilistic-Programming-A-Case-Study\thesis\presentations\2 second\result_problog_query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5533016"/>
            <a:ext cx="7315200" cy="483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1194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30</a:t>
            </a:fld>
            <a:endParaRPr lang="nl-NL" dirty="0"/>
          </a:p>
        </p:txBody>
      </p:sp>
      <p:sp>
        <p:nvSpPr>
          <p:cNvPr id="5" name="Title 4"/>
          <p:cNvSpPr>
            <a:spLocks noGrp="1"/>
          </p:cNvSpPr>
          <p:nvPr>
            <p:ph type="title"/>
          </p:nvPr>
        </p:nvSpPr>
        <p:spPr/>
        <p:txBody>
          <a:bodyPr/>
          <a:lstStyle/>
          <a:p>
            <a:pPr algn="ctr"/>
            <a:r>
              <a:rPr lang="en-US" dirty="0" err="1"/>
              <a:t>Resultaten</a:t>
            </a:r>
            <a:endParaRPr lang="nl-BE" dirty="0"/>
          </a:p>
        </p:txBody>
      </p:sp>
      <p:graphicFrame>
        <p:nvGraphicFramePr>
          <p:cNvPr id="6" name="Table 5"/>
          <p:cNvGraphicFramePr>
            <a:graphicFrameLocks noGrp="1"/>
          </p:cNvGraphicFramePr>
          <p:nvPr>
            <p:extLst>
              <p:ext uri="{D42A27DB-BD31-4B8C-83A1-F6EECF244321}">
                <p14:modId xmlns:p14="http://schemas.microsoft.com/office/powerpoint/2010/main" val="3608301725"/>
              </p:ext>
            </p:extLst>
          </p:nvPr>
        </p:nvGraphicFramePr>
        <p:xfrm>
          <a:off x="1237378" y="1274904"/>
          <a:ext cx="6669244" cy="4744896"/>
        </p:xfrm>
        <a:graphic>
          <a:graphicData uri="http://schemas.openxmlformats.org/drawingml/2006/table">
            <a:tbl>
              <a:tblPr firstRow="1" firstCol="1" bandRow="1">
                <a:tableStyleId>{5C22544A-7EE6-4342-B048-85BDC9FD1C3A}</a:tableStyleId>
              </a:tblPr>
              <a:tblGrid>
                <a:gridCol w="2841852"/>
                <a:gridCol w="3827392"/>
              </a:tblGrid>
              <a:tr h="433552">
                <a:tc>
                  <a:txBody>
                    <a:bodyPr/>
                    <a:lstStyle/>
                    <a:p>
                      <a:pPr algn="ctr"/>
                      <a:endParaRPr lang="nl-BE" dirty="0"/>
                    </a:p>
                  </a:txBody>
                  <a:tcPr/>
                </a:tc>
                <a:tc>
                  <a:txBody>
                    <a:bodyPr/>
                    <a:lstStyle/>
                    <a:p>
                      <a:pPr algn="ctr"/>
                      <a:r>
                        <a:rPr lang="nl-BE" dirty="0" smtClean="0"/>
                        <a:t>ProbLog2</a:t>
                      </a:r>
                      <a:endParaRPr lang="nl-BE" dirty="0"/>
                    </a:p>
                  </a:txBody>
                  <a:tcPr/>
                </a:tc>
              </a:tr>
              <a:tr h="433552">
                <a:tc>
                  <a:txBody>
                    <a:bodyPr/>
                    <a:lstStyle/>
                    <a:p>
                      <a:pPr algn="ctr"/>
                      <a:r>
                        <a:rPr lang="nl-BE" dirty="0" err="1" smtClean="0"/>
                        <a:t>Performantie</a:t>
                      </a:r>
                      <a:endParaRPr lang="nl-BE" dirty="0"/>
                    </a:p>
                  </a:txBody>
                  <a:tcPr/>
                </a:tc>
                <a:tc>
                  <a:txBody>
                    <a:bodyPr/>
                    <a:lstStyle/>
                    <a:p>
                      <a:pPr algn="ctr"/>
                      <a:r>
                        <a:rPr lang="nl-BE" sz="1400" dirty="0" smtClean="0"/>
                        <a:t>Onmogelijk voor 10x10 borden.</a:t>
                      </a:r>
                    </a:p>
                    <a:p>
                      <a:pPr algn="ctr"/>
                      <a:r>
                        <a:rPr lang="nl-BE" sz="1400" dirty="0" smtClean="0"/>
                        <a:t>Onmogelijk voor alle bord configuraties. Benaderende</a:t>
                      </a:r>
                      <a:r>
                        <a:rPr lang="nl-BE" sz="1400" baseline="0" dirty="0" smtClean="0"/>
                        <a:t> inferentie nodig.</a:t>
                      </a:r>
                      <a:endParaRPr lang="nl-BE" sz="1400" dirty="0" smtClean="0"/>
                    </a:p>
                  </a:txBody>
                  <a:tcPr/>
                </a:tc>
              </a:tr>
              <a:tr h="433552">
                <a:tc>
                  <a:txBody>
                    <a:bodyPr/>
                    <a:lstStyle/>
                    <a:p>
                      <a:pPr algn="ctr"/>
                      <a:r>
                        <a:rPr lang="en-US" dirty="0" err="1" smtClean="0"/>
                        <a:t>Geheugengebruik</a:t>
                      </a:r>
                      <a:endParaRPr lang="nl-BE" dirty="0"/>
                    </a:p>
                  </a:txBody>
                  <a:tcPr/>
                </a:tc>
                <a:tc>
                  <a:txBody>
                    <a:bodyPr/>
                    <a:lstStyle/>
                    <a:p>
                      <a:pPr algn="ctr"/>
                      <a:r>
                        <a:rPr lang="nl-BE" sz="1400" dirty="0" smtClean="0"/>
                        <a:t>Pure functies.</a:t>
                      </a:r>
                    </a:p>
                    <a:p>
                      <a:pPr algn="ctr"/>
                      <a:r>
                        <a:rPr lang="nl-BE" sz="1400" dirty="0" smtClean="0"/>
                        <a:t>?</a:t>
                      </a:r>
                      <a:endParaRPr lang="nl-BE" sz="1400" dirty="0"/>
                    </a:p>
                  </a:txBody>
                  <a:tcPr/>
                </a:tc>
              </a:tr>
              <a:tr h="433552">
                <a:tc>
                  <a:txBody>
                    <a:bodyPr/>
                    <a:lstStyle/>
                    <a:p>
                      <a:pPr algn="ctr"/>
                      <a:r>
                        <a:rPr lang="nl-NL" dirty="0" smtClean="0"/>
                        <a:t>Expressiviteit</a:t>
                      </a:r>
                      <a:endParaRPr lang="nl-BE" dirty="0"/>
                    </a:p>
                  </a:txBody>
                  <a:tcPr/>
                </a:tc>
                <a:tc>
                  <a:txBody>
                    <a:bodyPr/>
                    <a:lstStyle/>
                    <a:p>
                      <a:pPr algn="ctr"/>
                      <a:r>
                        <a:rPr lang="nl-BE" sz="1400" dirty="0" smtClean="0"/>
                        <a:t>?</a:t>
                      </a:r>
                      <a:endParaRPr lang="nl-BE" sz="1400" dirty="0"/>
                    </a:p>
                  </a:txBody>
                  <a:tcPr/>
                </a:tc>
              </a:tr>
              <a:tr h="433552">
                <a:tc>
                  <a:txBody>
                    <a:bodyPr/>
                    <a:lstStyle/>
                    <a:p>
                      <a:pPr algn="ctr"/>
                      <a:r>
                        <a:rPr lang="nl-BE" dirty="0" smtClean="0"/>
                        <a:t>Uitbreidbaarheid</a:t>
                      </a:r>
                      <a:endParaRPr lang="nl-BE" dirty="0"/>
                    </a:p>
                  </a:txBody>
                  <a:tcPr/>
                </a:tc>
                <a:tc>
                  <a:txBody>
                    <a:bodyPr/>
                    <a:lstStyle/>
                    <a:p>
                      <a:pPr algn="ctr"/>
                      <a:r>
                        <a:rPr lang="nl-BE" sz="1400" dirty="0" smtClean="0"/>
                        <a:t>Uitstekend</a:t>
                      </a:r>
                      <a:r>
                        <a:rPr lang="nl-BE" sz="1400" baseline="0" dirty="0" smtClean="0"/>
                        <a:t> voor het veranderen van distributies.</a:t>
                      </a:r>
                      <a:endParaRPr lang="nl-BE" sz="1400" dirty="0"/>
                    </a:p>
                  </a:txBody>
                  <a:tcPr/>
                </a:tc>
              </a:tr>
              <a:tr h="433552">
                <a:tc>
                  <a:txBody>
                    <a:bodyPr/>
                    <a:lstStyle/>
                    <a:p>
                      <a:pPr algn="ctr"/>
                      <a:r>
                        <a:rPr lang="nl-BE" dirty="0" smtClean="0"/>
                        <a:t>Tools beschikbaar</a:t>
                      </a:r>
                    </a:p>
                  </a:txBody>
                  <a:tcPr/>
                </a:tc>
                <a:tc>
                  <a:txBody>
                    <a:bodyPr/>
                    <a:lstStyle/>
                    <a:p>
                      <a:pPr algn="ctr"/>
                      <a:r>
                        <a:rPr lang="nl-BE" sz="1400" dirty="0" smtClean="0"/>
                        <a:t>Geen debugger,</a:t>
                      </a:r>
                      <a:r>
                        <a:rPr lang="nl-BE" sz="1400" baseline="0" dirty="0" smtClean="0"/>
                        <a:t> geen IDE, geen REPL. Gebruik van SWI-PL voor debuggen van predicaten.</a:t>
                      </a:r>
                    </a:p>
                    <a:p>
                      <a:pPr algn="ctr"/>
                      <a:r>
                        <a:rPr lang="nl-BE" sz="1400" baseline="0" dirty="0" smtClean="0"/>
                        <a:t>Mogelijkheid om python te gebruiken.</a:t>
                      </a:r>
                      <a:endParaRPr lang="nl-BE" sz="1400" dirty="0"/>
                    </a:p>
                  </a:txBody>
                  <a:tcPr/>
                </a:tc>
              </a:tr>
              <a:tr h="433552">
                <a:tc>
                  <a:txBody>
                    <a:bodyPr/>
                    <a:lstStyle/>
                    <a:p>
                      <a:pPr algn="ctr"/>
                      <a:r>
                        <a:rPr lang="nl-BE" dirty="0" smtClean="0"/>
                        <a:t>Moeilijkheidsgraad</a:t>
                      </a:r>
                      <a:endParaRPr lang="nl-BE" dirty="0"/>
                    </a:p>
                  </a:txBody>
                  <a:tcPr/>
                </a:tc>
                <a:tc>
                  <a:txBody>
                    <a:bodyPr/>
                    <a:lstStyle/>
                    <a:p>
                      <a:pPr algn="ctr"/>
                      <a:r>
                        <a:rPr lang="nl-BE" sz="1400" dirty="0" smtClean="0"/>
                        <a:t>Gebruiksvriendelijke installatie (python</a:t>
                      </a:r>
                      <a:r>
                        <a:rPr lang="nl-BE" sz="1400" baseline="0" dirty="0" smtClean="0"/>
                        <a:t> nodig</a:t>
                      </a:r>
                      <a:r>
                        <a:rPr lang="nl-BE" sz="1400" dirty="0" smtClean="0"/>
                        <a:t>).</a:t>
                      </a:r>
                    </a:p>
                    <a:p>
                      <a:pPr algn="ctr"/>
                      <a:r>
                        <a:rPr lang="nl-BE" sz="1400" dirty="0" smtClean="0"/>
                        <a:t>Elegante</a:t>
                      </a:r>
                      <a:r>
                        <a:rPr lang="nl-BE" sz="1400" baseline="0" dirty="0" smtClean="0"/>
                        <a:t> code (subjectief).</a:t>
                      </a:r>
                    </a:p>
                    <a:p>
                      <a:pPr algn="ctr"/>
                      <a:r>
                        <a:rPr lang="nl-BE" sz="1400" baseline="0" dirty="0" smtClean="0"/>
                        <a:t>Makkelijk (subjectief).</a:t>
                      </a:r>
                      <a:endParaRPr lang="nl-BE" sz="1400" dirty="0" smtClean="0"/>
                    </a:p>
                  </a:txBody>
                  <a:tcPr/>
                </a:tc>
              </a:tr>
              <a:tr h="433552">
                <a:tc>
                  <a:txBody>
                    <a:bodyPr/>
                    <a:lstStyle/>
                    <a:p>
                      <a:pPr algn="ctr"/>
                      <a:r>
                        <a:rPr lang="nl-BE" dirty="0" smtClean="0"/>
                        <a:t>Programmeerparadigma</a:t>
                      </a:r>
                      <a:endParaRPr lang="nl-BE" dirty="0"/>
                    </a:p>
                  </a:txBody>
                  <a:tcPr/>
                </a:tc>
                <a:tc>
                  <a:txBody>
                    <a:bodyPr/>
                    <a:lstStyle/>
                    <a:p>
                      <a:pPr algn="ctr"/>
                      <a:r>
                        <a:rPr lang="nl-BE" sz="1400" dirty="0" smtClean="0"/>
                        <a:t>Logisch</a:t>
                      </a:r>
                      <a:endParaRPr lang="nl-BE" sz="1400" dirty="0"/>
                    </a:p>
                  </a:txBody>
                  <a:tcPr/>
                </a:tc>
              </a:tr>
            </a:tbl>
          </a:graphicData>
        </a:graphic>
      </p:graphicFrame>
    </p:spTree>
    <p:extLst>
      <p:ext uri="{BB962C8B-B14F-4D97-AF65-F5344CB8AC3E}">
        <p14:creationId xmlns:p14="http://schemas.microsoft.com/office/powerpoint/2010/main" val="41168671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31</a:t>
            </a:fld>
            <a:endParaRPr lang="nl-NL" dirty="0"/>
          </a:p>
        </p:txBody>
      </p:sp>
      <p:sp>
        <p:nvSpPr>
          <p:cNvPr id="4" name="Content Placeholder 3"/>
          <p:cNvSpPr>
            <a:spLocks noGrp="1"/>
          </p:cNvSpPr>
          <p:nvPr>
            <p:ph sz="quarter" idx="13"/>
          </p:nvPr>
        </p:nvSpPr>
        <p:spPr/>
        <p:txBody>
          <a:bodyPr/>
          <a:lstStyle/>
          <a:p>
            <a:r>
              <a:rPr lang="en-US" dirty="0" err="1" smtClean="0"/>
              <a:t>Verdere</a:t>
            </a:r>
            <a:r>
              <a:rPr lang="en-US" dirty="0" smtClean="0"/>
              <a:t> </a:t>
            </a:r>
            <a:r>
              <a:rPr lang="en-US" dirty="0" err="1" smtClean="0"/>
              <a:t>evaluatie</a:t>
            </a:r>
            <a:r>
              <a:rPr lang="en-US" dirty="0" smtClean="0"/>
              <a:t> van </a:t>
            </a:r>
            <a:r>
              <a:rPr lang="en-US" dirty="0" smtClean="0"/>
              <a:t>ProbLog2.</a:t>
            </a:r>
          </a:p>
          <a:p>
            <a:pPr lvl="1"/>
            <a:r>
              <a:rPr lang="en-US" dirty="0" err="1" smtClean="0"/>
              <a:t>Performantie</a:t>
            </a:r>
            <a:r>
              <a:rPr lang="en-US" dirty="0"/>
              <a:t>;</a:t>
            </a:r>
            <a:r>
              <a:rPr lang="en-US" dirty="0" smtClean="0"/>
              <a:t> </a:t>
            </a:r>
            <a:r>
              <a:rPr lang="en-US" dirty="0" err="1" smtClean="0"/>
              <a:t>Geheugengebruik</a:t>
            </a:r>
            <a:r>
              <a:rPr lang="en-US" dirty="0" smtClean="0"/>
              <a:t>; </a:t>
            </a:r>
            <a:r>
              <a:rPr lang="en-US" dirty="0" err="1" smtClean="0"/>
              <a:t>expressiviteit</a:t>
            </a:r>
            <a:r>
              <a:rPr lang="en-US" dirty="0" smtClean="0"/>
              <a:t>,…</a:t>
            </a:r>
            <a:endParaRPr lang="en-US" dirty="0" smtClean="0"/>
          </a:p>
          <a:p>
            <a:r>
              <a:rPr lang="en-US" dirty="0" err="1" smtClean="0"/>
              <a:t>Implementatie</a:t>
            </a:r>
            <a:r>
              <a:rPr lang="en-US" dirty="0" smtClean="0"/>
              <a:t> van model in Anglican.</a:t>
            </a:r>
          </a:p>
          <a:p>
            <a:r>
              <a:rPr lang="en-US" dirty="0" err="1" smtClean="0"/>
              <a:t>Evaluatie</a:t>
            </a:r>
            <a:r>
              <a:rPr lang="en-US" dirty="0" smtClean="0"/>
              <a:t> van Anglican.</a:t>
            </a:r>
          </a:p>
          <a:p>
            <a:r>
              <a:rPr lang="en-US" dirty="0" err="1" smtClean="0"/>
              <a:t>Evaluatie</a:t>
            </a:r>
            <a:r>
              <a:rPr lang="en-US" dirty="0" smtClean="0"/>
              <a:t> Anglican                 </a:t>
            </a:r>
            <a:r>
              <a:rPr lang="en-US" dirty="0" smtClean="0"/>
              <a:t>ProbLog2.</a:t>
            </a:r>
            <a:endParaRPr lang="en-US" dirty="0" smtClean="0"/>
          </a:p>
          <a:p>
            <a:r>
              <a:rPr lang="en-US" dirty="0" err="1" smtClean="0"/>
              <a:t>Derde</a:t>
            </a:r>
            <a:r>
              <a:rPr lang="en-US" dirty="0" smtClean="0"/>
              <a:t> PPL </a:t>
            </a:r>
            <a:r>
              <a:rPr lang="en-US" dirty="0" err="1" smtClean="0"/>
              <a:t>implementeren</a:t>
            </a:r>
            <a:r>
              <a:rPr lang="en-US" dirty="0" smtClean="0"/>
              <a:t> en </a:t>
            </a:r>
            <a:r>
              <a:rPr lang="en-US" dirty="0" err="1" smtClean="0"/>
              <a:t>evalueren</a:t>
            </a:r>
            <a:r>
              <a:rPr lang="en-US" dirty="0" smtClean="0"/>
              <a:t>.</a:t>
            </a:r>
          </a:p>
          <a:p>
            <a:endParaRPr lang="en-US" dirty="0"/>
          </a:p>
        </p:txBody>
      </p:sp>
      <p:sp>
        <p:nvSpPr>
          <p:cNvPr id="5" name="Title 4"/>
          <p:cNvSpPr>
            <a:spLocks noGrp="1"/>
          </p:cNvSpPr>
          <p:nvPr>
            <p:ph type="title"/>
          </p:nvPr>
        </p:nvSpPr>
        <p:spPr/>
        <p:txBody>
          <a:bodyPr/>
          <a:lstStyle/>
          <a:p>
            <a:pPr algn="ctr"/>
            <a:r>
              <a:rPr lang="en-US" dirty="0" err="1" smtClean="0"/>
              <a:t>Toekomst</a:t>
            </a:r>
            <a:endParaRPr lang="en-US" dirty="0"/>
          </a:p>
        </p:txBody>
      </p:sp>
      <p:sp>
        <p:nvSpPr>
          <p:cNvPr id="6" name="Left-Right Arrow 5"/>
          <p:cNvSpPr/>
          <p:nvPr/>
        </p:nvSpPr>
        <p:spPr>
          <a:xfrm>
            <a:off x="3550141" y="3712267"/>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9843706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3</a:t>
            </a:fld>
            <a:endParaRPr lang="nl-NL" dirty="0"/>
          </a:p>
        </p:txBody>
      </p:sp>
      <p:sp>
        <p:nvSpPr>
          <p:cNvPr id="5" name="Title 4"/>
          <p:cNvSpPr>
            <a:spLocks noGrp="1"/>
          </p:cNvSpPr>
          <p:nvPr>
            <p:ph type="title"/>
          </p:nvPr>
        </p:nvSpPr>
        <p:spPr/>
        <p:txBody>
          <a:bodyPr>
            <a:normAutofit/>
          </a:bodyPr>
          <a:lstStyle/>
          <a:p>
            <a:pPr algn="ctr"/>
            <a:r>
              <a:rPr lang="en-US" dirty="0" err="1"/>
              <a:t>O</a:t>
            </a:r>
            <a:r>
              <a:rPr lang="en-US" dirty="0" err="1" smtClean="0"/>
              <a:t>nzekerheid</a:t>
            </a:r>
            <a:r>
              <a:rPr lang="en-US" dirty="0"/>
              <a:t>?</a:t>
            </a:r>
          </a:p>
        </p:txBody>
      </p:sp>
      <p:grpSp>
        <p:nvGrpSpPr>
          <p:cNvPr id="11" name="Group 10"/>
          <p:cNvGrpSpPr/>
          <p:nvPr/>
        </p:nvGrpSpPr>
        <p:grpSpPr>
          <a:xfrm>
            <a:off x="2571749" y="1981502"/>
            <a:ext cx="4000501" cy="2876248"/>
            <a:chOff x="2571749" y="1981502"/>
            <a:chExt cx="4000501" cy="2876248"/>
          </a:xfrm>
        </p:grpSpPr>
        <p:grpSp>
          <p:nvGrpSpPr>
            <p:cNvPr id="8" name="Group 7"/>
            <p:cNvGrpSpPr/>
            <p:nvPr/>
          </p:nvGrpSpPr>
          <p:grpSpPr>
            <a:xfrm>
              <a:off x="2571750" y="1981502"/>
              <a:ext cx="4000500" cy="2876248"/>
              <a:chOff x="2571750" y="1981502"/>
              <a:chExt cx="4000500" cy="2876248"/>
            </a:xfrm>
          </p:grpSpPr>
          <p:pic>
            <p:nvPicPr>
              <p:cNvPr id="6" name="Picture 2" descr="Afbeeldingsresultaat voor bayes ru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750" y="2000250"/>
                <a:ext cx="4000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252951" y="1981502"/>
                <a:ext cx="2638097" cy="523220"/>
              </a:xfrm>
              <a:prstGeom prst="rect">
                <a:avLst/>
              </a:prstGeom>
              <a:noFill/>
            </p:spPr>
            <p:txBody>
              <a:bodyPr wrap="square" rtlCol="0">
                <a:spAutoFit/>
              </a:bodyPr>
              <a:lstStyle/>
              <a:p>
                <a:pPr algn="ctr"/>
                <a:r>
                  <a:rPr lang="en-US" sz="2800" dirty="0" smtClean="0"/>
                  <a:t>Bayes’ Rule</a:t>
                </a:r>
                <a:endParaRPr lang="en-US" sz="2800" dirty="0"/>
              </a:p>
            </p:txBody>
          </p:sp>
        </p:grpSp>
        <p:sp>
          <p:nvSpPr>
            <p:cNvPr id="9" name="Oval 8"/>
            <p:cNvSpPr/>
            <p:nvPr/>
          </p:nvSpPr>
          <p:spPr>
            <a:xfrm>
              <a:off x="2571749" y="2885090"/>
              <a:ext cx="1348609" cy="92491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p:cNvSpPr txBox="1"/>
          <p:nvPr/>
        </p:nvSpPr>
        <p:spPr>
          <a:xfrm>
            <a:off x="2571749" y="4211418"/>
            <a:ext cx="4000500" cy="646331"/>
          </a:xfrm>
          <a:prstGeom prst="rect">
            <a:avLst/>
          </a:prstGeom>
          <a:noFill/>
        </p:spPr>
        <p:txBody>
          <a:bodyPr wrap="square" rtlCol="0">
            <a:spAutoFit/>
          </a:bodyPr>
          <a:lstStyle/>
          <a:p>
            <a:r>
              <a:rPr lang="en-US" dirty="0" smtClean="0"/>
              <a:t>A = </a:t>
            </a:r>
            <a:r>
              <a:rPr lang="en-US" dirty="0" err="1" smtClean="0"/>
              <a:t>Hypothese</a:t>
            </a:r>
            <a:endParaRPr lang="en-US" dirty="0" smtClean="0"/>
          </a:p>
          <a:p>
            <a:r>
              <a:rPr lang="en-US" dirty="0" smtClean="0"/>
              <a:t>B = </a:t>
            </a:r>
            <a:r>
              <a:rPr lang="en-US" dirty="0" err="1" smtClean="0"/>
              <a:t>Bewijs</a:t>
            </a:r>
            <a:endParaRPr lang="en-US" dirty="0" smtClean="0"/>
          </a:p>
        </p:txBody>
      </p:sp>
    </p:spTree>
    <p:extLst>
      <p:ext uri="{BB962C8B-B14F-4D97-AF65-F5344CB8AC3E}">
        <p14:creationId xmlns:p14="http://schemas.microsoft.com/office/powerpoint/2010/main" val="39471300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4</a:t>
            </a:fld>
            <a:endParaRPr lang="nl-NL" dirty="0"/>
          </a:p>
        </p:txBody>
      </p:sp>
      <p:sp>
        <p:nvSpPr>
          <p:cNvPr id="5" name="Title 4"/>
          <p:cNvSpPr>
            <a:spLocks noGrp="1"/>
          </p:cNvSpPr>
          <p:nvPr>
            <p:ph type="title"/>
          </p:nvPr>
        </p:nvSpPr>
        <p:spPr/>
        <p:txBody>
          <a:bodyPr>
            <a:normAutofit/>
          </a:bodyPr>
          <a:lstStyle/>
          <a:p>
            <a:pPr algn="ctr"/>
            <a:r>
              <a:rPr lang="en-US" dirty="0" err="1" smtClean="0"/>
              <a:t>Onzekerheid</a:t>
            </a:r>
            <a:r>
              <a:rPr lang="en-US" dirty="0"/>
              <a:t>?</a:t>
            </a:r>
          </a:p>
        </p:txBody>
      </p:sp>
      <p:grpSp>
        <p:nvGrpSpPr>
          <p:cNvPr id="11" name="Group 10"/>
          <p:cNvGrpSpPr/>
          <p:nvPr/>
        </p:nvGrpSpPr>
        <p:grpSpPr>
          <a:xfrm>
            <a:off x="2571749" y="1981502"/>
            <a:ext cx="4000501" cy="2876248"/>
            <a:chOff x="2571749" y="1981502"/>
            <a:chExt cx="4000501" cy="2876248"/>
          </a:xfrm>
        </p:grpSpPr>
        <p:grpSp>
          <p:nvGrpSpPr>
            <p:cNvPr id="8" name="Group 7"/>
            <p:cNvGrpSpPr/>
            <p:nvPr/>
          </p:nvGrpSpPr>
          <p:grpSpPr>
            <a:xfrm>
              <a:off x="2571750" y="1981502"/>
              <a:ext cx="4000500" cy="2876248"/>
              <a:chOff x="2571750" y="1981502"/>
              <a:chExt cx="4000500" cy="2876248"/>
            </a:xfrm>
          </p:grpSpPr>
          <p:pic>
            <p:nvPicPr>
              <p:cNvPr id="6" name="Picture 2" descr="Afbeeldingsresultaat voor bayes ru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750" y="2000250"/>
                <a:ext cx="4000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252951" y="1981502"/>
                <a:ext cx="2638097" cy="523220"/>
              </a:xfrm>
              <a:prstGeom prst="rect">
                <a:avLst/>
              </a:prstGeom>
              <a:noFill/>
            </p:spPr>
            <p:txBody>
              <a:bodyPr wrap="square" rtlCol="0">
                <a:spAutoFit/>
              </a:bodyPr>
              <a:lstStyle/>
              <a:p>
                <a:pPr algn="ctr"/>
                <a:r>
                  <a:rPr lang="en-US" sz="2800" dirty="0" smtClean="0"/>
                  <a:t>Bayes’ Rule</a:t>
                </a:r>
                <a:endParaRPr lang="en-US" sz="2800" dirty="0"/>
              </a:p>
            </p:txBody>
          </p:sp>
        </p:grpSp>
        <p:sp>
          <p:nvSpPr>
            <p:cNvPr id="9" name="Oval 8"/>
            <p:cNvSpPr/>
            <p:nvPr/>
          </p:nvSpPr>
          <p:spPr>
            <a:xfrm>
              <a:off x="2571749" y="2885090"/>
              <a:ext cx="1348609" cy="92491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p:cNvSpPr txBox="1"/>
          <p:nvPr/>
        </p:nvSpPr>
        <p:spPr>
          <a:xfrm>
            <a:off x="2571749" y="4211418"/>
            <a:ext cx="4000500" cy="646331"/>
          </a:xfrm>
          <a:prstGeom prst="rect">
            <a:avLst/>
          </a:prstGeom>
          <a:noFill/>
        </p:spPr>
        <p:txBody>
          <a:bodyPr wrap="square" rtlCol="0">
            <a:spAutoFit/>
          </a:bodyPr>
          <a:lstStyle/>
          <a:p>
            <a:r>
              <a:rPr lang="en-US" dirty="0" smtClean="0"/>
              <a:t>A = </a:t>
            </a:r>
            <a:r>
              <a:rPr lang="en-US" dirty="0" err="1" smtClean="0"/>
              <a:t>Hypothese</a:t>
            </a:r>
            <a:endParaRPr lang="en-US" dirty="0" smtClean="0"/>
          </a:p>
          <a:p>
            <a:r>
              <a:rPr lang="en-US" dirty="0" smtClean="0"/>
              <a:t>B = </a:t>
            </a:r>
            <a:r>
              <a:rPr lang="en-US" dirty="0" err="1" smtClean="0"/>
              <a:t>Bewijs</a:t>
            </a:r>
            <a:endParaRPr lang="en-US" dirty="0" smtClean="0"/>
          </a:p>
        </p:txBody>
      </p:sp>
      <p:sp>
        <p:nvSpPr>
          <p:cNvPr id="10" name="TextBox 9"/>
          <p:cNvSpPr txBox="1"/>
          <p:nvPr/>
        </p:nvSpPr>
        <p:spPr>
          <a:xfrm>
            <a:off x="1460938" y="5034455"/>
            <a:ext cx="6222124" cy="923330"/>
          </a:xfrm>
          <a:prstGeom prst="rect">
            <a:avLst/>
          </a:prstGeom>
          <a:noFill/>
        </p:spPr>
        <p:txBody>
          <a:bodyPr wrap="square" rtlCol="0">
            <a:spAutoFit/>
          </a:bodyPr>
          <a:lstStyle/>
          <a:p>
            <a:r>
              <a:rPr lang="en-US" dirty="0" err="1" smtClean="0"/>
              <a:t>Voorbeeld</a:t>
            </a:r>
            <a:r>
              <a:rPr lang="en-US" dirty="0" smtClean="0"/>
              <a:t>: </a:t>
            </a:r>
            <a:r>
              <a:rPr lang="en-US" dirty="0" err="1" smtClean="0"/>
              <a:t>Wat</a:t>
            </a:r>
            <a:r>
              <a:rPr lang="en-US" dirty="0" smtClean="0"/>
              <a:t> is de </a:t>
            </a:r>
            <a:r>
              <a:rPr lang="en-US" dirty="0" err="1" smtClean="0"/>
              <a:t>kans</a:t>
            </a:r>
            <a:r>
              <a:rPr lang="en-US" dirty="0" smtClean="0"/>
              <a:t> </a:t>
            </a:r>
            <a:r>
              <a:rPr lang="en-US" dirty="0" err="1" smtClean="0"/>
              <a:t>dat</a:t>
            </a:r>
            <a:r>
              <a:rPr lang="en-US" dirty="0" smtClean="0"/>
              <a:t> </a:t>
            </a:r>
            <a:r>
              <a:rPr lang="en-US" dirty="0" err="1" smtClean="0"/>
              <a:t>een</a:t>
            </a:r>
            <a:r>
              <a:rPr lang="en-US" dirty="0" smtClean="0"/>
              <a:t> </a:t>
            </a:r>
            <a:r>
              <a:rPr lang="en-US" dirty="0" err="1" smtClean="0"/>
              <a:t>muntstuk</a:t>
            </a:r>
            <a:r>
              <a:rPr lang="en-US" dirty="0" smtClean="0"/>
              <a:t> </a:t>
            </a:r>
            <a:r>
              <a:rPr lang="en-US" dirty="0" err="1" smtClean="0"/>
              <a:t>eerlijk</a:t>
            </a:r>
            <a:r>
              <a:rPr lang="en-US" dirty="0" smtClean="0"/>
              <a:t> is </a:t>
            </a:r>
            <a:r>
              <a:rPr lang="en-US" dirty="0" err="1" smtClean="0"/>
              <a:t>als</a:t>
            </a:r>
            <a:r>
              <a:rPr lang="en-US" dirty="0" smtClean="0"/>
              <a:t> we </a:t>
            </a:r>
            <a:r>
              <a:rPr lang="en-US" dirty="0" smtClean="0"/>
              <a:t>het </a:t>
            </a:r>
            <a:r>
              <a:rPr lang="en-US" dirty="0" err="1" smtClean="0"/>
              <a:t>muntstuk</a:t>
            </a:r>
            <a:r>
              <a:rPr lang="en-US" dirty="0" smtClean="0"/>
              <a:t> 20 </a:t>
            </a:r>
            <a:r>
              <a:rPr lang="en-US" dirty="0" err="1" smtClean="0"/>
              <a:t>keer</a:t>
            </a:r>
            <a:r>
              <a:rPr lang="en-US" dirty="0" smtClean="0"/>
              <a:t> </a:t>
            </a:r>
            <a:r>
              <a:rPr lang="en-US" dirty="0" err="1" smtClean="0"/>
              <a:t>tossen</a:t>
            </a:r>
            <a:r>
              <a:rPr lang="en-US" dirty="0" smtClean="0"/>
              <a:t> en </a:t>
            </a:r>
            <a:r>
              <a:rPr lang="en-US" dirty="0" smtClean="0"/>
              <a:t>we 15 </a:t>
            </a:r>
            <a:r>
              <a:rPr lang="en-US" dirty="0" err="1" smtClean="0"/>
              <a:t>keer</a:t>
            </a:r>
            <a:r>
              <a:rPr lang="en-US" dirty="0" smtClean="0"/>
              <a:t> munt </a:t>
            </a:r>
            <a:r>
              <a:rPr lang="en-US" dirty="0" err="1" smtClean="0"/>
              <a:t>krijgen</a:t>
            </a:r>
            <a:r>
              <a:rPr lang="en-US" dirty="0" smtClean="0"/>
              <a:t> en 5 </a:t>
            </a:r>
            <a:r>
              <a:rPr lang="en-US" dirty="0" err="1" smtClean="0"/>
              <a:t>keer</a:t>
            </a:r>
            <a:r>
              <a:rPr lang="en-US" dirty="0" smtClean="0"/>
              <a:t> </a:t>
            </a:r>
            <a:r>
              <a:rPr lang="en-US" dirty="0" smtClean="0"/>
              <a:t>kop?</a:t>
            </a:r>
            <a:endParaRPr lang="en-US" dirty="0"/>
          </a:p>
        </p:txBody>
      </p:sp>
    </p:spTree>
    <p:extLst>
      <p:ext uri="{BB962C8B-B14F-4D97-AF65-F5344CB8AC3E}">
        <p14:creationId xmlns:p14="http://schemas.microsoft.com/office/powerpoint/2010/main" val="37200251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dirty="0"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5</a:t>
            </a:fld>
            <a:endParaRPr lang="nl-NL" dirty="0"/>
          </a:p>
        </p:txBody>
      </p:sp>
      <p:sp>
        <p:nvSpPr>
          <p:cNvPr id="5" name="Title 4"/>
          <p:cNvSpPr>
            <a:spLocks noGrp="1"/>
          </p:cNvSpPr>
          <p:nvPr>
            <p:ph type="title"/>
          </p:nvPr>
        </p:nvSpPr>
        <p:spPr/>
        <p:txBody>
          <a:bodyPr>
            <a:normAutofit fontScale="90000"/>
          </a:bodyPr>
          <a:lstStyle/>
          <a:p>
            <a:pPr algn="ctr"/>
            <a:r>
              <a:rPr lang="nl-BE" dirty="0" smtClean="0"/>
              <a:t>Probabilistische</a:t>
            </a:r>
            <a:r>
              <a:rPr lang="en-US" dirty="0" smtClean="0"/>
              <a:t> </a:t>
            </a:r>
            <a:r>
              <a:rPr lang="en-US" dirty="0" err="1" smtClean="0"/>
              <a:t>Programmeertalen</a:t>
            </a:r>
            <a:r>
              <a:rPr lang="en-US" dirty="0" smtClean="0"/>
              <a:t/>
            </a:r>
            <a:br>
              <a:rPr lang="en-US" dirty="0" smtClean="0"/>
            </a:br>
            <a:r>
              <a:rPr lang="en-US" dirty="0" smtClean="0"/>
              <a:t>(PPL’s </a:t>
            </a:r>
            <a:r>
              <a:rPr lang="en-US" dirty="0" smtClean="0"/>
              <a:t>Engels</a:t>
            </a:r>
            <a:r>
              <a:rPr lang="en-US" dirty="0" smtClean="0"/>
              <a:t>)</a:t>
            </a:r>
            <a:endParaRPr lang="en-US" dirty="0"/>
          </a:p>
        </p:txBody>
      </p:sp>
      <p:cxnSp>
        <p:nvCxnSpPr>
          <p:cNvPr id="6" name="Straight Arrow Connector 5"/>
          <p:cNvCxnSpPr/>
          <p:nvPr/>
        </p:nvCxnSpPr>
        <p:spPr>
          <a:xfrm flipH="1">
            <a:off x="1827296" y="3909847"/>
            <a:ext cx="748862" cy="6521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3175904" y="3909847"/>
            <a:ext cx="748862" cy="6521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427559" y="4635061"/>
            <a:ext cx="1774168" cy="1114097"/>
            <a:chOff x="651642" y="3804743"/>
            <a:chExt cx="1774168" cy="1114097"/>
          </a:xfrm>
        </p:grpSpPr>
        <p:sp>
          <p:nvSpPr>
            <p:cNvPr id="9" name="Oval 8"/>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13360" y="4177125"/>
              <a:ext cx="1250731" cy="369332"/>
            </a:xfrm>
            <a:prstGeom prst="rect">
              <a:avLst/>
            </a:prstGeom>
            <a:noFill/>
          </p:spPr>
          <p:txBody>
            <a:bodyPr wrap="square" rtlCol="0">
              <a:spAutoFit/>
            </a:bodyPr>
            <a:lstStyle/>
            <a:p>
              <a:pPr algn="ctr"/>
              <a:r>
                <a:rPr lang="en-US" dirty="0" smtClean="0"/>
                <a:t>ProbLog2</a:t>
              </a:r>
              <a:endParaRPr lang="en-US" dirty="0"/>
            </a:p>
          </p:txBody>
        </p:sp>
      </p:grpSp>
      <p:grpSp>
        <p:nvGrpSpPr>
          <p:cNvPr id="11" name="Group 10"/>
          <p:cNvGrpSpPr/>
          <p:nvPr/>
        </p:nvGrpSpPr>
        <p:grpSpPr>
          <a:xfrm>
            <a:off x="3550335" y="4650827"/>
            <a:ext cx="1774168" cy="1114097"/>
            <a:chOff x="6773918" y="3804742"/>
            <a:chExt cx="1774168" cy="1114097"/>
          </a:xfrm>
        </p:grpSpPr>
        <p:sp>
          <p:nvSpPr>
            <p:cNvPr id="12" name="Oval 11"/>
            <p:cNvSpPr/>
            <p:nvPr/>
          </p:nvSpPr>
          <p:spPr>
            <a:xfrm>
              <a:off x="6773918" y="3804742"/>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035636" y="4177125"/>
              <a:ext cx="1250731" cy="369332"/>
            </a:xfrm>
            <a:prstGeom prst="rect">
              <a:avLst/>
            </a:prstGeom>
            <a:noFill/>
          </p:spPr>
          <p:txBody>
            <a:bodyPr wrap="square" rtlCol="0">
              <a:spAutoFit/>
            </a:bodyPr>
            <a:lstStyle/>
            <a:p>
              <a:pPr algn="ctr"/>
              <a:r>
                <a:rPr lang="en-US" dirty="0" smtClean="0"/>
                <a:t>Anglican</a:t>
              </a:r>
              <a:endParaRPr lang="en-US" dirty="0"/>
            </a:p>
          </p:txBody>
        </p:sp>
      </p:grpSp>
      <p:grpSp>
        <p:nvGrpSpPr>
          <p:cNvPr id="14" name="Group 13"/>
          <p:cNvGrpSpPr/>
          <p:nvPr/>
        </p:nvGrpSpPr>
        <p:grpSpPr>
          <a:xfrm>
            <a:off x="2201726" y="1923696"/>
            <a:ext cx="4000501" cy="1986151"/>
            <a:chOff x="2571749" y="1981502"/>
            <a:chExt cx="4000501" cy="1986151"/>
          </a:xfrm>
        </p:grpSpPr>
        <p:grpSp>
          <p:nvGrpSpPr>
            <p:cNvPr id="15" name="Group 14"/>
            <p:cNvGrpSpPr/>
            <p:nvPr/>
          </p:nvGrpSpPr>
          <p:grpSpPr>
            <a:xfrm>
              <a:off x="2571750" y="1981502"/>
              <a:ext cx="4000500" cy="1986151"/>
              <a:chOff x="2571750" y="1981502"/>
              <a:chExt cx="4000500" cy="1986151"/>
            </a:xfrm>
          </p:grpSpPr>
          <p:pic>
            <p:nvPicPr>
              <p:cNvPr id="17" name="Picture 2" descr="Afbeeldingsresultaat voor bayes rule"/>
              <p:cNvPicPr>
                <a:picLocks noChangeAspect="1" noChangeArrowheads="1"/>
              </p:cNvPicPr>
              <p:nvPr/>
            </p:nvPicPr>
            <p:blipFill rotWithShape="1">
              <a:blip r:embed="rId3">
                <a:extLst>
                  <a:ext uri="{28A0092B-C50C-407E-A947-70E740481C1C}">
                    <a14:useLocalDpi xmlns:a14="http://schemas.microsoft.com/office/drawing/2010/main" val="0"/>
                  </a:ext>
                </a:extLst>
              </a:blip>
              <a:srcRect b="31149"/>
              <a:stretch/>
            </p:blipFill>
            <p:spPr bwMode="auto">
              <a:xfrm>
                <a:off x="2571750" y="2000250"/>
                <a:ext cx="4000500" cy="1967403"/>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3252951" y="1981502"/>
                <a:ext cx="2638097" cy="523220"/>
              </a:xfrm>
              <a:prstGeom prst="rect">
                <a:avLst/>
              </a:prstGeom>
              <a:noFill/>
            </p:spPr>
            <p:txBody>
              <a:bodyPr wrap="square" rtlCol="0">
                <a:spAutoFit/>
              </a:bodyPr>
              <a:lstStyle/>
              <a:p>
                <a:pPr algn="ctr"/>
                <a:r>
                  <a:rPr lang="en-US" sz="2800" dirty="0" smtClean="0"/>
                  <a:t>Bayes’ Rule</a:t>
                </a:r>
                <a:endParaRPr lang="en-US" sz="2800" dirty="0"/>
              </a:p>
            </p:txBody>
          </p:sp>
        </p:grpSp>
        <p:sp>
          <p:nvSpPr>
            <p:cNvPr id="16" name="Oval 15"/>
            <p:cNvSpPr/>
            <p:nvPr/>
          </p:nvSpPr>
          <p:spPr>
            <a:xfrm>
              <a:off x="2571749" y="2885090"/>
              <a:ext cx="1348609" cy="92491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p:cNvSpPr txBox="1"/>
          <p:nvPr/>
        </p:nvSpPr>
        <p:spPr>
          <a:xfrm>
            <a:off x="5815314" y="5830301"/>
            <a:ext cx="4963978" cy="276999"/>
          </a:xfrm>
          <a:prstGeom prst="rect">
            <a:avLst/>
          </a:prstGeom>
          <a:noFill/>
        </p:spPr>
        <p:txBody>
          <a:bodyPr wrap="square" rtlCol="0">
            <a:spAutoFit/>
          </a:bodyPr>
          <a:lstStyle/>
          <a:p>
            <a:r>
              <a:rPr lang="nl-BE" sz="1200" dirty="0">
                <a:hlinkClick r:id="rId4"/>
              </a:rPr>
              <a:t>http://probabilistic-programming.org/wiki/Home</a:t>
            </a:r>
            <a:endParaRPr lang="nl-BE" sz="1200" dirty="0"/>
          </a:p>
        </p:txBody>
      </p:sp>
    </p:spTree>
    <p:extLst>
      <p:ext uri="{BB962C8B-B14F-4D97-AF65-F5344CB8AC3E}">
        <p14:creationId xmlns:p14="http://schemas.microsoft.com/office/powerpoint/2010/main" val="16797420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6</a:t>
            </a:fld>
            <a:endParaRPr lang="nl-NL" dirty="0"/>
          </a:p>
        </p:txBody>
      </p:sp>
      <p:sp>
        <p:nvSpPr>
          <p:cNvPr id="5" name="Title 4"/>
          <p:cNvSpPr>
            <a:spLocks noGrp="1"/>
          </p:cNvSpPr>
          <p:nvPr>
            <p:ph type="title"/>
          </p:nvPr>
        </p:nvSpPr>
        <p:spPr/>
        <p:txBody>
          <a:bodyPr>
            <a:normAutofit fontScale="90000"/>
          </a:bodyPr>
          <a:lstStyle/>
          <a:p>
            <a:pPr algn="ctr"/>
            <a:r>
              <a:rPr lang="en-US" dirty="0" err="1" smtClean="0"/>
              <a:t>Probabilistische</a:t>
            </a:r>
            <a:r>
              <a:rPr lang="en-US" dirty="0"/>
              <a:t> </a:t>
            </a:r>
            <a:r>
              <a:rPr lang="en-US" dirty="0" err="1" smtClean="0"/>
              <a:t>Programmeertalen</a:t>
            </a:r>
            <a:r>
              <a:rPr lang="en-US" dirty="0" smtClean="0"/>
              <a:t/>
            </a:r>
            <a:br>
              <a:rPr lang="en-US" dirty="0" smtClean="0"/>
            </a:br>
            <a:r>
              <a:rPr lang="en-US" dirty="0" smtClean="0"/>
              <a:t>(PPL’s </a:t>
            </a:r>
            <a:r>
              <a:rPr lang="en-US" dirty="0" smtClean="0"/>
              <a:t>Engels</a:t>
            </a:r>
            <a:r>
              <a:rPr lang="en-US" dirty="0"/>
              <a:t>)</a:t>
            </a:r>
          </a:p>
        </p:txBody>
      </p:sp>
      <p:cxnSp>
        <p:nvCxnSpPr>
          <p:cNvPr id="6" name="Straight Arrow Connector 5"/>
          <p:cNvCxnSpPr/>
          <p:nvPr/>
        </p:nvCxnSpPr>
        <p:spPr>
          <a:xfrm flipH="1">
            <a:off x="1827296" y="3909847"/>
            <a:ext cx="748862" cy="6521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3175904" y="3909847"/>
            <a:ext cx="748862" cy="6521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427559" y="4635061"/>
            <a:ext cx="1774168" cy="1114097"/>
            <a:chOff x="651642" y="3804743"/>
            <a:chExt cx="1774168" cy="1114097"/>
          </a:xfrm>
        </p:grpSpPr>
        <p:sp>
          <p:nvSpPr>
            <p:cNvPr id="9" name="Oval 8"/>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13360" y="4177125"/>
              <a:ext cx="1250731" cy="369332"/>
            </a:xfrm>
            <a:prstGeom prst="rect">
              <a:avLst/>
            </a:prstGeom>
            <a:noFill/>
          </p:spPr>
          <p:txBody>
            <a:bodyPr wrap="square" rtlCol="0">
              <a:spAutoFit/>
            </a:bodyPr>
            <a:lstStyle/>
            <a:p>
              <a:pPr algn="ctr"/>
              <a:r>
                <a:rPr lang="en-US" dirty="0" smtClean="0"/>
                <a:t>ProbLog2</a:t>
              </a:r>
              <a:endParaRPr lang="en-US" dirty="0"/>
            </a:p>
          </p:txBody>
        </p:sp>
      </p:grpSp>
      <p:grpSp>
        <p:nvGrpSpPr>
          <p:cNvPr id="11" name="Group 10"/>
          <p:cNvGrpSpPr/>
          <p:nvPr/>
        </p:nvGrpSpPr>
        <p:grpSpPr>
          <a:xfrm>
            <a:off x="3550335" y="4650827"/>
            <a:ext cx="1774168" cy="1114097"/>
            <a:chOff x="6773918" y="3804742"/>
            <a:chExt cx="1774168" cy="1114097"/>
          </a:xfrm>
        </p:grpSpPr>
        <p:sp>
          <p:nvSpPr>
            <p:cNvPr id="12" name="Oval 11"/>
            <p:cNvSpPr/>
            <p:nvPr/>
          </p:nvSpPr>
          <p:spPr>
            <a:xfrm>
              <a:off x="6773918" y="3804742"/>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035636" y="4177125"/>
              <a:ext cx="1250731" cy="369332"/>
            </a:xfrm>
            <a:prstGeom prst="rect">
              <a:avLst/>
            </a:prstGeom>
            <a:noFill/>
          </p:spPr>
          <p:txBody>
            <a:bodyPr wrap="square" rtlCol="0">
              <a:spAutoFit/>
            </a:bodyPr>
            <a:lstStyle/>
            <a:p>
              <a:pPr algn="ctr"/>
              <a:r>
                <a:rPr lang="en-US" dirty="0" smtClean="0"/>
                <a:t>Anglican</a:t>
              </a:r>
              <a:endParaRPr lang="en-US" dirty="0"/>
            </a:p>
          </p:txBody>
        </p:sp>
      </p:grpSp>
      <p:grpSp>
        <p:nvGrpSpPr>
          <p:cNvPr id="14" name="Group 13"/>
          <p:cNvGrpSpPr/>
          <p:nvPr/>
        </p:nvGrpSpPr>
        <p:grpSpPr>
          <a:xfrm>
            <a:off x="2201726" y="1923696"/>
            <a:ext cx="4000501" cy="1986151"/>
            <a:chOff x="2571749" y="1981502"/>
            <a:chExt cx="4000501" cy="1986151"/>
          </a:xfrm>
        </p:grpSpPr>
        <p:grpSp>
          <p:nvGrpSpPr>
            <p:cNvPr id="15" name="Group 14"/>
            <p:cNvGrpSpPr/>
            <p:nvPr/>
          </p:nvGrpSpPr>
          <p:grpSpPr>
            <a:xfrm>
              <a:off x="2571750" y="1981502"/>
              <a:ext cx="4000500" cy="1986151"/>
              <a:chOff x="2571750" y="1981502"/>
              <a:chExt cx="4000500" cy="1986151"/>
            </a:xfrm>
          </p:grpSpPr>
          <p:pic>
            <p:nvPicPr>
              <p:cNvPr id="17" name="Picture 2" descr="Afbeeldingsresultaat voor bayes rule"/>
              <p:cNvPicPr>
                <a:picLocks noChangeAspect="1" noChangeArrowheads="1"/>
              </p:cNvPicPr>
              <p:nvPr/>
            </p:nvPicPr>
            <p:blipFill rotWithShape="1">
              <a:blip r:embed="rId3">
                <a:extLst>
                  <a:ext uri="{28A0092B-C50C-407E-A947-70E740481C1C}">
                    <a14:useLocalDpi xmlns:a14="http://schemas.microsoft.com/office/drawing/2010/main" val="0"/>
                  </a:ext>
                </a:extLst>
              </a:blip>
              <a:srcRect b="31149"/>
              <a:stretch/>
            </p:blipFill>
            <p:spPr bwMode="auto">
              <a:xfrm>
                <a:off x="2571750" y="2000250"/>
                <a:ext cx="4000500" cy="1967403"/>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3252951" y="1981502"/>
                <a:ext cx="2638097" cy="523220"/>
              </a:xfrm>
              <a:prstGeom prst="rect">
                <a:avLst/>
              </a:prstGeom>
              <a:noFill/>
            </p:spPr>
            <p:txBody>
              <a:bodyPr wrap="square" rtlCol="0">
                <a:spAutoFit/>
              </a:bodyPr>
              <a:lstStyle/>
              <a:p>
                <a:pPr algn="ctr"/>
                <a:r>
                  <a:rPr lang="en-US" sz="2800" dirty="0" smtClean="0"/>
                  <a:t>Bayes’ Rule</a:t>
                </a:r>
                <a:endParaRPr lang="en-US" sz="2800" dirty="0"/>
              </a:p>
            </p:txBody>
          </p:sp>
        </p:grpSp>
        <p:sp>
          <p:nvSpPr>
            <p:cNvPr id="16" name="Oval 15"/>
            <p:cNvSpPr/>
            <p:nvPr/>
          </p:nvSpPr>
          <p:spPr>
            <a:xfrm>
              <a:off x="2571749" y="2885090"/>
              <a:ext cx="1348609" cy="92491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Left-Right Arrow 19"/>
          <p:cNvSpPr/>
          <p:nvPr/>
        </p:nvSpPr>
        <p:spPr>
          <a:xfrm>
            <a:off x="2313727" y="5107659"/>
            <a:ext cx="1124606" cy="1688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2" name="Multiply 21"/>
          <p:cNvSpPr/>
          <p:nvPr/>
        </p:nvSpPr>
        <p:spPr>
          <a:xfrm>
            <a:off x="2661129" y="4962741"/>
            <a:ext cx="429801" cy="429801"/>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3" name="TextBox 22"/>
          <p:cNvSpPr txBox="1"/>
          <p:nvPr/>
        </p:nvSpPr>
        <p:spPr>
          <a:xfrm>
            <a:off x="821982" y="5749158"/>
            <a:ext cx="4108094" cy="369332"/>
          </a:xfrm>
          <a:prstGeom prst="rect">
            <a:avLst/>
          </a:prstGeom>
          <a:noFill/>
        </p:spPr>
        <p:txBody>
          <a:bodyPr wrap="square" rtlCol="0">
            <a:spAutoFit/>
          </a:bodyPr>
          <a:lstStyle/>
          <a:p>
            <a:pPr algn="ctr"/>
            <a:r>
              <a:rPr lang="nl-BE" dirty="0" smtClean="0"/>
              <a:t>Verschillen </a:t>
            </a:r>
            <a:r>
              <a:rPr lang="nl-BE" dirty="0" smtClean="0"/>
              <a:t>in inferentie </a:t>
            </a:r>
            <a:r>
              <a:rPr lang="nl-BE" dirty="0" smtClean="0"/>
              <a:t>methode.</a:t>
            </a:r>
            <a:endParaRPr lang="nl-BE" dirty="0"/>
          </a:p>
        </p:txBody>
      </p:sp>
      <p:sp>
        <p:nvSpPr>
          <p:cNvPr id="24" name="TextBox 23"/>
          <p:cNvSpPr txBox="1"/>
          <p:nvPr/>
        </p:nvSpPr>
        <p:spPr>
          <a:xfrm>
            <a:off x="5815314" y="5830301"/>
            <a:ext cx="4963978" cy="276999"/>
          </a:xfrm>
          <a:prstGeom prst="rect">
            <a:avLst/>
          </a:prstGeom>
          <a:noFill/>
        </p:spPr>
        <p:txBody>
          <a:bodyPr wrap="square" rtlCol="0">
            <a:spAutoFit/>
          </a:bodyPr>
          <a:lstStyle/>
          <a:p>
            <a:r>
              <a:rPr lang="nl-BE" sz="1200" dirty="0">
                <a:hlinkClick r:id="rId4"/>
              </a:rPr>
              <a:t>http://probabilistic-programming.org/wiki/Home</a:t>
            </a:r>
            <a:endParaRPr lang="nl-BE" sz="1200" dirty="0"/>
          </a:p>
        </p:txBody>
      </p:sp>
    </p:spTree>
    <p:extLst>
      <p:ext uri="{BB962C8B-B14F-4D97-AF65-F5344CB8AC3E}">
        <p14:creationId xmlns:p14="http://schemas.microsoft.com/office/powerpoint/2010/main" val="8656319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7</a:t>
            </a:fld>
            <a:endParaRPr lang="nl-NL" dirty="0"/>
          </a:p>
        </p:txBody>
      </p:sp>
      <p:sp>
        <p:nvSpPr>
          <p:cNvPr id="4" name="Content Placeholder 3"/>
          <p:cNvSpPr>
            <a:spLocks noGrp="1"/>
          </p:cNvSpPr>
          <p:nvPr>
            <p:ph sz="quarter" idx="13"/>
          </p:nvPr>
        </p:nvSpPr>
        <p:spPr/>
        <p:txBody>
          <a:bodyPr/>
          <a:lstStyle/>
          <a:p>
            <a:r>
              <a:rPr lang="en-US" dirty="0" err="1" smtClean="0"/>
              <a:t>Wat</a:t>
            </a:r>
            <a:endParaRPr lang="en-US" dirty="0" smtClean="0"/>
          </a:p>
          <a:p>
            <a:r>
              <a:rPr lang="en-US" dirty="0" err="1"/>
              <a:t>M</a:t>
            </a:r>
            <a:r>
              <a:rPr lang="en-US" dirty="0" err="1" smtClean="0"/>
              <a:t>otivatie</a:t>
            </a:r>
            <a:endParaRPr lang="en-US" dirty="0" smtClean="0"/>
          </a:p>
          <a:p>
            <a:r>
              <a:rPr lang="en-US" dirty="0" smtClean="0"/>
              <a:t>Hoe</a:t>
            </a:r>
          </a:p>
        </p:txBody>
      </p:sp>
      <p:sp>
        <p:nvSpPr>
          <p:cNvPr id="5" name="Title 4"/>
          <p:cNvSpPr>
            <a:spLocks noGrp="1"/>
          </p:cNvSpPr>
          <p:nvPr>
            <p:ph type="title"/>
          </p:nvPr>
        </p:nvSpPr>
        <p:spPr/>
        <p:txBody>
          <a:bodyPr>
            <a:normAutofit/>
          </a:bodyPr>
          <a:lstStyle/>
          <a:p>
            <a:pPr algn="ctr"/>
            <a:r>
              <a:rPr lang="en-US" dirty="0" err="1" smtClean="0"/>
              <a:t>Probleemstelling</a:t>
            </a:r>
            <a:endParaRPr lang="en-US" dirty="0"/>
          </a:p>
        </p:txBody>
      </p:sp>
    </p:spTree>
    <p:extLst>
      <p:ext uri="{BB962C8B-B14F-4D97-AF65-F5344CB8AC3E}">
        <p14:creationId xmlns:p14="http://schemas.microsoft.com/office/powerpoint/2010/main" val="4753490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8</a:t>
            </a:fld>
            <a:endParaRPr lang="nl-NL" dirty="0"/>
          </a:p>
        </p:txBody>
      </p:sp>
      <p:sp>
        <p:nvSpPr>
          <p:cNvPr id="5" name="Title 4"/>
          <p:cNvSpPr>
            <a:spLocks noGrp="1"/>
          </p:cNvSpPr>
          <p:nvPr>
            <p:ph type="title"/>
          </p:nvPr>
        </p:nvSpPr>
        <p:spPr/>
        <p:txBody>
          <a:bodyPr/>
          <a:lstStyle/>
          <a:p>
            <a:pPr algn="ctr"/>
            <a:r>
              <a:rPr lang="en-US" dirty="0" err="1" smtClean="0"/>
              <a:t>Wat</a:t>
            </a:r>
            <a:endParaRPr lang="en-US" dirty="0"/>
          </a:p>
        </p:txBody>
      </p:sp>
      <p:grpSp>
        <p:nvGrpSpPr>
          <p:cNvPr id="9" name="Group 8"/>
          <p:cNvGrpSpPr/>
          <p:nvPr/>
        </p:nvGrpSpPr>
        <p:grpSpPr>
          <a:xfrm>
            <a:off x="5931968" y="1172634"/>
            <a:ext cx="1774168" cy="1114097"/>
            <a:chOff x="6773918" y="3804742"/>
            <a:chExt cx="1774168" cy="1114097"/>
          </a:xfrm>
        </p:grpSpPr>
        <p:sp>
          <p:nvSpPr>
            <p:cNvPr id="10" name="Oval 9"/>
            <p:cNvSpPr/>
            <p:nvPr/>
          </p:nvSpPr>
          <p:spPr>
            <a:xfrm>
              <a:off x="6773918" y="3804742"/>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035636" y="4177125"/>
              <a:ext cx="1250731" cy="369332"/>
            </a:xfrm>
            <a:prstGeom prst="rect">
              <a:avLst/>
            </a:prstGeom>
            <a:noFill/>
          </p:spPr>
          <p:txBody>
            <a:bodyPr wrap="square" rtlCol="0">
              <a:spAutoFit/>
            </a:bodyPr>
            <a:lstStyle/>
            <a:p>
              <a:pPr algn="ctr"/>
              <a:r>
                <a:rPr lang="en-US" dirty="0" smtClean="0"/>
                <a:t>Anglican</a:t>
              </a:r>
              <a:endParaRPr lang="en-US" dirty="0"/>
            </a:p>
          </p:txBody>
        </p:sp>
      </p:grpSp>
      <p:graphicFrame>
        <p:nvGraphicFramePr>
          <p:cNvPr id="12" name="Table 11"/>
          <p:cNvGraphicFramePr>
            <a:graphicFrameLocks noGrp="1"/>
          </p:cNvGraphicFramePr>
          <p:nvPr>
            <p:extLst>
              <p:ext uri="{D42A27DB-BD31-4B8C-83A1-F6EECF244321}">
                <p14:modId xmlns:p14="http://schemas.microsoft.com/office/powerpoint/2010/main" val="1459799111"/>
              </p:ext>
            </p:extLst>
          </p:nvPr>
        </p:nvGraphicFramePr>
        <p:xfrm>
          <a:off x="1006248" y="2396358"/>
          <a:ext cx="6877524" cy="3468416"/>
        </p:xfrm>
        <a:graphic>
          <a:graphicData uri="http://schemas.openxmlformats.org/drawingml/2006/table">
            <a:tbl>
              <a:tblPr firstCol="1" bandRow="1">
                <a:tableStyleId>{5C22544A-7EE6-4342-B048-85BDC9FD1C3A}</a:tableStyleId>
              </a:tblPr>
              <a:tblGrid>
                <a:gridCol w="2882580"/>
                <a:gridCol w="1965434"/>
                <a:gridCol w="2029510"/>
              </a:tblGrid>
              <a:tr h="433552">
                <a:tc>
                  <a:txBody>
                    <a:bodyPr/>
                    <a:lstStyle/>
                    <a:p>
                      <a:pPr algn="ctr"/>
                      <a:r>
                        <a:rPr lang="nl-BE" dirty="0" err="1" smtClean="0"/>
                        <a:t>Performantie</a:t>
                      </a:r>
                      <a:endParaRPr lang="nl-BE" dirty="0"/>
                    </a:p>
                  </a:txBody>
                  <a:tcPr/>
                </a:tc>
                <a:tc>
                  <a:txBody>
                    <a:bodyPr/>
                    <a:lstStyle/>
                    <a:p>
                      <a:pPr algn="ctr"/>
                      <a:r>
                        <a:rPr lang="nl-BE" dirty="0" smtClean="0"/>
                        <a:t>?</a:t>
                      </a:r>
                      <a:endParaRPr lang="nl-BE" dirty="0"/>
                    </a:p>
                  </a:txBody>
                  <a:tcPr/>
                </a:tc>
                <a:tc>
                  <a:txBody>
                    <a:bodyPr/>
                    <a:lstStyle/>
                    <a:p>
                      <a:pPr algn="ctr"/>
                      <a:r>
                        <a:rPr lang="nl-BE" dirty="0" smtClean="0"/>
                        <a:t>?</a:t>
                      </a:r>
                      <a:endParaRPr lang="nl-BE" dirty="0"/>
                    </a:p>
                  </a:txBody>
                  <a:tcPr/>
                </a:tc>
              </a:tr>
              <a:tr h="433552">
                <a:tc>
                  <a:txBody>
                    <a:bodyPr/>
                    <a:lstStyle/>
                    <a:p>
                      <a:pPr algn="ctr"/>
                      <a:r>
                        <a:rPr lang="en-US" dirty="0" err="1" smtClean="0"/>
                        <a:t>Geheugengebruik</a:t>
                      </a:r>
                      <a:endParaRPr lang="nl-BE" dirty="0"/>
                    </a:p>
                  </a:txBody>
                  <a:tcPr/>
                </a:tc>
                <a:tc>
                  <a:txBody>
                    <a:bodyPr/>
                    <a:lstStyle/>
                    <a:p>
                      <a:pPr algn="ctr"/>
                      <a:r>
                        <a:rPr lang="nl-BE" dirty="0" smtClean="0"/>
                        <a:t>?</a:t>
                      </a:r>
                      <a:endParaRPr lang="nl-BE" dirty="0"/>
                    </a:p>
                  </a:txBody>
                  <a:tcPr/>
                </a:tc>
                <a:tc>
                  <a:txBody>
                    <a:bodyPr/>
                    <a:lstStyle/>
                    <a:p>
                      <a:pPr algn="ctr"/>
                      <a:r>
                        <a:rPr lang="nl-BE" dirty="0" smtClean="0"/>
                        <a:t>?</a:t>
                      </a:r>
                      <a:endParaRPr lang="nl-BE" dirty="0"/>
                    </a:p>
                  </a:txBody>
                  <a:tcPr/>
                </a:tc>
              </a:tr>
              <a:tr h="433552">
                <a:tc>
                  <a:txBody>
                    <a:bodyPr/>
                    <a:lstStyle/>
                    <a:p>
                      <a:pPr algn="ctr"/>
                      <a:r>
                        <a:rPr lang="nl-NL" dirty="0" smtClean="0"/>
                        <a:t>Expressiviteit</a:t>
                      </a:r>
                      <a:endParaRPr lang="nl-BE" dirty="0"/>
                    </a:p>
                  </a:txBody>
                  <a:tcPr/>
                </a:tc>
                <a:tc>
                  <a:txBody>
                    <a:bodyPr/>
                    <a:lstStyle/>
                    <a:p>
                      <a:pPr algn="ctr"/>
                      <a:r>
                        <a:rPr lang="nl-BE" dirty="0" smtClean="0"/>
                        <a:t>?</a:t>
                      </a:r>
                      <a:endParaRPr lang="nl-BE" dirty="0"/>
                    </a:p>
                  </a:txBody>
                  <a:tcPr/>
                </a:tc>
                <a:tc>
                  <a:txBody>
                    <a:bodyPr/>
                    <a:lstStyle/>
                    <a:p>
                      <a:pPr algn="ctr"/>
                      <a:r>
                        <a:rPr lang="nl-BE" dirty="0" smtClean="0"/>
                        <a:t>?</a:t>
                      </a:r>
                      <a:endParaRPr lang="nl-BE" dirty="0"/>
                    </a:p>
                  </a:txBody>
                  <a:tcPr/>
                </a:tc>
              </a:tr>
              <a:tr h="433552">
                <a:tc>
                  <a:txBody>
                    <a:bodyPr/>
                    <a:lstStyle/>
                    <a:p>
                      <a:pPr algn="ctr"/>
                      <a:r>
                        <a:rPr lang="nl-BE" dirty="0" smtClean="0"/>
                        <a:t>Uitbreidbaarheid</a:t>
                      </a:r>
                      <a:endParaRPr lang="nl-BE" dirty="0"/>
                    </a:p>
                  </a:txBody>
                  <a:tcPr/>
                </a:tc>
                <a:tc>
                  <a:txBody>
                    <a:bodyPr/>
                    <a:lstStyle/>
                    <a:p>
                      <a:pPr algn="ctr"/>
                      <a:r>
                        <a:rPr lang="nl-BE" dirty="0" smtClean="0"/>
                        <a:t>?</a:t>
                      </a:r>
                      <a:endParaRPr lang="nl-BE" dirty="0"/>
                    </a:p>
                  </a:txBody>
                  <a:tcPr/>
                </a:tc>
                <a:tc>
                  <a:txBody>
                    <a:bodyPr/>
                    <a:lstStyle/>
                    <a:p>
                      <a:pPr algn="ctr"/>
                      <a:r>
                        <a:rPr lang="nl-BE" dirty="0" smtClean="0"/>
                        <a:t>?</a:t>
                      </a:r>
                      <a:endParaRPr lang="nl-BE" dirty="0"/>
                    </a:p>
                  </a:txBody>
                  <a:tcPr/>
                </a:tc>
              </a:tr>
              <a:tr h="433552">
                <a:tc>
                  <a:txBody>
                    <a:bodyPr/>
                    <a:lstStyle/>
                    <a:p>
                      <a:pPr algn="ctr"/>
                      <a:r>
                        <a:rPr lang="nl-BE" dirty="0" smtClean="0"/>
                        <a:t>Tools beschikbaar</a:t>
                      </a:r>
                    </a:p>
                  </a:txBody>
                  <a:tcPr/>
                </a:tc>
                <a:tc>
                  <a:txBody>
                    <a:bodyPr/>
                    <a:lstStyle/>
                    <a:p>
                      <a:pPr algn="ctr"/>
                      <a:r>
                        <a:rPr lang="nl-BE" dirty="0" smtClean="0"/>
                        <a:t>?</a:t>
                      </a:r>
                      <a:endParaRPr lang="nl-BE" dirty="0"/>
                    </a:p>
                  </a:txBody>
                  <a:tcPr/>
                </a:tc>
                <a:tc>
                  <a:txBody>
                    <a:bodyPr/>
                    <a:lstStyle/>
                    <a:p>
                      <a:pPr algn="ctr"/>
                      <a:r>
                        <a:rPr lang="nl-BE" dirty="0" smtClean="0"/>
                        <a:t>?</a:t>
                      </a:r>
                      <a:endParaRPr lang="nl-BE" dirty="0"/>
                    </a:p>
                  </a:txBody>
                  <a:tcPr/>
                </a:tc>
              </a:tr>
              <a:tr h="433552">
                <a:tc>
                  <a:txBody>
                    <a:bodyPr/>
                    <a:lstStyle/>
                    <a:p>
                      <a:pPr algn="ctr"/>
                      <a:r>
                        <a:rPr lang="nl-BE" dirty="0" smtClean="0"/>
                        <a:t>Moeilijkheidsgraad</a:t>
                      </a:r>
                      <a:endParaRPr lang="nl-BE" dirty="0"/>
                    </a:p>
                  </a:txBody>
                  <a:tcPr/>
                </a:tc>
                <a:tc>
                  <a:txBody>
                    <a:bodyPr/>
                    <a:lstStyle/>
                    <a:p>
                      <a:pPr algn="ctr"/>
                      <a:r>
                        <a:rPr lang="nl-BE" dirty="0" smtClean="0"/>
                        <a:t>?</a:t>
                      </a:r>
                      <a:endParaRPr lang="nl-BE" dirty="0"/>
                    </a:p>
                  </a:txBody>
                  <a:tcPr/>
                </a:tc>
                <a:tc>
                  <a:txBody>
                    <a:bodyPr/>
                    <a:lstStyle/>
                    <a:p>
                      <a:pPr algn="ctr"/>
                      <a:r>
                        <a:rPr lang="nl-BE" dirty="0" smtClean="0"/>
                        <a:t>?</a:t>
                      </a:r>
                      <a:endParaRPr lang="nl-BE" dirty="0"/>
                    </a:p>
                  </a:txBody>
                  <a:tcPr/>
                </a:tc>
              </a:tr>
              <a:tr h="433552">
                <a:tc>
                  <a:txBody>
                    <a:bodyPr/>
                    <a:lstStyle/>
                    <a:p>
                      <a:pPr algn="ctr"/>
                      <a:r>
                        <a:rPr lang="nl-BE" dirty="0" smtClean="0"/>
                        <a:t>Programmeerparadigma</a:t>
                      </a:r>
                      <a:endParaRPr lang="nl-BE" dirty="0"/>
                    </a:p>
                  </a:txBody>
                  <a:tcPr/>
                </a:tc>
                <a:tc>
                  <a:txBody>
                    <a:bodyPr/>
                    <a:lstStyle/>
                    <a:p>
                      <a:pPr algn="ctr"/>
                      <a:r>
                        <a:rPr lang="nl-BE" dirty="0" smtClean="0"/>
                        <a:t>?</a:t>
                      </a:r>
                      <a:endParaRPr lang="nl-BE" dirty="0"/>
                    </a:p>
                  </a:txBody>
                  <a:tcPr/>
                </a:tc>
                <a:tc>
                  <a:txBody>
                    <a:bodyPr/>
                    <a:lstStyle/>
                    <a:p>
                      <a:pPr algn="ctr"/>
                      <a:r>
                        <a:rPr lang="nl-BE" dirty="0" smtClean="0"/>
                        <a:t>?</a:t>
                      </a:r>
                      <a:endParaRPr lang="nl-BE" dirty="0"/>
                    </a:p>
                  </a:txBody>
                  <a:tcPr/>
                </a:tc>
              </a:tr>
              <a:tr h="433552">
                <a:tc>
                  <a:txBody>
                    <a:bodyPr/>
                    <a:lstStyle/>
                    <a:p>
                      <a:pPr algn="ctr"/>
                      <a:r>
                        <a:rPr lang="nl-BE" dirty="0" smtClean="0"/>
                        <a:t>…</a:t>
                      </a:r>
                      <a:endParaRPr lang="nl-BE" dirty="0"/>
                    </a:p>
                  </a:txBody>
                  <a:tcPr/>
                </a:tc>
                <a:tc>
                  <a:txBody>
                    <a:bodyPr/>
                    <a:lstStyle/>
                    <a:p>
                      <a:pPr algn="ctr"/>
                      <a:r>
                        <a:rPr lang="nl-BE" dirty="0" smtClean="0"/>
                        <a:t>…</a:t>
                      </a:r>
                      <a:endParaRPr lang="nl-BE" dirty="0"/>
                    </a:p>
                  </a:txBody>
                  <a:tcPr/>
                </a:tc>
                <a:tc>
                  <a:txBody>
                    <a:bodyPr/>
                    <a:lstStyle/>
                    <a:p>
                      <a:pPr algn="ctr"/>
                      <a:r>
                        <a:rPr lang="nl-BE" dirty="0" smtClean="0"/>
                        <a:t>…</a:t>
                      </a:r>
                      <a:endParaRPr lang="nl-BE" dirty="0"/>
                    </a:p>
                  </a:txBody>
                  <a:tcPr/>
                </a:tc>
              </a:tr>
            </a:tbl>
          </a:graphicData>
        </a:graphic>
      </p:graphicFrame>
      <p:grpSp>
        <p:nvGrpSpPr>
          <p:cNvPr id="13" name="Group 12"/>
          <p:cNvGrpSpPr/>
          <p:nvPr/>
        </p:nvGrpSpPr>
        <p:grpSpPr>
          <a:xfrm>
            <a:off x="3972716" y="1174098"/>
            <a:ext cx="1774168" cy="1114097"/>
            <a:chOff x="651642" y="3804743"/>
            <a:chExt cx="1774168" cy="1114097"/>
          </a:xfrm>
        </p:grpSpPr>
        <p:sp>
          <p:nvSpPr>
            <p:cNvPr id="14" name="Oval 13"/>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913360" y="4177125"/>
              <a:ext cx="1250731" cy="369332"/>
            </a:xfrm>
            <a:prstGeom prst="rect">
              <a:avLst/>
            </a:prstGeom>
            <a:noFill/>
          </p:spPr>
          <p:txBody>
            <a:bodyPr wrap="square" rtlCol="0">
              <a:spAutoFit/>
            </a:bodyPr>
            <a:lstStyle/>
            <a:p>
              <a:pPr algn="ctr"/>
              <a:r>
                <a:rPr lang="en-US" dirty="0" smtClean="0"/>
                <a:t>ProbLog2</a:t>
              </a:r>
              <a:endParaRPr lang="en-US" dirty="0"/>
            </a:p>
          </p:txBody>
        </p:sp>
      </p:grpSp>
      <p:sp>
        <p:nvSpPr>
          <p:cNvPr id="16" name="TextBox 15"/>
          <p:cNvSpPr txBox="1"/>
          <p:nvPr/>
        </p:nvSpPr>
        <p:spPr>
          <a:xfrm rot="16200000">
            <a:off x="-138274" y="3678620"/>
            <a:ext cx="1890261" cy="369332"/>
          </a:xfrm>
          <a:prstGeom prst="rect">
            <a:avLst/>
          </a:prstGeom>
          <a:noFill/>
        </p:spPr>
        <p:txBody>
          <a:bodyPr wrap="none" rtlCol="0">
            <a:spAutoFit/>
          </a:bodyPr>
          <a:lstStyle/>
          <a:p>
            <a:r>
              <a:rPr lang="nl-BE" dirty="0" smtClean="0"/>
              <a:t>Evaluatie criteria</a:t>
            </a:r>
            <a:endParaRPr lang="nl-BE" dirty="0"/>
          </a:p>
        </p:txBody>
      </p:sp>
      <p:grpSp>
        <p:nvGrpSpPr>
          <p:cNvPr id="17" name="Group 16"/>
          <p:cNvGrpSpPr/>
          <p:nvPr/>
        </p:nvGrpSpPr>
        <p:grpSpPr>
          <a:xfrm>
            <a:off x="1849821" y="1670971"/>
            <a:ext cx="982911" cy="617224"/>
            <a:chOff x="651642" y="3804743"/>
            <a:chExt cx="1774168" cy="1114097"/>
          </a:xfrm>
        </p:grpSpPr>
        <p:sp>
          <p:nvSpPr>
            <p:cNvPr id="18" name="Oval 17"/>
            <p:cNvSpPr/>
            <p:nvPr/>
          </p:nvSpPr>
          <p:spPr>
            <a:xfrm>
              <a:off x="651642" y="3804743"/>
              <a:ext cx="1774168" cy="11140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13360" y="3945135"/>
              <a:ext cx="1250730" cy="833311"/>
            </a:xfrm>
            <a:prstGeom prst="rect">
              <a:avLst/>
            </a:prstGeom>
            <a:noFill/>
          </p:spPr>
          <p:txBody>
            <a:bodyPr wrap="square" rtlCol="0">
              <a:spAutoFit/>
            </a:bodyPr>
            <a:lstStyle/>
            <a:p>
              <a:pPr algn="ctr"/>
              <a:r>
                <a:rPr lang="en-US" sz="1200" b="1" dirty="0" smtClean="0"/>
                <a:t>Case study</a:t>
              </a:r>
              <a:endParaRPr lang="en-US" sz="1200" b="1" dirty="0"/>
            </a:p>
          </p:txBody>
        </p:sp>
      </p:grpSp>
    </p:spTree>
    <p:extLst>
      <p:ext uri="{BB962C8B-B14F-4D97-AF65-F5344CB8AC3E}">
        <p14:creationId xmlns:p14="http://schemas.microsoft.com/office/powerpoint/2010/main" val="2669266341"/>
      </p:ext>
    </p:extLst>
  </p:cSld>
  <p:clrMapOvr>
    <a:masterClrMapping/>
  </p:clrMapOvr>
  <p:timing>
    <p:tnLst>
      <p:par>
        <p:cTn id="1" dur="indefinite" restart="never" nodeType="tmRoot"/>
      </p:par>
    </p:tnLst>
  </p:timing>
</p:sld>
</file>

<file path=ppt/theme/theme1.xml><?xml version="1.0" encoding="utf-8"?>
<a:theme xmlns:a="http://schemas.openxmlformats.org/drawingml/2006/main" name="KU Leuven">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KU Leuven sedes">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0</TotalTime>
  <Words>1656</Words>
  <Application>Microsoft Office PowerPoint</Application>
  <PresentationFormat>On-screen Show (4:3)</PresentationFormat>
  <Paragraphs>276</Paragraphs>
  <Slides>32</Slides>
  <Notes>25</Notes>
  <HiddenSlides>0</HiddenSlides>
  <MMClips>0</MMClips>
  <ScaleCrop>false</ScaleCrop>
  <HeadingPairs>
    <vt:vector size="4" baseType="variant">
      <vt:variant>
        <vt:lpstr>Theme</vt:lpstr>
      </vt:variant>
      <vt:variant>
        <vt:i4>2</vt:i4>
      </vt:variant>
      <vt:variant>
        <vt:lpstr>Slide Titles</vt:lpstr>
      </vt:variant>
      <vt:variant>
        <vt:i4>32</vt:i4>
      </vt:variant>
    </vt:vector>
  </HeadingPairs>
  <TitlesOfParts>
    <vt:vector size="34" baseType="lpstr">
      <vt:lpstr>KU Leuven</vt:lpstr>
      <vt:lpstr>KU Leuven sedes</vt:lpstr>
      <vt:lpstr>Programmeren met onzekerheid: Een case study</vt:lpstr>
      <vt:lpstr>Inhoudsopgave</vt:lpstr>
      <vt:lpstr>Onzekerheid?</vt:lpstr>
      <vt:lpstr>Onzekerheid?</vt:lpstr>
      <vt:lpstr>Onzekerheid?</vt:lpstr>
      <vt:lpstr>Probabilistische Programmeertalen (PPL’s Engels)</vt:lpstr>
      <vt:lpstr>Probabilistische Programmeertalen (PPL’s Engels)</vt:lpstr>
      <vt:lpstr>Probleemstelling</vt:lpstr>
      <vt:lpstr>Wat</vt:lpstr>
      <vt:lpstr>Motivatie</vt:lpstr>
      <vt:lpstr>Motivatie</vt:lpstr>
      <vt:lpstr>Motivatie</vt:lpstr>
      <vt:lpstr>Motivatie</vt:lpstr>
      <vt:lpstr>Hoe</vt:lpstr>
      <vt:lpstr>Spel</vt:lpstr>
      <vt:lpstr>Spel</vt:lpstr>
      <vt:lpstr>Spel</vt:lpstr>
      <vt:lpstr>Spel</vt:lpstr>
      <vt:lpstr>Spel</vt:lpstr>
      <vt:lpstr>Spel</vt:lpstr>
      <vt:lpstr>Spel</vt:lpstr>
      <vt:lpstr>Spel</vt:lpstr>
      <vt:lpstr>Spel</vt:lpstr>
      <vt:lpstr>Kleuren ratio</vt:lpstr>
      <vt:lpstr>Mogelijke score</vt:lpstr>
      <vt:lpstr>Spel</vt:lpstr>
      <vt:lpstr>Resultaten</vt:lpstr>
      <vt:lpstr>Resultaten</vt:lpstr>
      <vt:lpstr>Resultaten</vt:lpstr>
      <vt:lpstr>Resultaten</vt:lpstr>
      <vt:lpstr>Resultaten</vt:lpstr>
      <vt:lpstr>Toekomst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2017-09-13T11:56:44Z</dcterms:created>
  <dcterms:modified xsi:type="dcterms:W3CDTF">2017-11-27T08:15:51Z</dcterms:modified>
</cp:coreProperties>
</file>