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13"/>
  </p:notesMasterIdLst>
  <p:handoutMasterIdLst>
    <p:handoutMasterId r:id="rId14"/>
  </p:handoutMasterIdLst>
  <p:sldIdLst>
    <p:sldId id="259" r:id="rId3"/>
    <p:sldId id="265" r:id="rId4"/>
    <p:sldId id="266" r:id="rId5"/>
    <p:sldId id="267" r:id="rId6"/>
    <p:sldId id="270" r:id="rId7"/>
    <p:sldId id="272" r:id="rId8"/>
    <p:sldId id="268" r:id="rId9"/>
    <p:sldId id="273" r:id="rId10"/>
    <p:sldId id="271"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78580" autoAdjust="0"/>
  </p:normalViewPr>
  <p:slideViewPr>
    <p:cSldViewPr snapToGrid="0">
      <p:cViewPr varScale="1">
        <p:scale>
          <a:sx n="69" d="100"/>
          <a:sy n="69" d="100"/>
        </p:scale>
        <p:origin x="-2198" y="-67"/>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25-Oct-17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25-10-2017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Hallo, </a:t>
            </a:r>
            <a:r>
              <a:rPr lang="en-US" dirty="0" err="1" smtClean="0"/>
              <a:t>ik</a:t>
            </a:r>
            <a:r>
              <a:rPr lang="en-US" baseline="0" dirty="0" smtClean="0"/>
              <a:t> ben </a:t>
            </a:r>
            <a:r>
              <a:rPr lang="en-US" baseline="0" dirty="0" err="1" smtClean="0"/>
              <a:t>Sus</a:t>
            </a:r>
            <a:r>
              <a:rPr lang="en-US" baseline="0" dirty="0" smtClean="0"/>
              <a:t> </a:t>
            </a:r>
            <a:r>
              <a:rPr lang="en-US" baseline="0" dirty="0" err="1" smtClean="0"/>
              <a:t>Verwimp</a:t>
            </a:r>
            <a:r>
              <a:rPr lang="en-US" baseline="0" dirty="0" smtClean="0"/>
              <a:t> en </a:t>
            </a:r>
            <a:r>
              <a:rPr lang="en-US" baseline="0" dirty="0" err="1" smtClean="0"/>
              <a:t>ik</a:t>
            </a:r>
            <a:r>
              <a:rPr lang="en-US" baseline="0" dirty="0" smtClean="0"/>
              <a:t> </a:t>
            </a:r>
            <a:r>
              <a:rPr lang="en-US" baseline="0" dirty="0" err="1" smtClean="0"/>
              <a:t>presenteer</a:t>
            </a:r>
            <a:r>
              <a:rPr lang="en-US" baseline="0" dirty="0" smtClean="0"/>
              <a:t> </a:t>
            </a:r>
            <a:r>
              <a:rPr lang="en-US" baseline="0" dirty="0" err="1" smtClean="0"/>
              <a:t>mijn</a:t>
            </a:r>
            <a:r>
              <a:rPr lang="en-US" baseline="0" dirty="0" smtClean="0"/>
              <a:t> </a:t>
            </a:r>
            <a:r>
              <a:rPr lang="en-US" baseline="0" dirty="0" err="1" smtClean="0"/>
              <a:t>probleemstelling</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 </a:t>
            </a:r>
            <a:r>
              <a:rPr lang="en-US" baseline="0" dirty="0" err="1" smtClean="0"/>
              <a:t>dat</a:t>
            </a:r>
            <a:r>
              <a:rPr lang="en-US" baseline="0" dirty="0" smtClean="0"/>
              <a:t> is Probabilistic programming: A Case Study.</a:t>
            </a:r>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Omdat mijn thesis een case study is</a:t>
            </a:r>
            <a:r>
              <a:rPr lang="en-US" baseline="0" smtClean="0"/>
              <a:t> om PPL’s te evalueren en te vergelijken, is het meer naar de praktische kant gericht. Ik ben niet van plan om verschillende inferentiemethodes te vergelijken. Mijn doel is om PPL’s te vergelijken aan de hand van deze case study. De theorie over de inferentiemethodes en concepten gebruik ik als bewijsmateriaal voor de hypothese van de case study. Maar omdat dit een evaluatie is op de PPL’s en niet de inferentiemethodes kan het zijn dat de hypothese kan veranderen naar gelang de uitkomst van de evaluatie criteria.</a:t>
            </a:r>
            <a:endParaRPr lang="en-US"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63703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probability programming languages of PPL’s. </a:t>
            </a:r>
          </a:p>
          <a:p>
            <a:r>
              <a:rPr lang="en-US" baseline="0" dirty="0" smtClean="0"/>
              <a:t>De </a:t>
            </a:r>
            <a:r>
              <a:rPr lang="en-US" baseline="0" dirty="0" err="1" smtClean="0"/>
              <a:t>laatste</a:t>
            </a:r>
            <a:r>
              <a:rPr lang="en-US" baseline="0" dirty="0" smtClean="0"/>
              <a:t> </a:t>
            </a:r>
            <a:r>
              <a:rPr lang="en-US" baseline="0" dirty="0" err="1" smtClean="0"/>
              <a:t>jaren</a:t>
            </a:r>
            <a:r>
              <a:rPr lang="en-US" baseline="0" dirty="0" smtClean="0"/>
              <a:t> </a:t>
            </a:r>
            <a:r>
              <a:rPr lang="en-US" baseline="0" dirty="0" err="1" smtClean="0"/>
              <a:t>wordt</a:t>
            </a:r>
            <a:r>
              <a:rPr lang="en-US" baseline="0" dirty="0" smtClean="0"/>
              <a:t> </a:t>
            </a:r>
            <a:r>
              <a:rPr lang="en-US" baseline="0" dirty="0" err="1" smtClean="0"/>
              <a:t>er</a:t>
            </a:r>
            <a:r>
              <a:rPr lang="en-US" baseline="0" dirty="0" smtClean="0"/>
              <a:t> </a:t>
            </a:r>
            <a:r>
              <a:rPr lang="en-US" baseline="0" dirty="0" err="1" smtClean="0"/>
              <a:t>veel</a:t>
            </a:r>
            <a:r>
              <a:rPr lang="en-US" baseline="0" dirty="0" smtClean="0"/>
              <a:t> research </a:t>
            </a:r>
            <a:r>
              <a:rPr lang="en-US" baseline="0" dirty="0" err="1" smtClean="0"/>
              <a:t>gedaan</a:t>
            </a:r>
            <a:r>
              <a:rPr lang="en-US" baseline="0" dirty="0" smtClean="0"/>
              <a:t> </a:t>
            </a:r>
            <a:r>
              <a:rPr lang="en-US" baseline="0" dirty="0" err="1" smtClean="0"/>
              <a:t>naar</a:t>
            </a:r>
            <a:r>
              <a:rPr lang="en-US" baseline="0" dirty="0" smtClean="0"/>
              <a:t> </a:t>
            </a:r>
            <a:r>
              <a:rPr lang="en-US" baseline="0" dirty="0" err="1" smtClean="0"/>
              <a:t>verschillende</a:t>
            </a:r>
            <a:r>
              <a:rPr lang="en-US" baseline="0" dirty="0" smtClean="0"/>
              <a:t> </a:t>
            </a:r>
            <a:r>
              <a:rPr lang="en-US" baseline="0" dirty="0" err="1" smtClean="0"/>
              <a:t>optimalisatie</a:t>
            </a:r>
            <a:r>
              <a:rPr lang="en-US" baseline="0" dirty="0" smtClean="0"/>
              <a:t> </a:t>
            </a:r>
            <a:r>
              <a:rPr lang="en-US" baseline="0" dirty="0" err="1" smtClean="0"/>
              <a:t>methodes</a:t>
            </a:r>
            <a:r>
              <a:rPr lang="en-US" baseline="0" dirty="0" smtClean="0"/>
              <a:t> </a:t>
            </a:r>
            <a:r>
              <a:rPr lang="en-US" baseline="0" dirty="0" err="1" smtClean="0"/>
              <a:t>om</a:t>
            </a:r>
            <a:r>
              <a:rPr lang="en-US" baseline="0" dirty="0" smtClean="0"/>
              <a:t> de </a:t>
            </a:r>
            <a:r>
              <a:rPr lang="en-US" baseline="0" dirty="0" err="1" smtClean="0"/>
              <a:t>inferentie</a:t>
            </a:r>
            <a:r>
              <a:rPr lang="en-US" baseline="0" dirty="0" smtClean="0"/>
              <a:t> van </a:t>
            </a:r>
            <a:r>
              <a:rPr lang="en-US" baseline="0" dirty="0" err="1" smtClean="0"/>
              <a:t>een</a:t>
            </a:r>
            <a:r>
              <a:rPr lang="en-US" baseline="0" dirty="0" smtClean="0"/>
              <a:t> model </a:t>
            </a:r>
            <a:r>
              <a:rPr lang="en-US" baseline="0" dirty="0" err="1" smtClean="0"/>
              <a:t>sneller</a:t>
            </a:r>
            <a:r>
              <a:rPr lang="en-US" baseline="0" dirty="0" smtClean="0"/>
              <a:t> </a:t>
            </a:r>
            <a:r>
              <a:rPr lang="en-US" baseline="0" dirty="0" err="1" smtClean="0"/>
              <a:t>te</a:t>
            </a:r>
            <a:r>
              <a:rPr lang="en-US" baseline="0" dirty="0" smtClean="0"/>
              <a:t> </a:t>
            </a:r>
            <a:r>
              <a:rPr lang="en-US" baseline="0" dirty="0" err="1" smtClean="0"/>
              <a:t>laten</a:t>
            </a:r>
            <a:r>
              <a:rPr lang="en-US" baseline="0" dirty="0" smtClean="0"/>
              <a:t> </a:t>
            </a:r>
            <a:r>
              <a:rPr lang="en-US" baseline="0" dirty="0" err="1" smtClean="0"/>
              <a:t>verlopen</a:t>
            </a:r>
            <a:r>
              <a:rPr lang="en-US" baseline="0" dirty="0" smtClean="0"/>
              <a:t>. </a:t>
            </a:r>
            <a:r>
              <a:rPr lang="en-US" baseline="0" dirty="0" err="1" smtClean="0"/>
              <a:t>Ook</a:t>
            </a:r>
            <a:r>
              <a:rPr lang="en-US" baseline="0" dirty="0" smtClean="0"/>
              <a:t> </a:t>
            </a:r>
            <a:r>
              <a:rPr lang="en-US" baseline="0" dirty="0" err="1" smtClean="0"/>
              <a:t>nieuwe</a:t>
            </a:r>
            <a:r>
              <a:rPr lang="en-US" baseline="0" dirty="0" smtClean="0"/>
              <a:t> </a:t>
            </a:r>
            <a:r>
              <a:rPr lang="en-US" baseline="0" dirty="0" err="1" smtClean="0"/>
              <a:t>algoritmes</a:t>
            </a:r>
            <a:r>
              <a:rPr lang="en-US" baseline="0" dirty="0" smtClean="0"/>
              <a:t> </a:t>
            </a:r>
            <a:r>
              <a:rPr lang="en-US" baseline="0" dirty="0" err="1" smtClean="0"/>
              <a:t>worden</a:t>
            </a:r>
            <a:r>
              <a:rPr lang="en-US" baseline="0" dirty="0" smtClean="0"/>
              <a:t> </a:t>
            </a:r>
            <a:r>
              <a:rPr lang="en-US" baseline="0" dirty="0" err="1" smtClean="0"/>
              <a:t>ontwikkeld</a:t>
            </a:r>
            <a:r>
              <a:rPr lang="en-US" baseline="0" dirty="0" smtClean="0"/>
              <a:t>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reden</a:t>
            </a:r>
            <a:r>
              <a:rPr lang="en-US" baseline="0" dirty="0" smtClean="0"/>
              <a:t>.</a:t>
            </a:r>
          </a:p>
          <a:p>
            <a:r>
              <a:rPr lang="en-US" baseline="0" dirty="0" err="1" smtClean="0"/>
              <a:t>Veel</a:t>
            </a:r>
            <a:r>
              <a:rPr lang="en-US" baseline="0" dirty="0" smtClean="0"/>
              <a:t> van </a:t>
            </a:r>
            <a:r>
              <a:rPr lang="en-US" baseline="0" dirty="0" err="1" smtClean="0"/>
              <a:t>deze</a:t>
            </a:r>
            <a:r>
              <a:rPr lang="en-US" baseline="0" dirty="0" smtClean="0"/>
              <a:t> PPL’s </a:t>
            </a:r>
            <a:r>
              <a:rPr lang="en-US" baseline="0" dirty="0" err="1" smtClean="0"/>
              <a:t>implementeren</a:t>
            </a:r>
            <a:r>
              <a:rPr lang="en-US" baseline="0" dirty="0" smtClean="0"/>
              <a:t> </a:t>
            </a:r>
            <a:r>
              <a:rPr lang="en-US" baseline="0" dirty="0" err="1" smtClean="0"/>
              <a:t>verschillende</a:t>
            </a:r>
            <a:r>
              <a:rPr lang="en-US" baseline="0" dirty="0" smtClean="0"/>
              <a:t> van </a:t>
            </a:r>
            <a:r>
              <a:rPr lang="en-US" baseline="0" dirty="0" err="1" smtClean="0"/>
              <a:t>deze</a:t>
            </a:r>
            <a:r>
              <a:rPr lang="en-US" baseline="0" dirty="0" smtClean="0"/>
              <a:t> </a:t>
            </a:r>
            <a:r>
              <a:rPr lang="en-US" baseline="0" dirty="0" err="1" smtClean="0"/>
              <a:t>methodes</a:t>
            </a:r>
            <a:r>
              <a:rPr lang="en-US" baseline="0" dirty="0" smtClean="0"/>
              <a:t> en </a:t>
            </a:r>
            <a:r>
              <a:rPr lang="en-US" baseline="0" dirty="0" err="1" smtClean="0"/>
              <a:t>algoritmes</a:t>
            </a:r>
            <a:r>
              <a:rPr lang="en-US" baseline="0" dirty="0" smtClean="0"/>
              <a:t>. De PPL’s </a:t>
            </a:r>
            <a:r>
              <a:rPr lang="en-US" baseline="0" dirty="0" err="1" smtClean="0"/>
              <a:t>zijn</a:t>
            </a:r>
            <a:r>
              <a:rPr lang="en-US" baseline="0" dirty="0" smtClean="0"/>
              <a:t> </a:t>
            </a:r>
            <a:r>
              <a:rPr lang="en-US" baseline="0" dirty="0" err="1" smtClean="0"/>
              <a:t>ook</a:t>
            </a:r>
            <a:r>
              <a:rPr lang="en-US" baseline="0" dirty="0" smtClean="0"/>
              <a:t> </a:t>
            </a:r>
            <a:r>
              <a:rPr lang="en-US" baseline="0" dirty="0" err="1" smtClean="0"/>
              <a:t>meestal</a:t>
            </a:r>
            <a:r>
              <a:rPr lang="en-US" baseline="0" dirty="0" smtClean="0"/>
              <a:t> </a:t>
            </a:r>
            <a:r>
              <a:rPr lang="en-US" baseline="0" dirty="0" err="1" smtClean="0"/>
              <a:t>gebasseerd</a:t>
            </a:r>
            <a:r>
              <a:rPr lang="en-US" baseline="0" dirty="0" smtClean="0"/>
              <a:t> op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denk</a:t>
            </a:r>
            <a:r>
              <a:rPr lang="en-US" baseline="0" dirty="0" smtClean="0"/>
              <a:t> </a:t>
            </a:r>
            <a:r>
              <a:rPr lang="en-US" baseline="0" dirty="0" err="1" smtClean="0"/>
              <a:t>aan</a:t>
            </a:r>
            <a:r>
              <a:rPr lang="en-US" baseline="0" dirty="0" smtClean="0"/>
              <a:t> </a:t>
            </a:r>
            <a:r>
              <a:rPr lang="en-US" baseline="0" dirty="0" err="1" smtClean="0"/>
              <a:t>problog</a:t>
            </a:r>
            <a:r>
              <a:rPr lang="en-US" baseline="0" dirty="0" smtClean="0"/>
              <a:t> </a:t>
            </a:r>
            <a:r>
              <a:rPr lang="en-US" baseline="0" dirty="0" err="1" smtClean="0"/>
              <a:t>dat</a:t>
            </a:r>
            <a:r>
              <a:rPr lang="en-US" baseline="0" dirty="0" smtClean="0"/>
              <a:t> </a:t>
            </a:r>
            <a:r>
              <a:rPr lang="en-US" baseline="0" dirty="0" err="1" smtClean="0"/>
              <a:t>gebasseerd</a:t>
            </a:r>
            <a:r>
              <a:rPr lang="en-US" baseline="0" dirty="0" smtClean="0"/>
              <a:t> is op de </a:t>
            </a:r>
            <a:r>
              <a:rPr lang="en-US" baseline="0" dirty="0" err="1" smtClean="0"/>
              <a:t>declaratieve</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prolog en Anglican </a:t>
            </a:r>
            <a:r>
              <a:rPr lang="en-US" baseline="0" dirty="0" err="1" smtClean="0"/>
              <a:t>dat</a:t>
            </a:r>
            <a:r>
              <a:rPr lang="en-US" baseline="0" dirty="0" smtClean="0"/>
              <a:t> </a:t>
            </a:r>
            <a:r>
              <a:rPr lang="en-US" baseline="0" dirty="0" err="1" smtClean="0"/>
              <a:t>gebasseerd</a:t>
            </a:r>
            <a:r>
              <a:rPr lang="en-US" baseline="0" dirty="0" smtClean="0"/>
              <a:t> is op de high-level </a:t>
            </a:r>
            <a:r>
              <a:rPr lang="en-US" baseline="0" dirty="0" err="1" smtClean="0"/>
              <a:t>programmeer</a:t>
            </a:r>
            <a:r>
              <a:rPr lang="en-US" baseline="0" dirty="0" smtClean="0"/>
              <a:t> </a:t>
            </a:r>
            <a:r>
              <a:rPr lang="en-US" baseline="0" dirty="0" err="1" smtClean="0"/>
              <a:t>taal</a:t>
            </a:r>
            <a:r>
              <a:rPr lang="en-US" baseline="0" dirty="0" smtClean="0"/>
              <a:t> LISP). </a:t>
            </a:r>
            <a:r>
              <a:rPr lang="nl-NL" baseline="0" dirty="0" smtClean="0"/>
              <a:t>Onlangs zijn er enkele inspanningen geleverd om op een theoretisch niveau een vergelijking te doen. Dit gaat dan vooral over de inferentiemethodes en concepten die deze inferentiemethodes ondersteunen (Probabilistic (Logic) Programming Concepts, Luc De Raedt, Angelika Kimmig). Mijn thesis richt zich meer op de praktische kant.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316638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Waarom</a:t>
            </a:r>
            <a:r>
              <a:rPr lang="en-US" dirty="0" smtClean="0"/>
              <a:t> </a:t>
            </a:r>
            <a:r>
              <a:rPr lang="en-US" dirty="0" err="1" smtClean="0"/>
              <a:t>wil</a:t>
            </a:r>
            <a:r>
              <a:rPr lang="en-US" dirty="0" smtClean="0"/>
              <a:t> </a:t>
            </a:r>
            <a:r>
              <a:rPr lang="en-US" dirty="0" err="1" smtClean="0"/>
              <a:t>ik</a:t>
            </a:r>
            <a:r>
              <a:rPr lang="en-US" baseline="0" dirty="0" smtClean="0"/>
              <a:t> nu </a:t>
            </a:r>
            <a:r>
              <a:rPr lang="en-US" baseline="0" dirty="0" err="1" smtClean="0"/>
              <a:t>deze</a:t>
            </a:r>
            <a:r>
              <a:rPr lang="en-US" baseline="0" dirty="0" smtClean="0"/>
              <a:t> </a:t>
            </a:r>
            <a:r>
              <a:rPr lang="en-US" baseline="0" dirty="0" err="1" smtClean="0"/>
              <a:t>praktische</a:t>
            </a:r>
            <a:r>
              <a:rPr lang="en-US" baseline="0" dirty="0" smtClean="0"/>
              <a:t> </a:t>
            </a:r>
            <a:r>
              <a:rPr lang="en-US" baseline="0" dirty="0" err="1" smtClean="0"/>
              <a:t>evaluatie</a:t>
            </a:r>
            <a:r>
              <a:rPr lang="en-US" baseline="0" dirty="0" smtClean="0"/>
              <a:t> </a:t>
            </a:r>
            <a:r>
              <a:rPr lang="en-US" baseline="0" dirty="0" err="1" smtClean="0"/>
              <a:t>doen</a:t>
            </a:r>
            <a:r>
              <a:rPr lang="en-US" baseline="0" dirty="0" smtClean="0"/>
              <a:t>? </a:t>
            </a:r>
            <a:r>
              <a:rPr lang="en-US" baseline="0" dirty="0" err="1" smtClean="0"/>
              <a:t>Elke</a:t>
            </a:r>
            <a:r>
              <a:rPr lang="en-US" baseline="0" dirty="0" smtClean="0"/>
              <a:t> </a:t>
            </a:r>
            <a:r>
              <a:rPr lang="en-US" baseline="0" dirty="0" err="1" smtClean="0"/>
              <a:t>taal</a:t>
            </a:r>
            <a:r>
              <a:rPr lang="en-US" baseline="0" dirty="0" smtClean="0"/>
              <a:t> </a:t>
            </a:r>
            <a:r>
              <a:rPr lang="en-US" baseline="0" dirty="0" err="1" smtClean="0"/>
              <a:t>heeft</a:t>
            </a:r>
            <a:r>
              <a:rPr lang="en-US" baseline="0" dirty="0" smtClean="0"/>
              <a:t> </a:t>
            </a:r>
            <a:r>
              <a:rPr lang="en-US" baseline="0" dirty="0" err="1" smtClean="0"/>
              <a:t>zijn</a:t>
            </a:r>
            <a:r>
              <a:rPr lang="en-US" baseline="0" dirty="0" smtClean="0"/>
              <a:t> </a:t>
            </a:r>
            <a:r>
              <a:rPr lang="en-US" baseline="0" dirty="0" err="1" smtClean="0"/>
              <a:t>voordelen</a:t>
            </a:r>
            <a:r>
              <a:rPr lang="en-US" baseline="0" dirty="0" smtClean="0"/>
              <a:t> en </a:t>
            </a:r>
            <a:r>
              <a:rPr lang="en-US" baseline="0" dirty="0" err="1" smtClean="0"/>
              <a:t>nadelen</a:t>
            </a:r>
            <a:r>
              <a:rPr lang="en-US" baseline="0" dirty="0" smtClean="0"/>
              <a:t>. </a:t>
            </a:r>
            <a:r>
              <a:rPr lang="en-US" baseline="0" dirty="0" err="1" smtClean="0"/>
              <a:t>Zowel</a:t>
            </a:r>
            <a:r>
              <a:rPr lang="en-US" baseline="0" dirty="0" smtClean="0"/>
              <a:t> in de </a:t>
            </a:r>
            <a:r>
              <a:rPr lang="en-US" baseline="0" dirty="0" err="1" smtClean="0"/>
              <a:t>implementatie</a:t>
            </a:r>
            <a:r>
              <a:rPr lang="en-US" baseline="0" dirty="0" smtClean="0"/>
              <a:t> van de </a:t>
            </a:r>
            <a:r>
              <a:rPr lang="en-US" baseline="0" dirty="0" err="1" smtClean="0"/>
              <a:t>taal</a:t>
            </a:r>
            <a:r>
              <a:rPr lang="en-US" baseline="0" dirty="0" smtClean="0"/>
              <a:t> </a:t>
            </a:r>
            <a:r>
              <a:rPr lang="en-US" baseline="0" dirty="0" err="1" smtClean="0"/>
              <a:t>als</a:t>
            </a:r>
            <a:r>
              <a:rPr lang="en-US" baseline="0" dirty="0" smtClean="0"/>
              <a:t> in de tools en features </a:t>
            </a:r>
            <a:r>
              <a:rPr lang="en-US" baseline="0" dirty="0" err="1" smtClean="0"/>
              <a:t>dat</a:t>
            </a:r>
            <a:r>
              <a:rPr lang="en-US" baseline="0" dirty="0" smtClean="0"/>
              <a:t> </a:t>
            </a:r>
            <a:r>
              <a:rPr lang="en-US" baseline="0" dirty="0" err="1" smtClean="0"/>
              <a:t>deze</a:t>
            </a:r>
            <a:r>
              <a:rPr lang="en-US" baseline="0" dirty="0" smtClean="0"/>
              <a:t> </a:t>
            </a:r>
            <a:r>
              <a:rPr lang="en-US" baseline="0" dirty="0" err="1" smtClean="0"/>
              <a:t>taal</a:t>
            </a:r>
            <a:r>
              <a:rPr lang="en-US" baseline="0" dirty="0" smtClean="0"/>
              <a:t> met </a:t>
            </a:r>
            <a:r>
              <a:rPr lang="en-US" baseline="0" dirty="0" err="1" smtClean="0"/>
              <a:t>zich</a:t>
            </a:r>
            <a:r>
              <a:rPr lang="en-US" baseline="0" dirty="0" smtClean="0"/>
              <a:t> </a:t>
            </a:r>
            <a:r>
              <a:rPr lang="en-US" baseline="0" dirty="0" err="1" smtClean="0"/>
              <a:t>meebrengt</a:t>
            </a:r>
            <a:r>
              <a:rPr lang="en-US" baseline="0" dirty="0" smtClean="0"/>
              <a:t>.</a:t>
            </a:r>
          </a:p>
          <a:p>
            <a:r>
              <a:rPr lang="en-US" baseline="0" dirty="0" err="1" smtClean="0"/>
              <a:t>Zoals</a:t>
            </a:r>
            <a:r>
              <a:rPr lang="en-US" baseline="0" dirty="0" smtClean="0"/>
              <a:t> </a:t>
            </a:r>
            <a:r>
              <a:rPr lang="en-US" baseline="0" dirty="0" err="1" smtClean="0"/>
              <a:t>ik</a:t>
            </a:r>
            <a:r>
              <a:rPr lang="en-US" baseline="0" dirty="0" smtClean="0"/>
              <a:t> al </a:t>
            </a:r>
            <a:r>
              <a:rPr lang="en-US" baseline="0" dirty="0" err="1" smtClean="0"/>
              <a:t>zei</a:t>
            </a:r>
            <a:r>
              <a:rPr lang="en-US" baseline="0" dirty="0" smtClean="0"/>
              <a:t> </a:t>
            </a:r>
            <a:r>
              <a:rPr lang="en-US" baseline="0" dirty="0" err="1" smtClean="0"/>
              <a:t>zijn</a:t>
            </a:r>
            <a:r>
              <a:rPr lang="en-US" baseline="0" dirty="0" smtClean="0"/>
              <a:t> de </a:t>
            </a:r>
            <a:r>
              <a:rPr lang="en-US" baseline="0" dirty="0" err="1" smtClean="0"/>
              <a:t>theoretische</a:t>
            </a:r>
            <a:r>
              <a:rPr lang="en-US" baseline="0" dirty="0" smtClean="0"/>
              <a:t> </a:t>
            </a:r>
            <a:r>
              <a:rPr lang="en-US" baseline="0" dirty="0" err="1" smtClean="0"/>
              <a:t>voordelen</a:t>
            </a:r>
            <a:r>
              <a:rPr lang="en-US" baseline="0" dirty="0" smtClean="0"/>
              <a:t> op </a:t>
            </a:r>
            <a:r>
              <a:rPr lang="en-US" baseline="0" dirty="0" err="1" smtClean="0"/>
              <a:t>papier</a:t>
            </a:r>
            <a:r>
              <a:rPr lang="en-US" baseline="0" dirty="0" smtClean="0"/>
              <a:t> </a:t>
            </a:r>
            <a:r>
              <a:rPr lang="en-US" baseline="0" dirty="0" err="1" smtClean="0"/>
              <a:t>gezet</a:t>
            </a:r>
            <a:r>
              <a:rPr lang="en-US" baseline="0" dirty="0" smtClean="0"/>
              <a:t>. </a:t>
            </a:r>
            <a:r>
              <a:rPr lang="nl-NL" baseline="0" dirty="0" smtClean="0"/>
              <a:t>Er is echter een significante waarde in een praktische aanpak. Mijn doel is dan ook </a:t>
            </a:r>
            <a:r>
              <a:rPr lang="nl-NL" dirty="0" smtClean="0"/>
              <a:t>deze talen rechtstreeks te vergelijken in hun praktische dagelijkse programmeeraspecten.</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69144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1816237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Tijdens</a:t>
            </a:r>
            <a:r>
              <a:rPr lang="en-US" baseline="0" dirty="0" smtClean="0"/>
              <a:t> de </a:t>
            </a:r>
            <a:r>
              <a:rPr lang="en-US" baseline="0" dirty="0" err="1" smtClean="0"/>
              <a:t>ontwikkeling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al </a:t>
            </a:r>
            <a:r>
              <a:rPr lang="en-US" baseline="0" dirty="0" err="1" smtClean="0"/>
              <a:t>verschillende</a:t>
            </a:r>
            <a:r>
              <a:rPr lang="en-US" baseline="0" dirty="0" smtClean="0"/>
              <a:t> criteria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welke</a:t>
            </a:r>
            <a:r>
              <a:rPr lang="en-US" baseline="0" dirty="0" smtClean="0"/>
              <a:t> tools </a:t>
            </a:r>
            <a:r>
              <a:rPr lang="en-US" baseline="0" dirty="0" err="1" smtClean="0"/>
              <a:t>er</a:t>
            </a:r>
            <a:r>
              <a:rPr lang="en-US" baseline="0" dirty="0" smtClean="0"/>
              <a:t> </a:t>
            </a:r>
            <a:r>
              <a:rPr lang="en-US" baseline="0" dirty="0" err="1" smtClean="0"/>
              <a:t>beschikbaar</a:t>
            </a:r>
            <a:r>
              <a:rPr lang="en-US" baseline="0" dirty="0" smtClean="0"/>
              <a:t> </a:t>
            </a:r>
            <a:r>
              <a:rPr lang="en-US" baseline="0" dirty="0" err="1" smtClean="0"/>
              <a:t>zijn</a:t>
            </a:r>
            <a:r>
              <a:rPr lang="en-US" baseline="0" dirty="0" smtClean="0"/>
              <a:t>, </a:t>
            </a:r>
            <a:r>
              <a:rPr lang="en-US" baseline="0" dirty="0" err="1" smtClean="0"/>
              <a:t>wat</a:t>
            </a:r>
            <a:r>
              <a:rPr lang="en-US" baseline="0" dirty="0" smtClean="0"/>
              <a:t> de </a:t>
            </a:r>
            <a:r>
              <a:rPr lang="en-US" baseline="0" dirty="0" err="1" smtClean="0"/>
              <a:t>moeilijkheidsgraad</a:t>
            </a:r>
            <a:r>
              <a:rPr lang="en-US" baseline="0" dirty="0" smtClean="0"/>
              <a:t> is van het </a:t>
            </a:r>
            <a:r>
              <a:rPr lang="en-US" baseline="0" dirty="0" err="1" smtClean="0"/>
              <a:t>leren</a:t>
            </a:r>
            <a:r>
              <a:rPr lang="en-US" baseline="0" dirty="0" smtClean="0"/>
              <a:t> van en het </a:t>
            </a:r>
            <a:r>
              <a:rPr lang="en-US" baseline="0" dirty="0" err="1" smtClean="0"/>
              <a:t>programmeren</a:t>
            </a:r>
            <a:r>
              <a:rPr lang="en-US" baseline="0" dirty="0" smtClean="0"/>
              <a:t> in </a:t>
            </a:r>
            <a:r>
              <a:rPr lang="en-US" baseline="0" dirty="0" err="1" smtClean="0"/>
              <a:t>deze</a:t>
            </a:r>
            <a:r>
              <a:rPr lang="en-US" baseline="0" dirty="0" smtClean="0"/>
              <a:t> </a:t>
            </a:r>
            <a:r>
              <a:rPr lang="en-US" baseline="0" dirty="0" err="1" smtClean="0"/>
              <a:t>taal</a:t>
            </a:r>
            <a:r>
              <a:rPr lang="en-US" baseline="0" dirty="0" smtClean="0"/>
              <a:t>,… Na de </a:t>
            </a:r>
            <a:r>
              <a:rPr lang="en-US" baseline="0" dirty="0" err="1" smtClean="0"/>
              <a:t>implementatie</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andere</a:t>
            </a:r>
            <a:r>
              <a:rPr lang="en-US" baseline="0" dirty="0" smtClean="0"/>
              <a:t> criteria </a:t>
            </a:r>
            <a:r>
              <a:rPr lang="en-US" baseline="0" dirty="0" err="1" smtClean="0"/>
              <a:t>gaan</a:t>
            </a:r>
            <a:r>
              <a:rPr lang="en-US" baseline="0" dirty="0" smtClean="0"/>
              <a:t>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performantie</a:t>
            </a:r>
            <a:r>
              <a:rPr lang="en-US" baseline="0" dirty="0" smtClean="0"/>
              <a:t>, </a:t>
            </a:r>
            <a:r>
              <a:rPr lang="en-US" baseline="0" dirty="0" err="1" smtClean="0"/>
              <a:t>geheugengebruik</a:t>
            </a:r>
            <a:r>
              <a:rPr lang="en-US" baseline="0" dirty="0" smtClean="0"/>
              <a:t>,… </a:t>
            </a:r>
            <a:r>
              <a:rPr lang="en-US" baseline="0" dirty="0" err="1" smtClean="0"/>
              <a:t>Uiteindelijk</a:t>
            </a:r>
            <a:r>
              <a:rPr lang="en-US" baseline="0" dirty="0" smtClean="0"/>
              <a:t> </a:t>
            </a:r>
            <a:r>
              <a:rPr lang="en-US" baseline="0" dirty="0" err="1" smtClean="0"/>
              <a:t>wil</a:t>
            </a:r>
            <a:r>
              <a:rPr lang="en-US" baseline="0" dirty="0" smtClean="0"/>
              <a:t> </a:t>
            </a:r>
            <a:r>
              <a:rPr lang="en-US" baseline="0" dirty="0" err="1" smtClean="0"/>
              <a:t>ik</a:t>
            </a:r>
            <a:r>
              <a:rPr lang="en-US" baseline="0" dirty="0" smtClean="0"/>
              <a:t> </a:t>
            </a:r>
            <a:r>
              <a:rPr lang="en-US" baseline="0" dirty="0" err="1" smtClean="0"/>
              <a:t>aangeven</a:t>
            </a:r>
            <a:r>
              <a:rPr lang="en-US" baseline="0" dirty="0" smtClean="0"/>
              <a:t> </a:t>
            </a:r>
            <a:r>
              <a:rPr lang="en-US" baseline="0" dirty="0" err="1" smtClean="0"/>
              <a:t>welke</a:t>
            </a:r>
            <a:r>
              <a:rPr lang="en-US" baseline="0" dirty="0" smtClean="0"/>
              <a:t> PPL in </a:t>
            </a:r>
            <a:r>
              <a:rPr lang="en-US" baseline="0" dirty="0" err="1" smtClean="0"/>
              <a:t>welke</a:t>
            </a:r>
            <a:r>
              <a:rPr lang="en-US" baseline="0" dirty="0" smtClean="0"/>
              <a:t> criteria </a:t>
            </a:r>
            <a:r>
              <a:rPr lang="en-US" baseline="0" dirty="0" err="1" smtClean="0"/>
              <a:t>beter</a:t>
            </a:r>
            <a:r>
              <a:rPr lang="en-US" baseline="0" dirty="0" smtClean="0"/>
              <a:t> is </a:t>
            </a:r>
            <a:r>
              <a:rPr lang="en-US" baseline="0" dirty="0" err="1" smtClean="0"/>
              <a:t>dan</a:t>
            </a:r>
            <a:r>
              <a:rPr lang="en-US" baseline="0" dirty="0" smtClean="0"/>
              <a:t> de </a:t>
            </a:r>
            <a:r>
              <a:rPr lang="en-US" baseline="0" dirty="0" err="1" smtClean="0"/>
              <a:t>andere</a:t>
            </a:r>
            <a:r>
              <a:rPr lang="en-US" baseline="0" dirty="0" smtClean="0"/>
              <a:t>. </a:t>
            </a:r>
            <a:r>
              <a:rPr lang="en-US" baseline="0" dirty="0" err="1" smtClean="0"/>
              <a:t>Momenteel</a:t>
            </a:r>
            <a:r>
              <a:rPr lang="en-US" baseline="0" dirty="0" smtClean="0"/>
              <a:t> doe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voor</a:t>
            </a:r>
            <a:r>
              <a:rPr lang="en-US" baseline="0" dirty="0" smtClean="0"/>
              <a:t> 2 </a:t>
            </a:r>
            <a:r>
              <a:rPr lang="en-US" baseline="0" dirty="0" err="1" smtClean="0"/>
              <a:t>talen</a:t>
            </a:r>
            <a:r>
              <a:rPr lang="en-US" baseline="0" dirty="0" smtClean="0"/>
              <a:t>, Problog2 en Anglican. </a:t>
            </a:r>
            <a:r>
              <a:rPr lang="en-US" baseline="0" dirty="0" err="1" smtClean="0"/>
              <a:t>Ik</a:t>
            </a:r>
            <a:r>
              <a:rPr lang="en-US" baseline="0" dirty="0" smtClean="0"/>
              <a:t> </a:t>
            </a:r>
            <a:r>
              <a:rPr lang="en-US" baseline="0" dirty="0" err="1" smtClean="0"/>
              <a:t>zal</a:t>
            </a:r>
            <a:r>
              <a:rPr lang="en-US" baseline="0" dirty="0" smtClean="0"/>
              <a:t> </a:t>
            </a:r>
            <a:r>
              <a:rPr lang="en-US" baseline="0" dirty="0" err="1" smtClean="0"/>
              <a:t>eerst</a:t>
            </a:r>
            <a:r>
              <a:rPr lang="en-US" baseline="0" dirty="0" smtClean="0"/>
              <a:t> het model </a:t>
            </a:r>
            <a:r>
              <a:rPr lang="en-US" baseline="0" dirty="0" err="1" smtClean="0"/>
              <a:t>implementeren</a:t>
            </a:r>
            <a:r>
              <a:rPr lang="en-US" baseline="0" dirty="0" smtClean="0"/>
              <a:t> in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evalueer</a:t>
            </a:r>
            <a:r>
              <a:rPr lang="en-US" baseline="0" dirty="0" smtClean="0"/>
              <a:t> </a:t>
            </a:r>
            <a:r>
              <a:rPr lang="en-US" baseline="0" dirty="0" err="1" smtClean="0"/>
              <a:t>tegen</a:t>
            </a:r>
            <a:r>
              <a:rPr lang="en-US" baseline="0" dirty="0" smtClean="0"/>
              <a:t> </a:t>
            </a:r>
            <a:r>
              <a:rPr lang="en-US" baseline="0" dirty="0" err="1" smtClean="0"/>
              <a:t>elkaar</a:t>
            </a:r>
            <a:r>
              <a:rPr lang="en-US" baseline="0" dirty="0" smtClean="0"/>
              <a:t>.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tijd</a:t>
            </a:r>
            <a:r>
              <a:rPr lang="en-US" baseline="0" dirty="0" smtClean="0"/>
              <a:t> </a:t>
            </a:r>
            <a:r>
              <a:rPr lang="en-US" baseline="0" dirty="0" err="1" smtClean="0"/>
              <a:t>genoeg</a:t>
            </a:r>
            <a:r>
              <a:rPr lang="en-US" baseline="0" dirty="0" smtClean="0"/>
              <a:t> is </a:t>
            </a:r>
            <a:r>
              <a:rPr lang="en-US" baseline="0" dirty="0" err="1" smtClean="0"/>
              <a:t>zal</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uitbreiden</a:t>
            </a:r>
            <a:r>
              <a:rPr lang="en-US" baseline="0" dirty="0" smtClean="0"/>
              <a:t> </a:t>
            </a:r>
            <a:r>
              <a:rPr lang="en-US" baseline="0" dirty="0" err="1" smtClean="0"/>
              <a:t>naar</a:t>
            </a:r>
            <a:r>
              <a:rPr lang="en-US" baseline="0" dirty="0" smtClean="0"/>
              <a:t> </a:t>
            </a:r>
            <a:r>
              <a:rPr lang="en-US" baseline="0" dirty="0" err="1" smtClean="0"/>
              <a:t>een</a:t>
            </a:r>
            <a:r>
              <a:rPr lang="en-US" baseline="0" dirty="0" smtClean="0"/>
              <a:t> 3de </a:t>
            </a:r>
            <a:r>
              <a:rPr lang="en-US" baseline="0" dirty="0" err="1" smtClean="0"/>
              <a:t>taal</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01579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Het spel bestaat uit een bord van 10 op 10 blokken. Wanneer het spel gestart wordt krijgen de blokken een random kleur toegewezen (uniforme distributie). Er zijn 4 kleuren in totaal: rood, groen, geel, blauw.</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De speler kan op elk van de blokken op het bord drukken. Als de speler op een blok drukt verandert deze van kleur. De kleur waar de blok in veranderd is random (uniforme distributie of een distributie waar als een speler op een rode blok drukt, deze meer kans heeft om in een groene blok te veranderen dan in een andere kleur). De distributie is dus aanpasbaar</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3572312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Als er drie of meer blokken van dezelfde kleur ofwel horizontaal naast elkaar liggen ofwel verticaal naast elkaar liggen verdwijnen ze en dit levert punten op. De blokken die zich boven de verdwenen blokken bevinden vallen naar beneden tot ze op een andere blok belanden ofwel op de bodem van het spelbord. De bedoeling van het spel is om in 10 beurten zoveel mogelijk punten te behalen waarin de speler in elke beurt 1 blok van kleur kan veranderen. De beurt eindigt wanneer er geen 3 blokken van dezelfde kleur meer op een rij staan.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63296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027938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p15="http://schemas.microsoft.com/office/powerpoint/2012/main" xmlns="">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p15="http://schemas.microsoft.com/office/powerpoint/2012/main" xmlns="">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2F587EFC-84F1-4A54-B76E-DF92001E4CC2}" type="datetime1">
              <a:rPr lang="nl-BE" smtClean="0"/>
              <a:t>25/10/2017</a:t>
            </a:fld>
            <a:endParaRPr lang="nl-NL" dirty="0"/>
          </a:p>
        </p:txBody>
      </p:sp>
      <p:sp>
        <p:nvSpPr>
          <p:cNvPr id="13" name="Footer Placeholder 12"/>
          <p:cNvSpPr>
            <a:spLocks noGrp="1"/>
          </p:cNvSpPr>
          <p:nvPr>
            <p:ph type="ftr" sz="quarter" idx="16"/>
          </p:nvPr>
        </p:nvSpPr>
        <p:spPr/>
        <p:txBody>
          <a:bodyPr/>
          <a:lstStyle/>
          <a:p>
            <a:r>
              <a:rPr lang="nl-NL" smtClean="0"/>
              <a:t>Faculteit Wetenschappen, departement Computerwetenschappen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CCD6CB0C-E764-49CB-A1D5-2EC061830557}" type="datetime1">
              <a:rPr lang="nl-BE" smtClean="0"/>
              <a:t>25/10/2017</a:t>
            </a:fld>
            <a:endParaRPr lang="nl-NL" dirty="0"/>
          </a:p>
        </p:txBody>
      </p:sp>
      <p:sp>
        <p:nvSpPr>
          <p:cNvPr id="13" name="Footer Placeholder 12"/>
          <p:cNvSpPr>
            <a:spLocks noGrp="1"/>
          </p:cNvSpPr>
          <p:nvPr>
            <p:ph type="ftr" sz="quarter" idx="16"/>
          </p:nvPr>
        </p:nvSpPr>
        <p:spPr/>
        <p:txBody>
          <a:bodyPr/>
          <a:lstStyle/>
          <a:p>
            <a:r>
              <a:rPr lang="nl-NL" smtClean="0"/>
              <a:t>Faculteit Wetenschappen, departement Computerwetenschappen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F986A8C2-2B30-4642-9EB6-5E662355FA46}" type="datetime1">
              <a:rPr lang="nl-BE" smtClean="0"/>
              <a:t>25/10/2017</a:t>
            </a:fld>
            <a:endParaRPr lang="nl-NL" dirty="0"/>
          </a:p>
        </p:txBody>
      </p:sp>
      <p:sp>
        <p:nvSpPr>
          <p:cNvPr id="12" name="Footer Placeholder 11"/>
          <p:cNvSpPr>
            <a:spLocks noGrp="1"/>
          </p:cNvSpPr>
          <p:nvPr>
            <p:ph type="ftr" sz="quarter" idx="11"/>
          </p:nvPr>
        </p:nvSpPr>
        <p:spPr/>
        <p:txBody>
          <a:bodyPr/>
          <a:lstStyle/>
          <a:p>
            <a:r>
              <a:rPr lang="nl-NL" smtClean="0"/>
              <a:t>Faculteit Wetenschappen, departement Computerwetenschappen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15AE387D-2586-49C2-927A-1645AF168F2F}" type="datetime1">
              <a:rPr lang="nl-BE" smtClean="0"/>
              <a:t>25/10/2017</a:t>
            </a:fld>
            <a:endParaRPr lang="nl-NL" dirty="0"/>
          </a:p>
        </p:txBody>
      </p:sp>
      <p:sp>
        <p:nvSpPr>
          <p:cNvPr id="13" name="Footer Placeholder 12"/>
          <p:cNvSpPr>
            <a:spLocks noGrp="1"/>
          </p:cNvSpPr>
          <p:nvPr>
            <p:ph type="ftr" sz="quarter" idx="16"/>
          </p:nvPr>
        </p:nvSpPr>
        <p:spPr/>
        <p:txBody>
          <a:bodyPr/>
          <a:lstStyle/>
          <a:p>
            <a:r>
              <a:rPr lang="nl-NL" smtClean="0"/>
              <a:t>Faculteit Wetenschappen, departement Computerwetenschappen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786DE6A5-68D0-4BDE-82EF-2C8F45418394}" type="datetime1">
              <a:rPr lang="nl-BE" smtClean="0"/>
              <a:t>25/10/2017</a:t>
            </a:fld>
            <a:endParaRPr lang="nl-NL" dirty="0"/>
          </a:p>
        </p:txBody>
      </p:sp>
      <p:sp>
        <p:nvSpPr>
          <p:cNvPr id="13" name="Footer Placeholder 12"/>
          <p:cNvSpPr>
            <a:spLocks noGrp="1"/>
          </p:cNvSpPr>
          <p:nvPr>
            <p:ph type="ftr" sz="quarter" idx="16"/>
          </p:nvPr>
        </p:nvSpPr>
        <p:spPr/>
        <p:txBody>
          <a:bodyPr/>
          <a:lstStyle/>
          <a:p>
            <a:r>
              <a:rPr lang="nl-NL" smtClean="0"/>
              <a:t>Faculteit Wetenschappen, departement Computerwetenschappen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0FB6293C-1364-47B5-B78A-4BFB035E0543}" type="datetime1">
              <a:rPr lang="nl-BE" smtClean="0"/>
              <a:t>25/10/2017</a:t>
            </a:fld>
            <a:endParaRPr lang="nl-NL" dirty="0"/>
          </a:p>
        </p:txBody>
      </p:sp>
      <p:sp>
        <p:nvSpPr>
          <p:cNvPr id="9" name="Footer Placeholder 8"/>
          <p:cNvSpPr>
            <a:spLocks noGrp="1"/>
          </p:cNvSpPr>
          <p:nvPr>
            <p:ph type="ftr" sz="quarter" idx="11"/>
          </p:nvPr>
        </p:nvSpPr>
        <p:spPr/>
        <p:txBody>
          <a:bodyPr/>
          <a:lstStyle/>
          <a:p>
            <a:r>
              <a:rPr lang="nl-NL" smtClean="0"/>
              <a:t>Faculteit Wetenschappen, departement Computerwetenschappen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CBF8FC8E-05BC-46C1-9527-4BB859CE2E6B}" type="datetime1">
              <a:rPr lang="nl-BE" smtClean="0"/>
              <a:t>25/10/2017</a:t>
            </a:fld>
            <a:endParaRPr lang="nl-NL" dirty="0"/>
          </a:p>
        </p:txBody>
      </p:sp>
      <p:sp>
        <p:nvSpPr>
          <p:cNvPr id="11" name="Footer Placeholder 10"/>
          <p:cNvSpPr>
            <a:spLocks noGrp="1"/>
          </p:cNvSpPr>
          <p:nvPr>
            <p:ph type="ftr" sz="quarter" idx="11"/>
          </p:nvPr>
        </p:nvSpPr>
        <p:spPr/>
        <p:txBody>
          <a:bodyPr/>
          <a:lstStyle/>
          <a:p>
            <a:r>
              <a:rPr lang="nl-NL" smtClean="0"/>
              <a:t>Faculteit Wetenschappen, departement Computerwetenschappen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0CEF747-DFD9-46E8-B539-E12B5F06602D}" type="datetime1">
              <a:rPr lang="nl-BE" smtClean="0"/>
              <a:t>25/10/2017</a:t>
            </a:fld>
            <a:endParaRPr lang="nl-NL" dirty="0"/>
          </a:p>
        </p:txBody>
      </p:sp>
      <p:sp>
        <p:nvSpPr>
          <p:cNvPr id="7" name="Footer Placeholder 6"/>
          <p:cNvSpPr>
            <a:spLocks noGrp="1"/>
          </p:cNvSpPr>
          <p:nvPr>
            <p:ph type="ftr" sz="quarter" idx="11"/>
          </p:nvPr>
        </p:nvSpPr>
        <p:spPr/>
        <p:txBody>
          <a:bodyPr/>
          <a:lstStyle/>
          <a:p>
            <a:r>
              <a:rPr lang="nl-NL" smtClean="0"/>
              <a:t>Faculteit Wetenschappen, departement Computerwetenschappen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48C6C3-BEB6-480B-BFE6-F4F39BF95902}" type="datetime1">
              <a:rPr lang="nl-BE" smtClean="0"/>
              <a:t>25/10/2017</a:t>
            </a:fld>
            <a:endParaRPr lang="nl-NL" dirty="0"/>
          </a:p>
        </p:txBody>
      </p:sp>
      <p:sp>
        <p:nvSpPr>
          <p:cNvPr id="6" name="Footer Placeholder 5"/>
          <p:cNvSpPr>
            <a:spLocks noGrp="1"/>
          </p:cNvSpPr>
          <p:nvPr>
            <p:ph type="ftr" sz="quarter" idx="11"/>
          </p:nvPr>
        </p:nvSpPr>
        <p:spPr/>
        <p:txBody>
          <a:bodyPr/>
          <a:lstStyle/>
          <a:p>
            <a:r>
              <a:rPr lang="nl-NL" smtClean="0"/>
              <a:t>Faculteit Wetenschappen, departement Computerwetenschappen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405A90F6-D89F-435C-BB04-6A536F1FF0FF}" type="datetime1">
              <a:rPr lang="nl-BE" smtClean="0"/>
              <a:t>25/10/2017</a:t>
            </a:fld>
            <a:endParaRPr lang="nl-NL" dirty="0"/>
          </a:p>
        </p:txBody>
      </p:sp>
      <p:sp>
        <p:nvSpPr>
          <p:cNvPr id="3" name="Footer Placeholder 2"/>
          <p:cNvSpPr>
            <a:spLocks noGrp="1"/>
          </p:cNvSpPr>
          <p:nvPr>
            <p:ph type="ftr" sz="quarter" idx="11"/>
          </p:nvPr>
        </p:nvSpPr>
        <p:spPr/>
        <p:txBody>
          <a:bodyPr/>
          <a:lstStyle/>
          <a:p>
            <a:r>
              <a:rPr lang="nl-NL" smtClean="0"/>
              <a:t>Faculteit Wetenschappen, departement Computerwetenschappen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8E465256-6183-4996-B31C-88B08BAE7469}" type="datetime1">
              <a:rPr lang="nl-BE" smtClean="0"/>
              <a:t>25/10/2017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Faculteit Wetenschappen, departement Computerwetenschappen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C3955C2E-F138-42A7-BD50-766CEC9A9002}" type="datetime1">
              <a:rPr lang="nl-BE" smtClean="0"/>
              <a:t>25/10/2017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Faculteit Wetenschappen, departement Computerwetenschappen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a:t>Probabilistic Programming: A Case Study</a:t>
            </a:r>
            <a:endParaRPr lang="nl-NL" dirty="0"/>
          </a:p>
        </p:txBody>
      </p:sp>
      <p:sp>
        <p:nvSpPr>
          <p:cNvPr id="3" name="Ondertitel 2"/>
          <p:cNvSpPr>
            <a:spLocks noGrp="1"/>
          </p:cNvSpPr>
          <p:nvPr>
            <p:ph type="subTitle" idx="1"/>
          </p:nvPr>
        </p:nvSpPr>
        <p:spPr/>
        <p:txBody>
          <a:bodyPr>
            <a:normAutofit lnSpcReduction="1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a:t>Schrijvers</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4627563" y="610652"/>
            <a:ext cx="4351337" cy="4567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Faculteit Wetenschappen, departement Computerwetenschappen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4" name="Content Placeholder 3"/>
          <p:cNvSpPr>
            <a:spLocks noGrp="1"/>
          </p:cNvSpPr>
          <p:nvPr>
            <p:ph sz="quarter" idx="13"/>
          </p:nvPr>
        </p:nvSpPr>
        <p:spPr/>
        <p:txBody>
          <a:bodyPr/>
          <a:lstStyle/>
          <a:p>
            <a:r>
              <a:rPr lang="en-US" dirty="0"/>
              <a:t>Thesis </a:t>
            </a:r>
            <a:r>
              <a:rPr lang="en-US" dirty="0" err="1"/>
              <a:t>meer</a:t>
            </a:r>
            <a:r>
              <a:rPr lang="en-US" dirty="0"/>
              <a:t> </a:t>
            </a:r>
            <a:r>
              <a:rPr lang="en-US" dirty="0" err="1"/>
              <a:t>praktisch</a:t>
            </a:r>
            <a:r>
              <a:rPr lang="en-US" dirty="0"/>
              <a:t> </a:t>
            </a:r>
            <a:r>
              <a:rPr lang="en-US" dirty="0" err="1"/>
              <a:t>gelegen</a:t>
            </a:r>
            <a:r>
              <a:rPr lang="en-US" dirty="0"/>
              <a:t>: Case study</a:t>
            </a:r>
          </a:p>
          <a:p>
            <a:r>
              <a:rPr lang="en-US" dirty="0" err="1"/>
              <a:t>Geen</a:t>
            </a:r>
            <a:r>
              <a:rPr lang="en-US" dirty="0"/>
              <a:t> </a:t>
            </a:r>
            <a:r>
              <a:rPr lang="en-US" dirty="0" err="1"/>
              <a:t>inferentiemethodes</a:t>
            </a:r>
            <a:r>
              <a:rPr lang="en-US" dirty="0"/>
              <a:t> en </a:t>
            </a:r>
            <a:r>
              <a:rPr lang="en-US" dirty="0" err="1"/>
              <a:t>concepten</a:t>
            </a:r>
            <a:endParaRPr lang="en-US" dirty="0"/>
          </a:p>
          <a:p>
            <a:r>
              <a:rPr lang="en-US" dirty="0" err="1">
                <a:solidFill>
                  <a:srgbClr val="FF0000"/>
                </a:solidFill>
              </a:rPr>
              <a:t>Wel</a:t>
            </a:r>
            <a:r>
              <a:rPr lang="en-US" dirty="0">
                <a:solidFill>
                  <a:srgbClr val="FF0000"/>
                </a:solidFill>
              </a:rPr>
              <a:t> PPL’s in </a:t>
            </a:r>
            <a:r>
              <a:rPr lang="en-US" dirty="0" err="1">
                <a:solidFill>
                  <a:srgbClr val="FF0000"/>
                </a:solidFill>
              </a:rPr>
              <a:t>geheel</a:t>
            </a:r>
            <a:r>
              <a:rPr lang="en-US" dirty="0">
                <a:solidFill>
                  <a:srgbClr val="FF0000"/>
                </a:solidFill>
              </a:rPr>
              <a:t> </a:t>
            </a:r>
            <a:r>
              <a:rPr lang="en-US" dirty="0" err="1">
                <a:solidFill>
                  <a:srgbClr val="FF0000"/>
                </a:solidFill>
              </a:rPr>
              <a:t>vergelijken</a:t>
            </a:r>
            <a:endParaRPr lang="en-US" dirty="0">
              <a:solidFill>
                <a:srgbClr val="FF0000"/>
              </a:solidFill>
            </a:endParaRPr>
          </a:p>
          <a:p>
            <a:r>
              <a:rPr lang="en-US" dirty="0" err="1"/>
              <a:t>Theorie</a:t>
            </a:r>
            <a:r>
              <a:rPr lang="en-US" dirty="0"/>
              <a:t> </a:t>
            </a:r>
            <a:r>
              <a:rPr lang="en-US" dirty="0" err="1"/>
              <a:t>gebruiken</a:t>
            </a:r>
            <a:r>
              <a:rPr lang="en-US" dirty="0"/>
              <a:t> </a:t>
            </a:r>
            <a:r>
              <a:rPr lang="en-US" dirty="0" err="1"/>
              <a:t>als</a:t>
            </a:r>
            <a:r>
              <a:rPr lang="en-US" dirty="0"/>
              <a:t> </a:t>
            </a:r>
            <a:r>
              <a:rPr lang="en-US" dirty="0" err="1"/>
              <a:t>bewijsmateriaal</a:t>
            </a:r>
            <a:r>
              <a:rPr lang="en-US" dirty="0"/>
              <a:t> </a:t>
            </a:r>
            <a:r>
              <a:rPr lang="en-US" dirty="0" err="1"/>
              <a:t>voor</a:t>
            </a:r>
            <a:r>
              <a:rPr lang="en-US" dirty="0"/>
              <a:t> de </a:t>
            </a:r>
            <a:r>
              <a:rPr lang="en-US" dirty="0" err="1"/>
              <a:t>hypothese</a:t>
            </a:r>
            <a:r>
              <a:rPr lang="en-US" dirty="0"/>
              <a:t>.</a:t>
            </a:r>
          </a:p>
          <a:p>
            <a:endParaRPr lang="en-US" dirty="0"/>
          </a:p>
        </p:txBody>
      </p:sp>
      <p:sp>
        <p:nvSpPr>
          <p:cNvPr id="5" name="Title 4"/>
          <p:cNvSpPr>
            <a:spLocks noGrp="1"/>
          </p:cNvSpPr>
          <p:nvPr>
            <p:ph type="title"/>
          </p:nvPr>
        </p:nvSpPr>
        <p:spPr/>
        <p:txBody>
          <a:bodyPr/>
          <a:lstStyle/>
          <a:p>
            <a:r>
              <a:rPr lang="en-US" dirty="0" err="1"/>
              <a:t>Theorie</a:t>
            </a:r>
            <a:r>
              <a:rPr lang="en-US" dirty="0"/>
              <a:t> - </a:t>
            </a:r>
            <a:r>
              <a:rPr lang="en-US" dirty="0" err="1"/>
              <a:t>Praktijk</a:t>
            </a:r>
            <a:endParaRPr lang="en-US" dirty="0"/>
          </a:p>
        </p:txBody>
      </p:sp>
    </p:spTree>
    <p:extLst>
      <p:ext uri="{BB962C8B-B14F-4D97-AF65-F5344CB8AC3E}">
        <p14:creationId xmlns:p14="http://schemas.microsoft.com/office/powerpoint/2010/main" val="3168534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nl-NL" smtClean="0"/>
              <a:t>Faculteit Wetenschappen, departement Computerwetenschappen</a:t>
            </a:r>
            <a:endParaRPr lang="nl-NL" dirty="0"/>
          </a:p>
        </p:txBody>
      </p:sp>
      <p:sp>
        <p:nvSpPr>
          <p:cNvPr id="5" name="Slide Number Placeholder 4"/>
          <p:cNvSpPr>
            <a:spLocks noGrp="1"/>
          </p:cNvSpPr>
          <p:nvPr>
            <p:ph type="sldNum" sz="quarter" idx="12"/>
          </p:nvPr>
        </p:nvSpPr>
        <p:spPr/>
        <p:txBody>
          <a:bodyPr/>
          <a:lstStyle/>
          <a:p>
            <a:fld id="{0A297500-7527-634B-90F4-69D0994C32B4}" type="slidenum">
              <a:rPr lang="nl-NL" smtClean="0"/>
              <a:pPr/>
              <a:t>1</a:t>
            </a:fld>
            <a:endParaRPr lang="nl-NL" dirty="0"/>
          </a:p>
        </p:txBody>
      </p:sp>
      <p:sp>
        <p:nvSpPr>
          <p:cNvPr id="10" name="Content Placeholder 9"/>
          <p:cNvSpPr>
            <a:spLocks noGrp="1"/>
          </p:cNvSpPr>
          <p:nvPr>
            <p:ph sz="quarter" idx="13"/>
          </p:nvPr>
        </p:nvSpPr>
        <p:spPr/>
        <p:txBody>
          <a:bodyPr/>
          <a:lstStyle/>
          <a:p>
            <a:r>
              <a:rPr lang="en-US" dirty="0"/>
              <a:t>Hot research topic</a:t>
            </a:r>
          </a:p>
          <a:p>
            <a:r>
              <a:rPr lang="en-US" dirty="0" err="1"/>
              <a:t>Veel</a:t>
            </a:r>
            <a:r>
              <a:rPr lang="en-US" dirty="0"/>
              <a:t> </a:t>
            </a:r>
            <a:r>
              <a:rPr lang="en-US" dirty="0" err="1"/>
              <a:t>talen</a:t>
            </a:r>
            <a:r>
              <a:rPr lang="en-US" dirty="0"/>
              <a:t>, elk met </a:t>
            </a:r>
            <a:r>
              <a:rPr lang="en-US" dirty="0" err="1"/>
              <a:t>andere</a:t>
            </a:r>
            <a:r>
              <a:rPr lang="en-US" dirty="0"/>
              <a:t> </a:t>
            </a:r>
            <a:r>
              <a:rPr lang="en-US" dirty="0" err="1"/>
              <a:t>methodes</a:t>
            </a:r>
            <a:r>
              <a:rPr lang="en-US" dirty="0"/>
              <a:t> en tools</a:t>
            </a:r>
          </a:p>
          <a:p>
            <a:r>
              <a:rPr lang="en-US" dirty="0" err="1"/>
              <a:t>Evaluatie</a:t>
            </a:r>
            <a:r>
              <a:rPr lang="en-US" dirty="0"/>
              <a:t> op </a:t>
            </a:r>
            <a:r>
              <a:rPr lang="en-US" dirty="0" err="1"/>
              <a:t>theoretisch</a:t>
            </a:r>
            <a:r>
              <a:rPr lang="en-US" dirty="0"/>
              <a:t> </a:t>
            </a:r>
            <a:r>
              <a:rPr lang="en-US" dirty="0" err="1"/>
              <a:t>vlak</a:t>
            </a:r>
            <a:endParaRPr lang="en-US" dirty="0"/>
          </a:p>
          <a:p>
            <a:r>
              <a:rPr lang="en-US" dirty="0" err="1">
                <a:solidFill>
                  <a:srgbClr val="FF0000"/>
                </a:solidFill>
              </a:rPr>
              <a:t>Weinig</a:t>
            </a:r>
            <a:r>
              <a:rPr lang="en-US" dirty="0">
                <a:solidFill>
                  <a:srgbClr val="FF0000"/>
                </a:solidFill>
              </a:rPr>
              <a:t> </a:t>
            </a:r>
            <a:r>
              <a:rPr lang="en-US" dirty="0" err="1">
                <a:solidFill>
                  <a:srgbClr val="FF0000"/>
                </a:solidFill>
              </a:rPr>
              <a:t>evaluatie</a:t>
            </a:r>
            <a:r>
              <a:rPr lang="en-US" dirty="0">
                <a:solidFill>
                  <a:srgbClr val="FF0000"/>
                </a:solidFill>
              </a:rPr>
              <a:t> op </a:t>
            </a:r>
            <a:r>
              <a:rPr lang="en-US" dirty="0" err="1">
                <a:solidFill>
                  <a:srgbClr val="FF0000"/>
                </a:solidFill>
              </a:rPr>
              <a:t>praktisch</a:t>
            </a:r>
            <a:r>
              <a:rPr lang="en-US" dirty="0">
                <a:solidFill>
                  <a:srgbClr val="FF0000"/>
                </a:solidFill>
              </a:rPr>
              <a:t> </a:t>
            </a:r>
            <a:r>
              <a:rPr lang="en-US" dirty="0" err="1" smtClean="0">
                <a:solidFill>
                  <a:srgbClr val="FF0000"/>
                </a:solidFill>
              </a:rPr>
              <a:t>vlak</a:t>
            </a:r>
            <a:endParaRPr lang="en-US" dirty="0" smtClean="0">
              <a:solidFill>
                <a:srgbClr val="FF0000"/>
              </a:solidFill>
            </a:endParaRPr>
          </a:p>
          <a:p>
            <a:r>
              <a:rPr lang="en-US" dirty="0" err="1" smtClean="0">
                <a:solidFill>
                  <a:srgbClr val="FF0000"/>
                </a:solidFill>
              </a:rPr>
              <a:t>Vergelijken</a:t>
            </a:r>
            <a:r>
              <a:rPr lang="en-US" dirty="0" smtClean="0">
                <a:solidFill>
                  <a:srgbClr val="FF0000"/>
                </a:solidFill>
              </a:rPr>
              <a:t> en </a:t>
            </a:r>
            <a:r>
              <a:rPr lang="en-US" dirty="0" err="1" smtClean="0">
                <a:solidFill>
                  <a:srgbClr val="FF0000"/>
                </a:solidFill>
              </a:rPr>
              <a:t>evalueren</a:t>
            </a:r>
            <a:r>
              <a:rPr lang="en-US" dirty="0" smtClean="0">
                <a:solidFill>
                  <a:srgbClr val="FF0000"/>
                </a:solidFill>
              </a:rPr>
              <a:t> </a:t>
            </a:r>
            <a:r>
              <a:rPr lang="en-US" dirty="0">
                <a:solidFill>
                  <a:srgbClr val="FF0000"/>
                </a:solidFill>
              </a:rPr>
              <a:t>van probability programming languages </a:t>
            </a:r>
            <a:r>
              <a:rPr lang="en-US" dirty="0" err="1" smtClean="0">
                <a:solidFill>
                  <a:srgbClr val="FF0000"/>
                </a:solidFill>
              </a:rPr>
              <a:t>a.d.h.v</a:t>
            </a:r>
            <a:r>
              <a:rPr lang="en-US" dirty="0" smtClean="0">
                <a:solidFill>
                  <a:srgbClr val="FF0000"/>
                </a:solidFill>
              </a:rPr>
              <a:t>. </a:t>
            </a:r>
            <a:r>
              <a:rPr lang="en-US" dirty="0" err="1" smtClean="0">
                <a:solidFill>
                  <a:srgbClr val="FF0000"/>
                </a:solidFill>
              </a:rPr>
              <a:t>een</a:t>
            </a:r>
            <a:r>
              <a:rPr lang="en-US" dirty="0" smtClean="0">
                <a:solidFill>
                  <a:srgbClr val="FF0000"/>
                </a:solidFill>
              </a:rPr>
              <a:t> case study</a:t>
            </a:r>
            <a:endParaRPr lang="en-US" dirty="0">
              <a:solidFill>
                <a:srgbClr val="FF0000"/>
              </a:solidFill>
            </a:endParaRPr>
          </a:p>
        </p:txBody>
      </p:sp>
      <p:sp>
        <p:nvSpPr>
          <p:cNvPr id="9" name="Title 8"/>
          <p:cNvSpPr>
            <a:spLocks noGrp="1"/>
          </p:cNvSpPr>
          <p:nvPr>
            <p:ph type="title"/>
          </p:nvPr>
        </p:nvSpPr>
        <p:spPr/>
        <p:txBody>
          <a:bodyPr/>
          <a:lstStyle/>
          <a:p>
            <a:r>
              <a:rPr lang="en-US" dirty="0" err="1"/>
              <a:t>Probleemstelling</a:t>
            </a:r>
            <a:endParaRPr lang="en-US" dirty="0"/>
          </a:p>
        </p:txBody>
      </p:sp>
    </p:spTree>
    <p:extLst>
      <p:ext uri="{BB962C8B-B14F-4D97-AF65-F5344CB8AC3E}">
        <p14:creationId xmlns:p14="http://schemas.microsoft.com/office/powerpoint/2010/main" val="1880890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Faculteit Wetenschappen, departement Computerwetenschappen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4" name="Content Placeholder 3"/>
          <p:cNvSpPr>
            <a:spLocks noGrp="1"/>
          </p:cNvSpPr>
          <p:nvPr>
            <p:ph sz="quarter" idx="13"/>
          </p:nvPr>
        </p:nvSpPr>
        <p:spPr/>
        <p:txBody>
          <a:bodyPr/>
          <a:lstStyle/>
          <a:p>
            <a:r>
              <a:rPr lang="en-US" dirty="0" err="1"/>
              <a:t>Elke</a:t>
            </a:r>
            <a:r>
              <a:rPr lang="en-US" dirty="0"/>
              <a:t> </a:t>
            </a:r>
            <a:r>
              <a:rPr lang="en-US" dirty="0" err="1"/>
              <a:t>taal</a:t>
            </a:r>
            <a:r>
              <a:rPr lang="en-US" dirty="0"/>
              <a:t> </a:t>
            </a:r>
            <a:r>
              <a:rPr lang="en-US" dirty="0" err="1"/>
              <a:t>heeft</a:t>
            </a:r>
            <a:r>
              <a:rPr lang="en-US" dirty="0"/>
              <a:t> </a:t>
            </a:r>
            <a:r>
              <a:rPr lang="en-US" dirty="0" err="1"/>
              <a:t>voordelen</a:t>
            </a:r>
            <a:r>
              <a:rPr lang="en-US" dirty="0"/>
              <a:t> en </a:t>
            </a:r>
            <a:r>
              <a:rPr lang="en-US" dirty="0" err="1"/>
              <a:t>nadelen</a:t>
            </a:r>
            <a:endParaRPr lang="en-US" dirty="0"/>
          </a:p>
          <a:p>
            <a:r>
              <a:rPr lang="en-US" dirty="0" err="1"/>
              <a:t>Theoretische</a:t>
            </a:r>
            <a:r>
              <a:rPr lang="en-US" dirty="0"/>
              <a:t> </a:t>
            </a:r>
            <a:r>
              <a:rPr lang="en-US" dirty="0" err="1"/>
              <a:t>voordelen</a:t>
            </a:r>
            <a:r>
              <a:rPr lang="en-US" dirty="0"/>
              <a:t> op </a:t>
            </a:r>
            <a:r>
              <a:rPr lang="en-US" dirty="0" err="1"/>
              <a:t>papier</a:t>
            </a:r>
            <a:r>
              <a:rPr lang="en-US" dirty="0"/>
              <a:t> </a:t>
            </a:r>
            <a:r>
              <a:rPr lang="en-US" dirty="0" err="1" smtClean="0"/>
              <a:t>gezet</a:t>
            </a:r>
            <a:endParaRPr lang="en-US" dirty="0" smtClean="0"/>
          </a:p>
          <a:p>
            <a:pPr lvl="1"/>
            <a:r>
              <a:rPr lang="en-US" dirty="0"/>
              <a:t>(Probabilistic (Logic) Programming Concepts, Luc De </a:t>
            </a:r>
            <a:r>
              <a:rPr lang="en-US" dirty="0" err="1"/>
              <a:t>Raedt</a:t>
            </a:r>
            <a:r>
              <a:rPr lang="en-US" dirty="0"/>
              <a:t>, Angelika </a:t>
            </a:r>
            <a:r>
              <a:rPr lang="en-US" dirty="0" err="1"/>
              <a:t>Kimmig</a:t>
            </a:r>
            <a:r>
              <a:rPr lang="en-US" dirty="0"/>
              <a:t>)</a:t>
            </a:r>
          </a:p>
          <a:p>
            <a:r>
              <a:rPr lang="en-US" dirty="0" err="1"/>
              <a:t>Praktische</a:t>
            </a:r>
            <a:r>
              <a:rPr lang="en-US" dirty="0"/>
              <a:t> </a:t>
            </a:r>
            <a:r>
              <a:rPr lang="en-US" dirty="0" err="1"/>
              <a:t>voordelen</a:t>
            </a:r>
            <a:r>
              <a:rPr lang="en-US" dirty="0"/>
              <a:t> </a:t>
            </a:r>
            <a:r>
              <a:rPr lang="en-US" dirty="0" err="1"/>
              <a:t>nog</a:t>
            </a:r>
            <a:r>
              <a:rPr lang="en-US" dirty="0"/>
              <a:t> </a:t>
            </a:r>
            <a:r>
              <a:rPr lang="en-US" dirty="0" err="1"/>
              <a:t>onbekend</a:t>
            </a:r>
            <a:endParaRPr lang="en-US" dirty="0"/>
          </a:p>
          <a:p>
            <a:endParaRPr lang="en-US" dirty="0"/>
          </a:p>
        </p:txBody>
      </p:sp>
      <p:sp>
        <p:nvSpPr>
          <p:cNvPr id="5" name="Title 4"/>
          <p:cNvSpPr>
            <a:spLocks noGrp="1"/>
          </p:cNvSpPr>
          <p:nvPr>
            <p:ph type="title"/>
          </p:nvPr>
        </p:nvSpPr>
        <p:spPr/>
        <p:txBody>
          <a:bodyPr/>
          <a:lstStyle/>
          <a:p>
            <a:r>
              <a:rPr lang="en-US" dirty="0" err="1"/>
              <a:t>Waarom</a:t>
            </a:r>
            <a:endParaRPr lang="en-US" dirty="0"/>
          </a:p>
        </p:txBody>
      </p:sp>
    </p:spTree>
    <p:extLst>
      <p:ext uri="{BB962C8B-B14F-4D97-AF65-F5344CB8AC3E}">
        <p14:creationId xmlns:p14="http://schemas.microsoft.com/office/powerpoint/2010/main" val="1069308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Faculteit Wetenschappen, departement Computerwetenschappen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4" name="Content Placeholder 3"/>
          <p:cNvSpPr>
            <a:spLocks noGrp="1"/>
          </p:cNvSpPr>
          <p:nvPr>
            <p:ph sz="quarter" idx="13"/>
          </p:nvPr>
        </p:nvSpPr>
        <p:spPr/>
        <p:txBody>
          <a:bodyPr>
            <a:normAutofit/>
          </a:bodyPr>
          <a:lstStyle/>
          <a:p>
            <a:r>
              <a:rPr lang="en-US" dirty="0" err="1"/>
              <a:t>Ontwikkelen</a:t>
            </a:r>
            <a:r>
              <a:rPr lang="en-US" dirty="0"/>
              <a:t> van </a:t>
            </a:r>
            <a:r>
              <a:rPr lang="en-US" dirty="0" err="1"/>
              <a:t>een</a:t>
            </a:r>
            <a:r>
              <a:rPr lang="en-US" dirty="0"/>
              <a:t> </a:t>
            </a:r>
            <a:r>
              <a:rPr lang="en-US" dirty="0" err="1" smtClean="0"/>
              <a:t>probabiliteitsmodel</a:t>
            </a:r>
            <a:r>
              <a:rPr lang="en-US" dirty="0" smtClean="0"/>
              <a:t> </a:t>
            </a:r>
            <a:r>
              <a:rPr lang="en-US" dirty="0"/>
              <a:t>in </a:t>
            </a:r>
            <a:r>
              <a:rPr lang="en-US" dirty="0" err="1"/>
              <a:t>verschillende</a:t>
            </a:r>
            <a:r>
              <a:rPr lang="en-US" dirty="0"/>
              <a:t> PPL’s</a:t>
            </a:r>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a:t>implementatie</a:t>
            </a:r>
            <a:endParaRPr lang="en-US" dirty="0"/>
          </a:p>
          <a:p>
            <a:r>
              <a:rPr lang="en-US" dirty="0"/>
              <a:t>De </a:t>
            </a:r>
            <a:r>
              <a:rPr lang="en-US" dirty="0" err="1"/>
              <a:t>ontwikkeling</a:t>
            </a:r>
            <a:r>
              <a:rPr lang="en-US" dirty="0"/>
              <a:t> en </a:t>
            </a:r>
            <a:r>
              <a:rPr lang="en-US" dirty="0" err="1"/>
              <a:t>implementatie</a:t>
            </a:r>
            <a:r>
              <a:rPr lang="en-US" dirty="0"/>
              <a:t> </a:t>
            </a:r>
            <a:r>
              <a:rPr lang="en-US" dirty="0" err="1"/>
              <a:t>evalueren</a:t>
            </a:r>
            <a:endParaRPr lang="en-US" dirty="0"/>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426217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Faculteit Wetenschappen, departement Computerwetenschappen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4" name="Content Placeholder 3"/>
          <p:cNvSpPr>
            <a:spLocks noGrp="1"/>
          </p:cNvSpPr>
          <p:nvPr>
            <p:ph sz="quarter" idx="13"/>
          </p:nvPr>
        </p:nvSpPr>
        <p:spPr/>
        <p:txBody>
          <a:bodyPr/>
          <a:lstStyle/>
          <a:p>
            <a:r>
              <a:rPr lang="en-US" dirty="0" err="1" smtClean="0"/>
              <a:t>Qualitatieve</a:t>
            </a:r>
            <a:r>
              <a:rPr lang="en-US" dirty="0" smtClean="0"/>
              <a:t> en </a:t>
            </a:r>
            <a:r>
              <a:rPr lang="en-US" dirty="0" err="1" smtClean="0"/>
              <a:t>quantitatieve</a:t>
            </a:r>
            <a:r>
              <a:rPr lang="en-US" dirty="0" smtClean="0"/>
              <a:t> criteria</a:t>
            </a:r>
          </a:p>
          <a:p>
            <a:pPr lvl="1"/>
            <a:r>
              <a:rPr lang="en-US" dirty="0" err="1" smtClean="0"/>
              <a:t>Performantie</a:t>
            </a:r>
            <a:endParaRPr lang="en-US" dirty="0" smtClean="0"/>
          </a:p>
          <a:p>
            <a:pPr lvl="1"/>
            <a:r>
              <a:rPr lang="en-US" dirty="0" err="1" smtClean="0"/>
              <a:t>Geheugengebruik</a:t>
            </a:r>
            <a:endParaRPr lang="en-US" dirty="0" smtClean="0"/>
          </a:p>
          <a:p>
            <a:pPr lvl="1"/>
            <a:r>
              <a:rPr lang="en-US" dirty="0" err="1" smtClean="0"/>
              <a:t>Moeilijkheidsgraad</a:t>
            </a:r>
            <a:endParaRPr lang="en-US" dirty="0" smtClean="0"/>
          </a:p>
          <a:p>
            <a:pPr lvl="1"/>
            <a:r>
              <a:rPr lang="en-US" dirty="0" smtClean="0"/>
              <a:t>Tools </a:t>
            </a:r>
            <a:r>
              <a:rPr lang="en-US" dirty="0" err="1" smtClean="0"/>
              <a:t>beschikbaar</a:t>
            </a:r>
            <a:endParaRPr lang="en-US" dirty="0" smtClean="0"/>
          </a:p>
          <a:p>
            <a:pPr lvl="1"/>
            <a:r>
              <a:rPr lang="en-US" dirty="0" smtClean="0"/>
              <a:t>…</a:t>
            </a:r>
          </a:p>
          <a:p>
            <a:r>
              <a:rPr lang="en-US" dirty="0" err="1" smtClean="0"/>
              <a:t>Welke</a:t>
            </a:r>
            <a:r>
              <a:rPr lang="en-US" dirty="0" smtClean="0"/>
              <a:t> </a:t>
            </a:r>
            <a:r>
              <a:rPr lang="en-US" dirty="0"/>
              <a:t>PPL is </a:t>
            </a:r>
            <a:r>
              <a:rPr lang="en-US" dirty="0" err="1"/>
              <a:t>beter</a:t>
            </a:r>
            <a:r>
              <a:rPr lang="en-US" dirty="0"/>
              <a:t> </a:t>
            </a:r>
            <a:r>
              <a:rPr lang="en-US" dirty="0" err="1"/>
              <a:t>voor</a:t>
            </a:r>
            <a:r>
              <a:rPr lang="en-US" dirty="0"/>
              <a:t> </a:t>
            </a:r>
            <a:r>
              <a:rPr lang="en-US" dirty="0" err="1"/>
              <a:t>dit</a:t>
            </a:r>
            <a:r>
              <a:rPr lang="en-US" dirty="0"/>
              <a:t> model</a:t>
            </a:r>
          </a:p>
          <a:p>
            <a:pPr lvl="1"/>
            <a:r>
              <a:rPr lang="en-US" dirty="0"/>
              <a:t>Problog2, Anglican </a:t>
            </a:r>
            <a:r>
              <a:rPr lang="en-US" dirty="0" smtClean="0"/>
              <a:t>of </a:t>
            </a:r>
            <a:r>
              <a:rPr lang="en-US" dirty="0"/>
              <a:t>???</a:t>
            </a:r>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149354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Faculteit Wetenschappen, departement Computerwetenschappen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4" name="Content Placeholder 3"/>
          <p:cNvSpPr>
            <a:spLocks noGrp="1"/>
          </p:cNvSpPr>
          <p:nvPr>
            <p:ph sz="quarter" idx="13"/>
          </p:nvPr>
        </p:nvSpPr>
        <p:spPr/>
        <p:txBody>
          <a:bodyPr/>
          <a:lstStyle/>
          <a:p>
            <a:r>
              <a:rPr lang="en-US" dirty="0"/>
              <a:t>10 x 10 </a:t>
            </a:r>
            <a:r>
              <a:rPr lang="en-US" dirty="0" err="1"/>
              <a:t>bord</a:t>
            </a:r>
            <a:r>
              <a:rPr lang="en-US" dirty="0"/>
              <a:t> met </a:t>
            </a:r>
            <a:r>
              <a:rPr lang="en-US" dirty="0" err="1"/>
              <a:t>blokken</a:t>
            </a:r>
            <a:r>
              <a:rPr lang="en-US" dirty="0"/>
              <a:t> (rood, </a:t>
            </a:r>
            <a:r>
              <a:rPr lang="en-US" dirty="0" err="1"/>
              <a:t>groen</a:t>
            </a:r>
            <a:r>
              <a:rPr lang="en-US" dirty="0"/>
              <a:t>, </a:t>
            </a:r>
            <a:r>
              <a:rPr lang="en-US" dirty="0" err="1"/>
              <a:t>geel</a:t>
            </a:r>
            <a:r>
              <a:rPr lang="en-US" dirty="0"/>
              <a:t> en </a:t>
            </a:r>
            <a:r>
              <a:rPr lang="en-US" dirty="0" err="1"/>
              <a:t>blauw</a:t>
            </a:r>
            <a:r>
              <a:rPr lang="en-US" dirty="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3074" name="Picture 2" descr="https://scontent-bru2-1.xx.fbcdn.net/v/t34.0-12/22811304_10213746013066352_974262639_n.png?oh=6f53aea6325db9581aafd24c04833bdd&amp;oe=59F3736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7591" y="2319834"/>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03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Faculteit Wetenschappen, departement Computerwetenschappen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4" name="Content Placeholder 3"/>
          <p:cNvSpPr>
            <a:spLocks noGrp="1"/>
          </p:cNvSpPr>
          <p:nvPr>
            <p:ph sz="quarter" idx="13"/>
          </p:nvPr>
        </p:nvSpPr>
        <p:spPr/>
        <p:txBody>
          <a:bodyPr/>
          <a:lstStyle/>
          <a:p>
            <a:r>
              <a:rPr lang="en-US" dirty="0" smtClean="0"/>
              <a:t>Blok </a:t>
            </a:r>
            <a:r>
              <a:rPr lang="en-US" dirty="0" err="1"/>
              <a:t>verandert</a:t>
            </a:r>
            <a:r>
              <a:rPr lang="en-US" dirty="0"/>
              <a:t> van </a:t>
            </a:r>
            <a:r>
              <a:rPr lang="en-US" dirty="0" err="1"/>
              <a:t>kleur</a:t>
            </a:r>
            <a:r>
              <a:rPr lang="en-US" dirty="0"/>
              <a:t> </a:t>
            </a:r>
            <a:r>
              <a:rPr lang="en-US" dirty="0" err="1"/>
              <a:t>als</a:t>
            </a:r>
            <a:r>
              <a:rPr lang="en-US" dirty="0"/>
              <a:t> </a:t>
            </a:r>
            <a:r>
              <a:rPr lang="en-US" dirty="0" err="1"/>
              <a:t>er</a:t>
            </a:r>
            <a:r>
              <a:rPr lang="en-US" dirty="0"/>
              <a:t> op </a:t>
            </a:r>
            <a:r>
              <a:rPr lang="en-US" dirty="0" err="1"/>
              <a:t>gedrukt</a:t>
            </a:r>
            <a:r>
              <a:rPr lang="en-US" dirty="0"/>
              <a:t> </a:t>
            </a:r>
            <a:r>
              <a:rPr lang="en-US" dirty="0" err="1"/>
              <a:t>wordt</a:t>
            </a:r>
            <a:r>
              <a:rPr lang="en-US" dirty="0" smtClean="0"/>
              <a:t>.</a:t>
            </a:r>
          </a:p>
          <a:p>
            <a:r>
              <a:rPr lang="en-US" dirty="0" err="1"/>
              <a:t>Volgende</a:t>
            </a:r>
            <a:r>
              <a:rPr lang="en-US" dirty="0"/>
              <a:t> </a:t>
            </a:r>
            <a:r>
              <a:rPr lang="en-US" dirty="0" err="1"/>
              <a:t>kleur</a:t>
            </a:r>
            <a:r>
              <a:rPr lang="en-US" dirty="0"/>
              <a:t> </a:t>
            </a:r>
            <a:r>
              <a:rPr lang="en-US" dirty="0" err="1"/>
              <a:t>aan</a:t>
            </a:r>
            <a:r>
              <a:rPr lang="en-US" dirty="0"/>
              <a:t> de hand van </a:t>
            </a:r>
            <a:r>
              <a:rPr lang="en-US" dirty="0" err="1"/>
              <a:t>probabiliteits</a:t>
            </a:r>
            <a:r>
              <a:rPr lang="en-US" dirty="0"/>
              <a:t> </a:t>
            </a:r>
            <a:r>
              <a:rPr lang="en-US" dirty="0" err="1"/>
              <a:t>distributie</a:t>
            </a:r>
            <a:r>
              <a:rPr lang="en-US" dirty="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sp>
        <p:nvSpPr>
          <p:cNvPr id="25" name="TextBox 24"/>
          <p:cNvSpPr txBox="1"/>
          <p:nvPr/>
        </p:nvSpPr>
        <p:spPr>
          <a:xfrm>
            <a:off x="6005013" y="6581001"/>
            <a:ext cx="1071897" cy="276999"/>
          </a:xfrm>
          <a:prstGeom prst="rect">
            <a:avLst/>
          </a:prstGeom>
          <a:noFill/>
        </p:spPr>
        <p:txBody>
          <a:bodyPr wrap="none" rtlCol="0">
            <a:spAutoFit/>
          </a:bodyPr>
          <a:lstStyle/>
          <a:p>
            <a:r>
              <a:rPr lang="en-US" sz="1200" dirty="0" smtClean="0"/>
              <a:t>Color = yellow</a:t>
            </a:r>
          </a:p>
        </p:txBody>
      </p:sp>
      <p:pic>
        <p:nvPicPr>
          <p:cNvPr id="2050" name="Picture 2" descr="https://scontent-bru2-1.xx.fbcdn.net/v/t34.0-12/22835254_10213745981665567_588082561_n.png?oh=92a903e77ffe2002c5d34505f3df3236&amp;oe=59F3641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8111" y="3035114"/>
            <a:ext cx="1037844" cy="10378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049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46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8111"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endCxn id="2051" idx="0"/>
          </p:cNvCxnSpPr>
          <p:nvPr/>
        </p:nvCxnSpPr>
        <p:spPr>
          <a:xfrm flipH="1">
            <a:off x="2779419" y="4072958"/>
            <a:ext cx="1188693"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050" idx="2"/>
            <a:endCxn id="2053" idx="0"/>
          </p:cNvCxnSpPr>
          <p:nvPr/>
        </p:nvCxnSpPr>
        <p:spPr>
          <a:xfrm>
            <a:off x="4487033" y="4072958"/>
            <a:ext cx="0"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2052" idx="0"/>
          </p:cNvCxnSpPr>
          <p:nvPr/>
        </p:nvCxnSpPr>
        <p:spPr>
          <a:xfrm>
            <a:off x="5005955" y="4072958"/>
            <a:ext cx="1186434"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92057" y="3983589"/>
            <a:ext cx="1561646"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geel</a:t>
            </a:r>
            <a:r>
              <a:rPr lang="en-US" sz="1400" i="1" dirty="0" smtClean="0"/>
              <a:t> </a:t>
            </a:r>
            <a:r>
              <a:rPr lang="en-US" sz="1400" i="1" dirty="0"/>
              <a:t>(</a:t>
            </a:r>
            <a:r>
              <a:rPr lang="en-US" sz="1400" i="1" dirty="0" smtClean="0"/>
              <a:t>1/3)</a:t>
            </a:r>
          </a:p>
        </p:txBody>
      </p:sp>
      <p:sp>
        <p:nvSpPr>
          <p:cNvPr id="33" name="TextBox 32"/>
          <p:cNvSpPr txBox="1"/>
          <p:nvPr/>
        </p:nvSpPr>
        <p:spPr>
          <a:xfrm>
            <a:off x="3775941" y="5803391"/>
            <a:ext cx="1580882" cy="307777"/>
          </a:xfrm>
          <a:prstGeom prst="rect">
            <a:avLst/>
          </a:prstGeom>
          <a:noFill/>
        </p:spPr>
        <p:txBody>
          <a:bodyPr wrap="none" rtlCol="0">
            <a:spAutoFit/>
          </a:bodyPr>
          <a:lstStyle/>
          <a:p>
            <a:r>
              <a:rPr lang="en-US" sz="1400" i="1" dirty="0" err="1" smtClean="0"/>
              <a:t>Kleur</a:t>
            </a:r>
            <a:r>
              <a:rPr lang="en-US" sz="1400" i="1" dirty="0" smtClean="0"/>
              <a:t> = rood </a:t>
            </a:r>
            <a:r>
              <a:rPr lang="en-US" sz="1400" i="1" dirty="0"/>
              <a:t>(</a:t>
            </a:r>
            <a:r>
              <a:rPr lang="en-US" sz="1400" i="1" dirty="0" smtClean="0"/>
              <a:t>1/3)</a:t>
            </a:r>
          </a:p>
        </p:txBody>
      </p:sp>
      <p:sp>
        <p:nvSpPr>
          <p:cNvPr id="34" name="TextBox 33"/>
          <p:cNvSpPr txBox="1"/>
          <p:nvPr/>
        </p:nvSpPr>
        <p:spPr>
          <a:xfrm>
            <a:off x="5453765" y="3983590"/>
            <a:ext cx="1680268"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groen</a:t>
            </a:r>
            <a:r>
              <a:rPr lang="en-US" sz="1400" i="1" dirty="0" smtClean="0"/>
              <a:t> (1/3)</a:t>
            </a:r>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2374" y="3035114"/>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29"/>
          <p:cNvCxnSpPr>
            <a:stCxn id="2050" idx="3"/>
            <a:endCxn id="2054" idx="1"/>
          </p:cNvCxnSpPr>
          <p:nvPr/>
        </p:nvCxnSpPr>
        <p:spPr>
          <a:xfrm>
            <a:off x="5005955" y="3554036"/>
            <a:ext cx="2616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97004" y="3035114"/>
            <a:ext cx="1542410"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blauw</a:t>
            </a:r>
            <a:r>
              <a:rPr lang="en-US" sz="1400" i="1" dirty="0" smtClean="0"/>
              <a:t> (0)</a:t>
            </a:r>
          </a:p>
        </p:txBody>
      </p:sp>
      <p:sp>
        <p:nvSpPr>
          <p:cNvPr id="2056" name="Multiply 2055"/>
          <p:cNvSpPr/>
          <p:nvPr/>
        </p:nvSpPr>
        <p:spPr>
          <a:xfrm>
            <a:off x="5995457" y="3293333"/>
            <a:ext cx="545504" cy="52140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007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Faculteit Wetenschappen, departement Computerwetenschappen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a:t>3 of </a:t>
            </a:r>
            <a:r>
              <a:rPr lang="en-US" dirty="0" err="1"/>
              <a:t>meer</a:t>
            </a:r>
            <a:r>
              <a:rPr lang="en-US" dirty="0"/>
              <a:t> </a:t>
            </a:r>
            <a:r>
              <a:rPr lang="en-US" dirty="0" err="1"/>
              <a:t>blokken</a:t>
            </a:r>
            <a:r>
              <a:rPr lang="en-US" dirty="0"/>
              <a:t> </a:t>
            </a:r>
            <a:r>
              <a:rPr lang="en-US" dirty="0" err="1"/>
              <a:t>naast</a:t>
            </a:r>
            <a:r>
              <a:rPr lang="en-US" dirty="0"/>
              <a:t> </a:t>
            </a:r>
            <a:r>
              <a:rPr lang="en-US" dirty="0" err="1"/>
              <a:t>elkaar</a:t>
            </a:r>
            <a:r>
              <a:rPr lang="en-US" dirty="0"/>
              <a:t> op </a:t>
            </a:r>
            <a:r>
              <a:rPr lang="en-US" dirty="0" err="1"/>
              <a:t>een</a:t>
            </a:r>
            <a:r>
              <a:rPr lang="en-US" dirty="0"/>
              <a:t> </a:t>
            </a:r>
            <a:r>
              <a:rPr lang="en-US" dirty="0" err="1"/>
              <a:t>rij</a:t>
            </a:r>
            <a:r>
              <a:rPr lang="en-US" dirty="0"/>
              <a:t> of </a:t>
            </a:r>
            <a:r>
              <a:rPr lang="en-US" dirty="0" err="1"/>
              <a:t>kolom</a:t>
            </a:r>
            <a:r>
              <a:rPr lang="en-US" dirty="0"/>
              <a:t> -&gt; </a:t>
            </a:r>
            <a:r>
              <a:rPr lang="en-US" dirty="0" err="1"/>
              <a:t>blokken</a:t>
            </a:r>
            <a:r>
              <a:rPr lang="en-US" dirty="0"/>
              <a:t> </a:t>
            </a:r>
            <a:r>
              <a:rPr lang="en-US" dirty="0" err="1" smtClean="0"/>
              <a:t>verdwijnen</a:t>
            </a:r>
            <a:endParaRPr lang="en-US" dirty="0" smtClean="0"/>
          </a:p>
          <a:p>
            <a:r>
              <a:rPr lang="en-US" dirty="0" err="1"/>
              <a:t>Punten</a:t>
            </a:r>
            <a:r>
              <a:rPr lang="en-US" dirty="0"/>
              <a:t> </a:t>
            </a:r>
            <a:r>
              <a:rPr lang="en-US" dirty="0" err="1"/>
              <a:t>aan</a:t>
            </a:r>
            <a:r>
              <a:rPr lang="en-US" dirty="0"/>
              <a:t> de hand van </a:t>
            </a:r>
            <a:r>
              <a:rPr lang="en-US" dirty="0" err="1"/>
              <a:t>hoeveel</a:t>
            </a:r>
            <a:r>
              <a:rPr lang="en-US" dirty="0"/>
              <a:t> </a:t>
            </a:r>
            <a:r>
              <a:rPr lang="en-US" dirty="0" err="1"/>
              <a:t>blokken</a:t>
            </a:r>
            <a:r>
              <a:rPr lang="en-US" dirty="0"/>
              <a:t> </a:t>
            </a:r>
            <a:r>
              <a:rPr lang="en-US" dirty="0" err="1"/>
              <a:t>er</a:t>
            </a:r>
            <a:r>
              <a:rPr lang="en-US" dirty="0"/>
              <a:t> </a:t>
            </a:r>
            <a:r>
              <a:rPr lang="en-US" dirty="0" err="1" smtClean="0"/>
              <a:t>verdwijnen</a:t>
            </a:r>
            <a:endParaRPr lang="en-US" dirty="0"/>
          </a:p>
        </p:txBody>
      </p:sp>
      <p:sp>
        <p:nvSpPr>
          <p:cNvPr id="5" name="Title 4"/>
          <p:cNvSpPr>
            <a:spLocks noGrp="1"/>
          </p:cNvSpPr>
          <p:nvPr>
            <p:ph type="title"/>
          </p:nvPr>
        </p:nvSpPr>
        <p:spPr/>
        <p:txBody>
          <a:bodyPr/>
          <a:lstStyle/>
          <a:p>
            <a:r>
              <a:rPr lang="en-US" dirty="0" err="1" smtClean="0"/>
              <a:t>Spel</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1644" y="3410486"/>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0594" y="3410485"/>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Arrow 11"/>
          <p:cNvSpPr/>
          <p:nvPr/>
        </p:nvSpPr>
        <p:spPr>
          <a:xfrm>
            <a:off x="3547431" y="4261043"/>
            <a:ext cx="2295028" cy="374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05681" y="3844887"/>
            <a:ext cx="1178528" cy="369332"/>
          </a:xfrm>
          <a:prstGeom prst="rect">
            <a:avLst/>
          </a:prstGeom>
          <a:noFill/>
        </p:spPr>
        <p:txBody>
          <a:bodyPr wrap="none" rtlCol="0">
            <a:spAutoFit/>
          </a:bodyPr>
          <a:lstStyle/>
          <a:p>
            <a:pPr algn="ctr"/>
            <a:r>
              <a:rPr lang="en-US" dirty="0" smtClean="0"/>
              <a:t>Score = 5</a:t>
            </a:r>
            <a:endParaRPr lang="en-US" dirty="0"/>
          </a:p>
        </p:txBody>
      </p:sp>
    </p:spTree>
    <p:extLst>
      <p:ext uri="{BB962C8B-B14F-4D97-AF65-F5344CB8AC3E}">
        <p14:creationId xmlns:p14="http://schemas.microsoft.com/office/powerpoint/2010/main" val="2869979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Faculteit Wetenschappen, departement Computerwetenschappen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4" name="Content Placeholder 3"/>
          <p:cNvSpPr>
            <a:spLocks noGrp="1"/>
          </p:cNvSpPr>
          <p:nvPr>
            <p:ph sz="quarter" idx="13"/>
          </p:nvPr>
        </p:nvSpPr>
        <p:spPr/>
        <p:txBody>
          <a:bodyPr/>
          <a:lstStyle/>
          <a:p>
            <a:r>
              <a:rPr lang="en-US" dirty="0" smtClean="0"/>
              <a:t>2 </a:t>
            </a:r>
            <a:r>
              <a:rPr lang="en-US" dirty="0" err="1" smtClean="0"/>
              <a:t>kans</a:t>
            </a:r>
            <a:r>
              <a:rPr lang="en-US" dirty="0" smtClean="0"/>
              <a:t> </a:t>
            </a:r>
            <a:r>
              <a:rPr lang="en-US" dirty="0" err="1" smtClean="0"/>
              <a:t>distributies</a:t>
            </a:r>
            <a:endParaRPr lang="en-US" dirty="0"/>
          </a:p>
          <a:p>
            <a:pPr lvl="1"/>
            <a:r>
              <a:rPr lang="en-US" dirty="0" smtClean="0"/>
              <a:t>Blok(X, Y)</a:t>
            </a:r>
          </a:p>
          <a:p>
            <a:pPr lvl="1"/>
            <a:r>
              <a:rPr lang="en-US" dirty="0" err="1" smtClean="0"/>
              <a:t>Verander_kleur</a:t>
            </a:r>
            <a:r>
              <a:rPr lang="en-US" dirty="0" smtClean="0"/>
              <a:t>(</a:t>
            </a:r>
            <a:r>
              <a:rPr lang="en-US" dirty="0" err="1" smtClean="0"/>
              <a:t>Kleur</a:t>
            </a:r>
            <a:r>
              <a:rPr lang="en-US" dirty="0" smtClean="0"/>
              <a:t>, </a:t>
            </a:r>
            <a:r>
              <a:rPr lang="en-US" dirty="0" err="1" smtClean="0"/>
              <a:t>NieuweKleur</a:t>
            </a:r>
            <a:r>
              <a:rPr lang="en-US" dirty="0" smtClean="0"/>
              <a:t>)</a:t>
            </a:r>
          </a:p>
          <a:p>
            <a:r>
              <a:rPr lang="en-US" dirty="0" err="1" smtClean="0"/>
              <a:t>Flexibele</a:t>
            </a:r>
            <a:r>
              <a:rPr lang="en-US" dirty="0" smtClean="0"/>
              <a:t> </a:t>
            </a:r>
            <a:r>
              <a:rPr lang="en-US" dirty="0" err="1"/>
              <a:t>kansen</a:t>
            </a:r>
            <a:endParaRPr lang="en-US" dirty="0"/>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19"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0262"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66927" y="4108144"/>
            <a:ext cx="1630499" cy="1200329"/>
          </a:xfrm>
          <a:prstGeom prst="rect">
            <a:avLst/>
          </a:prstGeom>
          <a:noFill/>
        </p:spPr>
        <p:txBody>
          <a:bodyPr wrap="square" rtlCol="0">
            <a:spAutoFit/>
          </a:bodyPr>
          <a:lstStyle/>
          <a:p>
            <a:r>
              <a:rPr lang="en-US" dirty="0" smtClean="0"/>
              <a:t>1/9 </a:t>
            </a:r>
            <a:r>
              <a:rPr lang="en-US" dirty="0" err="1" smtClean="0"/>
              <a:t>kans</a:t>
            </a:r>
            <a:r>
              <a:rPr lang="en-US" dirty="0" smtClean="0"/>
              <a:t> </a:t>
            </a:r>
            <a:r>
              <a:rPr lang="en-US" dirty="0" err="1" smtClean="0"/>
              <a:t>dat</a:t>
            </a:r>
            <a:r>
              <a:rPr lang="en-US" dirty="0" smtClean="0"/>
              <a:t> </a:t>
            </a:r>
            <a:r>
              <a:rPr lang="en-US" dirty="0" err="1" smtClean="0"/>
              <a:t>er</a:t>
            </a:r>
            <a:r>
              <a:rPr lang="en-US" dirty="0" smtClean="0"/>
              <a:t> op </a:t>
            </a:r>
            <a:r>
              <a:rPr lang="en-US" dirty="0" err="1" smtClean="0"/>
              <a:t>een</a:t>
            </a:r>
            <a:r>
              <a:rPr lang="en-US" dirty="0" smtClean="0"/>
              <a:t> </a:t>
            </a:r>
            <a:r>
              <a:rPr lang="en-US" dirty="0" err="1" smtClean="0"/>
              <a:t>blok</a:t>
            </a:r>
            <a:r>
              <a:rPr lang="en-US" dirty="0" smtClean="0"/>
              <a:t> </a:t>
            </a:r>
            <a:r>
              <a:rPr lang="en-US" dirty="0" err="1" smtClean="0"/>
              <a:t>wordt</a:t>
            </a:r>
            <a:r>
              <a:rPr lang="en-US" dirty="0" smtClean="0"/>
              <a:t> </a:t>
            </a:r>
            <a:r>
              <a:rPr lang="en-US" dirty="0" err="1" smtClean="0"/>
              <a:t>gedrukt</a:t>
            </a:r>
            <a:endParaRPr lang="en-US" dirty="0"/>
          </a:p>
        </p:txBody>
      </p:sp>
      <p:sp>
        <p:nvSpPr>
          <p:cNvPr id="9" name="TextBox 8"/>
          <p:cNvSpPr txBox="1"/>
          <p:nvPr/>
        </p:nvSpPr>
        <p:spPr>
          <a:xfrm>
            <a:off x="6740484" y="4108144"/>
            <a:ext cx="1630499" cy="1200329"/>
          </a:xfrm>
          <a:prstGeom prst="rect">
            <a:avLst/>
          </a:prstGeom>
          <a:noFill/>
        </p:spPr>
        <p:txBody>
          <a:bodyPr wrap="square" rtlCol="0">
            <a:spAutoFit/>
          </a:bodyPr>
          <a:lstStyle/>
          <a:p>
            <a:r>
              <a:rPr lang="en-US" dirty="0" smtClean="0"/>
              <a:t>1/4 </a:t>
            </a:r>
            <a:r>
              <a:rPr lang="en-US" dirty="0" err="1" smtClean="0"/>
              <a:t>kans</a:t>
            </a:r>
            <a:r>
              <a:rPr lang="en-US" dirty="0" smtClean="0"/>
              <a:t> </a:t>
            </a:r>
            <a:r>
              <a:rPr lang="en-US" dirty="0" err="1" smtClean="0"/>
              <a:t>dat</a:t>
            </a:r>
            <a:r>
              <a:rPr lang="en-US" dirty="0" smtClean="0"/>
              <a:t> </a:t>
            </a:r>
            <a:r>
              <a:rPr lang="en-US" dirty="0" err="1" smtClean="0"/>
              <a:t>er</a:t>
            </a:r>
            <a:r>
              <a:rPr lang="en-US" dirty="0" smtClean="0"/>
              <a:t> op </a:t>
            </a:r>
            <a:r>
              <a:rPr lang="en-US" dirty="0" err="1" smtClean="0"/>
              <a:t>een</a:t>
            </a:r>
            <a:r>
              <a:rPr lang="en-US" dirty="0" smtClean="0"/>
              <a:t> </a:t>
            </a:r>
            <a:r>
              <a:rPr lang="en-US" dirty="0" err="1" smtClean="0"/>
              <a:t>blok</a:t>
            </a:r>
            <a:r>
              <a:rPr lang="en-US" dirty="0" smtClean="0"/>
              <a:t> </a:t>
            </a:r>
            <a:r>
              <a:rPr lang="en-US" dirty="0" err="1" smtClean="0"/>
              <a:t>wordt</a:t>
            </a:r>
            <a:r>
              <a:rPr lang="en-US" dirty="0" smtClean="0"/>
              <a:t> </a:t>
            </a:r>
            <a:r>
              <a:rPr lang="en-US" dirty="0" err="1" smtClean="0"/>
              <a:t>gedrukt</a:t>
            </a:r>
            <a:endParaRPr lang="en-US" dirty="0"/>
          </a:p>
        </p:txBody>
      </p:sp>
    </p:spTree>
    <p:extLst>
      <p:ext uri="{BB962C8B-B14F-4D97-AF65-F5344CB8AC3E}">
        <p14:creationId xmlns:p14="http://schemas.microsoft.com/office/powerpoint/2010/main" val="1747594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973</Words>
  <Application>Microsoft Office PowerPoint</Application>
  <PresentationFormat>On-screen Show (4:3)</PresentationFormat>
  <Paragraphs>93</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KU Leuven</vt:lpstr>
      <vt:lpstr>KU Leuven sedes</vt:lpstr>
      <vt:lpstr>Probabilistic Programming: A Case Study</vt:lpstr>
      <vt:lpstr>Probleemstelling</vt:lpstr>
      <vt:lpstr>Waarom</vt:lpstr>
      <vt:lpstr>Hoe</vt:lpstr>
      <vt:lpstr>Hoe</vt:lpstr>
      <vt:lpstr>Spel</vt:lpstr>
      <vt:lpstr>Spel</vt:lpstr>
      <vt:lpstr>Spel</vt:lpstr>
      <vt:lpstr>Spel</vt:lpstr>
      <vt:lpstr>Theorie - Praktijk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2017-10-25T20:23:47Z</dcterms:modified>
</cp:coreProperties>
</file>