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2"/>
  </p:notesMasterIdLst>
  <p:handoutMasterIdLst>
    <p:handoutMasterId r:id="rId33"/>
  </p:handoutMasterIdLst>
  <p:sldIdLst>
    <p:sldId id="259" r:id="rId3"/>
    <p:sldId id="301" r:id="rId4"/>
    <p:sldId id="265" r:id="rId5"/>
    <p:sldId id="268" r:id="rId6"/>
    <p:sldId id="270" r:id="rId7"/>
    <p:sldId id="271" r:id="rId8"/>
    <p:sldId id="303" r:id="rId9"/>
    <p:sldId id="304" r:id="rId10"/>
    <p:sldId id="275" r:id="rId11"/>
    <p:sldId id="276" r:id="rId12"/>
    <p:sldId id="294" r:id="rId13"/>
    <p:sldId id="278" r:id="rId14"/>
    <p:sldId id="285" r:id="rId15"/>
    <p:sldId id="284" r:id="rId16"/>
    <p:sldId id="283" r:id="rId17"/>
    <p:sldId id="286" r:id="rId18"/>
    <p:sldId id="287" r:id="rId19"/>
    <p:sldId id="288" r:id="rId20"/>
    <p:sldId id="289" r:id="rId21"/>
    <p:sldId id="306" r:id="rId22"/>
    <p:sldId id="291" r:id="rId23"/>
    <p:sldId id="305" r:id="rId24"/>
    <p:sldId id="295" r:id="rId25"/>
    <p:sldId id="299" r:id="rId26"/>
    <p:sldId id="297" r:id="rId27"/>
    <p:sldId id="298" r:id="rId28"/>
    <p:sldId id="273" r:id="rId29"/>
    <p:sldId id="300" r:id="rId30"/>
    <p:sldId id="28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11"/>
    <a:srgbClr val="2F4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90447" autoAdjust="0"/>
  </p:normalViewPr>
  <p:slideViewPr>
    <p:cSldViewPr snapToGrid="0">
      <p:cViewPr>
        <p:scale>
          <a:sx n="100" d="100"/>
          <a:sy n="100" d="100"/>
        </p:scale>
        <p:origin x="-1325" y="230"/>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22215808"/>
        <c:axId val="122217984"/>
      </c:barChart>
      <c:catAx>
        <c:axId val="122215808"/>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22217984"/>
        <c:crosses val="autoZero"/>
        <c:auto val="1"/>
        <c:lblAlgn val="ctr"/>
        <c:lblOffset val="100"/>
        <c:noMultiLvlLbl val="0"/>
      </c:catAx>
      <c:valAx>
        <c:axId val="122217984"/>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2221580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27-Nov-17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27-11-2017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(ProbLog2 </a:t>
            </a:r>
            <a:r>
              <a:rPr lang="en-US" baseline="0" dirty="0" err="1" smtClean="0"/>
              <a:t>logisch</a:t>
            </a:r>
            <a:r>
              <a:rPr lang="en-US" baseline="0" dirty="0" smtClean="0"/>
              <a:t> </a:t>
            </a:r>
            <a:r>
              <a:rPr lang="en-US" baseline="0" dirty="0" err="1" smtClean="0"/>
              <a:t>programmeren</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38544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t>
            </a:r>
            <a:r>
              <a:rPr lang="pt-BR" dirty="0" smtClean="0"/>
              <a:t>én</a:t>
            </a:r>
            <a:r>
              <a:rPr lang="en-US" baseline="0" dirty="0" smtClean="0"/>
              <a:t>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Bayes’ Rule.</a:t>
            </a:r>
          </a:p>
          <a:p>
            <a:endParaRPr lang="en-US" baseline="0" dirty="0" smtClean="0"/>
          </a:p>
          <a:p>
            <a:r>
              <a:rPr lang="pt-BR" dirty="0" smtClean="0"/>
              <a:t>French e, è, é, ê, ë</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26</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219478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ProbLog2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gemakkelijk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het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study </a:t>
            </a:r>
            <a:r>
              <a:rPr lang="en-US" baseline="0" dirty="0" err="1" smtClean="0"/>
              <a:t>kan</a:t>
            </a:r>
            <a:r>
              <a:rPr lang="en-US" baseline="0" dirty="0" smtClean="0"/>
              <a:t> </a:t>
            </a:r>
            <a:r>
              <a:rPr lang="en-US" baseline="0" dirty="0" err="1" smtClean="0"/>
              <a:t>ik</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volgt</a:t>
            </a:r>
            <a:r>
              <a:rPr lang="en-US" baseline="0" dirty="0" smtClean="0"/>
              <a:t> </a:t>
            </a:r>
            <a:r>
              <a:rPr lang="en-US" baseline="0" dirty="0" err="1" smtClean="0"/>
              <a:t>hierover</a:t>
            </a:r>
            <a:r>
              <a:rPr lang="en-US" baseline="0" dirty="0" smtClean="0"/>
              <a:t>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27/11/2017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27/11/2017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27/11/2017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27/11/2017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27/11/2017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27/11/2017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endParaRPr lang="en-US" dirty="0"/>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4" name="Content Placeholder 3"/>
          <p:cNvSpPr>
            <a:spLocks noGrp="1"/>
          </p:cNvSpPr>
          <p:nvPr>
            <p:ph sz="quarter" idx="13"/>
          </p:nvPr>
        </p:nvSpPr>
        <p:spPr/>
        <p:txBody>
          <a:bodyPr/>
          <a:lstStyle/>
          <a:p>
            <a:r>
              <a:rPr lang="en-US" dirty="0" err="1"/>
              <a:t>Ontwikkelen</a:t>
            </a:r>
            <a:r>
              <a:rPr lang="en-US" dirty="0"/>
              <a:t> van </a:t>
            </a:r>
            <a:r>
              <a:rPr lang="en-US" dirty="0" err="1"/>
              <a:t>een</a:t>
            </a:r>
            <a:r>
              <a:rPr lang="en-US" dirty="0"/>
              <a:t> </a:t>
            </a:r>
            <a:r>
              <a:rPr lang="en-US" dirty="0" err="1"/>
              <a:t>probabiliteitsmodel</a:t>
            </a:r>
            <a:r>
              <a:rPr lang="en-US" dirty="0"/>
              <a:t> in </a:t>
            </a:r>
            <a:r>
              <a:rPr lang="en-US" dirty="0" err="1"/>
              <a:t>verschillende</a:t>
            </a:r>
            <a:r>
              <a:rPr lang="en-US" dirty="0"/>
              <a:t> </a:t>
            </a:r>
            <a:r>
              <a:rPr lang="en-US" dirty="0" smtClean="0"/>
              <a:t>PPL’s.</a:t>
            </a:r>
            <a:endParaRPr lang="en-US" dirty="0"/>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smtClean="0"/>
              <a:t>implementatie</a:t>
            </a:r>
            <a:r>
              <a:rPr lang="en-US" dirty="0" smtClean="0"/>
              <a:t>.</a:t>
            </a:r>
            <a:endParaRPr lang="en-US" dirty="0"/>
          </a:p>
          <a:p>
            <a:pPr lvl="1"/>
            <a:r>
              <a:rPr lang="en-US" dirty="0" smtClean="0"/>
              <a:t>ProbLog2 </a:t>
            </a:r>
            <a:r>
              <a:rPr lang="en-US" dirty="0" err="1" smtClean="0"/>
              <a:t>logisch</a:t>
            </a:r>
            <a:r>
              <a:rPr lang="en-US" dirty="0" smtClean="0"/>
              <a:t>.</a:t>
            </a:r>
            <a:endParaRPr lang="en-US" dirty="0"/>
          </a:p>
          <a:p>
            <a:pPr lvl="1"/>
            <a:r>
              <a:rPr lang="en-US" dirty="0"/>
              <a:t>Anglican </a:t>
            </a:r>
            <a:r>
              <a:rPr lang="en-US" dirty="0" err="1" smtClean="0"/>
              <a:t>functioneel</a:t>
            </a:r>
            <a:r>
              <a:rPr lang="en-US" dirty="0" smtClean="0"/>
              <a:t>.</a:t>
            </a:r>
            <a:endParaRPr lang="en-US" dirty="0"/>
          </a:p>
          <a:p>
            <a:r>
              <a:rPr lang="en-US" dirty="0"/>
              <a:t>De </a:t>
            </a:r>
            <a:r>
              <a:rPr lang="en-US" dirty="0" err="1"/>
              <a:t>ontwikkeling</a:t>
            </a:r>
            <a:r>
              <a:rPr lang="en-US" dirty="0"/>
              <a:t> en </a:t>
            </a:r>
            <a:r>
              <a:rPr lang="en-US" dirty="0" err="1"/>
              <a:t>implementatie</a:t>
            </a:r>
            <a:r>
              <a:rPr lang="en-US" dirty="0"/>
              <a:t> </a:t>
            </a:r>
            <a:r>
              <a:rPr lang="en-US" dirty="0" err="1" smtClean="0"/>
              <a:t>evalueren</a:t>
            </a:r>
            <a:r>
              <a:rPr lang="en-US" dirty="0" smtClean="0"/>
              <a:t>.</a:t>
            </a:r>
            <a:endParaRPr lang="en-US" dirty="0"/>
          </a:p>
        </p:txBody>
      </p:sp>
      <p:sp>
        <p:nvSpPr>
          <p:cNvPr id="5" name="Title 4"/>
          <p:cNvSpPr>
            <a:spLocks noGrp="1"/>
          </p:cNvSpPr>
          <p:nvPr>
            <p:ph type="title"/>
          </p:nvPr>
        </p:nvSpPr>
        <p:spPr/>
        <p:txBody>
          <a:bodyPr/>
          <a:lstStyle/>
          <a:p>
            <a:pPr algn="ctr"/>
            <a:r>
              <a:rPr lang="en-US" dirty="0" smtClean="0"/>
              <a:t>Hoe</a:t>
            </a:r>
            <a:endParaRPr lang="en-US" dirty="0"/>
          </a:p>
        </p:txBody>
      </p:sp>
    </p:spTree>
    <p:extLst>
      <p:ext uri="{BB962C8B-B14F-4D97-AF65-F5344CB8AC3E}">
        <p14:creationId xmlns:p14="http://schemas.microsoft.com/office/powerpoint/2010/main" val="1420457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a:t>
            </a:r>
            <a:r>
              <a:rPr lang="nl-BE" dirty="0" smtClean="0"/>
              <a:t>= P(</a:t>
            </a:r>
            <a:r>
              <a:rPr lang="nl-BE" dirty="0" smtClean="0">
                <a:solidFill>
                  <a:srgbClr val="92D050"/>
                </a:solidFill>
              </a:rPr>
              <a:t>groen</a:t>
            </a:r>
            <a:r>
              <a:rPr lang="nl-BE" dirty="0" smtClean="0"/>
              <a:t>|</a:t>
            </a:r>
            <a:r>
              <a:rPr lang="nl-BE" dirty="0" smtClean="0">
                <a:solidFill>
                  <a:srgbClr val="FF0000"/>
                </a:solidFill>
              </a:rPr>
              <a:t>rood</a:t>
            </a:r>
            <a:r>
              <a:rPr lang="nl-BE" dirty="0" smtClean="0"/>
              <a:t>) </a:t>
            </a:r>
            <a:r>
              <a:rPr lang="nl-BE" dirty="0" smtClean="0"/>
              <a:t>=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1 blok gekozen om op te 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a:t>
            </a:r>
            <a:r>
              <a:rPr lang="nl-BE" dirty="0" smtClean="0"/>
              <a:t>gekozen om op te 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t>Kleuren</a:t>
            </a:r>
            <a:r>
              <a:rPr lang="en-US" sz="2800" dirty="0" smtClean="0"/>
              <a:t> ratio</a:t>
            </a:r>
            <a:endParaRPr lang="en-US" sz="2800" dirty="0">
              <a:solidFill>
                <a:srgbClr val="FF000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t>Mogelijke</a:t>
            </a:r>
            <a:r>
              <a:rPr lang="en-US" sz="2800" dirty="0" smtClean="0"/>
              <a:t> score</a:t>
            </a:r>
            <a:endParaRPr lang="en-US" sz="2800" dirty="0">
              <a:solidFill>
                <a:srgbClr val="FF000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mogelijke score.</a:t>
            </a:r>
            <a:endParaRPr lang="nl-BE" dirty="0"/>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1 blok gekozen uit de 48 mogelijke opties om op te drukken.</a:t>
            </a:r>
            <a:endParaRPr lang="nl-BE" dirty="0"/>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628054147"/>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a:t>Kleuren veranderen distributie</a:t>
            </a:r>
          </a:p>
        </p:txBody>
      </p:sp>
      <p:pic>
        <p:nvPicPr>
          <p:cNvPr id="9" name="Picture 2" descr="C:\Users\susve\Desktop\T208-Probabilistic-Programming-A-Case-Study\thesis\presentations\2 second\result_distribu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7160"/>
          <a:stretch/>
        </p:blipFill>
        <p:spPr bwMode="auto">
          <a:xfrm>
            <a:off x="1309149" y="1607582"/>
            <a:ext cx="7615237"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491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smtClean="0"/>
              <a:t>Strategie, blok drukken distributie</a:t>
            </a:r>
            <a:endParaRPr lang="nl-BE" sz="1400" dirty="0"/>
          </a:p>
        </p:txBody>
      </p:sp>
      <p:pic>
        <p:nvPicPr>
          <p:cNvPr id="3074" name="Picture 2" descr="C:\Users\susve\Desktop\T208-Probabilistic-Programming-A-Case-Study\thesis\presentations\2 second\result_distribution_pr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50" y="1617107"/>
            <a:ext cx="65257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54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smtClean="0"/>
              <a:t>Spel predicaten</a:t>
            </a:r>
            <a:endParaRPr lang="nl-BE" sz="1400" dirty="0"/>
          </a:p>
        </p:txBody>
      </p:sp>
      <p:pic>
        <p:nvPicPr>
          <p:cNvPr id="4098" name="Picture 2" descr="C:\Users\susve\Desktop\T208-Probabilistic-Programming-A-Case-Study\thesis\presentations\2 second\result_game_predic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49" y="1607582"/>
            <a:ext cx="55721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4" name="Content Placeholder 3"/>
          <p:cNvSpPr>
            <a:spLocks noGrp="1"/>
          </p:cNvSpPr>
          <p:nvPr>
            <p:ph sz="quarter" idx="13"/>
          </p:nvPr>
        </p:nvSpPr>
        <p:spPr/>
        <p:txBody>
          <a:bodyPr/>
          <a:lstStyle/>
          <a:p>
            <a:endParaRPr lang="en-US" dirty="0"/>
          </a:p>
        </p:txBody>
      </p:sp>
      <p:sp>
        <p:nvSpPr>
          <p:cNvPr id="5" name="Title 4"/>
          <p:cNvSpPr>
            <a:spLocks noGrp="1"/>
          </p:cNvSpPr>
          <p:nvPr>
            <p:ph type="title"/>
          </p:nvPr>
        </p:nvSpPr>
        <p:spPr/>
        <p:txBody>
          <a:bodyPr/>
          <a:lstStyle/>
          <a:p>
            <a:pPr algn="ctr"/>
            <a:r>
              <a:rPr lang="en-US" dirty="0" err="1" smtClean="0"/>
              <a:t>Resultaten</a:t>
            </a:r>
            <a:endParaRPr lang="en-US" dirty="0"/>
          </a:p>
        </p:txBody>
      </p:sp>
      <p:pic>
        <p:nvPicPr>
          <p:cNvPr id="1026" name="Picture 2" descr="C:\Users\susve\Desktop\T208-Probabilistic-Programming-A-Case-Study\thesis\presentations\2 second\result_problog_quer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5" y="1129384"/>
            <a:ext cx="8671609"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usve\Desktop\T208-Probabilistic-Programming-A-Case-Study\thesis\presentations\2 second\result_problog_query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533016"/>
            <a:ext cx="7315200" cy="48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3608301725"/>
              </p:ext>
            </p:extLst>
          </p:nvPr>
        </p:nvGraphicFramePr>
        <p:xfrm>
          <a:off x="1237378" y="1274904"/>
          <a:ext cx="6669244" cy="4744896"/>
        </p:xfrm>
        <a:graphic>
          <a:graphicData uri="http://schemas.openxmlformats.org/drawingml/2006/table">
            <a:tbl>
              <a:tblPr firstRow="1" firstCol="1" bandRow="1">
                <a:tableStyleId>{5C22544A-7EE6-4342-B048-85BDC9FD1C3A}</a:tableStyleId>
              </a:tblPr>
              <a:tblGrid>
                <a:gridCol w="2841852"/>
                <a:gridCol w="3827392"/>
              </a:tblGrid>
              <a:tr h="433552">
                <a:tc>
                  <a:txBody>
                    <a:bodyPr/>
                    <a:lstStyle/>
                    <a:p>
                      <a:pPr algn="ctr"/>
                      <a:endParaRPr lang="nl-BE" dirty="0"/>
                    </a:p>
                  </a:txBody>
                  <a:tcPr/>
                </a:tc>
                <a:tc>
                  <a:txBody>
                    <a:bodyPr/>
                    <a:lstStyle/>
                    <a:p>
                      <a:pPr algn="ctr"/>
                      <a:r>
                        <a:rPr lang="nl-BE" dirty="0" smtClean="0"/>
                        <a:t>ProbLog2</a:t>
                      </a:r>
                      <a:endParaRPr lang="nl-BE" dirty="0"/>
                    </a:p>
                  </a:txBody>
                  <a:tcPr/>
                </a:tc>
              </a:tr>
              <a:tr h="433552">
                <a:tc>
                  <a:txBody>
                    <a:bodyPr/>
                    <a:lstStyle/>
                    <a:p>
                      <a:pPr algn="ctr"/>
                      <a:r>
                        <a:rPr lang="nl-BE" dirty="0" err="1" smtClean="0"/>
                        <a:t>Performantie</a:t>
                      </a:r>
                      <a:endParaRPr lang="nl-BE" dirty="0"/>
                    </a:p>
                  </a:txBody>
                  <a:tcPr/>
                </a:tc>
                <a:tc>
                  <a:txBody>
                    <a:bodyPr/>
                    <a:lstStyle/>
                    <a:p>
                      <a:pPr algn="ctr"/>
                      <a:r>
                        <a:rPr lang="nl-BE" sz="1400" dirty="0" smtClean="0"/>
                        <a:t>Onmogelijk voor 10x10 borden.</a:t>
                      </a:r>
                    </a:p>
                    <a:p>
                      <a:pPr algn="ctr"/>
                      <a:r>
                        <a:rPr lang="nl-BE" sz="1400" dirty="0" smtClean="0"/>
                        <a:t>Onmogelijk voor alle bord configuraties. Benaderende</a:t>
                      </a:r>
                      <a:r>
                        <a:rPr lang="nl-BE" sz="1400" baseline="0" dirty="0" smtClean="0"/>
                        <a:t> inferentie nodig.</a:t>
                      </a:r>
                      <a:endParaRPr lang="nl-BE" sz="1400" dirty="0" smtClean="0"/>
                    </a:p>
                  </a:txBody>
                  <a:tcPr/>
                </a:tc>
              </a:tr>
              <a:tr h="433552">
                <a:tc>
                  <a:txBody>
                    <a:bodyPr/>
                    <a:lstStyle/>
                    <a:p>
                      <a:pPr algn="ctr"/>
                      <a:r>
                        <a:rPr lang="en-US" dirty="0" err="1" smtClean="0"/>
                        <a:t>Geheugengebruik</a:t>
                      </a:r>
                      <a:endParaRPr lang="nl-BE" dirty="0"/>
                    </a:p>
                  </a:txBody>
                  <a:tcPr/>
                </a:tc>
                <a:tc>
                  <a:txBody>
                    <a:bodyPr/>
                    <a:lstStyle/>
                    <a:p>
                      <a:pPr algn="ctr"/>
                      <a:r>
                        <a:rPr lang="nl-BE" sz="1400" dirty="0" smtClean="0"/>
                        <a:t>Pure functies.</a:t>
                      </a:r>
                    </a:p>
                    <a:p>
                      <a:pPr algn="ctr"/>
                      <a:r>
                        <a:rPr lang="nl-BE" sz="1400" dirty="0" smtClean="0"/>
                        <a:t>?</a:t>
                      </a:r>
                      <a:endParaRPr lang="nl-BE" sz="1400" dirty="0"/>
                    </a:p>
                  </a:txBody>
                  <a:tcPr/>
                </a:tc>
              </a:tr>
              <a:tr h="433552">
                <a:tc>
                  <a:txBody>
                    <a:bodyPr/>
                    <a:lstStyle/>
                    <a:p>
                      <a:pPr algn="ctr"/>
                      <a:r>
                        <a:rPr lang="nl-NL" dirty="0" smtClean="0"/>
                        <a:t>Expressiviteit</a:t>
                      </a:r>
                      <a:endParaRPr lang="nl-BE" dirty="0"/>
                    </a:p>
                  </a:txBody>
                  <a:tcPr/>
                </a:tc>
                <a:tc>
                  <a:txBody>
                    <a:bodyPr/>
                    <a:lstStyle/>
                    <a:p>
                      <a:pPr algn="ctr"/>
                      <a:r>
                        <a:rPr lang="nl-BE" sz="1400" dirty="0" smtClean="0"/>
                        <a:t>?</a:t>
                      </a:r>
                      <a:endParaRPr lang="nl-BE" sz="1400" dirty="0"/>
                    </a:p>
                  </a:txBody>
                  <a:tcPr/>
                </a:tc>
              </a:tr>
              <a:tr h="433552">
                <a:tc>
                  <a:txBody>
                    <a:bodyPr/>
                    <a:lstStyle/>
                    <a:p>
                      <a:pPr algn="ctr"/>
                      <a:r>
                        <a:rPr lang="nl-BE" dirty="0" smtClean="0"/>
                        <a:t>Uitbreidbaarheid</a:t>
                      </a:r>
                      <a:endParaRPr lang="nl-BE" dirty="0"/>
                    </a:p>
                  </a:txBody>
                  <a:tcPr/>
                </a:tc>
                <a:tc>
                  <a:txBody>
                    <a:bodyPr/>
                    <a:lstStyle/>
                    <a:p>
                      <a:pPr algn="ctr"/>
                      <a:r>
                        <a:rPr lang="nl-BE" sz="1400" dirty="0" smtClean="0"/>
                        <a:t>Uitstekend</a:t>
                      </a:r>
                      <a:r>
                        <a:rPr lang="nl-BE" sz="1400" baseline="0" dirty="0" smtClean="0"/>
                        <a:t> voor het veranderen van distributies.</a:t>
                      </a:r>
                      <a:endParaRPr lang="nl-BE" sz="1400" dirty="0"/>
                    </a:p>
                  </a:txBody>
                  <a:tcPr/>
                </a:tc>
              </a:tr>
              <a:tr h="433552">
                <a:tc>
                  <a:txBody>
                    <a:bodyPr/>
                    <a:lstStyle/>
                    <a:p>
                      <a:pPr algn="ctr"/>
                      <a:r>
                        <a:rPr lang="nl-BE" dirty="0" smtClean="0"/>
                        <a:t>Tools beschikbaar</a:t>
                      </a:r>
                    </a:p>
                  </a:txBody>
                  <a:tcPr/>
                </a:tc>
                <a:tc>
                  <a:txBody>
                    <a:bodyPr/>
                    <a:lstStyle/>
                    <a:p>
                      <a:pPr algn="ctr"/>
                      <a:r>
                        <a:rPr lang="nl-BE" sz="1400" dirty="0" smtClean="0"/>
                        <a:t>Geen debugger,</a:t>
                      </a:r>
                      <a:r>
                        <a:rPr lang="nl-BE" sz="1400" baseline="0" dirty="0" smtClean="0"/>
                        <a:t> geen IDE, geen REPL. Gebruik van SWI-PL voor debuggen van predicaten.</a:t>
                      </a:r>
                    </a:p>
                    <a:p>
                      <a:pPr algn="ctr"/>
                      <a:r>
                        <a:rPr lang="nl-BE" sz="1400" baseline="0" dirty="0" smtClean="0"/>
                        <a:t>Mogelijkheid om python te gebruiken.</a:t>
                      </a:r>
                      <a:endParaRPr lang="nl-BE" sz="1400" dirty="0"/>
                    </a:p>
                  </a:txBody>
                  <a:tcPr/>
                </a:tc>
              </a:tr>
              <a:tr h="433552">
                <a:tc>
                  <a:txBody>
                    <a:bodyPr/>
                    <a:lstStyle/>
                    <a:p>
                      <a:pPr algn="ctr"/>
                      <a:r>
                        <a:rPr lang="nl-BE" dirty="0" smtClean="0"/>
                        <a:t>Moeilijkheidsgraad</a:t>
                      </a:r>
                      <a:endParaRPr lang="nl-BE" dirty="0"/>
                    </a:p>
                  </a:txBody>
                  <a:tcPr/>
                </a:tc>
                <a:tc>
                  <a:txBody>
                    <a:bodyPr/>
                    <a:lstStyle/>
                    <a:p>
                      <a:pPr algn="ctr"/>
                      <a:r>
                        <a:rPr lang="nl-BE" sz="1400" dirty="0" smtClean="0"/>
                        <a:t>Gebruiksvriendelijke installatie (python</a:t>
                      </a:r>
                      <a:r>
                        <a:rPr lang="nl-BE" sz="1400" baseline="0" dirty="0" smtClean="0"/>
                        <a:t> nodig</a:t>
                      </a:r>
                      <a:r>
                        <a:rPr lang="nl-BE" sz="1400" dirty="0" smtClean="0"/>
                        <a:t>).</a:t>
                      </a:r>
                    </a:p>
                    <a:p>
                      <a:pPr algn="ctr"/>
                      <a:r>
                        <a:rPr lang="nl-BE" sz="1400" dirty="0" smtClean="0"/>
                        <a:t>Elegante</a:t>
                      </a:r>
                      <a:r>
                        <a:rPr lang="nl-BE" sz="1400" baseline="0" dirty="0" smtClean="0"/>
                        <a:t> code (subjectief).</a:t>
                      </a:r>
                    </a:p>
                    <a:p>
                      <a:pPr algn="ctr"/>
                      <a:r>
                        <a:rPr lang="nl-BE" sz="1400" baseline="0" dirty="0" smtClean="0"/>
                        <a:t>Makkelijk (subjectief).</a:t>
                      </a:r>
                      <a:endParaRPr lang="nl-BE" sz="1400" dirty="0" smtClean="0"/>
                    </a:p>
                  </a:txBody>
                  <a:tcPr/>
                </a:tc>
              </a:tr>
              <a:tr h="433552">
                <a:tc>
                  <a:txBody>
                    <a:bodyPr/>
                    <a:lstStyle/>
                    <a:p>
                      <a:pPr algn="ctr"/>
                      <a:r>
                        <a:rPr lang="nl-BE" dirty="0" smtClean="0"/>
                        <a:t>Programmeerparadigma</a:t>
                      </a:r>
                      <a:endParaRPr lang="nl-BE" dirty="0"/>
                    </a:p>
                  </a:txBody>
                  <a:tcPr/>
                </a:tc>
                <a:tc>
                  <a:txBody>
                    <a:bodyPr/>
                    <a:lstStyle/>
                    <a:p>
                      <a:pPr algn="ctr"/>
                      <a:r>
                        <a:rPr lang="nl-BE" sz="1400" dirty="0" smtClean="0"/>
                        <a:t>Logisch</a:t>
                      </a:r>
                      <a:endParaRPr lang="nl-BE" sz="1400" dirty="0"/>
                    </a:p>
                  </a:txBody>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4" name="Content Placeholder 3"/>
          <p:cNvSpPr>
            <a:spLocks noGrp="1"/>
          </p:cNvSpPr>
          <p:nvPr>
            <p:ph sz="quarter" idx="13"/>
          </p:nvPr>
        </p:nvSpPr>
        <p:spPr/>
        <p:txBody>
          <a:bodyPr/>
          <a:lstStyle/>
          <a:p>
            <a:r>
              <a:rPr lang="en-US" dirty="0" err="1" smtClean="0"/>
              <a:t>Verdere</a:t>
            </a:r>
            <a:r>
              <a:rPr lang="en-US" dirty="0" smtClean="0"/>
              <a:t> </a:t>
            </a:r>
            <a:r>
              <a:rPr lang="en-US" dirty="0" err="1" smtClean="0"/>
              <a:t>evaluatie</a:t>
            </a:r>
            <a:r>
              <a:rPr lang="en-US" dirty="0" smtClean="0"/>
              <a:t> van ProbLog2.</a:t>
            </a:r>
          </a:p>
          <a:p>
            <a:pPr lvl="1"/>
            <a:r>
              <a:rPr lang="en-US" dirty="0" err="1" smtClean="0"/>
              <a:t>Performantie</a:t>
            </a:r>
            <a:r>
              <a:rPr lang="en-US" dirty="0"/>
              <a:t>;</a:t>
            </a:r>
            <a:r>
              <a:rPr lang="en-US" dirty="0" smtClean="0"/>
              <a:t> </a:t>
            </a:r>
            <a:r>
              <a:rPr lang="en-US" dirty="0" err="1" smtClean="0"/>
              <a:t>Geheugengebruik</a:t>
            </a:r>
            <a:r>
              <a:rPr lang="en-US" dirty="0" smtClean="0"/>
              <a:t>; </a:t>
            </a:r>
            <a:r>
              <a:rPr lang="en-US" dirty="0" err="1" smtClean="0"/>
              <a:t>expressiviteit</a:t>
            </a:r>
            <a:r>
              <a:rPr lang="en-US" dirty="0" smtClean="0"/>
              <a:t>,…</a:t>
            </a:r>
          </a:p>
          <a:p>
            <a:r>
              <a:rPr lang="en-US" dirty="0" err="1" smtClean="0"/>
              <a:t>Implementatie</a:t>
            </a:r>
            <a:r>
              <a:rPr lang="en-US" dirty="0" smtClean="0"/>
              <a:t> van model in Anglican.</a:t>
            </a:r>
          </a:p>
          <a:p>
            <a:r>
              <a:rPr lang="en-US" dirty="0" err="1" smtClean="0"/>
              <a:t>Evaluatie</a:t>
            </a:r>
            <a:r>
              <a:rPr lang="en-US" dirty="0" smtClean="0"/>
              <a:t> van Anglican model.</a:t>
            </a:r>
          </a:p>
          <a:p>
            <a:r>
              <a:rPr lang="en-US" dirty="0" err="1" smtClean="0"/>
              <a:t>Evaluatie</a:t>
            </a:r>
            <a:r>
              <a:rPr lang="en-US" dirty="0" smtClean="0"/>
              <a:t> Anglican                 ProbLog2.</a:t>
            </a:r>
          </a:p>
          <a:p>
            <a:r>
              <a:rPr lang="en-US" dirty="0" smtClean="0"/>
              <a:t>(</a:t>
            </a:r>
            <a:r>
              <a:rPr lang="en-US" dirty="0" err="1" smtClean="0"/>
              <a:t>optioneel</a:t>
            </a:r>
            <a:r>
              <a:rPr lang="en-US" dirty="0" smtClean="0"/>
              <a:t>) </a:t>
            </a:r>
            <a:r>
              <a:rPr lang="en-US" dirty="0" err="1" smtClean="0"/>
              <a:t>Derde</a:t>
            </a:r>
            <a:r>
              <a:rPr lang="en-US" dirty="0" smtClean="0"/>
              <a:t> PPL </a:t>
            </a:r>
            <a:r>
              <a:rPr lang="en-US" dirty="0" err="1" smtClean="0"/>
              <a:t>implementeren</a:t>
            </a:r>
            <a:r>
              <a:rPr lang="en-US" dirty="0" smtClean="0"/>
              <a:t> en </a:t>
            </a:r>
            <a:r>
              <a:rPr lang="en-US" dirty="0" err="1" smtClean="0"/>
              <a:t>evalueren</a:t>
            </a:r>
            <a:r>
              <a:rPr lang="en-US" dirty="0" smtClean="0"/>
              <a:t>.</a:t>
            </a:r>
          </a:p>
          <a:p>
            <a:endParaRPr lang="en-US" dirty="0"/>
          </a:p>
        </p:txBody>
      </p:sp>
      <p:sp>
        <p:nvSpPr>
          <p:cNvPr id="5" name="Title 4"/>
          <p:cNvSpPr>
            <a:spLocks noGrp="1"/>
          </p:cNvSpPr>
          <p:nvPr>
            <p:ph type="title"/>
          </p:nvPr>
        </p:nvSpPr>
        <p:spPr/>
        <p:txBody>
          <a:bodyPr/>
          <a:lstStyle/>
          <a:p>
            <a:pPr algn="ctr"/>
            <a:r>
              <a:rPr lang="en-US" dirty="0" err="1" smtClean="0"/>
              <a:t>Toekomst</a:t>
            </a:r>
            <a:endParaRPr lang="en-US" dirty="0"/>
          </a:p>
        </p:txBody>
      </p:sp>
      <p:sp>
        <p:nvSpPr>
          <p:cNvPr id="6" name="Left-Right Arrow 5"/>
          <p:cNvSpPr/>
          <p:nvPr/>
        </p:nvSpPr>
        <p:spPr>
          <a:xfrm>
            <a:off x="3550141" y="3712267"/>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231463"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4928230"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865119"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118547"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73375786"/>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1494</Words>
  <Application>Microsoft Office PowerPoint</Application>
  <PresentationFormat>On-screen Show (4:3)</PresentationFormat>
  <Paragraphs>284</Paragraphs>
  <Slides>29</Slides>
  <Notes>21</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KU Leuven</vt:lpstr>
      <vt:lpstr>KU Leuven sedes</vt:lpstr>
      <vt:lpstr>Programmeren met Onzekerheid: Een Case Study</vt:lpstr>
      <vt:lpstr>Werken met Onzekerheid?</vt:lpstr>
      <vt:lpstr>Werken met Onzekerheid?</vt:lpstr>
      <vt:lpstr>Probabilistische Programmeertalen (PPL’s Engels)</vt:lpstr>
      <vt:lpstr>Wat ben ik van plan?</vt:lpstr>
      <vt:lpstr>Motivatie</vt:lpstr>
      <vt:lpstr>Motivatie</vt:lpstr>
      <vt:lpstr>Motivatie</vt:lpstr>
      <vt:lpstr>Motivatie</vt:lpstr>
      <vt:lpstr>Motivatie</vt:lpstr>
      <vt:lpstr>Hoe</vt:lpstr>
      <vt:lpstr>Spel</vt:lpstr>
      <vt:lpstr>Spel</vt:lpstr>
      <vt:lpstr>Spel</vt:lpstr>
      <vt:lpstr>Spel</vt:lpstr>
      <vt:lpstr>Spel</vt:lpstr>
      <vt:lpstr>Spel</vt:lpstr>
      <vt:lpstr>Spel</vt:lpstr>
      <vt:lpstr>Spel</vt:lpstr>
      <vt:lpstr>Strategy</vt:lpstr>
      <vt:lpstr>Strategy</vt:lpstr>
      <vt:lpstr>Strategy</vt:lpstr>
      <vt:lpstr>Spel</vt:lpstr>
      <vt:lpstr>Resultaten</vt:lpstr>
      <vt:lpstr>Resultaten</vt:lpstr>
      <vt:lpstr>Resultaten</vt:lpstr>
      <vt:lpstr>Resultaten</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2017-11-27T21:54:12Z</dcterms:modified>
</cp:coreProperties>
</file>