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xml" ContentType="application/vnd.openxmlformats-officedocument.drawingml.chart+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60" r:id="rId1"/>
    <p:sldMasterId id="2147483677" r:id="rId2"/>
  </p:sldMasterIdLst>
  <p:notesMasterIdLst>
    <p:notesMasterId r:id="rId34"/>
  </p:notesMasterIdLst>
  <p:handoutMasterIdLst>
    <p:handoutMasterId r:id="rId35"/>
  </p:handoutMasterIdLst>
  <p:sldIdLst>
    <p:sldId id="259" r:id="rId3"/>
    <p:sldId id="301" r:id="rId4"/>
    <p:sldId id="265" r:id="rId5"/>
    <p:sldId id="268" r:id="rId6"/>
    <p:sldId id="270" r:id="rId7"/>
    <p:sldId id="271" r:id="rId8"/>
    <p:sldId id="303" r:id="rId9"/>
    <p:sldId id="304" r:id="rId10"/>
    <p:sldId id="275" r:id="rId11"/>
    <p:sldId id="276" r:id="rId12"/>
    <p:sldId id="307" r:id="rId13"/>
    <p:sldId id="308" r:id="rId14"/>
    <p:sldId id="309" r:id="rId15"/>
    <p:sldId id="310" r:id="rId16"/>
    <p:sldId id="278" r:id="rId17"/>
    <p:sldId id="285" r:id="rId18"/>
    <p:sldId id="284" r:id="rId19"/>
    <p:sldId id="283" r:id="rId20"/>
    <p:sldId id="286" r:id="rId21"/>
    <p:sldId id="287" r:id="rId22"/>
    <p:sldId id="288" r:id="rId23"/>
    <p:sldId id="289" r:id="rId24"/>
    <p:sldId id="306" r:id="rId25"/>
    <p:sldId id="291" r:id="rId26"/>
    <p:sldId id="305" r:id="rId27"/>
    <p:sldId id="298" r:id="rId28"/>
    <p:sldId id="273" r:id="rId29"/>
    <p:sldId id="311" r:id="rId30"/>
    <p:sldId id="295" r:id="rId31"/>
    <p:sldId id="300" r:id="rId32"/>
    <p:sldId id="282"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4D5D"/>
    <a:srgbClr val="C6D9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19" autoAdjust="0"/>
    <p:restoredTop sz="90447" autoAdjust="0"/>
  </p:normalViewPr>
  <p:slideViewPr>
    <p:cSldViewPr snapToGrid="0">
      <p:cViewPr>
        <p:scale>
          <a:sx n="66" d="100"/>
          <a:sy n="66" d="100"/>
        </p:scale>
        <p:origin x="-2294" y="-374"/>
      </p:cViewPr>
      <p:guideLst>
        <p:guide orient="horz" pos="2160"/>
        <p:guide pos="363"/>
      </p:guideLst>
    </p:cSldViewPr>
  </p:slideViewPr>
  <p:notesTextViewPr>
    <p:cViewPr>
      <p:scale>
        <a:sx n="1" d="1"/>
        <a:sy n="1" d="1"/>
      </p:scale>
      <p:origin x="0" y="0"/>
    </p:cViewPr>
  </p:notesTextViewPr>
  <p:sorterViewPr>
    <p:cViewPr>
      <p:scale>
        <a:sx n="100" d="100"/>
        <a:sy n="100" d="100"/>
      </p:scale>
      <p:origin x="0" y="2563"/>
    </p:cViewPr>
  </p:sorterViewPr>
  <p:notesViewPr>
    <p:cSldViewPr snapToGrid="0">
      <p:cViewPr varScale="1">
        <p:scale>
          <a:sx n="66" d="100"/>
          <a:sy n="66" d="100"/>
        </p:scale>
        <p:origin x="-830"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baseline="0" dirty="0" err="1" smtClean="0"/>
              <a:t>K</a:t>
            </a:r>
            <a:r>
              <a:rPr lang="en-US" dirty="0" err="1" smtClean="0"/>
              <a:t>ans</a:t>
            </a:r>
            <a:r>
              <a:rPr lang="en-US" baseline="0" dirty="0" smtClean="0"/>
              <a:t> </a:t>
            </a:r>
            <a:r>
              <a:rPr lang="en-US" baseline="0" dirty="0" err="1" smtClean="0"/>
              <a:t>distributie</a:t>
            </a:r>
            <a:r>
              <a:rPr lang="en-US" baseline="0" dirty="0" smtClean="0"/>
              <a:t> van </a:t>
            </a:r>
            <a:r>
              <a:rPr lang="en-US" sz="2160" b="1" i="0" u="none" strike="noStrike" baseline="0" dirty="0" smtClean="0">
                <a:effectLst/>
              </a:rPr>
              <a:t>score</a:t>
            </a:r>
            <a:r>
              <a:rPr lang="en-US" baseline="0" dirty="0" smtClean="0"/>
              <a:t> van 3x3 </a:t>
            </a:r>
            <a:r>
              <a:rPr lang="en-US" baseline="0" dirty="0" err="1" smtClean="0"/>
              <a:t>bord</a:t>
            </a:r>
            <a:r>
              <a:rPr lang="en-US" baseline="0" dirty="0" smtClean="0"/>
              <a:t> </a:t>
            </a:r>
            <a:r>
              <a:rPr lang="en-US" baseline="0" dirty="0" err="1" smtClean="0"/>
              <a:t>na</a:t>
            </a:r>
            <a:r>
              <a:rPr lang="en-US" baseline="0" dirty="0" smtClean="0"/>
              <a:t> </a:t>
            </a:r>
            <a:br>
              <a:rPr lang="en-US" baseline="0" dirty="0" smtClean="0"/>
            </a:br>
            <a:r>
              <a:rPr lang="en-US" baseline="0" dirty="0" smtClean="0"/>
              <a:t>2 </a:t>
            </a:r>
            <a:r>
              <a:rPr lang="en-US" baseline="0" dirty="0" err="1" smtClean="0"/>
              <a:t>beurten</a:t>
            </a:r>
            <a:endParaRPr lang="en-US" dirty="0"/>
          </a:p>
        </c:rich>
      </c:tx>
      <c:layout/>
      <c:overlay val="0"/>
    </c:title>
    <c:autoTitleDeleted val="0"/>
    <c:plotArea>
      <c:layout/>
      <c:barChart>
        <c:barDir val="col"/>
        <c:grouping val="clustered"/>
        <c:varyColors val="0"/>
        <c:ser>
          <c:idx val="0"/>
          <c:order val="0"/>
          <c:tx>
            <c:strRef>
              <c:f>Sheet1!$B$1</c:f>
              <c:strCache>
                <c:ptCount val="1"/>
                <c:pt idx="0">
                  <c:v>Uniform</c:v>
                </c:pt>
              </c:strCache>
            </c:strRef>
          </c:tx>
          <c:spPr>
            <a:solidFill>
              <a:srgbClr val="FF0000"/>
            </a:solidFill>
          </c:spPr>
          <c:invertIfNegative val="0"/>
          <c:cat>
            <c:numRef>
              <c:f>Sheet1!$A$2:$A$5</c:f>
              <c:numCache>
                <c:formatCode>General</c:formatCode>
                <c:ptCount val="4"/>
                <c:pt idx="0">
                  <c:v>0</c:v>
                </c:pt>
                <c:pt idx="1">
                  <c:v>3</c:v>
                </c:pt>
                <c:pt idx="2">
                  <c:v>5</c:v>
                </c:pt>
                <c:pt idx="3">
                  <c:v>6</c:v>
                </c:pt>
              </c:numCache>
            </c:numRef>
          </c:cat>
          <c:val>
            <c:numRef>
              <c:f>Sheet1!$B$2:$B$5</c:f>
              <c:numCache>
                <c:formatCode>General</c:formatCode>
                <c:ptCount val="4"/>
                <c:pt idx="0">
                  <c:v>0.78444444000000002</c:v>
                </c:pt>
                <c:pt idx="1">
                  <c:v>0.19249999500000001</c:v>
                </c:pt>
                <c:pt idx="2">
                  <c:v>2.7777766666666E-3</c:v>
                </c:pt>
                <c:pt idx="3">
                  <c:v>2.13888883333333E-2</c:v>
                </c:pt>
              </c:numCache>
            </c:numRef>
          </c:val>
        </c:ser>
        <c:ser>
          <c:idx val="1"/>
          <c:order val="1"/>
          <c:tx>
            <c:strRef>
              <c:f>Sheet1!$C$1</c:f>
              <c:strCache>
                <c:ptCount val="1"/>
                <c:pt idx="0">
                  <c:v>Kleuren ratio</c:v>
                </c:pt>
              </c:strCache>
            </c:strRef>
          </c:tx>
          <c:spPr>
            <a:solidFill>
              <a:srgbClr val="00B0F0"/>
            </a:solidFill>
          </c:spPr>
          <c:invertIfNegative val="0"/>
          <c:cat>
            <c:numRef>
              <c:f>Sheet1!$A$2:$A$5</c:f>
              <c:numCache>
                <c:formatCode>General</c:formatCode>
                <c:ptCount val="4"/>
                <c:pt idx="0">
                  <c:v>0</c:v>
                </c:pt>
                <c:pt idx="1">
                  <c:v>3</c:v>
                </c:pt>
                <c:pt idx="2">
                  <c:v>5</c:v>
                </c:pt>
                <c:pt idx="3">
                  <c:v>6</c:v>
                </c:pt>
              </c:numCache>
            </c:numRef>
          </c:cat>
          <c:val>
            <c:numRef>
              <c:f>Sheet1!$C$2:$C$5</c:f>
              <c:numCache>
                <c:formatCode>General</c:formatCode>
                <c:ptCount val="4"/>
                <c:pt idx="0">
                  <c:v>0.44444444</c:v>
                </c:pt>
                <c:pt idx="1">
                  <c:v>0.38888888999999999</c:v>
                </c:pt>
                <c:pt idx="2">
                  <c:v>5.5555555999999999E-2</c:v>
                </c:pt>
                <c:pt idx="3">
                  <c:v>0.11111111</c:v>
                </c:pt>
              </c:numCache>
            </c:numRef>
          </c:val>
        </c:ser>
        <c:ser>
          <c:idx val="2"/>
          <c:order val="2"/>
          <c:tx>
            <c:strRef>
              <c:f>Sheet1!$D$1</c:f>
              <c:strCache>
                <c:ptCount val="1"/>
                <c:pt idx="0">
                  <c:v>Mogelijke score</c:v>
                </c:pt>
              </c:strCache>
            </c:strRef>
          </c:tx>
          <c:spPr>
            <a:solidFill>
              <a:srgbClr val="92D050"/>
            </a:solidFill>
          </c:spPr>
          <c:invertIfNegative val="0"/>
          <c:cat>
            <c:numRef>
              <c:f>Sheet1!$A$2:$A$5</c:f>
              <c:numCache>
                <c:formatCode>General</c:formatCode>
                <c:ptCount val="4"/>
                <c:pt idx="0">
                  <c:v>0</c:v>
                </c:pt>
                <c:pt idx="1">
                  <c:v>3</c:v>
                </c:pt>
                <c:pt idx="2">
                  <c:v>5</c:v>
                </c:pt>
                <c:pt idx="3">
                  <c:v>6</c:v>
                </c:pt>
              </c:numCache>
            </c:numRef>
          </c:cat>
          <c:val>
            <c:numRef>
              <c:f>Sheet1!$D$2:$D$5</c:f>
              <c:numCache>
                <c:formatCode>General</c:formatCode>
                <c:ptCount val="4"/>
                <c:pt idx="0">
                  <c:v>0.36222221999999998</c:v>
                </c:pt>
                <c:pt idx="1">
                  <c:v>0.5</c:v>
                </c:pt>
                <c:pt idx="2">
                  <c:v>4.4444443999999998E-3</c:v>
                </c:pt>
                <c:pt idx="3">
                  <c:v>0.13333333</c:v>
                </c:pt>
              </c:numCache>
            </c:numRef>
          </c:val>
        </c:ser>
        <c:dLbls>
          <c:showLegendKey val="0"/>
          <c:showVal val="0"/>
          <c:showCatName val="0"/>
          <c:showSerName val="0"/>
          <c:showPercent val="0"/>
          <c:showBubbleSize val="0"/>
        </c:dLbls>
        <c:gapWidth val="150"/>
        <c:axId val="128042496"/>
        <c:axId val="128044416"/>
      </c:barChart>
      <c:catAx>
        <c:axId val="128042496"/>
        <c:scaling>
          <c:orientation val="minMax"/>
        </c:scaling>
        <c:delete val="0"/>
        <c:axPos val="b"/>
        <c:title>
          <c:tx>
            <c:rich>
              <a:bodyPr/>
              <a:lstStyle/>
              <a:p>
                <a:pPr>
                  <a:defRPr/>
                </a:pPr>
                <a:r>
                  <a:rPr lang="en-US" dirty="0" smtClean="0"/>
                  <a:t>Score</a:t>
                </a:r>
                <a:endParaRPr lang="en-US" dirty="0"/>
              </a:p>
            </c:rich>
          </c:tx>
          <c:layout/>
          <c:overlay val="0"/>
        </c:title>
        <c:numFmt formatCode="General" sourceLinked="1"/>
        <c:majorTickMark val="out"/>
        <c:minorTickMark val="none"/>
        <c:tickLblPos val="nextTo"/>
        <c:crossAx val="128044416"/>
        <c:crosses val="autoZero"/>
        <c:auto val="1"/>
        <c:lblAlgn val="ctr"/>
        <c:lblOffset val="100"/>
        <c:noMultiLvlLbl val="0"/>
      </c:catAx>
      <c:valAx>
        <c:axId val="128044416"/>
        <c:scaling>
          <c:orientation val="minMax"/>
        </c:scaling>
        <c:delete val="0"/>
        <c:axPos val="l"/>
        <c:majorGridlines/>
        <c:title>
          <c:tx>
            <c:rich>
              <a:bodyPr rot="-5400000" vert="horz"/>
              <a:lstStyle/>
              <a:p>
                <a:pPr>
                  <a:defRPr/>
                </a:pPr>
                <a:r>
                  <a:rPr lang="en-US" dirty="0" err="1" smtClean="0"/>
                  <a:t>Kans</a:t>
                </a:r>
                <a:endParaRPr lang="en-US" dirty="0"/>
              </a:p>
            </c:rich>
          </c:tx>
          <c:layout/>
          <c:overlay val="0"/>
        </c:title>
        <c:numFmt formatCode="General" sourceLinked="1"/>
        <c:majorTickMark val="out"/>
        <c:minorTickMark val="none"/>
        <c:tickLblPos val="nextTo"/>
        <c:crossAx val="128042496"/>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6D09D9E-0F22-44ED-B43C-3F44EA87E898}" type="datetimeFigureOut">
              <a:rPr lang="en-US" smtClean="0"/>
              <a:t>27-Nov-17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4F50496-6BB5-4109-94A5-902DECBE7ECA}" type="slidenum">
              <a:rPr lang="en-US" smtClean="0"/>
              <a:t>‹#›</a:t>
            </a:fld>
            <a:endParaRPr lang="en-US"/>
          </a:p>
        </p:txBody>
      </p:sp>
    </p:spTree>
    <p:extLst>
      <p:ext uri="{BB962C8B-B14F-4D97-AF65-F5344CB8AC3E}">
        <p14:creationId xmlns:p14="http://schemas.microsoft.com/office/powerpoint/2010/main" val="28354697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4F67E3-005B-4A5B-A64B-4E620D6532D3}" type="datetimeFigureOut">
              <a:rPr lang="nl-NL" smtClean="0"/>
              <a:t>27-11-2017</a:t>
            </a:fld>
            <a:endParaRPr lang="nl-NL"/>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F6EB55-D046-4316-A421-6DEA4C9E91D3}" type="slidenum">
              <a:rPr lang="nl-NL" smtClean="0"/>
              <a:t>‹#›</a:t>
            </a:fld>
            <a:endParaRPr lang="nl-NL"/>
          </a:p>
        </p:txBody>
      </p:sp>
    </p:spTree>
    <p:extLst>
      <p:ext uri="{BB962C8B-B14F-4D97-AF65-F5344CB8AC3E}">
        <p14:creationId xmlns:p14="http://schemas.microsoft.com/office/powerpoint/2010/main" val="64421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Hallo, Ik ben Sus Verwimp, een master student</a:t>
            </a:r>
            <a:r>
              <a:rPr lang="nl-NL" baseline="0" dirty="0" smtClean="0"/>
              <a:t> </a:t>
            </a:r>
            <a:r>
              <a:rPr lang="nl-NL" dirty="0" smtClean="0"/>
              <a:t>toegepaste informatica en mijn thesis onderwerp bestaat uit een case study over het programmeren met onzekerheid.</a:t>
            </a:r>
            <a:endParaRPr lang="en-US" baseline="0" dirty="0" smtClean="0"/>
          </a:p>
        </p:txBody>
      </p:sp>
      <p:sp>
        <p:nvSpPr>
          <p:cNvPr id="4" name="Slide Number Placeholder 3"/>
          <p:cNvSpPr>
            <a:spLocks noGrp="1"/>
          </p:cNvSpPr>
          <p:nvPr>
            <p:ph type="sldNum" sz="quarter" idx="10"/>
          </p:nvPr>
        </p:nvSpPr>
        <p:spPr/>
        <p:txBody>
          <a:bodyPr/>
          <a:lstStyle/>
          <a:p>
            <a:fld id="{76F6EB55-D046-4316-A421-6DEA4C9E91D3}" type="slidenum">
              <a:rPr lang="nl-NL" smtClean="0"/>
              <a:t>0</a:t>
            </a:fld>
            <a:endParaRPr lang="nl-NL"/>
          </a:p>
        </p:txBody>
      </p:sp>
    </p:spTree>
    <p:extLst>
      <p:ext uri="{BB962C8B-B14F-4D97-AF65-F5344CB8AC3E}">
        <p14:creationId xmlns:p14="http://schemas.microsoft.com/office/powerpoint/2010/main" val="38728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14</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15</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16</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17</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18</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19</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20</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21</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76F6EB55-D046-4316-A421-6DEA4C9E91D3}" type="slidenum">
              <a:rPr lang="nl-NL" smtClean="0"/>
              <a:t>26</a:t>
            </a:fld>
            <a:endParaRPr lang="nl-NL"/>
          </a:p>
        </p:txBody>
      </p:sp>
    </p:spTree>
    <p:extLst>
      <p:ext uri="{BB962C8B-B14F-4D97-AF65-F5344CB8AC3E}">
        <p14:creationId xmlns:p14="http://schemas.microsoft.com/office/powerpoint/2010/main" val="3884412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76F6EB55-D046-4316-A421-6DEA4C9E91D3}" type="slidenum">
              <a:rPr lang="nl-NL" smtClean="0"/>
              <a:t>27</a:t>
            </a:fld>
            <a:endParaRPr lang="nl-NL"/>
          </a:p>
        </p:txBody>
      </p:sp>
    </p:spTree>
    <p:extLst>
      <p:ext uri="{BB962C8B-B14F-4D97-AF65-F5344CB8AC3E}">
        <p14:creationId xmlns:p14="http://schemas.microsoft.com/office/powerpoint/2010/main" val="388441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E</a:t>
            </a:r>
            <a:r>
              <a:rPr lang="pt-BR" dirty="0" smtClean="0"/>
              <a:t>én</a:t>
            </a:r>
            <a:r>
              <a:rPr lang="en-US" baseline="0" dirty="0" smtClean="0"/>
              <a:t> van de </a:t>
            </a:r>
            <a:r>
              <a:rPr lang="en-US" baseline="0" dirty="0" err="1" smtClean="0"/>
              <a:t>belangrijkste</a:t>
            </a:r>
            <a:r>
              <a:rPr lang="en-US" baseline="0" dirty="0" smtClean="0"/>
              <a:t> regels in het </a:t>
            </a:r>
            <a:r>
              <a:rPr lang="en-US" baseline="0" dirty="0" err="1" smtClean="0"/>
              <a:t>werken</a:t>
            </a:r>
            <a:r>
              <a:rPr lang="en-US" baseline="0" dirty="0" smtClean="0"/>
              <a:t> met </a:t>
            </a:r>
            <a:r>
              <a:rPr lang="en-US" dirty="0" err="1" smtClean="0"/>
              <a:t>onzekerheid</a:t>
            </a:r>
            <a:r>
              <a:rPr lang="en-US" dirty="0" smtClean="0"/>
              <a:t> </a:t>
            </a:r>
            <a:r>
              <a:rPr lang="en-US" baseline="0" dirty="0" smtClean="0"/>
              <a:t>is de Bayes’ Rule.</a:t>
            </a:r>
          </a:p>
          <a:p>
            <a:endParaRPr lang="en-US" baseline="0" dirty="0" smtClean="0"/>
          </a:p>
          <a:p>
            <a:r>
              <a:rPr lang="pt-BR" dirty="0" smtClean="0"/>
              <a:t>French e, è, é, ê, ë</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2</a:t>
            </a:fld>
            <a:endParaRPr lang="nl-NL"/>
          </a:p>
        </p:txBody>
      </p:sp>
    </p:spTree>
    <p:extLst>
      <p:ext uri="{BB962C8B-B14F-4D97-AF65-F5344CB8AC3E}">
        <p14:creationId xmlns:p14="http://schemas.microsoft.com/office/powerpoint/2010/main" val="29356113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76F6EB55-D046-4316-A421-6DEA4C9E91D3}" type="slidenum">
              <a:rPr lang="nl-NL" smtClean="0"/>
              <a:t>28</a:t>
            </a:fld>
            <a:endParaRPr lang="nl-NL"/>
          </a:p>
        </p:txBody>
      </p:sp>
    </p:spTree>
    <p:extLst>
      <p:ext uri="{BB962C8B-B14F-4D97-AF65-F5344CB8AC3E}">
        <p14:creationId xmlns:p14="http://schemas.microsoft.com/office/powerpoint/2010/main" val="30272527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76F6EB55-D046-4316-A421-6DEA4C9E91D3}" type="slidenum">
              <a:rPr lang="nl-NL" smtClean="0"/>
              <a:t>30</a:t>
            </a:fld>
            <a:endParaRPr lang="nl-NL"/>
          </a:p>
        </p:txBody>
      </p:sp>
    </p:spTree>
    <p:extLst>
      <p:ext uri="{BB962C8B-B14F-4D97-AF65-F5344CB8AC3E}">
        <p14:creationId xmlns:p14="http://schemas.microsoft.com/office/powerpoint/2010/main" val="2194780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Wat</a:t>
            </a:r>
            <a:r>
              <a:rPr lang="en-US" dirty="0" smtClean="0"/>
              <a:t> </a:t>
            </a:r>
            <a:r>
              <a:rPr lang="en-US" dirty="0" err="1" smtClean="0"/>
              <a:t>zijn</a:t>
            </a:r>
            <a:r>
              <a:rPr lang="en-US" dirty="0" smtClean="0"/>
              <a:t> </a:t>
            </a:r>
            <a:r>
              <a:rPr lang="en-US" dirty="0" err="1" smtClean="0"/>
              <a:t>Probabilistische</a:t>
            </a:r>
            <a:r>
              <a:rPr lang="en-US" dirty="0" smtClean="0"/>
              <a:t> </a:t>
            </a:r>
            <a:r>
              <a:rPr lang="en-US" dirty="0" err="1" smtClean="0"/>
              <a:t>Programmeertalen</a:t>
            </a:r>
            <a:r>
              <a:rPr lang="en-US" dirty="0" smtClean="0"/>
              <a:t> of Probabilistic</a:t>
            </a:r>
            <a:r>
              <a:rPr lang="en-US" baseline="0" dirty="0" smtClean="0"/>
              <a:t> Programming Languages (PPL’s)? PPL’s </a:t>
            </a:r>
            <a:r>
              <a:rPr lang="nl-BE" baseline="0" noProof="0" dirty="0" smtClean="0"/>
              <a:t>zijn</a:t>
            </a:r>
            <a:r>
              <a:rPr lang="en-US" baseline="0" dirty="0" smtClean="0"/>
              <a:t> </a:t>
            </a:r>
            <a:r>
              <a:rPr lang="en-US" baseline="0" dirty="0" err="1" smtClean="0"/>
              <a:t>programmeertalen</a:t>
            </a:r>
            <a:r>
              <a:rPr lang="en-US" baseline="0" dirty="0" smtClean="0"/>
              <a:t> die het </a:t>
            </a:r>
            <a:r>
              <a:rPr lang="en-US" baseline="0" dirty="0" err="1" smtClean="0"/>
              <a:t>programmeren</a:t>
            </a:r>
            <a:r>
              <a:rPr lang="en-US" baseline="0" dirty="0" smtClean="0"/>
              <a:t> met </a:t>
            </a:r>
            <a:r>
              <a:rPr lang="en-US" baseline="0" dirty="0" err="1" smtClean="0"/>
              <a:t>onzekerheid</a:t>
            </a:r>
            <a:r>
              <a:rPr lang="en-US" baseline="0" dirty="0" smtClean="0"/>
              <a:t> </a:t>
            </a:r>
            <a:r>
              <a:rPr lang="en-US" baseline="0" dirty="0" err="1" smtClean="0"/>
              <a:t>vergemakkelijken</a:t>
            </a:r>
            <a:r>
              <a:rPr lang="en-US" baseline="0" dirty="0" smtClean="0"/>
              <a:t>. </a:t>
            </a:r>
            <a:r>
              <a:rPr lang="en-US" baseline="0" dirty="0" err="1" smtClean="0"/>
              <a:t>Achter</a:t>
            </a:r>
            <a:r>
              <a:rPr lang="en-US" baseline="0" dirty="0" smtClean="0"/>
              <a:t> </a:t>
            </a:r>
            <a:r>
              <a:rPr lang="en-US" baseline="0" dirty="0" err="1" smtClean="0"/>
              <a:t>deze</a:t>
            </a:r>
            <a:r>
              <a:rPr lang="en-US" baseline="0" dirty="0" smtClean="0"/>
              <a:t> PPL’s </a:t>
            </a:r>
            <a:r>
              <a:rPr lang="en-US" baseline="0" dirty="0" err="1" smtClean="0"/>
              <a:t>schuilt</a:t>
            </a:r>
            <a:r>
              <a:rPr lang="en-US" baseline="0" dirty="0" smtClean="0"/>
              <a:t> </a:t>
            </a:r>
            <a:r>
              <a:rPr lang="en-US" baseline="0" dirty="0" err="1" smtClean="0"/>
              <a:t>een</a:t>
            </a:r>
            <a:r>
              <a:rPr lang="en-US" baseline="0" dirty="0" smtClean="0"/>
              <a:t> </a:t>
            </a:r>
            <a:r>
              <a:rPr lang="en-US" baseline="0" dirty="0" err="1" smtClean="0"/>
              <a:t>inferentie</a:t>
            </a:r>
            <a:r>
              <a:rPr lang="en-US" baseline="0" dirty="0" smtClean="0"/>
              <a:t> machine die het </a:t>
            </a:r>
            <a:r>
              <a:rPr lang="en-US" baseline="0" dirty="0" err="1" smtClean="0"/>
              <a:t>berekenen</a:t>
            </a:r>
            <a:r>
              <a:rPr lang="en-US" baseline="0" dirty="0" smtClean="0"/>
              <a:t> van de </a:t>
            </a:r>
            <a:r>
              <a:rPr lang="en-US" baseline="0" dirty="0" err="1" smtClean="0"/>
              <a:t>inferentie</a:t>
            </a:r>
            <a:r>
              <a:rPr lang="en-US" baseline="0" dirty="0" smtClean="0"/>
              <a:t> </a:t>
            </a:r>
            <a:r>
              <a:rPr lang="en-US" baseline="0" dirty="0" err="1" smtClean="0"/>
              <a:t>automatiseert</a:t>
            </a:r>
            <a:r>
              <a:rPr lang="en-US" baseline="0" dirty="0" smtClean="0"/>
              <a:t>. </a:t>
            </a:r>
            <a:r>
              <a:rPr lang="en-US" baseline="0" dirty="0" err="1" smtClean="0"/>
              <a:t>Er</a:t>
            </a:r>
            <a:r>
              <a:rPr lang="en-US" baseline="0" dirty="0" smtClean="0"/>
              <a:t> </a:t>
            </a:r>
            <a:r>
              <a:rPr lang="en-US" baseline="0" dirty="0" err="1" smtClean="0"/>
              <a:t>zijn</a:t>
            </a:r>
            <a:r>
              <a:rPr lang="en-US" baseline="0" dirty="0" smtClean="0"/>
              <a:t> </a:t>
            </a:r>
            <a:r>
              <a:rPr lang="en-US" baseline="0" dirty="0" err="1" smtClean="0"/>
              <a:t>veel</a:t>
            </a:r>
            <a:r>
              <a:rPr lang="en-US" baseline="0" dirty="0" smtClean="0"/>
              <a:t> </a:t>
            </a:r>
            <a:r>
              <a:rPr lang="en-US" baseline="0" dirty="0" err="1" smtClean="0"/>
              <a:t>verschillende</a:t>
            </a:r>
            <a:r>
              <a:rPr lang="en-US" baseline="0" dirty="0" smtClean="0"/>
              <a:t> PPL’s. De </a:t>
            </a:r>
            <a:r>
              <a:rPr lang="en-US" baseline="0" dirty="0" err="1" smtClean="0"/>
              <a:t>lijst</a:t>
            </a:r>
            <a:r>
              <a:rPr lang="en-US" baseline="0" dirty="0" smtClean="0"/>
              <a:t> met </a:t>
            </a:r>
            <a:r>
              <a:rPr lang="en-US" baseline="0" dirty="0" err="1" smtClean="0"/>
              <a:t>verschillende</a:t>
            </a:r>
            <a:r>
              <a:rPr lang="en-US" baseline="0" dirty="0" smtClean="0"/>
              <a:t> PPL’s is </a:t>
            </a:r>
            <a:r>
              <a:rPr lang="en-US" baseline="0" dirty="0" err="1" smtClean="0"/>
              <a:t>beschikbaar</a:t>
            </a:r>
            <a:r>
              <a:rPr lang="en-US" baseline="0" dirty="0" smtClean="0"/>
              <a:t> via </a:t>
            </a:r>
            <a:r>
              <a:rPr lang="en-US" baseline="0" dirty="0" err="1" smtClean="0"/>
              <a:t>deze</a:t>
            </a:r>
            <a:r>
              <a:rPr lang="en-US" baseline="0" dirty="0" smtClean="0"/>
              <a:t> link. De 2 PPL’s </a:t>
            </a:r>
            <a:r>
              <a:rPr lang="en-US" baseline="0" dirty="0" err="1" smtClean="0"/>
              <a:t>waar</a:t>
            </a:r>
            <a:r>
              <a:rPr lang="en-US" baseline="0" dirty="0" smtClean="0"/>
              <a:t> </a:t>
            </a:r>
            <a:r>
              <a:rPr lang="en-US" baseline="0" dirty="0" err="1" smtClean="0"/>
              <a:t>ik</a:t>
            </a:r>
            <a:r>
              <a:rPr lang="en-US" baseline="0" dirty="0" smtClean="0"/>
              <a:t> </a:t>
            </a:r>
            <a:r>
              <a:rPr lang="en-US" baseline="0" dirty="0" err="1" smtClean="0"/>
              <a:t>mij</a:t>
            </a:r>
            <a:r>
              <a:rPr lang="en-US" baseline="0" dirty="0" smtClean="0"/>
              <a:t> op focus </a:t>
            </a:r>
            <a:r>
              <a:rPr lang="en-US" baseline="0" dirty="0" err="1" smtClean="0"/>
              <a:t>zijn</a:t>
            </a:r>
            <a:r>
              <a:rPr lang="en-US" baseline="0" dirty="0" smtClean="0"/>
              <a:t> ProbLog2 en Anglican.</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3</a:t>
            </a:fld>
            <a:endParaRPr lang="nl-NL"/>
          </a:p>
        </p:txBody>
      </p:sp>
    </p:spTree>
    <p:extLst>
      <p:ext uri="{BB962C8B-B14F-4D97-AF65-F5344CB8AC3E}">
        <p14:creationId xmlns:p14="http://schemas.microsoft.com/office/powerpoint/2010/main" val="498799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Mijn</a:t>
            </a:r>
            <a:r>
              <a:rPr lang="en-US" baseline="0" dirty="0" smtClean="0"/>
              <a:t> thesis </a:t>
            </a:r>
            <a:r>
              <a:rPr lang="en-US" baseline="0" dirty="0" err="1" smtClean="0"/>
              <a:t>gaat</a:t>
            </a:r>
            <a:r>
              <a:rPr lang="en-US" baseline="0" dirty="0" smtClean="0"/>
              <a:t> over het </a:t>
            </a:r>
            <a:r>
              <a:rPr lang="en-US" baseline="0" dirty="0" err="1" smtClean="0"/>
              <a:t>vergelijken</a:t>
            </a:r>
            <a:r>
              <a:rPr lang="en-US" baseline="0" dirty="0" smtClean="0"/>
              <a:t> en </a:t>
            </a:r>
            <a:r>
              <a:rPr lang="en-US" baseline="0" dirty="0" err="1" smtClean="0"/>
              <a:t>evalueren</a:t>
            </a:r>
            <a:r>
              <a:rPr lang="en-US" baseline="0" dirty="0" smtClean="0"/>
              <a:t> van </a:t>
            </a:r>
            <a:r>
              <a:rPr lang="en-US" baseline="0" dirty="0" err="1" smtClean="0"/>
              <a:t>verschillende</a:t>
            </a:r>
            <a:r>
              <a:rPr lang="en-US" baseline="0" dirty="0" smtClean="0"/>
              <a:t> PPL’s </a:t>
            </a:r>
            <a:r>
              <a:rPr lang="en-US" baseline="0" dirty="0" err="1" smtClean="0"/>
              <a:t>aan</a:t>
            </a:r>
            <a:r>
              <a:rPr lang="en-US" baseline="0" dirty="0" smtClean="0"/>
              <a:t> de hand van </a:t>
            </a:r>
            <a:r>
              <a:rPr lang="en-US" baseline="0" dirty="0" err="1" smtClean="0"/>
              <a:t>qualitatieve</a:t>
            </a:r>
            <a:r>
              <a:rPr lang="en-US" baseline="0" dirty="0" smtClean="0"/>
              <a:t> en </a:t>
            </a:r>
            <a:r>
              <a:rPr lang="en-US" baseline="0" dirty="0" err="1" smtClean="0"/>
              <a:t>quantitatieve</a:t>
            </a:r>
            <a:r>
              <a:rPr lang="en-US" baseline="0" dirty="0" smtClean="0"/>
              <a:t> criteria. De </a:t>
            </a:r>
            <a:r>
              <a:rPr lang="en-US" baseline="0" dirty="0" err="1" smtClean="0"/>
              <a:t>verschillende</a:t>
            </a:r>
            <a:r>
              <a:rPr lang="en-US" baseline="0" dirty="0" smtClean="0"/>
              <a:t> criteria </a:t>
            </a:r>
            <a:r>
              <a:rPr lang="en-US" baseline="0" dirty="0" err="1" smtClean="0"/>
              <a:t>zijn</a:t>
            </a:r>
            <a:r>
              <a:rPr lang="en-US" baseline="0" dirty="0" smtClean="0"/>
              <a:t>: </a:t>
            </a:r>
            <a:r>
              <a:rPr lang="en-US" baseline="0" dirty="0" err="1" smtClean="0"/>
              <a:t>performantie</a:t>
            </a:r>
            <a:r>
              <a:rPr lang="en-US" baseline="0" dirty="0" smtClean="0"/>
              <a:t>: </a:t>
            </a:r>
            <a:r>
              <a:rPr lang="en-US" baseline="0" dirty="0" err="1" smtClean="0"/>
              <a:t>welke</a:t>
            </a:r>
            <a:r>
              <a:rPr lang="en-US" baseline="0" dirty="0" smtClean="0"/>
              <a:t> </a:t>
            </a:r>
            <a:r>
              <a:rPr lang="en-US" baseline="0" dirty="0" err="1" smtClean="0"/>
              <a:t>taal</a:t>
            </a:r>
            <a:r>
              <a:rPr lang="en-US" baseline="0" dirty="0" smtClean="0"/>
              <a:t> </a:t>
            </a:r>
            <a:r>
              <a:rPr lang="en-US" baseline="0" dirty="0" err="1" smtClean="0"/>
              <a:t>kan</a:t>
            </a:r>
            <a:r>
              <a:rPr lang="en-US" baseline="0" dirty="0" smtClean="0"/>
              <a:t> het </a:t>
            </a:r>
            <a:r>
              <a:rPr lang="en-US" baseline="0" dirty="0" err="1" smtClean="0"/>
              <a:t>snelst</a:t>
            </a:r>
            <a:r>
              <a:rPr lang="en-US" baseline="0" dirty="0" smtClean="0"/>
              <a:t> het </a:t>
            </a:r>
            <a:r>
              <a:rPr lang="en-US" baseline="0" dirty="0" err="1" smtClean="0"/>
              <a:t>gevraagde</a:t>
            </a:r>
            <a:r>
              <a:rPr lang="en-US" baseline="0" dirty="0" smtClean="0"/>
              <a:t> </a:t>
            </a:r>
            <a:r>
              <a:rPr lang="en-US" baseline="0" dirty="0" err="1" smtClean="0"/>
              <a:t>probleem</a:t>
            </a:r>
            <a:r>
              <a:rPr lang="en-US" baseline="0" dirty="0" smtClean="0"/>
              <a:t> </a:t>
            </a:r>
            <a:r>
              <a:rPr lang="en-US" baseline="0" dirty="0" err="1" smtClean="0"/>
              <a:t>oplossen</a:t>
            </a:r>
            <a:r>
              <a:rPr lang="en-US" baseline="0" dirty="0" smtClean="0"/>
              <a:t>; </a:t>
            </a:r>
            <a:r>
              <a:rPr lang="en-US" baseline="0" dirty="0" err="1" smtClean="0"/>
              <a:t>geheugengebruik</a:t>
            </a:r>
            <a:r>
              <a:rPr lang="en-US" baseline="0" dirty="0" smtClean="0"/>
              <a:t>, </a:t>
            </a:r>
            <a:r>
              <a:rPr lang="en-US" baseline="0" dirty="0" err="1" smtClean="0"/>
              <a:t>expressiviteit</a:t>
            </a:r>
            <a:r>
              <a:rPr lang="en-US" baseline="0" dirty="0" smtClean="0"/>
              <a:t>: </a:t>
            </a:r>
            <a:r>
              <a:rPr lang="en-US" baseline="0" dirty="0" err="1" smtClean="0"/>
              <a:t>dit</a:t>
            </a:r>
            <a:r>
              <a:rPr lang="en-US" baseline="0" dirty="0" smtClean="0"/>
              <a:t> </a:t>
            </a:r>
            <a:r>
              <a:rPr lang="en-US" baseline="0" dirty="0" err="1" smtClean="0"/>
              <a:t>wil</a:t>
            </a:r>
            <a:r>
              <a:rPr lang="en-US" baseline="0" dirty="0" smtClean="0"/>
              <a:t> </a:t>
            </a:r>
            <a:r>
              <a:rPr lang="en-US" baseline="0" dirty="0" err="1" smtClean="0"/>
              <a:t>zeggen</a:t>
            </a:r>
            <a:r>
              <a:rPr lang="en-US" baseline="0" dirty="0" smtClean="0"/>
              <a:t> in </a:t>
            </a:r>
            <a:r>
              <a:rPr lang="en-US" baseline="0" dirty="0" err="1" smtClean="0"/>
              <a:t>welke</a:t>
            </a:r>
            <a:r>
              <a:rPr lang="en-US" baseline="0" dirty="0" smtClean="0"/>
              <a:t> </a:t>
            </a:r>
            <a:r>
              <a:rPr lang="en-US" baseline="0" dirty="0" err="1" smtClean="0"/>
              <a:t>taal</a:t>
            </a:r>
            <a:r>
              <a:rPr lang="en-US" baseline="0" dirty="0" smtClean="0"/>
              <a:t> </a:t>
            </a:r>
            <a:r>
              <a:rPr lang="en-US" baseline="0" dirty="0" err="1" smtClean="0"/>
              <a:t>kunnen</a:t>
            </a:r>
            <a:r>
              <a:rPr lang="en-US" baseline="0" dirty="0" smtClean="0"/>
              <a:t> we </a:t>
            </a:r>
            <a:r>
              <a:rPr lang="en-US" baseline="0" dirty="0" err="1" smtClean="0"/>
              <a:t>meer</a:t>
            </a:r>
            <a:r>
              <a:rPr lang="en-US" baseline="0" dirty="0" smtClean="0"/>
              <a:t> </a:t>
            </a:r>
            <a:r>
              <a:rPr lang="en-US" baseline="0" dirty="0" err="1" smtClean="0"/>
              <a:t>simmuleren</a:t>
            </a:r>
            <a:r>
              <a:rPr lang="en-US" baseline="0" dirty="0" smtClean="0"/>
              <a:t> </a:t>
            </a:r>
            <a:r>
              <a:rPr lang="en-US" baseline="0" dirty="0" err="1" smtClean="0"/>
              <a:t>dan</a:t>
            </a:r>
            <a:r>
              <a:rPr lang="en-US" baseline="0" dirty="0" smtClean="0"/>
              <a:t> in de </a:t>
            </a:r>
            <a:r>
              <a:rPr lang="en-US" baseline="0" dirty="0" err="1" smtClean="0"/>
              <a:t>andere</a:t>
            </a:r>
            <a:r>
              <a:rPr lang="en-US" baseline="0" dirty="0" smtClean="0"/>
              <a:t>; </a:t>
            </a:r>
            <a:r>
              <a:rPr lang="en-US" baseline="0" dirty="0" err="1" smtClean="0"/>
              <a:t>uitbreidbaarheid</a:t>
            </a:r>
            <a:r>
              <a:rPr lang="en-US" baseline="0" dirty="0" smtClean="0"/>
              <a:t>: </a:t>
            </a:r>
            <a:r>
              <a:rPr lang="en-US" baseline="0" dirty="0" err="1" smtClean="0"/>
              <a:t>waar</a:t>
            </a:r>
            <a:r>
              <a:rPr lang="en-US" baseline="0" dirty="0" smtClean="0"/>
              <a:t> we </a:t>
            </a:r>
            <a:r>
              <a:rPr lang="en-US" baseline="0" dirty="0" err="1" smtClean="0"/>
              <a:t>zien</a:t>
            </a:r>
            <a:r>
              <a:rPr lang="en-US" baseline="0" dirty="0" smtClean="0"/>
              <a:t> hoe </a:t>
            </a:r>
            <a:r>
              <a:rPr lang="en-US" baseline="0" dirty="0" err="1" smtClean="0"/>
              <a:t>gemakkelijk</a:t>
            </a:r>
            <a:r>
              <a:rPr lang="en-US" baseline="0" dirty="0" smtClean="0"/>
              <a:t> het is </a:t>
            </a:r>
            <a:r>
              <a:rPr lang="en-US" baseline="0" dirty="0" err="1" smtClean="0"/>
              <a:t>om</a:t>
            </a:r>
            <a:r>
              <a:rPr lang="en-US" baseline="0" dirty="0" smtClean="0"/>
              <a:t> </a:t>
            </a:r>
            <a:r>
              <a:rPr lang="en-US" baseline="0" dirty="0" err="1" smtClean="0"/>
              <a:t>distributies</a:t>
            </a:r>
            <a:r>
              <a:rPr lang="en-US" baseline="0" dirty="0" smtClean="0"/>
              <a:t> en regels van het model </a:t>
            </a:r>
            <a:r>
              <a:rPr lang="en-US" baseline="0" dirty="0" err="1" smtClean="0"/>
              <a:t>aan</a:t>
            </a:r>
            <a:r>
              <a:rPr lang="en-US" baseline="0" dirty="0" smtClean="0"/>
              <a:t> </a:t>
            </a:r>
            <a:r>
              <a:rPr lang="en-US" baseline="0" dirty="0" err="1" smtClean="0"/>
              <a:t>te</a:t>
            </a:r>
            <a:r>
              <a:rPr lang="en-US" baseline="0" dirty="0" smtClean="0"/>
              <a:t> </a:t>
            </a:r>
            <a:r>
              <a:rPr lang="en-US" baseline="0" dirty="0" err="1" smtClean="0"/>
              <a:t>passen</a:t>
            </a:r>
            <a:r>
              <a:rPr lang="en-US" baseline="0" dirty="0" smtClean="0"/>
              <a:t>; tools </a:t>
            </a:r>
            <a:r>
              <a:rPr lang="en-US" baseline="0" dirty="0" err="1" smtClean="0"/>
              <a:t>beschikbaar</a:t>
            </a:r>
            <a:r>
              <a:rPr lang="en-US" baseline="0" dirty="0" smtClean="0"/>
              <a:t>: </a:t>
            </a:r>
            <a:r>
              <a:rPr lang="en-US" baseline="0" dirty="0" err="1" smtClean="0"/>
              <a:t>zoals</a:t>
            </a:r>
            <a:r>
              <a:rPr lang="en-US" baseline="0" dirty="0" smtClean="0"/>
              <a:t> debugger, REPL, IDE,… ; de </a:t>
            </a:r>
            <a:r>
              <a:rPr lang="en-US" baseline="0" dirty="0" err="1" smtClean="0"/>
              <a:t>moeilijkheidsgraad</a:t>
            </a:r>
            <a:r>
              <a:rPr lang="en-US" baseline="0" dirty="0" smtClean="0"/>
              <a:t> van het </a:t>
            </a:r>
            <a:r>
              <a:rPr lang="en-US" baseline="0" dirty="0" err="1" smtClean="0"/>
              <a:t>leren</a:t>
            </a:r>
            <a:r>
              <a:rPr lang="en-US" baseline="0" dirty="0" smtClean="0"/>
              <a:t> van en het </a:t>
            </a:r>
            <a:r>
              <a:rPr lang="en-US" baseline="0" dirty="0" err="1" smtClean="0"/>
              <a:t>programmeren</a:t>
            </a:r>
            <a:r>
              <a:rPr lang="en-US" baseline="0" dirty="0" smtClean="0"/>
              <a:t> in de </a:t>
            </a:r>
            <a:r>
              <a:rPr lang="en-US" baseline="0" dirty="0" err="1" smtClean="0"/>
              <a:t>taal</a:t>
            </a:r>
            <a:r>
              <a:rPr lang="en-US" baseline="0" dirty="0" smtClean="0"/>
              <a:t>. </a:t>
            </a:r>
            <a:r>
              <a:rPr lang="en-US" baseline="0" dirty="0" err="1" smtClean="0"/>
              <a:t>Dit</a:t>
            </a:r>
            <a:r>
              <a:rPr lang="en-US" baseline="0" dirty="0" smtClean="0"/>
              <a:t> </a:t>
            </a:r>
            <a:r>
              <a:rPr lang="en-US" baseline="0" dirty="0" err="1" smtClean="0"/>
              <a:t>gaat</a:t>
            </a:r>
            <a:r>
              <a:rPr lang="en-US" baseline="0" dirty="0" smtClean="0"/>
              <a:t> </a:t>
            </a:r>
            <a:r>
              <a:rPr lang="en-US" baseline="0" dirty="0" err="1" smtClean="0"/>
              <a:t>meestal</a:t>
            </a:r>
            <a:r>
              <a:rPr lang="en-US" baseline="0" dirty="0" smtClean="0"/>
              <a:t> </a:t>
            </a:r>
            <a:r>
              <a:rPr lang="en-US" baseline="0" dirty="0" err="1" smtClean="0"/>
              <a:t>samen</a:t>
            </a:r>
            <a:r>
              <a:rPr lang="en-US" baseline="0" dirty="0" smtClean="0"/>
              <a:t> met het </a:t>
            </a:r>
            <a:r>
              <a:rPr lang="en-US" baseline="0" dirty="0" err="1" smtClean="0"/>
              <a:t>programmeerparadigma</a:t>
            </a:r>
            <a:r>
              <a:rPr lang="en-US" baseline="0" dirty="0" smtClean="0"/>
              <a:t>. Criteria </a:t>
            </a:r>
            <a:r>
              <a:rPr lang="en-US" baseline="0" dirty="0" err="1" smtClean="0"/>
              <a:t>zoals</a:t>
            </a:r>
            <a:r>
              <a:rPr lang="en-US" baseline="0" dirty="0" smtClean="0"/>
              <a:t> </a:t>
            </a:r>
            <a:r>
              <a:rPr lang="en-US" baseline="0" dirty="0" err="1" smtClean="0"/>
              <a:t>moeilijkheidsgraad</a:t>
            </a:r>
            <a:r>
              <a:rPr lang="en-US" baseline="0" dirty="0" smtClean="0"/>
              <a:t> </a:t>
            </a:r>
            <a:r>
              <a:rPr lang="en-US" baseline="0" dirty="0" err="1" smtClean="0"/>
              <a:t>zijn</a:t>
            </a:r>
            <a:r>
              <a:rPr lang="en-US" baseline="0" dirty="0" smtClean="0"/>
              <a:t> </a:t>
            </a:r>
            <a:r>
              <a:rPr lang="en-US" baseline="0" dirty="0" err="1" smtClean="0"/>
              <a:t>subjectief</a:t>
            </a:r>
            <a:r>
              <a:rPr lang="en-US" baseline="0" dirty="0" smtClean="0"/>
              <a:t> </a:t>
            </a:r>
            <a:r>
              <a:rPr lang="en-US" baseline="0" dirty="0" err="1" smtClean="0"/>
              <a:t>gerichte</a:t>
            </a:r>
            <a:r>
              <a:rPr lang="en-US" baseline="0" dirty="0" smtClean="0"/>
              <a:t> criteria. In de </a:t>
            </a:r>
            <a:r>
              <a:rPr lang="en-US" baseline="0" dirty="0" err="1" smtClean="0"/>
              <a:t>toekomst</a:t>
            </a:r>
            <a:r>
              <a:rPr lang="en-US" baseline="0" dirty="0" smtClean="0"/>
              <a:t> van </a:t>
            </a:r>
            <a:r>
              <a:rPr lang="en-US" baseline="0" dirty="0" err="1" smtClean="0"/>
              <a:t>mijn</a:t>
            </a:r>
            <a:r>
              <a:rPr lang="en-US" baseline="0" dirty="0" smtClean="0"/>
              <a:t> thesis </a:t>
            </a:r>
            <a:r>
              <a:rPr lang="en-US" baseline="0" dirty="0" err="1" smtClean="0"/>
              <a:t>kunnen</a:t>
            </a:r>
            <a:r>
              <a:rPr lang="en-US" baseline="0" dirty="0" smtClean="0"/>
              <a:t> </a:t>
            </a:r>
            <a:r>
              <a:rPr lang="en-US" baseline="0" dirty="0" err="1" smtClean="0"/>
              <a:t>er</a:t>
            </a:r>
            <a:r>
              <a:rPr lang="en-US" baseline="0" dirty="0" smtClean="0"/>
              <a:t> </a:t>
            </a:r>
            <a:r>
              <a:rPr lang="en-US" baseline="0" dirty="0" err="1" smtClean="0"/>
              <a:t>nog</a:t>
            </a:r>
            <a:r>
              <a:rPr lang="en-US" baseline="0" dirty="0" smtClean="0"/>
              <a:t> </a:t>
            </a:r>
            <a:r>
              <a:rPr lang="en-US" baseline="0" dirty="0" err="1" smtClean="0"/>
              <a:t>meerdere</a:t>
            </a:r>
            <a:r>
              <a:rPr lang="en-US" baseline="0" dirty="0" smtClean="0"/>
              <a:t> criteria </a:t>
            </a:r>
            <a:r>
              <a:rPr lang="en-US" baseline="0" dirty="0" err="1" smtClean="0"/>
              <a:t>bijkomen</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baseline="0" dirty="0" smtClean="0"/>
              <a:t>Tijdens de ontwikkeling kan ik al verschillende criteria evalueren zoals welke tools er beschikbaar zijn, de moeilijkheidsgraad en het programmeerparadigma. Na de implementatie kan ik andere criteria gaan evalueren, zoals </a:t>
            </a:r>
            <a:r>
              <a:rPr lang="nl-NL" baseline="0" dirty="0" err="1" smtClean="0"/>
              <a:t>performantie</a:t>
            </a:r>
            <a:r>
              <a:rPr lang="nl-NL" baseline="0" dirty="0" smtClean="0"/>
              <a:t>, geheugengebruik en uitbreidbaarheid. Expressiviteit zal ik pas kunnen evalueren als beide modellen af zijn. Uiteindelijk wil ik aangeven welke PPL in welke criteria beter is dan de andere. Momenteel doe ik dit voor 2 talen, Problog2 en </a:t>
            </a:r>
            <a:r>
              <a:rPr lang="nl-NL" baseline="0" dirty="0" err="1" smtClean="0"/>
              <a:t>Anglican</a:t>
            </a:r>
            <a:r>
              <a:rPr lang="nl-NL" baseline="0" dirty="0" smtClean="0"/>
              <a:t>. Ik zal eerst het model implementeren in deze twee talen, waarna ik deze twee talen evalueer tegen elkaar. Als er tijd genoeg is zal ik dit uitbreiden naar een 3de taal.</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76F6EB55-D046-4316-A421-6DEA4C9E91D3}" type="slidenum">
              <a:rPr lang="nl-NL" smtClean="0"/>
              <a:t>4</a:t>
            </a:fld>
            <a:endParaRPr lang="nl-NL"/>
          </a:p>
        </p:txBody>
      </p:sp>
    </p:spTree>
    <p:extLst>
      <p:ext uri="{BB962C8B-B14F-4D97-AF65-F5344CB8AC3E}">
        <p14:creationId xmlns:p14="http://schemas.microsoft.com/office/powerpoint/2010/main" val="2526291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t>
            </a:r>
            <a:r>
              <a:rPr lang="en-US" dirty="0" err="1" smtClean="0"/>
              <a:t>recente</a:t>
            </a:r>
            <a:r>
              <a:rPr lang="en-US" baseline="0" dirty="0" smtClean="0"/>
              <a:t> papers </a:t>
            </a:r>
            <a:r>
              <a:rPr lang="en-US" baseline="0" dirty="0" err="1" smtClean="0"/>
              <a:t>worden</a:t>
            </a:r>
            <a:r>
              <a:rPr lang="en-US" baseline="0" dirty="0" smtClean="0"/>
              <a:t> </a:t>
            </a:r>
            <a:r>
              <a:rPr lang="en-US" baseline="0" dirty="0" err="1" smtClean="0"/>
              <a:t>verschillende</a:t>
            </a:r>
            <a:r>
              <a:rPr lang="en-US" baseline="0" dirty="0" smtClean="0"/>
              <a:t> PPL’s </a:t>
            </a:r>
            <a:r>
              <a:rPr lang="en-US" baseline="0" dirty="0" err="1" smtClean="0"/>
              <a:t>ge</a:t>
            </a:r>
            <a:r>
              <a:rPr lang="pt-BR" dirty="0" smtClean="0"/>
              <a:t>ë</a:t>
            </a:r>
            <a:r>
              <a:rPr lang="en-US" baseline="0" dirty="0" err="1" smtClean="0"/>
              <a:t>valueerd</a:t>
            </a:r>
            <a:r>
              <a:rPr lang="en-US" baseline="0" dirty="0" smtClean="0"/>
              <a:t> </a:t>
            </a:r>
            <a:r>
              <a:rPr lang="en-US" baseline="0" dirty="0" err="1" smtClean="0"/>
              <a:t>tegenover</a:t>
            </a:r>
            <a:r>
              <a:rPr lang="en-US" baseline="0" dirty="0" smtClean="0"/>
              <a:t> </a:t>
            </a:r>
            <a:r>
              <a:rPr lang="en-US" baseline="0" dirty="0" err="1" smtClean="0"/>
              <a:t>vorige</a:t>
            </a:r>
            <a:r>
              <a:rPr lang="en-US" baseline="0" dirty="0" smtClean="0"/>
              <a:t> </a:t>
            </a:r>
            <a:r>
              <a:rPr lang="en-US" baseline="0" dirty="0" err="1" smtClean="0"/>
              <a:t>iteraties</a:t>
            </a:r>
            <a:r>
              <a:rPr lang="en-US" baseline="0" dirty="0" smtClean="0"/>
              <a:t> van de </a:t>
            </a:r>
            <a:r>
              <a:rPr lang="en-US" baseline="0" dirty="0" err="1" smtClean="0"/>
              <a:t>taal</a:t>
            </a:r>
            <a:r>
              <a:rPr lang="en-US" baseline="0" dirty="0" smtClean="0"/>
              <a:t> </a:t>
            </a:r>
            <a:r>
              <a:rPr lang="en-US" baseline="0" dirty="0" err="1" smtClean="0"/>
              <a:t>zoals</a:t>
            </a:r>
            <a:r>
              <a:rPr lang="en-US" baseline="0" dirty="0" smtClean="0"/>
              <a:t> </a:t>
            </a:r>
            <a:r>
              <a:rPr lang="en-US" baseline="0" dirty="0" err="1" smtClean="0"/>
              <a:t>bij</a:t>
            </a:r>
            <a:r>
              <a:rPr lang="en-US" baseline="0" dirty="0" smtClean="0"/>
              <a:t> de </a:t>
            </a:r>
            <a:r>
              <a:rPr lang="en-US" baseline="0" dirty="0" err="1" smtClean="0"/>
              <a:t>evaluatie</a:t>
            </a:r>
            <a:r>
              <a:rPr lang="en-US" baseline="0" dirty="0" smtClean="0"/>
              <a:t> van ProbLog1 en ProbLog2 </a:t>
            </a:r>
            <a:r>
              <a:rPr lang="en-US" baseline="0" dirty="0" err="1" smtClean="0"/>
              <a:t>aan</a:t>
            </a:r>
            <a:r>
              <a:rPr lang="en-US" baseline="0" dirty="0" smtClean="0"/>
              <a:t> de hand van case studies. </a:t>
            </a:r>
            <a:r>
              <a:rPr lang="en-US" baseline="0" dirty="0" err="1" smtClean="0"/>
              <a:t>Ook</a:t>
            </a:r>
            <a:r>
              <a:rPr lang="en-US" baseline="0" dirty="0" smtClean="0"/>
              <a:t> </a:t>
            </a:r>
            <a:r>
              <a:rPr lang="en-US" baseline="0" dirty="0" err="1" smtClean="0"/>
              <a:t>worden</a:t>
            </a:r>
            <a:r>
              <a:rPr lang="en-US" baseline="0" dirty="0" smtClean="0"/>
              <a:t> </a:t>
            </a:r>
            <a:r>
              <a:rPr lang="en-US" baseline="0" dirty="0" err="1" smtClean="0"/>
              <a:t>er</a:t>
            </a:r>
            <a:r>
              <a:rPr lang="en-US" baseline="0" dirty="0" smtClean="0"/>
              <a:t> </a:t>
            </a:r>
            <a:r>
              <a:rPr lang="en-US" baseline="0" dirty="0" err="1" smtClean="0"/>
              <a:t>evaluaties</a:t>
            </a:r>
            <a:r>
              <a:rPr lang="en-US" baseline="0" dirty="0" smtClean="0"/>
              <a:t> </a:t>
            </a:r>
            <a:r>
              <a:rPr lang="en-US" baseline="0" dirty="0" err="1" smtClean="0"/>
              <a:t>gemaakt</a:t>
            </a:r>
            <a:r>
              <a:rPr lang="en-US" baseline="0" dirty="0" smtClean="0"/>
              <a:t> van PPL’s die </a:t>
            </a:r>
            <a:r>
              <a:rPr lang="en-US" baseline="0" dirty="0" err="1" smtClean="0"/>
              <a:t>gebasseerd</a:t>
            </a:r>
            <a:r>
              <a:rPr lang="en-US" baseline="0" dirty="0" smtClean="0"/>
              <a:t> </a:t>
            </a:r>
            <a:r>
              <a:rPr lang="en-US" baseline="0" dirty="0" err="1" smtClean="0"/>
              <a:t>zijn</a:t>
            </a:r>
            <a:r>
              <a:rPr lang="en-US" baseline="0" dirty="0" smtClean="0"/>
              <a:t> op </a:t>
            </a:r>
            <a:r>
              <a:rPr lang="en-US" baseline="0" dirty="0" err="1" smtClean="0"/>
              <a:t>eenzelfde</a:t>
            </a:r>
            <a:r>
              <a:rPr lang="en-US" baseline="0" dirty="0" smtClean="0"/>
              <a:t> technology, </a:t>
            </a:r>
            <a:r>
              <a:rPr lang="en-US" baseline="0" dirty="0" err="1" smtClean="0"/>
              <a:t>zoals</a:t>
            </a:r>
            <a:r>
              <a:rPr lang="en-US" baseline="0" dirty="0" smtClean="0"/>
              <a:t> Anglican en Church die </a:t>
            </a:r>
            <a:r>
              <a:rPr lang="en-US" baseline="0" dirty="0" err="1" smtClean="0"/>
              <a:t>beiden</a:t>
            </a:r>
            <a:r>
              <a:rPr lang="en-US" baseline="0" dirty="0" smtClean="0"/>
              <a:t> </a:t>
            </a:r>
            <a:r>
              <a:rPr lang="en-US" baseline="0" dirty="0" err="1" smtClean="0"/>
              <a:t>behoren</a:t>
            </a:r>
            <a:r>
              <a:rPr lang="en-US" baseline="0" dirty="0" smtClean="0"/>
              <a:t> tot de LISP-like PPL’s. LISP is </a:t>
            </a:r>
            <a:r>
              <a:rPr lang="en-US" baseline="0" dirty="0" err="1" smtClean="0"/>
              <a:t>een</a:t>
            </a:r>
            <a:r>
              <a:rPr lang="en-US" baseline="0" dirty="0" smtClean="0"/>
              <a:t> high-level </a:t>
            </a:r>
            <a:r>
              <a:rPr lang="en-US" baseline="0" dirty="0" err="1" smtClean="0"/>
              <a:t>programmeertaal</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5</a:t>
            </a:fld>
            <a:endParaRPr lang="nl-NL"/>
          </a:p>
        </p:txBody>
      </p:sp>
    </p:spTree>
    <p:extLst>
      <p:ext uri="{BB962C8B-B14F-4D97-AF65-F5344CB8AC3E}">
        <p14:creationId xmlns:p14="http://schemas.microsoft.com/office/powerpoint/2010/main" val="2173200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t>
            </a:r>
            <a:r>
              <a:rPr lang="en-US" dirty="0" err="1" smtClean="0"/>
              <a:t>recente</a:t>
            </a:r>
            <a:r>
              <a:rPr lang="en-US" baseline="0" dirty="0" smtClean="0"/>
              <a:t> papers </a:t>
            </a:r>
            <a:r>
              <a:rPr lang="en-US" baseline="0" dirty="0" err="1" smtClean="0"/>
              <a:t>worden</a:t>
            </a:r>
            <a:r>
              <a:rPr lang="en-US" baseline="0" dirty="0" smtClean="0"/>
              <a:t> </a:t>
            </a:r>
            <a:r>
              <a:rPr lang="en-US" baseline="0" dirty="0" err="1" smtClean="0"/>
              <a:t>verschillende</a:t>
            </a:r>
            <a:r>
              <a:rPr lang="en-US" baseline="0" dirty="0" smtClean="0"/>
              <a:t> PPL’s </a:t>
            </a:r>
            <a:r>
              <a:rPr lang="en-US" baseline="0" dirty="0" err="1" smtClean="0"/>
              <a:t>ge</a:t>
            </a:r>
            <a:r>
              <a:rPr lang="pt-BR" dirty="0" smtClean="0"/>
              <a:t>ë</a:t>
            </a:r>
            <a:r>
              <a:rPr lang="en-US" baseline="0" dirty="0" err="1" smtClean="0"/>
              <a:t>valueerd</a:t>
            </a:r>
            <a:r>
              <a:rPr lang="en-US" baseline="0" dirty="0" smtClean="0"/>
              <a:t> </a:t>
            </a:r>
            <a:r>
              <a:rPr lang="en-US" baseline="0" dirty="0" err="1" smtClean="0"/>
              <a:t>tegenover</a:t>
            </a:r>
            <a:r>
              <a:rPr lang="en-US" baseline="0" dirty="0" smtClean="0"/>
              <a:t> </a:t>
            </a:r>
            <a:r>
              <a:rPr lang="en-US" baseline="0" dirty="0" err="1" smtClean="0"/>
              <a:t>vorige</a:t>
            </a:r>
            <a:r>
              <a:rPr lang="en-US" baseline="0" dirty="0" smtClean="0"/>
              <a:t> </a:t>
            </a:r>
            <a:r>
              <a:rPr lang="en-US" baseline="0" dirty="0" err="1" smtClean="0"/>
              <a:t>iteraties</a:t>
            </a:r>
            <a:r>
              <a:rPr lang="en-US" baseline="0" dirty="0" smtClean="0"/>
              <a:t> van de </a:t>
            </a:r>
            <a:r>
              <a:rPr lang="en-US" baseline="0" dirty="0" err="1" smtClean="0"/>
              <a:t>taal</a:t>
            </a:r>
            <a:r>
              <a:rPr lang="en-US" baseline="0" dirty="0" smtClean="0"/>
              <a:t> </a:t>
            </a:r>
            <a:r>
              <a:rPr lang="en-US" baseline="0" dirty="0" err="1" smtClean="0"/>
              <a:t>zoals</a:t>
            </a:r>
            <a:r>
              <a:rPr lang="en-US" baseline="0" dirty="0" smtClean="0"/>
              <a:t> </a:t>
            </a:r>
            <a:r>
              <a:rPr lang="en-US" baseline="0" dirty="0" err="1" smtClean="0"/>
              <a:t>bij</a:t>
            </a:r>
            <a:r>
              <a:rPr lang="en-US" baseline="0" dirty="0" smtClean="0"/>
              <a:t> de </a:t>
            </a:r>
            <a:r>
              <a:rPr lang="en-US" baseline="0" dirty="0" err="1" smtClean="0"/>
              <a:t>evaluatie</a:t>
            </a:r>
            <a:r>
              <a:rPr lang="en-US" baseline="0" dirty="0" smtClean="0"/>
              <a:t> van ProbLog1 en ProbLog2 </a:t>
            </a:r>
            <a:r>
              <a:rPr lang="en-US" baseline="0" dirty="0" err="1" smtClean="0"/>
              <a:t>aan</a:t>
            </a:r>
            <a:r>
              <a:rPr lang="en-US" baseline="0" dirty="0" smtClean="0"/>
              <a:t> de hand van case studies. </a:t>
            </a:r>
            <a:r>
              <a:rPr lang="en-US" baseline="0" dirty="0" err="1" smtClean="0"/>
              <a:t>Ook</a:t>
            </a:r>
            <a:r>
              <a:rPr lang="en-US" baseline="0" dirty="0" smtClean="0"/>
              <a:t> </a:t>
            </a:r>
            <a:r>
              <a:rPr lang="en-US" baseline="0" dirty="0" err="1" smtClean="0"/>
              <a:t>worden</a:t>
            </a:r>
            <a:r>
              <a:rPr lang="en-US" baseline="0" dirty="0" smtClean="0"/>
              <a:t> </a:t>
            </a:r>
            <a:r>
              <a:rPr lang="en-US" baseline="0" dirty="0" err="1" smtClean="0"/>
              <a:t>er</a:t>
            </a:r>
            <a:r>
              <a:rPr lang="en-US" baseline="0" dirty="0" smtClean="0"/>
              <a:t> </a:t>
            </a:r>
            <a:r>
              <a:rPr lang="en-US" baseline="0" dirty="0" err="1" smtClean="0"/>
              <a:t>evaluaties</a:t>
            </a:r>
            <a:r>
              <a:rPr lang="en-US" baseline="0" dirty="0" smtClean="0"/>
              <a:t> </a:t>
            </a:r>
            <a:r>
              <a:rPr lang="en-US" baseline="0" dirty="0" err="1" smtClean="0"/>
              <a:t>gemaakt</a:t>
            </a:r>
            <a:r>
              <a:rPr lang="en-US" baseline="0" dirty="0" smtClean="0"/>
              <a:t> van PPL’s die </a:t>
            </a:r>
            <a:r>
              <a:rPr lang="en-US" baseline="0" dirty="0" err="1" smtClean="0"/>
              <a:t>gebasseerd</a:t>
            </a:r>
            <a:r>
              <a:rPr lang="en-US" baseline="0" dirty="0" smtClean="0"/>
              <a:t> </a:t>
            </a:r>
            <a:r>
              <a:rPr lang="en-US" baseline="0" dirty="0" err="1" smtClean="0"/>
              <a:t>zijn</a:t>
            </a:r>
            <a:r>
              <a:rPr lang="en-US" baseline="0" dirty="0" smtClean="0"/>
              <a:t> op </a:t>
            </a:r>
            <a:r>
              <a:rPr lang="en-US" baseline="0" dirty="0" err="1" smtClean="0"/>
              <a:t>eenzelfde</a:t>
            </a:r>
            <a:r>
              <a:rPr lang="en-US" baseline="0" dirty="0" smtClean="0"/>
              <a:t> technology, </a:t>
            </a:r>
            <a:r>
              <a:rPr lang="en-US" baseline="0" dirty="0" err="1" smtClean="0"/>
              <a:t>zoals</a:t>
            </a:r>
            <a:r>
              <a:rPr lang="en-US" baseline="0" dirty="0" smtClean="0"/>
              <a:t> Anglican en Church die </a:t>
            </a:r>
            <a:r>
              <a:rPr lang="en-US" baseline="0" dirty="0" err="1" smtClean="0"/>
              <a:t>beiden</a:t>
            </a:r>
            <a:r>
              <a:rPr lang="en-US" baseline="0" dirty="0" smtClean="0"/>
              <a:t> </a:t>
            </a:r>
            <a:r>
              <a:rPr lang="en-US" baseline="0" dirty="0" err="1" smtClean="0"/>
              <a:t>behoren</a:t>
            </a:r>
            <a:r>
              <a:rPr lang="en-US" baseline="0" dirty="0" smtClean="0"/>
              <a:t> tot de LISP-like PPL’s. LISP is </a:t>
            </a:r>
            <a:r>
              <a:rPr lang="en-US" baseline="0" dirty="0" err="1" smtClean="0"/>
              <a:t>een</a:t>
            </a:r>
            <a:r>
              <a:rPr lang="en-US" baseline="0" dirty="0" smtClean="0"/>
              <a:t> high-level </a:t>
            </a:r>
            <a:r>
              <a:rPr lang="en-US" baseline="0" dirty="0" err="1" smtClean="0"/>
              <a:t>programmeertaal</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6</a:t>
            </a:fld>
            <a:endParaRPr lang="nl-NL"/>
          </a:p>
        </p:txBody>
      </p:sp>
    </p:spTree>
    <p:extLst>
      <p:ext uri="{BB962C8B-B14F-4D97-AF65-F5344CB8AC3E}">
        <p14:creationId xmlns:p14="http://schemas.microsoft.com/office/powerpoint/2010/main" val="21732000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t>
            </a:r>
            <a:r>
              <a:rPr lang="en-US" dirty="0" err="1" smtClean="0"/>
              <a:t>recente</a:t>
            </a:r>
            <a:r>
              <a:rPr lang="en-US" baseline="0" dirty="0" smtClean="0"/>
              <a:t> papers </a:t>
            </a:r>
            <a:r>
              <a:rPr lang="en-US" baseline="0" dirty="0" err="1" smtClean="0"/>
              <a:t>worden</a:t>
            </a:r>
            <a:r>
              <a:rPr lang="en-US" baseline="0" dirty="0" smtClean="0"/>
              <a:t> </a:t>
            </a:r>
            <a:r>
              <a:rPr lang="en-US" baseline="0" dirty="0" err="1" smtClean="0"/>
              <a:t>verschillende</a:t>
            </a:r>
            <a:r>
              <a:rPr lang="en-US" baseline="0" dirty="0" smtClean="0"/>
              <a:t> PPL’s </a:t>
            </a:r>
            <a:r>
              <a:rPr lang="en-US" baseline="0" dirty="0" err="1" smtClean="0"/>
              <a:t>ge</a:t>
            </a:r>
            <a:r>
              <a:rPr lang="pt-BR" dirty="0" smtClean="0"/>
              <a:t>ë</a:t>
            </a:r>
            <a:r>
              <a:rPr lang="en-US" baseline="0" dirty="0" err="1" smtClean="0"/>
              <a:t>valueerd</a:t>
            </a:r>
            <a:r>
              <a:rPr lang="en-US" baseline="0" dirty="0" smtClean="0"/>
              <a:t> </a:t>
            </a:r>
            <a:r>
              <a:rPr lang="en-US" baseline="0" dirty="0" err="1" smtClean="0"/>
              <a:t>tegenover</a:t>
            </a:r>
            <a:r>
              <a:rPr lang="en-US" baseline="0" dirty="0" smtClean="0"/>
              <a:t> </a:t>
            </a:r>
            <a:r>
              <a:rPr lang="en-US" baseline="0" dirty="0" err="1" smtClean="0"/>
              <a:t>vorige</a:t>
            </a:r>
            <a:r>
              <a:rPr lang="en-US" baseline="0" dirty="0" smtClean="0"/>
              <a:t> </a:t>
            </a:r>
            <a:r>
              <a:rPr lang="en-US" baseline="0" dirty="0" err="1" smtClean="0"/>
              <a:t>iteraties</a:t>
            </a:r>
            <a:r>
              <a:rPr lang="en-US" baseline="0" dirty="0" smtClean="0"/>
              <a:t> van de </a:t>
            </a:r>
            <a:r>
              <a:rPr lang="en-US" baseline="0" dirty="0" err="1" smtClean="0"/>
              <a:t>taal</a:t>
            </a:r>
            <a:r>
              <a:rPr lang="en-US" baseline="0" dirty="0" smtClean="0"/>
              <a:t> </a:t>
            </a:r>
            <a:r>
              <a:rPr lang="en-US" baseline="0" dirty="0" err="1" smtClean="0"/>
              <a:t>zoals</a:t>
            </a:r>
            <a:r>
              <a:rPr lang="en-US" baseline="0" dirty="0" smtClean="0"/>
              <a:t> </a:t>
            </a:r>
            <a:r>
              <a:rPr lang="en-US" baseline="0" dirty="0" err="1" smtClean="0"/>
              <a:t>bij</a:t>
            </a:r>
            <a:r>
              <a:rPr lang="en-US" baseline="0" dirty="0" smtClean="0"/>
              <a:t> de </a:t>
            </a:r>
            <a:r>
              <a:rPr lang="en-US" baseline="0" dirty="0" err="1" smtClean="0"/>
              <a:t>evaluatie</a:t>
            </a:r>
            <a:r>
              <a:rPr lang="en-US" baseline="0" dirty="0" smtClean="0"/>
              <a:t> van ProbLog1 en ProbLog2 </a:t>
            </a:r>
            <a:r>
              <a:rPr lang="en-US" baseline="0" dirty="0" err="1" smtClean="0"/>
              <a:t>aan</a:t>
            </a:r>
            <a:r>
              <a:rPr lang="en-US" baseline="0" dirty="0" smtClean="0"/>
              <a:t> de hand van case studies. </a:t>
            </a:r>
            <a:r>
              <a:rPr lang="en-US" baseline="0" dirty="0" err="1" smtClean="0"/>
              <a:t>Ook</a:t>
            </a:r>
            <a:r>
              <a:rPr lang="en-US" baseline="0" dirty="0" smtClean="0"/>
              <a:t> </a:t>
            </a:r>
            <a:r>
              <a:rPr lang="en-US" baseline="0" dirty="0" err="1" smtClean="0"/>
              <a:t>worden</a:t>
            </a:r>
            <a:r>
              <a:rPr lang="en-US" baseline="0" dirty="0" smtClean="0"/>
              <a:t> </a:t>
            </a:r>
            <a:r>
              <a:rPr lang="en-US" baseline="0" dirty="0" err="1" smtClean="0"/>
              <a:t>er</a:t>
            </a:r>
            <a:r>
              <a:rPr lang="en-US" baseline="0" dirty="0" smtClean="0"/>
              <a:t> </a:t>
            </a:r>
            <a:r>
              <a:rPr lang="en-US" baseline="0" dirty="0" err="1" smtClean="0"/>
              <a:t>evaluaties</a:t>
            </a:r>
            <a:r>
              <a:rPr lang="en-US" baseline="0" dirty="0" smtClean="0"/>
              <a:t> </a:t>
            </a:r>
            <a:r>
              <a:rPr lang="en-US" baseline="0" dirty="0" err="1" smtClean="0"/>
              <a:t>gemaakt</a:t>
            </a:r>
            <a:r>
              <a:rPr lang="en-US" baseline="0" dirty="0" smtClean="0"/>
              <a:t> van PPL’s die </a:t>
            </a:r>
            <a:r>
              <a:rPr lang="en-US" baseline="0" dirty="0" err="1" smtClean="0"/>
              <a:t>gebasseerd</a:t>
            </a:r>
            <a:r>
              <a:rPr lang="en-US" baseline="0" dirty="0" smtClean="0"/>
              <a:t> </a:t>
            </a:r>
            <a:r>
              <a:rPr lang="en-US" baseline="0" dirty="0" err="1" smtClean="0"/>
              <a:t>zijn</a:t>
            </a:r>
            <a:r>
              <a:rPr lang="en-US" baseline="0" dirty="0" smtClean="0"/>
              <a:t> op </a:t>
            </a:r>
            <a:r>
              <a:rPr lang="en-US" baseline="0" dirty="0" err="1" smtClean="0"/>
              <a:t>eenzelfde</a:t>
            </a:r>
            <a:r>
              <a:rPr lang="en-US" baseline="0" dirty="0" smtClean="0"/>
              <a:t> technology, </a:t>
            </a:r>
            <a:r>
              <a:rPr lang="en-US" baseline="0" dirty="0" err="1" smtClean="0"/>
              <a:t>zoals</a:t>
            </a:r>
            <a:r>
              <a:rPr lang="en-US" baseline="0" dirty="0" smtClean="0"/>
              <a:t> Anglican en Church die </a:t>
            </a:r>
            <a:r>
              <a:rPr lang="en-US" baseline="0" dirty="0" err="1" smtClean="0"/>
              <a:t>beiden</a:t>
            </a:r>
            <a:r>
              <a:rPr lang="en-US" baseline="0" dirty="0" smtClean="0"/>
              <a:t> </a:t>
            </a:r>
            <a:r>
              <a:rPr lang="en-US" baseline="0" dirty="0" err="1" smtClean="0"/>
              <a:t>behoren</a:t>
            </a:r>
            <a:r>
              <a:rPr lang="en-US" baseline="0" dirty="0" smtClean="0"/>
              <a:t> tot de LISP-like PPL’s. LISP is </a:t>
            </a:r>
            <a:r>
              <a:rPr lang="en-US" baseline="0" dirty="0" err="1" smtClean="0"/>
              <a:t>een</a:t>
            </a:r>
            <a:r>
              <a:rPr lang="en-US" baseline="0" dirty="0" smtClean="0"/>
              <a:t> high-level </a:t>
            </a:r>
            <a:r>
              <a:rPr lang="en-US" baseline="0" dirty="0" err="1" smtClean="0"/>
              <a:t>programmeertaal</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7</a:t>
            </a:fld>
            <a:endParaRPr lang="nl-NL"/>
          </a:p>
        </p:txBody>
      </p:sp>
    </p:spTree>
    <p:extLst>
      <p:ext uri="{BB962C8B-B14F-4D97-AF65-F5344CB8AC3E}">
        <p14:creationId xmlns:p14="http://schemas.microsoft.com/office/powerpoint/2010/main" val="2173200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Het</a:t>
            </a:r>
            <a:r>
              <a:rPr lang="en-US" baseline="0" dirty="0" smtClean="0"/>
              <a:t> </a:t>
            </a:r>
            <a:r>
              <a:rPr lang="en-US" baseline="0" dirty="0" err="1" smtClean="0"/>
              <a:t>komt</a:t>
            </a:r>
            <a:r>
              <a:rPr lang="en-US" baseline="0" dirty="0" smtClean="0"/>
              <a:t> </a:t>
            </a:r>
            <a:r>
              <a:rPr lang="en-US" baseline="0" dirty="0" err="1" smtClean="0"/>
              <a:t>er</a:t>
            </a:r>
            <a:r>
              <a:rPr lang="en-US" baseline="0" dirty="0" smtClean="0"/>
              <a:t> </a:t>
            </a:r>
            <a:r>
              <a:rPr lang="en-US" baseline="0" dirty="0" err="1" smtClean="0"/>
              <a:t>dus</a:t>
            </a:r>
            <a:r>
              <a:rPr lang="en-US" baseline="0" dirty="0" smtClean="0"/>
              <a:t> </a:t>
            </a:r>
            <a:r>
              <a:rPr lang="en-US" baseline="0" dirty="0" err="1" smtClean="0"/>
              <a:t>vaak</a:t>
            </a:r>
            <a:r>
              <a:rPr lang="en-US" baseline="0" dirty="0" smtClean="0"/>
              <a:t> op </a:t>
            </a:r>
            <a:r>
              <a:rPr lang="en-US" baseline="0" dirty="0" err="1" smtClean="0"/>
              <a:t>neer</a:t>
            </a:r>
            <a:r>
              <a:rPr lang="en-US" baseline="0" dirty="0" smtClean="0"/>
              <a:t> </a:t>
            </a:r>
            <a:r>
              <a:rPr lang="en-US" baseline="0" dirty="0" err="1" smtClean="0"/>
              <a:t>dat</a:t>
            </a:r>
            <a:r>
              <a:rPr lang="en-US" baseline="0" dirty="0" smtClean="0"/>
              <a:t> </a:t>
            </a:r>
            <a:r>
              <a:rPr lang="en-US" baseline="0" dirty="0" err="1" smtClean="0"/>
              <a:t>evaluaties</a:t>
            </a:r>
            <a:r>
              <a:rPr lang="en-US" baseline="0" dirty="0" smtClean="0"/>
              <a:t> van PPL’s </a:t>
            </a:r>
            <a:r>
              <a:rPr lang="en-US" baseline="0" dirty="0" err="1" smtClean="0"/>
              <a:t>gebeuren</a:t>
            </a:r>
            <a:r>
              <a:rPr lang="en-US" baseline="0" dirty="0" smtClean="0"/>
              <a:t> in </a:t>
            </a:r>
            <a:r>
              <a:rPr lang="en-US" baseline="0" dirty="0" err="1" smtClean="0"/>
              <a:t>deze</a:t>
            </a:r>
            <a:r>
              <a:rPr lang="en-US" baseline="0" dirty="0" smtClean="0"/>
              <a:t> </a:t>
            </a:r>
            <a:r>
              <a:rPr lang="en-US" baseline="0" dirty="0" err="1" smtClean="0"/>
              <a:t>richting</a:t>
            </a:r>
            <a:r>
              <a:rPr lang="en-US" baseline="0" dirty="0" smtClean="0"/>
              <a:t>. Logic PPL </a:t>
            </a:r>
            <a:r>
              <a:rPr lang="en-US" baseline="0" dirty="0" err="1" smtClean="0"/>
              <a:t>naar</a:t>
            </a:r>
            <a:r>
              <a:rPr lang="en-US" baseline="0" dirty="0" smtClean="0"/>
              <a:t> logic PPL of van LISP-like PPL </a:t>
            </a:r>
            <a:r>
              <a:rPr lang="en-US" baseline="0" dirty="0" err="1" smtClean="0"/>
              <a:t>naar</a:t>
            </a:r>
            <a:r>
              <a:rPr lang="en-US" baseline="0" dirty="0" smtClean="0"/>
              <a:t> LISP-like PPL of in </a:t>
            </a:r>
            <a:r>
              <a:rPr lang="en-US" baseline="0" dirty="0" err="1" smtClean="0"/>
              <a:t>andere</a:t>
            </a:r>
            <a:r>
              <a:rPr lang="en-US" baseline="0" dirty="0" smtClean="0"/>
              <a:t> </a:t>
            </a:r>
            <a:r>
              <a:rPr lang="en-US" baseline="0" dirty="0" err="1" smtClean="0"/>
              <a:t>woorden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8</a:t>
            </a:fld>
            <a:endParaRPr lang="nl-NL"/>
          </a:p>
        </p:txBody>
      </p:sp>
    </p:spTree>
    <p:extLst>
      <p:ext uri="{BB962C8B-B14F-4D97-AF65-F5344CB8AC3E}">
        <p14:creationId xmlns:p14="http://schemas.microsoft.com/office/powerpoint/2010/main" val="2173200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Omdat</a:t>
            </a:r>
            <a:r>
              <a:rPr lang="en-US" dirty="0" smtClean="0"/>
              <a:t> het </a:t>
            </a:r>
            <a:r>
              <a:rPr lang="en-US" dirty="0" err="1" smtClean="0"/>
              <a:t>evalueren</a:t>
            </a:r>
            <a:r>
              <a:rPr lang="en-US" baseline="0" dirty="0" smtClean="0"/>
              <a:t> van </a:t>
            </a:r>
            <a:r>
              <a:rPr lang="en-US" baseline="0" dirty="0" err="1" smtClean="0"/>
              <a:t>programmeer</a:t>
            </a:r>
            <a:r>
              <a:rPr lang="en-US" baseline="0" dirty="0" smtClean="0"/>
              <a:t> </a:t>
            </a:r>
            <a:r>
              <a:rPr lang="en-US" baseline="0" dirty="0" err="1" smtClean="0"/>
              <a:t>talen</a:t>
            </a:r>
            <a:r>
              <a:rPr lang="en-US" baseline="0" dirty="0" smtClean="0"/>
              <a:t> die </a:t>
            </a:r>
            <a:r>
              <a:rPr lang="en-US" baseline="0" dirty="0" err="1" smtClean="0"/>
              <a:t>niet</a:t>
            </a:r>
            <a:r>
              <a:rPr lang="en-US" baseline="0" dirty="0" smtClean="0"/>
              <a:t> </a:t>
            </a:r>
            <a:r>
              <a:rPr lang="en-US" baseline="0" dirty="0" err="1" smtClean="0"/>
              <a:t>hetzelfde</a:t>
            </a:r>
            <a:r>
              <a:rPr lang="en-US" baseline="0" dirty="0" smtClean="0"/>
              <a:t> </a:t>
            </a:r>
            <a:r>
              <a:rPr lang="en-US" baseline="0" dirty="0" err="1" smtClean="0"/>
              <a:t>programmeerparadigma</a:t>
            </a:r>
            <a:r>
              <a:rPr lang="en-US" baseline="0" dirty="0" smtClean="0"/>
              <a:t> </a:t>
            </a:r>
            <a:r>
              <a:rPr lang="en-US" baseline="0" dirty="0" err="1" smtClean="0"/>
              <a:t>hebben</a:t>
            </a:r>
            <a:r>
              <a:rPr lang="en-US" baseline="0" dirty="0" smtClean="0"/>
              <a:t> </a:t>
            </a:r>
            <a:r>
              <a:rPr lang="en-US" baseline="0" dirty="0" err="1" smtClean="0"/>
              <a:t>niet</a:t>
            </a:r>
            <a:r>
              <a:rPr lang="en-US" baseline="0" dirty="0" smtClean="0"/>
              <a:t> </a:t>
            </a:r>
            <a:r>
              <a:rPr lang="en-US" baseline="0" dirty="0" err="1" smtClean="0"/>
              <a:t>triviaal</a:t>
            </a:r>
            <a:r>
              <a:rPr lang="en-US" baseline="0" dirty="0" smtClean="0"/>
              <a:t> is, </a:t>
            </a:r>
            <a:r>
              <a:rPr lang="en-US" baseline="0" dirty="0" err="1" smtClean="0"/>
              <a:t>maak</a:t>
            </a:r>
            <a:r>
              <a:rPr lang="en-US" baseline="0" dirty="0" smtClean="0"/>
              <a:t> </a:t>
            </a:r>
            <a:r>
              <a:rPr lang="en-US" baseline="0" dirty="0" err="1" smtClean="0"/>
              <a:t>ik</a:t>
            </a:r>
            <a:r>
              <a:rPr lang="en-US" baseline="0" dirty="0" smtClean="0"/>
              <a:t> </a:t>
            </a:r>
            <a:r>
              <a:rPr lang="en-US" baseline="0" dirty="0" err="1" smtClean="0"/>
              <a:t>gebruik</a:t>
            </a:r>
            <a:r>
              <a:rPr lang="en-US" baseline="0" dirty="0" smtClean="0"/>
              <a:t> van </a:t>
            </a:r>
            <a:r>
              <a:rPr lang="en-US" baseline="0" dirty="0" err="1" smtClean="0"/>
              <a:t>een</a:t>
            </a:r>
            <a:r>
              <a:rPr lang="en-US" baseline="0" dirty="0" smtClean="0"/>
              <a:t> case study. </a:t>
            </a:r>
            <a:r>
              <a:rPr lang="en-US" baseline="0" dirty="0" err="1" smtClean="0"/>
              <a:t>Aan</a:t>
            </a:r>
            <a:r>
              <a:rPr lang="en-US" baseline="0" dirty="0" smtClean="0"/>
              <a:t> de hand van </a:t>
            </a:r>
            <a:r>
              <a:rPr lang="en-US" baseline="0" dirty="0" err="1" smtClean="0"/>
              <a:t>deze</a:t>
            </a:r>
            <a:r>
              <a:rPr lang="en-US" baseline="0" dirty="0" smtClean="0"/>
              <a:t> case study </a:t>
            </a:r>
            <a:r>
              <a:rPr lang="en-US" baseline="0" dirty="0" err="1" smtClean="0"/>
              <a:t>kan</a:t>
            </a:r>
            <a:r>
              <a:rPr lang="en-US" baseline="0" dirty="0" smtClean="0"/>
              <a:t> </a:t>
            </a:r>
            <a:r>
              <a:rPr lang="en-US" baseline="0" dirty="0" err="1" smtClean="0"/>
              <a:t>ik</a:t>
            </a:r>
            <a:r>
              <a:rPr lang="en-US" baseline="0" dirty="0" smtClean="0"/>
              <a:t> de criteria </a:t>
            </a:r>
            <a:r>
              <a:rPr lang="en-US" baseline="0" dirty="0" err="1" smtClean="0"/>
              <a:t>gaan</a:t>
            </a:r>
            <a:r>
              <a:rPr lang="en-US" baseline="0" dirty="0" smtClean="0"/>
              <a:t> </a:t>
            </a:r>
            <a:r>
              <a:rPr lang="en-US" baseline="0" dirty="0" err="1" smtClean="0"/>
              <a:t>evaluaren</a:t>
            </a:r>
            <a:r>
              <a:rPr lang="en-US" baseline="0" dirty="0" smtClean="0"/>
              <a:t>. In de </a:t>
            </a:r>
            <a:r>
              <a:rPr lang="en-US" baseline="0" dirty="0" err="1" smtClean="0"/>
              <a:t>volgende</a:t>
            </a:r>
            <a:r>
              <a:rPr lang="en-US" baseline="0" dirty="0" smtClean="0"/>
              <a:t> slides </a:t>
            </a:r>
            <a:r>
              <a:rPr lang="en-US" baseline="0" dirty="0" err="1" smtClean="0"/>
              <a:t>volgt</a:t>
            </a:r>
            <a:r>
              <a:rPr lang="en-US" baseline="0" dirty="0" smtClean="0"/>
              <a:t> </a:t>
            </a:r>
            <a:r>
              <a:rPr lang="en-US" baseline="0" dirty="0" err="1" smtClean="0"/>
              <a:t>hierover</a:t>
            </a:r>
            <a:r>
              <a:rPr lang="en-US" baseline="0" dirty="0" smtClean="0"/>
              <a:t> </a:t>
            </a:r>
            <a:r>
              <a:rPr lang="en-US" baseline="0" dirty="0" err="1" smtClean="0"/>
              <a:t>meer</a:t>
            </a:r>
            <a:r>
              <a:rPr lang="en-US" baseline="0" dirty="0" smtClean="0"/>
              <a:t> </a:t>
            </a:r>
            <a:r>
              <a:rPr lang="en-US" baseline="0" dirty="0" err="1" smtClean="0"/>
              <a:t>uitleg</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9</a:t>
            </a:fld>
            <a:endParaRPr lang="nl-NL"/>
          </a:p>
        </p:txBody>
      </p:sp>
    </p:spTree>
    <p:extLst>
      <p:ext uri="{BB962C8B-B14F-4D97-AF65-F5344CB8AC3E}">
        <p14:creationId xmlns:p14="http://schemas.microsoft.com/office/powerpoint/2010/main" val="21732000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7" name="Rechthoek 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2" name="Rechthoek 11"/>
          <p:cNvSpPr/>
          <p:nvPr userDrawn="1"/>
        </p:nvSpPr>
        <p:spPr>
          <a:xfrm>
            <a:off x="0" y="4679576"/>
            <a:ext cx="9144000" cy="217598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userDrawn="1"/>
        </p:nvSpPr>
        <p:spPr>
          <a:xfrm>
            <a:off x="0" y="647998"/>
            <a:ext cx="9144000" cy="445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sp>
        <p:nvSpPr>
          <p:cNvPr id="10" name="Titel 1"/>
          <p:cNvSpPr>
            <a:spLocks noGrp="1"/>
          </p:cNvSpPr>
          <p:nvPr>
            <p:ph type="ctrTitle"/>
          </p:nvPr>
        </p:nvSpPr>
        <p:spPr>
          <a:xfrm>
            <a:off x="576000" y="1080000"/>
            <a:ext cx="4919366" cy="4024798"/>
          </a:xfrm>
          <a:prstGeom prst="rect">
            <a:avLst/>
          </a:prstGeom>
        </p:spPr>
        <p:txBody>
          <a:bodyPr anchor="ctr" anchorCtr="0"/>
          <a:lstStyle>
            <a:lvl1pPr algn="l">
              <a:defRPr sz="4000" baseline="0">
                <a:solidFill>
                  <a:schemeClr val="bg1"/>
                </a:solidFill>
              </a:defRPr>
            </a:lvl1pPr>
          </a:lstStyle>
          <a:p>
            <a:r>
              <a:rPr lang="en-US" dirty="0" smtClean="0"/>
              <a:t>Click to edit Master title style</a:t>
            </a:r>
            <a:endParaRPr lang="nl-NL" dirty="0"/>
          </a:p>
        </p:txBody>
      </p:sp>
      <p:sp>
        <p:nvSpPr>
          <p:cNvPr id="11" name="Ondertitel 2"/>
          <p:cNvSpPr>
            <a:spLocks noGrp="1"/>
          </p:cNvSpPr>
          <p:nvPr>
            <p:ph type="subTitle" idx="1"/>
          </p:nvPr>
        </p:nvSpPr>
        <p:spPr>
          <a:xfrm>
            <a:off x="576000" y="5392800"/>
            <a:ext cx="4919366" cy="820799"/>
          </a:xfrm>
          <a:prstGeom prst="rect">
            <a:avLst/>
          </a:prstGeom>
        </p:spPr>
        <p:txBody>
          <a:bodyPr lIns="0" tIns="0" rIns="0" bIns="0"/>
          <a:lstStyle>
            <a:lvl1pPr marL="0" indent="0" algn="l">
              <a:buNone/>
              <a:defRPr sz="24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nl-NL" dirty="0"/>
          </a:p>
        </p:txBody>
      </p:sp>
      <p:sp>
        <p:nvSpPr>
          <p:cNvPr id="3" name="Tijdelijke aanduiding voor afbeelding 2"/>
          <p:cNvSpPr>
            <a:spLocks noGrp="1"/>
          </p:cNvSpPr>
          <p:nvPr>
            <p:ph type="pic" sz="quarter" idx="10"/>
          </p:nvPr>
        </p:nvSpPr>
        <p:spPr>
          <a:xfrm>
            <a:off x="6071365" y="1646238"/>
            <a:ext cx="2498893" cy="4567361"/>
          </a:xfrm>
          <a:prstGeom prst="rect">
            <a:avLst/>
          </a:prstGeom>
        </p:spPr>
        <p:txBody>
          <a:bodyPr/>
          <a:lstStyle/>
          <a:p>
            <a:endParaRPr lang="nl-NL"/>
          </a:p>
        </p:txBody>
      </p:sp>
    </p:spTree>
    <p:extLst>
      <p:ext uri="{BB962C8B-B14F-4D97-AF65-F5344CB8AC3E}">
        <p14:creationId xmlns:p14="http://schemas.microsoft.com/office/powerpoint/2010/main" val="1179319617"/>
      </p:ext>
    </p:extLst>
  </p:cSld>
  <p:clrMapOvr>
    <a:masterClrMapping/>
  </p:clrMapOvr>
  <p:extLst mod="1">
    <p:ext uri="{DCECCB84-F9BA-43D5-87BE-67443E8EF086}">
      <p15:sldGuideLst xmlns="" xmlns:p15="http://schemas.microsoft.com/office/powerpoint/2012/main">
        <p15:guide id="1" orient="horz" pos="3929" userDrawn="1">
          <p15:clr>
            <a:srgbClr val="FBAE40"/>
          </p15:clr>
        </p15:guide>
        <p15:guide id="2" pos="446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7" name="Rechthoek 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userDrawn="1"/>
        </p:nvSpPr>
        <p:spPr>
          <a:xfrm>
            <a:off x="0" y="647998"/>
            <a:ext cx="9144000" cy="6210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95791" y="1350253"/>
            <a:ext cx="4648209" cy="5507747"/>
          </a:xfrm>
          <a:prstGeom prst="rect">
            <a:avLst/>
          </a:prstGeom>
        </p:spPr>
      </p:pic>
      <p:pic>
        <p:nvPicPr>
          <p:cNvPr id="9" name="Afbeelding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sp>
        <p:nvSpPr>
          <p:cNvPr id="14" name="Title 2"/>
          <p:cNvSpPr>
            <a:spLocks noGrp="1"/>
          </p:cNvSpPr>
          <p:nvPr>
            <p:ph type="title"/>
          </p:nvPr>
        </p:nvSpPr>
        <p:spPr>
          <a:xfrm>
            <a:off x="576000" y="1800000"/>
            <a:ext cx="6516950" cy="2386800"/>
          </a:xfrm>
          <a:prstGeom prst="rect">
            <a:avLst/>
          </a:prstGeom>
        </p:spPr>
        <p:txBody>
          <a:bodyPr>
            <a:normAutofit/>
          </a:bodyPr>
          <a:lstStyle>
            <a:lvl1pPr>
              <a:defRPr sz="4000">
                <a:solidFill>
                  <a:schemeClr val="bg1"/>
                </a:solidFill>
              </a:defRPr>
            </a:lvl1pPr>
          </a:lstStyle>
          <a:p>
            <a:r>
              <a:rPr lang="en-US" dirty="0" smtClean="0"/>
              <a:t>Click to edit Master title style</a:t>
            </a:r>
            <a:endParaRPr lang="nl-NL" dirty="0"/>
          </a:p>
        </p:txBody>
      </p:sp>
      <p:sp>
        <p:nvSpPr>
          <p:cNvPr id="15" name="Ondertitel 2"/>
          <p:cNvSpPr>
            <a:spLocks noGrp="1"/>
          </p:cNvSpPr>
          <p:nvPr>
            <p:ph type="subTitle" idx="1"/>
          </p:nvPr>
        </p:nvSpPr>
        <p:spPr>
          <a:xfrm>
            <a:off x="576003" y="4359604"/>
            <a:ext cx="6516947" cy="1655999"/>
          </a:xfrm>
          <a:prstGeom prst="rect">
            <a:avLst/>
          </a:prstGeom>
        </p:spPr>
        <p:txBody>
          <a:bodyPr lIns="0" tIns="0" rIns="0" bIns="0"/>
          <a:lstStyle>
            <a:lvl1pPr marL="0" indent="0" algn="l">
              <a:buNone/>
              <a:defRPr sz="2400"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nl-NL" dirty="0" smtClean="0"/>
              <a:t>Klik om de ondertitelstijl van het model te bewerken</a:t>
            </a:r>
            <a:endParaRPr lang="nl-NL" dirty="0"/>
          </a:p>
        </p:txBody>
      </p:sp>
    </p:spTree>
    <p:extLst>
      <p:ext uri="{BB962C8B-B14F-4D97-AF65-F5344CB8AC3E}">
        <p14:creationId xmlns:p14="http://schemas.microsoft.com/office/powerpoint/2010/main" val="3287174042"/>
      </p:ext>
    </p:extLst>
  </p:cSld>
  <p:clrMapOvr>
    <a:masterClrMapping/>
  </p:clrMapOvr>
  <p:extLst mod="1">
    <p:ext uri="{DCECCB84-F9BA-43D5-87BE-67443E8EF086}">
      <p15:sldGuideLst xmlns="" xmlns:p15="http://schemas.microsoft.com/office/powerpoint/2012/main">
        <p15:guide id="1" orient="horz" pos="3929">
          <p15:clr>
            <a:srgbClr val="FBAE40"/>
          </p15:clr>
        </p15:guide>
        <p15:guide id="2" pos="446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ekop">
    <p:spTree>
      <p:nvGrpSpPr>
        <p:cNvPr id="1" name=""/>
        <p:cNvGrpSpPr/>
        <p:nvPr/>
      </p:nvGrpSpPr>
      <p:grpSpPr>
        <a:xfrm>
          <a:off x="0" y="0"/>
          <a:ext cx="0" cy="0"/>
          <a:chOff x="0" y="0"/>
          <a:chExt cx="0" cy="0"/>
        </a:xfrm>
      </p:grpSpPr>
      <p:sp>
        <p:nvSpPr>
          <p:cNvPr id="7" name="Rechthoek 6"/>
          <p:cNvSpPr/>
          <p:nvPr userDrawn="1"/>
        </p:nvSpPr>
        <p:spPr>
          <a:xfrm>
            <a:off x="0" y="0"/>
            <a:ext cx="91440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95791" y="701033"/>
            <a:ext cx="4648209" cy="5507747"/>
          </a:xfrm>
          <a:prstGeom prst="rect">
            <a:avLst/>
          </a:prstGeom>
        </p:spPr>
      </p:pic>
      <p:sp>
        <p:nvSpPr>
          <p:cNvPr id="8" name="Titel 1"/>
          <p:cNvSpPr>
            <a:spLocks noGrp="1"/>
          </p:cNvSpPr>
          <p:nvPr>
            <p:ph type="title"/>
          </p:nvPr>
        </p:nvSpPr>
        <p:spPr>
          <a:xfrm>
            <a:off x="575999" y="1800000"/>
            <a:ext cx="6516951" cy="2386800"/>
          </a:xfrm>
          <a:prstGeom prst="rect">
            <a:avLst/>
          </a:prstGeom>
        </p:spPr>
        <p:txBody>
          <a:bodyPr anchor="b">
            <a:normAutofit/>
          </a:bodyPr>
          <a:lstStyle>
            <a:lvl1pPr>
              <a:defRPr sz="4000" baseline="0">
                <a:solidFill>
                  <a:schemeClr val="tx2"/>
                </a:solidFill>
              </a:defRPr>
            </a:lvl1pPr>
          </a:lstStyle>
          <a:p>
            <a:r>
              <a:rPr lang="en-US" dirty="0" smtClean="0"/>
              <a:t>Click to edit Master title style</a:t>
            </a:r>
            <a:endParaRPr lang="nl-NL" dirty="0"/>
          </a:p>
        </p:txBody>
      </p:sp>
      <p:sp>
        <p:nvSpPr>
          <p:cNvPr id="9" name="Tijdelijke aanduiding voor tekst 2"/>
          <p:cNvSpPr>
            <a:spLocks noGrp="1"/>
          </p:cNvSpPr>
          <p:nvPr>
            <p:ph type="body" idx="1"/>
          </p:nvPr>
        </p:nvSpPr>
        <p:spPr>
          <a:xfrm>
            <a:off x="575999" y="4359600"/>
            <a:ext cx="6516951"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12" name="Date Placeholder 11"/>
          <p:cNvSpPr>
            <a:spLocks noGrp="1"/>
          </p:cNvSpPr>
          <p:nvPr>
            <p:ph type="dt" sz="half" idx="15"/>
          </p:nvPr>
        </p:nvSpPr>
        <p:spPr/>
        <p:txBody>
          <a:bodyPr/>
          <a:lstStyle/>
          <a:p>
            <a:fld id="{BA252000-72D1-4588-81D0-A21B268C4F60}" type="datetime1">
              <a:rPr lang="nl-BE" smtClean="0"/>
              <a:t>27/11/2017</a:t>
            </a:fld>
            <a:endParaRPr lang="nl-NL" dirty="0"/>
          </a:p>
        </p:txBody>
      </p:sp>
      <p:sp>
        <p:nvSpPr>
          <p:cNvPr id="13" name="Footer Placeholder 12"/>
          <p:cNvSpPr>
            <a:spLocks noGrp="1"/>
          </p:cNvSpPr>
          <p:nvPr>
            <p:ph type="ftr" sz="quarter" idx="16"/>
          </p:nvPr>
        </p:nvSpPr>
        <p:spPr/>
        <p:txBody>
          <a:bodyPr/>
          <a:lstStyle/>
          <a:p>
            <a:r>
              <a:rPr lang="nl-NL" smtClean="0"/>
              <a:t>Departement Computerwetenschappen · Faculteit Wetenschappen · KU Leuven</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831481365"/>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446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ekopWit">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95791" y="702253"/>
            <a:ext cx="4648209" cy="5507747"/>
          </a:xfrm>
          <a:prstGeom prst="rect">
            <a:avLst/>
          </a:prstGeom>
        </p:spPr>
      </p:pic>
      <p:sp>
        <p:nvSpPr>
          <p:cNvPr id="8" name="Titel 1"/>
          <p:cNvSpPr>
            <a:spLocks noGrp="1"/>
          </p:cNvSpPr>
          <p:nvPr>
            <p:ph type="title"/>
          </p:nvPr>
        </p:nvSpPr>
        <p:spPr>
          <a:xfrm>
            <a:off x="575999" y="1800000"/>
            <a:ext cx="6516951" cy="2386800"/>
          </a:xfrm>
          <a:prstGeom prst="rect">
            <a:avLst/>
          </a:prstGeom>
        </p:spPr>
        <p:txBody>
          <a:bodyPr anchor="b">
            <a:normAutofit/>
          </a:bodyPr>
          <a:lstStyle>
            <a:lvl1pPr>
              <a:defRPr sz="4000" baseline="0">
                <a:solidFill>
                  <a:schemeClr val="tx2"/>
                </a:solidFill>
              </a:defRPr>
            </a:lvl1pPr>
          </a:lstStyle>
          <a:p>
            <a:r>
              <a:rPr lang="en-US" dirty="0" smtClean="0"/>
              <a:t>Click to edit Master title style</a:t>
            </a:r>
            <a:endParaRPr lang="nl-NL" dirty="0"/>
          </a:p>
        </p:txBody>
      </p:sp>
      <p:sp>
        <p:nvSpPr>
          <p:cNvPr id="9" name="Tijdelijke aanduiding voor tekst 2"/>
          <p:cNvSpPr>
            <a:spLocks noGrp="1"/>
          </p:cNvSpPr>
          <p:nvPr>
            <p:ph type="body" idx="1"/>
          </p:nvPr>
        </p:nvSpPr>
        <p:spPr>
          <a:xfrm>
            <a:off x="575999" y="4359600"/>
            <a:ext cx="6516951"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12" name="Date Placeholder 11"/>
          <p:cNvSpPr>
            <a:spLocks noGrp="1"/>
          </p:cNvSpPr>
          <p:nvPr>
            <p:ph type="dt" sz="half" idx="15"/>
          </p:nvPr>
        </p:nvSpPr>
        <p:spPr/>
        <p:txBody>
          <a:bodyPr/>
          <a:lstStyle/>
          <a:p>
            <a:fld id="{51B5EE41-54AE-48CB-8D18-4748453B9BC8}" type="datetime1">
              <a:rPr lang="nl-BE" smtClean="0"/>
              <a:t>27/11/2017</a:t>
            </a:fld>
            <a:endParaRPr lang="nl-NL" dirty="0"/>
          </a:p>
        </p:txBody>
      </p:sp>
      <p:sp>
        <p:nvSpPr>
          <p:cNvPr id="13" name="Footer Placeholder 12"/>
          <p:cNvSpPr>
            <a:spLocks noGrp="1"/>
          </p:cNvSpPr>
          <p:nvPr>
            <p:ph type="ftr" sz="quarter" idx="16"/>
          </p:nvPr>
        </p:nvSpPr>
        <p:spPr/>
        <p:txBody>
          <a:bodyPr/>
          <a:lstStyle/>
          <a:p>
            <a:r>
              <a:rPr lang="nl-NL" smtClean="0"/>
              <a:t>Departement Computerwetenschappen · Faculteit Wetenschappen · KU Leuven</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3381441483"/>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446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en inhoud">
    <p:spTree>
      <p:nvGrpSpPr>
        <p:cNvPr id="1" name=""/>
        <p:cNvGrpSpPr/>
        <p:nvPr/>
      </p:nvGrpSpPr>
      <p:grpSpPr>
        <a:xfrm>
          <a:off x="0" y="0"/>
          <a:ext cx="0" cy="0"/>
          <a:chOff x="0" y="0"/>
          <a:chExt cx="0" cy="0"/>
        </a:xfrm>
      </p:grpSpPr>
      <p:sp>
        <p:nvSpPr>
          <p:cNvPr id="11" name="Date Placeholder 10"/>
          <p:cNvSpPr>
            <a:spLocks noGrp="1"/>
          </p:cNvSpPr>
          <p:nvPr>
            <p:ph type="dt" sz="half" idx="10"/>
          </p:nvPr>
        </p:nvSpPr>
        <p:spPr/>
        <p:txBody>
          <a:bodyPr/>
          <a:lstStyle/>
          <a:p>
            <a:fld id="{325CFB26-3E0B-43F3-B1DB-8FF4C39B3D0D}" type="datetime1">
              <a:rPr lang="nl-BE" smtClean="0"/>
              <a:t>27/11/2017</a:t>
            </a:fld>
            <a:endParaRPr lang="nl-NL" dirty="0"/>
          </a:p>
        </p:txBody>
      </p:sp>
      <p:sp>
        <p:nvSpPr>
          <p:cNvPr id="12" name="Footer Placeholder 1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13" name="Slide Number Placeholder 12"/>
          <p:cNvSpPr>
            <a:spLocks noGrp="1"/>
          </p:cNvSpPr>
          <p:nvPr>
            <p:ph type="sldNum" sz="quarter" idx="12"/>
          </p:nvPr>
        </p:nvSpPr>
        <p:spPr/>
        <p:txBody>
          <a:bodyPr/>
          <a:lstStyle/>
          <a:p>
            <a:fld id="{0A297500-7527-634B-90F4-69D0994C32B4}" type="slidenum">
              <a:rPr lang="nl-NL" smtClean="0"/>
              <a:pPr/>
              <a:t>‹#›</a:t>
            </a:fld>
            <a:endParaRPr lang="nl-NL" dirty="0"/>
          </a:p>
        </p:txBody>
      </p:sp>
      <p:sp>
        <p:nvSpPr>
          <p:cNvPr id="3" name="Content Placeholder 2"/>
          <p:cNvSpPr>
            <a:spLocks noGrp="1"/>
          </p:cNvSpPr>
          <p:nvPr>
            <p:ph sz="quarter" idx="13"/>
          </p:nvPr>
        </p:nvSpPr>
        <p:spPr>
          <a:xfrm>
            <a:off x="576263" y="1655999"/>
            <a:ext cx="7991475" cy="4392376"/>
          </a:xfrm>
          <a:prstGeom prst="rect">
            <a:avLst/>
          </a:prstGeo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2" name="Title 1"/>
          <p:cNvSpPr>
            <a:spLocks noGrp="1"/>
          </p:cNvSpPr>
          <p:nvPr>
            <p:ph type="title"/>
          </p:nvPr>
        </p:nvSpPr>
        <p:spPr/>
        <p:txBody>
          <a:bodyPr/>
          <a:lstStyle/>
          <a:p>
            <a:r>
              <a:rPr lang="en-US" smtClean="0"/>
              <a:t>Click to edit Master title style</a:t>
            </a:r>
            <a:endParaRPr lang="nl-NL"/>
          </a:p>
        </p:txBody>
      </p:sp>
    </p:spTree>
    <p:extLst>
      <p:ext uri="{BB962C8B-B14F-4D97-AF65-F5344CB8AC3E}">
        <p14:creationId xmlns:p14="http://schemas.microsoft.com/office/powerpoint/2010/main" val="3770397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ekop">
    <p:spTree>
      <p:nvGrpSpPr>
        <p:cNvPr id="1" name=""/>
        <p:cNvGrpSpPr/>
        <p:nvPr/>
      </p:nvGrpSpPr>
      <p:grpSpPr>
        <a:xfrm>
          <a:off x="0" y="0"/>
          <a:ext cx="0" cy="0"/>
          <a:chOff x="0" y="0"/>
          <a:chExt cx="0" cy="0"/>
        </a:xfrm>
      </p:grpSpPr>
      <p:sp>
        <p:nvSpPr>
          <p:cNvPr id="7" name="Rechthoek 6"/>
          <p:cNvSpPr/>
          <p:nvPr userDrawn="1"/>
        </p:nvSpPr>
        <p:spPr>
          <a:xfrm>
            <a:off x="0" y="0"/>
            <a:ext cx="91440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Titel 1"/>
          <p:cNvSpPr>
            <a:spLocks noGrp="1"/>
          </p:cNvSpPr>
          <p:nvPr>
            <p:ph type="title"/>
          </p:nvPr>
        </p:nvSpPr>
        <p:spPr>
          <a:xfrm>
            <a:off x="576000" y="1800000"/>
            <a:ext cx="4921624" cy="2386800"/>
          </a:xfrm>
          <a:prstGeom prst="rect">
            <a:avLst/>
          </a:prstGeom>
        </p:spPr>
        <p:txBody>
          <a:bodyPr anchor="b">
            <a:normAutofit/>
          </a:bodyPr>
          <a:lstStyle>
            <a:lvl1pPr>
              <a:defRPr sz="4000" baseline="0">
                <a:solidFill>
                  <a:schemeClr val="tx2"/>
                </a:solidFill>
              </a:defRPr>
            </a:lvl1pPr>
          </a:lstStyle>
          <a:p>
            <a:r>
              <a:rPr lang="en-US" dirty="0" smtClean="0"/>
              <a:t>Click to edit Master title style</a:t>
            </a:r>
            <a:endParaRPr lang="nl-NL" dirty="0"/>
          </a:p>
        </p:txBody>
      </p:sp>
      <p:sp>
        <p:nvSpPr>
          <p:cNvPr id="9" name="Tijdelijke aanduiding voor tekst 2"/>
          <p:cNvSpPr>
            <a:spLocks noGrp="1"/>
          </p:cNvSpPr>
          <p:nvPr>
            <p:ph type="body" idx="1"/>
          </p:nvPr>
        </p:nvSpPr>
        <p:spPr>
          <a:xfrm>
            <a:off x="576000" y="4359600"/>
            <a:ext cx="4921624"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Edit Master text styles</a:t>
            </a:r>
          </a:p>
        </p:txBody>
      </p:sp>
      <p:sp>
        <p:nvSpPr>
          <p:cNvPr id="12" name="Date Placeholder 11"/>
          <p:cNvSpPr>
            <a:spLocks noGrp="1"/>
          </p:cNvSpPr>
          <p:nvPr>
            <p:ph type="dt" sz="half" idx="15"/>
          </p:nvPr>
        </p:nvSpPr>
        <p:spPr/>
        <p:txBody>
          <a:bodyPr/>
          <a:lstStyle/>
          <a:p>
            <a:fld id="{DC4FC34B-922A-43D1-878B-5EF44FE511A8}" type="datetime1">
              <a:rPr lang="nl-BE" smtClean="0"/>
              <a:t>27/11/2017</a:t>
            </a:fld>
            <a:endParaRPr lang="nl-NL" dirty="0"/>
          </a:p>
        </p:txBody>
      </p:sp>
      <p:sp>
        <p:nvSpPr>
          <p:cNvPr id="13" name="Footer Placeholder 12"/>
          <p:cNvSpPr>
            <a:spLocks noGrp="1"/>
          </p:cNvSpPr>
          <p:nvPr>
            <p:ph type="ftr" sz="quarter" idx="16"/>
          </p:nvPr>
        </p:nvSpPr>
        <p:spPr/>
        <p:txBody>
          <a:bodyPr/>
          <a:lstStyle/>
          <a:p>
            <a:r>
              <a:rPr lang="nl-NL" smtClean="0"/>
              <a:t>Departement Computerwetenschappen · Faculteit Wetenschappen · KU Leuven</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
        <p:nvSpPr>
          <p:cNvPr id="10" name="Tijdelijke aanduiding voor afbeelding 2"/>
          <p:cNvSpPr>
            <a:spLocks noGrp="1"/>
          </p:cNvSpPr>
          <p:nvPr>
            <p:ph type="pic" sz="quarter" idx="10"/>
          </p:nvPr>
        </p:nvSpPr>
        <p:spPr>
          <a:xfrm>
            <a:off x="6071365" y="663108"/>
            <a:ext cx="2498893" cy="2366963"/>
          </a:xfrm>
          <a:prstGeom prst="rect">
            <a:avLst/>
          </a:prstGeom>
        </p:spPr>
        <p:txBody>
          <a:bodyPr/>
          <a:lstStyle/>
          <a:p>
            <a:endParaRPr lang="nl-NL"/>
          </a:p>
        </p:txBody>
      </p:sp>
      <p:sp>
        <p:nvSpPr>
          <p:cNvPr id="15" name="Tijdelijke aanduiding voor afbeelding 2"/>
          <p:cNvSpPr>
            <a:spLocks noGrp="1"/>
          </p:cNvSpPr>
          <p:nvPr>
            <p:ph type="pic" sz="quarter" idx="18"/>
          </p:nvPr>
        </p:nvSpPr>
        <p:spPr>
          <a:xfrm>
            <a:off x="6071364" y="3435334"/>
            <a:ext cx="2498893" cy="2366963"/>
          </a:xfrm>
          <a:prstGeom prst="rect">
            <a:avLst/>
          </a:prstGeom>
        </p:spPr>
        <p:txBody>
          <a:bodyPr/>
          <a:lstStyle/>
          <a:p>
            <a:endParaRPr lang="nl-NL"/>
          </a:p>
        </p:txBody>
      </p:sp>
    </p:spTree>
    <p:extLst>
      <p:ext uri="{BB962C8B-B14F-4D97-AF65-F5344CB8AC3E}">
        <p14:creationId xmlns:p14="http://schemas.microsoft.com/office/powerpoint/2010/main" val="1692229017"/>
      </p:ext>
    </p:extLst>
  </p:cSld>
  <p:clrMapOvr>
    <a:masterClrMapping/>
  </p:clrMapOvr>
  <p:extLst mod="1">
    <p:ext uri="{DCECCB84-F9BA-43D5-87BE-67443E8EF086}">
      <p15:sldGuideLst xmlns="" xmlns:p15="http://schemas.microsoft.com/office/powerpoint/2012/main">
        <p15:guide id="1" orient="horz" pos="2160" userDrawn="1">
          <p15:clr>
            <a:srgbClr val="FBAE40"/>
          </p15:clr>
        </p15:guide>
        <p15:guide id="2" pos="446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ekopWit">
    <p:spTree>
      <p:nvGrpSpPr>
        <p:cNvPr id="1" name=""/>
        <p:cNvGrpSpPr/>
        <p:nvPr/>
      </p:nvGrpSpPr>
      <p:grpSpPr>
        <a:xfrm>
          <a:off x="0" y="0"/>
          <a:ext cx="0" cy="0"/>
          <a:chOff x="0" y="0"/>
          <a:chExt cx="0" cy="0"/>
        </a:xfrm>
      </p:grpSpPr>
      <p:sp>
        <p:nvSpPr>
          <p:cNvPr id="8" name="Titel 1"/>
          <p:cNvSpPr>
            <a:spLocks noGrp="1"/>
          </p:cNvSpPr>
          <p:nvPr>
            <p:ph type="title"/>
          </p:nvPr>
        </p:nvSpPr>
        <p:spPr>
          <a:xfrm>
            <a:off x="575999" y="1800000"/>
            <a:ext cx="4921200" cy="2386800"/>
          </a:xfrm>
          <a:prstGeom prst="rect">
            <a:avLst/>
          </a:prstGeom>
        </p:spPr>
        <p:txBody>
          <a:bodyPr anchor="b">
            <a:normAutofit/>
          </a:bodyPr>
          <a:lstStyle>
            <a:lvl1pPr>
              <a:defRPr sz="4000" baseline="0">
                <a:solidFill>
                  <a:schemeClr val="tx2"/>
                </a:solidFill>
              </a:defRPr>
            </a:lvl1pPr>
          </a:lstStyle>
          <a:p>
            <a:r>
              <a:rPr lang="en-US" dirty="0" smtClean="0"/>
              <a:t>Click to edit Master title style</a:t>
            </a:r>
            <a:endParaRPr lang="nl-NL" dirty="0"/>
          </a:p>
        </p:txBody>
      </p:sp>
      <p:sp>
        <p:nvSpPr>
          <p:cNvPr id="9" name="Tijdelijke aanduiding voor tekst 2"/>
          <p:cNvSpPr>
            <a:spLocks noGrp="1"/>
          </p:cNvSpPr>
          <p:nvPr>
            <p:ph type="body" idx="1"/>
          </p:nvPr>
        </p:nvSpPr>
        <p:spPr>
          <a:xfrm>
            <a:off x="575999" y="4359600"/>
            <a:ext cx="4921200"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12" name="Date Placeholder 11"/>
          <p:cNvSpPr>
            <a:spLocks noGrp="1"/>
          </p:cNvSpPr>
          <p:nvPr>
            <p:ph type="dt" sz="half" idx="15"/>
          </p:nvPr>
        </p:nvSpPr>
        <p:spPr/>
        <p:txBody>
          <a:bodyPr/>
          <a:lstStyle/>
          <a:p>
            <a:fld id="{FD918A91-1924-4471-9808-ACB04D0ED8EA}" type="datetime1">
              <a:rPr lang="nl-BE" smtClean="0"/>
              <a:t>27/11/2017</a:t>
            </a:fld>
            <a:endParaRPr lang="nl-NL" dirty="0"/>
          </a:p>
        </p:txBody>
      </p:sp>
      <p:sp>
        <p:nvSpPr>
          <p:cNvPr id="13" name="Footer Placeholder 12"/>
          <p:cNvSpPr>
            <a:spLocks noGrp="1"/>
          </p:cNvSpPr>
          <p:nvPr>
            <p:ph type="ftr" sz="quarter" idx="16"/>
          </p:nvPr>
        </p:nvSpPr>
        <p:spPr/>
        <p:txBody>
          <a:bodyPr/>
          <a:lstStyle/>
          <a:p>
            <a:r>
              <a:rPr lang="nl-NL" smtClean="0"/>
              <a:t>Departement Computerwetenschappen · Faculteit Wetenschappen · KU Leuven</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
        <p:nvSpPr>
          <p:cNvPr id="7" name="Tijdelijke aanduiding voor afbeelding 2"/>
          <p:cNvSpPr>
            <a:spLocks noGrp="1"/>
          </p:cNvSpPr>
          <p:nvPr>
            <p:ph type="pic" sz="quarter" idx="10"/>
          </p:nvPr>
        </p:nvSpPr>
        <p:spPr>
          <a:xfrm>
            <a:off x="6071365" y="663108"/>
            <a:ext cx="2498893" cy="2366963"/>
          </a:xfrm>
          <a:prstGeom prst="rect">
            <a:avLst/>
          </a:prstGeom>
        </p:spPr>
        <p:txBody>
          <a:bodyPr/>
          <a:lstStyle/>
          <a:p>
            <a:endParaRPr lang="nl-NL"/>
          </a:p>
        </p:txBody>
      </p:sp>
      <p:sp>
        <p:nvSpPr>
          <p:cNvPr id="10" name="Tijdelijke aanduiding voor afbeelding 2"/>
          <p:cNvSpPr>
            <a:spLocks noGrp="1"/>
          </p:cNvSpPr>
          <p:nvPr>
            <p:ph type="pic" sz="quarter" idx="18"/>
          </p:nvPr>
        </p:nvSpPr>
        <p:spPr>
          <a:xfrm>
            <a:off x="6071364" y="3435334"/>
            <a:ext cx="2498893" cy="2366963"/>
          </a:xfrm>
          <a:prstGeom prst="rect">
            <a:avLst/>
          </a:prstGeom>
        </p:spPr>
        <p:txBody>
          <a:bodyPr/>
          <a:lstStyle/>
          <a:p>
            <a:endParaRPr lang="nl-NL"/>
          </a:p>
        </p:txBody>
      </p:sp>
    </p:spTree>
    <p:extLst>
      <p:ext uri="{BB962C8B-B14F-4D97-AF65-F5344CB8AC3E}">
        <p14:creationId xmlns:p14="http://schemas.microsoft.com/office/powerpoint/2010/main" val="4100619536"/>
      </p:ext>
    </p:extLst>
  </p:cSld>
  <p:clrMapOvr>
    <a:masterClrMapping/>
  </p:clrMapOvr>
  <p:extLst mod="1">
    <p:ext uri="{DCECCB84-F9BA-43D5-87BE-67443E8EF086}">
      <p15:sldGuideLst xmlns="" xmlns:p15="http://schemas.microsoft.com/office/powerpoint/2012/main">
        <p15:guide id="1" orient="horz" pos="2160" userDrawn="1">
          <p15:clr>
            <a:srgbClr val="FBAE40"/>
          </p15:clr>
        </p15:guide>
        <p15:guide id="2" pos="446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ee objecten">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76000" y="1656000"/>
            <a:ext cx="3924000" cy="4392000"/>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3738" y="1656000"/>
            <a:ext cx="3924000" cy="4392000"/>
          </a:xfrm>
          <a:prstGeom prst="rect">
            <a:avLst/>
          </a:prstGeo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Date Placeholder 7"/>
          <p:cNvSpPr>
            <a:spLocks noGrp="1"/>
          </p:cNvSpPr>
          <p:nvPr>
            <p:ph type="dt" sz="half" idx="10"/>
          </p:nvPr>
        </p:nvSpPr>
        <p:spPr/>
        <p:txBody>
          <a:bodyPr/>
          <a:lstStyle/>
          <a:p>
            <a:fld id="{EA5FBAB9-5FA3-46D6-A3EF-8850D13E3E94}" type="datetime1">
              <a:rPr lang="nl-BE" smtClean="0"/>
              <a:t>27/11/2017</a:t>
            </a:fld>
            <a:endParaRPr lang="nl-NL" dirty="0"/>
          </a:p>
        </p:txBody>
      </p:sp>
      <p:sp>
        <p:nvSpPr>
          <p:cNvPr id="9" name="Footer Placeholder 8"/>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10" name="Slide Number Placeholder 9"/>
          <p:cNvSpPr>
            <a:spLocks noGrp="1"/>
          </p:cNvSpPr>
          <p:nvPr>
            <p:ph type="sldNum" sz="quarter" idx="12"/>
          </p:nvPr>
        </p:nvSpPr>
        <p:spPr/>
        <p:txBody>
          <a:bodyPr/>
          <a:lstStyle/>
          <a:p>
            <a:fld id="{0A297500-7527-634B-90F4-69D0994C32B4}" type="slidenum">
              <a:rPr lang="nl-NL" smtClean="0"/>
              <a:pPr/>
              <a:t>‹#›</a:t>
            </a:fld>
            <a:endParaRPr lang="nl-NL" dirty="0"/>
          </a:p>
        </p:txBody>
      </p:sp>
      <p:sp>
        <p:nvSpPr>
          <p:cNvPr id="2" name="Title 1"/>
          <p:cNvSpPr>
            <a:spLocks noGrp="1"/>
          </p:cNvSpPr>
          <p:nvPr>
            <p:ph type="title"/>
          </p:nvPr>
        </p:nvSpPr>
        <p:spPr/>
        <p:txBody>
          <a:bodyPr/>
          <a:lstStyle/>
          <a:p>
            <a:r>
              <a:rPr lang="en-US" smtClean="0"/>
              <a:t>Click to edit Master title style</a:t>
            </a:r>
            <a:endParaRPr lang="nl-NL"/>
          </a:p>
        </p:txBody>
      </p:sp>
    </p:spTree>
    <p:extLst>
      <p:ext uri="{BB962C8B-B14F-4D97-AF65-F5344CB8AC3E}">
        <p14:creationId xmlns:p14="http://schemas.microsoft.com/office/powerpoint/2010/main" val="1582636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73459" y="1656000"/>
            <a:ext cx="3924000" cy="5760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73459" y="2339788"/>
            <a:ext cx="3924000" cy="3708587"/>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49" y="1656000"/>
            <a:ext cx="3924000" cy="5760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49" y="2339789"/>
            <a:ext cx="3924000" cy="3708586"/>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0"/>
          </p:nvPr>
        </p:nvSpPr>
        <p:spPr/>
        <p:txBody>
          <a:bodyPr/>
          <a:lstStyle/>
          <a:p>
            <a:fld id="{D02784A5-45C8-4246-ADE0-8842E3C66E5D}" type="datetime1">
              <a:rPr lang="nl-BE" smtClean="0"/>
              <a:t>27/11/2017</a:t>
            </a:fld>
            <a:endParaRPr lang="nl-NL" dirty="0"/>
          </a:p>
        </p:txBody>
      </p:sp>
      <p:sp>
        <p:nvSpPr>
          <p:cNvPr id="11" name="Footer Placeholder 10"/>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12" name="Slide Number Placeholder 11"/>
          <p:cNvSpPr>
            <a:spLocks noGrp="1"/>
          </p:cNvSpPr>
          <p:nvPr>
            <p:ph type="sldNum" sz="quarter" idx="12"/>
          </p:nvPr>
        </p:nvSpPr>
        <p:spPr/>
        <p:txBody>
          <a:bodyPr/>
          <a:lstStyle/>
          <a:p>
            <a:fld id="{0A297500-7527-634B-90F4-69D0994C32B4}" type="slidenum">
              <a:rPr lang="nl-NL" smtClean="0"/>
              <a:pPr/>
              <a:t>‹#›</a:t>
            </a:fld>
            <a:endParaRPr lang="nl-NL" dirty="0"/>
          </a:p>
        </p:txBody>
      </p:sp>
      <p:sp>
        <p:nvSpPr>
          <p:cNvPr id="2" name="Title 1"/>
          <p:cNvSpPr>
            <a:spLocks noGrp="1"/>
          </p:cNvSpPr>
          <p:nvPr>
            <p:ph type="title"/>
          </p:nvPr>
        </p:nvSpPr>
        <p:spPr/>
        <p:txBody>
          <a:bodyPr/>
          <a:lstStyle/>
          <a:p>
            <a:r>
              <a:rPr lang="en-US" smtClean="0"/>
              <a:t>Click to edit Master title style</a:t>
            </a:r>
            <a:endParaRPr lang="nl-NL"/>
          </a:p>
        </p:txBody>
      </p:sp>
    </p:spTree>
    <p:extLst>
      <p:ext uri="{BB962C8B-B14F-4D97-AF65-F5344CB8AC3E}">
        <p14:creationId xmlns:p14="http://schemas.microsoft.com/office/powerpoint/2010/main" val="3717200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C477E6CE-7017-4F77-9645-5F8638D9B9E2}" type="datetime1">
              <a:rPr lang="nl-BE" smtClean="0"/>
              <a:t>27/11/2017</a:t>
            </a:fld>
            <a:endParaRPr lang="nl-NL" dirty="0"/>
          </a:p>
        </p:txBody>
      </p:sp>
      <p:sp>
        <p:nvSpPr>
          <p:cNvPr id="7" name="Footer Placeholder 6"/>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8" name="Slide Number Placeholder 7"/>
          <p:cNvSpPr>
            <a:spLocks noGrp="1"/>
          </p:cNvSpPr>
          <p:nvPr>
            <p:ph type="sldNum" sz="quarter" idx="12"/>
          </p:nvPr>
        </p:nvSpPr>
        <p:spPr/>
        <p:txBody>
          <a:bodyPr/>
          <a:lstStyle/>
          <a:p>
            <a:fld id="{0A297500-7527-634B-90F4-69D0994C32B4}" type="slidenum">
              <a:rPr lang="nl-NL" smtClean="0"/>
              <a:pPr/>
              <a:t>‹#›</a:t>
            </a:fld>
            <a:endParaRPr lang="nl-NL" dirty="0"/>
          </a:p>
        </p:txBody>
      </p:sp>
      <p:sp>
        <p:nvSpPr>
          <p:cNvPr id="2" name="Title 1"/>
          <p:cNvSpPr>
            <a:spLocks noGrp="1"/>
          </p:cNvSpPr>
          <p:nvPr>
            <p:ph type="title"/>
          </p:nvPr>
        </p:nvSpPr>
        <p:spPr/>
        <p:txBody>
          <a:bodyPr/>
          <a:lstStyle/>
          <a:p>
            <a:r>
              <a:rPr lang="en-US" smtClean="0"/>
              <a:t>Click to edit Master title style</a:t>
            </a:r>
            <a:endParaRPr lang="nl-NL"/>
          </a:p>
        </p:txBody>
      </p:sp>
    </p:spTree>
    <p:extLst>
      <p:ext uri="{BB962C8B-B14F-4D97-AF65-F5344CB8AC3E}">
        <p14:creationId xmlns:p14="http://schemas.microsoft.com/office/powerpoint/2010/main" val="3333366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6055E81-6827-4C1D-AD12-F50C5BE907ED}" type="datetime1">
              <a:rPr lang="nl-BE" smtClean="0"/>
              <a:t>27/11/2017</a:t>
            </a:fld>
            <a:endParaRPr lang="nl-NL" dirty="0"/>
          </a:p>
        </p:txBody>
      </p:sp>
      <p:sp>
        <p:nvSpPr>
          <p:cNvPr id="6" name="Footer Placeholder 5"/>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7" name="Slide Number Placeholder 6"/>
          <p:cNvSpPr>
            <a:spLocks noGrp="1"/>
          </p:cNvSpPr>
          <p:nvPr>
            <p:ph type="sldNum" sz="quarter" idx="12"/>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805364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ekopSlot">
    <p:bg>
      <p:bgPr>
        <a:solidFill>
          <a:schemeClr val="accent1"/>
        </a:solidFill>
        <a:effectLst/>
      </p:bgPr>
    </p:bg>
    <p:spTree>
      <p:nvGrpSpPr>
        <p:cNvPr id="1" name=""/>
        <p:cNvGrpSpPr/>
        <p:nvPr/>
      </p:nvGrpSpPr>
      <p:grpSpPr>
        <a:xfrm>
          <a:off x="0" y="0"/>
          <a:ext cx="0" cy="0"/>
          <a:chOff x="0" y="0"/>
          <a:chExt cx="0" cy="0"/>
        </a:xfrm>
      </p:grpSpPr>
      <p:sp>
        <p:nvSpPr>
          <p:cNvPr id="8" name="Titel 1"/>
          <p:cNvSpPr>
            <a:spLocks noGrp="1"/>
          </p:cNvSpPr>
          <p:nvPr>
            <p:ph type="title"/>
          </p:nvPr>
        </p:nvSpPr>
        <p:spPr>
          <a:xfrm>
            <a:off x="668772" y="860612"/>
            <a:ext cx="7806456" cy="4485176"/>
          </a:xfrm>
          <a:prstGeom prst="rect">
            <a:avLst/>
          </a:prstGeom>
        </p:spPr>
        <p:txBody>
          <a:bodyPr anchor="ctr" anchorCtr="0">
            <a:noAutofit/>
          </a:bodyPr>
          <a:lstStyle>
            <a:lvl1pPr algn="ctr">
              <a:defRPr sz="4800" baseline="0">
                <a:solidFill>
                  <a:schemeClr val="bg1"/>
                </a:solidFill>
              </a:defRPr>
            </a:lvl1pPr>
          </a:lstStyle>
          <a:p>
            <a:r>
              <a:rPr lang="en-US" dirty="0" smtClean="0"/>
              <a:t>Click to edit Master title style</a:t>
            </a:r>
            <a:endParaRPr lang="nl-NL" dirty="0"/>
          </a:p>
        </p:txBody>
      </p:sp>
      <p:sp>
        <p:nvSpPr>
          <p:cNvPr id="2" name="Date Placeholder 1"/>
          <p:cNvSpPr>
            <a:spLocks noGrp="1"/>
          </p:cNvSpPr>
          <p:nvPr>
            <p:ph type="dt" sz="half" idx="10"/>
          </p:nvPr>
        </p:nvSpPr>
        <p:spPr/>
        <p:txBody>
          <a:bodyPr/>
          <a:lstStyle/>
          <a:p>
            <a:fld id="{F7042BA5-0515-4B7F-B8A4-B74FD521147B}" type="datetime1">
              <a:rPr lang="nl-BE" smtClean="0"/>
              <a:t>27/11/2017</a:t>
            </a:fld>
            <a:endParaRPr lang="nl-NL" dirty="0"/>
          </a:p>
        </p:txBody>
      </p:sp>
      <p:sp>
        <p:nvSpPr>
          <p:cNvPr id="3" name="Footer Placeholder 2"/>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4" name="Slide Number Placeholder 3"/>
          <p:cNvSpPr>
            <a:spLocks noGrp="1"/>
          </p:cNvSpPr>
          <p:nvPr>
            <p:ph type="sldNum" sz="quarter" idx="12"/>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1378493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hthoek 6"/>
          <p:cNvSpPr/>
          <p:nvPr userDrawn="1"/>
        </p:nvSpPr>
        <p:spPr>
          <a:xfrm>
            <a:off x="0" y="6210000"/>
            <a:ext cx="9144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0"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9EF3F9E-B585-4D67-B28C-5D7ABCECB608}" type="datetime1">
              <a:rPr lang="nl-BE" smtClean="0"/>
              <a:t>27/11/2017</a:t>
            </a:fld>
            <a:endParaRPr lang="nl-NL" dirty="0"/>
          </a:p>
        </p:txBody>
      </p:sp>
      <p:sp>
        <p:nvSpPr>
          <p:cNvPr id="11"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dirty="0"/>
          </a:p>
        </p:txBody>
      </p:sp>
      <p:pic>
        <p:nvPicPr>
          <p:cNvPr id="12" name="Afbeelding 7"/>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7993200" y="6353999"/>
            <a:ext cx="1008305" cy="360000"/>
          </a:xfrm>
          <a:prstGeom prst="rect">
            <a:avLst/>
          </a:prstGeom>
        </p:spPr>
      </p:pic>
      <p:sp>
        <p:nvSpPr>
          <p:cNvPr id="13" name="Tijdelijke aanduiding voor voettekst 4"/>
          <p:cNvSpPr>
            <a:spLocks noGrp="1"/>
          </p:cNvSpPr>
          <p:nvPr>
            <p:ph type="ftr" sz="quarter" idx="3"/>
          </p:nvPr>
        </p:nvSpPr>
        <p:spPr>
          <a:xfrm>
            <a:off x="4286250" y="6210000"/>
            <a:ext cx="369255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smtClean="0"/>
              <a:t>Departement Computerwetenschappen · Faculteit Wetenschappen · KU Leuven</a:t>
            </a:r>
            <a:endParaRPr lang="nl-NL" dirty="0"/>
          </a:p>
        </p:txBody>
      </p:sp>
      <p:sp>
        <p:nvSpPr>
          <p:cNvPr id="2" name="Title Placeholder 1"/>
          <p:cNvSpPr>
            <a:spLocks noGrp="1"/>
          </p:cNvSpPr>
          <p:nvPr>
            <p:ph type="title"/>
          </p:nvPr>
        </p:nvSpPr>
        <p:spPr>
          <a:xfrm>
            <a:off x="576000" y="216000"/>
            <a:ext cx="7991738" cy="1152000"/>
          </a:xfrm>
          <a:prstGeom prst="rect">
            <a:avLst/>
          </a:prstGeom>
        </p:spPr>
        <p:txBody>
          <a:bodyPr vert="horz" lIns="91440" tIns="45720" rIns="91440" bIns="45720" rtlCol="0" anchor="ctr">
            <a:normAutofit/>
          </a:bodyPr>
          <a:lstStyle/>
          <a:p>
            <a:r>
              <a:rPr lang="en-US" dirty="0" smtClean="0"/>
              <a:t>Click to edit Master title style</a:t>
            </a:r>
            <a:endParaRPr lang="nl-NL" dirty="0"/>
          </a:p>
        </p:txBody>
      </p:sp>
      <p:sp>
        <p:nvSpPr>
          <p:cNvPr id="3" name="Text Placeholder 2"/>
          <p:cNvSpPr>
            <a:spLocks noGrp="1"/>
          </p:cNvSpPr>
          <p:nvPr>
            <p:ph type="body" idx="1"/>
          </p:nvPr>
        </p:nvSpPr>
        <p:spPr>
          <a:xfrm>
            <a:off x="576000" y="1655999"/>
            <a:ext cx="7991738" cy="4392000"/>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Tree>
    <p:extLst>
      <p:ext uri="{BB962C8B-B14F-4D97-AF65-F5344CB8AC3E}">
        <p14:creationId xmlns:p14="http://schemas.microsoft.com/office/powerpoint/2010/main" val="33244973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74" r:id="rId4"/>
    <p:sldLayoutId id="2147483664" r:id="rId5"/>
    <p:sldLayoutId id="2147483665" r:id="rId6"/>
    <p:sldLayoutId id="2147483666" r:id="rId7"/>
    <p:sldLayoutId id="2147483667" r:id="rId8"/>
    <p:sldLayoutId id="2147483676" r:id="rId9"/>
  </p:sldLayoutIdLst>
  <p:hf hdr="0" dt="0"/>
  <p:txStyles>
    <p:titleStyle>
      <a:lvl1pPr algn="l" defTabSz="914400" rtl="0" eaLnBrk="1" latinLnBrk="0" hangingPunct="1">
        <a:lnSpc>
          <a:spcPct val="9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3816" userDrawn="1">
          <p15:clr>
            <a:srgbClr val="F26B43"/>
          </p15:clr>
        </p15:guide>
        <p15:guide id="2" pos="5397" userDrawn="1">
          <p15:clr>
            <a:srgbClr val="F26B43"/>
          </p15:clr>
        </p15:guide>
        <p15:guide id="3" orient="horz" pos="102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hthoek 6"/>
          <p:cNvSpPr/>
          <p:nvPr userDrawn="1"/>
        </p:nvSpPr>
        <p:spPr>
          <a:xfrm>
            <a:off x="0" y="6210000"/>
            <a:ext cx="9144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0"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15BE6352-CF92-4CB8-B2C0-9F716CAEF608}" type="datetime1">
              <a:rPr lang="nl-BE" smtClean="0"/>
              <a:t>27/11/2017</a:t>
            </a:fld>
            <a:endParaRPr lang="nl-NL" dirty="0"/>
          </a:p>
        </p:txBody>
      </p:sp>
      <p:sp>
        <p:nvSpPr>
          <p:cNvPr id="11"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dirty="0"/>
          </a:p>
        </p:txBody>
      </p:sp>
      <p:pic>
        <p:nvPicPr>
          <p:cNvPr id="12" name="Afbeelding 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993200" y="6353999"/>
            <a:ext cx="1008305" cy="360000"/>
          </a:xfrm>
          <a:prstGeom prst="rect">
            <a:avLst/>
          </a:prstGeom>
        </p:spPr>
      </p:pic>
      <p:sp>
        <p:nvSpPr>
          <p:cNvPr id="13" name="Tijdelijke aanduiding voor voettekst 4"/>
          <p:cNvSpPr>
            <a:spLocks noGrp="1"/>
          </p:cNvSpPr>
          <p:nvPr>
            <p:ph type="ftr" sz="quarter" idx="3"/>
          </p:nvPr>
        </p:nvSpPr>
        <p:spPr>
          <a:xfrm>
            <a:off x="4286250" y="6210000"/>
            <a:ext cx="369255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smtClean="0"/>
              <a:t>Departement Computerwetenschappen · Faculteit Wetenschappen · KU Leuven</a:t>
            </a:r>
            <a:endParaRPr lang="nl-NL" dirty="0"/>
          </a:p>
        </p:txBody>
      </p:sp>
      <p:sp>
        <p:nvSpPr>
          <p:cNvPr id="2" name="Title Placeholder 1"/>
          <p:cNvSpPr>
            <a:spLocks noGrp="1"/>
          </p:cNvSpPr>
          <p:nvPr>
            <p:ph type="title"/>
          </p:nvPr>
        </p:nvSpPr>
        <p:spPr>
          <a:xfrm>
            <a:off x="576000" y="216000"/>
            <a:ext cx="7991738" cy="1152000"/>
          </a:xfrm>
          <a:prstGeom prst="rect">
            <a:avLst/>
          </a:prstGeom>
        </p:spPr>
        <p:txBody>
          <a:bodyPr vert="horz" lIns="91440" tIns="45720" rIns="91440" bIns="45720" rtlCol="0" anchor="ctr">
            <a:normAutofit/>
          </a:bodyPr>
          <a:lstStyle/>
          <a:p>
            <a:r>
              <a:rPr lang="en-US" dirty="0" smtClean="0"/>
              <a:t>Click to edit Master title style</a:t>
            </a:r>
            <a:endParaRPr lang="nl-NL" dirty="0"/>
          </a:p>
        </p:txBody>
      </p:sp>
      <p:sp>
        <p:nvSpPr>
          <p:cNvPr id="3" name="Text Placeholder 2"/>
          <p:cNvSpPr>
            <a:spLocks noGrp="1"/>
          </p:cNvSpPr>
          <p:nvPr>
            <p:ph type="body" idx="1"/>
          </p:nvPr>
        </p:nvSpPr>
        <p:spPr>
          <a:xfrm>
            <a:off x="576000" y="1656000"/>
            <a:ext cx="7991738" cy="443722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extLst>
      <p:ext uri="{BB962C8B-B14F-4D97-AF65-F5344CB8AC3E}">
        <p14:creationId xmlns:p14="http://schemas.microsoft.com/office/powerpoint/2010/main" val="188281691"/>
      </p:ext>
    </p:extLst>
  </p:cSld>
  <p:clrMap bg1="lt1" tx1="dk1" bg2="lt2" tx2="dk2" accent1="accent1" accent2="accent2" accent3="accent3" accent4="accent4" accent5="accent5" accent6="accent6" hlink="hlink" folHlink="folHlink"/>
  <p:sldLayoutIdLst>
    <p:sldLayoutId id="2147483679" r:id="rId1"/>
    <p:sldLayoutId id="2147483682" r:id="rId2"/>
    <p:sldLayoutId id="2147483684" r:id="rId3"/>
  </p:sldLayoutIdLst>
  <p:hf hdr="0" dt="0"/>
  <p:txStyles>
    <p:titleStyle>
      <a:lvl1pPr algn="l" defTabSz="914400" rtl="0" eaLnBrk="1" latinLnBrk="0" hangingPunct="1">
        <a:lnSpc>
          <a:spcPct val="9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1026" userDrawn="1">
          <p15:clr>
            <a:srgbClr val="F26B43"/>
          </p15:clr>
        </p15:guide>
        <p15:guide id="2" pos="5397" userDrawn="1">
          <p15:clr>
            <a:srgbClr val="F26B43"/>
          </p15:clr>
        </p15:guide>
        <p15:guide id="3" orient="horz" pos="381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probabilistic-programming.org/wiki/Hom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b="1" dirty="0" err="1" smtClean="0"/>
              <a:t>Programmeren</a:t>
            </a:r>
            <a:r>
              <a:rPr lang="en-US" b="1" dirty="0" smtClean="0"/>
              <a:t> met </a:t>
            </a:r>
            <a:r>
              <a:rPr lang="en-US" b="1" dirty="0" err="1"/>
              <a:t>O</a:t>
            </a:r>
            <a:r>
              <a:rPr lang="en-US" b="1" dirty="0" err="1" smtClean="0"/>
              <a:t>nzekerheid</a:t>
            </a:r>
            <a:r>
              <a:rPr lang="en-US" b="1" dirty="0" smtClean="0"/>
              <a:t>: </a:t>
            </a:r>
            <a:r>
              <a:rPr lang="en-US" b="1" dirty="0" err="1" smtClean="0"/>
              <a:t>Een</a:t>
            </a:r>
            <a:r>
              <a:rPr lang="en-US" b="1" dirty="0" smtClean="0"/>
              <a:t> Case </a:t>
            </a:r>
            <a:r>
              <a:rPr lang="en-US" b="1" dirty="0"/>
              <a:t>S</a:t>
            </a:r>
            <a:r>
              <a:rPr lang="en-US" b="1" dirty="0" smtClean="0"/>
              <a:t>tudy</a:t>
            </a:r>
            <a:endParaRPr lang="nl-NL" dirty="0"/>
          </a:p>
        </p:txBody>
      </p:sp>
      <p:sp>
        <p:nvSpPr>
          <p:cNvPr id="3" name="Ondertitel 2"/>
          <p:cNvSpPr>
            <a:spLocks noGrp="1"/>
          </p:cNvSpPr>
          <p:nvPr>
            <p:ph type="subTitle" idx="1"/>
          </p:nvPr>
        </p:nvSpPr>
        <p:spPr/>
        <p:txBody>
          <a:bodyPr>
            <a:normAutofit fontScale="62500" lnSpcReduction="20000"/>
          </a:bodyPr>
          <a:lstStyle/>
          <a:p>
            <a:r>
              <a:rPr lang="en-US" dirty="0" err="1"/>
              <a:t>Sus</a:t>
            </a:r>
            <a:r>
              <a:rPr lang="en-US" dirty="0"/>
              <a:t> </a:t>
            </a:r>
            <a:r>
              <a:rPr lang="en-US" dirty="0" err="1"/>
              <a:t>Verwimp</a:t>
            </a:r>
            <a:endParaRPr lang="en-US" dirty="0"/>
          </a:p>
          <a:p>
            <a:r>
              <a:rPr lang="en-US" dirty="0" err="1"/>
              <a:t>Promotor</a:t>
            </a:r>
            <a:r>
              <a:rPr lang="en-US" dirty="0"/>
              <a:t>: Tom </a:t>
            </a:r>
            <a:r>
              <a:rPr lang="en-US" dirty="0" err="1" smtClean="0"/>
              <a:t>Schrijvers</a:t>
            </a:r>
            <a:endParaRPr lang="en-US" dirty="0" smtClean="0"/>
          </a:p>
          <a:p>
            <a:r>
              <a:rPr lang="en-US" dirty="0" err="1" smtClean="0"/>
              <a:t>Begeleider</a:t>
            </a:r>
            <a:r>
              <a:rPr lang="en-US" dirty="0" smtClean="0"/>
              <a:t>: Alexander </a:t>
            </a:r>
            <a:r>
              <a:rPr lang="en-US" dirty="0" err="1" smtClean="0"/>
              <a:t>Vandenbroucke</a:t>
            </a:r>
            <a:endParaRPr lang="en-US" dirty="0"/>
          </a:p>
          <a:p>
            <a:endParaRPr lang="nl-NL" dirty="0"/>
          </a:p>
        </p:txBody>
      </p:sp>
      <p:pic>
        <p:nvPicPr>
          <p:cNvPr id="1034" name="Picture 10" descr="https://scontent-bru2-1.xx.fbcdn.net/v/t34.0-12/22835526_10213745871942824_1451109758_n.png?oh=4a3caedf5d72cd24e691fff36b3d7382&amp;oe=59F3A5EC"/>
          <p:cNvPicPr>
            <a:picLocks noGrp="1" noChangeAspect="1" noChangeArrowheads="1"/>
          </p:cNvPicPr>
          <p:nvPr>
            <p:ph type="pic" sz="quarter" idx="10"/>
          </p:nvPr>
        </p:nvPicPr>
        <p:blipFill>
          <a:blip r:embed="rId3">
            <a:extLst>
              <a:ext uri="{28A0092B-C50C-407E-A947-70E740481C1C}">
                <a14:useLocalDpi xmlns:a14="http://schemas.microsoft.com/office/drawing/2010/main" val="0"/>
              </a:ext>
            </a:extLst>
          </a:blip>
          <a:srcRect l="2364" r="2364"/>
          <a:stretch>
            <a:fillRect/>
          </a:stretch>
        </p:blipFill>
        <p:spPr bwMode="auto">
          <a:xfrm>
            <a:off x="5226215" y="987973"/>
            <a:ext cx="4001867" cy="4200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37338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9</a:t>
            </a:fld>
            <a:endParaRPr lang="nl-NL" dirty="0"/>
          </a:p>
        </p:txBody>
      </p:sp>
      <p:sp>
        <p:nvSpPr>
          <p:cNvPr id="5" name="Title 4"/>
          <p:cNvSpPr>
            <a:spLocks noGrp="1"/>
          </p:cNvSpPr>
          <p:nvPr>
            <p:ph type="title"/>
          </p:nvPr>
        </p:nvSpPr>
        <p:spPr/>
        <p:txBody>
          <a:bodyPr/>
          <a:lstStyle/>
          <a:p>
            <a:pPr algn="ctr"/>
            <a:r>
              <a:rPr lang="en-US" dirty="0" err="1" smtClean="0"/>
              <a:t>Motivatie</a:t>
            </a:r>
            <a:endParaRPr lang="en-US" dirty="0"/>
          </a:p>
        </p:txBody>
      </p:sp>
      <p:sp>
        <p:nvSpPr>
          <p:cNvPr id="32" name="TextBox 31"/>
          <p:cNvSpPr txBox="1"/>
          <p:nvPr/>
        </p:nvSpPr>
        <p:spPr>
          <a:xfrm>
            <a:off x="2198496" y="1194316"/>
            <a:ext cx="4747009" cy="523220"/>
          </a:xfrm>
          <a:prstGeom prst="rect">
            <a:avLst/>
          </a:prstGeom>
          <a:noFill/>
        </p:spPr>
        <p:txBody>
          <a:bodyPr wrap="square" rtlCol="0">
            <a:spAutoFit/>
          </a:bodyPr>
          <a:lstStyle/>
          <a:p>
            <a:pPr algn="ctr"/>
            <a:r>
              <a:rPr lang="en-US" sz="2800" dirty="0" err="1" smtClean="0">
                <a:solidFill>
                  <a:srgbClr val="2F4D5D"/>
                </a:solidFill>
              </a:rPr>
              <a:t>Mijn</a:t>
            </a:r>
            <a:r>
              <a:rPr lang="en-US" sz="2800" dirty="0" smtClean="0">
                <a:solidFill>
                  <a:srgbClr val="2F4D5D"/>
                </a:solidFill>
              </a:rPr>
              <a:t> </a:t>
            </a:r>
            <a:r>
              <a:rPr lang="en-US" sz="2800" dirty="0" err="1" smtClean="0">
                <a:solidFill>
                  <a:srgbClr val="2F4D5D"/>
                </a:solidFill>
              </a:rPr>
              <a:t>evaluatie</a:t>
            </a:r>
            <a:endParaRPr lang="en-US" sz="2800" dirty="0">
              <a:solidFill>
                <a:srgbClr val="2F4D5D"/>
              </a:solidFill>
            </a:endParaRPr>
          </a:p>
        </p:txBody>
      </p:sp>
      <p:grpSp>
        <p:nvGrpSpPr>
          <p:cNvPr id="33" name="Group 32"/>
          <p:cNvGrpSpPr/>
          <p:nvPr/>
        </p:nvGrpSpPr>
        <p:grpSpPr>
          <a:xfrm>
            <a:off x="2122892" y="1830255"/>
            <a:ext cx="1774168" cy="1114097"/>
            <a:chOff x="651642" y="3804743"/>
            <a:chExt cx="1774168" cy="1114097"/>
          </a:xfrm>
        </p:grpSpPr>
        <p:sp>
          <p:nvSpPr>
            <p:cNvPr id="34" name="Oval 33"/>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829113" y="4177126"/>
              <a:ext cx="1419225" cy="369332"/>
            </a:xfrm>
            <a:prstGeom prst="rect">
              <a:avLst/>
            </a:prstGeom>
            <a:noFill/>
          </p:spPr>
          <p:txBody>
            <a:bodyPr wrap="square" rtlCol="0">
              <a:spAutoFit/>
            </a:bodyPr>
            <a:lstStyle/>
            <a:p>
              <a:pPr algn="ctr"/>
              <a:r>
                <a:rPr lang="en-US" dirty="0"/>
                <a:t>ProbLog2</a:t>
              </a:r>
            </a:p>
          </p:txBody>
        </p:sp>
      </p:grpSp>
      <p:sp>
        <p:nvSpPr>
          <p:cNvPr id="36" name="Left-Right Arrow 35"/>
          <p:cNvSpPr/>
          <p:nvPr/>
        </p:nvSpPr>
        <p:spPr>
          <a:xfrm>
            <a:off x="4023106" y="2302855"/>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37" name="Group 36"/>
          <p:cNvGrpSpPr/>
          <p:nvPr/>
        </p:nvGrpSpPr>
        <p:grpSpPr>
          <a:xfrm>
            <a:off x="2122891" y="3044571"/>
            <a:ext cx="1774168" cy="1114097"/>
            <a:chOff x="651642" y="3804743"/>
            <a:chExt cx="1774168" cy="1114097"/>
          </a:xfrm>
        </p:grpSpPr>
        <p:sp>
          <p:nvSpPr>
            <p:cNvPr id="38" name="Oval 37"/>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913360" y="4177125"/>
              <a:ext cx="1250731" cy="369332"/>
            </a:xfrm>
            <a:prstGeom prst="rect">
              <a:avLst/>
            </a:prstGeom>
            <a:noFill/>
          </p:spPr>
          <p:txBody>
            <a:bodyPr wrap="square" rtlCol="0">
              <a:spAutoFit/>
            </a:bodyPr>
            <a:lstStyle/>
            <a:p>
              <a:pPr algn="ctr"/>
              <a:endParaRPr lang="en-US" dirty="0"/>
            </a:p>
          </p:txBody>
        </p:sp>
      </p:grpSp>
      <p:sp>
        <p:nvSpPr>
          <p:cNvPr id="40" name="Oval 39"/>
          <p:cNvSpPr/>
          <p:nvPr/>
        </p:nvSpPr>
        <p:spPr>
          <a:xfrm>
            <a:off x="5291760" y="3044574"/>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p:cNvGrpSpPr/>
          <p:nvPr/>
        </p:nvGrpSpPr>
        <p:grpSpPr>
          <a:xfrm>
            <a:off x="2122892" y="4266348"/>
            <a:ext cx="1774168" cy="1114097"/>
            <a:chOff x="651642" y="3804743"/>
            <a:chExt cx="1774168" cy="1114097"/>
          </a:xfrm>
        </p:grpSpPr>
        <p:sp>
          <p:nvSpPr>
            <p:cNvPr id="43" name="Oval 42"/>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824272" y="4029158"/>
              <a:ext cx="1419225" cy="646331"/>
            </a:xfrm>
            <a:prstGeom prst="rect">
              <a:avLst/>
            </a:prstGeom>
            <a:noFill/>
          </p:spPr>
          <p:txBody>
            <a:bodyPr wrap="square" rtlCol="0">
              <a:spAutoFit/>
            </a:bodyPr>
            <a:lstStyle/>
            <a:p>
              <a:pPr algn="ctr"/>
              <a:r>
                <a:rPr lang="en-US" dirty="0" err="1" smtClean="0"/>
                <a:t>Functioneel</a:t>
              </a:r>
              <a:r>
                <a:rPr lang="en-US" dirty="0" smtClean="0"/>
                <a:t> </a:t>
              </a:r>
              <a:r>
                <a:rPr lang="en-US" dirty="0" err="1" smtClean="0"/>
                <a:t>paradigma</a:t>
              </a:r>
              <a:endParaRPr lang="en-US" dirty="0"/>
            </a:p>
          </p:txBody>
        </p:sp>
      </p:grpSp>
      <p:grpSp>
        <p:nvGrpSpPr>
          <p:cNvPr id="45" name="Group 44"/>
          <p:cNvGrpSpPr/>
          <p:nvPr/>
        </p:nvGrpSpPr>
        <p:grpSpPr>
          <a:xfrm>
            <a:off x="5291761" y="4266351"/>
            <a:ext cx="1774168" cy="1114097"/>
            <a:chOff x="651642" y="3804743"/>
            <a:chExt cx="1774168" cy="1114097"/>
          </a:xfrm>
        </p:grpSpPr>
        <p:sp>
          <p:nvSpPr>
            <p:cNvPr id="46" name="Oval 45"/>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864442" y="4038625"/>
              <a:ext cx="1383896" cy="646331"/>
            </a:xfrm>
            <a:prstGeom prst="rect">
              <a:avLst/>
            </a:prstGeom>
            <a:noFill/>
          </p:spPr>
          <p:txBody>
            <a:bodyPr wrap="square" rtlCol="0">
              <a:spAutoFit/>
            </a:bodyPr>
            <a:lstStyle/>
            <a:p>
              <a:pPr algn="ctr"/>
              <a:r>
                <a:rPr lang="en-US" dirty="0" err="1"/>
                <a:t>Functioneel</a:t>
              </a:r>
              <a:r>
                <a:rPr lang="en-US" dirty="0"/>
                <a:t> </a:t>
              </a:r>
              <a:r>
                <a:rPr lang="en-US" dirty="0" err="1"/>
                <a:t>paradigma</a:t>
              </a:r>
              <a:endParaRPr lang="en-US" dirty="0"/>
            </a:p>
          </p:txBody>
        </p:sp>
      </p:grpSp>
      <p:grpSp>
        <p:nvGrpSpPr>
          <p:cNvPr id="49" name="Group 48"/>
          <p:cNvGrpSpPr/>
          <p:nvPr/>
        </p:nvGrpSpPr>
        <p:grpSpPr>
          <a:xfrm>
            <a:off x="5331929" y="1830253"/>
            <a:ext cx="1774168" cy="1114097"/>
            <a:chOff x="651642" y="3804743"/>
            <a:chExt cx="1774168" cy="1114097"/>
          </a:xfrm>
        </p:grpSpPr>
        <p:sp>
          <p:nvSpPr>
            <p:cNvPr id="50" name="Oval 49"/>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829113" y="4177125"/>
              <a:ext cx="1419225" cy="369332"/>
            </a:xfrm>
            <a:prstGeom prst="rect">
              <a:avLst/>
            </a:prstGeom>
            <a:noFill/>
          </p:spPr>
          <p:txBody>
            <a:bodyPr wrap="square" rtlCol="0">
              <a:spAutoFit/>
            </a:bodyPr>
            <a:lstStyle/>
            <a:p>
              <a:pPr algn="ctr"/>
              <a:r>
                <a:rPr lang="en-US" dirty="0" smtClean="0"/>
                <a:t>Anglican</a:t>
              </a:r>
              <a:endParaRPr lang="en-US" dirty="0"/>
            </a:p>
          </p:txBody>
        </p:sp>
      </p:grpSp>
      <p:sp>
        <p:nvSpPr>
          <p:cNvPr id="52" name="TextBox 51"/>
          <p:cNvSpPr txBox="1"/>
          <p:nvPr/>
        </p:nvSpPr>
        <p:spPr>
          <a:xfrm>
            <a:off x="2295523" y="3272990"/>
            <a:ext cx="1419225" cy="646331"/>
          </a:xfrm>
          <a:prstGeom prst="rect">
            <a:avLst/>
          </a:prstGeom>
          <a:noFill/>
        </p:spPr>
        <p:txBody>
          <a:bodyPr wrap="square" rtlCol="0">
            <a:spAutoFit/>
          </a:bodyPr>
          <a:lstStyle/>
          <a:p>
            <a:pPr algn="ctr"/>
            <a:r>
              <a:rPr lang="en-US" dirty="0" err="1" smtClean="0"/>
              <a:t>Logisch</a:t>
            </a:r>
            <a:r>
              <a:rPr lang="en-US" dirty="0" smtClean="0"/>
              <a:t> </a:t>
            </a:r>
            <a:r>
              <a:rPr lang="en-US" dirty="0" err="1" smtClean="0"/>
              <a:t>paradigma</a:t>
            </a:r>
            <a:endParaRPr lang="en-US" dirty="0"/>
          </a:p>
        </p:txBody>
      </p:sp>
      <p:sp>
        <p:nvSpPr>
          <p:cNvPr id="53" name="TextBox 52"/>
          <p:cNvSpPr txBox="1"/>
          <p:nvPr/>
        </p:nvSpPr>
        <p:spPr>
          <a:xfrm>
            <a:off x="5469232" y="3278456"/>
            <a:ext cx="1419225" cy="646331"/>
          </a:xfrm>
          <a:prstGeom prst="rect">
            <a:avLst/>
          </a:prstGeom>
          <a:noFill/>
        </p:spPr>
        <p:txBody>
          <a:bodyPr wrap="square" rtlCol="0">
            <a:spAutoFit/>
          </a:bodyPr>
          <a:lstStyle/>
          <a:p>
            <a:pPr algn="ctr"/>
            <a:r>
              <a:rPr lang="en-US" dirty="0" err="1" smtClean="0"/>
              <a:t>Logisch</a:t>
            </a:r>
            <a:r>
              <a:rPr lang="en-US" dirty="0" smtClean="0"/>
              <a:t> </a:t>
            </a:r>
            <a:r>
              <a:rPr lang="en-US" dirty="0" err="1" smtClean="0"/>
              <a:t>paradigma</a:t>
            </a:r>
            <a:endParaRPr lang="en-US" dirty="0"/>
          </a:p>
        </p:txBody>
      </p:sp>
      <p:sp>
        <p:nvSpPr>
          <p:cNvPr id="54" name="Left-Right Arrow 53"/>
          <p:cNvSpPr/>
          <p:nvPr/>
        </p:nvSpPr>
        <p:spPr>
          <a:xfrm rot="20200177">
            <a:off x="4023106" y="4106078"/>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5" name="Left-Right Arrow 54"/>
          <p:cNvSpPr/>
          <p:nvPr/>
        </p:nvSpPr>
        <p:spPr>
          <a:xfrm rot="1430628">
            <a:off x="4023106" y="4101763"/>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7008089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10</a:t>
            </a:fld>
            <a:endParaRPr lang="nl-NL" dirty="0"/>
          </a:p>
        </p:txBody>
      </p:sp>
      <p:sp>
        <p:nvSpPr>
          <p:cNvPr id="5" name="Title 4"/>
          <p:cNvSpPr>
            <a:spLocks noGrp="1"/>
          </p:cNvSpPr>
          <p:nvPr>
            <p:ph type="title"/>
          </p:nvPr>
        </p:nvSpPr>
        <p:spPr/>
        <p:txBody>
          <a:bodyPr/>
          <a:lstStyle/>
          <a:p>
            <a:pPr algn="ctr"/>
            <a:r>
              <a:rPr lang="en-US" dirty="0" smtClean="0"/>
              <a:t>Hoe doe </a:t>
            </a:r>
            <a:r>
              <a:rPr lang="en-US" dirty="0" err="1" smtClean="0"/>
              <a:t>ik</a:t>
            </a:r>
            <a:r>
              <a:rPr lang="en-US" dirty="0" smtClean="0"/>
              <a:t> </a:t>
            </a:r>
            <a:r>
              <a:rPr lang="en-US" dirty="0" err="1" smtClean="0"/>
              <a:t>dit</a:t>
            </a:r>
            <a:r>
              <a:rPr lang="en-US" dirty="0" smtClean="0"/>
              <a:t>?</a:t>
            </a:r>
            <a:endParaRPr lang="en-US" dirty="0"/>
          </a:p>
        </p:txBody>
      </p:sp>
      <p:grpSp>
        <p:nvGrpSpPr>
          <p:cNvPr id="6" name="Group 5"/>
          <p:cNvGrpSpPr/>
          <p:nvPr/>
        </p:nvGrpSpPr>
        <p:grpSpPr>
          <a:xfrm>
            <a:off x="3684916" y="1457872"/>
            <a:ext cx="1774168" cy="1114097"/>
            <a:chOff x="651642" y="3804743"/>
            <a:chExt cx="1774168" cy="1114097"/>
          </a:xfrm>
        </p:grpSpPr>
        <p:sp>
          <p:nvSpPr>
            <p:cNvPr id="7" name="Oval 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13359" y="4038625"/>
              <a:ext cx="1250731" cy="646331"/>
            </a:xfrm>
            <a:prstGeom prst="rect">
              <a:avLst/>
            </a:prstGeom>
            <a:noFill/>
          </p:spPr>
          <p:txBody>
            <a:bodyPr wrap="square" rtlCol="0">
              <a:spAutoFit/>
            </a:bodyPr>
            <a:lstStyle/>
            <a:p>
              <a:pPr algn="ctr"/>
              <a:r>
                <a:rPr lang="en-US" dirty="0" err="1" smtClean="0"/>
                <a:t>Spel</a:t>
              </a:r>
              <a:r>
                <a:rPr lang="en-US" dirty="0"/>
                <a:t> </a:t>
              </a:r>
              <a:r>
                <a:rPr lang="en-US" dirty="0" err="1" smtClean="0"/>
                <a:t>verzinnen</a:t>
              </a:r>
              <a:endParaRPr lang="en-US" dirty="0"/>
            </a:p>
          </p:txBody>
        </p:sp>
      </p:grpSp>
      <p:sp>
        <p:nvSpPr>
          <p:cNvPr id="10" name="TextBox 9"/>
          <p:cNvSpPr txBox="1"/>
          <p:nvPr/>
        </p:nvSpPr>
        <p:spPr>
          <a:xfrm>
            <a:off x="2143123" y="5019675"/>
            <a:ext cx="4857750" cy="461665"/>
          </a:xfrm>
          <a:prstGeom prst="rect">
            <a:avLst/>
          </a:prstGeom>
          <a:noFill/>
        </p:spPr>
        <p:txBody>
          <a:bodyPr wrap="square" rtlCol="0">
            <a:spAutoFit/>
          </a:bodyPr>
          <a:lstStyle/>
          <a:p>
            <a:pPr algn="ctr"/>
            <a:r>
              <a:rPr lang="en-US" sz="2400" dirty="0" err="1">
                <a:solidFill>
                  <a:srgbClr val="FF0000"/>
                </a:solidFill>
              </a:rPr>
              <a:t>Probabilistische</a:t>
            </a:r>
            <a:r>
              <a:rPr lang="en-US" sz="2400" dirty="0">
                <a:solidFill>
                  <a:srgbClr val="FF0000"/>
                </a:solidFill>
              </a:rPr>
              <a:t> </a:t>
            </a:r>
            <a:r>
              <a:rPr lang="en-US" sz="2400" dirty="0" err="1">
                <a:solidFill>
                  <a:srgbClr val="FF0000"/>
                </a:solidFill>
              </a:rPr>
              <a:t>aspecten</a:t>
            </a:r>
            <a:r>
              <a:rPr lang="en-US" sz="2400" dirty="0" smtClean="0">
                <a:solidFill>
                  <a:srgbClr val="FF0000"/>
                </a:solidFill>
              </a:rPr>
              <a:t>!</a:t>
            </a:r>
          </a:p>
        </p:txBody>
      </p:sp>
    </p:spTree>
    <p:extLst>
      <p:ext uri="{BB962C8B-B14F-4D97-AF65-F5344CB8AC3E}">
        <p14:creationId xmlns:p14="http://schemas.microsoft.com/office/powerpoint/2010/main" val="25127966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11</a:t>
            </a:fld>
            <a:endParaRPr lang="nl-NL" dirty="0"/>
          </a:p>
        </p:txBody>
      </p:sp>
      <p:sp>
        <p:nvSpPr>
          <p:cNvPr id="5" name="Title 4"/>
          <p:cNvSpPr>
            <a:spLocks noGrp="1"/>
          </p:cNvSpPr>
          <p:nvPr>
            <p:ph type="title"/>
          </p:nvPr>
        </p:nvSpPr>
        <p:spPr/>
        <p:txBody>
          <a:bodyPr/>
          <a:lstStyle/>
          <a:p>
            <a:pPr algn="ctr"/>
            <a:r>
              <a:rPr lang="en-US" dirty="0" smtClean="0"/>
              <a:t>Hoe doe </a:t>
            </a:r>
            <a:r>
              <a:rPr lang="en-US" dirty="0" err="1" smtClean="0"/>
              <a:t>ik</a:t>
            </a:r>
            <a:r>
              <a:rPr lang="en-US" dirty="0" smtClean="0"/>
              <a:t> </a:t>
            </a:r>
            <a:r>
              <a:rPr lang="en-US" dirty="0" err="1" smtClean="0"/>
              <a:t>dit</a:t>
            </a:r>
            <a:r>
              <a:rPr lang="en-US" dirty="0" smtClean="0"/>
              <a:t>?</a:t>
            </a:r>
            <a:endParaRPr lang="en-US" dirty="0"/>
          </a:p>
        </p:txBody>
      </p:sp>
      <p:grpSp>
        <p:nvGrpSpPr>
          <p:cNvPr id="6" name="Group 5"/>
          <p:cNvGrpSpPr/>
          <p:nvPr/>
        </p:nvGrpSpPr>
        <p:grpSpPr>
          <a:xfrm>
            <a:off x="3684916" y="1457872"/>
            <a:ext cx="1774168" cy="1114097"/>
            <a:chOff x="651642" y="3804743"/>
            <a:chExt cx="1774168" cy="1114097"/>
          </a:xfrm>
        </p:grpSpPr>
        <p:sp>
          <p:nvSpPr>
            <p:cNvPr id="7" name="Oval 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13359" y="4038625"/>
              <a:ext cx="1250731" cy="646331"/>
            </a:xfrm>
            <a:prstGeom prst="rect">
              <a:avLst/>
            </a:prstGeom>
            <a:noFill/>
          </p:spPr>
          <p:txBody>
            <a:bodyPr wrap="square" rtlCol="0">
              <a:spAutoFit/>
            </a:bodyPr>
            <a:lstStyle/>
            <a:p>
              <a:pPr algn="ctr"/>
              <a:r>
                <a:rPr lang="en-US" dirty="0" err="1" smtClean="0"/>
                <a:t>Spel</a:t>
              </a:r>
              <a:r>
                <a:rPr lang="en-US" dirty="0"/>
                <a:t> </a:t>
              </a:r>
              <a:r>
                <a:rPr lang="en-US" dirty="0" err="1" smtClean="0"/>
                <a:t>verzinnen</a:t>
              </a:r>
              <a:endParaRPr lang="en-US" dirty="0"/>
            </a:p>
          </p:txBody>
        </p:sp>
      </p:grpSp>
      <p:grpSp>
        <p:nvGrpSpPr>
          <p:cNvPr id="14" name="Group 13"/>
          <p:cNvGrpSpPr/>
          <p:nvPr/>
        </p:nvGrpSpPr>
        <p:grpSpPr>
          <a:xfrm>
            <a:off x="2118051" y="2571969"/>
            <a:ext cx="1774168" cy="1114097"/>
            <a:chOff x="651642" y="3804743"/>
            <a:chExt cx="1774168" cy="1114097"/>
          </a:xfrm>
        </p:grpSpPr>
        <p:sp>
          <p:nvSpPr>
            <p:cNvPr id="15" name="Oval 14"/>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13360" y="4177125"/>
              <a:ext cx="1250731" cy="369332"/>
            </a:xfrm>
            <a:prstGeom prst="rect">
              <a:avLst/>
            </a:prstGeom>
            <a:noFill/>
          </p:spPr>
          <p:txBody>
            <a:bodyPr wrap="square" rtlCol="0">
              <a:spAutoFit/>
            </a:bodyPr>
            <a:lstStyle/>
            <a:p>
              <a:pPr algn="ctr"/>
              <a:endParaRPr lang="en-US" dirty="0"/>
            </a:p>
          </p:txBody>
        </p:sp>
      </p:grpSp>
      <p:sp>
        <p:nvSpPr>
          <p:cNvPr id="17" name="Oval 16"/>
          <p:cNvSpPr/>
          <p:nvPr/>
        </p:nvSpPr>
        <p:spPr>
          <a:xfrm>
            <a:off x="5286920" y="2571972"/>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295522" y="2944354"/>
            <a:ext cx="1419225" cy="369332"/>
          </a:xfrm>
          <a:prstGeom prst="rect">
            <a:avLst/>
          </a:prstGeom>
          <a:noFill/>
        </p:spPr>
        <p:txBody>
          <a:bodyPr wrap="square" rtlCol="0">
            <a:spAutoFit/>
          </a:bodyPr>
          <a:lstStyle/>
          <a:p>
            <a:pPr algn="ctr"/>
            <a:r>
              <a:rPr lang="en-US" dirty="0" smtClean="0"/>
              <a:t>ProbLog2</a:t>
            </a:r>
            <a:endParaRPr lang="en-US" dirty="0"/>
          </a:p>
        </p:txBody>
      </p:sp>
      <p:sp>
        <p:nvSpPr>
          <p:cNvPr id="19" name="TextBox 18"/>
          <p:cNvSpPr txBox="1"/>
          <p:nvPr/>
        </p:nvSpPr>
        <p:spPr>
          <a:xfrm>
            <a:off x="5464392" y="2944354"/>
            <a:ext cx="1419225" cy="369332"/>
          </a:xfrm>
          <a:prstGeom prst="rect">
            <a:avLst/>
          </a:prstGeom>
          <a:noFill/>
        </p:spPr>
        <p:txBody>
          <a:bodyPr wrap="square" rtlCol="0">
            <a:spAutoFit/>
          </a:bodyPr>
          <a:lstStyle/>
          <a:p>
            <a:pPr algn="ctr"/>
            <a:r>
              <a:rPr lang="en-US" dirty="0" smtClean="0"/>
              <a:t>Anglican</a:t>
            </a:r>
            <a:endParaRPr lang="en-US" dirty="0"/>
          </a:p>
        </p:txBody>
      </p:sp>
      <p:cxnSp>
        <p:nvCxnSpPr>
          <p:cNvPr id="20" name="Straight Arrow Connector 19"/>
          <p:cNvCxnSpPr>
            <a:stCxn id="7" idx="3"/>
            <a:endCxn id="15" idx="7"/>
          </p:cNvCxnSpPr>
          <p:nvPr/>
        </p:nvCxnSpPr>
        <p:spPr>
          <a:xfrm flipH="1">
            <a:off x="3632398" y="2408813"/>
            <a:ext cx="312339" cy="326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5"/>
            <a:endCxn id="17" idx="1"/>
          </p:cNvCxnSpPr>
          <p:nvPr/>
        </p:nvCxnSpPr>
        <p:spPr>
          <a:xfrm>
            <a:off x="5199263" y="2408813"/>
            <a:ext cx="347478" cy="3263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143123" y="5019675"/>
            <a:ext cx="4857750" cy="830997"/>
          </a:xfrm>
          <a:prstGeom prst="rect">
            <a:avLst/>
          </a:prstGeom>
          <a:noFill/>
        </p:spPr>
        <p:txBody>
          <a:bodyPr wrap="square" rtlCol="0">
            <a:spAutoFit/>
          </a:bodyPr>
          <a:lstStyle/>
          <a:p>
            <a:pPr algn="ctr"/>
            <a:r>
              <a:rPr lang="en-US" sz="2400" dirty="0" err="1">
                <a:solidFill>
                  <a:srgbClr val="FF0000"/>
                </a:solidFill>
              </a:rPr>
              <a:t>Implementatie</a:t>
            </a:r>
            <a:r>
              <a:rPr lang="en-US" sz="2400" dirty="0">
                <a:solidFill>
                  <a:srgbClr val="FF0000"/>
                </a:solidFill>
              </a:rPr>
              <a:t> in PPL’s</a:t>
            </a:r>
          </a:p>
          <a:p>
            <a:pPr algn="ctr"/>
            <a:r>
              <a:rPr lang="en-US" sz="2400" dirty="0" err="1">
                <a:solidFill>
                  <a:srgbClr val="FF0000"/>
                </a:solidFill>
              </a:rPr>
              <a:t>Karakteristieken</a:t>
            </a:r>
            <a:r>
              <a:rPr lang="en-US" sz="2400" dirty="0">
                <a:solidFill>
                  <a:srgbClr val="FF0000"/>
                </a:solidFill>
              </a:rPr>
              <a:t> van </a:t>
            </a:r>
            <a:r>
              <a:rPr lang="en-US" sz="2400" dirty="0" err="1">
                <a:solidFill>
                  <a:srgbClr val="FF0000"/>
                </a:solidFill>
              </a:rPr>
              <a:t>taal</a:t>
            </a:r>
            <a:endParaRPr lang="en-US" sz="2400" dirty="0">
              <a:solidFill>
                <a:srgbClr val="FF0000"/>
              </a:solidFill>
            </a:endParaRPr>
          </a:p>
        </p:txBody>
      </p:sp>
    </p:spTree>
    <p:extLst>
      <p:ext uri="{BB962C8B-B14F-4D97-AF65-F5344CB8AC3E}">
        <p14:creationId xmlns:p14="http://schemas.microsoft.com/office/powerpoint/2010/main" val="29027431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12</a:t>
            </a:fld>
            <a:endParaRPr lang="nl-NL" dirty="0"/>
          </a:p>
        </p:txBody>
      </p:sp>
      <p:sp>
        <p:nvSpPr>
          <p:cNvPr id="5" name="Title 4"/>
          <p:cNvSpPr>
            <a:spLocks noGrp="1"/>
          </p:cNvSpPr>
          <p:nvPr>
            <p:ph type="title"/>
          </p:nvPr>
        </p:nvSpPr>
        <p:spPr/>
        <p:txBody>
          <a:bodyPr/>
          <a:lstStyle/>
          <a:p>
            <a:pPr algn="ctr"/>
            <a:r>
              <a:rPr lang="en-US" dirty="0" smtClean="0"/>
              <a:t>Hoe doe </a:t>
            </a:r>
            <a:r>
              <a:rPr lang="en-US" dirty="0" err="1" smtClean="0"/>
              <a:t>ik</a:t>
            </a:r>
            <a:r>
              <a:rPr lang="en-US" dirty="0" smtClean="0"/>
              <a:t> </a:t>
            </a:r>
            <a:r>
              <a:rPr lang="en-US" dirty="0" err="1" smtClean="0"/>
              <a:t>dit</a:t>
            </a:r>
            <a:r>
              <a:rPr lang="en-US" dirty="0" smtClean="0"/>
              <a:t>?</a:t>
            </a:r>
            <a:endParaRPr lang="en-US" dirty="0"/>
          </a:p>
        </p:txBody>
      </p:sp>
      <p:grpSp>
        <p:nvGrpSpPr>
          <p:cNvPr id="6" name="Group 5"/>
          <p:cNvGrpSpPr/>
          <p:nvPr/>
        </p:nvGrpSpPr>
        <p:grpSpPr>
          <a:xfrm>
            <a:off x="3684916" y="1457872"/>
            <a:ext cx="1774168" cy="1114097"/>
            <a:chOff x="651642" y="3804743"/>
            <a:chExt cx="1774168" cy="1114097"/>
          </a:xfrm>
        </p:grpSpPr>
        <p:sp>
          <p:nvSpPr>
            <p:cNvPr id="7" name="Oval 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13359" y="4038625"/>
              <a:ext cx="1250731" cy="646331"/>
            </a:xfrm>
            <a:prstGeom prst="rect">
              <a:avLst/>
            </a:prstGeom>
            <a:noFill/>
          </p:spPr>
          <p:txBody>
            <a:bodyPr wrap="square" rtlCol="0">
              <a:spAutoFit/>
            </a:bodyPr>
            <a:lstStyle/>
            <a:p>
              <a:pPr algn="ctr"/>
              <a:r>
                <a:rPr lang="en-US" dirty="0" err="1" smtClean="0"/>
                <a:t>Spel</a:t>
              </a:r>
              <a:r>
                <a:rPr lang="en-US" dirty="0"/>
                <a:t> </a:t>
              </a:r>
              <a:r>
                <a:rPr lang="en-US" dirty="0" err="1" smtClean="0"/>
                <a:t>verzinnen</a:t>
              </a:r>
              <a:endParaRPr lang="en-US" dirty="0"/>
            </a:p>
          </p:txBody>
        </p:sp>
      </p:grpSp>
      <p:grpSp>
        <p:nvGrpSpPr>
          <p:cNvPr id="14" name="Group 13"/>
          <p:cNvGrpSpPr/>
          <p:nvPr/>
        </p:nvGrpSpPr>
        <p:grpSpPr>
          <a:xfrm>
            <a:off x="2118051" y="2571969"/>
            <a:ext cx="1774168" cy="1114097"/>
            <a:chOff x="651642" y="3804743"/>
            <a:chExt cx="1774168" cy="1114097"/>
          </a:xfrm>
        </p:grpSpPr>
        <p:sp>
          <p:nvSpPr>
            <p:cNvPr id="15" name="Oval 14"/>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13360" y="4177125"/>
              <a:ext cx="1250731" cy="369332"/>
            </a:xfrm>
            <a:prstGeom prst="rect">
              <a:avLst/>
            </a:prstGeom>
            <a:noFill/>
          </p:spPr>
          <p:txBody>
            <a:bodyPr wrap="square" rtlCol="0">
              <a:spAutoFit/>
            </a:bodyPr>
            <a:lstStyle/>
            <a:p>
              <a:pPr algn="ctr"/>
              <a:endParaRPr lang="en-US" dirty="0"/>
            </a:p>
          </p:txBody>
        </p:sp>
      </p:grpSp>
      <p:sp>
        <p:nvSpPr>
          <p:cNvPr id="17" name="Oval 16"/>
          <p:cNvSpPr/>
          <p:nvPr/>
        </p:nvSpPr>
        <p:spPr>
          <a:xfrm>
            <a:off x="5286920" y="2571972"/>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295522" y="2944354"/>
            <a:ext cx="1419225" cy="369332"/>
          </a:xfrm>
          <a:prstGeom prst="rect">
            <a:avLst/>
          </a:prstGeom>
          <a:noFill/>
        </p:spPr>
        <p:txBody>
          <a:bodyPr wrap="square" rtlCol="0">
            <a:spAutoFit/>
          </a:bodyPr>
          <a:lstStyle/>
          <a:p>
            <a:pPr algn="ctr"/>
            <a:r>
              <a:rPr lang="en-US" dirty="0" smtClean="0"/>
              <a:t>ProbLog2</a:t>
            </a:r>
            <a:endParaRPr lang="en-US" dirty="0"/>
          </a:p>
        </p:txBody>
      </p:sp>
      <p:sp>
        <p:nvSpPr>
          <p:cNvPr id="19" name="TextBox 18"/>
          <p:cNvSpPr txBox="1"/>
          <p:nvPr/>
        </p:nvSpPr>
        <p:spPr>
          <a:xfrm>
            <a:off x="5464392" y="2944354"/>
            <a:ext cx="1419225" cy="369332"/>
          </a:xfrm>
          <a:prstGeom prst="rect">
            <a:avLst/>
          </a:prstGeom>
          <a:noFill/>
        </p:spPr>
        <p:txBody>
          <a:bodyPr wrap="square" rtlCol="0">
            <a:spAutoFit/>
          </a:bodyPr>
          <a:lstStyle/>
          <a:p>
            <a:pPr algn="ctr"/>
            <a:r>
              <a:rPr lang="en-US" dirty="0" smtClean="0"/>
              <a:t>Anglican</a:t>
            </a:r>
            <a:endParaRPr lang="en-US" dirty="0"/>
          </a:p>
        </p:txBody>
      </p:sp>
      <p:cxnSp>
        <p:nvCxnSpPr>
          <p:cNvPr id="20" name="Straight Arrow Connector 19"/>
          <p:cNvCxnSpPr>
            <a:stCxn id="7" idx="3"/>
            <a:endCxn id="15" idx="7"/>
          </p:cNvCxnSpPr>
          <p:nvPr/>
        </p:nvCxnSpPr>
        <p:spPr>
          <a:xfrm flipH="1">
            <a:off x="3632398" y="2408813"/>
            <a:ext cx="312339" cy="326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5"/>
            <a:endCxn id="17" idx="1"/>
          </p:cNvCxnSpPr>
          <p:nvPr/>
        </p:nvCxnSpPr>
        <p:spPr>
          <a:xfrm>
            <a:off x="5199263" y="2408813"/>
            <a:ext cx="347478" cy="3263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2118050" y="3852241"/>
            <a:ext cx="1774168" cy="1114097"/>
            <a:chOff x="651642" y="3804743"/>
            <a:chExt cx="1774168" cy="1114097"/>
          </a:xfrm>
        </p:grpSpPr>
        <p:sp>
          <p:nvSpPr>
            <p:cNvPr id="23" name="Oval 22"/>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913360" y="4177125"/>
              <a:ext cx="1250731" cy="369332"/>
            </a:xfrm>
            <a:prstGeom prst="rect">
              <a:avLst/>
            </a:prstGeom>
            <a:noFill/>
          </p:spPr>
          <p:txBody>
            <a:bodyPr wrap="square" rtlCol="0">
              <a:spAutoFit/>
            </a:bodyPr>
            <a:lstStyle/>
            <a:p>
              <a:pPr algn="ctr"/>
              <a:endParaRPr lang="en-US" dirty="0"/>
            </a:p>
          </p:txBody>
        </p:sp>
      </p:grpSp>
      <p:sp>
        <p:nvSpPr>
          <p:cNvPr id="25" name="Oval 24"/>
          <p:cNvSpPr/>
          <p:nvPr/>
        </p:nvSpPr>
        <p:spPr>
          <a:xfrm>
            <a:off x="5286919" y="3852244"/>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2295522" y="4224623"/>
            <a:ext cx="1419225" cy="369332"/>
          </a:xfrm>
          <a:prstGeom prst="rect">
            <a:avLst/>
          </a:prstGeom>
          <a:noFill/>
        </p:spPr>
        <p:txBody>
          <a:bodyPr wrap="square" rtlCol="0">
            <a:spAutoFit/>
          </a:bodyPr>
          <a:lstStyle/>
          <a:p>
            <a:pPr algn="ctr"/>
            <a:r>
              <a:rPr lang="en-US" dirty="0" err="1" smtClean="0">
                <a:solidFill>
                  <a:srgbClr val="92D050"/>
                </a:solidFill>
              </a:rPr>
              <a:t>Evaluatie</a:t>
            </a:r>
            <a:endParaRPr lang="en-US" dirty="0">
              <a:solidFill>
                <a:srgbClr val="92D050"/>
              </a:solidFill>
            </a:endParaRPr>
          </a:p>
        </p:txBody>
      </p:sp>
      <p:sp>
        <p:nvSpPr>
          <p:cNvPr id="27" name="TextBox 26"/>
          <p:cNvSpPr txBox="1"/>
          <p:nvPr/>
        </p:nvSpPr>
        <p:spPr>
          <a:xfrm>
            <a:off x="5464392" y="4224623"/>
            <a:ext cx="1419225" cy="369332"/>
          </a:xfrm>
          <a:prstGeom prst="rect">
            <a:avLst/>
          </a:prstGeom>
          <a:noFill/>
        </p:spPr>
        <p:txBody>
          <a:bodyPr wrap="square" rtlCol="0">
            <a:spAutoFit/>
          </a:bodyPr>
          <a:lstStyle/>
          <a:p>
            <a:pPr algn="ctr"/>
            <a:r>
              <a:rPr lang="en-US" dirty="0" err="1" smtClean="0">
                <a:solidFill>
                  <a:srgbClr val="92D050"/>
                </a:solidFill>
              </a:rPr>
              <a:t>Evaluatie</a:t>
            </a:r>
            <a:endParaRPr lang="en-US" dirty="0">
              <a:solidFill>
                <a:srgbClr val="92D050"/>
              </a:solidFill>
            </a:endParaRPr>
          </a:p>
        </p:txBody>
      </p:sp>
      <p:sp>
        <p:nvSpPr>
          <p:cNvPr id="28" name="TextBox 27"/>
          <p:cNvSpPr txBox="1"/>
          <p:nvPr/>
        </p:nvSpPr>
        <p:spPr>
          <a:xfrm>
            <a:off x="2143123" y="5019675"/>
            <a:ext cx="4857750" cy="461665"/>
          </a:xfrm>
          <a:prstGeom prst="rect">
            <a:avLst/>
          </a:prstGeom>
          <a:noFill/>
        </p:spPr>
        <p:txBody>
          <a:bodyPr wrap="square" rtlCol="0">
            <a:spAutoFit/>
          </a:bodyPr>
          <a:lstStyle/>
          <a:p>
            <a:pPr algn="ctr"/>
            <a:r>
              <a:rPr lang="en-US" sz="2400" dirty="0" err="1" smtClean="0">
                <a:solidFill>
                  <a:srgbClr val="FF0000"/>
                </a:solidFill>
              </a:rPr>
              <a:t>Evaluatie</a:t>
            </a:r>
            <a:r>
              <a:rPr lang="en-US" sz="2400" dirty="0" smtClean="0">
                <a:solidFill>
                  <a:srgbClr val="FF0000"/>
                </a:solidFill>
              </a:rPr>
              <a:t> van de PPL</a:t>
            </a:r>
          </a:p>
        </p:txBody>
      </p:sp>
      <p:cxnSp>
        <p:nvCxnSpPr>
          <p:cNvPr id="11" name="Straight Arrow Connector 10"/>
          <p:cNvCxnSpPr>
            <a:stCxn id="15" idx="4"/>
            <a:endCxn id="23" idx="0"/>
          </p:cNvCxnSpPr>
          <p:nvPr/>
        </p:nvCxnSpPr>
        <p:spPr>
          <a:xfrm flipH="1">
            <a:off x="3005134" y="3686066"/>
            <a:ext cx="1" cy="166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7" idx="4"/>
            <a:endCxn id="25" idx="0"/>
          </p:cNvCxnSpPr>
          <p:nvPr/>
        </p:nvCxnSpPr>
        <p:spPr>
          <a:xfrm flipH="1">
            <a:off x="6174003" y="3686069"/>
            <a:ext cx="1" cy="166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89553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13</a:t>
            </a:fld>
            <a:endParaRPr lang="nl-NL" dirty="0"/>
          </a:p>
        </p:txBody>
      </p:sp>
      <p:sp>
        <p:nvSpPr>
          <p:cNvPr id="5" name="Title 4"/>
          <p:cNvSpPr>
            <a:spLocks noGrp="1"/>
          </p:cNvSpPr>
          <p:nvPr>
            <p:ph type="title"/>
          </p:nvPr>
        </p:nvSpPr>
        <p:spPr/>
        <p:txBody>
          <a:bodyPr/>
          <a:lstStyle/>
          <a:p>
            <a:pPr algn="ctr"/>
            <a:r>
              <a:rPr lang="en-US" dirty="0" smtClean="0"/>
              <a:t>Hoe doe </a:t>
            </a:r>
            <a:r>
              <a:rPr lang="en-US" dirty="0" err="1" smtClean="0"/>
              <a:t>ik</a:t>
            </a:r>
            <a:r>
              <a:rPr lang="en-US" dirty="0" smtClean="0"/>
              <a:t> </a:t>
            </a:r>
            <a:r>
              <a:rPr lang="en-US" dirty="0" err="1" smtClean="0"/>
              <a:t>dit</a:t>
            </a:r>
            <a:r>
              <a:rPr lang="en-US" dirty="0" smtClean="0"/>
              <a:t>?</a:t>
            </a:r>
            <a:endParaRPr lang="en-US" dirty="0"/>
          </a:p>
        </p:txBody>
      </p:sp>
      <p:grpSp>
        <p:nvGrpSpPr>
          <p:cNvPr id="6" name="Group 5"/>
          <p:cNvGrpSpPr/>
          <p:nvPr/>
        </p:nvGrpSpPr>
        <p:grpSpPr>
          <a:xfrm>
            <a:off x="3684916" y="1457872"/>
            <a:ext cx="1774168" cy="1114097"/>
            <a:chOff x="651642" y="3804743"/>
            <a:chExt cx="1774168" cy="1114097"/>
          </a:xfrm>
        </p:grpSpPr>
        <p:sp>
          <p:nvSpPr>
            <p:cNvPr id="7" name="Oval 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13359" y="4038625"/>
              <a:ext cx="1250731" cy="646331"/>
            </a:xfrm>
            <a:prstGeom prst="rect">
              <a:avLst/>
            </a:prstGeom>
            <a:noFill/>
          </p:spPr>
          <p:txBody>
            <a:bodyPr wrap="square" rtlCol="0">
              <a:spAutoFit/>
            </a:bodyPr>
            <a:lstStyle/>
            <a:p>
              <a:pPr algn="ctr"/>
              <a:r>
                <a:rPr lang="en-US" dirty="0" err="1" smtClean="0"/>
                <a:t>Spel</a:t>
              </a:r>
              <a:r>
                <a:rPr lang="en-US" dirty="0"/>
                <a:t> </a:t>
              </a:r>
              <a:r>
                <a:rPr lang="en-US" dirty="0" err="1" smtClean="0"/>
                <a:t>verzinnen</a:t>
              </a:r>
              <a:endParaRPr lang="en-US" dirty="0"/>
            </a:p>
          </p:txBody>
        </p:sp>
      </p:grpSp>
      <p:grpSp>
        <p:nvGrpSpPr>
          <p:cNvPr id="14" name="Group 13"/>
          <p:cNvGrpSpPr/>
          <p:nvPr/>
        </p:nvGrpSpPr>
        <p:grpSpPr>
          <a:xfrm>
            <a:off x="2118051" y="2571969"/>
            <a:ext cx="1774168" cy="1114097"/>
            <a:chOff x="651642" y="3804743"/>
            <a:chExt cx="1774168" cy="1114097"/>
          </a:xfrm>
        </p:grpSpPr>
        <p:sp>
          <p:nvSpPr>
            <p:cNvPr id="15" name="Oval 14"/>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13360" y="4177125"/>
              <a:ext cx="1250731" cy="369332"/>
            </a:xfrm>
            <a:prstGeom prst="rect">
              <a:avLst/>
            </a:prstGeom>
            <a:noFill/>
          </p:spPr>
          <p:txBody>
            <a:bodyPr wrap="square" rtlCol="0">
              <a:spAutoFit/>
            </a:bodyPr>
            <a:lstStyle/>
            <a:p>
              <a:pPr algn="ctr"/>
              <a:endParaRPr lang="en-US" dirty="0"/>
            </a:p>
          </p:txBody>
        </p:sp>
      </p:grpSp>
      <p:sp>
        <p:nvSpPr>
          <p:cNvPr id="17" name="Oval 16"/>
          <p:cNvSpPr/>
          <p:nvPr/>
        </p:nvSpPr>
        <p:spPr>
          <a:xfrm>
            <a:off x="5286920" y="2571972"/>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295522" y="2944354"/>
            <a:ext cx="1419225" cy="369332"/>
          </a:xfrm>
          <a:prstGeom prst="rect">
            <a:avLst/>
          </a:prstGeom>
          <a:noFill/>
        </p:spPr>
        <p:txBody>
          <a:bodyPr wrap="square" rtlCol="0">
            <a:spAutoFit/>
          </a:bodyPr>
          <a:lstStyle/>
          <a:p>
            <a:pPr algn="ctr"/>
            <a:r>
              <a:rPr lang="en-US" dirty="0" smtClean="0"/>
              <a:t>ProbLog2</a:t>
            </a:r>
            <a:endParaRPr lang="en-US" dirty="0"/>
          </a:p>
        </p:txBody>
      </p:sp>
      <p:sp>
        <p:nvSpPr>
          <p:cNvPr id="19" name="TextBox 18"/>
          <p:cNvSpPr txBox="1"/>
          <p:nvPr/>
        </p:nvSpPr>
        <p:spPr>
          <a:xfrm>
            <a:off x="5464392" y="2944354"/>
            <a:ext cx="1419225" cy="369332"/>
          </a:xfrm>
          <a:prstGeom prst="rect">
            <a:avLst/>
          </a:prstGeom>
          <a:noFill/>
        </p:spPr>
        <p:txBody>
          <a:bodyPr wrap="square" rtlCol="0">
            <a:spAutoFit/>
          </a:bodyPr>
          <a:lstStyle/>
          <a:p>
            <a:pPr algn="ctr"/>
            <a:r>
              <a:rPr lang="en-US" dirty="0" smtClean="0"/>
              <a:t>Anglican</a:t>
            </a:r>
            <a:endParaRPr lang="en-US" dirty="0"/>
          </a:p>
        </p:txBody>
      </p:sp>
      <p:cxnSp>
        <p:nvCxnSpPr>
          <p:cNvPr id="20" name="Straight Arrow Connector 19"/>
          <p:cNvCxnSpPr>
            <a:stCxn id="7" idx="3"/>
            <a:endCxn id="15" idx="7"/>
          </p:cNvCxnSpPr>
          <p:nvPr/>
        </p:nvCxnSpPr>
        <p:spPr>
          <a:xfrm flipH="1">
            <a:off x="3632398" y="2408813"/>
            <a:ext cx="312339" cy="326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5"/>
            <a:endCxn id="17" idx="1"/>
          </p:cNvCxnSpPr>
          <p:nvPr/>
        </p:nvCxnSpPr>
        <p:spPr>
          <a:xfrm>
            <a:off x="5199263" y="2408813"/>
            <a:ext cx="347478" cy="3263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2118050" y="3852241"/>
            <a:ext cx="1774168" cy="1114097"/>
            <a:chOff x="651642" y="3804743"/>
            <a:chExt cx="1774168" cy="1114097"/>
          </a:xfrm>
        </p:grpSpPr>
        <p:sp>
          <p:nvSpPr>
            <p:cNvPr id="23" name="Oval 22"/>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913360" y="4177125"/>
              <a:ext cx="1250731" cy="369332"/>
            </a:xfrm>
            <a:prstGeom prst="rect">
              <a:avLst/>
            </a:prstGeom>
            <a:noFill/>
          </p:spPr>
          <p:txBody>
            <a:bodyPr wrap="square" rtlCol="0">
              <a:spAutoFit/>
            </a:bodyPr>
            <a:lstStyle/>
            <a:p>
              <a:pPr algn="ctr"/>
              <a:endParaRPr lang="en-US" dirty="0"/>
            </a:p>
          </p:txBody>
        </p:sp>
      </p:grpSp>
      <p:sp>
        <p:nvSpPr>
          <p:cNvPr id="25" name="Oval 24"/>
          <p:cNvSpPr/>
          <p:nvPr/>
        </p:nvSpPr>
        <p:spPr>
          <a:xfrm>
            <a:off x="5286919" y="3852244"/>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2295522" y="4224623"/>
            <a:ext cx="1419225" cy="369332"/>
          </a:xfrm>
          <a:prstGeom prst="rect">
            <a:avLst/>
          </a:prstGeom>
          <a:noFill/>
        </p:spPr>
        <p:txBody>
          <a:bodyPr wrap="square" rtlCol="0">
            <a:spAutoFit/>
          </a:bodyPr>
          <a:lstStyle/>
          <a:p>
            <a:pPr algn="ctr"/>
            <a:r>
              <a:rPr lang="en-US" dirty="0" err="1" smtClean="0">
                <a:solidFill>
                  <a:srgbClr val="92D050"/>
                </a:solidFill>
              </a:rPr>
              <a:t>Evaluatie</a:t>
            </a:r>
            <a:endParaRPr lang="en-US" dirty="0">
              <a:solidFill>
                <a:srgbClr val="92D050"/>
              </a:solidFill>
            </a:endParaRPr>
          </a:p>
        </p:txBody>
      </p:sp>
      <p:sp>
        <p:nvSpPr>
          <p:cNvPr id="27" name="TextBox 26"/>
          <p:cNvSpPr txBox="1"/>
          <p:nvPr/>
        </p:nvSpPr>
        <p:spPr>
          <a:xfrm>
            <a:off x="5464392" y="4224623"/>
            <a:ext cx="1419225" cy="369332"/>
          </a:xfrm>
          <a:prstGeom prst="rect">
            <a:avLst/>
          </a:prstGeom>
          <a:noFill/>
        </p:spPr>
        <p:txBody>
          <a:bodyPr wrap="square" rtlCol="0">
            <a:spAutoFit/>
          </a:bodyPr>
          <a:lstStyle/>
          <a:p>
            <a:pPr algn="ctr"/>
            <a:r>
              <a:rPr lang="en-US" dirty="0" err="1" smtClean="0">
                <a:solidFill>
                  <a:srgbClr val="92D050"/>
                </a:solidFill>
              </a:rPr>
              <a:t>Evaluatie</a:t>
            </a:r>
            <a:endParaRPr lang="en-US" dirty="0">
              <a:solidFill>
                <a:srgbClr val="92D050"/>
              </a:solidFill>
            </a:endParaRPr>
          </a:p>
        </p:txBody>
      </p:sp>
      <p:sp>
        <p:nvSpPr>
          <p:cNvPr id="28" name="TextBox 27"/>
          <p:cNvSpPr txBox="1"/>
          <p:nvPr/>
        </p:nvSpPr>
        <p:spPr>
          <a:xfrm>
            <a:off x="2143123" y="5019675"/>
            <a:ext cx="4857750" cy="830997"/>
          </a:xfrm>
          <a:prstGeom prst="rect">
            <a:avLst/>
          </a:prstGeom>
          <a:noFill/>
        </p:spPr>
        <p:txBody>
          <a:bodyPr wrap="square" rtlCol="0">
            <a:spAutoFit/>
          </a:bodyPr>
          <a:lstStyle/>
          <a:p>
            <a:pPr algn="ctr"/>
            <a:r>
              <a:rPr lang="en-US" sz="2400" dirty="0" err="1" smtClean="0">
                <a:solidFill>
                  <a:srgbClr val="FF0000"/>
                </a:solidFill>
              </a:rPr>
              <a:t>Evaluatie</a:t>
            </a:r>
            <a:r>
              <a:rPr lang="en-US" sz="2400" dirty="0" smtClean="0">
                <a:solidFill>
                  <a:srgbClr val="FF0000"/>
                </a:solidFill>
              </a:rPr>
              <a:t> van de PPL </a:t>
            </a:r>
          </a:p>
          <a:p>
            <a:pPr algn="ctr"/>
            <a:r>
              <a:rPr lang="en-US" sz="2400" b="1" dirty="0" smtClean="0">
                <a:solidFill>
                  <a:srgbClr val="FF0000"/>
                </a:solidFill>
              </a:rPr>
              <a:t>met </a:t>
            </a:r>
            <a:r>
              <a:rPr lang="en-US" sz="2400" b="1" dirty="0" err="1" smtClean="0">
                <a:solidFill>
                  <a:srgbClr val="FF0000"/>
                </a:solidFill>
              </a:rPr>
              <a:t>elkaar</a:t>
            </a:r>
            <a:endParaRPr lang="en-US" sz="2400" b="1" dirty="0">
              <a:solidFill>
                <a:srgbClr val="FF0000"/>
              </a:solidFill>
            </a:endParaRPr>
          </a:p>
        </p:txBody>
      </p:sp>
      <p:cxnSp>
        <p:nvCxnSpPr>
          <p:cNvPr id="11" name="Straight Arrow Connector 10"/>
          <p:cNvCxnSpPr>
            <a:stCxn id="15" idx="4"/>
            <a:endCxn id="23" idx="0"/>
          </p:cNvCxnSpPr>
          <p:nvPr/>
        </p:nvCxnSpPr>
        <p:spPr>
          <a:xfrm flipH="1">
            <a:off x="3005134" y="3686066"/>
            <a:ext cx="1" cy="166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7" idx="4"/>
            <a:endCxn id="25" idx="0"/>
          </p:cNvCxnSpPr>
          <p:nvPr/>
        </p:nvCxnSpPr>
        <p:spPr>
          <a:xfrm flipH="1">
            <a:off x="6174003" y="3686069"/>
            <a:ext cx="1" cy="166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Left-Right Arrow 29"/>
          <p:cNvSpPr/>
          <p:nvPr/>
        </p:nvSpPr>
        <p:spPr>
          <a:xfrm>
            <a:off x="4009697" y="4341499"/>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2750079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14</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descr="C:\Users\susve\Desktop\T208-Probabilistic-Programming-A-Case-Study\thesis\presentations\2 second\grid_10x10_colo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84289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15</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789747" y="5804074"/>
            <a:ext cx="5564505" cy="369332"/>
          </a:xfrm>
          <a:prstGeom prst="rect">
            <a:avLst/>
          </a:prstGeom>
          <a:noFill/>
        </p:spPr>
        <p:txBody>
          <a:bodyPr wrap="square" rtlCol="0">
            <a:spAutoFit/>
          </a:bodyPr>
          <a:lstStyle/>
          <a:p>
            <a:r>
              <a:rPr lang="nl-BE" dirty="0" smtClean="0"/>
              <a:t>P(</a:t>
            </a:r>
            <a:r>
              <a:rPr lang="nl-BE" dirty="0" smtClean="0">
                <a:solidFill>
                  <a:srgbClr val="00B0F0"/>
                </a:solidFill>
              </a:rPr>
              <a:t>blauw</a:t>
            </a:r>
            <a:r>
              <a:rPr lang="nl-BE" dirty="0" smtClean="0"/>
              <a:t>|</a:t>
            </a:r>
            <a:r>
              <a:rPr lang="nl-BE" dirty="0" smtClean="0">
                <a:solidFill>
                  <a:srgbClr val="FF0000"/>
                </a:solidFill>
              </a:rPr>
              <a:t>rood</a:t>
            </a:r>
            <a:r>
              <a:rPr lang="nl-BE" dirty="0" smtClean="0"/>
              <a:t>) = P(</a:t>
            </a:r>
            <a:r>
              <a:rPr lang="nl-BE" dirty="0" smtClean="0">
                <a:solidFill>
                  <a:srgbClr val="92D050"/>
                </a:solidFill>
              </a:rPr>
              <a:t>groen</a:t>
            </a:r>
            <a:r>
              <a:rPr lang="nl-BE" dirty="0" smtClean="0"/>
              <a:t>|</a:t>
            </a:r>
            <a:r>
              <a:rPr lang="nl-BE" dirty="0" smtClean="0">
                <a:solidFill>
                  <a:srgbClr val="FF0000"/>
                </a:solidFill>
              </a:rPr>
              <a:t>rood</a:t>
            </a:r>
            <a:r>
              <a:rPr lang="nl-BE" dirty="0" smtClean="0"/>
              <a:t>) = P(</a:t>
            </a:r>
            <a:r>
              <a:rPr lang="nl-BE" dirty="0" smtClean="0">
                <a:solidFill>
                  <a:srgbClr val="C6D911"/>
                </a:solidFill>
              </a:rPr>
              <a:t>geel</a:t>
            </a:r>
            <a:r>
              <a:rPr lang="nl-BE" dirty="0" smtClean="0"/>
              <a:t>|</a:t>
            </a:r>
            <a:r>
              <a:rPr lang="nl-BE" dirty="0" smtClean="0">
                <a:solidFill>
                  <a:srgbClr val="FF0000"/>
                </a:solidFill>
              </a:rPr>
              <a:t>rood</a:t>
            </a:r>
            <a:r>
              <a:rPr lang="nl-BE" dirty="0" smtClean="0"/>
              <a:t>) = 1/3</a:t>
            </a:r>
          </a:p>
        </p:txBody>
      </p:sp>
    </p:spTree>
    <p:extLst>
      <p:ext uri="{BB962C8B-B14F-4D97-AF65-F5344CB8AC3E}">
        <p14:creationId xmlns:p14="http://schemas.microsoft.com/office/powerpoint/2010/main" val="34938904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16</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33124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17</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28600" y="1231352"/>
            <a:ext cx="2057399" cy="2031325"/>
          </a:xfrm>
          <a:prstGeom prst="rect">
            <a:avLst/>
          </a:prstGeom>
          <a:noFill/>
        </p:spPr>
        <p:txBody>
          <a:bodyPr wrap="square" rtlCol="0">
            <a:spAutoFit/>
          </a:bodyPr>
          <a:lstStyle/>
          <a:p>
            <a:r>
              <a:rPr lang="nl-BE" dirty="0" smtClean="0"/>
              <a:t>Meer als 3 naast elkaar, verwijder blokken en laat rest vallen.</a:t>
            </a:r>
          </a:p>
          <a:p>
            <a:endParaRPr lang="nl-BE" dirty="0" smtClean="0"/>
          </a:p>
          <a:p>
            <a:r>
              <a:rPr lang="nl-BE" dirty="0" smtClean="0"/>
              <a:t>Zie volgende slide.</a:t>
            </a:r>
          </a:p>
        </p:txBody>
      </p:sp>
    </p:spTree>
    <p:extLst>
      <p:ext uri="{BB962C8B-B14F-4D97-AF65-F5344CB8AC3E}">
        <p14:creationId xmlns:p14="http://schemas.microsoft.com/office/powerpoint/2010/main" val="12427329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18</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8600" y="1231352"/>
            <a:ext cx="2057399" cy="1200329"/>
          </a:xfrm>
          <a:prstGeom prst="rect">
            <a:avLst/>
          </a:prstGeom>
          <a:noFill/>
        </p:spPr>
        <p:txBody>
          <a:bodyPr wrap="square" rtlCol="0">
            <a:spAutoFit/>
          </a:bodyPr>
          <a:lstStyle/>
          <a:p>
            <a:r>
              <a:rPr lang="nl-BE" dirty="0" smtClean="0"/>
              <a:t>Meer als 3 naast elkaar, verwijder blokken en laat rest vallen.</a:t>
            </a:r>
          </a:p>
        </p:txBody>
      </p:sp>
    </p:spTree>
    <p:extLst>
      <p:ext uri="{BB962C8B-B14F-4D97-AF65-F5344CB8AC3E}">
        <p14:creationId xmlns:p14="http://schemas.microsoft.com/office/powerpoint/2010/main" val="26435906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a:t>
            </a:fld>
            <a:endParaRPr lang="nl-NL" dirty="0"/>
          </a:p>
        </p:txBody>
      </p:sp>
      <p:sp>
        <p:nvSpPr>
          <p:cNvPr id="5" name="Title 4"/>
          <p:cNvSpPr>
            <a:spLocks noGrp="1"/>
          </p:cNvSpPr>
          <p:nvPr>
            <p:ph type="title"/>
          </p:nvPr>
        </p:nvSpPr>
        <p:spPr/>
        <p:txBody>
          <a:bodyPr/>
          <a:lstStyle/>
          <a:p>
            <a:pPr algn="ctr"/>
            <a:r>
              <a:rPr lang="en-US" dirty="0" err="1" smtClean="0"/>
              <a:t>Werken</a:t>
            </a:r>
            <a:r>
              <a:rPr lang="en-US" dirty="0" smtClean="0"/>
              <a:t> met </a:t>
            </a:r>
            <a:r>
              <a:rPr lang="en-US" dirty="0" err="1" smtClean="0"/>
              <a:t>Onzekerheid</a:t>
            </a:r>
            <a:r>
              <a:rPr lang="en-US" dirty="0" smtClean="0"/>
              <a:t>?</a:t>
            </a:r>
            <a:endParaRPr lang="en-US" dirty="0"/>
          </a:p>
        </p:txBody>
      </p:sp>
      <p:sp>
        <p:nvSpPr>
          <p:cNvPr id="6" name="TextBox 5"/>
          <p:cNvSpPr txBox="1"/>
          <p:nvPr/>
        </p:nvSpPr>
        <p:spPr>
          <a:xfrm>
            <a:off x="2198496" y="1194316"/>
            <a:ext cx="4747009" cy="523220"/>
          </a:xfrm>
          <a:prstGeom prst="rect">
            <a:avLst/>
          </a:prstGeom>
          <a:noFill/>
        </p:spPr>
        <p:txBody>
          <a:bodyPr wrap="square" rtlCol="0">
            <a:spAutoFit/>
          </a:bodyPr>
          <a:lstStyle/>
          <a:p>
            <a:pPr algn="ctr"/>
            <a:r>
              <a:rPr lang="en-US" sz="2800" dirty="0" err="1" smtClean="0"/>
              <a:t>Probleem</a:t>
            </a:r>
            <a:r>
              <a:rPr lang="en-US" sz="2800" dirty="0" smtClean="0"/>
              <a:t> </a:t>
            </a:r>
            <a:r>
              <a:rPr lang="en-US" sz="2800" dirty="0" err="1">
                <a:solidFill>
                  <a:srgbClr val="FF0000"/>
                </a:solidFill>
              </a:rPr>
              <a:t>M</a:t>
            </a:r>
            <a:r>
              <a:rPr lang="en-US" sz="2800" dirty="0" err="1" smtClean="0">
                <a:solidFill>
                  <a:srgbClr val="FF0000"/>
                </a:solidFill>
              </a:rPr>
              <a:t>odelleren</a:t>
            </a:r>
            <a:endParaRPr lang="en-US" sz="2800" dirty="0">
              <a:solidFill>
                <a:srgbClr val="FF0000"/>
              </a:solidFill>
            </a:endParaRPr>
          </a:p>
        </p:txBody>
      </p:sp>
      <p:grpSp>
        <p:nvGrpSpPr>
          <p:cNvPr id="8" name="Group 7"/>
          <p:cNvGrpSpPr/>
          <p:nvPr/>
        </p:nvGrpSpPr>
        <p:grpSpPr>
          <a:xfrm>
            <a:off x="2198496" y="2090915"/>
            <a:ext cx="1774168" cy="1114097"/>
            <a:chOff x="651642" y="3804743"/>
            <a:chExt cx="1774168" cy="1114097"/>
          </a:xfrm>
        </p:grpSpPr>
        <p:sp>
          <p:nvSpPr>
            <p:cNvPr id="9" name="Oval 8"/>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13360" y="4177125"/>
              <a:ext cx="1250731" cy="369332"/>
            </a:xfrm>
            <a:prstGeom prst="rect">
              <a:avLst/>
            </a:prstGeom>
            <a:noFill/>
          </p:spPr>
          <p:txBody>
            <a:bodyPr wrap="square" rtlCol="0">
              <a:spAutoFit/>
            </a:bodyPr>
            <a:lstStyle/>
            <a:p>
              <a:pPr algn="ctr"/>
              <a:r>
                <a:rPr lang="en-US" dirty="0" err="1" smtClean="0"/>
                <a:t>Inbraak</a:t>
              </a:r>
              <a:endParaRPr lang="en-US" dirty="0"/>
            </a:p>
          </p:txBody>
        </p:sp>
      </p:grpSp>
      <p:grpSp>
        <p:nvGrpSpPr>
          <p:cNvPr id="11" name="Group 10"/>
          <p:cNvGrpSpPr/>
          <p:nvPr/>
        </p:nvGrpSpPr>
        <p:grpSpPr>
          <a:xfrm>
            <a:off x="5171337" y="2090915"/>
            <a:ext cx="1774168" cy="1114097"/>
            <a:chOff x="651642" y="3804743"/>
            <a:chExt cx="1774168" cy="1114097"/>
          </a:xfrm>
        </p:grpSpPr>
        <p:sp>
          <p:nvSpPr>
            <p:cNvPr id="12" name="Oval 11"/>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42880" y="4177125"/>
              <a:ext cx="1390650" cy="369332"/>
            </a:xfrm>
            <a:prstGeom prst="rect">
              <a:avLst/>
            </a:prstGeom>
            <a:noFill/>
          </p:spPr>
          <p:txBody>
            <a:bodyPr wrap="square" rtlCol="0">
              <a:spAutoFit/>
            </a:bodyPr>
            <a:lstStyle/>
            <a:p>
              <a:pPr algn="ctr"/>
              <a:r>
                <a:rPr lang="en-US" dirty="0" err="1" smtClean="0"/>
                <a:t>Aardbeving</a:t>
              </a:r>
              <a:endParaRPr lang="en-US" dirty="0"/>
            </a:p>
          </p:txBody>
        </p:sp>
      </p:grpSp>
      <p:grpSp>
        <p:nvGrpSpPr>
          <p:cNvPr id="14" name="Group 13"/>
          <p:cNvGrpSpPr/>
          <p:nvPr/>
        </p:nvGrpSpPr>
        <p:grpSpPr>
          <a:xfrm>
            <a:off x="3684916" y="3205012"/>
            <a:ext cx="1774168" cy="1114097"/>
            <a:chOff x="651642" y="3804743"/>
            <a:chExt cx="1774168" cy="1114097"/>
          </a:xfrm>
        </p:grpSpPr>
        <p:sp>
          <p:nvSpPr>
            <p:cNvPr id="15" name="Oval 14"/>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13360" y="4177125"/>
              <a:ext cx="1250731" cy="369332"/>
            </a:xfrm>
            <a:prstGeom prst="rect">
              <a:avLst/>
            </a:prstGeom>
            <a:noFill/>
          </p:spPr>
          <p:txBody>
            <a:bodyPr wrap="square" rtlCol="0">
              <a:spAutoFit/>
            </a:bodyPr>
            <a:lstStyle/>
            <a:p>
              <a:pPr algn="ctr"/>
              <a:r>
                <a:rPr lang="en-US" dirty="0" smtClean="0"/>
                <a:t>Alarm</a:t>
              </a:r>
              <a:endParaRPr lang="en-US" dirty="0"/>
            </a:p>
          </p:txBody>
        </p:sp>
      </p:grpSp>
      <p:cxnSp>
        <p:nvCxnSpPr>
          <p:cNvPr id="17" name="Straight Arrow Connector 16"/>
          <p:cNvCxnSpPr/>
          <p:nvPr/>
        </p:nvCxnSpPr>
        <p:spPr>
          <a:xfrm>
            <a:off x="3712843" y="3041856"/>
            <a:ext cx="231894" cy="326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5199263" y="3041856"/>
            <a:ext cx="231895" cy="326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28" name="Table 27"/>
          <p:cNvGraphicFramePr>
            <a:graphicFrameLocks noGrp="1"/>
          </p:cNvGraphicFramePr>
          <p:nvPr>
            <p:extLst>
              <p:ext uri="{D42A27DB-BD31-4B8C-83A1-F6EECF244321}">
                <p14:modId xmlns:p14="http://schemas.microsoft.com/office/powerpoint/2010/main" val="3715139451"/>
              </p:ext>
            </p:extLst>
          </p:nvPr>
        </p:nvGraphicFramePr>
        <p:xfrm>
          <a:off x="472664" y="1717535"/>
          <a:ext cx="1987550" cy="373380"/>
        </p:xfrm>
        <a:graphic>
          <a:graphicData uri="http://schemas.openxmlformats.org/drawingml/2006/table">
            <a:tbl>
              <a:tblPr bandRow="1">
                <a:tableStyleId>{5C22544A-7EE6-4342-B048-85BDC9FD1C3A}</a:tableStyleId>
              </a:tblPr>
              <a:tblGrid>
                <a:gridCol w="954024"/>
                <a:gridCol w="1033526"/>
              </a:tblGrid>
              <a:tr h="182880">
                <a:tc>
                  <a:txBody>
                    <a:bodyPr/>
                    <a:lstStyle/>
                    <a:p>
                      <a:pPr algn="ctr" fontAlgn="b"/>
                      <a:r>
                        <a:rPr lang="en-US" sz="1100" b="1" u="none" strike="noStrike" dirty="0">
                          <a:effectLst/>
                        </a:rPr>
                        <a:t>P(I = True)</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P(I = False)</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100" u="none" strike="noStrike">
                          <a:effectLst/>
                        </a:rPr>
                        <a:t>0.7</a:t>
                      </a:r>
                      <a:endParaRPr lang="en-US" sz="11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0.3</a:t>
                      </a:r>
                      <a:endParaRPr lang="en-US" sz="11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30" name="Table 29"/>
          <p:cNvGraphicFramePr>
            <a:graphicFrameLocks noGrp="1"/>
          </p:cNvGraphicFramePr>
          <p:nvPr>
            <p:extLst>
              <p:ext uri="{D42A27DB-BD31-4B8C-83A1-F6EECF244321}">
                <p14:modId xmlns:p14="http://schemas.microsoft.com/office/powerpoint/2010/main" val="2299720186"/>
              </p:ext>
            </p:extLst>
          </p:nvPr>
        </p:nvGraphicFramePr>
        <p:xfrm>
          <a:off x="6581775" y="1717535"/>
          <a:ext cx="1987550" cy="373380"/>
        </p:xfrm>
        <a:graphic>
          <a:graphicData uri="http://schemas.openxmlformats.org/drawingml/2006/table">
            <a:tbl>
              <a:tblPr bandRow="1">
                <a:tableStyleId>{5C22544A-7EE6-4342-B048-85BDC9FD1C3A}</a:tableStyleId>
              </a:tblPr>
              <a:tblGrid>
                <a:gridCol w="954024"/>
                <a:gridCol w="1033526"/>
              </a:tblGrid>
              <a:tr h="182880">
                <a:tc>
                  <a:txBody>
                    <a:bodyPr/>
                    <a:lstStyle/>
                    <a:p>
                      <a:pPr algn="ctr" fontAlgn="b"/>
                      <a:r>
                        <a:rPr lang="en-US" sz="1100" b="1" u="none" strike="noStrike" dirty="0" smtClean="0">
                          <a:effectLst/>
                        </a:rPr>
                        <a:t>P(AA </a:t>
                      </a:r>
                      <a:r>
                        <a:rPr lang="en-US" sz="1100" b="1" u="none" strike="noStrike" dirty="0">
                          <a:effectLst/>
                        </a:rPr>
                        <a:t>= True)</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smtClean="0">
                          <a:effectLst/>
                        </a:rPr>
                        <a:t>P(AA </a:t>
                      </a:r>
                      <a:r>
                        <a:rPr lang="en-US" sz="1100" b="1" u="none" strike="noStrike" dirty="0">
                          <a:effectLst/>
                        </a:rPr>
                        <a:t>= False)</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100" u="none" strike="noStrike" dirty="0" smtClean="0">
                          <a:effectLst/>
                        </a:rPr>
                        <a:t>0.2</a:t>
                      </a:r>
                      <a:endParaRPr lang="en-US" sz="11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smtClean="0">
                          <a:effectLst/>
                        </a:rPr>
                        <a:t>0.8</a:t>
                      </a:r>
                      <a:endParaRPr lang="en-US" sz="11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3850716698"/>
              </p:ext>
            </p:extLst>
          </p:nvPr>
        </p:nvGraphicFramePr>
        <p:xfrm>
          <a:off x="3302520" y="4624348"/>
          <a:ext cx="2540001" cy="914400"/>
        </p:xfrm>
        <a:graphic>
          <a:graphicData uri="http://schemas.openxmlformats.org/drawingml/2006/table">
            <a:tbl>
              <a:tblPr bandRow="1">
                <a:tableStyleId>{5C22544A-7EE6-4342-B048-85BDC9FD1C3A}</a:tableStyleId>
              </a:tblPr>
              <a:tblGrid>
                <a:gridCol w="406400"/>
                <a:gridCol w="390525"/>
                <a:gridCol w="873126"/>
                <a:gridCol w="869950"/>
              </a:tblGrid>
              <a:tr h="182880">
                <a:tc>
                  <a:txBody>
                    <a:bodyPr/>
                    <a:lstStyle/>
                    <a:p>
                      <a:pPr algn="ctr" fontAlgn="b"/>
                      <a:r>
                        <a:rPr lang="en-US" sz="1100" b="1" u="none" strike="noStrike" dirty="0">
                          <a:effectLst/>
                        </a:rPr>
                        <a:t>I</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AA</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P(A = true)</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P(A = false)</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a:txBody>
                    <a:bodyPr/>
                    <a:lstStyle/>
                    <a:p>
                      <a:pPr algn="ctr" fontAlgn="b"/>
                      <a:r>
                        <a:rPr lang="en-US" sz="1100" b="1" u="none" strike="noStrike" dirty="0">
                          <a:effectLst/>
                        </a:rPr>
                        <a:t>F</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a:effectLst/>
                        </a:rPr>
                        <a:t>F</a:t>
                      </a:r>
                      <a:endParaRPr lang="en-US" sz="1100" b="1"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1</a:t>
                      </a:r>
                      <a:endParaRPr lang="en-US" sz="11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a:txBody>
                    <a:bodyPr/>
                    <a:lstStyle/>
                    <a:p>
                      <a:pPr algn="ctr" fontAlgn="b"/>
                      <a:r>
                        <a:rPr lang="en-US" sz="1100" b="1" u="none" strike="noStrike" dirty="0">
                          <a:effectLst/>
                        </a:rPr>
                        <a:t>F</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a:effectLst/>
                        </a:rPr>
                        <a:t>T</a:t>
                      </a:r>
                      <a:endParaRPr lang="en-US" sz="1100" b="1"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0.1</a:t>
                      </a:r>
                      <a:endParaRPr lang="en-US" sz="11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0.9</a:t>
                      </a:r>
                      <a:endParaRPr lang="en-US" sz="11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a:txBody>
                    <a:bodyPr/>
                    <a:lstStyle/>
                    <a:p>
                      <a:pPr algn="ctr" fontAlgn="b"/>
                      <a:r>
                        <a:rPr lang="en-US" sz="1100" b="1" u="none" strike="noStrike">
                          <a:effectLst/>
                        </a:rPr>
                        <a:t>T</a:t>
                      </a:r>
                      <a:endParaRPr lang="en-US" sz="1100" b="1"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F</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0.8</a:t>
                      </a:r>
                      <a:endParaRPr lang="en-US" sz="11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0.2</a:t>
                      </a:r>
                      <a:endParaRPr lang="en-US" sz="11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a:txBody>
                    <a:bodyPr/>
                    <a:lstStyle/>
                    <a:p>
                      <a:pPr algn="ctr" fontAlgn="b"/>
                      <a:r>
                        <a:rPr lang="en-US" sz="1100" b="1" u="none" strike="noStrike">
                          <a:effectLst/>
                        </a:rPr>
                        <a:t>T</a:t>
                      </a:r>
                      <a:endParaRPr lang="en-US" sz="1100" b="1"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T</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0.9</a:t>
                      </a:r>
                      <a:endParaRPr lang="en-US" sz="11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0.1</a:t>
                      </a:r>
                      <a:endParaRPr lang="en-US" sz="11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590935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19</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8600" y="1231352"/>
            <a:ext cx="2057399" cy="1200329"/>
          </a:xfrm>
          <a:prstGeom prst="rect">
            <a:avLst/>
          </a:prstGeom>
          <a:noFill/>
        </p:spPr>
        <p:txBody>
          <a:bodyPr wrap="square" rtlCol="0">
            <a:spAutoFit/>
          </a:bodyPr>
          <a:lstStyle/>
          <a:p>
            <a:r>
              <a:rPr lang="nl-BE" dirty="0" smtClean="0"/>
              <a:t>Meer als 3 naast elkaar, verwijder blokken en laat rest vallen.</a:t>
            </a:r>
          </a:p>
        </p:txBody>
      </p:sp>
    </p:spTree>
    <p:extLst>
      <p:ext uri="{BB962C8B-B14F-4D97-AF65-F5344CB8AC3E}">
        <p14:creationId xmlns:p14="http://schemas.microsoft.com/office/powerpoint/2010/main" val="620939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20</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8600" y="1231352"/>
            <a:ext cx="2057399" cy="1200329"/>
          </a:xfrm>
          <a:prstGeom prst="rect">
            <a:avLst/>
          </a:prstGeom>
          <a:noFill/>
        </p:spPr>
        <p:txBody>
          <a:bodyPr wrap="square" rtlCol="0">
            <a:spAutoFit/>
          </a:bodyPr>
          <a:lstStyle/>
          <a:p>
            <a:r>
              <a:rPr lang="nl-BE" dirty="0" smtClean="0"/>
              <a:t>Meer als 3 naast elkaar, verwijder blokken en laat rest vallen.</a:t>
            </a:r>
          </a:p>
        </p:txBody>
      </p:sp>
    </p:spTree>
    <p:extLst>
      <p:ext uri="{BB962C8B-B14F-4D97-AF65-F5344CB8AC3E}">
        <p14:creationId xmlns:p14="http://schemas.microsoft.com/office/powerpoint/2010/main" val="18753220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21</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8600" y="1231352"/>
            <a:ext cx="2057399" cy="646331"/>
          </a:xfrm>
          <a:prstGeom prst="rect">
            <a:avLst/>
          </a:prstGeom>
          <a:noFill/>
        </p:spPr>
        <p:txBody>
          <a:bodyPr wrap="square" rtlCol="0">
            <a:spAutoFit/>
          </a:bodyPr>
          <a:lstStyle/>
          <a:p>
            <a:r>
              <a:rPr lang="nl-BE" dirty="0" smtClean="0"/>
              <a:t>Einde beurt,</a:t>
            </a:r>
          </a:p>
          <a:p>
            <a:r>
              <a:rPr lang="nl-BE" dirty="0" smtClean="0"/>
              <a:t>Score is </a:t>
            </a:r>
            <a:r>
              <a:rPr lang="nl-BE" dirty="0" smtClean="0"/>
              <a:t>23</a:t>
            </a:r>
            <a:endParaRPr lang="nl-BE" dirty="0" smtClean="0"/>
          </a:p>
        </p:txBody>
      </p:sp>
    </p:spTree>
    <p:extLst>
      <p:ext uri="{BB962C8B-B14F-4D97-AF65-F5344CB8AC3E}">
        <p14:creationId xmlns:p14="http://schemas.microsoft.com/office/powerpoint/2010/main" val="18753220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22</a:t>
            </a:fld>
            <a:endParaRPr lang="nl-NL" dirty="0"/>
          </a:p>
        </p:txBody>
      </p:sp>
      <p:sp>
        <p:nvSpPr>
          <p:cNvPr id="5" name="Title 4"/>
          <p:cNvSpPr>
            <a:spLocks noGrp="1"/>
          </p:cNvSpPr>
          <p:nvPr>
            <p:ph type="title"/>
          </p:nvPr>
        </p:nvSpPr>
        <p:spPr/>
        <p:txBody>
          <a:bodyPr/>
          <a:lstStyle/>
          <a:p>
            <a:pPr algn="ctr"/>
            <a:r>
              <a:rPr lang="en-US" dirty="0" smtClean="0"/>
              <a:t>Strategy</a:t>
            </a:r>
            <a:endParaRPr lang="en-US" dirty="0"/>
          </a:p>
        </p:txBody>
      </p:sp>
      <p:pic>
        <p:nvPicPr>
          <p:cNvPr id="6" name="Picture 2" descr="C:\Users\susve\Desktop\T208-Probabilistic-Programming-A-Case-Study\thesis\presentations\2 second\grid_10x10_colo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1549" y="1905089"/>
            <a:ext cx="4057651" cy="4057651"/>
          </a:xfrm>
          <a:prstGeom prst="rect">
            <a:avLst/>
          </a:prstGeom>
          <a:noFill/>
          <a:extLst>
            <a:ext uri="{909E8E84-426E-40DD-AFC4-6F175D3DCCD1}">
              <a14:hiddenFill xmlns:a14="http://schemas.microsoft.com/office/drawing/2010/main">
                <a:solidFill>
                  <a:srgbClr val="FFFFFF"/>
                </a:solidFill>
              </a14:hiddenFill>
            </a:ext>
          </a:extLst>
        </p:spPr>
      </p:pic>
      <p:sp>
        <p:nvSpPr>
          <p:cNvPr id="29" name="Oval 28"/>
          <p:cNvSpPr/>
          <p:nvPr/>
        </p:nvSpPr>
        <p:spPr>
          <a:xfrm>
            <a:off x="5340321" y="206497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1" name="Oval 30"/>
          <p:cNvSpPr/>
          <p:nvPr/>
        </p:nvSpPr>
        <p:spPr>
          <a:xfrm>
            <a:off x="7351811" y="205238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2" name="Oval 31"/>
          <p:cNvSpPr/>
          <p:nvPr/>
        </p:nvSpPr>
        <p:spPr>
          <a:xfrm>
            <a:off x="8146863" y="205238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6" name="TextBox 25"/>
          <p:cNvSpPr txBox="1"/>
          <p:nvPr/>
        </p:nvSpPr>
        <p:spPr>
          <a:xfrm>
            <a:off x="2198496" y="1194316"/>
            <a:ext cx="4747009" cy="523220"/>
          </a:xfrm>
          <a:prstGeom prst="rect">
            <a:avLst/>
          </a:prstGeom>
          <a:noFill/>
        </p:spPr>
        <p:txBody>
          <a:bodyPr wrap="square" rtlCol="0">
            <a:spAutoFit/>
          </a:bodyPr>
          <a:lstStyle/>
          <a:p>
            <a:pPr algn="ctr"/>
            <a:r>
              <a:rPr lang="en-US" sz="2800" dirty="0" smtClean="0">
                <a:solidFill>
                  <a:srgbClr val="FF0000"/>
                </a:solidFill>
              </a:rPr>
              <a:t>Uniform</a:t>
            </a:r>
            <a:endParaRPr lang="en-US" sz="2800" dirty="0">
              <a:solidFill>
                <a:srgbClr val="FF0000"/>
              </a:solidFill>
            </a:endParaRPr>
          </a:p>
        </p:txBody>
      </p:sp>
      <p:sp>
        <p:nvSpPr>
          <p:cNvPr id="95" name="Oval 94"/>
          <p:cNvSpPr/>
          <p:nvPr/>
        </p:nvSpPr>
        <p:spPr>
          <a:xfrm>
            <a:off x="4908592" y="205701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7" name="Oval 96"/>
          <p:cNvSpPr/>
          <p:nvPr/>
        </p:nvSpPr>
        <p:spPr>
          <a:xfrm>
            <a:off x="5724349" y="206124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9" name="Oval 98"/>
          <p:cNvSpPr/>
          <p:nvPr/>
        </p:nvSpPr>
        <p:spPr>
          <a:xfrm>
            <a:off x="7733448" y="2057016"/>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2" name="Oval 101"/>
          <p:cNvSpPr/>
          <p:nvPr/>
        </p:nvSpPr>
        <p:spPr>
          <a:xfrm>
            <a:off x="8549205" y="2061243"/>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3" name="Oval 102"/>
          <p:cNvSpPr/>
          <p:nvPr/>
        </p:nvSpPr>
        <p:spPr>
          <a:xfrm>
            <a:off x="6550041" y="2061242"/>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4" name="Oval 103"/>
          <p:cNvSpPr/>
          <p:nvPr/>
        </p:nvSpPr>
        <p:spPr>
          <a:xfrm>
            <a:off x="6964260" y="2057015"/>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5" name="Oval 104"/>
          <p:cNvSpPr/>
          <p:nvPr/>
        </p:nvSpPr>
        <p:spPr>
          <a:xfrm>
            <a:off x="6146239" y="206497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6" name="Oval 105"/>
          <p:cNvSpPr/>
          <p:nvPr/>
        </p:nvSpPr>
        <p:spPr>
          <a:xfrm>
            <a:off x="5337573" y="2456401"/>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7" name="Oval 106"/>
          <p:cNvSpPr/>
          <p:nvPr/>
        </p:nvSpPr>
        <p:spPr>
          <a:xfrm>
            <a:off x="7349063" y="2443808"/>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8" name="Oval 107"/>
          <p:cNvSpPr/>
          <p:nvPr/>
        </p:nvSpPr>
        <p:spPr>
          <a:xfrm>
            <a:off x="8144115" y="2443808"/>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9" name="Oval 108"/>
          <p:cNvSpPr/>
          <p:nvPr/>
        </p:nvSpPr>
        <p:spPr>
          <a:xfrm>
            <a:off x="4905844" y="2448441"/>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0" name="Oval 109"/>
          <p:cNvSpPr/>
          <p:nvPr/>
        </p:nvSpPr>
        <p:spPr>
          <a:xfrm>
            <a:off x="5721601" y="2452668"/>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1" name="Oval 110"/>
          <p:cNvSpPr/>
          <p:nvPr/>
        </p:nvSpPr>
        <p:spPr>
          <a:xfrm>
            <a:off x="7730700" y="2448440"/>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2" name="Oval 111"/>
          <p:cNvSpPr/>
          <p:nvPr/>
        </p:nvSpPr>
        <p:spPr>
          <a:xfrm>
            <a:off x="8546457" y="245266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3" name="Oval 112"/>
          <p:cNvSpPr/>
          <p:nvPr/>
        </p:nvSpPr>
        <p:spPr>
          <a:xfrm>
            <a:off x="6547293" y="2452666"/>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4" name="Oval 113"/>
          <p:cNvSpPr/>
          <p:nvPr/>
        </p:nvSpPr>
        <p:spPr>
          <a:xfrm>
            <a:off x="6961512" y="2448439"/>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5" name="Oval 114"/>
          <p:cNvSpPr/>
          <p:nvPr/>
        </p:nvSpPr>
        <p:spPr>
          <a:xfrm>
            <a:off x="6143491" y="2456401"/>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6" name="Oval 115"/>
          <p:cNvSpPr/>
          <p:nvPr/>
        </p:nvSpPr>
        <p:spPr>
          <a:xfrm>
            <a:off x="5340320" y="288031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7" name="Oval 116"/>
          <p:cNvSpPr/>
          <p:nvPr/>
        </p:nvSpPr>
        <p:spPr>
          <a:xfrm>
            <a:off x="7351810" y="286772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8" name="Oval 117"/>
          <p:cNvSpPr/>
          <p:nvPr/>
        </p:nvSpPr>
        <p:spPr>
          <a:xfrm>
            <a:off x="8146862" y="286772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9" name="Oval 118"/>
          <p:cNvSpPr/>
          <p:nvPr/>
        </p:nvSpPr>
        <p:spPr>
          <a:xfrm>
            <a:off x="4908591" y="287235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0" name="Oval 119"/>
          <p:cNvSpPr/>
          <p:nvPr/>
        </p:nvSpPr>
        <p:spPr>
          <a:xfrm>
            <a:off x="5724348" y="287658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1" name="Oval 120"/>
          <p:cNvSpPr/>
          <p:nvPr/>
        </p:nvSpPr>
        <p:spPr>
          <a:xfrm>
            <a:off x="7733447" y="2872356"/>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2" name="Oval 121"/>
          <p:cNvSpPr/>
          <p:nvPr/>
        </p:nvSpPr>
        <p:spPr>
          <a:xfrm>
            <a:off x="8549204" y="2876583"/>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3" name="Oval 122"/>
          <p:cNvSpPr/>
          <p:nvPr/>
        </p:nvSpPr>
        <p:spPr>
          <a:xfrm>
            <a:off x="6550040" y="2876582"/>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4" name="Oval 123"/>
          <p:cNvSpPr/>
          <p:nvPr/>
        </p:nvSpPr>
        <p:spPr>
          <a:xfrm>
            <a:off x="6964259" y="2872355"/>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5" name="Oval 124"/>
          <p:cNvSpPr/>
          <p:nvPr/>
        </p:nvSpPr>
        <p:spPr>
          <a:xfrm>
            <a:off x="6146238" y="288031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6" name="Oval 125"/>
          <p:cNvSpPr/>
          <p:nvPr/>
        </p:nvSpPr>
        <p:spPr>
          <a:xfrm>
            <a:off x="5362936" y="327655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7" name="Oval 126"/>
          <p:cNvSpPr/>
          <p:nvPr/>
        </p:nvSpPr>
        <p:spPr>
          <a:xfrm>
            <a:off x="7374426" y="326396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8" name="Oval 127"/>
          <p:cNvSpPr/>
          <p:nvPr/>
        </p:nvSpPr>
        <p:spPr>
          <a:xfrm>
            <a:off x="8169478" y="326396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9" name="Oval 128"/>
          <p:cNvSpPr/>
          <p:nvPr/>
        </p:nvSpPr>
        <p:spPr>
          <a:xfrm>
            <a:off x="4931207" y="326859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0" name="Oval 129"/>
          <p:cNvSpPr/>
          <p:nvPr/>
        </p:nvSpPr>
        <p:spPr>
          <a:xfrm>
            <a:off x="5746964" y="327282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1" name="Oval 130"/>
          <p:cNvSpPr/>
          <p:nvPr/>
        </p:nvSpPr>
        <p:spPr>
          <a:xfrm>
            <a:off x="7756063" y="3268596"/>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2" name="Oval 131"/>
          <p:cNvSpPr/>
          <p:nvPr/>
        </p:nvSpPr>
        <p:spPr>
          <a:xfrm>
            <a:off x="8571820" y="3272823"/>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3" name="Oval 132"/>
          <p:cNvSpPr/>
          <p:nvPr/>
        </p:nvSpPr>
        <p:spPr>
          <a:xfrm>
            <a:off x="6572656" y="3272822"/>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4" name="Oval 133"/>
          <p:cNvSpPr/>
          <p:nvPr/>
        </p:nvSpPr>
        <p:spPr>
          <a:xfrm>
            <a:off x="6986875" y="3268595"/>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5" name="Oval 134"/>
          <p:cNvSpPr/>
          <p:nvPr/>
        </p:nvSpPr>
        <p:spPr>
          <a:xfrm>
            <a:off x="6168854" y="327655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6" name="Oval 135"/>
          <p:cNvSpPr/>
          <p:nvPr/>
        </p:nvSpPr>
        <p:spPr>
          <a:xfrm>
            <a:off x="5362935" y="367279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7" name="Oval 136"/>
          <p:cNvSpPr/>
          <p:nvPr/>
        </p:nvSpPr>
        <p:spPr>
          <a:xfrm>
            <a:off x="7374425" y="366020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8" name="Oval 137"/>
          <p:cNvSpPr/>
          <p:nvPr/>
        </p:nvSpPr>
        <p:spPr>
          <a:xfrm>
            <a:off x="8169477" y="366020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9" name="Oval 138"/>
          <p:cNvSpPr/>
          <p:nvPr/>
        </p:nvSpPr>
        <p:spPr>
          <a:xfrm>
            <a:off x="4931206" y="366483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0" name="Oval 139"/>
          <p:cNvSpPr/>
          <p:nvPr/>
        </p:nvSpPr>
        <p:spPr>
          <a:xfrm>
            <a:off x="5746963" y="366906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1" name="Oval 140"/>
          <p:cNvSpPr/>
          <p:nvPr/>
        </p:nvSpPr>
        <p:spPr>
          <a:xfrm>
            <a:off x="7756062" y="3664836"/>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2" name="Oval 141"/>
          <p:cNvSpPr/>
          <p:nvPr/>
        </p:nvSpPr>
        <p:spPr>
          <a:xfrm>
            <a:off x="8571819" y="3669063"/>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3" name="Oval 142"/>
          <p:cNvSpPr/>
          <p:nvPr/>
        </p:nvSpPr>
        <p:spPr>
          <a:xfrm>
            <a:off x="6572655" y="3669062"/>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4" name="Oval 143"/>
          <p:cNvSpPr/>
          <p:nvPr/>
        </p:nvSpPr>
        <p:spPr>
          <a:xfrm>
            <a:off x="6986874" y="3664835"/>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5" name="Oval 144"/>
          <p:cNvSpPr/>
          <p:nvPr/>
        </p:nvSpPr>
        <p:spPr>
          <a:xfrm>
            <a:off x="6168853" y="367279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6" name="Oval 145"/>
          <p:cNvSpPr/>
          <p:nvPr/>
        </p:nvSpPr>
        <p:spPr>
          <a:xfrm>
            <a:off x="5362935" y="408427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7" name="Oval 146"/>
          <p:cNvSpPr/>
          <p:nvPr/>
        </p:nvSpPr>
        <p:spPr>
          <a:xfrm>
            <a:off x="7374425" y="407168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8" name="Oval 147"/>
          <p:cNvSpPr/>
          <p:nvPr/>
        </p:nvSpPr>
        <p:spPr>
          <a:xfrm>
            <a:off x="8169477" y="407168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9" name="Oval 148"/>
          <p:cNvSpPr/>
          <p:nvPr/>
        </p:nvSpPr>
        <p:spPr>
          <a:xfrm>
            <a:off x="4931206" y="407631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0" name="Oval 149"/>
          <p:cNvSpPr/>
          <p:nvPr/>
        </p:nvSpPr>
        <p:spPr>
          <a:xfrm>
            <a:off x="5746963" y="408054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1" name="Oval 150"/>
          <p:cNvSpPr/>
          <p:nvPr/>
        </p:nvSpPr>
        <p:spPr>
          <a:xfrm>
            <a:off x="7756062" y="4076316"/>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2" name="Oval 151"/>
          <p:cNvSpPr/>
          <p:nvPr/>
        </p:nvSpPr>
        <p:spPr>
          <a:xfrm>
            <a:off x="8571819" y="4080543"/>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3" name="Oval 152"/>
          <p:cNvSpPr/>
          <p:nvPr/>
        </p:nvSpPr>
        <p:spPr>
          <a:xfrm>
            <a:off x="6572655" y="4080542"/>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4" name="Oval 153"/>
          <p:cNvSpPr/>
          <p:nvPr/>
        </p:nvSpPr>
        <p:spPr>
          <a:xfrm>
            <a:off x="6986874" y="4076315"/>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5" name="Oval 154"/>
          <p:cNvSpPr/>
          <p:nvPr/>
        </p:nvSpPr>
        <p:spPr>
          <a:xfrm>
            <a:off x="6168853" y="408427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6" name="Oval 155"/>
          <p:cNvSpPr/>
          <p:nvPr/>
        </p:nvSpPr>
        <p:spPr>
          <a:xfrm>
            <a:off x="5362935" y="448051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7" name="Oval 156"/>
          <p:cNvSpPr/>
          <p:nvPr/>
        </p:nvSpPr>
        <p:spPr>
          <a:xfrm>
            <a:off x="7374425" y="446792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8" name="Oval 157"/>
          <p:cNvSpPr/>
          <p:nvPr/>
        </p:nvSpPr>
        <p:spPr>
          <a:xfrm>
            <a:off x="8169477" y="446792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9" name="Oval 158"/>
          <p:cNvSpPr/>
          <p:nvPr/>
        </p:nvSpPr>
        <p:spPr>
          <a:xfrm>
            <a:off x="4931206" y="447255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0" name="Oval 159"/>
          <p:cNvSpPr/>
          <p:nvPr/>
        </p:nvSpPr>
        <p:spPr>
          <a:xfrm>
            <a:off x="5746963" y="447678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1" name="Oval 160"/>
          <p:cNvSpPr/>
          <p:nvPr/>
        </p:nvSpPr>
        <p:spPr>
          <a:xfrm>
            <a:off x="7756062" y="4472556"/>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2" name="Oval 161"/>
          <p:cNvSpPr/>
          <p:nvPr/>
        </p:nvSpPr>
        <p:spPr>
          <a:xfrm>
            <a:off x="8571819" y="4476783"/>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3" name="Oval 162"/>
          <p:cNvSpPr/>
          <p:nvPr/>
        </p:nvSpPr>
        <p:spPr>
          <a:xfrm>
            <a:off x="6572655" y="4476782"/>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4" name="Oval 163"/>
          <p:cNvSpPr/>
          <p:nvPr/>
        </p:nvSpPr>
        <p:spPr>
          <a:xfrm>
            <a:off x="6986874" y="4472555"/>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5" name="Oval 164"/>
          <p:cNvSpPr/>
          <p:nvPr/>
        </p:nvSpPr>
        <p:spPr>
          <a:xfrm>
            <a:off x="6168853" y="448051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6" name="Oval 165"/>
          <p:cNvSpPr/>
          <p:nvPr/>
        </p:nvSpPr>
        <p:spPr>
          <a:xfrm>
            <a:off x="5362934" y="489199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7" name="Oval 166"/>
          <p:cNvSpPr/>
          <p:nvPr/>
        </p:nvSpPr>
        <p:spPr>
          <a:xfrm>
            <a:off x="7374424" y="487940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8" name="Oval 167"/>
          <p:cNvSpPr/>
          <p:nvPr/>
        </p:nvSpPr>
        <p:spPr>
          <a:xfrm>
            <a:off x="8169476" y="487940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9" name="Oval 168"/>
          <p:cNvSpPr/>
          <p:nvPr/>
        </p:nvSpPr>
        <p:spPr>
          <a:xfrm>
            <a:off x="4931205" y="488403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0" name="Oval 169"/>
          <p:cNvSpPr/>
          <p:nvPr/>
        </p:nvSpPr>
        <p:spPr>
          <a:xfrm>
            <a:off x="5746962" y="488826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1" name="Oval 170"/>
          <p:cNvSpPr/>
          <p:nvPr/>
        </p:nvSpPr>
        <p:spPr>
          <a:xfrm>
            <a:off x="7756061" y="4884036"/>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2" name="Oval 171"/>
          <p:cNvSpPr/>
          <p:nvPr/>
        </p:nvSpPr>
        <p:spPr>
          <a:xfrm>
            <a:off x="8571818" y="4888263"/>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3" name="Oval 172"/>
          <p:cNvSpPr/>
          <p:nvPr/>
        </p:nvSpPr>
        <p:spPr>
          <a:xfrm>
            <a:off x="6572654" y="4888262"/>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4" name="Oval 173"/>
          <p:cNvSpPr/>
          <p:nvPr/>
        </p:nvSpPr>
        <p:spPr>
          <a:xfrm>
            <a:off x="6986873" y="4884035"/>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5" name="Oval 174"/>
          <p:cNvSpPr/>
          <p:nvPr/>
        </p:nvSpPr>
        <p:spPr>
          <a:xfrm>
            <a:off x="6168852" y="489199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6" name="Oval 175"/>
          <p:cNvSpPr/>
          <p:nvPr/>
        </p:nvSpPr>
        <p:spPr>
          <a:xfrm>
            <a:off x="5362934" y="528061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7" name="Oval 176"/>
          <p:cNvSpPr/>
          <p:nvPr/>
        </p:nvSpPr>
        <p:spPr>
          <a:xfrm>
            <a:off x="7374424" y="526802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8" name="Oval 177"/>
          <p:cNvSpPr/>
          <p:nvPr/>
        </p:nvSpPr>
        <p:spPr>
          <a:xfrm>
            <a:off x="8169476" y="526802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9" name="Oval 178"/>
          <p:cNvSpPr/>
          <p:nvPr/>
        </p:nvSpPr>
        <p:spPr>
          <a:xfrm>
            <a:off x="4931205" y="527265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0" name="Oval 179"/>
          <p:cNvSpPr/>
          <p:nvPr/>
        </p:nvSpPr>
        <p:spPr>
          <a:xfrm>
            <a:off x="5746962" y="527688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1" name="Oval 180"/>
          <p:cNvSpPr/>
          <p:nvPr/>
        </p:nvSpPr>
        <p:spPr>
          <a:xfrm>
            <a:off x="7756061" y="5272656"/>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2" name="Oval 181"/>
          <p:cNvSpPr/>
          <p:nvPr/>
        </p:nvSpPr>
        <p:spPr>
          <a:xfrm>
            <a:off x="8571818" y="5276883"/>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3" name="Oval 182"/>
          <p:cNvSpPr/>
          <p:nvPr/>
        </p:nvSpPr>
        <p:spPr>
          <a:xfrm>
            <a:off x="6572654" y="5276882"/>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4" name="Oval 183"/>
          <p:cNvSpPr/>
          <p:nvPr/>
        </p:nvSpPr>
        <p:spPr>
          <a:xfrm>
            <a:off x="6986873" y="5272655"/>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5" name="Oval 184"/>
          <p:cNvSpPr/>
          <p:nvPr/>
        </p:nvSpPr>
        <p:spPr>
          <a:xfrm>
            <a:off x="6168852" y="528061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6" name="Oval 185"/>
          <p:cNvSpPr/>
          <p:nvPr/>
        </p:nvSpPr>
        <p:spPr>
          <a:xfrm>
            <a:off x="5362934" y="569971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7" name="Oval 186"/>
          <p:cNvSpPr/>
          <p:nvPr/>
        </p:nvSpPr>
        <p:spPr>
          <a:xfrm>
            <a:off x="7374424" y="568712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8" name="Oval 187"/>
          <p:cNvSpPr/>
          <p:nvPr/>
        </p:nvSpPr>
        <p:spPr>
          <a:xfrm>
            <a:off x="8169476" y="568712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9" name="Oval 188"/>
          <p:cNvSpPr/>
          <p:nvPr/>
        </p:nvSpPr>
        <p:spPr>
          <a:xfrm>
            <a:off x="4931205" y="569175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90" name="Oval 189"/>
          <p:cNvSpPr/>
          <p:nvPr/>
        </p:nvSpPr>
        <p:spPr>
          <a:xfrm>
            <a:off x="5746962" y="569598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91" name="Oval 190"/>
          <p:cNvSpPr/>
          <p:nvPr/>
        </p:nvSpPr>
        <p:spPr>
          <a:xfrm>
            <a:off x="7756061" y="5691756"/>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92" name="Oval 191"/>
          <p:cNvSpPr/>
          <p:nvPr/>
        </p:nvSpPr>
        <p:spPr>
          <a:xfrm>
            <a:off x="8571818" y="5695983"/>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93" name="Oval 192"/>
          <p:cNvSpPr/>
          <p:nvPr/>
        </p:nvSpPr>
        <p:spPr>
          <a:xfrm>
            <a:off x="6572654" y="5695982"/>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94" name="Oval 193"/>
          <p:cNvSpPr/>
          <p:nvPr/>
        </p:nvSpPr>
        <p:spPr>
          <a:xfrm>
            <a:off x="6986873" y="5691755"/>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95" name="Oval 194"/>
          <p:cNvSpPr/>
          <p:nvPr/>
        </p:nvSpPr>
        <p:spPr>
          <a:xfrm>
            <a:off x="6168852" y="569971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97" name="TextBox 196"/>
          <p:cNvSpPr txBox="1"/>
          <p:nvPr/>
        </p:nvSpPr>
        <p:spPr>
          <a:xfrm>
            <a:off x="800097" y="1980558"/>
            <a:ext cx="3893823" cy="646331"/>
          </a:xfrm>
          <a:prstGeom prst="rect">
            <a:avLst/>
          </a:prstGeom>
          <a:noFill/>
        </p:spPr>
        <p:txBody>
          <a:bodyPr wrap="square" rtlCol="0">
            <a:spAutoFit/>
          </a:bodyPr>
          <a:lstStyle/>
          <a:p>
            <a:r>
              <a:rPr lang="nl-BE" dirty="0" smtClean="0"/>
              <a:t>Er wordt uniform </a:t>
            </a:r>
            <a:r>
              <a:rPr lang="nl-BE" dirty="0" smtClean="0">
                <a:solidFill>
                  <a:srgbClr val="FF0000"/>
                </a:solidFill>
              </a:rPr>
              <a:t>1 blok gekozen </a:t>
            </a:r>
            <a:r>
              <a:rPr lang="nl-BE" dirty="0" smtClean="0"/>
              <a:t>om op te </a:t>
            </a:r>
            <a:r>
              <a:rPr lang="nl-BE" dirty="0" smtClean="0"/>
              <a:t>drukken</a:t>
            </a:r>
            <a:endParaRPr lang="nl-BE" dirty="0"/>
          </a:p>
        </p:txBody>
      </p:sp>
    </p:spTree>
    <p:extLst>
      <p:ext uri="{BB962C8B-B14F-4D97-AF65-F5344CB8AC3E}">
        <p14:creationId xmlns:p14="http://schemas.microsoft.com/office/powerpoint/2010/main" val="14892064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23</a:t>
            </a:fld>
            <a:endParaRPr lang="nl-NL" dirty="0"/>
          </a:p>
        </p:txBody>
      </p:sp>
      <p:sp>
        <p:nvSpPr>
          <p:cNvPr id="5" name="Title 4"/>
          <p:cNvSpPr>
            <a:spLocks noGrp="1"/>
          </p:cNvSpPr>
          <p:nvPr>
            <p:ph type="title"/>
          </p:nvPr>
        </p:nvSpPr>
        <p:spPr/>
        <p:txBody>
          <a:bodyPr/>
          <a:lstStyle/>
          <a:p>
            <a:pPr algn="ctr"/>
            <a:r>
              <a:rPr lang="en-US" dirty="0" smtClean="0"/>
              <a:t>Strategy</a:t>
            </a:r>
            <a:endParaRPr lang="en-US" dirty="0"/>
          </a:p>
        </p:txBody>
      </p:sp>
      <p:grpSp>
        <p:nvGrpSpPr>
          <p:cNvPr id="9" name="Group 8"/>
          <p:cNvGrpSpPr/>
          <p:nvPr/>
        </p:nvGrpSpPr>
        <p:grpSpPr>
          <a:xfrm>
            <a:off x="800098" y="1980558"/>
            <a:ext cx="1828800" cy="1200329"/>
            <a:chOff x="1284096" y="1905089"/>
            <a:chExt cx="1828800" cy="1200329"/>
          </a:xfrm>
        </p:grpSpPr>
        <p:sp>
          <p:nvSpPr>
            <p:cNvPr id="7" name="TextBox 6"/>
            <p:cNvSpPr txBox="1"/>
            <p:nvPr/>
          </p:nvSpPr>
          <p:spPr>
            <a:xfrm>
              <a:off x="1284096" y="1905089"/>
              <a:ext cx="1828800" cy="1200329"/>
            </a:xfrm>
            <a:prstGeom prst="rect">
              <a:avLst/>
            </a:prstGeom>
            <a:noFill/>
          </p:spPr>
          <p:txBody>
            <a:bodyPr wrap="square" rtlCol="0">
              <a:spAutoFit/>
            </a:bodyPr>
            <a:lstStyle/>
            <a:p>
              <a:r>
                <a:rPr lang="nl-BE" dirty="0" smtClean="0"/>
                <a:t>Rood	= 24</a:t>
              </a:r>
            </a:p>
            <a:p>
              <a:r>
                <a:rPr lang="nl-BE" dirty="0" smtClean="0"/>
                <a:t>Groen 	= 30</a:t>
              </a:r>
            </a:p>
            <a:p>
              <a:r>
                <a:rPr lang="nl-BE" dirty="0" smtClean="0">
                  <a:solidFill>
                    <a:srgbClr val="00B0F0"/>
                  </a:solidFill>
                </a:rPr>
                <a:t>Blauw 	=</a:t>
              </a:r>
              <a:r>
                <a:rPr lang="nl-BE" dirty="0">
                  <a:solidFill>
                    <a:srgbClr val="00B0F0"/>
                  </a:solidFill>
                </a:rPr>
                <a:t> </a:t>
              </a:r>
              <a:r>
                <a:rPr lang="nl-BE" dirty="0" smtClean="0">
                  <a:solidFill>
                    <a:srgbClr val="00B0F0"/>
                  </a:solidFill>
                </a:rPr>
                <a:t>17</a:t>
              </a:r>
            </a:p>
            <a:p>
              <a:r>
                <a:rPr lang="nl-BE" dirty="0" smtClean="0"/>
                <a:t>Geel	= 29</a:t>
              </a:r>
              <a:endParaRPr lang="nl-BE" dirty="0"/>
            </a:p>
          </p:txBody>
        </p:sp>
        <p:sp>
          <p:nvSpPr>
            <p:cNvPr id="8" name="Rectangle 7"/>
            <p:cNvSpPr/>
            <p:nvPr/>
          </p:nvSpPr>
          <p:spPr>
            <a:xfrm>
              <a:off x="1284096" y="2505253"/>
              <a:ext cx="1562100" cy="2570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10" name="TextBox 9"/>
          <p:cNvSpPr txBox="1"/>
          <p:nvPr/>
        </p:nvSpPr>
        <p:spPr>
          <a:xfrm>
            <a:off x="800098" y="3200926"/>
            <a:ext cx="3771901" cy="646331"/>
          </a:xfrm>
          <a:prstGeom prst="rect">
            <a:avLst/>
          </a:prstGeom>
          <a:noFill/>
        </p:spPr>
        <p:txBody>
          <a:bodyPr wrap="square" rtlCol="0">
            <a:spAutoFit/>
          </a:bodyPr>
          <a:lstStyle/>
          <a:p>
            <a:r>
              <a:rPr lang="nl-BE" dirty="0" smtClean="0"/>
              <a:t>Er wordt uniform een </a:t>
            </a:r>
            <a:r>
              <a:rPr lang="nl-BE" dirty="0" smtClean="0">
                <a:solidFill>
                  <a:srgbClr val="00B0F0"/>
                </a:solidFill>
              </a:rPr>
              <a:t>blauwe blok gekozen</a:t>
            </a:r>
            <a:r>
              <a:rPr lang="nl-BE" dirty="0" smtClean="0"/>
              <a:t> om op te </a:t>
            </a:r>
            <a:r>
              <a:rPr lang="nl-BE" dirty="0" smtClean="0"/>
              <a:t>drukken</a:t>
            </a:r>
            <a:endParaRPr lang="nl-BE" dirty="0"/>
          </a:p>
        </p:txBody>
      </p:sp>
      <p:grpSp>
        <p:nvGrpSpPr>
          <p:cNvPr id="4" name="Group 3"/>
          <p:cNvGrpSpPr/>
          <p:nvPr/>
        </p:nvGrpSpPr>
        <p:grpSpPr>
          <a:xfrm>
            <a:off x="4781549" y="1905089"/>
            <a:ext cx="4057651" cy="4057651"/>
            <a:chOff x="4391024" y="1443877"/>
            <a:chExt cx="4572000" cy="4572000"/>
          </a:xfrm>
        </p:grpSpPr>
        <p:pic>
          <p:nvPicPr>
            <p:cNvPr id="6" name="Picture 2" descr="C:\Users\susve\Desktop\T208-Probabilistic-Programming-A-Case-Study\thesis\presentations\2 second\grid_10x10_colo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1024" y="144387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29" name="Oval 28"/>
            <p:cNvSpPr/>
            <p:nvPr/>
          </p:nvSpPr>
          <p:spPr>
            <a:xfrm>
              <a:off x="5020626" y="1624032"/>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0" name="Oval 29"/>
            <p:cNvSpPr/>
            <p:nvPr/>
          </p:nvSpPr>
          <p:spPr>
            <a:xfrm>
              <a:off x="5919786" y="20670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1" name="Oval 30"/>
            <p:cNvSpPr/>
            <p:nvPr/>
          </p:nvSpPr>
          <p:spPr>
            <a:xfrm>
              <a:off x="6376986" y="207466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2" name="Oval 31"/>
            <p:cNvSpPr/>
            <p:nvPr/>
          </p:nvSpPr>
          <p:spPr>
            <a:xfrm>
              <a:off x="8182926" y="16098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3" name="Oval 32"/>
            <p:cNvSpPr/>
            <p:nvPr/>
          </p:nvSpPr>
          <p:spPr>
            <a:xfrm>
              <a:off x="8632506" y="251662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4" name="Oval 33"/>
            <p:cNvSpPr/>
            <p:nvPr/>
          </p:nvSpPr>
          <p:spPr>
            <a:xfrm>
              <a:off x="5919786" y="253948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5" name="Oval 34"/>
            <p:cNvSpPr/>
            <p:nvPr/>
          </p:nvSpPr>
          <p:spPr>
            <a:xfrm>
              <a:off x="7740966" y="29814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6" name="Oval 35"/>
            <p:cNvSpPr/>
            <p:nvPr/>
          </p:nvSpPr>
          <p:spPr>
            <a:xfrm>
              <a:off x="7733346" y="344626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7" name="Oval 36"/>
            <p:cNvSpPr/>
            <p:nvPr/>
          </p:nvSpPr>
          <p:spPr>
            <a:xfrm>
              <a:off x="4548186" y="34386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8" name="Oval 37"/>
            <p:cNvSpPr/>
            <p:nvPr/>
          </p:nvSpPr>
          <p:spPr>
            <a:xfrm>
              <a:off x="5013006" y="38958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9" name="Oval 38"/>
            <p:cNvSpPr/>
            <p:nvPr/>
          </p:nvSpPr>
          <p:spPr>
            <a:xfrm>
              <a:off x="5470206" y="433780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0" name="Oval 39"/>
            <p:cNvSpPr/>
            <p:nvPr/>
          </p:nvSpPr>
          <p:spPr>
            <a:xfrm>
              <a:off x="5919786" y="434542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1" name="Oval 40"/>
            <p:cNvSpPr/>
            <p:nvPr/>
          </p:nvSpPr>
          <p:spPr>
            <a:xfrm>
              <a:off x="6818946" y="388060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2" name="Oval 41"/>
            <p:cNvSpPr/>
            <p:nvPr/>
          </p:nvSpPr>
          <p:spPr>
            <a:xfrm>
              <a:off x="6826566" y="43530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3" name="Oval 42"/>
            <p:cNvSpPr/>
            <p:nvPr/>
          </p:nvSpPr>
          <p:spPr>
            <a:xfrm>
              <a:off x="8190546" y="433018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4" name="Oval 43"/>
            <p:cNvSpPr/>
            <p:nvPr/>
          </p:nvSpPr>
          <p:spPr>
            <a:xfrm>
              <a:off x="8640126" y="433780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5" name="Oval 44"/>
            <p:cNvSpPr/>
            <p:nvPr/>
          </p:nvSpPr>
          <p:spPr>
            <a:xfrm>
              <a:off x="8647746" y="525220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26" name="TextBox 25"/>
          <p:cNvSpPr txBox="1"/>
          <p:nvPr/>
        </p:nvSpPr>
        <p:spPr>
          <a:xfrm>
            <a:off x="2198496" y="1194316"/>
            <a:ext cx="4747009" cy="523220"/>
          </a:xfrm>
          <a:prstGeom prst="rect">
            <a:avLst/>
          </a:prstGeom>
          <a:noFill/>
        </p:spPr>
        <p:txBody>
          <a:bodyPr wrap="square" rtlCol="0">
            <a:spAutoFit/>
          </a:bodyPr>
          <a:lstStyle/>
          <a:p>
            <a:pPr algn="ctr"/>
            <a:r>
              <a:rPr lang="en-US" sz="2800" dirty="0" err="1" smtClean="0">
                <a:solidFill>
                  <a:srgbClr val="00B0F0"/>
                </a:solidFill>
              </a:rPr>
              <a:t>Kleuren</a:t>
            </a:r>
            <a:r>
              <a:rPr lang="en-US" sz="2800" dirty="0" smtClean="0">
                <a:solidFill>
                  <a:srgbClr val="00B0F0"/>
                </a:solidFill>
              </a:rPr>
              <a:t> ratio</a:t>
            </a:r>
            <a:endParaRPr lang="en-US" sz="2800" dirty="0">
              <a:solidFill>
                <a:srgbClr val="00B0F0"/>
              </a:solidFill>
            </a:endParaRPr>
          </a:p>
        </p:txBody>
      </p:sp>
    </p:spTree>
    <p:extLst>
      <p:ext uri="{BB962C8B-B14F-4D97-AF65-F5344CB8AC3E}">
        <p14:creationId xmlns:p14="http://schemas.microsoft.com/office/powerpoint/2010/main" val="8199590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24</a:t>
            </a:fld>
            <a:endParaRPr lang="nl-NL" dirty="0"/>
          </a:p>
        </p:txBody>
      </p:sp>
      <p:sp>
        <p:nvSpPr>
          <p:cNvPr id="5" name="Title 4"/>
          <p:cNvSpPr>
            <a:spLocks noGrp="1"/>
          </p:cNvSpPr>
          <p:nvPr>
            <p:ph type="title"/>
          </p:nvPr>
        </p:nvSpPr>
        <p:spPr/>
        <p:txBody>
          <a:bodyPr/>
          <a:lstStyle/>
          <a:p>
            <a:pPr algn="ctr"/>
            <a:r>
              <a:rPr lang="en-US" dirty="0" smtClean="0"/>
              <a:t>Strategy</a:t>
            </a:r>
            <a:endParaRPr lang="en-US" dirty="0"/>
          </a:p>
        </p:txBody>
      </p:sp>
      <p:grpSp>
        <p:nvGrpSpPr>
          <p:cNvPr id="4" name="Group 3"/>
          <p:cNvGrpSpPr/>
          <p:nvPr/>
        </p:nvGrpSpPr>
        <p:grpSpPr>
          <a:xfrm>
            <a:off x="4781549" y="1905089"/>
            <a:ext cx="4057651" cy="4057651"/>
            <a:chOff x="4391024" y="1443877"/>
            <a:chExt cx="4572000" cy="4572000"/>
          </a:xfrm>
        </p:grpSpPr>
        <p:pic>
          <p:nvPicPr>
            <p:cNvPr id="6" name="Picture 2" descr="C:\Users\susve\Desktop\T208-Probabilistic-Programming-A-Case-Study\thesis\presentations\2 second\grid_10x10_colo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1024" y="144387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29" name="Oval 28"/>
            <p:cNvSpPr/>
            <p:nvPr/>
          </p:nvSpPr>
          <p:spPr>
            <a:xfrm>
              <a:off x="5020626" y="1624032"/>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0" name="Oval 29"/>
            <p:cNvSpPr/>
            <p:nvPr/>
          </p:nvSpPr>
          <p:spPr>
            <a:xfrm>
              <a:off x="5919786" y="20670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1" name="Oval 30"/>
            <p:cNvSpPr/>
            <p:nvPr/>
          </p:nvSpPr>
          <p:spPr>
            <a:xfrm>
              <a:off x="6376986" y="207466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2" name="Oval 31"/>
            <p:cNvSpPr/>
            <p:nvPr/>
          </p:nvSpPr>
          <p:spPr>
            <a:xfrm>
              <a:off x="8182926" y="16098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3" name="Oval 32"/>
            <p:cNvSpPr/>
            <p:nvPr/>
          </p:nvSpPr>
          <p:spPr>
            <a:xfrm>
              <a:off x="8632506" y="251662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4" name="Oval 33"/>
            <p:cNvSpPr/>
            <p:nvPr/>
          </p:nvSpPr>
          <p:spPr>
            <a:xfrm>
              <a:off x="5919786" y="253948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5" name="Oval 34"/>
            <p:cNvSpPr/>
            <p:nvPr/>
          </p:nvSpPr>
          <p:spPr>
            <a:xfrm>
              <a:off x="7740966" y="29814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6" name="Oval 35"/>
            <p:cNvSpPr/>
            <p:nvPr/>
          </p:nvSpPr>
          <p:spPr>
            <a:xfrm>
              <a:off x="7733346" y="344626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7" name="Oval 36"/>
            <p:cNvSpPr/>
            <p:nvPr/>
          </p:nvSpPr>
          <p:spPr>
            <a:xfrm>
              <a:off x="4548186" y="34386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8" name="Oval 37"/>
            <p:cNvSpPr/>
            <p:nvPr/>
          </p:nvSpPr>
          <p:spPr>
            <a:xfrm>
              <a:off x="5013006" y="38958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9" name="Oval 38"/>
            <p:cNvSpPr/>
            <p:nvPr/>
          </p:nvSpPr>
          <p:spPr>
            <a:xfrm>
              <a:off x="5470206" y="433780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0" name="Oval 39"/>
            <p:cNvSpPr/>
            <p:nvPr/>
          </p:nvSpPr>
          <p:spPr>
            <a:xfrm>
              <a:off x="5919786" y="434542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1" name="Oval 40"/>
            <p:cNvSpPr/>
            <p:nvPr/>
          </p:nvSpPr>
          <p:spPr>
            <a:xfrm>
              <a:off x="6818946" y="388060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2" name="Oval 41"/>
            <p:cNvSpPr/>
            <p:nvPr/>
          </p:nvSpPr>
          <p:spPr>
            <a:xfrm>
              <a:off x="6826566" y="43530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3" name="Oval 42"/>
            <p:cNvSpPr/>
            <p:nvPr/>
          </p:nvSpPr>
          <p:spPr>
            <a:xfrm>
              <a:off x="8190546" y="433018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4" name="Oval 43"/>
            <p:cNvSpPr/>
            <p:nvPr/>
          </p:nvSpPr>
          <p:spPr>
            <a:xfrm>
              <a:off x="8640126" y="433780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5" name="Oval 44"/>
            <p:cNvSpPr/>
            <p:nvPr/>
          </p:nvSpPr>
          <p:spPr>
            <a:xfrm>
              <a:off x="8647746" y="525220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26" name="TextBox 25"/>
          <p:cNvSpPr txBox="1"/>
          <p:nvPr/>
        </p:nvSpPr>
        <p:spPr>
          <a:xfrm>
            <a:off x="2198496" y="1194316"/>
            <a:ext cx="4747009" cy="523220"/>
          </a:xfrm>
          <a:prstGeom prst="rect">
            <a:avLst/>
          </a:prstGeom>
          <a:noFill/>
        </p:spPr>
        <p:txBody>
          <a:bodyPr wrap="square" rtlCol="0">
            <a:spAutoFit/>
          </a:bodyPr>
          <a:lstStyle/>
          <a:p>
            <a:pPr algn="ctr"/>
            <a:r>
              <a:rPr lang="en-US" sz="2800" dirty="0" err="1" smtClean="0">
                <a:solidFill>
                  <a:srgbClr val="92D050"/>
                </a:solidFill>
              </a:rPr>
              <a:t>Mogelijke</a:t>
            </a:r>
            <a:r>
              <a:rPr lang="en-US" sz="2800" dirty="0" smtClean="0">
                <a:solidFill>
                  <a:srgbClr val="92D050"/>
                </a:solidFill>
              </a:rPr>
              <a:t> score</a:t>
            </a:r>
            <a:endParaRPr lang="en-US" sz="2800" dirty="0">
              <a:solidFill>
                <a:srgbClr val="92D050"/>
              </a:solidFill>
            </a:endParaRPr>
          </a:p>
        </p:txBody>
      </p:sp>
      <p:grpSp>
        <p:nvGrpSpPr>
          <p:cNvPr id="11" name="Group 10"/>
          <p:cNvGrpSpPr/>
          <p:nvPr/>
        </p:nvGrpSpPr>
        <p:grpSpPr>
          <a:xfrm>
            <a:off x="4781548" y="1905088"/>
            <a:ext cx="4057651" cy="4057651"/>
            <a:chOff x="5473467" y="1174203"/>
            <a:chExt cx="4572000" cy="4572000"/>
          </a:xfrm>
        </p:grpSpPr>
        <p:pic>
          <p:nvPicPr>
            <p:cNvPr id="46" name="Picture 2" descr="C:\Users\susve\Desktop\T208-Probabilistic-Programming-A-Case-Study\thesis\presentations\2 second\grid_10x10_colo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3467" y="1174203"/>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47" name="Oval 46"/>
            <p:cNvSpPr/>
            <p:nvPr/>
          </p:nvSpPr>
          <p:spPr>
            <a:xfrm>
              <a:off x="7002229" y="1347789"/>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8" name="Oval 47"/>
            <p:cNvSpPr/>
            <p:nvPr/>
          </p:nvSpPr>
          <p:spPr>
            <a:xfrm>
              <a:off x="8354779" y="1347789"/>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9" name="Oval 48"/>
            <p:cNvSpPr/>
            <p:nvPr/>
          </p:nvSpPr>
          <p:spPr>
            <a:xfrm>
              <a:off x="6097354" y="1800226"/>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0" name="Oval 49"/>
            <p:cNvSpPr/>
            <p:nvPr/>
          </p:nvSpPr>
          <p:spPr>
            <a:xfrm>
              <a:off x="6535504" y="1795464"/>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1" name="Oval 50"/>
            <p:cNvSpPr/>
            <p:nvPr/>
          </p:nvSpPr>
          <p:spPr>
            <a:xfrm>
              <a:off x="7907104" y="1800227"/>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2" name="Oval 51"/>
            <p:cNvSpPr/>
            <p:nvPr/>
          </p:nvSpPr>
          <p:spPr>
            <a:xfrm>
              <a:off x="8373829" y="1795464"/>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3" name="Oval 52"/>
            <p:cNvSpPr/>
            <p:nvPr/>
          </p:nvSpPr>
          <p:spPr>
            <a:xfrm>
              <a:off x="8826266" y="1804989"/>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4" name="Oval 53"/>
            <p:cNvSpPr/>
            <p:nvPr/>
          </p:nvSpPr>
          <p:spPr>
            <a:xfrm>
              <a:off x="9731142" y="1809752"/>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5" name="Oval 54"/>
            <p:cNvSpPr/>
            <p:nvPr/>
          </p:nvSpPr>
          <p:spPr>
            <a:xfrm>
              <a:off x="5644917" y="2252664"/>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6" name="Oval 55"/>
            <p:cNvSpPr/>
            <p:nvPr/>
          </p:nvSpPr>
          <p:spPr>
            <a:xfrm>
              <a:off x="6997466" y="2252664"/>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7" name="Oval 56"/>
            <p:cNvSpPr/>
            <p:nvPr/>
          </p:nvSpPr>
          <p:spPr>
            <a:xfrm>
              <a:off x="7897579" y="2247901"/>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8" name="Oval 57"/>
            <p:cNvSpPr/>
            <p:nvPr/>
          </p:nvSpPr>
          <p:spPr>
            <a:xfrm>
              <a:off x="8354779" y="2257426"/>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9" name="Oval 58"/>
            <p:cNvSpPr/>
            <p:nvPr/>
          </p:nvSpPr>
          <p:spPr>
            <a:xfrm>
              <a:off x="8816741" y="2252664"/>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0" name="Oval 59"/>
            <p:cNvSpPr/>
            <p:nvPr/>
          </p:nvSpPr>
          <p:spPr>
            <a:xfrm>
              <a:off x="9726379" y="2247901"/>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1" name="Oval 60"/>
            <p:cNvSpPr/>
            <p:nvPr/>
          </p:nvSpPr>
          <p:spPr>
            <a:xfrm>
              <a:off x="9273941" y="2262189"/>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2" name="Oval 61"/>
            <p:cNvSpPr/>
            <p:nvPr/>
          </p:nvSpPr>
          <p:spPr>
            <a:xfrm>
              <a:off x="9273941" y="2714626"/>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3" name="Oval 62"/>
            <p:cNvSpPr/>
            <p:nvPr/>
          </p:nvSpPr>
          <p:spPr>
            <a:xfrm>
              <a:off x="7907103" y="3171826"/>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4" name="Oval 63"/>
            <p:cNvSpPr/>
            <p:nvPr/>
          </p:nvSpPr>
          <p:spPr>
            <a:xfrm>
              <a:off x="7454666" y="2719388"/>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5" name="Oval 64"/>
            <p:cNvSpPr/>
            <p:nvPr/>
          </p:nvSpPr>
          <p:spPr>
            <a:xfrm>
              <a:off x="7002229" y="2714625"/>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6" name="Oval 65"/>
            <p:cNvSpPr/>
            <p:nvPr/>
          </p:nvSpPr>
          <p:spPr>
            <a:xfrm>
              <a:off x="6083066" y="2714625"/>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7" name="Oval 66"/>
            <p:cNvSpPr/>
            <p:nvPr/>
          </p:nvSpPr>
          <p:spPr>
            <a:xfrm>
              <a:off x="6554553" y="3157538"/>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8" name="Oval 67"/>
            <p:cNvSpPr/>
            <p:nvPr/>
          </p:nvSpPr>
          <p:spPr>
            <a:xfrm>
              <a:off x="6092591" y="316706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9" name="Oval 68"/>
            <p:cNvSpPr/>
            <p:nvPr/>
          </p:nvSpPr>
          <p:spPr>
            <a:xfrm>
              <a:off x="5621103" y="3171826"/>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0" name="Oval 69"/>
            <p:cNvSpPr/>
            <p:nvPr/>
          </p:nvSpPr>
          <p:spPr>
            <a:xfrm>
              <a:off x="8369066" y="316706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1" name="Oval 70"/>
            <p:cNvSpPr/>
            <p:nvPr/>
          </p:nvSpPr>
          <p:spPr>
            <a:xfrm>
              <a:off x="8811978" y="3619501"/>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2" name="Oval 71"/>
            <p:cNvSpPr/>
            <p:nvPr/>
          </p:nvSpPr>
          <p:spPr>
            <a:xfrm>
              <a:off x="9740666" y="3614738"/>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3" name="Oval 72"/>
            <p:cNvSpPr/>
            <p:nvPr/>
          </p:nvSpPr>
          <p:spPr>
            <a:xfrm>
              <a:off x="6545028" y="4067176"/>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4" name="Oval 73"/>
            <p:cNvSpPr/>
            <p:nvPr/>
          </p:nvSpPr>
          <p:spPr>
            <a:xfrm>
              <a:off x="6087828" y="408146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5" name="Oval 74"/>
            <p:cNvSpPr/>
            <p:nvPr/>
          </p:nvSpPr>
          <p:spPr>
            <a:xfrm>
              <a:off x="7464190" y="4071938"/>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6" name="Oval 75"/>
            <p:cNvSpPr/>
            <p:nvPr/>
          </p:nvSpPr>
          <p:spPr>
            <a:xfrm>
              <a:off x="8826265" y="4076701"/>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7" name="Oval 76"/>
            <p:cNvSpPr/>
            <p:nvPr/>
          </p:nvSpPr>
          <p:spPr>
            <a:xfrm>
              <a:off x="9288228" y="406241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8" name="Oval 77"/>
            <p:cNvSpPr/>
            <p:nvPr/>
          </p:nvSpPr>
          <p:spPr>
            <a:xfrm>
              <a:off x="9740665" y="4529138"/>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9" name="Oval 78"/>
            <p:cNvSpPr/>
            <p:nvPr/>
          </p:nvSpPr>
          <p:spPr>
            <a:xfrm>
              <a:off x="8821503" y="4529138"/>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0" name="Oval 79"/>
            <p:cNvSpPr/>
            <p:nvPr/>
          </p:nvSpPr>
          <p:spPr>
            <a:xfrm>
              <a:off x="8364303" y="4524375"/>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1" name="Oval 80"/>
            <p:cNvSpPr/>
            <p:nvPr/>
          </p:nvSpPr>
          <p:spPr>
            <a:xfrm>
              <a:off x="7002228" y="453866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2" name="Oval 81"/>
            <p:cNvSpPr/>
            <p:nvPr/>
          </p:nvSpPr>
          <p:spPr>
            <a:xfrm>
              <a:off x="7916628" y="4533901"/>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3" name="Oval 82"/>
            <p:cNvSpPr/>
            <p:nvPr/>
          </p:nvSpPr>
          <p:spPr>
            <a:xfrm>
              <a:off x="9735903" y="4981575"/>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4" name="Oval 83"/>
            <p:cNvSpPr/>
            <p:nvPr/>
          </p:nvSpPr>
          <p:spPr>
            <a:xfrm>
              <a:off x="8373828" y="4981576"/>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5" name="Oval 84"/>
            <p:cNvSpPr/>
            <p:nvPr/>
          </p:nvSpPr>
          <p:spPr>
            <a:xfrm>
              <a:off x="7454666" y="497681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6" name="Oval 85"/>
            <p:cNvSpPr/>
            <p:nvPr/>
          </p:nvSpPr>
          <p:spPr>
            <a:xfrm>
              <a:off x="6097354" y="545306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7" name="Oval 86"/>
            <p:cNvSpPr/>
            <p:nvPr/>
          </p:nvSpPr>
          <p:spPr>
            <a:xfrm>
              <a:off x="6540266" y="543401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8" name="Oval 87"/>
            <p:cNvSpPr/>
            <p:nvPr/>
          </p:nvSpPr>
          <p:spPr>
            <a:xfrm>
              <a:off x="7459428" y="5438776"/>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9" name="Oval 88"/>
            <p:cNvSpPr/>
            <p:nvPr/>
          </p:nvSpPr>
          <p:spPr>
            <a:xfrm>
              <a:off x="8821504" y="5429251"/>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0" name="Oval 89"/>
            <p:cNvSpPr/>
            <p:nvPr/>
          </p:nvSpPr>
          <p:spPr>
            <a:xfrm>
              <a:off x="9273941" y="5438776"/>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1" name="Oval 90"/>
            <p:cNvSpPr/>
            <p:nvPr/>
          </p:nvSpPr>
          <p:spPr>
            <a:xfrm>
              <a:off x="5649678" y="453231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2" name="Oval 91"/>
            <p:cNvSpPr/>
            <p:nvPr/>
          </p:nvSpPr>
          <p:spPr>
            <a:xfrm>
              <a:off x="6100528" y="452596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3" name="Oval 92"/>
            <p:cNvSpPr/>
            <p:nvPr/>
          </p:nvSpPr>
          <p:spPr>
            <a:xfrm>
              <a:off x="6554553" y="2700338"/>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4" name="Oval 93"/>
            <p:cNvSpPr/>
            <p:nvPr/>
          </p:nvSpPr>
          <p:spPr>
            <a:xfrm>
              <a:off x="7926153" y="4991101"/>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98" name="TextBox 97"/>
          <p:cNvSpPr txBox="1"/>
          <p:nvPr/>
        </p:nvSpPr>
        <p:spPr>
          <a:xfrm>
            <a:off x="800098" y="1980558"/>
            <a:ext cx="1828800" cy="923330"/>
          </a:xfrm>
          <a:prstGeom prst="rect">
            <a:avLst/>
          </a:prstGeom>
          <a:noFill/>
        </p:spPr>
        <p:txBody>
          <a:bodyPr wrap="square" rtlCol="0">
            <a:spAutoFit/>
          </a:bodyPr>
          <a:lstStyle/>
          <a:p>
            <a:r>
              <a:rPr lang="nl-BE" dirty="0"/>
              <a:t>48 blokken met een </a:t>
            </a:r>
            <a:r>
              <a:rPr lang="nl-BE" dirty="0">
                <a:solidFill>
                  <a:srgbClr val="92D050"/>
                </a:solidFill>
              </a:rPr>
              <a:t>mogelijke score</a:t>
            </a:r>
            <a:r>
              <a:rPr lang="nl-BE" dirty="0"/>
              <a:t>.</a:t>
            </a:r>
          </a:p>
        </p:txBody>
      </p:sp>
      <p:sp>
        <p:nvSpPr>
          <p:cNvPr id="100" name="TextBox 99"/>
          <p:cNvSpPr txBox="1"/>
          <p:nvPr/>
        </p:nvSpPr>
        <p:spPr>
          <a:xfrm>
            <a:off x="800099" y="3200926"/>
            <a:ext cx="3905252" cy="923330"/>
          </a:xfrm>
          <a:prstGeom prst="rect">
            <a:avLst/>
          </a:prstGeom>
          <a:noFill/>
        </p:spPr>
        <p:txBody>
          <a:bodyPr wrap="square" rtlCol="0">
            <a:spAutoFit/>
          </a:bodyPr>
          <a:lstStyle/>
          <a:p>
            <a:r>
              <a:rPr lang="nl-BE" dirty="0"/>
              <a:t>Er wordt uniform </a:t>
            </a:r>
            <a:r>
              <a:rPr lang="nl-BE" dirty="0">
                <a:solidFill>
                  <a:srgbClr val="92D050"/>
                </a:solidFill>
              </a:rPr>
              <a:t>1 blok gekozen uit de 48 mogelijke opties </a:t>
            </a:r>
            <a:r>
              <a:rPr lang="nl-BE" dirty="0"/>
              <a:t>om op te </a:t>
            </a:r>
            <a:r>
              <a:rPr lang="nl-BE" dirty="0" smtClean="0"/>
              <a:t>drukken</a:t>
            </a:r>
            <a:endParaRPr lang="nl-BE" dirty="0"/>
          </a:p>
        </p:txBody>
      </p:sp>
    </p:spTree>
    <p:extLst>
      <p:ext uri="{BB962C8B-B14F-4D97-AF65-F5344CB8AC3E}">
        <p14:creationId xmlns:p14="http://schemas.microsoft.com/office/powerpoint/2010/main" val="3196395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dirty="0"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25</a:t>
            </a:fld>
            <a:endParaRPr lang="nl-NL" dirty="0"/>
          </a:p>
        </p:txBody>
      </p:sp>
      <p:sp>
        <p:nvSpPr>
          <p:cNvPr id="5" name="Title 4"/>
          <p:cNvSpPr>
            <a:spLocks noGrp="1"/>
          </p:cNvSpPr>
          <p:nvPr>
            <p:ph type="title"/>
          </p:nvPr>
        </p:nvSpPr>
        <p:spPr/>
        <p:txBody>
          <a:bodyPr/>
          <a:lstStyle/>
          <a:p>
            <a:pPr algn="ctr"/>
            <a:r>
              <a:rPr lang="en-US" dirty="0" err="1"/>
              <a:t>Resultaten</a:t>
            </a:r>
            <a:endParaRPr lang="nl-BE" dirty="0"/>
          </a:p>
        </p:txBody>
      </p:sp>
      <p:sp>
        <p:nvSpPr>
          <p:cNvPr id="9" name="TextBox 8"/>
          <p:cNvSpPr txBox="1"/>
          <p:nvPr/>
        </p:nvSpPr>
        <p:spPr>
          <a:xfrm>
            <a:off x="188565" y="1053296"/>
            <a:ext cx="8815234" cy="4801314"/>
          </a:xfrm>
          <a:prstGeom prst="rect">
            <a:avLst/>
          </a:prstGeom>
          <a:noFill/>
        </p:spPr>
        <p:txBody>
          <a:bodyPr wrap="none" rtlCol="0">
            <a:spAutoFit/>
          </a:bodyPr>
          <a:lstStyle/>
          <a:p>
            <a:r>
              <a:rPr lang="en-US" dirty="0"/>
              <a:t>board</a:t>
            </a:r>
            <a:r>
              <a:rPr lang="en-US" dirty="0">
                <a:solidFill>
                  <a:srgbClr val="FF0000"/>
                </a:solidFill>
              </a:rPr>
              <a:t>(</a:t>
            </a:r>
            <a:r>
              <a:rPr lang="en-US" dirty="0"/>
              <a:t>0,</a:t>
            </a:r>
            <a:r>
              <a:rPr lang="en-US" b="1" dirty="0">
                <a:solidFill>
                  <a:srgbClr val="00B050"/>
                </a:solidFill>
              </a:rPr>
              <a:t>Board</a:t>
            </a:r>
            <a:r>
              <a:rPr lang="en-US" dirty="0"/>
              <a:t>,0,</a:t>
            </a:r>
            <a:r>
              <a:rPr lang="en-US" dirty="0">
                <a:solidFill>
                  <a:srgbClr val="FF0000"/>
                </a:solidFill>
              </a:rPr>
              <a:t>[])</a:t>
            </a:r>
            <a:r>
              <a:rPr lang="en-US" dirty="0"/>
              <a:t> :-</a:t>
            </a:r>
          </a:p>
          <a:p>
            <a:r>
              <a:rPr lang="en-US" dirty="0"/>
              <a:t>	</a:t>
            </a:r>
            <a:r>
              <a:rPr lang="en-US" dirty="0" err="1"/>
              <a:t>initial_board</a:t>
            </a:r>
            <a:r>
              <a:rPr lang="en-US" dirty="0">
                <a:solidFill>
                  <a:srgbClr val="FF0000"/>
                </a:solidFill>
              </a:rPr>
              <a:t>(</a:t>
            </a:r>
            <a:r>
              <a:rPr lang="en-US" b="1" dirty="0">
                <a:solidFill>
                  <a:srgbClr val="00B050"/>
                </a:solidFill>
              </a:rPr>
              <a:t>Board</a:t>
            </a:r>
            <a:r>
              <a:rPr lang="en-US" dirty="0">
                <a:solidFill>
                  <a:srgbClr val="FF0000"/>
                </a:solidFill>
              </a:rPr>
              <a:t>)</a:t>
            </a:r>
            <a:r>
              <a:rPr lang="en-US" dirty="0"/>
              <a:t>.</a:t>
            </a:r>
          </a:p>
          <a:p>
            <a:r>
              <a:rPr lang="en-US" dirty="0"/>
              <a:t>board</a:t>
            </a:r>
            <a:r>
              <a:rPr lang="en-US" dirty="0">
                <a:solidFill>
                  <a:srgbClr val="FF0000"/>
                </a:solidFill>
              </a:rPr>
              <a:t>(</a:t>
            </a:r>
            <a:r>
              <a:rPr lang="en-US" b="1" dirty="0" err="1">
                <a:solidFill>
                  <a:srgbClr val="00B050"/>
                </a:solidFill>
              </a:rPr>
              <a:t>T</a:t>
            </a:r>
            <a:r>
              <a:rPr lang="en-US" dirty="0" err="1"/>
              <a:t>,</a:t>
            </a:r>
            <a:r>
              <a:rPr lang="en-US" b="1" dirty="0" err="1">
                <a:solidFill>
                  <a:srgbClr val="00B050"/>
                </a:solidFill>
              </a:rPr>
              <a:t>Board</a:t>
            </a:r>
            <a:r>
              <a:rPr lang="en-US" dirty="0" err="1"/>
              <a:t>,</a:t>
            </a:r>
            <a:r>
              <a:rPr lang="en-US" b="1" dirty="0" err="1">
                <a:solidFill>
                  <a:srgbClr val="00B050"/>
                </a:solidFill>
              </a:rPr>
              <a:t>Score</a:t>
            </a:r>
            <a:r>
              <a:rPr lang="en-US" dirty="0" err="1"/>
              <a:t>,</a:t>
            </a:r>
            <a:r>
              <a:rPr lang="en-US" b="1" dirty="0" err="1">
                <a:solidFill>
                  <a:srgbClr val="00B050"/>
                </a:solidFill>
              </a:rPr>
              <a:t>Positions</a:t>
            </a:r>
            <a:r>
              <a:rPr lang="en-US" dirty="0">
                <a:solidFill>
                  <a:srgbClr val="FF0000"/>
                </a:solidFill>
              </a:rPr>
              <a:t>)</a:t>
            </a:r>
            <a:r>
              <a:rPr lang="en-US" dirty="0"/>
              <a:t> :-</a:t>
            </a:r>
          </a:p>
          <a:p>
            <a:r>
              <a:rPr lang="en-US" dirty="0"/>
              <a:t>	</a:t>
            </a:r>
            <a:r>
              <a:rPr lang="en-US" b="1" dirty="0">
                <a:solidFill>
                  <a:srgbClr val="00B050"/>
                </a:solidFill>
              </a:rPr>
              <a:t>T</a:t>
            </a:r>
            <a:r>
              <a:rPr lang="en-US" dirty="0"/>
              <a:t> </a:t>
            </a:r>
            <a:r>
              <a:rPr lang="en-US" dirty="0">
                <a:solidFill>
                  <a:srgbClr val="00B0F0"/>
                </a:solidFill>
              </a:rPr>
              <a:t>&gt;</a:t>
            </a:r>
            <a:r>
              <a:rPr lang="en-US" dirty="0"/>
              <a:t> 0</a:t>
            </a:r>
            <a:r>
              <a:rPr lang="en-US" dirty="0">
                <a:solidFill>
                  <a:srgbClr val="FF0000"/>
                </a:solidFill>
              </a:rPr>
              <a:t>,</a:t>
            </a:r>
          </a:p>
          <a:p>
            <a:r>
              <a:rPr lang="en-US" dirty="0"/>
              <a:t>	</a:t>
            </a:r>
            <a:r>
              <a:rPr lang="en-US" b="1" dirty="0">
                <a:solidFill>
                  <a:srgbClr val="00B050"/>
                </a:solidFill>
              </a:rPr>
              <a:t>TT</a:t>
            </a:r>
            <a:r>
              <a:rPr lang="en-US" b="1" dirty="0"/>
              <a:t> </a:t>
            </a:r>
            <a:r>
              <a:rPr lang="en-US" dirty="0">
                <a:solidFill>
                  <a:srgbClr val="00B0F0"/>
                </a:solidFill>
              </a:rPr>
              <a:t>is</a:t>
            </a:r>
            <a:r>
              <a:rPr lang="en-US" dirty="0"/>
              <a:t> </a:t>
            </a:r>
            <a:r>
              <a:rPr lang="en-US" b="1" dirty="0">
                <a:solidFill>
                  <a:srgbClr val="00B050"/>
                </a:solidFill>
              </a:rPr>
              <a:t>T</a:t>
            </a:r>
            <a:r>
              <a:rPr lang="en-US" dirty="0"/>
              <a:t> - 1</a:t>
            </a:r>
            <a:r>
              <a:rPr lang="en-US" dirty="0">
                <a:solidFill>
                  <a:srgbClr val="FF0000"/>
                </a:solidFill>
              </a:rPr>
              <a:t>,</a:t>
            </a:r>
          </a:p>
          <a:p>
            <a:r>
              <a:rPr lang="en-US" dirty="0"/>
              <a:t>	board</a:t>
            </a:r>
            <a:r>
              <a:rPr lang="en-US" dirty="0">
                <a:solidFill>
                  <a:srgbClr val="FF0000"/>
                </a:solidFill>
              </a:rPr>
              <a:t>(</a:t>
            </a:r>
            <a:r>
              <a:rPr lang="en-US" b="1" dirty="0" err="1">
                <a:solidFill>
                  <a:srgbClr val="00B050"/>
                </a:solidFill>
              </a:rPr>
              <a:t>TT</a:t>
            </a:r>
            <a:r>
              <a:rPr lang="en-US" dirty="0" err="1"/>
              <a:t>,</a:t>
            </a:r>
            <a:r>
              <a:rPr lang="en-US" b="1" dirty="0" err="1">
                <a:solidFill>
                  <a:srgbClr val="00B050"/>
                </a:solidFill>
              </a:rPr>
              <a:t>PreviousBoard</a:t>
            </a:r>
            <a:r>
              <a:rPr lang="en-US" dirty="0" err="1"/>
              <a:t>,</a:t>
            </a:r>
            <a:r>
              <a:rPr lang="en-US" b="1" dirty="0" err="1">
                <a:solidFill>
                  <a:srgbClr val="00B050"/>
                </a:solidFill>
              </a:rPr>
              <a:t>PreviousScore</a:t>
            </a:r>
            <a:r>
              <a:rPr lang="en-US" dirty="0" err="1"/>
              <a:t>,</a:t>
            </a:r>
            <a:r>
              <a:rPr lang="en-US" b="1" dirty="0" err="1">
                <a:solidFill>
                  <a:srgbClr val="00B050"/>
                </a:solidFill>
              </a:rPr>
              <a:t>PreviousPositions</a:t>
            </a:r>
            <a:r>
              <a:rPr lang="en-US" dirty="0">
                <a:solidFill>
                  <a:srgbClr val="FF0000"/>
                </a:solidFill>
              </a:rPr>
              <a:t>),</a:t>
            </a:r>
          </a:p>
          <a:p>
            <a:r>
              <a:rPr lang="en-US" dirty="0"/>
              <a:t>	press</a:t>
            </a:r>
            <a:r>
              <a:rPr lang="en-US" dirty="0">
                <a:solidFill>
                  <a:srgbClr val="FF0000"/>
                </a:solidFill>
              </a:rPr>
              <a:t>(</a:t>
            </a:r>
            <a:r>
              <a:rPr lang="en-US" b="1" dirty="0" err="1">
                <a:solidFill>
                  <a:srgbClr val="00B050"/>
                </a:solidFill>
              </a:rPr>
              <a:t>PreviousBoard</a:t>
            </a:r>
            <a:r>
              <a:rPr lang="en-US" dirty="0" err="1"/>
              <a:t>,</a:t>
            </a:r>
            <a:r>
              <a:rPr lang="en-US" b="1" dirty="0" err="1">
                <a:solidFill>
                  <a:srgbClr val="00B050"/>
                </a:solidFill>
              </a:rPr>
              <a:t>X</a:t>
            </a:r>
            <a:r>
              <a:rPr lang="en-US" dirty="0" err="1"/>
              <a:t>,</a:t>
            </a:r>
            <a:r>
              <a:rPr lang="en-US" b="1" dirty="0" err="1">
                <a:solidFill>
                  <a:srgbClr val="00B050"/>
                </a:solidFill>
              </a:rPr>
              <a:t>Y</a:t>
            </a:r>
            <a:r>
              <a:rPr lang="en-US" dirty="0" err="1"/>
              <a:t>,</a:t>
            </a:r>
            <a:r>
              <a:rPr lang="en-US" b="1" dirty="0" err="1">
                <a:solidFill>
                  <a:srgbClr val="00B050"/>
                </a:solidFill>
              </a:rPr>
              <a:t>Color</a:t>
            </a:r>
            <a:r>
              <a:rPr lang="en-US" dirty="0" err="1"/>
              <a:t>,</a:t>
            </a:r>
            <a:r>
              <a:rPr lang="en-US" b="1" dirty="0" err="1">
                <a:solidFill>
                  <a:srgbClr val="00B050"/>
                </a:solidFill>
              </a:rPr>
              <a:t>TT</a:t>
            </a:r>
            <a:r>
              <a:rPr lang="en-US" dirty="0">
                <a:solidFill>
                  <a:srgbClr val="FF0000"/>
                </a:solidFill>
              </a:rPr>
              <a:t>),</a:t>
            </a:r>
          </a:p>
          <a:p>
            <a:r>
              <a:rPr lang="en-US" dirty="0"/>
              <a:t>	</a:t>
            </a:r>
            <a:r>
              <a:rPr lang="en-US" dirty="0">
                <a:solidFill>
                  <a:srgbClr val="00B0F0"/>
                </a:solidFill>
              </a:rPr>
              <a:t>append</a:t>
            </a:r>
            <a:r>
              <a:rPr lang="en-US" dirty="0">
                <a:solidFill>
                  <a:srgbClr val="FF0000"/>
                </a:solidFill>
              </a:rPr>
              <a:t>(</a:t>
            </a:r>
            <a:r>
              <a:rPr lang="en-US" b="1" dirty="0" err="1">
                <a:solidFill>
                  <a:srgbClr val="00B050"/>
                </a:solidFill>
              </a:rPr>
              <a:t>PreviousPositions</a:t>
            </a:r>
            <a:r>
              <a:rPr lang="en-US" dirty="0"/>
              <a:t>,</a:t>
            </a:r>
            <a:r>
              <a:rPr lang="en-US" dirty="0">
                <a:solidFill>
                  <a:srgbClr val="FF0000"/>
                </a:solidFill>
              </a:rPr>
              <a:t>[[</a:t>
            </a:r>
            <a:r>
              <a:rPr lang="en-US" b="1" dirty="0">
                <a:solidFill>
                  <a:srgbClr val="00B050"/>
                </a:solidFill>
              </a:rPr>
              <a:t>X</a:t>
            </a:r>
            <a:r>
              <a:rPr lang="en-US" dirty="0"/>
              <a:t>,</a:t>
            </a:r>
            <a:r>
              <a:rPr lang="en-US" b="1" dirty="0">
                <a:solidFill>
                  <a:srgbClr val="00B050"/>
                </a:solidFill>
              </a:rPr>
              <a:t>Y</a:t>
            </a:r>
            <a:r>
              <a:rPr lang="en-US" dirty="0">
                <a:solidFill>
                  <a:srgbClr val="FF0000"/>
                </a:solidFill>
              </a:rPr>
              <a:t>]]</a:t>
            </a:r>
            <a:r>
              <a:rPr lang="en-US" dirty="0"/>
              <a:t>,</a:t>
            </a:r>
            <a:r>
              <a:rPr lang="en-US" b="1" dirty="0">
                <a:solidFill>
                  <a:srgbClr val="00B050"/>
                </a:solidFill>
              </a:rPr>
              <a:t>Positions</a:t>
            </a:r>
            <a:r>
              <a:rPr lang="en-US" dirty="0">
                <a:solidFill>
                  <a:srgbClr val="FF0000"/>
                </a:solidFill>
              </a:rPr>
              <a:t>),</a:t>
            </a:r>
          </a:p>
          <a:p>
            <a:r>
              <a:rPr lang="en-US" dirty="0"/>
              <a:t>	</a:t>
            </a:r>
            <a:r>
              <a:rPr lang="en-US" dirty="0" err="1"/>
              <a:t>change_color</a:t>
            </a:r>
            <a:r>
              <a:rPr lang="en-US" dirty="0">
                <a:solidFill>
                  <a:srgbClr val="FF0000"/>
                </a:solidFill>
              </a:rPr>
              <a:t>(</a:t>
            </a:r>
            <a:r>
              <a:rPr lang="en-US" b="1" dirty="0" err="1">
                <a:solidFill>
                  <a:srgbClr val="00B050"/>
                </a:solidFill>
              </a:rPr>
              <a:t>Color</a:t>
            </a:r>
            <a:r>
              <a:rPr lang="en-US" dirty="0" err="1"/>
              <a:t>,</a:t>
            </a:r>
            <a:r>
              <a:rPr lang="en-US" b="1" dirty="0" err="1">
                <a:solidFill>
                  <a:srgbClr val="00B050"/>
                </a:solidFill>
              </a:rPr>
              <a:t>NewColor</a:t>
            </a:r>
            <a:r>
              <a:rPr lang="en-US" dirty="0" err="1"/>
              <a:t>,</a:t>
            </a:r>
            <a:r>
              <a:rPr lang="en-US" b="1" dirty="0" err="1">
                <a:solidFill>
                  <a:srgbClr val="00B050"/>
                </a:solidFill>
              </a:rPr>
              <a:t>TT</a:t>
            </a:r>
            <a:r>
              <a:rPr lang="en-US" dirty="0">
                <a:solidFill>
                  <a:srgbClr val="FF0000"/>
                </a:solidFill>
              </a:rPr>
              <a:t>),</a:t>
            </a:r>
          </a:p>
          <a:p>
            <a:r>
              <a:rPr lang="en-US" dirty="0"/>
              <a:t>	</a:t>
            </a:r>
            <a:r>
              <a:rPr lang="en-US" dirty="0" err="1"/>
              <a:t>change_color_in_board</a:t>
            </a:r>
            <a:r>
              <a:rPr lang="en-US" dirty="0">
                <a:solidFill>
                  <a:srgbClr val="FF0000"/>
                </a:solidFill>
              </a:rPr>
              <a:t>(</a:t>
            </a:r>
            <a:r>
              <a:rPr lang="en-US" b="1" dirty="0" err="1">
                <a:solidFill>
                  <a:srgbClr val="00B050"/>
                </a:solidFill>
              </a:rPr>
              <a:t>PreviousBoard</a:t>
            </a:r>
            <a:r>
              <a:rPr lang="en-US" dirty="0" err="1"/>
              <a:t>,</a:t>
            </a:r>
            <a:r>
              <a:rPr lang="en-US" b="1" dirty="0" err="1">
                <a:solidFill>
                  <a:srgbClr val="00B050"/>
                </a:solidFill>
              </a:rPr>
              <a:t>X</a:t>
            </a:r>
            <a:r>
              <a:rPr lang="en-US" dirty="0" err="1"/>
              <a:t>,</a:t>
            </a:r>
            <a:r>
              <a:rPr lang="en-US" b="1" dirty="0" err="1">
                <a:solidFill>
                  <a:srgbClr val="00B050"/>
                </a:solidFill>
              </a:rPr>
              <a:t>Y</a:t>
            </a:r>
            <a:r>
              <a:rPr lang="en-US" dirty="0" err="1"/>
              <a:t>,</a:t>
            </a:r>
            <a:r>
              <a:rPr lang="en-US" b="1" dirty="0" err="1">
                <a:solidFill>
                  <a:srgbClr val="00B050"/>
                </a:solidFill>
              </a:rPr>
              <a:t>NewColor</a:t>
            </a:r>
            <a:r>
              <a:rPr lang="en-US" dirty="0" err="1"/>
              <a:t>,</a:t>
            </a:r>
            <a:r>
              <a:rPr lang="en-US" b="1" dirty="0" err="1">
                <a:solidFill>
                  <a:srgbClr val="00B050"/>
                </a:solidFill>
              </a:rPr>
              <a:t>ColorChangedBoard</a:t>
            </a:r>
            <a:r>
              <a:rPr lang="en-US" dirty="0">
                <a:solidFill>
                  <a:srgbClr val="FF0000"/>
                </a:solidFill>
              </a:rPr>
              <a:t>),</a:t>
            </a:r>
          </a:p>
          <a:p>
            <a:r>
              <a:rPr lang="en-US" dirty="0"/>
              <a:t>	</a:t>
            </a:r>
            <a:r>
              <a:rPr lang="en-US" dirty="0" err="1"/>
              <a:t>remove_and_drop</a:t>
            </a:r>
            <a:r>
              <a:rPr lang="en-US" dirty="0">
                <a:solidFill>
                  <a:srgbClr val="FF0000"/>
                </a:solidFill>
              </a:rPr>
              <a:t>(</a:t>
            </a:r>
            <a:r>
              <a:rPr lang="en-US" b="1" dirty="0" err="1">
                <a:solidFill>
                  <a:srgbClr val="00B050"/>
                </a:solidFill>
              </a:rPr>
              <a:t>ColorChangedBoard</a:t>
            </a:r>
            <a:r>
              <a:rPr lang="en-US" dirty="0"/>
              <a:t>, </a:t>
            </a:r>
            <a:r>
              <a:rPr lang="en-US" b="1" dirty="0">
                <a:solidFill>
                  <a:srgbClr val="00B050"/>
                </a:solidFill>
              </a:rPr>
              <a:t>Board</a:t>
            </a:r>
            <a:r>
              <a:rPr lang="en-US" dirty="0"/>
              <a:t>, </a:t>
            </a:r>
            <a:r>
              <a:rPr lang="en-US" b="1" dirty="0" err="1">
                <a:solidFill>
                  <a:srgbClr val="00B050"/>
                </a:solidFill>
              </a:rPr>
              <a:t>CurrentScore</a:t>
            </a:r>
            <a:r>
              <a:rPr lang="en-US" dirty="0">
                <a:solidFill>
                  <a:srgbClr val="FF0000"/>
                </a:solidFill>
              </a:rPr>
              <a:t>),</a:t>
            </a:r>
          </a:p>
          <a:p>
            <a:r>
              <a:rPr lang="en-US" dirty="0"/>
              <a:t>	</a:t>
            </a:r>
            <a:r>
              <a:rPr lang="en-US" b="1" dirty="0">
                <a:solidFill>
                  <a:srgbClr val="00B050"/>
                </a:solidFill>
              </a:rPr>
              <a:t>Score</a:t>
            </a:r>
            <a:r>
              <a:rPr lang="en-US" dirty="0"/>
              <a:t> </a:t>
            </a:r>
            <a:r>
              <a:rPr lang="en-US" dirty="0">
                <a:solidFill>
                  <a:srgbClr val="00B0F0"/>
                </a:solidFill>
              </a:rPr>
              <a:t>is</a:t>
            </a:r>
            <a:r>
              <a:rPr lang="en-US" dirty="0"/>
              <a:t> </a:t>
            </a:r>
            <a:r>
              <a:rPr lang="en-US" b="1" dirty="0" err="1">
                <a:solidFill>
                  <a:srgbClr val="00B050"/>
                </a:solidFill>
              </a:rPr>
              <a:t>PreviousScore</a:t>
            </a:r>
            <a:r>
              <a:rPr lang="en-US" dirty="0"/>
              <a:t> + </a:t>
            </a:r>
            <a:r>
              <a:rPr lang="en-US" b="1" dirty="0" err="1">
                <a:solidFill>
                  <a:srgbClr val="00B050"/>
                </a:solidFill>
              </a:rPr>
              <a:t>CurrentScore</a:t>
            </a:r>
            <a:r>
              <a:rPr lang="en-US" dirty="0">
                <a:solidFill>
                  <a:srgbClr val="FF0000"/>
                </a:solidFill>
              </a:rPr>
              <a:t>.</a:t>
            </a:r>
          </a:p>
          <a:p>
            <a:r>
              <a:rPr lang="en-US" dirty="0"/>
              <a:t>	</a:t>
            </a:r>
          </a:p>
          <a:p>
            <a:r>
              <a:rPr lang="en-US" dirty="0" err="1"/>
              <a:t>score_of_turn</a:t>
            </a:r>
            <a:r>
              <a:rPr lang="en-US" dirty="0">
                <a:solidFill>
                  <a:srgbClr val="FF0000"/>
                </a:solidFill>
              </a:rPr>
              <a:t>(</a:t>
            </a:r>
            <a:r>
              <a:rPr lang="en-US" b="1" dirty="0" err="1">
                <a:solidFill>
                  <a:srgbClr val="00B050"/>
                </a:solidFill>
              </a:rPr>
              <a:t>T</a:t>
            </a:r>
            <a:r>
              <a:rPr lang="en-US" dirty="0" err="1"/>
              <a:t>,</a:t>
            </a:r>
            <a:r>
              <a:rPr lang="en-US" b="1" dirty="0" err="1">
                <a:solidFill>
                  <a:srgbClr val="00B050"/>
                </a:solidFill>
              </a:rPr>
              <a:t>Score</a:t>
            </a:r>
            <a:r>
              <a:rPr lang="en-US" dirty="0">
                <a:solidFill>
                  <a:srgbClr val="FF0000"/>
                </a:solidFill>
              </a:rPr>
              <a:t>)</a:t>
            </a:r>
            <a:r>
              <a:rPr lang="en-US" dirty="0"/>
              <a:t> :-</a:t>
            </a:r>
          </a:p>
          <a:p>
            <a:r>
              <a:rPr lang="en-US" dirty="0"/>
              <a:t>	board</a:t>
            </a:r>
            <a:r>
              <a:rPr lang="en-US" dirty="0">
                <a:solidFill>
                  <a:srgbClr val="FF0000"/>
                </a:solidFill>
              </a:rPr>
              <a:t>(</a:t>
            </a:r>
            <a:r>
              <a:rPr lang="en-US" b="1" dirty="0" err="1">
                <a:solidFill>
                  <a:srgbClr val="00B050"/>
                </a:solidFill>
              </a:rPr>
              <a:t>T</a:t>
            </a:r>
            <a:r>
              <a:rPr lang="en-US" dirty="0" err="1"/>
              <a:t>,</a:t>
            </a:r>
            <a:r>
              <a:rPr lang="en-US" b="1" dirty="0" err="1">
                <a:solidFill>
                  <a:srgbClr val="00B050"/>
                </a:solidFill>
              </a:rPr>
              <a:t>Board</a:t>
            </a:r>
            <a:r>
              <a:rPr lang="en-US" dirty="0" err="1"/>
              <a:t>,</a:t>
            </a:r>
            <a:r>
              <a:rPr lang="en-US" b="1" dirty="0" err="1">
                <a:solidFill>
                  <a:srgbClr val="00B050"/>
                </a:solidFill>
              </a:rPr>
              <a:t>Score</a:t>
            </a:r>
            <a:r>
              <a:rPr lang="en-US" dirty="0" err="1"/>
              <a:t>,</a:t>
            </a:r>
            <a:r>
              <a:rPr lang="en-US" b="1" dirty="0" err="1">
                <a:solidFill>
                  <a:srgbClr val="00B050"/>
                </a:solidFill>
              </a:rPr>
              <a:t>Positions</a:t>
            </a:r>
            <a:r>
              <a:rPr lang="en-US" dirty="0" smtClean="0">
                <a:solidFill>
                  <a:srgbClr val="FF0000"/>
                </a:solidFill>
              </a:rPr>
              <a:t>)</a:t>
            </a:r>
            <a:r>
              <a:rPr lang="en-US" dirty="0" smtClean="0"/>
              <a:t>.</a:t>
            </a:r>
          </a:p>
          <a:p>
            <a:endParaRPr lang="en-US" dirty="0"/>
          </a:p>
          <a:p>
            <a:r>
              <a:rPr lang="en-US" dirty="0" smtClean="0"/>
              <a:t>query</a:t>
            </a:r>
            <a:r>
              <a:rPr lang="en-US" dirty="0" smtClean="0">
                <a:solidFill>
                  <a:srgbClr val="FF0000"/>
                </a:solidFill>
              </a:rPr>
              <a:t>(</a:t>
            </a:r>
            <a:r>
              <a:rPr lang="en-US" dirty="0" err="1" smtClean="0"/>
              <a:t>score_of_turn</a:t>
            </a:r>
            <a:r>
              <a:rPr lang="en-US" dirty="0" smtClean="0">
                <a:solidFill>
                  <a:srgbClr val="FF0000"/>
                </a:solidFill>
              </a:rPr>
              <a:t>(</a:t>
            </a:r>
            <a:r>
              <a:rPr lang="en-US" dirty="0" smtClean="0"/>
              <a:t>2,</a:t>
            </a:r>
            <a:r>
              <a:rPr lang="en-US" b="1" dirty="0" smtClean="0">
                <a:solidFill>
                  <a:srgbClr val="00B050"/>
                </a:solidFill>
              </a:rPr>
              <a:t>Score</a:t>
            </a:r>
            <a:r>
              <a:rPr lang="en-US" dirty="0" smtClean="0">
                <a:solidFill>
                  <a:srgbClr val="FF0000"/>
                </a:solidFill>
              </a:rPr>
              <a:t>))</a:t>
            </a:r>
            <a:r>
              <a:rPr lang="en-US" dirty="0" smtClean="0"/>
              <a:t>.</a:t>
            </a:r>
            <a:endParaRPr lang="en-US" dirty="0"/>
          </a:p>
        </p:txBody>
      </p:sp>
    </p:spTree>
    <p:extLst>
      <p:ext uri="{BB962C8B-B14F-4D97-AF65-F5344CB8AC3E}">
        <p14:creationId xmlns:p14="http://schemas.microsoft.com/office/powerpoint/2010/main" val="17296404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26</a:t>
            </a:fld>
            <a:endParaRPr lang="nl-NL" dirty="0"/>
          </a:p>
        </p:txBody>
      </p:sp>
      <p:sp>
        <p:nvSpPr>
          <p:cNvPr id="5" name="Title 4"/>
          <p:cNvSpPr>
            <a:spLocks noGrp="1"/>
          </p:cNvSpPr>
          <p:nvPr>
            <p:ph type="title"/>
          </p:nvPr>
        </p:nvSpPr>
        <p:spPr/>
        <p:txBody>
          <a:bodyPr/>
          <a:lstStyle/>
          <a:p>
            <a:pPr algn="ctr"/>
            <a:r>
              <a:rPr lang="en-US" dirty="0" err="1" smtClean="0"/>
              <a:t>Resultaten</a:t>
            </a:r>
            <a:endParaRPr lang="en-US" dirty="0"/>
          </a:p>
        </p:txBody>
      </p:sp>
      <p:sp>
        <p:nvSpPr>
          <p:cNvPr id="6" name="TextBox 5"/>
          <p:cNvSpPr txBox="1"/>
          <p:nvPr/>
        </p:nvSpPr>
        <p:spPr>
          <a:xfrm>
            <a:off x="1207137" y="1342664"/>
            <a:ext cx="6729727" cy="2062103"/>
          </a:xfrm>
          <a:prstGeom prst="rect">
            <a:avLst/>
          </a:prstGeom>
          <a:noFill/>
        </p:spPr>
        <p:txBody>
          <a:bodyPr wrap="none" rtlCol="0">
            <a:spAutoFit/>
          </a:bodyPr>
          <a:lstStyle/>
          <a:p>
            <a:r>
              <a:rPr lang="en-US" sz="3200" dirty="0" err="1" smtClean="0"/>
              <a:t>score_of_turn</a:t>
            </a:r>
            <a:r>
              <a:rPr lang="en-US" sz="3200" dirty="0" smtClean="0"/>
              <a:t>(</a:t>
            </a:r>
            <a:r>
              <a:rPr lang="en-US" sz="3200" dirty="0" smtClean="0">
                <a:solidFill>
                  <a:srgbClr val="FF0000"/>
                </a:solidFill>
              </a:rPr>
              <a:t>2</a:t>
            </a:r>
            <a:r>
              <a:rPr lang="en-US" sz="3200" dirty="0" smtClean="0"/>
              <a:t>,</a:t>
            </a:r>
            <a:r>
              <a:rPr lang="en-US" sz="3200" dirty="0" smtClean="0">
                <a:solidFill>
                  <a:srgbClr val="00B050"/>
                </a:solidFill>
              </a:rPr>
              <a:t>0</a:t>
            </a:r>
            <a:r>
              <a:rPr lang="en-US" sz="3200" dirty="0" smtClean="0"/>
              <a:t>):		0.44444444</a:t>
            </a:r>
          </a:p>
          <a:p>
            <a:r>
              <a:rPr lang="en-US" sz="3200" dirty="0" err="1"/>
              <a:t>s</a:t>
            </a:r>
            <a:r>
              <a:rPr lang="en-US" sz="3200" dirty="0" err="1" smtClean="0"/>
              <a:t>core_of_turn</a:t>
            </a:r>
            <a:r>
              <a:rPr lang="en-US" sz="3200" dirty="0" smtClean="0"/>
              <a:t>(</a:t>
            </a:r>
            <a:r>
              <a:rPr lang="en-US" sz="3200" dirty="0" smtClean="0">
                <a:solidFill>
                  <a:srgbClr val="FF0000"/>
                </a:solidFill>
              </a:rPr>
              <a:t>2</a:t>
            </a:r>
            <a:r>
              <a:rPr lang="en-US" sz="3200" dirty="0" smtClean="0"/>
              <a:t>,</a:t>
            </a:r>
            <a:r>
              <a:rPr lang="en-US" sz="3200" dirty="0" smtClean="0">
                <a:solidFill>
                  <a:srgbClr val="00B050"/>
                </a:solidFill>
              </a:rPr>
              <a:t>3</a:t>
            </a:r>
            <a:r>
              <a:rPr lang="en-US" sz="3200" dirty="0" smtClean="0"/>
              <a:t>):		0.38888889</a:t>
            </a:r>
          </a:p>
          <a:p>
            <a:r>
              <a:rPr lang="en-US" sz="3200" dirty="0" err="1"/>
              <a:t>s</a:t>
            </a:r>
            <a:r>
              <a:rPr lang="en-US" sz="3200" dirty="0" err="1" smtClean="0"/>
              <a:t>core_of_turn</a:t>
            </a:r>
            <a:r>
              <a:rPr lang="en-US" sz="3200" dirty="0" smtClean="0"/>
              <a:t>(</a:t>
            </a:r>
            <a:r>
              <a:rPr lang="en-US" sz="3200" dirty="0" smtClean="0">
                <a:solidFill>
                  <a:srgbClr val="FF0000"/>
                </a:solidFill>
              </a:rPr>
              <a:t>2</a:t>
            </a:r>
            <a:r>
              <a:rPr lang="en-US" sz="3200" dirty="0" smtClean="0"/>
              <a:t>,</a:t>
            </a:r>
            <a:r>
              <a:rPr lang="en-US" sz="3200" dirty="0" smtClean="0">
                <a:solidFill>
                  <a:srgbClr val="00B050"/>
                </a:solidFill>
              </a:rPr>
              <a:t>5</a:t>
            </a:r>
            <a:r>
              <a:rPr lang="en-US" sz="3200" dirty="0" smtClean="0"/>
              <a:t>):		0.055555556</a:t>
            </a:r>
          </a:p>
          <a:p>
            <a:r>
              <a:rPr lang="en-US" sz="3200" dirty="0" err="1"/>
              <a:t>s</a:t>
            </a:r>
            <a:r>
              <a:rPr lang="en-US" sz="3200" dirty="0" err="1" smtClean="0"/>
              <a:t>core_of_turn</a:t>
            </a:r>
            <a:r>
              <a:rPr lang="en-US" sz="3200" dirty="0" smtClean="0"/>
              <a:t>(</a:t>
            </a:r>
            <a:r>
              <a:rPr lang="en-US" sz="3200" dirty="0" smtClean="0">
                <a:solidFill>
                  <a:srgbClr val="FF0000"/>
                </a:solidFill>
              </a:rPr>
              <a:t>2</a:t>
            </a:r>
            <a:r>
              <a:rPr lang="en-US" sz="3200" dirty="0" smtClean="0"/>
              <a:t>,</a:t>
            </a:r>
            <a:r>
              <a:rPr lang="en-US" sz="3200" dirty="0" smtClean="0">
                <a:solidFill>
                  <a:srgbClr val="00B050"/>
                </a:solidFill>
              </a:rPr>
              <a:t>6</a:t>
            </a:r>
            <a:r>
              <a:rPr lang="en-US" sz="3200" dirty="0" smtClean="0"/>
              <a:t>):		0.111111111</a:t>
            </a:r>
            <a:endParaRPr lang="en-US" sz="3200" dirty="0"/>
          </a:p>
        </p:txBody>
      </p:sp>
      <p:sp>
        <p:nvSpPr>
          <p:cNvPr id="7" name="TextBox 6"/>
          <p:cNvSpPr txBox="1"/>
          <p:nvPr/>
        </p:nvSpPr>
        <p:spPr>
          <a:xfrm>
            <a:off x="1207136" y="3623934"/>
            <a:ext cx="6729727" cy="2123658"/>
          </a:xfrm>
          <a:prstGeom prst="rect">
            <a:avLst/>
          </a:prstGeom>
          <a:noFill/>
        </p:spPr>
        <p:txBody>
          <a:bodyPr wrap="square" rtlCol="0">
            <a:spAutoFit/>
          </a:bodyPr>
          <a:lstStyle/>
          <a:p>
            <a:pPr algn="ctr"/>
            <a:r>
              <a:rPr lang="en-US" sz="3200" dirty="0"/>
              <a:t>(</a:t>
            </a:r>
            <a:r>
              <a:rPr lang="en-US" sz="3200" dirty="0" err="1"/>
              <a:t>voor</a:t>
            </a:r>
            <a:r>
              <a:rPr lang="en-US" sz="3200" dirty="0"/>
              <a:t> 10x10 </a:t>
            </a:r>
            <a:r>
              <a:rPr lang="en-US" sz="3200" dirty="0" err="1"/>
              <a:t>bord</a:t>
            </a:r>
            <a:r>
              <a:rPr lang="en-US" sz="3200" dirty="0" smtClean="0"/>
              <a:t>)</a:t>
            </a:r>
          </a:p>
          <a:p>
            <a:pPr algn="ctr"/>
            <a:r>
              <a:rPr lang="en-US" sz="3200" dirty="0" err="1" smtClean="0"/>
              <a:t>Beurt</a:t>
            </a:r>
            <a:r>
              <a:rPr lang="en-US" sz="3200" dirty="0" smtClean="0"/>
              <a:t> 	= {</a:t>
            </a:r>
            <a:r>
              <a:rPr lang="en-US" sz="3200" dirty="0" smtClean="0">
                <a:solidFill>
                  <a:srgbClr val="FF0000"/>
                </a:solidFill>
              </a:rPr>
              <a:t>0,1,2,3,4,5,6,7,8,9,10</a:t>
            </a:r>
            <a:r>
              <a:rPr lang="en-US" sz="3200" dirty="0" smtClean="0"/>
              <a:t>}</a:t>
            </a:r>
          </a:p>
          <a:p>
            <a:pPr algn="ctr"/>
            <a:r>
              <a:rPr lang="en-US" sz="3200" dirty="0" smtClean="0"/>
              <a:t>Score	= {</a:t>
            </a:r>
            <a:r>
              <a:rPr lang="en-US" sz="3200" dirty="0" smtClean="0">
                <a:solidFill>
                  <a:srgbClr val="00B050"/>
                </a:solidFill>
              </a:rPr>
              <a:t>3,4,5,6,7,8,9,10,…100</a:t>
            </a:r>
            <a:r>
              <a:rPr lang="en-US" sz="3200" dirty="0" smtClean="0"/>
              <a:t>}</a:t>
            </a:r>
          </a:p>
          <a:p>
            <a:pPr algn="ctr"/>
            <a:r>
              <a:rPr lang="en-US" sz="3200" b="1" dirty="0" err="1" smtClean="0">
                <a:solidFill>
                  <a:srgbClr val="FF0000"/>
                </a:solidFill>
              </a:rPr>
              <a:t>Exacte</a:t>
            </a:r>
            <a:r>
              <a:rPr lang="en-US" sz="3200" b="1" dirty="0" smtClean="0">
                <a:solidFill>
                  <a:srgbClr val="FF0000"/>
                </a:solidFill>
              </a:rPr>
              <a:t> </a:t>
            </a:r>
            <a:r>
              <a:rPr lang="en-US" sz="3200" b="1" dirty="0" err="1" smtClean="0">
                <a:solidFill>
                  <a:srgbClr val="FF0000"/>
                </a:solidFill>
              </a:rPr>
              <a:t>inferentie</a:t>
            </a:r>
            <a:r>
              <a:rPr lang="en-US" sz="3200" b="1" dirty="0" smtClean="0">
                <a:solidFill>
                  <a:srgbClr val="FF0000"/>
                </a:solidFill>
              </a:rPr>
              <a:t>!</a:t>
            </a:r>
            <a:endParaRPr lang="en-US" sz="3200" b="1" dirty="0">
              <a:solidFill>
                <a:srgbClr val="FF0000"/>
              </a:solidFill>
            </a:endParaRPr>
          </a:p>
        </p:txBody>
      </p:sp>
    </p:spTree>
    <p:extLst>
      <p:ext uri="{BB962C8B-B14F-4D97-AF65-F5344CB8AC3E}">
        <p14:creationId xmlns:p14="http://schemas.microsoft.com/office/powerpoint/2010/main" val="3371194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27</a:t>
            </a:fld>
            <a:endParaRPr lang="nl-NL" dirty="0"/>
          </a:p>
        </p:txBody>
      </p:sp>
      <p:sp>
        <p:nvSpPr>
          <p:cNvPr id="5" name="Title 4"/>
          <p:cNvSpPr>
            <a:spLocks noGrp="1"/>
          </p:cNvSpPr>
          <p:nvPr>
            <p:ph type="title"/>
          </p:nvPr>
        </p:nvSpPr>
        <p:spPr/>
        <p:txBody>
          <a:bodyPr/>
          <a:lstStyle/>
          <a:p>
            <a:pPr algn="ctr"/>
            <a:r>
              <a:rPr lang="en-US" dirty="0" err="1" smtClean="0"/>
              <a:t>Resultaten</a:t>
            </a:r>
            <a:endParaRPr lang="en-US" dirty="0"/>
          </a:p>
        </p:txBody>
      </p:sp>
      <p:sp>
        <p:nvSpPr>
          <p:cNvPr id="6" name="TextBox 5"/>
          <p:cNvSpPr txBox="1"/>
          <p:nvPr/>
        </p:nvSpPr>
        <p:spPr>
          <a:xfrm>
            <a:off x="1207137" y="1342664"/>
            <a:ext cx="5136342" cy="2062103"/>
          </a:xfrm>
          <a:prstGeom prst="rect">
            <a:avLst/>
          </a:prstGeom>
          <a:noFill/>
        </p:spPr>
        <p:txBody>
          <a:bodyPr wrap="none" rtlCol="0">
            <a:spAutoFit/>
          </a:bodyPr>
          <a:lstStyle/>
          <a:p>
            <a:r>
              <a:rPr lang="en-US" sz="3200" dirty="0" err="1" smtClean="0"/>
              <a:t>score_of_turn</a:t>
            </a:r>
            <a:r>
              <a:rPr lang="en-US" sz="3200" dirty="0" smtClean="0"/>
              <a:t>(</a:t>
            </a:r>
            <a:r>
              <a:rPr lang="en-US" sz="3200" dirty="0" smtClean="0">
                <a:solidFill>
                  <a:srgbClr val="FF0000"/>
                </a:solidFill>
              </a:rPr>
              <a:t>2</a:t>
            </a:r>
            <a:r>
              <a:rPr lang="en-US" sz="3200" dirty="0" smtClean="0"/>
              <a:t>,</a:t>
            </a:r>
            <a:r>
              <a:rPr lang="en-US" sz="3200" dirty="0" smtClean="0">
                <a:solidFill>
                  <a:srgbClr val="00B050"/>
                </a:solidFill>
              </a:rPr>
              <a:t>0</a:t>
            </a:r>
            <a:r>
              <a:rPr lang="en-US" sz="3200" dirty="0" smtClean="0"/>
              <a:t>):		0.45</a:t>
            </a:r>
          </a:p>
          <a:p>
            <a:r>
              <a:rPr lang="en-US" sz="3200" dirty="0" err="1" smtClean="0"/>
              <a:t>score_of_turn</a:t>
            </a:r>
            <a:r>
              <a:rPr lang="en-US" sz="3200" dirty="0" smtClean="0"/>
              <a:t>(</a:t>
            </a:r>
            <a:r>
              <a:rPr lang="en-US" sz="3200" dirty="0" smtClean="0">
                <a:solidFill>
                  <a:srgbClr val="FF0000"/>
                </a:solidFill>
              </a:rPr>
              <a:t>2</a:t>
            </a:r>
            <a:r>
              <a:rPr lang="en-US" sz="3200" dirty="0" smtClean="0"/>
              <a:t>,</a:t>
            </a:r>
            <a:r>
              <a:rPr lang="en-US" sz="3200" dirty="0" smtClean="0">
                <a:solidFill>
                  <a:srgbClr val="00B050"/>
                </a:solidFill>
              </a:rPr>
              <a:t>3</a:t>
            </a:r>
            <a:r>
              <a:rPr lang="en-US" sz="3200" dirty="0" smtClean="0"/>
              <a:t>):		0.4</a:t>
            </a:r>
          </a:p>
          <a:p>
            <a:r>
              <a:rPr lang="en-US" sz="3200" dirty="0" err="1"/>
              <a:t>s</a:t>
            </a:r>
            <a:r>
              <a:rPr lang="en-US" sz="3200" dirty="0" err="1" smtClean="0"/>
              <a:t>core_of_turn</a:t>
            </a:r>
            <a:r>
              <a:rPr lang="en-US" sz="3200" dirty="0" smtClean="0"/>
              <a:t>(</a:t>
            </a:r>
            <a:r>
              <a:rPr lang="en-US" sz="3200" dirty="0" smtClean="0">
                <a:solidFill>
                  <a:srgbClr val="FF0000"/>
                </a:solidFill>
              </a:rPr>
              <a:t>2</a:t>
            </a:r>
            <a:r>
              <a:rPr lang="en-US" sz="3200" dirty="0" smtClean="0"/>
              <a:t>,</a:t>
            </a:r>
            <a:r>
              <a:rPr lang="en-US" sz="3200" dirty="0" smtClean="0">
                <a:solidFill>
                  <a:srgbClr val="00B050"/>
                </a:solidFill>
              </a:rPr>
              <a:t>5</a:t>
            </a:r>
            <a:r>
              <a:rPr lang="en-US" sz="3200" dirty="0" smtClean="0"/>
              <a:t>):		0.05</a:t>
            </a:r>
          </a:p>
          <a:p>
            <a:r>
              <a:rPr lang="en-US" sz="3200" dirty="0" err="1"/>
              <a:t>s</a:t>
            </a:r>
            <a:r>
              <a:rPr lang="en-US" sz="3200" dirty="0" err="1" smtClean="0"/>
              <a:t>core_of_turn</a:t>
            </a:r>
            <a:r>
              <a:rPr lang="en-US" sz="3200" dirty="0" smtClean="0"/>
              <a:t>(</a:t>
            </a:r>
            <a:r>
              <a:rPr lang="en-US" sz="3200" dirty="0" smtClean="0">
                <a:solidFill>
                  <a:srgbClr val="FF0000"/>
                </a:solidFill>
              </a:rPr>
              <a:t>2</a:t>
            </a:r>
            <a:r>
              <a:rPr lang="en-US" sz="3200" dirty="0" smtClean="0"/>
              <a:t>,</a:t>
            </a:r>
            <a:r>
              <a:rPr lang="en-US" sz="3200" dirty="0" smtClean="0">
                <a:solidFill>
                  <a:srgbClr val="00B050"/>
                </a:solidFill>
              </a:rPr>
              <a:t>6</a:t>
            </a:r>
            <a:r>
              <a:rPr lang="en-US" sz="3200" dirty="0" smtClean="0"/>
              <a:t>):		0.1</a:t>
            </a:r>
            <a:endParaRPr lang="en-US" sz="3200" dirty="0"/>
          </a:p>
        </p:txBody>
      </p:sp>
      <p:sp>
        <p:nvSpPr>
          <p:cNvPr id="7" name="TextBox 6"/>
          <p:cNvSpPr txBox="1"/>
          <p:nvPr/>
        </p:nvSpPr>
        <p:spPr>
          <a:xfrm>
            <a:off x="1207136" y="3623934"/>
            <a:ext cx="6729727" cy="2554545"/>
          </a:xfrm>
          <a:prstGeom prst="rect">
            <a:avLst/>
          </a:prstGeom>
          <a:noFill/>
        </p:spPr>
        <p:txBody>
          <a:bodyPr wrap="square" rtlCol="0">
            <a:spAutoFit/>
          </a:bodyPr>
          <a:lstStyle/>
          <a:p>
            <a:pPr algn="ctr"/>
            <a:r>
              <a:rPr lang="en-US" sz="3200" dirty="0"/>
              <a:t>(</a:t>
            </a:r>
            <a:r>
              <a:rPr lang="en-US" sz="3200" dirty="0" err="1"/>
              <a:t>voor</a:t>
            </a:r>
            <a:r>
              <a:rPr lang="en-US" sz="3200" dirty="0"/>
              <a:t> 10x10 </a:t>
            </a:r>
            <a:r>
              <a:rPr lang="en-US" sz="3200" dirty="0" err="1"/>
              <a:t>bord</a:t>
            </a:r>
            <a:r>
              <a:rPr lang="en-US" sz="3200" dirty="0" smtClean="0"/>
              <a:t>)</a:t>
            </a:r>
          </a:p>
          <a:p>
            <a:pPr algn="ctr"/>
            <a:r>
              <a:rPr lang="en-US" sz="3200" dirty="0" err="1" smtClean="0"/>
              <a:t>Beurt</a:t>
            </a:r>
            <a:r>
              <a:rPr lang="en-US" sz="3200" dirty="0" smtClean="0"/>
              <a:t> 	= {</a:t>
            </a:r>
            <a:r>
              <a:rPr lang="en-US" sz="3200" dirty="0" smtClean="0">
                <a:solidFill>
                  <a:srgbClr val="FF0000"/>
                </a:solidFill>
              </a:rPr>
              <a:t>0,1,2,3,4,5,6,7,8,9,10</a:t>
            </a:r>
            <a:r>
              <a:rPr lang="en-US" sz="3200" dirty="0" smtClean="0"/>
              <a:t>}</a:t>
            </a:r>
          </a:p>
          <a:p>
            <a:pPr algn="ctr"/>
            <a:r>
              <a:rPr lang="en-US" sz="3200" dirty="0" smtClean="0"/>
              <a:t>Score	= {</a:t>
            </a:r>
            <a:r>
              <a:rPr lang="en-US" sz="3200" dirty="0" smtClean="0">
                <a:solidFill>
                  <a:srgbClr val="00B050"/>
                </a:solidFill>
              </a:rPr>
              <a:t>3,4,5,6,7,8,9,10,…100</a:t>
            </a:r>
            <a:r>
              <a:rPr lang="en-US" sz="3200" dirty="0" smtClean="0"/>
              <a:t>}</a:t>
            </a:r>
          </a:p>
          <a:p>
            <a:pPr algn="ctr"/>
            <a:r>
              <a:rPr lang="en-US" sz="3200" b="1" dirty="0" err="1" smtClean="0">
                <a:solidFill>
                  <a:srgbClr val="FF0000"/>
                </a:solidFill>
              </a:rPr>
              <a:t>Benaderende</a:t>
            </a:r>
            <a:r>
              <a:rPr lang="en-US" sz="3200" b="1" dirty="0" smtClean="0">
                <a:solidFill>
                  <a:srgbClr val="FF0000"/>
                </a:solidFill>
              </a:rPr>
              <a:t> </a:t>
            </a:r>
            <a:r>
              <a:rPr lang="en-US" sz="3200" b="1" dirty="0" err="1" smtClean="0">
                <a:solidFill>
                  <a:srgbClr val="FF0000"/>
                </a:solidFill>
              </a:rPr>
              <a:t>inferentie</a:t>
            </a:r>
            <a:r>
              <a:rPr lang="en-US" sz="3200" b="1" dirty="0" smtClean="0">
                <a:solidFill>
                  <a:srgbClr val="FF0000"/>
                </a:solidFill>
              </a:rPr>
              <a:t> met 20 samples!</a:t>
            </a:r>
            <a:endParaRPr lang="en-US" sz="3200" b="1" dirty="0">
              <a:solidFill>
                <a:srgbClr val="FF0000"/>
              </a:solidFill>
            </a:endParaRPr>
          </a:p>
        </p:txBody>
      </p:sp>
    </p:spTree>
    <p:extLst>
      <p:ext uri="{BB962C8B-B14F-4D97-AF65-F5344CB8AC3E}">
        <p14:creationId xmlns:p14="http://schemas.microsoft.com/office/powerpoint/2010/main" val="21335163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28</a:t>
            </a:fld>
            <a:endParaRPr lang="nl-NL" dirty="0"/>
          </a:p>
        </p:txBody>
      </p:sp>
      <p:sp>
        <p:nvSpPr>
          <p:cNvPr id="5" name="Title 4"/>
          <p:cNvSpPr>
            <a:spLocks noGrp="1"/>
          </p:cNvSpPr>
          <p:nvPr>
            <p:ph type="title"/>
          </p:nvPr>
        </p:nvSpPr>
        <p:spPr/>
        <p:txBody>
          <a:bodyPr/>
          <a:lstStyle/>
          <a:p>
            <a:pPr algn="ctr"/>
            <a:r>
              <a:rPr lang="en-US" dirty="0" err="1" smtClean="0"/>
              <a:t>Resultaten</a:t>
            </a:r>
            <a:endParaRPr lang="en-US" dirty="0"/>
          </a:p>
        </p:txBody>
      </p:sp>
      <p:graphicFrame>
        <p:nvGraphicFramePr>
          <p:cNvPr id="10" name="Content Placeholder 9"/>
          <p:cNvGraphicFramePr>
            <a:graphicFrameLocks noGrp="1"/>
          </p:cNvGraphicFramePr>
          <p:nvPr>
            <p:ph sz="quarter" idx="13"/>
            <p:extLst>
              <p:ext uri="{D42A27DB-BD31-4B8C-83A1-F6EECF244321}">
                <p14:modId xmlns:p14="http://schemas.microsoft.com/office/powerpoint/2010/main" val="1368089310"/>
              </p:ext>
            </p:extLst>
          </p:nvPr>
        </p:nvGraphicFramePr>
        <p:xfrm>
          <a:off x="576263" y="1655763"/>
          <a:ext cx="7991475" cy="43926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468213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a:t>
            </a:fld>
            <a:endParaRPr lang="nl-NL" dirty="0"/>
          </a:p>
        </p:txBody>
      </p:sp>
      <p:sp>
        <p:nvSpPr>
          <p:cNvPr id="5" name="Title 4"/>
          <p:cNvSpPr>
            <a:spLocks noGrp="1"/>
          </p:cNvSpPr>
          <p:nvPr>
            <p:ph type="title"/>
          </p:nvPr>
        </p:nvSpPr>
        <p:spPr/>
        <p:txBody>
          <a:bodyPr>
            <a:normAutofit/>
          </a:bodyPr>
          <a:lstStyle/>
          <a:p>
            <a:pPr algn="ctr"/>
            <a:r>
              <a:rPr lang="en-US" dirty="0" err="1" smtClean="0"/>
              <a:t>Werken</a:t>
            </a:r>
            <a:r>
              <a:rPr lang="en-US" dirty="0" smtClean="0"/>
              <a:t> met </a:t>
            </a:r>
            <a:r>
              <a:rPr lang="en-US" dirty="0" err="1" smtClean="0"/>
              <a:t>Onzekerheid</a:t>
            </a:r>
            <a:r>
              <a:rPr lang="en-US" dirty="0"/>
              <a:t>?</a:t>
            </a:r>
          </a:p>
        </p:txBody>
      </p:sp>
      <p:grpSp>
        <p:nvGrpSpPr>
          <p:cNvPr id="10" name="Group 9"/>
          <p:cNvGrpSpPr/>
          <p:nvPr/>
        </p:nvGrpSpPr>
        <p:grpSpPr>
          <a:xfrm>
            <a:off x="1545241" y="4523593"/>
            <a:ext cx="6053517" cy="1482882"/>
            <a:chOff x="1545241" y="2629667"/>
            <a:chExt cx="6053517" cy="1482882"/>
          </a:xfrm>
        </p:grpSpPr>
        <mc:AlternateContent xmlns:mc="http://schemas.openxmlformats.org/markup-compatibility/2006" xmlns:a14="http://schemas.microsoft.com/office/drawing/2010/main">
          <mc:Choice Requires="a14">
            <p:sp>
              <p:nvSpPr>
                <p:cNvPr id="4" name="TextBox 3"/>
                <p:cNvSpPr txBox="1"/>
                <p:nvPr/>
              </p:nvSpPr>
              <p:spPr>
                <a:xfrm>
                  <a:off x="1545241" y="3433517"/>
                  <a:ext cx="6053517" cy="679032"/>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r>
                          <a:rPr lang="en-US" b="1" i="1" smtClean="0">
                            <a:latin typeface="Cambria Math"/>
                          </a:rPr>
                          <m:t>𝑷</m:t>
                        </m:r>
                        <m:d>
                          <m:dPr>
                            <m:ctrlPr>
                              <a:rPr lang="en-US" b="1" i="1" smtClean="0">
                                <a:latin typeface="Cambria Math"/>
                              </a:rPr>
                            </m:ctrlPr>
                          </m:dPr>
                          <m:e>
                            <m:r>
                              <a:rPr lang="en-US" b="1" i="1" smtClean="0">
                                <a:solidFill>
                                  <a:srgbClr val="92D050"/>
                                </a:solidFill>
                                <a:latin typeface="Cambria Math"/>
                              </a:rPr>
                              <m:t>𝑰𝒏𝒃𝒓𝒂𝒂𝒌</m:t>
                            </m:r>
                          </m:e>
                          <m:e>
                            <m:r>
                              <a:rPr lang="en-US" b="1" i="1" smtClean="0">
                                <a:solidFill>
                                  <a:srgbClr val="00B0F0"/>
                                </a:solidFill>
                                <a:latin typeface="Cambria Math"/>
                              </a:rPr>
                              <m:t>𝑨𝒍𝒂𝒓𝒎</m:t>
                            </m:r>
                          </m:e>
                        </m:d>
                        <m:r>
                          <a:rPr lang="en-US" b="1" i="1" smtClean="0">
                            <a:latin typeface="Cambria Math"/>
                          </a:rPr>
                          <m:t>= </m:t>
                        </m:r>
                        <m:f>
                          <m:fPr>
                            <m:ctrlPr>
                              <a:rPr lang="en-US" b="1" i="1" smtClean="0">
                                <a:latin typeface="Cambria Math"/>
                              </a:rPr>
                            </m:ctrlPr>
                          </m:fPr>
                          <m:num>
                            <m:r>
                              <a:rPr lang="en-US" b="1" i="1" smtClean="0">
                                <a:latin typeface="Cambria Math"/>
                              </a:rPr>
                              <m:t>𝑷</m:t>
                            </m:r>
                            <m:d>
                              <m:dPr>
                                <m:ctrlPr>
                                  <a:rPr lang="en-US" b="1" i="1" smtClean="0">
                                    <a:latin typeface="Cambria Math"/>
                                  </a:rPr>
                                </m:ctrlPr>
                              </m:dPr>
                              <m:e>
                                <m:r>
                                  <a:rPr lang="en-US" b="1" i="1" smtClean="0">
                                    <a:solidFill>
                                      <a:srgbClr val="00B0F0"/>
                                    </a:solidFill>
                                    <a:latin typeface="Cambria Math"/>
                                  </a:rPr>
                                  <m:t>𝑨𝒍𝒂𝒓𝒎</m:t>
                                </m:r>
                              </m:e>
                              <m:e>
                                <m:r>
                                  <a:rPr lang="en-US" b="1" i="1" smtClean="0">
                                    <a:solidFill>
                                      <a:srgbClr val="92D050"/>
                                    </a:solidFill>
                                    <a:latin typeface="Cambria Math"/>
                                  </a:rPr>
                                  <m:t>𝑰𝒏𝒃𝒓𝒂𝒂𝒌</m:t>
                                </m:r>
                              </m:e>
                            </m:d>
                            <m:r>
                              <a:rPr lang="en-US" b="1" i="1" smtClean="0">
                                <a:latin typeface="Cambria Math"/>
                              </a:rPr>
                              <m:t>𝑷</m:t>
                            </m:r>
                            <m:r>
                              <a:rPr lang="en-US" b="1" i="1" smtClean="0">
                                <a:latin typeface="Cambria Math"/>
                              </a:rPr>
                              <m:t>(</m:t>
                            </m:r>
                            <m:r>
                              <a:rPr lang="en-US" b="1" i="1" smtClean="0">
                                <a:solidFill>
                                  <a:srgbClr val="92D050"/>
                                </a:solidFill>
                                <a:latin typeface="Cambria Math"/>
                              </a:rPr>
                              <m:t>𝑰𝒏𝒃𝒓𝒂𝒂𝒌</m:t>
                            </m:r>
                            <m:r>
                              <a:rPr lang="en-US" b="1" i="1" smtClean="0">
                                <a:latin typeface="Cambria Math"/>
                              </a:rPr>
                              <m:t>)</m:t>
                            </m:r>
                          </m:num>
                          <m:den>
                            <m:r>
                              <a:rPr lang="en-US" b="1" i="1" smtClean="0">
                                <a:latin typeface="Cambria Math"/>
                              </a:rPr>
                              <m:t>𝑷</m:t>
                            </m:r>
                            <m:r>
                              <a:rPr lang="en-US" b="1" i="1" smtClean="0">
                                <a:latin typeface="Cambria Math"/>
                              </a:rPr>
                              <m:t>(</m:t>
                            </m:r>
                            <m:r>
                              <a:rPr lang="en-US" b="1" i="1" smtClean="0">
                                <a:solidFill>
                                  <a:srgbClr val="00B0F0"/>
                                </a:solidFill>
                                <a:latin typeface="Cambria Math"/>
                              </a:rPr>
                              <m:t>𝑨𝒍𝒂𝒓𝒎</m:t>
                            </m:r>
                            <m:r>
                              <a:rPr lang="en-US" b="1" i="1" smtClean="0">
                                <a:latin typeface="Cambria Math"/>
                              </a:rPr>
                              <m:t>)</m:t>
                            </m:r>
                          </m:den>
                        </m:f>
                      </m:oMath>
                    </m:oMathPara>
                  </a14:m>
                  <a:endParaRPr lang="en-US" b="1" dirty="0"/>
                </a:p>
              </p:txBody>
            </p:sp>
          </mc:Choice>
          <mc:Fallback xmlns="">
            <p:sp>
              <p:nvSpPr>
                <p:cNvPr id="4" name="TextBox 3"/>
                <p:cNvSpPr txBox="1">
                  <a:spLocks noRot="1" noChangeAspect="1" noMove="1" noResize="1" noEditPoints="1" noAdjustHandles="1" noChangeArrowheads="1" noChangeShapeType="1" noTextEdit="1"/>
                </p:cNvSpPr>
                <p:nvPr/>
              </p:nvSpPr>
              <p:spPr>
                <a:xfrm>
                  <a:off x="1545241" y="3433517"/>
                  <a:ext cx="6053517" cy="679032"/>
                </a:xfrm>
                <a:prstGeom prst="rect">
                  <a:avLst/>
                </a:prstGeom>
                <a:blipFill rotWithShape="1">
                  <a:blip r:embed="rId3"/>
                  <a:stretch>
                    <a:fillRect r="-905"/>
                  </a:stretch>
                </a:blipFill>
              </p:spPr>
              <p:txBody>
                <a:bodyPr/>
                <a:lstStyle/>
                <a:p>
                  <a:r>
                    <a:rPr lang="en-US">
                      <a:noFill/>
                    </a:rPr>
                    <a:t> </a:t>
                  </a:r>
                </a:p>
              </p:txBody>
            </p:sp>
          </mc:Fallback>
        </mc:AlternateContent>
        <p:sp>
          <p:nvSpPr>
            <p:cNvPr id="8" name="TextBox 7"/>
            <p:cNvSpPr txBox="1"/>
            <p:nvPr/>
          </p:nvSpPr>
          <p:spPr>
            <a:xfrm>
              <a:off x="2358121" y="2629667"/>
              <a:ext cx="4483865" cy="584775"/>
            </a:xfrm>
            <a:prstGeom prst="rect">
              <a:avLst/>
            </a:prstGeom>
            <a:noFill/>
          </p:spPr>
          <p:txBody>
            <a:bodyPr wrap="square" rtlCol="0">
              <a:spAutoFit/>
            </a:bodyPr>
            <a:lstStyle/>
            <a:p>
              <a:pPr algn="ctr"/>
              <a:r>
                <a:rPr lang="en-US" sz="3200" dirty="0" smtClean="0"/>
                <a:t>Bayes’ Rule!</a:t>
              </a:r>
              <a:endParaRPr lang="en-US" sz="3200" dirty="0"/>
            </a:p>
          </p:txBody>
        </p:sp>
      </p:grpSp>
      <p:sp>
        <p:nvSpPr>
          <p:cNvPr id="12" name="TextBox 11"/>
          <p:cNvSpPr txBox="1"/>
          <p:nvPr/>
        </p:nvSpPr>
        <p:spPr>
          <a:xfrm>
            <a:off x="2198496" y="1194316"/>
            <a:ext cx="4747009" cy="523220"/>
          </a:xfrm>
          <a:prstGeom prst="rect">
            <a:avLst/>
          </a:prstGeom>
          <a:noFill/>
        </p:spPr>
        <p:txBody>
          <a:bodyPr wrap="square" rtlCol="0">
            <a:spAutoFit/>
          </a:bodyPr>
          <a:lstStyle/>
          <a:p>
            <a:pPr algn="ctr"/>
            <a:r>
              <a:rPr lang="en-US" sz="2800" dirty="0" err="1">
                <a:solidFill>
                  <a:srgbClr val="7030A0"/>
                </a:solidFill>
              </a:rPr>
              <a:t>Redeneren</a:t>
            </a:r>
            <a:r>
              <a:rPr lang="en-US" sz="2800" dirty="0">
                <a:solidFill>
                  <a:srgbClr val="7030A0"/>
                </a:solidFill>
              </a:rPr>
              <a:t> </a:t>
            </a:r>
            <a:r>
              <a:rPr lang="en-US" sz="2800" dirty="0">
                <a:solidFill>
                  <a:srgbClr val="2F4D5D"/>
                </a:solidFill>
              </a:rPr>
              <a:t>over het </a:t>
            </a:r>
            <a:r>
              <a:rPr lang="en-US" sz="2800" dirty="0"/>
              <a:t>model</a:t>
            </a:r>
          </a:p>
        </p:txBody>
      </p:sp>
      <p:grpSp>
        <p:nvGrpSpPr>
          <p:cNvPr id="35" name="Group 34"/>
          <p:cNvGrpSpPr/>
          <p:nvPr/>
        </p:nvGrpSpPr>
        <p:grpSpPr>
          <a:xfrm>
            <a:off x="2198496" y="2090915"/>
            <a:ext cx="1774168" cy="1114097"/>
            <a:chOff x="651642" y="3804743"/>
            <a:chExt cx="1774168" cy="1114097"/>
          </a:xfrm>
        </p:grpSpPr>
        <p:sp>
          <p:nvSpPr>
            <p:cNvPr id="36" name="Oval 35"/>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913360" y="4177125"/>
              <a:ext cx="1250731" cy="369332"/>
            </a:xfrm>
            <a:prstGeom prst="rect">
              <a:avLst/>
            </a:prstGeom>
            <a:noFill/>
          </p:spPr>
          <p:txBody>
            <a:bodyPr wrap="square" rtlCol="0">
              <a:spAutoFit/>
            </a:bodyPr>
            <a:lstStyle/>
            <a:p>
              <a:pPr algn="ctr"/>
              <a:r>
                <a:rPr lang="en-US" dirty="0" smtClean="0">
                  <a:solidFill>
                    <a:srgbClr val="92D050"/>
                  </a:solidFill>
                </a:rPr>
                <a:t>P(I = ?)</a:t>
              </a:r>
              <a:endParaRPr lang="en-US" dirty="0">
                <a:solidFill>
                  <a:srgbClr val="92D050"/>
                </a:solidFill>
              </a:endParaRPr>
            </a:p>
          </p:txBody>
        </p:sp>
      </p:grpSp>
      <p:grpSp>
        <p:nvGrpSpPr>
          <p:cNvPr id="38" name="Group 37"/>
          <p:cNvGrpSpPr/>
          <p:nvPr/>
        </p:nvGrpSpPr>
        <p:grpSpPr>
          <a:xfrm>
            <a:off x="5171337" y="2090915"/>
            <a:ext cx="1774168" cy="1114097"/>
            <a:chOff x="651642" y="3804743"/>
            <a:chExt cx="1774168" cy="1114097"/>
          </a:xfrm>
        </p:grpSpPr>
        <p:sp>
          <p:nvSpPr>
            <p:cNvPr id="39" name="Oval 38"/>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842880" y="4177125"/>
              <a:ext cx="1390650" cy="369332"/>
            </a:xfrm>
            <a:prstGeom prst="rect">
              <a:avLst/>
            </a:prstGeom>
            <a:noFill/>
          </p:spPr>
          <p:txBody>
            <a:bodyPr wrap="square" rtlCol="0">
              <a:spAutoFit/>
            </a:bodyPr>
            <a:lstStyle/>
            <a:p>
              <a:pPr algn="ctr"/>
              <a:r>
                <a:rPr lang="en-US" dirty="0" err="1" smtClean="0"/>
                <a:t>Aardbeving</a:t>
              </a:r>
              <a:endParaRPr lang="en-US" dirty="0"/>
            </a:p>
          </p:txBody>
        </p:sp>
      </p:grpSp>
      <p:grpSp>
        <p:nvGrpSpPr>
          <p:cNvPr id="41" name="Group 40"/>
          <p:cNvGrpSpPr/>
          <p:nvPr/>
        </p:nvGrpSpPr>
        <p:grpSpPr>
          <a:xfrm>
            <a:off x="3684916" y="3205012"/>
            <a:ext cx="1774168" cy="1114097"/>
            <a:chOff x="651642" y="3804743"/>
            <a:chExt cx="1774168" cy="1114097"/>
          </a:xfrm>
        </p:grpSpPr>
        <p:sp>
          <p:nvSpPr>
            <p:cNvPr id="42" name="Oval 41"/>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795516" y="4177125"/>
              <a:ext cx="1486420" cy="369332"/>
            </a:xfrm>
            <a:prstGeom prst="rect">
              <a:avLst/>
            </a:prstGeom>
            <a:noFill/>
          </p:spPr>
          <p:txBody>
            <a:bodyPr wrap="square" rtlCol="0">
              <a:spAutoFit/>
            </a:bodyPr>
            <a:lstStyle/>
            <a:p>
              <a:pPr algn="ctr"/>
              <a:r>
                <a:rPr lang="en-US" dirty="0" smtClean="0">
                  <a:solidFill>
                    <a:srgbClr val="00B0F0"/>
                  </a:solidFill>
                </a:rPr>
                <a:t>P(A = True)</a:t>
              </a:r>
              <a:endParaRPr lang="en-US" dirty="0">
                <a:solidFill>
                  <a:srgbClr val="00B0F0"/>
                </a:solidFill>
              </a:endParaRPr>
            </a:p>
          </p:txBody>
        </p:sp>
      </p:grpSp>
      <p:cxnSp>
        <p:nvCxnSpPr>
          <p:cNvPr id="44" name="Straight Arrow Connector 43"/>
          <p:cNvCxnSpPr/>
          <p:nvPr/>
        </p:nvCxnSpPr>
        <p:spPr>
          <a:xfrm>
            <a:off x="3712843" y="3041856"/>
            <a:ext cx="231894" cy="326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a:off x="5199263" y="3041856"/>
            <a:ext cx="231895" cy="326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877444" y="3880116"/>
            <a:ext cx="2666479" cy="461665"/>
          </a:xfrm>
          <a:prstGeom prst="rect">
            <a:avLst/>
          </a:prstGeom>
          <a:noFill/>
        </p:spPr>
        <p:txBody>
          <a:bodyPr wrap="square" rtlCol="0">
            <a:spAutoFit/>
          </a:bodyPr>
          <a:lstStyle/>
          <a:p>
            <a:r>
              <a:rPr lang="en-US" sz="2400" b="1" dirty="0" err="1" smtClean="0">
                <a:solidFill>
                  <a:srgbClr val="FF0000"/>
                </a:solidFill>
              </a:rPr>
              <a:t>Veel</a:t>
            </a:r>
            <a:r>
              <a:rPr lang="en-US" sz="2400" b="1" dirty="0" smtClean="0">
                <a:solidFill>
                  <a:srgbClr val="FF0000"/>
                </a:solidFill>
              </a:rPr>
              <a:t> </a:t>
            </a:r>
            <a:r>
              <a:rPr lang="en-US" sz="2400" b="1" dirty="0" err="1" smtClean="0">
                <a:solidFill>
                  <a:srgbClr val="FF0000"/>
                </a:solidFill>
              </a:rPr>
              <a:t>rekenwerk</a:t>
            </a:r>
            <a:r>
              <a:rPr lang="en-US" sz="2400" b="1" dirty="0" smtClean="0">
                <a:solidFill>
                  <a:srgbClr val="FF0000"/>
                </a:solidFill>
              </a:rPr>
              <a:t>!</a:t>
            </a:r>
            <a:endParaRPr lang="en-US" sz="2400" b="1" dirty="0">
              <a:solidFill>
                <a:srgbClr val="FF0000"/>
              </a:solidFill>
            </a:endParaRPr>
          </a:p>
        </p:txBody>
      </p:sp>
    </p:spTree>
    <p:extLst>
      <p:ext uri="{BB962C8B-B14F-4D97-AF65-F5344CB8AC3E}">
        <p14:creationId xmlns:p14="http://schemas.microsoft.com/office/powerpoint/2010/main" val="17767384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29</a:t>
            </a:fld>
            <a:endParaRPr lang="nl-NL" dirty="0"/>
          </a:p>
        </p:txBody>
      </p:sp>
      <p:sp>
        <p:nvSpPr>
          <p:cNvPr id="5" name="Title 4"/>
          <p:cNvSpPr>
            <a:spLocks noGrp="1"/>
          </p:cNvSpPr>
          <p:nvPr>
            <p:ph type="title"/>
          </p:nvPr>
        </p:nvSpPr>
        <p:spPr/>
        <p:txBody>
          <a:bodyPr/>
          <a:lstStyle/>
          <a:p>
            <a:pPr algn="ctr"/>
            <a:r>
              <a:rPr lang="en-US" dirty="0" err="1"/>
              <a:t>Resultaten</a:t>
            </a:r>
            <a:endParaRPr lang="nl-BE" dirty="0"/>
          </a:p>
        </p:txBody>
      </p:sp>
      <p:graphicFrame>
        <p:nvGraphicFramePr>
          <p:cNvPr id="6" name="Table 5"/>
          <p:cNvGraphicFramePr>
            <a:graphicFrameLocks noGrp="1"/>
          </p:cNvGraphicFramePr>
          <p:nvPr>
            <p:extLst>
              <p:ext uri="{D42A27DB-BD31-4B8C-83A1-F6EECF244321}">
                <p14:modId xmlns:p14="http://schemas.microsoft.com/office/powerpoint/2010/main" val="1831566614"/>
              </p:ext>
            </p:extLst>
          </p:nvPr>
        </p:nvGraphicFramePr>
        <p:xfrm>
          <a:off x="1237378" y="1274904"/>
          <a:ext cx="6669244" cy="4738064"/>
        </p:xfrm>
        <a:graphic>
          <a:graphicData uri="http://schemas.openxmlformats.org/drawingml/2006/table">
            <a:tbl>
              <a:tblPr firstRow="1" firstCol="1" bandRow="1">
                <a:tableStyleId>{5C22544A-7EE6-4342-B048-85BDC9FD1C3A}</a:tableStyleId>
              </a:tblPr>
              <a:tblGrid>
                <a:gridCol w="2841852"/>
                <a:gridCol w="3827392"/>
              </a:tblGrid>
              <a:tr h="433552">
                <a:tc>
                  <a:txBody>
                    <a:bodyPr/>
                    <a:lstStyle/>
                    <a:p>
                      <a:pPr algn="ctr"/>
                      <a:endParaRPr lang="nl-BE" dirty="0"/>
                    </a:p>
                  </a:txBody>
                  <a:tcPr/>
                </a:tc>
                <a:tc>
                  <a:txBody>
                    <a:bodyPr/>
                    <a:lstStyle/>
                    <a:p>
                      <a:pPr algn="ctr"/>
                      <a:r>
                        <a:rPr lang="nl-BE" dirty="0" smtClean="0"/>
                        <a:t>ProbLog2</a:t>
                      </a:r>
                      <a:endParaRPr lang="nl-BE" dirty="0"/>
                    </a:p>
                  </a:txBody>
                  <a:tcPr/>
                </a:tc>
              </a:tr>
              <a:tr h="433552">
                <a:tc>
                  <a:txBody>
                    <a:bodyPr/>
                    <a:lstStyle/>
                    <a:p>
                      <a:pPr algn="ctr"/>
                      <a:r>
                        <a:rPr lang="nl-BE" dirty="0" err="1" smtClean="0"/>
                        <a:t>Performantie</a:t>
                      </a:r>
                      <a:endParaRPr lang="nl-BE" dirty="0"/>
                    </a:p>
                  </a:txBody>
                  <a:tcPr/>
                </a:tc>
                <a:tc>
                  <a:txBody>
                    <a:bodyPr/>
                    <a:lstStyle/>
                    <a:p>
                      <a:pPr marL="285750" indent="-285750" algn="l">
                        <a:buFont typeface="Arial" pitchFamily="34" charset="0"/>
                        <a:buChar char="•"/>
                      </a:pPr>
                      <a:r>
                        <a:rPr lang="nl-BE" sz="1400" dirty="0" smtClean="0">
                          <a:solidFill>
                            <a:srgbClr val="FF0000"/>
                          </a:solidFill>
                        </a:rPr>
                        <a:t>Exacte</a:t>
                      </a:r>
                      <a:r>
                        <a:rPr lang="nl-BE" sz="1400" baseline="0" dirty="0" smtClean="0">
                          <a:solidFill>
                            <a:srgbClr val="FF0000"/>
                          </a:solidFill>
                        </a:rPr>
                        <a:t> inferentie o</a:t>
                      </a:r>
                      <a:r>
                        <a:rPr lang="nl-BE" sz="1400" dirty="0" smtClean="0">
                          <a:solidFill>
                            <a:srgbClr val="FF0000"/>
                          </a:solidFill>
                        </a:rPr>
                        <a:t>nmogelijk voor 10x10 borden, of voor alle initiële </a:t>
                      </a:r>
                      <a:r>
                        <a:rPr lang="nl-BE" sz="1400" baseline="0" dirty="0" smtClean="0">
                          <a:solidFill>
                            <a:srgbClr val="FF0000"/>
                          </a:solidFill>
                        </a:rPr>
                        <a:t>bord configuraties, of voor 10 beurten</a:t>
                      </a:r>
                      <a:endParaRPr lang="nl-BE" sz="1400" dirty="0" smtClean="0">
                        <a:solidFill>
                          <a:schemeClr val="dk1"/>
                        </a:solidFill>
                      </a:endParaRPr>
                    </a:p>
                    <a:p>
                      <a:pPr marL="285750" indent="-285750" algn="l">
                        <a:buFont typeface="Arial" pitchFamily="34" charset="0"/>
                        <a:buChar char="•"/>
                      </a:pPr>
                      <a:r>
                        <a:rPr lang="nl-BE" sz="1400" dirty="0" smtClean="0">
                          <a:solidFill>
                            <a:srgbClr val="00B050"/>
                          </a:solidFill>
                        </a:rPr>
                        <a:t>Benaderende</a:t>
                      </a:r>
                      <a:r>
                        <a:rPr lang="nl-BE" sz="1400" baseline="0" dirty="0" smtClean="0">
                          <a:solidFill>
                            <a:srgbClr val="00B050"/>
                          </a:solidFill>
                        </a:rPr>
                        <a:t> </a:t>
                      </a:r>
                      <a:r>
                        <a:rPr lang="nl-BE" sz="1400" baseline="0" dirty="0" smtClean="0">
                          <a:solidFill>
                            <a:srgbClr val="00B050"/>
                          </a:solidFill>
                        </a:rPr>
                        <a:t>inferentie </a:t>
                      </a:r>
                      <a:r>
                        <a:rPr lang="nl-BE" sz="1400" baseline="0" dirty="0" smtClean="0">
                          <a:solidFill>
                            <a:srgbClr val="00B050"/>
                          </a:solidFill>
                        </a:rPr>
                        <a:t>nodig</a:t>
                      </a:r>
                      <a:endParaRPr lang="nl-BE" sz="1400" dirty="0" smtClean="0">
                        <a:solidFill>
                          <a:srgbClr val="00B050"/>
                        </a:solidFill>
                      </a:endParaRPr>
                    </a:p>
                  </a:txBody>
                  <a:tcPr/>
                </a:tc>
              </a:tr>
              <a:tr h="433552">
                <a:tc>
                  <a:txBody>
                    <a:bodyPr/>
                    <a:lstStyle/>
                    <a:p>
                      <a:pPr algn="ctr"/>
                      <a:r>
                        <a:rPr lang="en-US" dirty="0" err="1" smtClean="0"/>
                        <a:t>Geheugengebruik</a:t>
                      </a:r>
                      <a:endParaRPr lang="nl-BE" dirty="0"/>
                    </a:p>
                  </a:txBody>
                  <a:tcPr/>
                </a:tc>
                <a:tc>
                  <a:txBody>
                    <a:bodyPr/>
                    <a:lstStyle/>
                    <a:p>
                      <a:pPr marL="285750" indent="-285750" algn="l">
                        <a:buFont typeface="Arial" pitchFamily="34" charset="0"/>
                        <a:buChar char="•"/>
                      </a:pPr>
                      <a:r>
                        <a:rPr lang="nl-BE" sz="1400" dirty="0" smtClean="0">
                          <a:solidFill>
                            <a:srgbClr val="FF0000"/>
                          </a:solidFill>
                        </a:rPr>
                        <a:t>Pure </a:t>
                      </a:r>
                      <a:r>
                        <a:rPr lang="nl-BE" sz="1400" dirty="0" smtClean="0">
                          <a:solidFill>
                            <a:srgbClr val="FF0000"/>
                          </a:solidFill>
                        </a:rPr>
                        <a:t>functies</a:t>
                      </a:r>
                    </a:p>
                    <a:p>
                      <a:pPr marL="285750" indent="-285750" algn="l">
                        <a:buFont typeface="Arial" pitchFamily="34" charset="0"/>
                        <a:buChar char="•"/>
                      </a:pPr>
                      <a:r>
                        <a:rPr lang="nl-BE" sz="1400" dirty="0" smtClean="0">
                          <a:solidFill>
                            <a:srgbClr val="2F4D5D"/>
                          </a:solidFill>
                        </a:rPr>
                        <a:t>?</a:t>
                      </a:r>
                      <a:endParaRPr lang="nl-BE" sz="1400" dirty="0" smtClean="0">
                        <a:solidFill>
                          <a:srgbClr val="2F4D5D"/>
                        </a:solidFill>
                      </a:endParaRPr>
                    </a:p>
                  </a:txBody>
                  <a:tcPr/>
                </a:tc>
              </a:tr>
              <a:tr h="433552">
                <a:tc>
                  <a:txBody>
                    <a:bodyPr/>
                    <a:lstStyle/>
                    <a:p>
                      <a:pPr algn="ctr"/>
                      <a:r>
                        <a:rPr lang="nl-NL" dirty="0" smtClean="0"/>
                        <a:t>Expressiviteit</a:t>
                      </a:r>
                      <a:endParaRPr lang="nl-BE" dirty="0"/>
                    </a:p>
                  </a:txBody>
                  <a:tcPr/>
                </a:tc>
                <a:tc>
                  <a:txBody>
                    <a:bodyPr/>
                    <a:lstStyle/>
                    <a:p>
                      <a:pPr marL="285750" indent="-285750" algn="l">
                        <a:buFont typeface="Arial" pitchFamily="34" charset="0"/>
                        <a:buChar char="•"/>
                      </a:pPr>
                      <a:r>
                        <a:rPr lang="nl-BE" sz="1400" dirty="0" smtClean="0">
                          <a:solidFill>
                            <a:srgbClr val="2F4D5D"/>
                          </a:solidFill>
                        </a:rPr>
                        <a:t>?</a:t>
                      </a:r>
                      <a:endParaRPr lang="nl-BE" sz="1400" dirty="0">
                        <a:solidFill>
                          <a:srgbClr val="2F4D5D"/>
                        </a:solidFill>
                      </a:endParaRPr>
                    </a:p>
                  </a:txBody>
                  <a:tcPr/>
                </a:tc>
              </a:tr>
              <a:tr h="433552">
                <a:tc>
                  <a:txBody>
                    <a:bodyPr/>
                    <a:lstStyle/>
                    <a:p>
                      <a:pPr algn="ctr"/>
                      <a:r>
                        <a:rPr lang="nl-BE" dirty="0" smtClean="0"/>
                        <a:t>Uitbreidbaarheid</a:t>
                      </a:r>
                      <a:endParaRPr lang="nl-BE" dirty="0"/>
                    </a:p>
                  </a:txBody>
                  <a:tcPr/>
                </a:tc>
                <a:tc>
                  <a:txBody>
                    <a:bodyPr/>
                    <a:lstStyle/>
                    <a:p>
                      <a:pPr marL="285750" indent="-285750" algn="l">
                        <a:buFont typeface="Arial" pitchFamily="34" charset="0"/>
                        <a:buChar char="•"/>
                      </a:pPr>
                      <a:r>
                        <a:rPr lang="nl-BE" sz="1400" dirty="0" smtClean="0">
                          <a:solidFill>
                            <a:srgbClr val="00B050"/>
                          </a:solidFill>
                        </a:rPr>
                        <a:t>Uitstekend</a:t>
                      </a:r>
                      <a:r>
                        <a:rPr lang="nl-BE" sz="1400" baseline="0" dirty="0" smtClean="0">
                          <a:solidFill>
                            <a:srgbClr val="00B050"/>
                          </a:solidFill>
                        </a:rPr>
                        <a:t> voor het veranderen van </a:t>
                      </a:r>
                      <a:r>
                        <a:rPr lang="nl-BE" sz="1400" baseline="0" dirty="0" smtClean="0">
                          <a:solidFill>
                            <a:srgbClr val="00B050"/>
                          </a:solidFill>
                        </a:rPr>
                        <a:t>distributies</a:t>
                      </a:r>
                      <a:endParaRPr lang="nl-BE" sz="1400" dirty="0">
                        <a:solidFill>
                          <a:srgbClr val="00B050"/>
                        </a:solidFill>
                      </a:endParaRPr>
                    </a:p>
                  </a:txBody>
                  <a:tcPr/>
                </a:tc>
              </a:tr>
              <a:tr h="433552">
                <a:tc>
                  <a:txBody>
                    <a:bodyPr/>
                    <a:lstStyle/>
                    <a:p>
                      <a:pPr algn="ctr"/>
                      <a:r>
                        <a:rPr lang="nl-BE" dirty="0" smtClean="0"/>
                        <a:t>Tools beschikbaar</a:t>
                      </a:r>
                    </a:p>
                  </a:txBody>
                  <a:tcPr/>
                </a:tc>
                <a:tc>
                  <a:txBody>
                    <a:bodyPr/>
                    <a:lstStyle/>
                    <a:p>
                      <a:pPr marL="285750" indent="-285750" algn="l">
                        <a:buFont typeface="Arial" pitchFamily="34" charset="0"/>
                        <a:buChar char="•"/>
                      </a:pPr>
                      <a:r>
                        <a:rPr lang="nl-BE" sz="1400" dirty="0" smtClean="0">
                          <a:solidFill>
                            <a:srgbClr val="FF0000"/>
                          </a:solidFill>
                        </a:rPr>
                        <a:t>Geen debugger,</a:t>
                      </a:r>
                      <a:r>
                        <a:rPr lang="nl-BE" sz="1400" baseline="0" dirty="0" smtClean="0">
                          <a:solidFill>
                            <a:srgbClr val="FF0000"/>
                          </a:solidFill>
                        </a:rPr>
                        <a:t> geen IDE, geen </a:t>
                      </a:r>
                      <a:r>
                        <a:rPr lang="nl-BE" sz="1400" baseline="0" dirty="0" smtClean="0">
                          <a:solidFill>
                            <a:srgbClr val="FF0000"/>
                          </a:solidFill>
                        </a:rPr>
                        <a:t>REPL </a:t>
                      </a:r>
                      <a:r>
                        <a:rPr lang="nl-BE" sz="1400" baseline="0" dirty="0" smtClean="0">
                          <a:solidFill>
                            <a:srgbClr val="FF0000"/>
                          </a:solidFill>
                        </a:rPr>
                        <a:t>Gebruik van SWI-PL voor debuggen van </a:t>
                      </a:r>
                      <a:r>
                        <a:rPr lang="nl-BE" sz="1400" baseline="0" dirty="0" smtClean="0">
                          <a:solidFill>
                            <a:srgbClr val="FF0000"/>
                          </a:solidFill>
                        </a:rPr>
                        <a:t>predicaten</a:t>
                      </a:r>
                      <a:endParaRPr lang="nl-BE" sz="1400" baseline="0" dirty="0" smtClean="0">
                        <a:solidFill>
                          <a:srgbClr val="FF0000"/>
                        </a:solidFill>
                      </a:endParaRPr>
                    </a:p>
                    <a:p>
                      <a:pPr marL="285750" indent="-285750" algn="l">
                        <a:buFont typeface="Arial" pitchFamily="34" charset="0"/>
                        <a:buChar char="•"/>
                      </a:pPr>
                      <a:r>
                        <a:rPr lang="nl-BE" sz="1400" baseline="0" dirty="0" smtClean="0">
                          <a:solidFill>
                            <a:srgbClr val="00B050"/>
                          </a:solidFill>
                        </a:rPr>
                        <a:t>Mogelijkheid om python te </a:t>
                      </a:r>
                      <a:r>
                        <a:rPr lang="nl-BE" sz="1400" baseline="0" dirty="0" smtClean="0">
                          <a:solidFill>
                            <a:srgbClr val="00B050"/>
                          </a:solidFill>
                        </a:rPr>
                        <a:t>gebruiken</a:t>
                      </a:r>
                      <a:endParaRPr lang="nl-BE" sz="1400" dirty="0">
                        <a:solidFill>
                          <a:srgbClr val="00B050"/>
                        </a:solidFill>
                      </a:endParaRPr>
                    </a:p>
                  </a:txBody>
                  <a:tcPr/>
                </a:tc>
              </a:tr>
              <a:tr h="433552">
                <a:tc>
                  <a:txBody>
                    <a:bodyPr/>
                    <a:lstStyle/>
                    <a:p>
                      <a:pPr algn="ctr"/>
                      <a:r>
                        <a:rPr lang="nl-BE" dirty="0" smtClean="0"/>
                        <a:t>Moeilijkheidsgraad</a:t>
                      </a:r>
                      <a:endParaRPr lang="nl-BE" dirty="0"/>
                    </a:p>
                  </a:txBody>
                  <a:tcPr/>
                </a:tc>
                <a:tc>
                  <a:txBody>
                    <a:bodyPr/>
                    <a:lstStyle/>
                    <a:p>
                      <a:pPr marL="285750" indent="-285750" algn="l">
                        <a:buFont typeface="Arial" pitchFamily="34" charset="0"/>
                        <a:buChar char="•"/>
                      </a:pPr>
                      <a:r>
                        <a:rPr lang="nl-BE" sz="1400" dirty="0" smtClean="0">
                          <a:solidFill>
                            <a:srgbClr val="00B050"/>
                          </a:solidFill>
                        </a:rPr>
                        <a:t>Gebruiksvriendelijke installatie (python</a:t>
                      </a:r>
                      <a:r>
                        <a:rPr lang="nl-BE" sz="1400" baseline="0" dirty="0" smtClean="0">
                          <a:solidFill>
                            <a:srgbClr val="00B050"/>
                          </a:solidFill>
                        </a:rPr>
                        <a:t> nodig</a:t>
                      </a:r>
                      <a:r>
                        <a:rPr lang="nl-BE" sz="1400" dirty="0" smtClean="0">
                          <a:solidFill>
                            <a:srgbClr val="00B050"/>
                          </a:solidFill>
                        </a:rPr>
                        <a:t>)</a:t>
                      </a:r>
                      <a:endParaRPr lang="nl-BE" sz="1400" dirty="0" smtClean="0">
                        <a:solidFill>
                          <a:srgbClr val="00B050"/>
                        </a:solidFill>
                      </a:endParaRPr>
                    </a:p>
                    <a:p>
                      <a:pPr marL="285750" indent="-285750" algn="l">
                        <a:buFont typeface="Arial" pitchFamily="34" charset="0"/>
                        <a:buChar char="•"/>
                      </a:pPr>
                      <a:r>
                        <a:rPr lang="nl-BE" sz="1400" dirty="0" smtClean="0">
                          <a:solidFill>
                            <a:srgbClr val="00B050"/>
                          </a:solidFill>
                        </a:rPr>
                        <a:t>Elegante</a:t>
                      </a:r>
                      <a:r>
                        <a:rPr lang="nl-BE" sz="1400" baseline="0" dirty="0" smtClean="0">
                          <a:solidFill>
                            <a:srgbClr val="00B050"/>
                          </a:solidFill>
                        </a:rPr>
                        <a:t> code (subjectief</a:t>
                      </a:r>
                      <a:r>
                        <a:rPr lang="nl-BE" sz="1400" baseline="0" dirty="0" smtClean="0">
                          <a:solidFill>
                            <a:srgbClr val="00B050"/>
                          </a:solidFill>
                        </a:rPr>
                        <a:t>) </a:t>
                      </a:r>
                      <a:r>
                        <a:rPr lang="nl-BE" sz="1400" baseline="0" dirty="0" smtClean="0">
                          <a:solidFill>
                            <a:srgbClr val="00B050"/>
                          </a:solidFill>
                          <a:sym typeface="Wingdings" pitchFamily="2" charset="2"/>
                        </a:rPr>
                        <a:t> Makkelijker voor bugs te vinden</a:t>
                      </a:r>
                      <a:endParaRPr lang="nl-BE" sz="1400" baseline="0" dirty="0" smtClean="0">
                        <a:solidFill>
                          <a:srgbClr val="00B050"/>
                        </a:solidFill>
                      </a:endParaRPr>
                    </a:p>
                  </a:txBody>
                  <a:tcPr/>
                </a:tc>
              </a:tr>
            </a:tbl>
          </a:graphicData>
        </a:graphic>
      </p:graphicFrame>
    </p:spTree>
    <p:extLst>
      <p:ext uri="{BB962C8B-B14F-4D97-AF65-F5344CB8AC3E}">
        <p14:creationId xmlns:p14="http://schemas.microsoft.com/office/powerpoint/2010/main" val="41168671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30</a:t>
            </a:fld>
            <a:endParaRPr lang="nl-NL" dirty="0"/>
          </a:p>
        </p:txBody>
      </p:sp>
      <p:sp>
        <p:nvSpPr>
          <p:cNvPr id="4" name="Content Placeholder 3"/>
          <p:cNvSpPr>
            <a:spLocks noGrp="1"/>
          </p:cNvSpPr>
          <p:nvPr>
            <p:ph sz="quarter" idx="13"/>
          </p:nvPr>
        </p:nvSpPr>
        <p:spPr/>
        <p:txBody>
          <a:bodyPr/>
          <a:lstStyle/>
          <a:p>
            <a:r>
              <a:rPr lang="en-US" dirty="0" err="1" smtClean="0"/>
              <a:t>Verdere</a:t>
            </a:r>
            <a:r>
              <a:rPr lang="en-US" dirty="0" smtClean="0"/>
              <a:t> </a:t>
            </a:r>
            <a:r>
              <a:rPr lang="en-US" dirty="0" err="1" smtClean="0"/>
              <a:t>evaluatie</a:t>
            </a:r>
            <a:r>
              <a:rPr lang="en-US" dirty="0" smtClean="0"/>
              <a:t> van ProbLog2.</a:t>
            </a:r>
          </a:p>
          <a:p>
            <a:pPr lvl="1"/>
            <a:r>
              <a:rPr lang="en-US" dirty="0" err="1" smtClean="0"/>
              <a:t>Performantie</a:t>
            </a:r>
            <a:r>
              <a:rPr lang="en-US" dirty="0"/>
              <a:t>;</a:t>
            </a:r>
            <a:r>
              <a:rPr lang="en-US" dirty="0" smtClean="0"/>
              <a:t> </a:t>
            </a:r>
            <a:r>
              <a:rPr lang="en-US" dirty="0" err="1" smtClean="0"/>
              <a:t>Geheugengebruik</a:t>
            </a:r>
            <a:r>
              <a:rPr lang="en-US" dirty="0" smtClean="0"/>
              <a:t>; </a:t>
            </a:r>
            <a:r>
              <a:rPr lang="en-US" dirty="0" err="1" smtClean="0"/>
              <a:t>expressiviteit</a:t>
            </a:r>
            <a:r>
              <a:rPr lang="en-US" dirty="0" smtClean="0"/>
              <a:t>,…</a:t>
            </a:r>
          </a:p>
          <a:p>
            <a:r>
              <a:rPr lang="en-US" dirty="0" err="1" smtClean="0"/>
              <a:t>Implementatie</a:t>
            </a:r>
            <a:r>
              <a:rPr lang="en-US" dirty="0" smtClean="0"/>
              <a:t> van model in Anglican.</a:t>
            </a:r>
          </a:p>
          <a:p>
            <a:r>
              <a:rPr lang="en-US" dirty="0" err="1" smtClean="0"/>
              <a:t>Evaluatie</a:t>
            </a:r>
            <a:r>
              <a:rPr lang="en-US" dirty="0" smtClean="0"/>
              <a:t> van Anglican model.</a:t>
            </a:r>
          </a:p>
          <a:p>
            <a:r>
              <a:rPr lang="en-US" dirty="0" err="1" smtClean="0"/>
              <a:t>Evaluatie</a:t>
            </a:r>
            <a:r>
              <a:rPr lang="en-US" dirty="0" smtClean="0"/>
              <a:t> Anglican                 ProbLog2.</a:t>
            </a:r>
          </a:p>
          <a:p>
            <a:r>
              <a:rPr lang="en-US" dirty="0" smtClean="0"/>
              <a:t>(</a:t>
            </a:r>
            <a:r>
              <a:rPr lang="en-US" dirty="0" err="1" smtClean="0"/>
              <a:t>optioneel</a:t>
            </a:r>
            <a:r>
              <a:rPr lang="en-US" dirty="0" smtClean="0"/>
              <a:t>) </a:t>
            </a:r>
            <a:r>
              <a:rPr lang="en-US" dirty="0" err="1" smtClean="0"/>
              <a:t>Derde</a:t>
            </a:r>
            <a:r>
              <a:rPr lang="en-US" dirty="0" smtClean="0"/>
              <a:t> PPL </a:t>
            </a:r>
            <a:r>
              <a:rPr lang="en-US" dirty="0" err="1" smtClean="0"/>
              <a:t>implementeren</a:t>
            </a:r>
            <a:r>
              <a:rPr lang="en-US" dirty="0" smtClean="0"/>
              <a:t> en </a:t>
            </a:r>
            <a:r>
              <a:rPr lang="en-US" dirty="0" err="1" smtClean="0"/>
              <a:t>evalueren</a:t>
            </a:r>
            <a:r>
              <a:rPr lang="en-US" dirty="0" smtClean="0"/>
              <a:t>.</a:t>
            </a:r>
          </a:p>
          <a:p>
            <a:endParaRPr lang="en-US" dirty="0"/>
          </a:p>
        </p:txBody>
      </p:sp>
      <p:sp>
        <p:nvSpPr>
          <p:cNvPr id="5" name="Title 4"/>
          <p:cNvSpPr>
            <a:spLocks noGrp="1"/>
          </p:cNvSpPr>
          <p:nvPr>
            <p:ph type="title"/>
          </p:nvPr>
        </p:nvSpPr>
        <p:spPr/>
        <p:txBody>
          <a:bodyPr/>
          <a:lstStyle/>
          <a:p>
            <a:pPr algn="ctr"/>
            <a:r>
              <a:rPr lang="en-US" dirty="0" err="1" smtClean="0"/>
              <a:t>Toekomst</a:t>
            </a:r>
            <a:endParaRPr lang="en-US" dirty="0"/>
          </a:p>
        </p:txBody>
      </p:sp>
      <p:sp>
        <p:nvSpPr>
          <p:cNvPr id="6" name="Left-Right Arrow 5"/>
          <p:cNvSpPr/>
          <p:nvPr/>
        </p:nvSpPr>
        <p:spPr>
          <a:xfrm>
            <a:off x="3550141" y="3712267"/>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9843706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dirty="0"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3</a:t>
            </a:fld>
            <a:endParaRPr lang="nl-NL" dirty="0"/>
          </a:p>
        </p:txBody>
      </p:sp>
      <p:sp>
        <p:nvSpPr>
          <p:cNvPr id="5" name="Title 4"/>
          <p:cNvSpPr>
            <a:spLocks noGrp="1"/>
          </p:cNvSpPr>
          <p:nvPr>
            <p:ph type="title"/>
          </p:nvPr>
        </p:nvSpPr>
        <p:spPr/>
        <p:txBody>
          <a:bodyPr>
            <a:normAutofit fontScale="90000"/>
          </a:bodyPr>
          <a:lstStyle/>
          <a:p>
            <a:pPr algn="ctr"/>
            <a:r>
              <a:rPr lang="nl-BE" dirty="0" smtClean="0"/>
              <a:t>Probabilistische</a:t>
            </a:r>
            <a:r>
              <a:rPr lang="en-US" dirty="0" smtClean="0"/>
              <a:t> </a:t>
            </a:r>
            <a:r>
              <a:rPr lang="en-US" dirty="0" err="1" smtClean="0"/>
              <a:t>Programmeertalen</a:t>
            </a:r>
            <a:r>
              <a:rPr lang="en-US" dirty="0" smtClean="0"/>
              <a:t/>
            </a:r>
            <a:br>
              <a:rPr lang="en-US" dirty="0" smtClean="0"/>
            </a:br>
            <a:r>
              <a:rPr lang="en-US" dirty="0" smtClean="0"/>
              <a:t>(PPL’s Engels)</a:t>
            </a:r>
            <a:endParaRPr lang="en-US" dirty="0"/>
          </a:p>
        </p:txBody>
      </p:sp>
      <p:sp>
        <p:nvSpPr>
          <p:cNvPr id="4" name="TextBox 3"/>
          <p:cNvSpPr txBox="1"/>
          <p:nvPr/>
        </p:nvSpPr>
        <p:spPr>
          <a:xfrm>
            <a:off x="5815314" y="5830301"/>
            <a:ext cx="4963978" cy="276999"/>
          </a:xfrm>
          <a:prstGeom prst="rect">
            <a:avLst/>
          </a:prstGeom>
          <a:noFill/>
        </p:spPr>
        <p:txBody>
          <a:bodyPr wrap="square" rtlCol="0">
            <a:spAutoFit/>
          </a:bodyPr>
          <a:lstStyle/>
          <a:p>
            <a:r>
              <a:rPr lang="nl-BE" sz="1200" dirty="0">
                <a:hlinkClick r:id="rId3"/>
              </a:rPr>
              <a:t>http://probabilistic-programming.org/wiki/Home</a:t>
            </a:r>
            <a:endParaRPr lang="nl-BE" sz="1200" dirty="0"/>
          </a:p>
        </p:txBody>
      </p:sp>
      <p:grpSp>
        <p:nvGrpSpPr>
          <p:cNvPr id="19" name="Group 18"/>
          <p:cNvGrpSpPr/>
          <p:nvPr/>
        </p:nvGrpSpPr>
        <p:grpSpPr>
          <a:xfrm>
            <a:off x="2231463" y="2834193"/>
            <a:ext cx="1774168" cy="1114097"/>
            <a:chOff x="651642" y="3804743"/>
            <a:chExt cx="1774168" cy="1114097"/>
          </a:xfrm>
        </p:grpSpPr>
        <p:sp>
          <p:nvSpPr>
            <p:cNvPr id="20" name="Oval 19"/>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843922" y="4177125"/>
              <a:ext cx="1390650" cy="369332"/>
            </a:xfrm>
            <a:prstGeom prst="rect">
              <a:avLst/>
            </a:prstGeom>
            <a:noFill/>
          </p:spPr>
          <p:txBody>
            <a:bodyPr wrap="square" rtlCol="0">
              <a:spAutoFit/>
            </a:bodyPr>
            <a:lstStyle/>
            <a:p>
              <a:pPr algn="ctr"/>
              <a:r>
                <a:rPr lang="en-US" dirty="0" err="1" smtClean="0">
                  <a:solidFill>
                    <a:srgbClr val="FF0000"/>
                  </a:solidFill>
                </a:rPr>
                <a:t>Modelleren</a:t>
              </a:r>
              <a:endParaRPr lang="en-US" dirty="0">
                <a:solidFill>
                  <a:srgbClr val="FF0000"/>
                </a:solidFill>
              </a:endParaRPr>
            </a:p>
          </p:txBody>
        </p:sp>
      </p:grpSp>
      <p:grpSp>
        <p:nvGrpSpPr>
          <p:cNvPr id="22" name="Group 21"/>
          <p:cNvGrpSpPr/>
          <p:nvPr/>
        </p:nvGrpSpPr>
        <p:grpSpPr>
          <a:xfrm>
            <a:off x="4928230" y="2834192"/>
            <a:ext cx="1774168" cy="1114097"/>
            <a:chOff x="651642" y="3804743"/>
            <a:chExt cx="1774168" cy="1114097"/>
          </a:xfrm>
        </p:grpSpPr>
        <p:sp>
          <p:nvSpPr>
            <p:cNvPr id="23" name="Oval 22"/>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842880" y="4177125"/>
              <a:ext cx="1390650" cy="369332"/>
            </a:xfrm>
            <a:prstGeom prst="rect">
              <a:avLst/>
            </a:prstGeom>
            <a:noFill/>
          </p:spPr>
          <p:txBody>
            <a:bodyPr wrap="square" rtlCol="0">
              <a:spAutoFit/>
            </a:bodyPr>
            <a:lstStyle/>
            <a:p>
              <a:pPr algn="ctr"/>
              <a:r>
                <a:rPr lang="en-US" dirty="0" err="1" smtClean="0">
                  <a:solidFill>
                    <a:srgbClr val="7030A0"/>
                  </a:solidFill>
                </a:rPr>
                <a:t>Redeneren</a:t>
              </a:r>
              <a:endParaRPr lang="en-US" dirty="0">
                <a:solidFill>
                  <a:srgbClr val="7030A0"/>
                </a:solidFill>
              </a:endParaRPr>
            </a:p>
          </p:txBody>
        </p:sp>
      </p:grpSp>
      <p:grpSp>
        <p:nvGrpSpPr>
          <p:cNvPr id="26" name="Group 25"/>
          <p:cNvGrpSpPr/>
          <p:nvPr/>
        </p:nvGrpSpPr>
        <p:grpSpPr>
          <a:xfrm>
            <a:off x="1865119" y="2035301"/>
            <a:ext cx="5211954" cy="3272871"/>
            <a:chOff x="651642" y="3804743"/>
            <a:chExt cx="1774168" cy="1114097"/>
          </a:xfrm>
        </p:grpSpPr>
        <p:sp>
          <p:nvSpPr>
            <p:cNvPr id="27" name="Oval 2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843401" y="3862618"/>
              <a:ext cx="1390650" cy="220013"/>
            </a:xfrm>
            <a:prstGeom prst="rect">
              <a:avLst/>
            </a:prstGeom>
            <a:noFill/>
          </p:spPr>
          <p:txBody>
            <a:bodyPr wrap="square" rtlCol="0">
              <a:spAutoFit/>
            </a:bodyPr>
            <a:lstStyle/>
            <a:p>
              <a:pPr algn="ctr"/>
              <a:r>
                <a:rPr lang="en-US" sz="3600" dirty="0" smtClean="0"/>
                <a:t>PPL’s</a:t>
              </a:r>
              <a:endParaRPr lang="en-US" sz="3600" dirty="0"/>
            </a:p>
          </p:txBody>
        </p:sp>
      </p:grpSp>
      <p:grpSp>
        <p:nvGrpSpPr>
          <p:cNvPr id="29" name="Group 28"/>
          <p:cNvGrpSpPr/>
          <p:nvPr/>
        </p:nvGrpSpPr>
        <p:grpSpPr>
          <a:xfrm>
            <a:off x="3118547" y="3948290"/>
            <a:ext cx="2705099" cy="1114097"/>
            <a:chOff x="420429" y="3804743"/>
            <a:chExt cx="2209800" cy="1114097"/>
          </a:xfrm>
        </p:grpSpPr>
        <p:sp>
          <p:nvSpPr>
            <p:cNvPr id="30" name="Oval 29"/>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20429" y="4038625"/>
              <a:ext cx="2209800" cy="646331"/>
            </a:xfrm>
            <a:prstGeom prst="rect">
              <a:avLst/>
            </a:prstGeom>
            <a:noFill/>
          </p:spPr>
          <p:txBody>
            <a:bodyPr wrap="square" rtlCol="0">
              <a:spAutoFit/>
            </a:bodyPr>
            <a:lstStyle/>
            <a:p>
              <a:pPr algn="ctr"/>
              <a:r>
                <a:rPr lang="en-US" dirty="0" smtClean="0">
                  <a:solidFill>
                    <a:srgbClr val="0070C0"/>
                  </a:solidFill>
                </a:rPr>
                <a:t>General-Purpose </a:t>
              </a:r>
              <a:r>
                <a:rPr lang="en-US" dirty="0" err="1" smtClean="0">
                  <a:solidFill>
                    <a:srgbClr val="0070C0"/>
                  </a:solidFill>
                </a:rPr>
                <a:t>Programmeren</a:t>
              </a:r>
              <a:endParaRPr lang="en-US" dirty="0">
                <a:solidFill>
                  <a:srgbClr val="0070C0"/>
                </a:solidFill>
              </a:endParaRPr>
            </a:p>
          </p:txBody>
        </p:sp>
      </p:grpSp>
    </p:spTree>
    <p:extLst>
      <p:ext uri="{BB962C8B-B14F-4D97-AF65-F5344CB8AC3E}">
        <p14:creationId xmlns:p14="http://schemas.microsoft.com/office/powerpoint/2010/main" val="16797420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4</a:t>
            </a:fld>
            <a:endParaRPr lang="nl-NL" dirty="0"/>
          </a:p>
        </p:txBody>
      </p:sp>
      <p:sp>
        <p:nvSpPr>
          <p:cNvPr id="5" name="Title 4"/>
          <p:cNvSpPr>
            <a:spLocks noGrp="1"/>
          </p:cNvSpPr>
          <p:nvPr>
            <p:ph type="title"/>
          </p:nvPr>
        </p:nvSpPr>
        <p:spPr/>
        <p:txBody>
          <a:bodyPr/>
          <a:lstStyle/>
          <a:p>
            <a:pPr algn="ctr"/>
            <a:r>
              <a:rPr lang="en-US" dirty="0" err="1" smtClean="0"/>
              <a:t>Wat</a:t>
            </a:r>
            <a:r>
              <a:rPr lang="en-US" dirty="0" smtClean="0"/>
              <a:t> ben </a:t>
            </a:r>
            <a:r>
              <a:rPr lang="en-US" dirty="0" err="1" smtClean="0"/>
              <a:t>ik</a:t>
            </a:r>
            <a:r>
              <a:rPr lang="en-US" dirty="0" smtClean="0"/>
              <a:t> van plan?</a:t>
            </a:r>
            <a:endParaRPr lang="en-US" dirty="0"/>
          </a:p>
        </p:txBody>
      </p:sp>
      <p:grpSp>
        <p:nvGrpSpPr>
          <p:cNvPr id="9" name="Group 8"/>
          <p:cNvGrpSpPr/>
          <p:nvPr/>
        </p:nvGrpSpPr>
        <p:grpSpPr>
          <a:xfrm>
            <a:off x="5931968" y="1172634"/>
            <a:ext cx="1774168" cy="1114097"/>
            <a:chOff x="6773918" y="3804742"/>
            <a:chExt cx="1774168" cy="1114097"/>
          </a:xfrm>
        </p:grpSpPr>
        <p:sp>
          <p:nvSpPr>
            <p:cNvPr id="10" name="Oval 9"/>
            <p:cNvSpPr/>
            <p:nvPr/>
          </p:nvSpPr>
          <p:spPr>
            <a:xfrm>
              <a:off x="6773918" y="3804742"/>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035636" y="4177125"/>
              <a:ext cx="1250731" cy="369332"/>
            </a:xfrm>
            <a:prstGeom prst="rect">
              <a:avLst/>
            </a:prstGeom>
            <a:noFill/>
          </p:spPr>
          <p:txBody>
            <a:bodyPr wrap="square" rtlCol="0">
              <a:spAutoFit/>
            </a:bodyPr>
            <a:lstStyle/>
            <a:p>
              <a:pPr algn="ctr"/>
              <a:r>
                <a:rPr lang="en-US" dirty="0" smtClean="0"/>
                <a:t>Anglican</a:t>
              </a:r>
              <a:endParaRPr lang="en-US" dirty="0"/>
            </a:p>
          </p:txBody>
        </p:sp>
      </p:grpSp>
      <p:graphicFrame>
        <p:nvGraphicFramePr>
          <p:cNvPr id="12" name="Table 11"/>
          <p:cNvGraphicFramePr>
            <a:graphicFrameLocks noGrp="1"/>
          </p:cNvGraphicFramePr>
          <p:nvPr>
            <p:extLst>
              <p:ext uri="{D42A27DB-BD31-4B8C-83A1-F6EECF244321}">
                <p14:modId xmlns:p14="http://schemas.microsoft.com/office/powerpoint/2010/main" val="2773375786"/>
              </p:ext>
            </p:extLst>
          </p:nvPr>
        </p:nvGraphicFramePr>
        <p:xfrm>
          <a:off x="1006248" y="2396358"/>
          <a:ext cx="6877524" cy="3034864"/>
        </p:xfrm>
        <a:graphic>
          <a:graphicData uri="http://schemas.openxmlformats.org/drawingml/2006/table">
            <a:tbl>
              <a:tblPr firstCol="1" bandRow="1">
                <a:tableStyleId>{5C22544A-7EE6-4342-B048-85BDC9FD1C3A}</a:tableStyleId>
              </a:tblPr>
              <a:tblGrid>
                <a:gridCol w="2882580"/>
                <a:gridCol w="1965434"/>
                <a:gridCol w="2029510"/>
              </a:tblGrid>
              <a:tr h="433552">
                <a:tc>
                  <a:txBody>
                    <a:bodyPr/>
                    <a:lstStyle/>
                    <a:p>
                      <a:pPr algn="ctr"/>
                      <a:r>
                        <a:rPr lang="nl-BE" dirty="0" err="1" smtClean="0"/>
                        <a:t>Performantie</a:t>
                      </a:r>
                      <a:endParaRPr lang="nl-BE" dirty="0"/>
                    </a:p>
                  </a:txBody>
                  <a:tcPr/>
                </a:tc>
                <a:tc>
                  <a:txBody>
                    <a:bodyPr/>
                    <a:lstStyle/>
                    <a:p>
                      <a:pPr algn="ctr"/>
                      <a:r>
                        <a:rPr lang="nl-BE" dirty="0" smtClean="0"/>
                        <a:t>?</a:t>
                      </a:r>
                      <a:endParaRPr lang="nl-BE" dirty="0"/>
                    </a:p>
                  </a:txBody>
                  <a:tcPr/>
                </a:tc>
                <a:tc>
                  <a:txBody>
                    <a:bodyPr/>
                    <a:lstStyle/>
                    <a:p>
                      <a:pPr algn="ctr"/>
                      <a:r>
                        <a:rPr lang="nl-BE" dirty="0" smtClean="0"/>
                        <a:t>?</a:t>
                      </a:r>
                      <a:endParaRPr lang="nl-BE" dirty="0"/>
                    </a:p>
                  </a:txBody>
                  <a:tcPr/>
                </a:tc>
              </a:tr>
              <a:tr h="433552">
                <a:tc>
                  <a:txBody>
                    <a:bodyPr/>
                    <a:lstStyle/>
                    <a:p>
                      <a:pPr algn="ctr"/>
                      <a:r>
                        <a:rPr lang="en-US" dirty="0" err="1" smtClean="0"/>
                        <a:t>Geheugengebruik</a:t>
                      </a:r>
                      <a:endParaRPr lang="nl-BE" dirty="0"/>
                    </a:p>
                  </a:txBody>
                  <a:tcPr/>
                </a:tc>
                <a:tc>
                  <a:txBody>
                    <a:bodyPr/>
                    <a:lstStyle/>
                    <a:p>
                      <a:pPr algn="ctr"/>
                      <a:r>
                        <a:rPr lang="nl-BE" dirty="0" smtClean="0"/>
                        <a:t>?</a:t>
                      </a:r>
                      <a:endParaRPr lang="nl-BE" dirty="0"/>
                    </a:p>
                  </a:txBody>
                  <a:tcPr/>
                </a:tc>
                <a:tc>
                  <a:txBody>
                    <a:bodyPr/>
                    <a:lstStyle/>
                    <a:p>
                      <a:pPr algn="ctr"/>
                      <a:r>
                        <a:rPr lang="nl-BE" dirty="0" smtClean="0"/>
                        <a:t>?</a:t>
                      </a:r>
                      <a:endParaRPr lang="nl-BE" dirty="0"/>
                    </a:p>
                  </a:txBody>
                  <a:tcPr/>
                </a:tc>
              </a:tr>
              <a:tr h="433552">
                <a:tc>
                  <a:txBody>
                    <a:bodyPr/>
                    <a:lstStyle/>
                    <a:p>
                      <a:pPr algn="ctr"/>
                      <a:r>
                        <a:rPr lang="nl-NL" dirty="0" smtClean="0"/>
                        <a:t>Expressiviteit</a:t>
                      </a:r>
                      <a:endParaRPr lang="nl-BE" dirty="0"/>
                    </a:p>
                  </a:txBody>
                  <a:tcPr/>
                </a:tc>
                <a:tc>
                  <a:txBody>
                    <a:bodyPr/>
                    <a:lstStyle/>
                    <a:p>
                      <a:pPr algn="ctr"/>
                      <a:r>
                        <a:rPr lang="nl-BE" dirty="0" smtClean="0"/>
                        <a:t>?</a:t>
                      </a:r>
                      <a:endParaRPr lang="nl-BE" dirty="0"/>
                    </a:p>
                  </a:txBody>
                  <a:tcPr/>
                </a:tc>
                <a:tc>
                  <a:txBody>
                    <a:bodyPr/>
                    <a:lstStyle/>
                    <a:p>
                      <a:pPr algn="ctr"/>
                      <a:r>
                        <a:rPr lang="nl-BE" dirty="0" smtClean="0"/>
                        <a:t>?</a:t>
                      </a:r>
                      <a:endParaRPr lang="nl-BE" dirty="0"/>
                    </a:p>
                  </a:txBody>
                  <a:tcPr/>
                </a:tc>
              </a:tr>
              <a:tr h="433552">
                <a:tc>
                  <a:txBody>
                    <a:bodyPr/>
                    <a:lstStyle/>
                    <a:p>
                      <a:pPr algn="ctr"/>
                      <a:r>
                        <a:rPr lang="nl-BE" dirty="0" smtClean="0"/>
                        <a:t>Uitbreidbaarheid</a:t>
                      </a:r>
                      <a:endParaRPr lang="nl-BE" dirty="0"/>
                    </a:p>
                  </a:txBody>
                  <a:tcPr/>
                </a:tc>
                <a:tc>
                  <a:txBody>
                    <a:bodyPr/>
                    <a:lstStyle/>
                    <a:p>
                      <a:pPr algn="ctr"/>
                      <a:r>
                        <a:rPr lang="nl-BE" dirty="0" smtClean="0"/>
                        <a:t>?</a:t>
                      </a:r>
                      <a:endParaRPr lang="nl-BE" dirty="0"/>
                    </a:p>
                  </a:txBody>
                  <a:tcPr/>
                </a:tc>
                <a:tc>
                  <a:txBody>
                    <a:bodyPr/>
                    <a:lstStyle/>
                    <a:p>
                      <a:pPr algn="ctr"/>
                      <a:r>
                        <a:rPr lang="nl-BE" dirty="0" smtClean="0"/>
                        <a:t>?</a:t>
                      </a:r>
                      <a:endParaRPr lang="nl-BE" dirty="0"/>
                    </a:p>
                  </a:txBody>
                  <a:tcPr/>
                </a:tc>
              </a:tr>
              <a:tr h="433552">
                <a:tc>
                  <a:txBody>
                    <a:bodyPr/>
                    <a:lstStyle/>
                    <a:p>
                      <a:pPr algn="ctr"/>
                      <a:r>
                        <a:rPr lang="nl-BE" dirty="0" smtClean="0"/>
                        <a:t>Tools beschikbaar</a:t>
                      </a:r>
                    </a:p>
                  </a:txBody>
                  <a:tcPr/>
                </a:tc>
                <a:tc>
                  <a:txBody>
                    <a:bodyPr/>
                    <a:lstStyle/>
                    <a:p>
                      <a:pPr algn="ctr"/>
                      <a:r>
                        <a:rPr lang="nl-BE" dirty="0" smtClean="0"/>
                        <a:t>?</a:t>
                      </a:r>
                      <a:endParaRPr lang="nl-BE" dirty="0"/>
                    </a:p>
                  </a:txBody>
                  <a:tcPr/>
                </a:tc>
                <a:tc>
                  <a:txBody>
                    <a:bodyPr/>
                    <a:lstStyle/>
                    <a:p>
                      <a:pPr algn="ctr"/>
                      <a:r>
                        <a:rPr lang="nl-BE" dirty="0" smtClean="0"/>
                        <a:t>?</a:t>
                      </a:r>
                      <a:endParaRPr lang="nl-BE" dirty="0"/>
                    </a:p>
                  </a:txBody>
                  <a:tcPr/>
                </a:tc>
              </a:tr>
              <a:tr h="433552">
                <a:tc>
                  <a:txBody>
                    <a:bodyPr/>
                    <a:lstStyle/>
                    <a:p>
                      <a:pPr algn="ctr"/>
                      <a:r>
                        <a:rPr lang="nl-BE" dirty="0" smtClean="0"/>
                        <a:t>Moeilijkheidsgraad</a:t>
                      </a:r>
                      <a:endParaRPr lang="nl-BE" dirty="0"/>
                    </a:p>
                  </a:txBody>
                  <a:tcPr/>
                </a:tc>
                <a:tc>
                  <a:txBody>
                    <a:bodyPr/>
                    <a:lstStyle/>
                    <a:p>
                      <a:pPr algn="ctr"/>
                      <a:r>
                        <a:rPr lang="nl-BE" dirty="0" smtClean="0"/>
                        <a:t>?</a:t>
                      </a:r>
                      <a:endParaRPr lang="nl-BE" dirty="0"/>
                    </a:p>
                  </a:txBody>
                  <a:tcPr/>
                </a:tc>
                <a:tc>
                  <a:txBody>
                    <a:bodyPr/>
                    <a:lstStyle/>
                    <a:p>
                      <a:pPr algn="ctr"/>
                      <a:r>
                        <a:rPr lang="nl-BE" dirty="0" smtClean="0"/>
                        <a:t>?</a:t>
                      </a:r>
                      <a:endParaRPr lang="nl-BE" dirty="0"/>
                    </a:p>
                  </a:txBody>
                  <a:tcPr/>
                </a:tc>
              </a:tr>
              <a:tr h="433552">
                <a:tc>
                  <a:txBody>
                    <a:bodyPr/>
                    <a:lstStyle/>
                    <a:p>
                      <a:pPr algn="ctr"/>
                      <a:r>
                        <a:rPr lang="nl-BE" dirty="0" smtClean="0"/>
                        <a:t>…</a:t>
                      </a:r>
                      <a:endParaRPr lang="nl-BE" dirty="0"/>
                    </a:p>
                  </a:txBody>
                  <a:tcPr/>
                </a:tc>
                <a:tc>
                  <a:txBody>
                    <a:bodyPr/>
                    <a:lstStyle/>
                    <a:p>
                      <a:pPr algn="ctr"/>
                      <a:r>
                        <a:rPr lang="nl-BE" dirty="0" smtClean="0"/>
                        <a:t>…</a:t>
                      </a:r>
                      <a:endParaRPr lang="nl-BE" dirty="0"/>
                    </a:p>
                  </a:txBody>
                  <a:tcPr/>
                </a:tc>
                <a:tc>
                  <a:txBody>
                    <a:bodyPr/>
                    <a:lstStyle/>
                    <a:p>
                      <a:pPr algn="ctr"/>
                      <a:r>
                        <a:rPr lang="nl-BE" dirty="0" smtClean="0"/>
                        <a:t>…</a:t>
                      </a:r>
                      <a:endParaRPr lang="nl-BE" dirty="0"/>
                    </a:p>
                  </a:txBody>
                  <a:tcPr/>
                </a:tc>
              </a:tr>
            </a:tbl>
          </a:graphicData>
        </a:graphic>
      </p:graphicFrame>
      <p:grpSp>
        <p:nvGrpSpPr>
          <p:cNvPr id="13" name="Group 12"/>
          <p:cNvGrpSpPr/>
          <p:nvPr/>
        </p:nvGrpSpPr>
        <p:grpSpPr>
          <a:xfrm>
            <a:off x="3972716" y="1174098"/>
            <a:ext cx="1774168" cy="1114097"/>
            <a:chOff x="651642" y="3804743"/>
            <a:chExt cx="1774168" cy="1114097"/>
          </a:xfrm>
        </p:grpSpPr>
        <p:sp>
          <p:nvSpPr>
            <p:cNvPr id="14" name="Oval 13"/>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913360" y="4177125"/>
              <a:ext cx="1250731" cy="369332"/>
            </a:xfrm>
            <a:prstGeom prst="rect">
              <a:avLst/>
            </a:prstGeom>
            <a:noFill/>
          </p:spPr>
          <p:txBody>
            <a:bodyPr wrap="square" rtlCol="0">
              <a:spAutoFit/>
            </a:bodyPr>
            <a:lstStyle/>
            <a:p>
              <a:pPr algn="ctr"/>
              <a:r>
                <a:rPr lang="en-US" dirty="0" smtClean="0"/>
                <a:t>ProbLog2</a:t>
              </a:r>
              <a:endParaRPr lang="en-US" dirty="0"/>
            </a:p>
          </p:txBody>
        </p:sp>
      </p:grpSp>
      <p:sp>
        <p:nvSpPr>
          <p:cNvPr id="16" name="TextBox 15"/>
          <p:cNvSpPr txBox="1"/>
          <p:nvPr/>
        </p:nvSpPr>
        <p:spPr>
          <a:xfrm rot="16200000">
            <a:off x="-138274" y="3678620"/>
            <a:ext cx="1890261" cy="369332"/>
          </a:xfrm>
          <a:prstGeom prst="rect">
            <a:avLst/>
          </a:prstGeom>
          <a:noFill/>
        </p:spPr>
        <p:txBody>
          <a:bodyPr wrap="none" rtlCol="0">
            <a:spAutoFit/>
          </a:bodyPr>
          <a:lstStyle/>
          <a:p>
            <a:r>
              <a:rPr lang="nl-BE" dirty="0" smtClean="0"/>
              <a:t>Evaluatie criteria</a:t>
            </a:r>
            <a:endParaRPr lang="nl-BE" dirty="0"/>
          </a:p>
        </p:txBody>
      </p:sp>
      <p:grpSp>
        <p:nvGrpSpPr>
          <p:cNvPr id="17" name="Group 16"/>
          <p:cNvGrpSpPr/>
          <p:nvPr/>
        </p:nvGrpSpPr>
        <p:grpSpPr>
          <a:xfrm>
            <a:off x="1849821" y="1670971"/>
            <a:ext cx="982911" cy="617224"/>
            <a:chOff x="651642" y="3804743"/>
            <a:chExt cx="1774168" cy="1114097"/>
          </a:xfrm>
        </p:grpSpPr>
        <p:sp>
          <p:nvSpPr>
            <p:cNvPr id="18" name="Oval 17"/>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13360" y="3945135"/>
              <a:ext cx="1250730" cy="833311"/>
            </a:xfrm>
            <a:prstGeom prst="rect">
              <a:avLst/>
            </a:prstGeom>
            <a:noFill/>
          </p:spPr>
          <p:txBody>
            <a:bodyPr wrap="square" rtlCol="0">
              <a:spAutoFit/>
            </a:bodyPr>
            <a:lstStyle/>
            <a:p>
              <a:pPr algn="ctr"/>
              <a:r>
                <a:rPr lang="en-US" sz="1200" b="1" dirty="0" smtClean="0"/>
                <a:t>Case study</a:t>
              </a:r>
              <a:endParaRPr lang="en-US" sz="1200" b="1" dirty="0"/>
            </a:p>
          </p:txBody>
        </p:sp>
      </p:grpSp>
    </p:spTree>
    <p:extLst>
      <p:ext uri="{BB962C8B-B14F-4D97-AF65-F5344CB8AC3E}">
        <p14:creationId xmlns:p14="http://schemas.microsoft.com/office/powerpoint/2010/main" val="26692663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5</a:t>
            </a:fld>
            <a:endParaRPr lang="nl-NL" dirty="0"/>
          </a:p>
        </p:txBody>
      </p:sp>
      <p:sp>
        <p:nvSpPr>
          <p:cNvPr id="5" name="Title 4"/>
          <p:cNvSpPr>
            <a:spLocks noGrp="1"/>
          </p:cNvSpPr>
          <p:nvPr>
            <p:ph type="title"/>
          </p:nvPr>
        </p:nvSpPr>
        <p:spPr/>
        <p:txBody>
          <a:bodyPr/>
          <a:lstStyle/>
          <a:p>
            <a:pPr algn="ctr"/>
            <a:r>
              <a:rPr lang="en-US" dirty="0" err="1" smtClean="0"/>
              <a:t>Motivatie</a:t>
            </a:r>
            <a:endParaRPr lang="en-US" dirty="0"/>
          </a:p>
        </p:txBody>
      </p:sp>
      <p:grpSp>
        <p:nvGrpSpPr>
          <p:cNvPr id="6" name="Group 5"/>
          <p:cNvGrpSpPr/>
          <p:nvPr/>
        </p:nvGrpSpPr>
        <p:grpSpPr>
          <a:xfrm>
            <a:off x="2122892" y="1830255"/>
            <a:ext cx="1774168" cy="1114097"/>
            <a:chOff x="651642" y="3804743"/>
            <a:chExt cx="1774168" cy="1114097"/>
          </a:xfrm>
        </p:grpSpPr>
        <p:sp>
          <p:nvSpPr>
            <p:cNvPr id="7" name="Oval 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13360" y="4177125"/>
              <a:ext cx="1250731" cy="369332"/>
            </a:xfrm>
            <a:prstGeom prst="rect">
              <a:avLst/>
            </a:prstGeom>
            <a:noFill/>
          </p:spPr>
          <p:txBody>
            <a:bodyPr wrap="square" rtlCol="0">
              <a:spAutoFit/>
            </a:bodyPr>
            <a:lstStyle/>
            <a:p>
              <a:pPr algn="ctr"/>
              <a:r>
                <a:rPr lang="en-US" dirty="0" smtClean="0"/>
                <a:t>ProbLog2</a:t>
              </a:r>
              <a:endParaRPr lang="en-US" dirty="0"/>
            </a:p>
          </p:txBody>
        </p:sp>
      </p:grpSp>
      <p:grpSp>
        <p:nvGrpSpPr>
          <p:cNvPr id="9" name="Group 8"/>
          <p:cNvGrpSpPr/>
          <p:nvPr/>
        </p:nvGrpSpPr>
        <p:grpSpPr>
          <a:xfrm>
            <a:off x="5291761" y="1830258"/>
            <a:ext cx="1774168" cy="1114097"/>
            <a:chOff x="651642" y="3804743"/>
            <a:chExt cx="1774168" cy="1114097"/>
          </a:xfrm>
        </p:grpSpPr>
        <p:sp>
          <p:nvSpPr>
            <p:cNvPr id="10" name="Oval 9"/>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13360" y="4177125"/>
              <a:ext cx="1250731" cy="369332"/>
            </a:xfrm>
            <a:prstGeom prst="rect">
              <a:avLst/>
            </a:prstGeom>
            <a:noFill/>
          </p:spPr>
          <p:txBody>
            <a:bodyPr wrap="square" rtlCol="0">
              <a:spAutoFit/>
            </a:bodyPr>
            <a:lstStyle/>
            <a:p>
              <a:pPr algn="ctr"/>
              <a:r>
                <a:rPr lang="en-US" dirty="0" smtClean="0"/>
                <a:t>ProbLog1</a:t>
              </a:r>
              <a:endParaRPr lang="en-US" dirty="0"/>
            </a:p>
          </p:txBody>
        </p:sp>
      </p:grpSp>
      <p:sp>
        <p:nvSpPr>
          <p:cNvPr id="13" name="Left-Right Arrow 12"/>
          <p:cNvSpPr/>
          <p:nvPr/>
        </p:nvSpPr>
        <p:spPr>
          <a:xfrm>
            <a:off x="4023106" y="2302855"/>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2" name="TextBox 21"/>
          <p:cNvSpPr txBox="1"/>
          <p:nvPr/>
        </p:nvSpPr>
        <p:spPr>
          <a:xfrm>
            <a:off x="2198496" y="1194316"/>
            <a:ext cx="4747009" cy="523220"/>
          </a:xfrm>
          <a:prstGeom prst="rect">
            <a:avLst/>
          </a:prstGeom>
          <a:noFill/>
        </p:spPr>
        <p:txBody>
          <a:bodyPr wrap="square" rtlCol="0">
            <a:spAutoFit/>
          </a:bodyPr>
          <a:lstStyle/>
          <a:p>
            <a:pPr algn="ctr"/>
            <a:r>
              <a:rPr lang="en-US" sz="2800" dirty="0" err="1" smtClean="0">
                <a:solidFill>
                  <a:srgbClr val="2F4D5D"/>
                </a:solidFill>
              </a:rPr>
              <a:t>Bestaande</a:t>
            </a:r>
            <a:r>
              <a:rPr lang="en-US" sz="2800" dirty="0" smtClean="0">
                <a:solidFill>
                  <a:srgbClr val="2F4D5D"/>
                </a:solidFill>
              </a:rPr>
              <a:t> </a:t>
            </a:r>
            <a:r>
              <a:rPr lang="en-US" sz="2800" dirty="0" err="1" smtClean="0">
                <a:solidFill>
                  <a:srgbClr val="2F4D5D"/>
                </a:solidFill>
              </a:rPr>
              <a:t>evaluaties</a:t>
            </a:r>
            <a:endParaRPr lang="en-US" sz="2800" dirty="0">
              <a:solidFill>
                <a:srgbClr val="2F4D5D"/>
              </a:solidFill>
            </a:endParaRPr>
          </a:p>
        </p:txBody>
      </p:sp>
    </p:spTree>
    <p:extLst>
      <p:ext uri="{BB962C8B-B14F-4D97-AF65-F5344CB8AC3E}">
        <p14:creationId xmlns:p14="http://schemas.microsoft.com/office/powerpoint/2010/main" val="28300255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6</a:t>
            </a:fld>
            <a:endParaRPr lang="nl-NL" dirty="0"/>
          </a:p>
        </p:txBody>
      </p:sp>
      <p:sp>
        <p:nvSpPr>
          <p:cNvPr id="5" name="Title 4"/>
          <p:cNvSpPr>
            <a:spLocks noGrp="1"/>
          </p:cNvSpPr>
          <p:nvPr>
            <p:ph type="title"/>
          </p:nvPr>
        </p:nvSpPr>
        <p:spPr/>
        <p:txBody>
          <a:bodyPr/>
          <a:lstStyle/>
          <a:p>
            <a:pPr algn="ctr"/>
            <a:r>
              <a:rPr lang="en-US" dirty="0" err="1" smtClean="0"/>
              <a:t>Motivatie</a:t>
            </a:r>
            <a:endParaRPr lang="en-US" dirty="0"/>
          </a:p>
        </p:txBody>
      </p:sp>
      <p:grpSp>
        <p:nvGrpSpPr>
          <p:cNvPr id="6" name="Group 5"/>
          <p:cNvGrpSpPr/>
          <p:nvPr/>
        </p:nvGrpSpPr>
        <p:grpSpPr>
          <a:xfrm>
            <a:off x="2122892" y="1830255"/>
            <a:ext cx="1774168" cy="1114097"/>
            <a:chOff x="651642" y="3804743"/>
            <a:chExt cx="1774168" cy="1114097"/>
          </a:xfrm>
        </p:grpSpPr>
        <p:sp>
          <p:nvSpPr>
            <p:cNvPr id="7" name="Oval 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13360" y="4177125"/>
              <a:ext cx="1250731" cy="369332"/>
            </a:xfrm>
            <a:prstGeom prst="rect">
              <a:avLst/>
            </a:prstGeom>
            <a:noFill/>
          </p:spPr>
          <p:txBody>
            <a:bodyPr wrap="square" rtlCol="0">
              <a:spAutoFit/>
            </a:bodyPr>
            <a:lstStyle/>
            <a:p>
              <a:pPr algn="ctr"/>
              <a:r>
                <a:rPr lang="en-US" dirty="0" smtClean="0"/>
                <a:t>ProbLog2</a:t>
              </a:r>
              <a:endParaRPr lang="en-US" dirty="0"/>
            </a:p>
          </p:txBody>
        </p:sp>
      </p:grpSp>
      <p:grpSp>
        <p:nvGrpSpPr>
          <p:cNvPr id="9" name="Group 8"/>
          <p:cNvGrpSpPr/>
          <p:nvPr/>
        </p:nvGrpSpPr>
        <p:grpSpPr>
          <a:xfrm>
            <a:off x="5291761" y="1830258"/>
            <a:ext cx="1774168" cy="1114097"/>
            <a:chOff x="651642" y="3804743"/>
            <a:chExt cx="1774168" cy="1114097"/>
          </a:xfrm>
        </p:grpSpPr>
        <p:sp>
          <p:nvSpPr>
            <p:cNvPr id="10" name="Oval 9"/>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13360" y="4177125"/>
              <a:ext cx="1250731" cy="369332"/>
            </a:xfrm>
            <a:prstGeom prst="rect">
              <a:avLst/>
            </a:prstGeom>
            <a:noFill/>
          </p:spPr>
          <p:txBody>
            <a:bodyPr wrap="square" rtlCol="0">
              <a:spAutoFit/>
            </a:bodyPr>
            <a:lstStyle/>
            <a:p>
              <a:pPr algn="ctr"/>
              <a:r>
                <a:rPr lang="en-US" dirty="0" smtClean="0"/>
                <a:t>ProbLog1</a:t>
              </a:r>
              <a:endParaRPr lang="en-US" dirty="0"/>
            </a:p>
          </p:txBody>
        </p:sp>
      </p:grpSp>
      <p:sp>
        <p:nvSpPr>
          <p:cNvPr id="13" name="Left-Right Arrow 12"/>
          <p:cNvSpPr/>
          <p:nvPr/>
        </p:nvSpPr>
        <p:spPr>
          <a:xfrm>
            <a:off x="4023106" y="2302855"/>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2" name="TextBox 21"/>
          <p:cNvSpPr txBox="1"/>
          <p:nvPr/>
        </p:nvSpPr>
        <p:spPr>
          <a:xfrm>
            <a:off x="2198496" y="1194316"/>
            <a:ext cx="4747009" cy="523220"/>
          </a:xfrm>
          <a:prstGeom prst="rect">
            <a:avLst/>
          </a:prstGeom>
          <a:noFill/>
        </p:spPr>
        <p:txBody>
          <a:bodyPr wrap="square" rtlCol="0">
            <a:spAutoFit/>
          </a:bodyPr>
          <a:lstStyle/>
          <a:p>
            <a:pPr algn="ctr"/>
            <a:r>
              <a:rPr lang="en-US" sz="2800" dirty="0" err="1" smtClean="0">
                <a:solidFill>
                  <a:srgbClr val="2F4D5D"/>
                </a:solidFill>
              </a:rPr>
              <a:t>Bestaande</a:t>
            </a:r>
            <a:r>
              <a:rPr lang="en-US" sz="2800" dirty="0" smtClean="0">
                <a:solidFill>
                  <a:srgbClr val="2F4D5D"/>
                </a:solidFill>
              </a:rPr>
              <a:t> </a:t>
            </a:r>
            <a:r>
              <a:rPr lang="en-US" sz="2800" dirty="0" err="1" smtClean="0">
                <a:solidFill>
                  <a:srgbClr val="2F4D5D"/>
                </a:solidFill>
              </a:rPr>
              <a:t>evaluaties</a:t>
            </a:r>
            <a:endParaRPr lang="en-US" sz="2800" dirty="0">
              <a:solidFill>
                <a:srgbClr val="2F4D5D"/>
              </a:solidFill>
            </a:endParaRPr>
          </a:p>
        </p:txBody>
      </p:sp>
      <p:grpSp>
        <p:nvGrpSpPr>
          <p:cNvPr id="14" name="Group 13"/>
          <p:cNvGrpSpPr/>
          <p:nvPr/>
        </p:nvGrpSpPr>
        <p:grpSpPr>
          <a:xfrm>
            <a:off x="2122891" y="3044571"/>
            <a:ext cx="1774168" cy="1114097"/>
            <a:chOff x="651642" y="3804743"/>
            <a:chExt cx="1774168" cy="1114097"/>
          </a:xfrm>
        </p:grpSpPr>
        <p:sp>
          <p:nvSpPr>
            <p:cNvPr id="15" name="Oval 14"/>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13360" y="4177125"/>
              <a:ext cx="1250731" cy="369332"/>
            </a:xfrm>
            <a:prstGeom prst="rect">
              <a:avLst/>
            </a:prstGeom>
            <a:noFill/>
          </p:spPr>
          <p:txBody>
            <a:bodyPr wrap="square" rtlCol="0">
              <a:spAutoFit/>
            </a:bodyPr>
            <a:lstStyle/>
            <a:p>
              <a:pPr algn="ctr"/>
              <a:r>
                <a:rPr lang="en-US" dirty="0" smtClean="0"/>
                <a:t>ProbLog2</a:t>
              </a:r>
              <a:endParaRPr lang="en-US" dirty="0"/>
            </a:p>
          </p:txBody>
        </p:sp>
      </p:grpSp>
      <p:grpSp>
        <p:nvGrpSpPr>
          <p:cNvPr id="17" name="Group 16"/>
          <p:cNvGrpSpPr/>
          <p:nvPr/>
        </p:nvGrpSpPr>
        <p:grpSpPr>
          <a:xfrm>
            <a:off x="5291760" y="3044574"/>
            <a:ext cx="1774168" cy="1114097"/>
            <a:chOff x="651642" y="3804743"/>
            <a:chExt cx="1774168" cy="1114097"/>
          </a:xfrm>
        </p:grpSpPr>
        <p:sp>
          <p:nvSpPr>
            <p:cNvPr id="18" name="Oval 17"/>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731981" y="4069403"/>
              <a:ext cx="1693829" cy="646331"/>
            </a:xfrm>
            <a:prstGeom prst="rect">
              <a:avLst/>
            </a:prstGeom>
            <a:noFill/>
          </p:spPr>
          <p:txBody>
            <a:bodyPr wrap="square" rtlCol="0">
              <a:spAutoFit/>
            </a:bodyPr>
            <a:lstStyle/>
            <a:p>
              <a:pPr algn="ctr"/>
              <a:r>
                <a:rPr lang="en-US" dirty="0" smtClean="0"/>
                <a:t>PRISM, ICL,</a:t>
              </a:r>
            </a:p>
            <a:p>
              <a:pPr algn="ctr"/>
              <a:r>
                <a:rPr lang="en-US" dirty="0" smtClean="0"/>
                <a:t>LPAD, MLN</a:t>
              </a:r>
              <a:endParaRPr lang="en-US" dirty="0"/>
            </a:p>
          </p:txBody>
        </p:sp>
      </p:grpSp>
      <p:sp>
        <p:nvSpPr>
          <p:cNvPr id="20" name="Left-Right Arrow 19"/>
          <p:cNvSpPr/>
          <p:nvPr/>
        </p:nvSpPr>
        <p:spPr>
          <a:xfrm>
            <a:off x="4023105" y="3517171"/>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3715426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7</a:t>
            </a:fld>
            <a:endParaRPr lang="nl-NL" dirty="0"/>
          </a:p>
        </p:txBody>
      </p:sp>
      <p:sp>
        <p:nvSpPr>
          <p:cNvPr id="5" name="Title 4"/>
          <p:cNvSpPr>
            <a:spLocks noGrp="1"/>
          </p:cNvSpPr>
          <p:nvPr>
            <p:ph type="title"/>
          </p:nvPr>
        </p:nvSpPr>
        <p:spPr/>
        <p:txBody>
          <a:bodyPr/>
          <a:lstStyle/>
          <a:p>
            <a:pPr algn="ctr"/>
            <a:r>
              <a:rPr lang="en-US" dirty="0" err="1" smtClean="0"/>
              <a:t>Motivatie</a:t>
            </a:r>
            <a:endParaRPr lang="en-US" dirty="0"/>
          </a:p>
        </p:txBody>
      </p:sp>
      <p:grpSp>
        <p:nvGrpSpPr>
          <p:cNvPr id="6" name="Group 5"/>
          <p:cNvGrpSpPr/>
          <p:nvPr/>
        </p:nvGrpSpPr>
        <p:grpSpPr>
          <a:xfrm>
            <a:off x="2122892" y="1830255"/>
            <a:ext cx="1774168" cy="1114097"/>
            <a:chOff x="651642" y="3804743"/>
            <a:chExt cx="1774168" cy="1114097"/>
          </a:xfrm>
        </p:grpSpPr>
        <p:sp>
          <p:nvSpPr>
            <p:cNvPr id="7" name="Oval 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13360" y="4177125"/>
              <a:ext cx="1250731" cy="369332"/>
            </a:xfrm>
            <a:prstGeom prst="rect">
              <a:avLst/>
            </a:prstGeom>
            <a:noFill/>
          </p:spPr>
          <p:txBody>
            <a:bodyPr wrap="square" rtlCol="0">
              <a:spAutoFit/>
            </a:bodyPr>
            <a:lstStyle/>
            <a:p>
              <a:pPr algn="ctr"/>
              <a:r>
                <a:rPr lang="en-US" dirty="0" smtClean="0"/>
                <a:t>ProbLog2</a:t>
              </a:r>
              <a:endParaRPr lang="en-US" dirty="0"/>
            </a:p>
          </p:txBody>
        </p:sp>
      </p:grpSp>
      <p:grpSp>
        <p:nvGrpSpPr>
          <p:cNvPr id="9" name="Group 8"/>
          <p:cNvGrpSpPr/>
          <p:nvPr/>
        </p:nvGrpSpPr>
        <p:grpSpPr>
          <a:xfrm>
            <a:off x="5291761" y="1830258"/>
            <a:ext cx="1774168" cy="1114097"/>
            <a:chOff x="651642" y="3804743"/>
            <a:chExt cx="1774168" cy="1114097"/>
          </a:xfrm>
        </p:grpSpPr>
        <p:sp>
          <p:nvSpPr>
            <p:cNvPr id="10" name="Oval 9"/>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13360" y="4177125"/>
              <a:ext cx="1250731" cy="369332"/>
            </a:xfrm>
            <a:prstGeom prst="rect">
              <a:avLst/>
            </a:prstGeom>
            <a:noFill/>
          </p:spPr>
          <p:txBody>
            <a:bodyPr wrap="square" rtlCol="0">
              <a:spAutoFit/>
            </a:bodyPr>
            <a:lstStyle/>
            <a:p>
              <a:pPr algn="ctr"/>
              <a:r>
                <a:rPr lang="en-US" dirty="0" smtClean="0"/>
                <a:t>ProbLog1</a:t>
              </a:r>
              <a:endParaRPr lang="en-US" dirty="0"/>
            </a:p>
          </p:txBody>
        </p:sp>
      </p:grpSp>
      <p:sp>
        <p:nvSpPr>
          <p:cNvPr id="13" name="Left-Right Arrow 12"/>
          <p:cNvSpPr/>
          <p:nvPr/>
        </p:nvSpPr>
        <p:spPr>
          <a:xfrm>
            <a:off x="4023106" y="2302855"/>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2" name="TextBox 21"/>
          <p:cNvSpPr txBox="1"/>
          <p:nvPr/>
        </p:nvSpPr>
        <p:spPr>
          <a:xfrm>
            <a:off x="2198496" y="1194316"/>
            <a:ext cx="4747009" cy="523220"/>
          </a:xfrm>
          <a:prstGeom prst="rect">
            <a:avLst/>
          </a:prstGeom>
          <a:noFill/>
        </p:spPr>
        <p:txBody>
          <a:bodyPr wrap="square" rtlCol="0">
            <a:spAutoFit/>
          </a:bodyPr>
          <a:lstStyle/>
          <a:p>
            <a:pPr algn="ctr"/>
            <a:r>
              <a:rPr lang="en-US" sz="2800" dirty="0" err="1" smtClean="0">
                <a:solidFill>
                  <a:srgbClr val="2F4D5D"/>
                </a:solidFill>
              </a:rPr>
              <a:t>Bestaande</a:t>
            </a:r>
            <a:r>
              <a:rPr lang="en-US" sz="2800" dirty="0" smtClean="0">
                <a:solidFill>
                  <a:srgbClr val="2F4D5D"/>
                </a:solidFill>
              </a:rPr>
              <a:t> </a:t>
            </a:r>
            <a:r>
              <a:rPr lang="en-US" sz="2800" dirty="0" err="1" smtClean="0">
                <a:solidFill>
                  <a:srgbClr val="2F4D5D"/>
                </a:solidFill>
              </a:rPr>
              <a:t>evaluaties</a:t>
            </a:r>
            <a:endParaRPr lang="en-US" sz="2800" dirty="0">
              <a:solidFill>
                <a:srgbClr val="2F4D5D"/>
              </a:solidFill>
            </a:endParaRPr>
          </a:p>
        </p:txBody>
      </p:sp>
      <p:sp>
        <p:nvSpPr>
          <p:cNvPr id="23" name="TextBox 22"/>
          <p:cNvSpPr txBox="1"/>
          <p:nvPr/>
        </p:nvSpPr>
        <p:spPr>
          <a:xfrm>
            <a:off x="2156534" y="5667375"/>
            <a:ext cx="4857750" cy="461665"/>
          </a:xfrm>
          <a:prstGeom prst="rect">
            <a:avLst/>
          </a:prstGeom>
          <a:noFill/>
        </p:spPr>
        <p:txBody>
          <a:bodyPr wrap="square" rtlCol="0">
            <a:spAutoFit/>
          </a:bodyPr>
          <a:lstStyle/>
          <a:p>
            <a:pPr algn="ctr"/>
            <a:r>
              <a:rPr lang="en-US" sz="2400" dirty="0" err="1" smtClean="0">
                <a:solidFill>
                  <a:srgbClr val="FF0000"/>
                </a:solidFill>
              </a:rPr>
              <a:t>Zelfde</a:t>
            </a:r>
            <a:r>
              <a:rPr lang="en-US" sz="2400" dirty="0">
                <a:solidFill>
                  <a:srgbClr val="FF0000"/>
                </a:solidFill>
              </a:rPr>
              <a:t> </a:t>
            </a:r>
            <a:r>
              <a:rPr lang="en-US" sz="2400" dirty="0" err="1" smtClean="0">
                <a:solidFill>
                  <a:srgbClr val="FF0000"/>
                </a:solidFill>
              </a:rPr>
              <a:t>programmeerparadigma</a:t>
            </a:r>
            <a:r>
              <a:rPr lang="en-US" sz="2400" dirty="0" smtClean="0">
                <a:solidFill>
                  <a:srgbClr val="FF0000"/>
                </a:solidFill>
              </a:rPr>
              <a:t>!</a:t>
            </a:r>
            <a:endParaRPr lang="en-US" sz="2400" dirty="0">
              <a:solidFill>
                <a:srgbClr val="FF0000"/>
              </a:solidFill>
            </a:endParaRPr>
          </a:p>
        </p:txBody>
      </p:sp>
      <p:grpSp>
        <p:nvGrpSpPr>
          <p:cNvPr id="14" name="Group 13"/>
          <p:cNvGrpSpPr/>
          <p:nvPr/>
        </p:nvGrpSpPr>
        <p:grpSpPr>
          <a:xfrm>
            <a:off x="2122891" y="3044571"/>
            <a:ext cx="1774168" cy="1114097"/>
            <a:chOff x="651642" y="3804743"/>
            <a:chExt cx="1774168" cy="1114097"/>
          </a:xfrm>
        </p:grpSpPr>
        <p:sp>
          <p:nvSpPr>
            <p:cNvPr id="15" name="Oval 14"/>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13360" y="4177125"/>
              <a:ext cx="1250731" cy="369332"/>
            </a:xfrm>
            <a:prstGeom prst="rect">
              <a:avLst/>
            </a:prstGeom>
            <a:noFill/>
          </p:spPr>
          <p:txBody>
            <a:bodyPr wrap="square" rtlCol="0">
              <a:spAutoFit/>
            </a:bodyPr>
            <a:lstStyle/>
            <a:p>
              <a:pPr algn="ctr"/>
              <a:r>
                <a:rPr lang="en-US" dirty="0" smtClean="0"/>
                <a:t>ProbLog2</a:t>
              </a:r>
              <a:endParaRPr lang="en-US" dirty="0"/>
            </a:p>
          </p:txBody>
        </p:sp>
      </p:grpSp>
      <p:grpSp>
        <p:nvGrpSpPr>
          <p:cNvPr id="17" name="Group 16"/>
          <p:cNvGrpSpPr/>
          <p:nvPr/>
        </p:nvGrpSpPr>
        <p:grpSpPr>
          <a:xfrm>
            <a:off x="5291760" y="3044574"/>
            <a:ext cx="1774168" cy="1114097"/>
            <a:chOff x="651642" y="3804743"/>
            <a:chExt cx="1774168" cy="1114097"/>
          </a:xfrm>
        </p:grpSpPr>
        <p:sp>
          <p:nvSpPr>
            <p:cNvPr id="18" name="Oval 17"/>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731981" y="4069403"/>
              <a:ext cx="1693829" cy="646331"/>
            </a:xfrm>
            <a:prstGeom prst="rect">
              <a:avLst/>
            </a:prstGeom>
            <a:noFill/>
          </p:spPr>
          <p:txBody>
            <a:bodyPr wrap="square" rtlCol="0">
              <a:spAutoFit/>
            </a:bodyPr>
            <a:lstStyle/>
            <a:p>
              <a:pPr algn="ctr"/>
              <a:r>
                <a:rPr lang="en-US" dirty="0" smtClean="0"/>
                <a:t>PRISM, ICL,</a:t>
              </a:r>
            </a:p>
            <a:p>
              <a:pPr algn="ctr"/>
              <a:r>
                <a:rPr lang="en-US" dirty="0" smtClean="0"/>
                <a:t>LPAD, MLN</a:t>
              </a:r>
              <a:endParaRPr lang="en-US" dirty="0"/>
            </a:p>
          </p:txBody>
        </p:sp>
      </p:grpSp>
      <p:sp>
        <p:nvSpPr>
          <p:cNvPr id="20" name="Left-Right Arrow 19"/>
          <p:cNvSpPr/>
          <p:nvPr/>
        </p:nvSpPr>
        <p:spPr>
          <a:xfrm>
            <a:off x="4023105" y="3517171"/>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21" name="Group 20"/>
          <p:cNvGrpSpPr/>
          <p:nvPr/>
        </p:nvGrpSpPr>
        <p:grpSpPr>
          <a:xfrm>
            <a:off x="2122892" y="4266348"/>
            <a:ext cx="1774168" cy="1114097"/>
            <a:chOff x="651642" y="3804743"/>
            <a:chExt cx="1774168" cy="1114097"/>
          </a:xfrm>
        </p:grpSpPr>
        <p:sp>
          <p:nvSpPr>
            <p:cNvPr id="24" name="Oval 23"/>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913360" y="4177125"/>
              <a:ext cx="1250731" cy="369332"/>
            </a:xfrm>
            <a:prstGeom prst="rect">
              <a:avLst/>
            </a:prstGeom>
            <a:noFill/>
          </p:spPr>
          <p:txBody>
            <a:bodyPr wrap="square" rtlCol="0">
              <a:spAutoFit/>
            </a:bodyPr>
            <a:lstStyle/>
            <a:p>
              <a:pPr algn="ctr"/>
              <a:r>
                <a:rPr lang="en-US" dirty="0" smtClean="0"/>
                <a:t>Anglican</a:t>
              </a:r>
              <a:endParaRPr lang="en-US" dirty="0"/>
            </a:p>
          </p:txBody>
        </p:sp>
      </p:grpSp>
      <p:grpSp>
        <p:nvGrpSpPr>
          <p:cNvPr id="26" name="Group 25"/>
          <p:cNvGrpSpPr/>
          <p:nvPr/>
        </p:nvGrpSpPr>
        <p:grpSpPr>
          <a:xfrm>
            <a:off x="5291761" y="4266351"/>
            <a:ext cx="1774168" cy="1114097"/>
            <a:chOff x="651642" y="3804743"/>
            <a:chExt cx="1774168" cy="1114097"/>
          </a:xfrm>
        </p:grpSpPr>
        <p:sp>
          <p:nvSpPr>
            <p:cNvPr id="27" name="Oval 2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913360" y="4038625"/>
              <a:ext cx="1250731" cy="646331"/>
            </a:xfrm>
            <a:prstGeom prst="rect">
              <a:avLst/>
            </a:prstGeom>
            <a:noFill/>
          </p:spPr>
          <p:txBody>
            <a:bodyPr wrap="square" rtlCol="0">
              <a:spAutoFit/>
            </a:bodyPr>
            <a:lstStyle/>
            <a:p>
              <a:pPr algn="ctr"/>
              <a:r>
                <a:rPr lang="en-US" dirty="0" smtClean="0"/>
                <a:t>Church, Venture</a:t>
              </a:r>
              <a:endParaRPr lang="en-US" dirty="0"/>
            </a:p>
          </p:txBody>
        </p:sp>
      </p:grpSp>
      <p:sp>
        <p:nvSpPr>
          <p:cNvPr id="29" name="Left-Right Arrow 28"/>
          <p:cNvSpPr/>
          <p:nvPr/>
        </p:nvSpPr>
        <p:spPr>
          <a:xfrm>
            <a:off x="4023106" y="4738948"/>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42123315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8</a:t>
            </a:fld>
            <a:endParaRPr lang="nl-NL" dirty="0"/>
          </a:p>
        </p:txBody>
      </p:sp>
      <p:sp>
        <p:nvSpPr>
          <p:cNvPr id="5" name="Title 4"/>
          <p:cNvSpPr>
            <a:spLocks noGrp="1"/>
          </p:cNvSpPr>
          <p:nvPr>
            <p:ph type="title"/>
          </p:nvPr>
        </p:nvSpPr>
        <p:spPr/>
        <p:txBody>
          <a:bodyPr/>
          <a:lstStyle/>
          <a:p>
            <a:pPr algn="ctr"/>
            <a:r>
              <a:rPr lang="en-US" dirty="0" err="1" smtClean="0"/>
              <a:t>Motivatie</a:t>
            </a:r>
            <a:endParaRPr lang="en-US" dirty="0"/>
          </a:p>
        </p:txBody>
      </p:sp>
      <p:sp>
        <p:nvSpPr>
          <p:cNvPr id="19" name="TextBox 18"/>
          <p:cNvSpPr txBox="1"/>
          <p:nvPr/>
        </p:nvSpPr>
        <p:spPr>
          <a:xfrm>
            <a:off x="2198496" y="1194316"/>
            <a:ext cx="4747009" cy="523220"/>
          </a:xfrm>
          <a:prstGeom prst="rect">
            <a:avLst/>
          </a:prstGeom>
          <a:noFill/>
        </p:spPr>
        <p:txBody>
          <a:bodyPr wrap="square" rtlCol="0">
            <a:spAutoFit/>
          </a:bodyPr>
          <a:lstStyle/>
          <a:p>
            <a:pPr algn="ctr"/>
            <a:r>
              <a:rPr lang="en-US" sz="2800" dirty="0" err="1" smtClean="0">
                <a:solidFill>
                  <a:srgbClr val="2F4D5D"/>
                </a:solidFill>
              </a:rPr>
              <a:t>Bestaande</a:t>
            </a:r>
            <a:r>
              <a:rPr lang="en-US" sz="2800" dirty="0" smtClean="0">
                <a:solidFill>
                  <a:srgbClr val="2F4D5D"/>
                </a:solidFill>
              </a:rPr>
              <a:t> </a:t>
            </a:r>
            <a:r>
              <a:rPr lang="en-US" sz="2800" dirty="0" err="1" smtClean="0">
                <a:solidFill>
                  <a:srgbClr val="2F4D5D"/>
                </a:solidFill>
              </a:rPr>
              <a:t>evaluaties</a:t>
            </a:r>
            <a:endParaRPr lang="en-US" sz="2800" dirty="0">
              <a:solidFill>
                <a:srgbClr val="2F4D5D"/>
              </a:solidFill>
            </a:endParaRPr>
          </a:p>
        </p:txBody>
      </p:sp>
      <p:grpSp>
        <p:nvGrpSpPr>
          <p:cNvPr id="24" name="Group 23"/>
          <p:cNvGrpSpPr/>
          <p:nvPr/>
        </p:nvGrpSpPr>
        <p:grpSpPr>
          <a:xfrm>
            <a:off x="2122892" y="1830255"/>
            <a:ext cx="1774168" cy="1114097"/>
            <a:chOff x="651642" y="3804743"/>
            <a:chExt cx="1774168" cy="1114097"/>
          </a:xfrm>
        </p:grpSpPr>
        <p:sp>
          <p:nvSpPr>
            <p:cNvPr id="25" name="Oval 24"/>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824274" y="4038625"/>
              <a:ext cx="1419225" cy="646331"/>
            </a:xfrm>
            <a:prstGeom prst="rect">
              <a:avLst/>
            </a:prstGeom>
            <a:noFill/>
          </p:spPr>
          <p:txBody>
            <a:bodyPr wrap="square" rtlCol="0">
              <a:spAutoFit/>
            </a:bodyPr>
            <a:lstStyle/>
            <a:p>
              <a:pPr algn="ctr"/>
              <a:r>
                <a:rPr lang="en-US" dirty="0" err="1" smtClean="0"/>
                <a:t>Logisch</a:t>
              </a:r>
              <a:r>
                <a:rPr lang="en-US" dirty="0" smtClean="0"/>
                <a:t> </a:t>
              </a:r>
              <a:r>
                <a:rPr lang="en-US" dirty="0" err="1" smtClean="0"/>
                <a:t>paradigma</a:t>
              </a:r>
              <a:endParaRPr lang="en-US" dirty="0"/>
            </a:p>
          </p:txBody>
        </p:sp>
      </p:grpSp>
      <p:sp>
        <p:nvSpPr>
          <p:cNvPr id="30" name="Left-Right Arrow 29"/>
          <p:cNvSpPr/>
          <p:nvPr/>
        </p:nvSpPr>
        <p:spPr>
          <a:xfrm>
            <a:off x="4023106" y="2302855"/>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31" name="Group 30"/>
          <p:cNvGrpSpPr/>
          <p:nvPr/>
        </p:nvGrpSpPr>
        <p:grpSpPr>
          <a:xfrm>
            <a:off x="2122891" y="3044571"/>
            <a:ext cx="1774168" cy="1114097"/>
            <a:chOff x="651642" y="3804743"/>
            <a:chExt cx="1774168" cy="1114097"/>
          </a:xfrm>
        </p:grpSpPr>
        <p:sp>
          <p:nvSpPr>
            <p:cNvPr id="32" name="Oval 31"/>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913360" y="4177125"/>
              <a:ext cx="1250731" cy="369332"/>
            </a:xfrm>
            <a:prstGeom prst="rect">
              <a:avLst/>
            </a:prstGeom>
            <a:noFill/>
          </p:spPr>
          <p:txBody>
            <a:bodyPr wrap="square" rtlCol="0">
              <a:spAutoFit/>
            </a:bodyPr>
            <a:lstStyle/>
            <a:p>
              <a:pPr algn="ctr"/>
              <a:endParaRPr lang="en-US" dirty="0"/>
            </a:p>
          </p:txBody>
        </p:sp>
      </p:grpSp>
      <p:sp>
        <p:nvSpPr>
          <p:cNvPr id="35" name="Oval 34"/>
          <p:cNvSpPr/>
          <p:nvPr/>
        </p:nvSpPr>
        <p:spPr>
          <a:xfrm>
            <a:off x="5291760" y="3044574"/>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Left-Right Arrow 36"/>
          <p:cNvSpPr/>
          <p:nvPr/>
        </p:nvSpPr>
        <p:spPr>
          <a:xfrm>
            <a:off x="4023105" y="3517171"/>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38" name="Group 37"/>
          <p:cNvGrpSpPr/>
          <p:nvPr/>
        </p:nvGrpSpPr>
        <p:grpSpPr>
          <a:xfrm>
            <a:off x="2122892" y="4266348"/>
            <a:ext cx="1774168" cy="1114097"/>
            <a:chOff x="651642" y="3804743"/>
            <a:chExt cx="1774168" cy="1114097"/>
          </a:xfrm>
        </p:grpSpPr>
        <p:sp>
          <p:nvSpPr>
            <p:cNvPr id="39" name="Oval 38"/>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824272" y="4029158"/>
              <a:ext cx="1419225" cy="646331"/>
            </a:xfrm>
            <a:prstGeom prst="rect">
              <a:avLst/>
            </a:prstGeom>
            <a:noFill/>
          </p:spPr>
          <p:txBody>
            <a:bodyPr wrap="square" rtlCol="0">
              <a:spAutoFit/>
            </a:bodyPr>
            <a:lstStyle/>
            <a:p>
              <a:pPr algn="ctr"/>
              <a:r>
                <a:rPr lang="en-US" dirty="0" err="1" smtClean="0"/>
                <a:t>Functioneel</a:t>
              </a:r>
              <a:r>
                <a:rPr lang="en-US" dirty="0" smtClean="0"/>
                <a:t> </a:t>
              </a:r>
              <a:r>
                <a:rPr lang="en-US" dirty="0" err="1" smtClean="0"/>
                <a:t>paradigma</a:t>
              </a:r>
              <a:endParaRPr lang="en-US" dirty="0"/>
            </a:p>
          </p:txBody>
        </p:sp>
      </p:grpSp>
      <p:grpSp>
        <p:nvGrpSpPr>
          <p:cNvPr id="41" name="Group 40"/>
          <p:cNvGrpSpPr/>
          <p:nvPr/>
        </p:nvGrpSpPr>
        <p:grpSpPr>
          <a:xfrm>
            <a:off x="5291761" y="4266351"/>
            <a:ext cx="1774168" cy="1114097"/>
            <a:chOff x="651642" y="3804743"/>
            <a:chExt cx="1774168" cy="1114097"/>
          </a:xfrm>
        </p:grpSpPr>
        <p:sp>
          <p:nvSpPr>
            <p:cNvPr id="42" name="Oval 41"/>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864442" y="4038625"/>
              <a:ext cx="1383896" cy="646331"/>
            </a:xfrm>
            <a:prstGeom prst="rect">
              <a:avLst/>
            </a:prstGeom>
            <a:noFill/>
          </p:spPr>
          <p:txBody>
            <a:bodyPr wrap="square" rtlCol="0">
              <a:spAutoFit/>
            </a:bodyPr>
            <a:lstStyle/>
            <a:p>
              <a:pPr algn="ctr"/>
              <a:r>
                <a:rPr lang="en-US" dirty="0" err="1"/>
                <a:t>Functioneel</a:t>
              </a:r>
              <a:r>
                <a:rPr lang="en-US" dirty="0"/>
                <a:t> </a:t>
              </a:r>
              <a:r>
                <a:rPr lang="en-US" dirty="0" err="1"/>
                <a:t>paradigma</a:t>
              </a:r>
              <a:endParaRPr lang="en-US" dirty="0"/>
            </a:p>
          </p:txBody>
        </p:sp>
      </p:grpSp>
      <p:sp>
        <p:nvSpPr>
          <p:cNvPr id="44" name="Left-Right Arrow 43"/>
          <p:cNvSpPr/>
          <p:nvPr/>
        </p:nvSpPr>
        <p:spPr>
          <a:xfrm>
            <a:off x="4023106" y="4738948"/>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45" name="Group 44"/>
          <p:cNvGrpSpPr/>
          <p:nvPr/>
        </p:nvGrpSpPr>
        <p:grpSpPr>
          <a:xfrm>
            <a:off x="5331929" y="1830253"/>
            <a:ext cx="1774168" cy="1114097"/>
            <a:chOff x="651642" y="3804743"/>
            <a:chExt cx="1774168" cy="1114097"/>
          </a:xfrm>
        </p:grpSpPr>
        <p:sp>
          <p:nvSpPr>
            <p:cNvPr id="46" name="Oval 45"/>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824274" y="4038625"/>
              <a:ext cx="1419225" cy="646331"/>
            </a:xfrm>
            <a:prstGeom prst="rect">
              <a:avLst/>
            </a:prstGeom>
            <a:noFill/>
          </p:spPr>
          <p:txBody>
            <a:bodyPr wrap="square" rtlCol="0">
              <a:spAutoFit/>
            </a:bodyPr>
            <a:lstStyle/>
            <a:p>
              <a:pPr algn="ctr"/>
              <a:r>
                <a:rPr lang="en-US" dirty="0" err="1" smtClean="0"/>
                <a:t>Logisch</a:t>
              </a:r>
              <a:r>
                <a:rPr lang="en-US" dirty="0" smtClean="0"/>
                <a:t> </a:t>
              </a:r>
              <a:r>
                <a:rPr lang="en-US" dirty="0" err="1" smtClean="0"/>
                <a:t>paradigma</a:t>
              </a:r>
              <a:endParaRPr lang="en-US" dirty="0"/>
            </a:p>
          </p:txBody>
        </p:sp>
      </p:grpSp>
      <p:sp>
        <p:nvSpPr>
          <p:cNvPr id="48" name="TextBox 47"/>
          <p:cNvSpPr txBox="1"/>
          <p:nvPr/>
        </p:nvSpPr>
        <p:spPr>
          <a:xfrm>
            <a:off x="2295523" y="3272990"/>
            <a:ext cx="1419225" cy="646331"/>
          </a:xfrm>
          <a:prstGeom prst="rect">
            <a:avLst/>
          </a:prstGeom>
          <a:noFill/>
        </p:spPr>
        <p:txBody>
          <a:bodyPr wrap="square" rtlCol="0">
            <a:spAutoFit/>
          </a:bodyPr>
          <a:lstStyle/>
          <a:p>
            <a:pPr algn="ctr"/>
            <a:r>
              <a:rPr lang="en-US" dirty="0" err="1" smtClean="0"/>
              <a:t>Logisch</a:t>
            </a:r>
            <a:r>
              <a:rPr lang="en-US" dirty="0" smtClean="0"/>
              <a:t> </a:t>
            </a:r>
            <a:r>
              <a:rPr lang="en-US" dirty="0" err="1" smtClean="0"/>
              <a:t>paradigma</a:t>
            </a:r>
            <a:endParaRPr lang="en-US" dirty="0"/>
          </a:p>
        </p:txBody>
      </p:sp>
      <p:sp>
        <p:nvSpPr>
          <p:cNvPr id="49" name="TextBox 48"/>
          <p:cNvSpPr txBox="1"/>
          <p:nvPr/>
        </p:nvSpPr>
        <p:spPr>
          <a:xfrm>
            <a:off x="5469232" y="3278456"/>
            <a:ext cx="1419225" cy="646331"/>
          </a:xfrm>
          <a:prstGeom prst="rect">
            <a:avLst/>
          </a:prstGeom>
          <a:noFill/>
        </p:spPr>
        <p:txBody>
          <a:bodyPr wrap="square" rtlCol="0">
            <a:spAutoFit/>
          </a:bodyPr>
          <a:lstStyle/>
          <a:p>
            <a:pPr algn="ctr"/>
            <a:r>
              <a:rPr lang="en-US" dirty="0" err="1" smtClean="0"/>
              <a:t>Logisch</a:t>
            </a:r>
            <a:r>
              <a:rPr lang="en-US" dirty="0" smtClean="0"/>
              <a:t> </a:t>
            </a:r>
            <a:r>
              <a:rPr lang="en-US" dirty="0" err="1" smtClean="0"/>
              <a:t>paradigma</a:t>
            </a:r>
            <a:endParaRPr lang="en-US" dirty="0"/>
          </a:p>
        </p:txBody>
      </p:sp>
    </p:spTree>
    <p:extLst>
      <p:ext uri="{BB962C8B-B14F-4D97-AF65-F5344CB8AC3E}">
        <p14:creationId xmlns:p14="http://schemas.microsoft.com/office/powerpoint/2010/main" val="3889079772"/>
      </p:ext>
    </p:extLst>
  </p:cSld>
  <p:clrMapOvr>
    <a:masterClrMapping/>
  </p:clrMapOvr>
  <p:timing>
    <p:tnLst>
      <p:par>
        <p:cTn id="1" dur="indefinite" restart="never" nodeType="tmRoot"/>
      </p:par>
    </p:tnLst>
  </p:timing>
</p:sld>
</file>

<file path=ppt/theme/theme1.xml><?xml version="1.0" encoding="utf-8"?>
<a:theme xmlns:a="http://schemas.openxmlformats.org/drawingml/2006/main" name="KU Leuven">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U Leuven sedes">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0</TotalTime>
  <Words>1478</Words>
  <Application>Microsoft Office PowerPoint</Application>
  <PresentationFormat>On-screen Show (4:3)</PresentationFormat>
  <Paragraphs>328</Paragraphs>
  <Slides>31</Slides>
  <Notes>21</Notes>
  <HiddenSlides>0</HiddenSlides>
  <MMClips>0</MMClips>
  <ScaleCrop>false</ScaleCrop>
  <HeadingPairs>
    <vt:vector size="4" baseType="variant">
      <vt:variant>
        <vt:lpstr>Theme</vt:lpstr>
      </vt:variant>
      <vt:variant>
        <vt:i4>2</vt:i4>
      </vt:variant>
      <vt:variant>
        <vt:lpstr>Slide Titles</vt:lpstr>
      </vt:variant>
      <vt:variant>
        <vt:i4>31</vt:i4>
      </vt:variant>
    </vt:vector>
  </HeadingPairs>
  <TitlesOfParts>
    <vt:vector size="33" baseType="lpstr">
      <vt:lpstr>KU Leuven</vt:lpstr>
      <vt:lpstr>KU Leuven sedes</vt:lpstr>
      <vt:lpstr>Programmeren met Onzekerheid: Een Case Study</vt:lpstr>
      <vt:lpstr>Werken met Onzekerheid?</vt:lpstr>
      <vt:lpstr>Werken met Onzekerheid?</vt:lpstr>
      <vt:lpstr>Probabilistische Programmeertalen (PPL’s Engels)</vt:lpstr>
      <vt:lpstr>Wat ben ik van plan?</vt:lpstr>
      <vt:lpstr>Motivatie</vt:lpstr>
      <vt:lpstr>Motivatie</vt:lpstr>
      <vt:lpstr>Motivatie</vt:lpstr>
      <vt:lpstr>Motivatie</vt:lpstr>
      <vt:lpstr>Motivatie</vt:lpstr>
      <vt:lpstr>Hoe doe ik dit?</vt:lpstr>
      <vt:lpstr>Hoe doe ik dit?</vt:lpstr>
      <vt:lpstr>Hoe doe ik dit?</vt:lpstr>
      <vt:lpstr>Hoe doe ik dit?</vt:lpstr>
      <vt:lpstr>Spel</vt:lpstr>
      <vt:lpstr>Spel</vt:lpstr>
      <vt:lpstr>Spel</vt:lpstr>
      <vt:lpstr>Spel</vt:lpstr>
      <vt:lpstr>Spel</vt:lpstr>
      <vt:lpstr>Spel</vt:lpstr>
      <vt:lpstr>Spel</vt:lpstr>
      <vt:lpstr>Spel</vt:lpstr>
      <vt:lpstr>Strategy</vt:lpstr>
      <vt:lpstr>Strategy</vt:lpstr>
      <vt:lpstr>Strategy</vt:lpstr>
      <vt:lpstr>Resultaten</vt:lpstr>
      <vt:lpstr>Resultaten</vt:lpstr>
      <vt:lpstr>Resultaten</vt:lpstr>
      <vt:lpstr>Resultaten</vt:lpstr>
      <vt:lpstr>Resultaten</vt:lpstr>
      <vt:lpstr>Toekomst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2017-09-13T11:56:44Z</dcterms:created>
  <dcterms:modified xsi:type="dcterms:W3CDTF">2017-11-28T06:55:12Z</dcterms:modified>
</cp:coreProperties>
</file>