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34"/>
  </p:notesMasterIdLst>
  <p:handoutMasterIdLst>
    <p:handoutMasterId r:id="rId35"/>
  </p:handoutMasterIdLst>
  <p:sldIdLst>
    <p:sldId id="259" r:id="rId3"/>
    <p:sldId id="301" r:id="rId4"/>
    <p:sldId id="265" r:id="rId5"/>
    <p:sldId id="268" r:id="rId6"/>
    <p:sldId id="270" r:id="rId7"/>
    <p:sldId id="271" r:id="rId8"/>
    <p:sldId id="303" r:id="rId9"/>
    <p:sldId id="304" r:id="rId10"/>
    <p:sldId id="275" r:id="rId11"/>
    <p:sldId id="276" r:id="rId12"/>
    <p:sldId id="307" r:id="rId13"/>
    <p:sldId id="308" r:id="rId14"/>
    <p:sldId id="309" r:id="rId15"/>
    <p:sldId id="310" r:id="rId16"/>
    <p:sldId id="278" r:id="rId17"/>
    <p:sldId id="285" r:id="rId18"/>
    <p:sldId id="284" r:id="rId19"/>
    <p:sldId id="283" r:id="rId20"/>
    <p:sldId id="286" r:id="rId21"/>
    <p:sldId id="287" r:id="rId22"/>
    <p:sldId id="288" r:id="rId23"/>
    <p:sldId id="289" r:id="rId24"/>
    <p:sldId id="306" r:id="rId25"/>
    <p:sldId id="291" r:id="rId26"/>
    <p:sldId id="305" r:id="rId27"/>
    <p:sldId id="298" r:id="rId28"/>
    <p:sldId id="273" r:id="rId29"/>
    <p:sldId id="311" r:id="rId30"/>
    <p:sldId id="295" r:id="rId31"/>
    <p:sldId id="300" r:id="rId32"/>
    <p:sldId id="31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D5D"/>
    <a:srgbClr val="C6D9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9" autoAdjust="0"/>
    <p:restoredTop sz="90447" autoAdjust="0"/>
  </p:normalViewPr>
  <p:slideViewPr>
    <p:cSldViewPr snapToGrid="0">
      <p:cViewPr>
        <p:scale>
          <a:sx n="66" d="100"/>
          <a:sy n="66" d="100"/>
        </p:scale>
        <p:origin x="-2294" y="-374"/>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dirty="0" err="1" smtClean="0"/>
              <a:t>K</a:t>
            </a:r>
            <a:r>
              <a:rPr lang="en-US" dirty="0" err="1" smtClean="0"/>
              <a:t>ans</a:t>
            </a:r>
            <a:r>
              <a:rPr lang="en-US" baseline="0" dirty="0" smtClean="0"/>
              <a:t> </a:t>
            </a:r>
            <a:r>
              <a:rPr lang="en-US" baseline="0" dirty="0" err="1" smtClean="0"/>
              <a:t>distributie</a:t>
            </a:r>
            <a:r>
              <a:rPr lang="en-US" baseline="0" dirty="0" smtClean="0"/>
              <a:t> van </a:t>
            </a:r>
            <a:r>
              <a:rPr lang="en-US" sz="2160" b="1" i="0" u="none" strike="noStrike" baseline="0" dirty="0" smtClean="0">
                <a:effectLst/>
              </a:rPr>
              <a:t>score</a:t>
            </a:r>
            <a:r>
              <a:rPr lang="en-US" baseline="0" dirty="0" smtClean="0"/>
              <a:t> van 3x3 </a:t>
            </a:r>
            <a:r>
              <a:rPr lang="en-US" baseline="0" dirty="0" err="1" smtClean="0"/>
              <a:t>bord</a:t>
            </a:r>
            <a:r>
              <a:rPr lang="en-US" baseline="0" dirty="0" smtClean="0"/>
              <a:t> </a:t>
            </a:r>
            <a:r>
              <a:rPr lang="en-US" baseline="0" dirty="0" err="1" smtClean="0"/>
              <a:t>na</a:t>
            </a:r>
            <a:r>
              <a:rPr lang="en-US" baseline="0" dirty="0" smtClean="0"/>
              <a:t> </a:t>
            </a:r>
            <a:br>
              <a:rPr lang="en-US" baseline="0" dirty="0" smtClean="0"/>
            </a:br>
            <a:r>
              <a:rPr lang="en-US" baseline="0" dirty="0" smtClean="0"/>
              <a:t>2 </a:t>
            </a:r>
            <a:r>
              <a:rPr lang="en-US" baseline="0" dirty="0" err="1" smtClean="0"/>
              <a:t>beurten</a:t>
            </a:r>
            <a:endParaRPr lang="en-US" dirty="0"/>
          </a:p>
        </c:rich>
      </c:tx>
      <c:layout/>
      <c:overlay val="0"/>
    </c:title>
    <c:autoTitleDeleted val="0"/>
    <c:plotArea>
      <c:layout/>
      <c:barChart>
        <c:barDir val="col"/>
        <c:grouping val="clustered"/>
        <c:varyColors val="0"/>
        <c:ser>
          <c:idx val="0"/>
          <c:order val="0"/>
          <c:tx>
            <c:strRef>
              <c:f>Sheet1!$B$1</c:f>
              <c:strCache>
                <c:ptCount val="1"/>
                <c:pt idx="0">
                  <c:v>Uniform</c:v>
                </c:pt>
              </c:strCache>
            </c:strRef>
          </c:tx>
          <c:spPr>
            <a:solidFill>
              <a:srgbClr val="FF0000"/>
            </a:solidFill>
          </c:spPr>
          <c:invertIfNegative val="0"/>
          <c:cat>
            <c:numRef>
              <c:f>Sheet1!$A$2:$A$5</c:f>
              <c:numCache>
                <c:formatCode>General</c:formatCode>
                <c:ptCount val="4"/>
                <c:pt idx="0">
                  <c:v>0</c:v>
                </c:pt>
                <c:pt idx="1">
                  <c:v>3</c:v>
                </c:pt>
                <c:pt idx="2">
                  <c:v>5</c:v>
                </c:pt>
                <c:pt idx="3">
                  <c:v>6</c:v>
                </c:pt>
              </c:numCache>
            </c:numRef>
          </c:cat>
          <c:val>
            <c:numRef>
              <c:f>Sheet1!$B$2:$B$5</c:f>
              <c:numCache>
                <c:formatCode>General</c:formatCode>
                <c:ptCount val="4"/>
                <c:pt idx="0">
                  <c:v>0.78444444000000002</c:v>
                </c:pt>
                <c:pt idx="1">
                  <c:v>0.19249999500000001</c:v>
                </c:pt>
                <c:pt idx="2">
                  <c:v>2.7777766666666E-3</c:v>
                </c:pt>
                <c:pt idx="3">
                  <c:v>2.13888883333333E-2</c:v>
                </c:pt>
              </c:numCache>
            </c:numRef>
          </c:val>
        </c:ser>
        <c:ser>
          <c:idx val="1"/>
          <c:order val="1"/>
          <c:tx>
            <c:strRef>
              <c:f>Sheet1!$C$1</c:f>
              <c:strCache>
                <c:ptCount val="1"/>
                <c:pt idx="0">
                  <c:v>Kleuren ratio</c:v>
                </c:pt>
              </c:strCache>
            </c:strRef>
          </c:tx>
          <c:spPr>
            <a:solidFill>
              <a:srgbClr val="00B0F0"/>
            </a:solidFill>
          </c:spPr>
          <c:invertIfNegative val="0"/>
          <c:cat>
            <c:numRef>
              <c:f>Sheet1!$A$2:$A$5</c:f>
              <c:numCache>
                <c:formatCode>General</c:formatCode>
                <c:ptCount val="4"/>
                <c:pt idx="0">
                  <c:v>0</c:v>
                </c:pt>
                <c:pt idx="1">
                  <c:v>3</c:v>
                </c:pt>
                <c:pt idx="2">
                  <c:v>5</c:v>
                </c:pt>
                <c:pt idx="3">
                  <c:v>6</c:v>
                </c:pt>
              </c:numCache>
            </c:numRef>
          </c:cat>
          <c:val>
            <c:numRef>
              <c:f>Sheet1!$C$2:$C$5</c:f>
              <c:numCache>
                <c:formatCode>General</c:formatCode>
                <c:ptCount val="4"/>
                <c:pt idx="0">
                  <c:v>0.44444444</c:v>
                </c:pt>
                <c:pt idx="1">
                  <c:v>0.38888888999999999</c:v>
                </c:pt>
                <c:pt idx="2">
                  <c:v>5.5555555999999999E-2</c:v>
                </c:pt>
                <c:pt idx="3">
                  <c:v>0.11111111</c:v>
                </c:pt>
              </c:numCache>
            </c:numRef>
          </c:val>
        </c:ser>
        <c:ser>
          <c:idx val="2"/>
          <c:order val="2"/>
          <c:tx>
            <c:strRef>
              <c:f>Sheet1!$D$1</c:f>
              <c:strCache>
                <c:ptCount val="1"/>
                <c:pt idx="0">
                  <c:v>Mogelijke score</c:v>
                </c:pt>
              </c:strCache>
            </c:strRef>
          </c:tx>
          <c:spPr>
            <a:solidFill>
              <a:srgbClr val="92D050"/>
            </a:solidFill>
          </c:spPr>
          <c:invertIfNegative val="0"/>
          <c:cat>
            <c:numRef>
              <c:f>Sheet1!$A$2:$A$5</c:f>
              <c:numCache>
                <c:formatCode>General</c:formatCode>
                <c:ptCount val="4"/>
                <c:pt idx="0">
                  <c:v>0</c:v>
                </c:pt>
                <c:pt idx="1">
                  <c:v>3</c:v>
                </c:pt>
                <c:pt idx="2">
                  <c:v>5</c:v>
                </c:pt>
                <c:pt idx="3">
                  <c:v>6</c:v>
                </c:pt>
              </c:numCache>
            </c:numRef>
          </c:cat>
          <c:val>
            <c:numRef>
              <c:f>Sheet1!$D$2:$D$5</c:f>
              <c:numCache>
                <c:formatCode>General</c:formatCode>
                <c:ptCount val="4"/>
                <c:pt idx="0">
                  <c:v>0.36222221999999998</c:v>
                </c:pt>
                <c:pt idx="1">
                  <c:v>0.5</c:v>
                </c:pt>
                <c:pt idx="2">
                  <c:v>4.4444443999999998E-3</c:v>
                </c:pt>
                <c:pt idx="3">
                  <c:v>0.13333333</c:v>
                </c:pt>
              </c:numCache>
            </c:numRef>
          </c:val>
        </c:ser>
        <c:dLbls>
          <c:showLegendKey val="0"/>
          <c:showVal val="0"/>
          <c:showCatName val="0"/>
          <c:showSerName val="0"/>
          <c:showPercent val="0"/>
          <c:showBubbleSize val="0"/>
        </c:dLbls>
        <c:gapWidth val="150"/>
        <c:axId val="133916544"/>
        <c:axId val="133922816"/>
      </c:barChart>
      <c:catAx>
        <c:axId val="133916544"/>
        <c:scaling>
          <c:orientation val="minMax"/>
        </c:scaling>
        <c:delete val="0"/>
        <c:axPos val="b"/>
        <c:title>
          <c:tx>
            <c:rich>
              <a:bodyPr/>
              <a:lstStyle/>
              <a:p>
                <a:pPr>
                  <a:defRPr/>
                </a:pPr>
                <a:r>
                  <a:rPr lang="en-US" dirty="0" smtClean="0"/>
                  <a:t>Score</a:t>
                </a:r>
                <a:endParaRPr lang="en-US" dirty="0"/>
              </a:p>
            </c:rich>
          </c:tx>
          <c:layout/>
          <c:overlay val="0"/>
        </c:title>
        <c:numFmt formatCode="General" sourceLinked="1"/>
        <c:majorTickMark val="out"/>
        <c:minorTickMark val="none"/>
        <c:tickLblPos val="nextTo"/>
        <c:crossAx val="133922816"/>
        <c:crosses val="autoZero"/>
        <c:auto val="1"/>
        <c:lblAlgn val="ctr"/>
        <c:lblOffset val="100"/>
        <c:noMultiLvlLbl val="0"/>
      </c:catAx>
      <c:valAx>
        <c:axId val="133922816"/>
        <c:scaling>
          <c:orientation val="minMax"/>
        </c:scaling>
        <c:delete val="0"/>
        <c:axPos val="l"/>
        <c:majorGridlines/>
        <c:title>
          <c:tx>
            <c:rich>
              <a:bodyPr rot="-5400000" vert="horz"/>
              <a:lstStyle/>
              <a:p>
                <a:pPr>
                  <a:defRPr/>
                </a:pPr>
                <a:r>
                  <a:rPr lang="en-US" dirty="0" err="1" smtClean="0"/>
                  <a:t>Kans</a:t>
                </a:r>
                <a:endParaRPr lang="en-US" dirty="0"/>
              </a:p>
            </c:rich>
          </c:tx>
          <c:layout/>
          <c:overlay val="0"/>
        </c:title>
        <c:numFmt formatCode="General" sourceLinked="1"/>
        <c:majorTickMark val="out"/>
        <c:minorTickMark val="none"/>
        <c:tickLblPos val="nextTo"/>
        <c:crossAx val="13391654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28-Nov-17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28-11-2017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Hallo, Ik ben Sus Verwimp, een master student</a:t>
            </a:r>
            <a:r>
              <a:rPr lang="nl-NL" baseline="0" dirty="0" smtClean="0"/>
              <a:t> </a:t>
            </a:r>
            <a:r>
              <a:rPr lang="nl-NL" dirty="0" smtClean="0"/>
              <a:t>toegepaste informatica en mijn thesis onderwerp bestaat uit een case study over het programmeren met onzekerheid.</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19</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20</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26</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27</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a:t>
            </a:r>
            <a:r>
              <a:rPr lang="pt-BR" dirty="0" smtClean="0"/>
              <a:t>én</a:t>
            </a:r>
            <a:r>
              <a:rPr lang="en-US" baseline="0" dirty="0" smtClean="0"/>
              <a:t> van de </a:t>
            </a:r>
            <a:r>
              <a:rPr lang="en-US" baseline="0" dirty="0" err="1" smtClean="0"/>
              <a:t>belangrijkste</a:t>
            </a:r>
            <a:r>
              <a:rPr lang="en-US" baseline="0" dirty="0" smtClean="0"/>
              <a:t> regels in het </a:t>
            </a:r>
            <a:r>
              <a:rPr lang="en-US" baseline="0" dirty="0" err="1" smtClean="0"/>
              <a:t>werken</a:t>
            </a:r>
            <a:r>
              <a:rPr lang="en-US" baseline="0" dirty="0" smtClean="0"/>
              <a:t> met </a:t>
            </a:r>
            <a:r>
              <a:rPr lang="en-US" dirty="0" err="1" smtClean="0"/>
              <a:t>onzekerheid</a:t>
            </a:r>
            <a:r>
              <a:rPr lang="en-US" dirty="0" smtClean="0"/>
              <a:t> </a:t>
            </a:r>
            <a:r>
              <a:rPr lang="en-US" baseline="0" dirty="0" smtClean="0"/>
              <a:t>is de Bayes’ Rule.</a:t>
            </a:r>
          </a:p>
          <a:p>
            <a:endParaRPr lang="en-US" baseline="0" dirty="0" smtClean="0"/>
          </a:p>
          <a:p>
            <a:r>
              <a:rPr lang="pt-BR" dirty="0" smtClean="0"/>
              <a:t>French e, è, é, ê, ë</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28</a:t>
            </a:fld>
            <a:endParaRPr lang="nl-NL"/>
          </a:p>
        </p:txBody>
      </p:sp>
    </p:spTree>
    <p:extLst>
      <p:ext uri="{BB962C8B-B14F-4D97-AF65-F5344CB8AC3E}">
        <p14:creationId xmlns:p14="http://schemas.microsoft.com/office/powerpoint/2010/main" val="302725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dirty="0" smtClean="0"/>
              <a:t> </a:t>
            </a:r>
            <a:r>
              <a:rPr lang="en-US" dirty="0" err="1" smtClean="0"/>
              <a:t>zijn</a:t>
            </a:r>
            <a:r>
              <a:rPr lang="en-US" dirty="0" smtClean="0"/>
              <a:t> </a:t>
            </a:r>
            <a:r>
              <a:rPr lang="en-US" dirty="0" err="1" smtClean="0"/>
              <a:t>Probabilistische</a:t>
            </a:r>
            <a:r>
              <a:rPr lang="en-US" dirty="0" smtClean="0"/>
              <a:t> </a:t>
            </a:r>
            <a:r>
              <a:rPr lang="en-US" dirty="0" err="1" smtClean="0"/>
              <a:t>Programmeertalen</a:t>
            </a:r>
            <a:r>
              <a:rPr lang="en-US" dirty="0" smtClean="0"/>
              <a:t> of Probabilistic</a:t>
            </a:r>
            <a:r>
              <a:rPr lang="en-US" baseline="0" dirty="0" smtClean="0"/>
              <a:t> Programming Languages (PPL’s)? PPL’s </a:t>
            </a:r>
            <a:r>
              <a:rPr lang="nl-BE" baseline="0" noProof="0" dirty="0" smtClean="0"/>
              <a:t>zijn</a:t>
            </a:r>
            <a:r>
              <a:rPr lang="en-US" baseline="0" dirty="0" smtClean="0"/>
              <a:t> </a:t>
            </a:r>
            <a:r>
              <a:rPr lang="en-US" baseline="0" dirty="0" err="1" smtClean="0"/>
              <a:t>programmeertalen</a:t>
            </a:r>
            <a:r>
              <a:rPr lang="en-US" baseline="0" dirty="0" smtClean="0"/>
              <a:t> die het </a:t>
            </a:r>
            <a:r>
              <a:rPr lang="en-US" baseline="0" dirty="0" err="1" smtClean="0"/>
              <a:t>programmeren</a:t>
            </a:r>
            <a:r>
              <a:rPr lang="en-US" baseline="0" dirty="0" smtClean="0"/>
              <a:t> met </a:t>
            </a:r>
            <a:r>
              <a:rPr lang="en-US" baseline="0" dirty="0" err="1" smtClean="0"/>
              <a:t>onzekerheid</a:t>
            </a:r>
            <a:r>
              <a:rPr lang="en-US" baseline="0" dirty="0" smtClean="0"/>
              <a:t> </a:t>
            </a:r>
            <a:r>
              <a:rPr lang="en-US" baseline="0" dirty="0" err="1" smtClean="0"/>
              <a:t>vergemakkelijken</a:t>
            </a:r>
            <a:r>
              <a:rPr lang="en-US" baseline="0" dirty="0" smtClean="0"/>
              <a:t>. </a:t>
            </a:r>
            <a:r>
              <a:rPr lang="en-US" baseline="0" dirty="0" err="1" smtClean="0"/>
              <a:t>Achter</a:t>
            </a:r>
            <a:r>
              <a:rPr lang="en-US" baseline="0" dirty="0" smtClean="0"/>
              <a:t> </a:t>
            </a:r>
            <a:r>
              <a:rPr lang="en-US" baseline="0" dirty="0" err="1" smtClean="0"/>
              <a:t>deze</a:t>
            </a:r>
            <a:r>
              <a:rPr lang="en-US" baseline="0" dirty="0" smtClean="0"/>
              <a:t> PPL’s </a:t>
            </a:r>
            <a:r>
              <a:rPr lang="en-US" baseline="0" dirty="0" err="1" smtClean="0"/>
              <a:t>schuilt</a:t>
            </a:r>
            <a:r>
              <a:rPr lang="en-US" baseline="0" dirty="0" smtClean="0"/>
              <a:t> </a:t>
            </a:r>
            <a:r>
              <a:rPr lang="en-US" baseline="0" dirty="0" err="1" smtClean="0"/>
              <a:t>een</a:t>
            </a:r>
            <a:r>
              <a:rPr lang="en-US" baseline="0" dirty="0" smtClean="0"/>
              <a:t> </a:t>
            </a:r>
            <a:r>
              <a:rPr lang="en-US" baseline="0" dirty="0" err="1" smtClean="0"/>
              <a:t>inferentie</a:t>
            </a:r>
            <a:r>
              <a:rPr lang="en-US" baseline="0" dirty="0" smtClean="0"/>
              <a:t> machine die het </a:t>
            </a:r>
            <a:r>
              <a:rPr lang="en-US" baseline="0" dirty="0" err="1" smtClean="0"/>
              <a:t>berekenen</a:t>
            </a:r>
            <a:r>
              <a:rPr lang="en-US" baseline="0" dirty="0" smtClean="0"/>
              <a:t> van de </a:t>
            </a:r>
            <a:r>
              <a:rPr lang="en-US" baseline="0" dirty="0" err="1" smtClean="0"/>
              <a:t>inferentie</a:t>
            </a:r>
            <a:r>
              <a:rPr lang="en-US" baseline="0" dirty="0" smtClean="0"/>
              <a:t> </a:t>
            </a:r>
            <a:r>
              <a:rPr lang="en-US" baseline="0" dirty="0" err="1" smtClean="0"/>
              <a:t>automatiseert</a:t>
            </a:r>
            <a:r>
              <a:rPr lang="en-US" baseline="0" dirty="0" smtClean="0"/>
              <a:t>. </a:t>
            </a:r>
            <a:r>
              <a:rPr lang="en-US" baseline="0" dirty="0" err="1" smtClean="0"/>
              <a:t>Er</a:t>
            </a:r>
            <a:r>
              <a:rPr lang="en-US" baseline="0" dirty="0" smtClean="0"/>
              <a:t> </a:t>
            </a:r>
            <a:r>
              <a:rPr lang="en-US" baseline="0" dirty="0" err="1" smtClean="0"/>
              <a:t>zijn</a:t>
            </a:r>
            <a:r>
              <a:rPr lang="en-US" baseline="0" dirty="0" smtClean="0"/>
              <a:t> </a:t>
            </a:r>
            <a:r>
              <a:rPr lang="en-US" baseline="0" dirty="0" err="1" smtClean="0"/>
              <a:t>veel</a:t>
            </a:r>
            <a:r>
              <a:rPr lang="en-US" baseline="0" dirty="0" smtClean="0"/>
              <a:t> </a:t>
            </a:r>
            <a:r>
              <a:rPr lang="en-US" baseline="0" dirty="0" err="1" smtClean="0"/>
              <a:t>verschillende</a:t>
            </a:r>
            <a:r>
              <a:rPr lang="en-US" baseline="0" dirty="0" smtClean="0"/>
              <a:t> PPL’s. De </a:t>
            </a:r>
            <a:r>
              <a:rPr lang="en-US" baseline="0" dirty="0" err="1" smtClean="0"/>
              <a:t>lijst</a:t>
            </a:r>
            <a:r>
              <a:rPr lang="en-US" baseline="0" dirty="0" smtClean="0"/>
              <a:t> met </a:t>
            </a:r>
            <a:r>
              <a:rPr lang="en-US" baseline="0" dirty="0" err="1" smtClean="0"/>
              <a:t>verschillende</a:t>
            </a:r>
            <a:r>
              <a:rPr lang="en-US" baseline="0" dirty="0" smtClean="0"/>
              <a:t> PPL’s is </a:t>
            </a:r>
            <a:r>
              <a:rPr lang="en-US" baseline="0" dirty="0" err="1" smtClean="0"/>
              <a:t>beschikbaar</a:t>
            </a:r>
            <a:r>
              <a:rPr lang="en-US" baseline="0" dirty="0" smtClean="0"/>
              <a:t> via </a:t>
            </a:r>
            <a:r>
              <a:rPr lang="en-US" baseline="0" dirty="0" err="1" smtClean="0"/>
              <a:t>deze</a:t>
            </a:r>
            <a:r>
              <a:rPr lang="en-US" baseline="0" dirty="0" smtClean="0"/>
              <a:t> link. De 2 PPL’s </a:t>
            </a:r>
            <a:r>
              <a:rPr lang="en-US" baseline="0" dirty="0" err="1" smtClean="0"/>
              <a:t>waar</a:t>
            </a:r>
            <a:r>
              <a:rPr lang="en-US" baseline="0" dirty="0" smtClean="0"/>
              <a:t> </a:t>
            </a:r>
            <a:r>
              <a:rPr lang="en-US" baseline="0" dirty="0" err="1" smtClean="0"/>
              <a:t>ik</a:t>
            </a:r>
            <a:r>
              <a:rPr lang="en-US" baseline="0" dirty="0" smtClean="0"/>
              <a:t> </a:t>
            </a:r>
            <a:r>
              <a:rPr lang="en-US" baseline="0" dirty="0" err="1" smtClean="0"/>
              <a:t>mij</a:t>
            </a:r>
            <a:r>
              <a:rPr lang="en-US" baseline="0" dirty="0" smtClean="0"/>
              <a:t> op focus </a:t>
            </a:r>
            <a:r>
              <a:rPr lang="en-US" baseline="0" dirty="0" err="1" smtClean="0"/>
              <a:t>zijn</a:t>
            </a:r>
            <a:r>
              <a:rPr lang="en-US" baseline="0" dirty="0" smtClean="0"/>
              <a:t> ProbLog2 en Anglican.</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PPL’s </a:t>
            </a:r>
            <a:r>
              <a:rPr lang="en-US" baseline="0" dirty="0" err="1" smtClean="0"/>
              <a:t>aan</a:t>
            </a:r>
            <a:r>
              <a:rPr lang="en-US" baseline="0" dirty="0" smtClean="0"/>
              <a:t> de hand van </a:t>
            </a:r>
            <a:r>
              <a:rPr lang="en-US" baseline="0" dirty="0" err="1" smtClean="0"/>
              <a:t>qualitatieve</a:t>
            </a:r>
            <a:r>
              <a:rPr lang="en-US" baseline="0" dirty="0" smtClean="0"/>
              <a:t> en </a:t>
            </a:r>
            <a:r>
              <a:rPr lang="en-US" baseline="0" dirty="0" err="1" smtClean="0"/>
              <a:t>quantitatieve</a:t>
            </a:r>
            <a:r>
              <a:rPr lang="en-US" baseline="0" dirty="0" smtClean="0"/>
              <a:t> criteria. De </a:t>
            </a:r>
            <a:r>
              <a:rPr lang="en-US" baseline="0" dirty="0" err="1" smtClean="0"/>
              <a:t>verschillende</a:t>
            </a:r>
            <a:r>
              <a:rPr lang="en-US" baseline="0" dirty="0" smtClean="0"/>
              <a:t> criteria </a:t>
            </a:r>
            <a:r>
              <a:rPr lang="en-US" baseline="0" dirty="0" err="1" smtClean="0"/>
              <a:t>zijn</a:t>
            </a:r>
            <a:r>
              <a:rPr lang="en-US" baseline="0" dirty="0" smtClean="0"/>
              <a:t>: </a:t>
            </a:r>
            <a:r>
              <a:rPr lang="en-US" baseline="0" dirty="0" err="1" smtClean="0"/>
              <a:t>performantie</a:t>
            </a:r>
            <a:r>
              <a:rPr lang="en-US" baseline="0" dirty="0" smtClean="0"/>
              <a:t>: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kan</a:t>
            </a:r>
            <a:r>
              <a:rPr lang="en-US" baseline="0" dirty="0" smtClean="0"/>
              <a:t> het </a:t>
            </a:r>
            <a:r>
              <a:rPr lang="en-US" baseline="0" dirty="0" err="1" smtClean="0"/>
              <a:t>snelst</a:t>
            </a:r>
            <a:r>
              <a:rPr lang="en-US" baseline="0" dirty="0" smtClean="0"/>
              <a:t> het </a:t>
            </a:r>
            <a:r>
              <a:rPr lang="en-US" baseline="0" dirty="0" err="1" smtClean="0"/>
              <a:t>gevraagde</a:t>
            </a:r>
            <a:r>
              <a:rPr lang="en-US" baseline="0" dirty="0" smtClean="0"/>
              <a:t> </a:t>
            </a:r>
            <a:r>
              <a:rPr lang="en-US" baseline="0" dirty="0" err="1" smtClean="0"/>
              <a:t>probleem</a:t>
            </a:r>
            <a:r>
              <a:rPr lang="en-US" baseline="0" dirty="0" smtClean="0"/>
              <a:t> </a:t>
            </a:r>
            <a:r>
              <a:rPr lang="en-US" baseline="0" dirty="0" err="1" smtClean="0"/>
              <a:t>oplossen</a:t>
            </a:r>
            <a:r>
              <a:rPr lang="en-US" baseline="0" dirty="0" smtClean="0"/>
              <a:t>; </a:t>
            </a:r>
            <a:r>
              <a:rPr lang="en-US" baseline="0" dirty="0" err="1" smtClean="0"/>
              <a:t>geheugengebruik</a:t>
            </a:r>
            <a:r>
              <a:rPr lang="en-US" baseline="0" dirty="0" smtClean="0"/>
              <a:t>, </a:t>
            </a:r>
            <a:r>
              <a:rPr lang="en-US" baseline="0" dirty="0" err="1" smtClean="0"/>
              <a:t>expressiviteit</a:t>
            </a:r>
            <a:r>
              <a:rPr lang="en-US" baseline="0" dirty="0" smtClean="0"/>
              <a:t>: </a:t>
            </a:r>
            <a:r>
              <a:rPr lang="en-US" baseline="0" dirty="0" err="1" smtClean="0"/>
              <a:t>dit</a:t>
            </a:r>
            <a:r>
              <a:rPr lang="en-US" baseline="0" dirty="0" smtClean="0"/>
              <a:t> </a:t>
            </a:r>
            <a:r>
              <a:rPr lang="en-US" baseline="0" dirty="0" err="1" smtClean="0"/>
              <a:t>wil</a:t>
            </a:r>
            <a:r>
              <a:rPr lang="en-US" baseline="0" dirty="0" smtClean="0"/>
              <a:t> </a:t>
            </a:r>
            <a:r>
              <a:rPr lang="en-US" baseline="0" dirty="0" err="1" smtClean="0"/>
              <a:t>zeggen</a:t>
            </a:r>
            <a:r>
              <a:rPr lang="en-US" baseline="0" dirty="0" smtClean="0"/>
              <a:t> in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kunnen</a:t>
            </a:r>
            <a:r>
              <a:rPr lang="en-US" baseline="0" dirty="0" smtClean="0"/>
              <a:t> we </a:t>
            </a:r>
            <a:r>
              <a:rPr lang="en-US" baseline="0" dirty="0" err="1" smtClean="0"/>
              <a:t>meer</a:t>
            </a:r>
            <a:r>
              <a:rPr lang="en-US" baseline="0" dirty="0" smtClean="0"/>
              <a:t> </a:t>
            </a:r>
            <a:r>
              <a:rPr lang="en-US" baseline="0" dirty="0" err="1" smtClean="0"/>
              <a:t>simmuleren</a:t>
            </a:r>
            <a:r>
              <a:rPr lang="en-US" baseline="0" dirty="0" smtClean="0"/>
              <a:t> </a:t>
            </a:r>
            <a:r>
              <a:rPr lang="en-US" baseline="0" dirty="0" err="1" smtClean="0"/>
              <a:t>dan</a:t>
            </a:r>
            <a:r>
              <a:rPr lang="en-US" baseline="0" dirty="0" smtClean="0"/>
              <a:t> in de </a:t>
            </a:r>
            <a:r>
              <a:rPr lang="en-US" baseline="0" dirty="0" err="1" smtClean="0"/>
              <a:t>andere</a:t>
            </a:r>
            <a:r>
              <a:rPr lang="en-US" baseline="0" dirty="0" smtClean="0"/>
              <a:t>; </a:t>
            </a:r>
            <a:r>
              <a:rPr lang="en-US" baseline="0" dirty="0" err="1" smtClean="0"/>
              <a:t>uitbreidbaarheid</a:t>
            </a:r>
            <a:r>
              <a:rPr lang="en-US" baseline="0" dirty="0" smtClean="0"/>
              <a:t>: </a:t>
            </a:r>
            <a:r>
              <a:rPr lang="en-US" baseline="0" dirty="0" err="1" smtClean="0"/>
              <a:t>waar</a:t>
            </a:r>
            <a:r>
              <a:rPr lang="en-US" baseline="0" dirty="0" smtClean="0"/>
              <a:t> we </a:t>
            </a:r>
            <a:r>
              <a:rPr lang="en-US" baseline="0" dirty="0" err="1" smtClean="0"/>
              <a:t>zien</a:t>
            </a:r>
            <a:r>
              <a:rPr lang="en-US" baseline="0" dirty="0" smtClean="0"/>
              <a:t> hoe </a:t>
            </a:r>
            <a:r>
              <a:rPr lang="en-US" baseline="0" dirty="0" err="1" smtClean="0"/>
              <a:t>gemakkelijk</a:t>
            </a:r>
            <a:r>
              <a:rPr lang="en-US" baseline="0" dirty="0" smtClean="0"/>
              <a:t> het is </a:t>
            </a:r>
            <a:r>
              <a:rPr lang="en-US" baseline="0" dirty="0" err="1" smtClean="0"/>
              <a:t>om</a:t>
            </a:r>
            <a:r>
              <a:rPr lang="en-US" baseline="0" dirty="0" smtClean="0"/>
              <a:t> </a:t>
            </a:r>
            <a:r>
              <a:rPr lang="en-US" baseline="0" dirty="0" err="1" smtClean="0"/>
              <a:t>distributies</a:t>
            </a:r>
            <a:r>
              <a:rPr lang="en-US" baseline="0" dirty="0" smtClean="0"/>
              <a:t> en regels van het model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passen</a:t>
            </a:r>
            <a:r>
              <a:rPr lang="en-US" baseline="0" dirty="0" smtClean="0"/>
              <a:t>; tools </a:t>
            </a:r>
            <a:r>
              <a:rPr lang="en-US" baseline="0" dirty="0" err="1" smtClean="0"/>
              <a:t>beschikbaar</a:t>
            </a:r>
            <a:r>
              <a:rPr lang="en-US" baseline="0" dirty="0" smtClean="0"/>
              <a:t>: </a:t>
            </a:r>
            <a:r>
              <a:rPr lang="en-US" baseline="0" dirty="0" err="1" smtClean="0"/>
              <a:t>zoals</a:t>
            </a:r>
            <a:r>
              <a:rPr lang="en-US" baseline="0" dirty="0" smtClean="0"/>
              <a:t> debugger, REPL, IDE,… ; de </a:t>
            </a:r>
            <a:r>
              <a:rPr lang="en-US" baseline="0" dirty="0" err="1" smtClean="0"/>
              <a:t>moeilijkheidsgraad</a:t>
            </a:r>
            <a:r>
              <a:rPr lang="en-US" baseline="0" dirty="0" smtClean="0"/>
              <a:t> van het </a:t>
            </a:r>
            <a:r>
              <a:rPr lang="en-US" baseline="0" dirty="0" err="1" smtClean="0"/>
              <a:t>leren</a:t>
            </a:r>
            <a:r>
              <a:rPr lang="en-US" baseline="0" dirty="0" smtClean="0"/>
              <a:t> van en het </a:t>
            </a:r>
            <a:r>
              <a:rPr lang="en-US" baseline="0" dirty="0" err="1" smtClean="0"/>
              <a:t>programmeren</a:t>
            </a:r>
            <a:r>
              <a:rPr lang="en-US" baseline="0" dirty="0" smtClean="0"/>
              <a:t> in de </a:t>
            </a:r>
            <a:r>
              <a:rPr lang="en-US" baseline="0" dirty="0" err="1" smtClean="0"/>
              <a:t>taal</a:t>
            </a:r>
            <a:r>
              <a:rPr lang="en-US" baseline="0" dirty="0" smtClean="0"/>
              <a:t>. </a:t>
            </a:r>
            <a:r>
              <a:rPr lang="en-US" baseline="0" dirty="0" err="1" smtClean="0"/>
              <a:t>Dit</a:t>
            </a:r>
            <a:r>
              <a:rPr lang="en-US" baseline="0" dirty="0" smtClean="0"/>
              <a:t> </a:t>
            </a:r>
            <a:r>
              <a:rPr lang="en-US" baseline="0" dirty="0" err="1" smtClean="0"/>
              <a:t>gaat</a:t>
            </a:r>
            <a:r>
              <a:rPr lang="en-US" baseline="0" dirty="0" smtClean="0"/>
              <a:t> </a:t>
            </a:r>
            <a:r>
              <a:rPr lang="en-US" baseline="0" dirty="0" err="1" smtClean="0"/>
              <a:t>meestal</a:t>
            </a:r>
            <a:r>
              <a:rPr lang="en-US" baseline="0" dirty="0" smtClean="0"/>
              <a:t> </a:t>
            </a:r>
            <a:r>
              <a:rPr lang="en-US" baseline="0" dirty="0" err="1" smtClean="0"/>
              <a:t>samen</a:t>
            </a:r>
            <a:r>
              <a:rPr lang="en-US" baseline="0" dirty="0" smtClean="0"/>
              <a:t> met het </a:t>
            </a:r>
            <a:r>
              <a:rPr lang="en-US" baseline="0" dirty="0" err="1" smtClean="0"/>
              <a:t>programmeerparadigma</a:t>
            </a:r>
            <a:r>
              <a:rPr lang="en-US" baseline="0" dirty="0" smtClean="0"/>
              <a:t>. Criteria </a:t>
            </a:r>
            <a:r>
              <a:rPr lang="en-US" baseline="0" dirty="0" err="1" smtClean="0"/>
              <a:t>zoals</a:t>
            </a:r>
            <a:r>
              <a:rPr lang="en-US" baseline="0" dirty="0" smtClean="0"/>
              <a:t> </a:t>
            </a:r>
            <a:r>
              <a:rPr lang="en-US" baseline="0" dirty="0" err="1" smtClean="0"/>
              <a:t>moeilijkheidsgraad</a:t>
            </a:r>
            <a:r>
              <a:rPr lang="en-US" baseline="0" dirty="0" smtClean="0"/>
              <a:t> </a:t>
            </a:r>
            <a:r>
              <a:rPr lang="en-US" baseline="0" dirty="0" err="1" smtClean="0"/>
              <a:t>zijn</a:t>
            </a:r>
            <a:r>
              <a:rPr lang="en-US" baseline="0" dirty="0" smtClean="0"/>
              <a:t> </a:t>
            </a:r>
            <a:r>
              <a:rPr lang="en-US" baseline="0" dirty="0" err="1" smtClean="0"/>
              <a:t>subjectief</a:t>
            </a:r>
            <a:r>
              <a:rPr lang="en-US" baseline="0" dirty="0" smtClean="0"/>
              <a:t> </a:t>
            </a:r>
            <a:r>
              <a:rPr lang="en-US" baseline="0" dirty="0" err="1" smtClean="0"/>
              <a:t>gerichte</a:t>
            </a:r>
            <a:r>
              <a:rPr lang="en-US" baseline="0" dirty="0" smtClean="0"/>
              <a:t> criteria. In de </a:t>
            </a:r>
            <a:r>
              <a:rPr lang="en-US" baseline="0" dirty="0" err="1" smtClean="0"/>
              <a:t>toekomst</a:t>
            </a:r>
            <a:r>
              <a:rPr lang="en-US" baseline="0" dirty="0" smtClean="0"/>
              <a:t> van </a:t>
            </a:r>
            <a:r>
              <a:rPr lang="en-US" baseline="0" dirty="0" err="1" smtClean="0"/>
              <a:t>mijn</a:t>
            </a:r>
            <a:r>
              <a:rPr lang="en-US" baseline="0" dirty="0" smtClean="0"/>
              <a:t> thesis </a:t>
            </a:r>
            <a:r>
              <a:rPr lang="en-US" baseline="0" dirty="0" err="1" smtClean="0"/>
              <a:t>kunnen</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meerdere</a:t>
            </a:r>
            <a:r>
              <a:rPr lang="en-US" baseline="0" dirty="0" smtClean="0"/>
              <a:t> criteria </a:t>
            </a:r>
            <a:r>
              <a:rPr lang="en-US" baseline="0" dirty="0" err="1" smtClean="0"/>
              <a:t>bijkomen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Tijdens de ontwikkeling kan ik al verschillende criteria evalueren zoals welke tools er beschikbaar zijn, de moeilijkheidsgraad en het programmeerparadigma. Na de implementatie kan ik andere criteria gaan evalueren, zoals </a:t>
            </a:r>
            <a:r>
              <a:rPr lang="nl-NL" baseline="0" dirty="0" err="1" smtClean="0"/>
              <a:t>performantie</a:t>
            </a:r>
            <a:r>
              <a:rPr lang="nl-NL" baseline="0" dirty="0" smtClean="0"/>
              <a:t>, geheugengebruik en uitbreidbaarheid. Expressiviteit zal ik pas kunnen evalueren als beide modellen af zijn. Uiteindelijk wil ik aangeven welke PPL in welke criteria beter is dan de andere. Momenteel doe ik dit voor 2 talen, Problog2 en </a:t>
            </a:r>
            <a:r>
              <a:rPr lang="nl-NL" baseline="0" dirty="0" err="1" smtClean="0"/>
              <a:t>Anglican</a:t>
            </a:r>
            <a:r>
              <a:rPr lang="nl-NL" baseline="0" dirty="0" smtClean="0"/>
              <a:t>. Ik zal eerst het model implementeren in deze twee talen, waarna ik deze twee talen evalueer tegen elkaar. Als er tijd genoeg is zal ik dit uitbreiden naar een 3de taal.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52629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a:t>
            </a:r>
            <a:r>
              <a:rPr lang="pt-BR" dirty="0" smtClean="0"/>
              <a:t>ë</a:t>
            </a:r>
            <a:r>
              <a:rPr lang="en-US" baseline="0" dirty="0" err="1" smtClean="0"/>
              <a:t>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a:t>
            </a:r>
            <a:r>
              <a:rPr lang="pt-BR" dirty="0" smtClean="0"/>
              <a:t>ë</a:t>
            </a:r>
            <a:r>
              <a:rPr lang="en-US" baseline="0" dirty="0" err="1" smtClean="0"/>
              <a:t>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a:t>
            </a:r>
            <a:r>
              <a:rPr lang="pt-BR" dirty="0" smtClean="0"/>
              <a:t>ë</a:t>
            </a:r>
            <a:r>
              <a:rPr lang="en-US" baseline="0" dirty="0" err="1" smtClean="0"/>
              <a:t>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komt</a:t>
            </a:r>
            <a:r>
              <a:rPr lang="en-US" baseline="0" dirty="0" smtClean="0"/>
              <a:t> </a:t>
            </a:r>
            <a:r>
              <a:rPr lang="en-US" baseline="0" dirty="0" err="1" smtClean="0"/>
              <a:t>er</a:t>
            </a:r>
            <a:r>
              <a:rPr lang="en-US" baseline="0" dirty="0" smtClean="0"/>
              <a:t> </a:t>
            </a:r>
            <a:r>
              <a:rPr lang="en-US" baseline="0" dirty="0" err="1" smtClean="0"/>
              <a:t>dus</a:t>
            </a:r>
            <a:r>
              <a:rPr lang="en-US" baseline="0" dirty="0" smtClean="0"/>
              <a:t> </a:t>
            </a:r>
            <a:r>
              <a:rPr lang="en-US" baseline="0" dirty="0" err="1" smtClean="0"/>
              <a:t>vaak</a:t>
            </a:r>
            <a:r>
              <a:rPr lang="en-US" baseline="0" dirty="0" smtClean="0"/>
              <a:t> op </a:t>
            </a:r>
            <a:r>
              <a:rPr lang="en-US" baseline="0" dirty="0" err="1" smtClean="0"/>
              <a:t>neer</a:t>
            </a:r>
            <a:r>
              <a:rPr lang="en-US" baseline="0" dirty="0" smtClean="0"/>
              <a:t> </a:t>
            </a:r>
            <a:r>
              <a:rPr lang="en-US" baseline="0" dirty="0" err="1" smtClean="0"/>
              <a:t>dat</a:t>
            </a:r>
            <a:r>
              <a:rPr lang="en-US" baseline="0" dirty="0" smtClean="0"/>
              <a:t> </a:t>
            </a:r>
            <a:r>
              <a:rPr lang="en-US" baseline="0" dirty="0" err="1" smtClean="0"/>
              <a:t>evaluaties</a:t>
            </a:r>
            <a:r>
              <a:rPr lang="en-US" baseline="0" dirty="0" smtClean="0"/>
              <a:t> van PPL’s </a:t>
            </a:r>
            <a:r>
              <a:rPr lang="en-US" baseline="0" dirty="0" err="1" smtClean="0"/>
              <a:t>gebeuren</a:t>
            </a:r>
            <a:r>
              <a:rPr lang="en-US" baseline="0" dirty="0" smtClean="0"/>
              <a:t> in </a:t>
            </a:r>
            <a:r>
              <a:rPr lang="en-US" baseline="0" dirty="0" err="1" smtClean="0"/>
              <a:t>deze</a:t>
            </a:r>
            <a:r>
              <a:rPr lang="en-US" baseline="0" dirty="0" smtClean="0"/>
              <a:t> </a:t>
            </a:r>
            <a:r>
              <a:rPr lang="en-US" baseline="0" dirty="0" err="1" smtClean="0"/>
              <a:t>richting</a:t>
            </a:r>
            <a:r>
              <a:rPr lang="en-US" baseline="0" dirty="0" smtClean="0"/>
              <a:t>. Logic PPL </a:t>
            </a:r>
            <a:r>
              <a:rPr lang="en-US" baseline="0" dirty="0" err="1" smtClean="0"/>
              <a:t>naar</a:t>
            </a:r>
            <a:r>
              <a:rPr lang="en-US" baseline="0" dirty="0" smtClean="0"/>
              <a:t> logic PPL of van LISP-like PPL </a:t>
            </a:r>
            <a:r>
              <a:rPr lang="en-US" baseline="0" dirty="0" err="1" smtClean="0"/>
              <a:t>naar</a:t>
            </a:r>
            <a:r>
              <a:rPr lang="en-US" baseline="0" dirty="0" smtClean="0"/>
              <a:t> LISP-like PPL of in </a:t>
            </a:r>
            <a:r>
              <a:rPr lang="en-US" baseline="0" dirty="0" err="1" smtClean="0"/>
              <a:t>andere</a:t>
            </a:r>
            <a:r>
              <a:rPr lang="en-US" baseline="0" dirty="0" smtClean="0"/>
              <a:t> </a:t>
            </a:r>
            <a:r>
              <a:rPr lang="en-US" baseline="0" dirty="0" err="1" smtClean="0"/>
              <a:t>woorden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Omdat</a:t>
            </a:r>
            <a:r>
              <a:rPr lang="en-US" dirty="0" smtClean="0"/>
              <a:t> het </a:t>
            </a:r>
            <a:r>
              <a:rPr lang="en-US" dirty="0" err="1" smtClean="0"/>
              <a:t>evalueren</a:t>
            </a:r>
            <a:r>
              <a:rPr lang="en-US" baseline="0" dirty="0" smtClean="0"/>
              <a:t> van </a:t>
            </a:r>
            <a:r>
              <a:rPr lang="en-US" baseline="0" dirty="0" err="1" smtClean="0"/>
              <a:t>programmeer</a:t>
            </a:r>
            <a:r>
              <a:rPr lang="en-US" baseline="0" dirty="0" smtClean="0"/>
              <a:t> </a:t>
            </a:r>
            <a:r>
              <a:rPr lang="en-US" baseline="0" dirty="0" err="1" smtClean="0"/>
              <a:t>talen</a:t>
            </a:r>
            <a:r>
              <a:rPr lang="en-US" baseline="0" dirty="0" smtClean="0"/>
              <a:t> die </a:t>
            </a:r>
            <a:r>
              <a:rPr lang="en-US" baseline="0" dirty="0" err="1" smtClean="0"/>
              <a:t>niet</a:t>
            </a:r>
            <a:r>
              <a:rPr lang="en-US" baseline="0" dirty="0" smtClean="0"/>
              <a:t> </a:t>
            </a:r>
            <a:r>
              <a:rPr lang="en-US" baseline="0" dirty="0" err="1" smtClean="0"/>
              <a:t>hetzelfde</a:t>
            </a:r>
            <a:r>
              <a:rPr lang="en-US" baseline="0" dirty="0" smtClean="0"/>
              <a:t> </a:t>
            </a:r>
            <a:r>
              <a:rPr lang="en-US" baseline="0" dirty="0" err="1" smtClean="0"/>
              <a:t>programmeerparadigma</a:t>
            </a:r>
            <a:r>
              <a:rPr lang="en-US" baseline="0" dirty="0" smtClean="0"/>
              <a:t> </a:t>
            </a:r>
            <a:r>
              <a:rPr lang="en-US" baseline="0" dirty="0" err="1" smtClean="0"/>
              <a:t>hebben</a:t>
            </a:r>
            <a:r>
              <a:rPr lang="en-US" baseline="0" dirty="0" smtClean="0"/>
              <a:t> </a:t>
            </a:r>
            <a:r>
              <a:rPr lang="en-US" baseline="0" dirty="0" err="1" smtClean="0"/>
              <a:t>niet</a:t>
            </a:r>
            <a:r>
              <a:rPr lang="en-US" baseline="0" dirty="0" smtClean="0"/>
              <a:t> </a:t>
            </a:r>
            <a:r>
              <a:rPr lang="en-US" baseline="0" dirty="0" err="1" smtClean="0"/>
              <a:t>triviaal</a:t>
            </a:r>
            <a:r>
              <a:rPr lang="en-US" baseline="0" dirty="0" smtClean="0"/>
              <a:t> is, </a:t>
            </a:r>
            <a:r>
              <a:rPr lang="en-US" baseline="0" dirty="0" err="1" smtClean="0"/>
              <a:t>maak</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van </a:t>
            </a:r>
            <a:r>
              <a:rPr lang="en-US" baseline="0" dirty="0" err="1" smtClean="0"/>
              <a:t>een</a:t>
            </a:r>
            <a:r>
              <a:rPr lang="en-US" baseline="0" dirty="0" smtClean="0"/>
              <a:t> case study. </a:t>
            </a:r>
            <a:r>
              <a:rPr lang="en-US" baseline="0" dirty="0" err="1" smtClean="0"/>
              <a:t>Aan</a:t>
            </a:r>
            <a:r>
              <a:rPr lang="en-US" baseline="0" dirty="0" smtClean="0"/>
              <a:t> de hand van </a:t>
            </a:r>
            <a:r>
              <a:rPr lang="en-US" baseline="0" dirty="0" err="1" smtClean="0"/>
              <a:t>deze</a:t>
            </a:r>
            <a:r>
              <a:rPr lang="en-US" baseline="0" dirty="0" smtClean="0"/>
              <a:t> case study </a:t>
            </a:r>
            <a:r>
              <a:rPr lang="en-US" baseline="0" dirty="0" err="1" smtClean="0"/>
              <a:t>kan</a:t>
            </a:r>
            <a:r>
              <a:rPr lang="en-US" baseline="0" dirty="0" smtClean="0"/>
              <a:t> </a:t>
            </a:r>
            <a:r>
              <a:rPr lang="en-US" baseline="0" dirty="0" err="1" smtClean="0"/>
              <a:t>ik</a:t>
            </a:r>
            <a:r>
              <a:rPr lang="en-US" baseline="0" dirty="0" smtClean="0"/>
              <a:t> de criteria </a:t>
            </a:r>
            <a:r>
              <a:rPr lang="en-US" baseline="0" dirty="0" err="1" smtClean="0"/>
              <a:t>gaan</a:t>
            </a:r>
            <a:r>
              <a:rPr lang="en-US" baseline="0" dirty="0" smtClean="0"/>
              <a:t> </a:t>
            </a:r>
            <a:r>
              <a:rPr lang="en-US" baseline="0" dirty="0" err="1" smtClean="0"/>
              <a:t>evaluaren</a:t>
            </a:r>
            <a:r>
              <a:rPr lang="en-US" baseline="0" dirty="0" smtClean="0"/>
              <a:t>. In de </a:t>
            </a:r>
            <a:r>
              <a:rPr lang="en-US" baseline="0" dirty="0" err="1" smtClean="0"/>
              <a:t>volgende</a:t>
            </a:r>
            <a:r>
              <a:rPr lang="en-US" baseline="0" dirty="0" smtClean="0"/>
              <a:t> slides </a:t>
            </a:r>
            <a:r>
              <a:rPr lang="en-US" baseline="0" dirty="0" err="1" smtClean="0"/>
              <a:t>volgt</a:t>
            </a:r>
            <a:r>
              <a:rPr lang="en-US" baseline="0" dirty="0" smtClean="0"/>
              <a:t> </a:t>
            </a:r>
            <a:r>
              <a:rPr lang="en-US" baseline="0" dirty="0" err="1" smtClean="0"/>
              <a:t>hierover</a:t>
            </a:r>
            <a:r>
              <a:rPr lang="en-US" baseline="0" dirty="0" smtClean="0"/>
              <a:t> </a:t>
            </a:r>
            <a:r>
              <a:rPr lang="en-US" baseline="0" dirty="0" err="1" smtClean="0"/>
              <a:t>meer</a:t>
            </a:r>
            <a:r>
              <a:rPr lang="en-US" baseline="0" dirty="0" smtClean="0"/>
              <a:t> </a:t>
            </a:r>
            <a:r>
              <a:rPr lang="en-US" baseline="0" dirty="0" err="1" smtClean="0"/>
              <a:t>uitleg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173200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 xmlns:p15="http://schemas.microsoft.com/office/powerpoint/2012/main">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 xmlns:p15="http://schemas.microsoft.com/office/powerpoint/2012/main">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28/11/2017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28/11/2017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28/11/2017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28/11/2017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28/11/2017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28/11/2017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28/11/2017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28/11/2017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slideLayout" Target="../slideLayouts/slideLayout8.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s>
</file>

<file path=ppt/slides/_rels/slide4.xml.rels><?xml version="1.0" encoding="UTF-8" standalone="yes"?>
<Relationships xmlns="http://schemas.openxmlformats.org/package/2006/relationships"><Relationship Id="rId3" Type="http://schemas.openxmlformats.org/officeDocument/2006/relationships/hyperlink" Target="http://probabilistic-programming.org/wiki/Hom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a:t>O</a:t>
            </a:r>
            <a:r>
              <a:rPr lang="en-US" b="1" dirty="0" err="1" smtClean="0"/>
              <a:t>nzekerheid</a:t>
            </a:r>
            <a:r>
              <a:rPr lang="en-US" b="1" dirty="0" smtClean="0"/>
              <a:t>: </a:t>
            </a:r>
            <a:r>
              <a:rPr lang="en-US" b="1" dirty="0" err="1" smtClean="0"/>
              <a:t>Een</a:t>
            </a:r>
            <a:r>
              <a:rPr lang="en-US" b="1" dirty="0" smtClean="0"/>
              <a:t> Case </a:t>
            </a:r>
            <a:r>
              <a:rPr lang="en-US" b="1" dirty="0"/>
              <a:t>S</a:t>
            </a:r>
            <a:r>
              <a:rPr lang="en-US" b="1" dirty="0" smtClean="0"/>
              <a:t>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5226215" y="987973"/>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32" name="TextBox 3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Mijn</a:t>
            </a:r>
            <a:r>
              <a:rPr lang="en-US" sz="2800" dirty="0" smtClean="0">
                <a:solidFill>
                  <a:srgbClr val="2F4D5D"/>
                </a:solidFill>
              </a:rPr>
              <a:t> </a:t>
            </a:r>
            <a:r>
              <a:rPr lang="en-US" sz="2800" dirty="0" err="1" smtClean="0">
                <a:solidFill>
                  <a:srgbClr val="2F4D5D"/>
                </a:solidFill>
              </a:rPr>
              <a:t>evaluatie</a:t>
            </a:r>
            <a:endParaRPr lang="en-US" sz="2800" dirty="0">
              <a:solidFill>
                <a:srgbClr val="2F4D5D"/>
              </a:solidFill>
            </a:endParaRPr>
          </a:p>
        </p:txBody>
      </p:sp>
      <p:grpSp>
        <p:nvGrpSpPr>
          <p:cNvPr id="33" name="Group 32"/>
          <p:cNvGrpSpPr/>
          <p:nvPr/>
        </p:nvGrpSpPr>
        <p:grpSpPr>
          <a:xfrm>
            <a:off x="2122892" y="1830255"/>
            <a:ext cx="1774168" cy="1114097"/>
            <a:chOff x="651642" y="3804743"/>
            <a:chExt cx="1774168" cy="1114097"/>
          </a:xfrm>
        </p:grpSpPr>
        <p:sp>
          <p:nvSpPr>
            <p:cNvPr id="34" name="Oval 3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29113" y="4177126"/>
              <a:ext cx="1419225" cy="369332"/>
            </a:xfrm>
            <a:prstGeom prst="rect">
              <a:avLst/>
            </a:prstGeom>
            <a:noFill/>
          </p:spPr>
          <p:txBody>
            <a:bodyPr wrap="square" rtlCol="0">
              <a:spAutoFit/>
            </a:bodyPr>
            <a:lstStyle/>
            <a:p>
              <a:pPr algn="ctr"/>
              <a:r>
                <a:rPr lang="en-US" dirty="0"/>
                <a:t>ProbLog2</a:t>
              </a:r>
            </a:p>
          </p:txBody>
        </p:sp>
      </p:grpSp>
      <p:sp>
        <p:nvSpPr>
          <p:cNvPr id="36" name="Left-Right Arrow 35"/>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7" name="Group 36"/>
          <p:cNvGrpSpPr/>
          <p:nvPr/>
        </p:nvGrpSpPr>
        <p:grpSpPr>
          <a:xfrm>
            <a:off x="2122891" y="3044571"/>
            <a:ext cx="1774168" cy="1114097"/>
            <a:chOff x="651642" y="3804743"/>
            <a:chExt cx="1774168" cy="1114097"/>
          </a:xfrm>
        </p:grpSpPr>
        <p:sp>
          <p:nvSpPr>
            <p:cNvPr id="38" name="Oval 3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40" name="Oval 39"/>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2122892" y="4266348"/>
            <a:ext cx="1774168" cy="1114097"/>
            <a:chOff x="651642" y="3804743"/>
            <a:chExt cx="1774168" cy="1114097"/>
          </a:xfrm>
        </p:grpSpPr>
        <p:sp>
          <p:nvSpPr>
            <p:cNvPr id="43" name="Oval 4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5" name="Group 44"/>
          <p:cNvGrpSpPr/>
          <p:nvPr/>
        </p:nvGrpSpPr>
        <p:grpSpPr>
          <a:xfrm>
            <a:off x="5291761" y="4266351"/>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grpSp>
        <p:nvGrpSpPr>
          <p:cNvPr id="49" name="Group 48"/>
          <p:cNvGrpSpPr/>
          <p:nvPr/>
        </p:nvGrpSpPr>
        <p:grpSpPr>
          <a:xfrm>
            <a:off x="5331929" y="1830253"/>
            <a:ext cx="1774168" cy="1114097"/>
            <a:chOff x="651642" y="3804743"/>
            <a:chExt cx="1774168" cy="1114097"/>
          </a:xfrm>
        </p:grpSpPr>
        <p:sp>
          <p:nvSpPr>
            <p:cNvPr id="50" name="Oval 4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29113" y="4177125"/>
              <a:ext cx="1419225" cy="369332"/>
            </a:xfrm>
            <a:prstGeom prst="rect">
              <a:avLst/>
            </a:prstGeom>
            <a:noFill/>
          </p:spPr>
          <p:txBody>
            <a:bodyPr wrap="square" rtlCol="0">
              <a:spAutoFit/>
            </a:bodyPr>
            <a:lstStyle/>
            <a:p>
              <a:pPr algn="ctr"/>
              <a:r>
                <a:rPr lang="en-US" dirty="0" smtClean="0"/>
                <a:t>Anglican</a:t>
              </a:r>
              <a:endParaRPr lang="en-US" dirty="0"/>
            </a:p>
          </p:txBody>
        </p:sp>
      </p:grpSp>
      <p:sp>
        <p:nvSpPr>
          <p:cNvPr id="52" name="TextBox 51"/>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3" name="TextBox 52"/>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4" name="Left-Right Arrow 53"/>
          <p:cNvSpPr/>
          <p:nvPr/>
        </p:nvSpPr>
        <p:spPr>
          <a:xfrm rot="20200177">
            <a:off x="4023106" y="410607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Left-Right Arrow 54"/>
          <p:cNvSpPr/>
          <p:nvPr/>
        </p:nvSpPr>
        <p:spPr>
          <a:xfrm rot="1430628">
            <a:off x="4023106" y="4101763"/>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0808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10</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sp>
        <p:nvSpPr>
          <p:cNvPr id="10" name="TextBox 9"/>
          <p:cNvSpPr txBox="1"/>
          <p:nvPr/>
        </p:nvSpPr>
        <p:spPr>
          <a:xfrm>
            <a:off x="2143123" y="5019675"/>
            <a:ext cx="4857750" cy="461665"/>
          </a:xfrm>
          <a:prstGeom prst="rect">
            <a:avLst/>
          </a:prstGeom>
          <a:noFill/>
        </p:spPr>
        <p:txBody>
          <a:bodyPr wrap="square" rtlCol="0">
            <a:spAutoFit/>
          </a:bodyPr>
          <a:lstStyle/>
          <a:p>
            <a:pPr algn="ctr"/>
            <a:r>
              <a:rPr lang="en-US" sz="2400" dirty="0" err="1">
                <a:solidFill>
                  <a:srgbClr val="FF0000"/>
                </a:solidFill>
              </a:rPr>
              <a:t>Probabilistische</a:t>
            </a:r>
            <a:r>
              <a:rPr lang="en-US" sz="2400" dirty="0">
                <a:solidFill>
                  <a:srgbClr val="FF0000"/>
                </a:solidFill>
              </a:rPr>
              <a:t> </a:t>
            </a:r>
            <a:r>
              <a:rPr lang="en-US" sz="2400" dirty="0" err="1">
                <a:solidFill>
                  <a:srgbClr val="FF0000"/>
                </a:solidFill>
              </a:rPr>
              <a:t>aspecten</a:t>
            </a:r>
            <a:r>
              <a:rPr lang="en-US" sz="2400" dirty="0" smtClean="0">
                <a:solidFill>
                  <a:srgbClr val="FF0000"/>
                </a:solidFill>
              </a:rPr>
              <a:t>!</a:t>
            </a:r>
          </a:p>
        </p:txBody>
      </p:sp>
    </p:spTree>
    <p:extLst>
      <p:ext uri="{BB962C8B-B14F-4D97-AF65-F5344CB8AC3E}">
        <p14:creationId xmlns:p14="http://schemas.microsoft.com/office/powerpoint/2010/main" val="2512796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11</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43123" y="5019675"/>
            <a:ext cx="4857750" cy="830997"/>
          </a:xfrm>
          <a:prstGeom prst="rect">
            <a:avLst/>
          </a:prstGeom>
          <a:noFill/>
        </p:spPr>
        <p:txBody>
          <a:bodyPr wrap="square" rtlCol="0">
            <a:spAutoFit/>
          </a:bodyPr>
          <a:lstStyle/>
          <a:p>
            <a:pPr algn="ctr"/>
            <a:r>
              <a:rPr lang="en-US" sz="2400" dirty="0" err="1">
                <a:solidFill>
                  <a:srgbClr val="FF0000"/>
                </a:solidFill>
              </a:rPr>
              <a:t>Implementatie</a:t>
            </a:r>
            <a:r>
              <a:rPr lang="en-US" sz="2400" dirty="0">
                <a:solidFill>
                  <a:srgbClr val="FF0000"/>
                </a:solidFill>
              </a:rPr>
              <a:t> in PPL’s</a:t>
            </a:r>
          </a:p>
          <a:p>
            <a:pPr algn="ctr"/>
            <a:r>
              <a:rPr lang="en-US" sz="2400" dirty="0" err="1">
                <a:solidFill>
                  <a:srgbClr val="FF0000"/>
                </a:solidFill>
              </a:rPr>
              <a:t>Karakteristieken</a:t>
            </a:r>
            <a:r>
              <a:rPr lang="en-US" sz="2400" dirty="0">
                <a:solidFill>
                  <a:srgbClr val="FF0000"/>
                </a:solidFill>
              </a:rPr>
              <a:t> van </a:t>
            </a:r>
            <a:r>
              <a:rPr lang="en-US" sz="2400" dirty="0" err="1">
                <a:solidFill>
                  <a:srgbClr val="FF0000"/>
                </a:solidFill>
              </a:rPr>
              <a:t>taal</a:t>
            </a:r>
            <a:endParaRPr lang="en-US" sz="2400" dirty="0">
              <a:solidFill>
                <a:srgbClr val="FF0000"/>
              </a:solidFill>
            </a:endParaRPr>
          </a:p>
        </p:txBody>
      </p:sp>
    </p:spTree>
    <p:extLst>
      <p:ext uri="{BB962C8B-B14F-4D97-AF65-F5344CB8AC3E}">
        <p14:creationId xmlns:p14="http://schemas.microsoft.com/office/powerpoint/2010/main" val="2902743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12</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18050" y="3852241"/>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25" name="Oval 24"/>
          <p:cNvSpPr/>
          <p:nvPr/>
        </p:nvSpPr>
        <p:spPr>
          <a:xfrm>
            <a:off x="5286919" y="385224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9552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7" name="TextBox 26"/>
          <p:cNvSpPr txBox="1"/>
          <p:nvPr/>
        </p:nvSpPr>
        <p:spPr>
          <a:xfrm>
            <a:off x="546439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8" name="TextBox 27"/>
          <p:cNvSpPr txBox="1"/>
          <p:nvPr/>
        </p:nvSpPr>
        <p:spPr>
          <a:xfrm>
            <a:off x="2143123" y="5019675"/>
            <a:ext cx="4857750" cy="461665"/>
          </a:xfrm>
          <a:prstGeom prst="rect">
            <a:avLst/>
          </a:prstGeom>
          <a:noFill/>
        </p:spPr>
        <p:txBody>
          <a:bodyPr wrap="square" rtlCol="0">
            <a:spAutoFit/>
          </a:bodyPr>
          <a:lstStyle/>
          <a:p>
            <a:pPr algn="ctr"/>
            <a:r>
              <a:rPr lang="en-US" sz="2400" dirty="0" err="1" smtClean="0">
                <a:solidFill>
                  <a:srgbClr val="FF0000"/>
                </a:solidFill>
              </a:rPr>
              <a:t>Evaluatie</a:t>
            </a:r>
            <a:r>
              <a:rPr lang="en-US" sz="2400" dirty="0" smtClean="0">
                <a:solidFill>
                  <a:srgbClr val="FF0000"/>
                </a:solidFill>
              </a:rPr>
              <a:t> van de PPL</a:t>
            </a:r>
          </a:p>
        </p:txBody>
      </p:sp>
      <p:cxnSp>
        <p:nvCxnSpPr>
          <p:cNvPr id="11" name="Straight Arrow Connector 10"/>
          <p:cNvCxnSpPr>
            <a:stCxn id="15" idx="4"/>
            <a:endCxn id="23" idx="0"/>
          </p:cNvCxnSpPr>
          <p:nvPr/>
        </p:nvCxnSpPr>
        <p:spPr>
          <a:xfrm flipH="1">
            <a:off x="3005134" y="3686066"/>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4"/>
            <a:endCxn id="25" idx="0"/>
          </p:cNvCxnSpPr>
          <p:nvPr/>
        </p:nvCxnSpPr>
        <p:spPr>
          <a:xfrm flipH="1">
            <a:off x="6174003" y="3686069"/>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955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13</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18050" y="3852241"/>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25" name="Oval 24"/>
          <p:cNvSpPr/>
          <p:nvPr/>
        </p:nvSpPr>
        <p:spPr>
          <a:xfrm>
            <a:off x="5286919" y="385224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9552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7" name="TextBox 26"/>
          <p:cNvSpPr txBox="1"/>
          <p:nvPr/>
        </p:nvSpPr>
        <p:spPr>
          <a:xfrm>
            <a:off x="546439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8" name="TextBox 27"/>
          <p:cNvSpPr txBox="1"/>
          <p:nvPr/>
        </p:nvSpPr>
        <p:spPr>
          <a:xfrm>
            <a:off x="2143123" y="5019675"/>
            <a:ext cx="4857750" cy="830997"/>
          </a:xfrm>
          <a:prstGeom prst="rect">
            <a:avLst/>
          </a:prstGeom>
          <a:noFill/>
        </p:spPr>
        <p:txBody>
          <a:bodyPr wrap="square" rtlCol="0">
            <a:spAutoFit/>
          </a:bodyPr>
          <a:lstStyle/>
          <a:p>
            <a:pPr algn="ctr"/>
            <a:r>
              <a:rPr lang="en-US" sz="2400" dirty="0" err="1" smtClean="0">
                <a:solidFill>
                  <a:srgbClr val="FF0000"/>
                </a:solidFill>
              </a:rPr>
              <a:t>Evaluatie</a:t>
            </a:r>
            <a:r>
              <a:rPr lang="en-US" sz="2400" dirty="0" smtClean="0">
                <a:solidFill>
                  <a:srgbClr val="FF0000"/>
                </a:solidFill>
              </a:rPr>
              <a:t> van de PPL </a:t>
            </a:r>
          </a:p>
          <a:p>
            <a:pPr algn="ctr"/>
            <a:r>
              <a:rPr lang="en-US" sz="2400" b="1" dirty="0" smtClean="0">
                <a:solidFill>
                  <a:srgbClr val="FF0000"/>
                </a:solidFill>
              </a:rPr>
              <a:t>met </a:t>
            </a:r>
            <a:r>
              <a:rPr lang="en-US" sz="2400" b="1" dirty="0" err="1" smtClean="0">
                <a:solidFill>
                  <a:srgbClr val="FF0000"/>
                </a:solidFill>
              </a:rPr>
              <a:t>elkaar</a:t>
            </a:r>
            <a:endParaRPr lang="en-US" sz="2400" b="1" dirty="0">
              <a:solidFill>
                <a:srgbClr val="FF0000"/>
              </a:solidFill>
            </a:endParaRPr>
          </a:p>
        </p:txBody>
      </p:sp>
      <p:cxnSp>
        <p:nvCxnSpPr>
          <p:cNvPr id="11" name="Straight Arrow Connector 10"/>
          <p:cNvCxnSpPr>
            <a:stCxn id="15" idx="4"/>
            <a:endCxn id="23" idx="0"/>
          </p:cNvCxnSpPr>
          <p:nvPr/>
        </p:nvCxnSpPr>
        <p:spPr>
          <a:xfrm flipH="1">
            <a:off x="3005134" y="3686066"/>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4"/>
            <a:endCxn id="25" idx="0"/>
          </p:cNvCxnSpPr>
          <p:nvPr/>
        </p:nvCxnSpPr>
        <p:spPr>
          <a:xfrm flipH="1">
            <a:off x="6174003" y="3686069"/>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Left-Right Arrow 29"/>
          <p:cNvSpPr/>
          <p:nvPr/>
        </p:nvSpPr>
        <p:spPr>
          <a:xfrm>
            <a:off x="4009697" y="4341499"/>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75007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14</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descr="C:\Users\susve\Desktop\T208-Probabilistic-Programming-A-Case-Study\thesis\presentations\2 second\grid_10x10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28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89747" y="5804074"/>
            <a:ext cx="5564505" cy="369332"/>
          </a:xfrm>
          <a:prstGeom prst="rect">
            <a:avLst/>
          </a:prstGeom>
          <a:noFill/>
        </p:spPr>
        <p:txBody>
          <a:bodyPr wrap="square" rtlCol="0">
            <a:spAutoFit/>
          </a:bodyPr>
          <a:lstStyle/>
          <a:p>
            <a:r>
              <a:rPr lang="nl-BE" dirty="0" smtClean="0"/>
              <a:t>P(</a:t>
            </a:r>
            <a:r>
              <a:rPr lang="nl-BE" dirty="0" smtClean="0">
                <a:solidFill>
                  <a:srgbClr val="00B0F0"/>
                </a:solidFill>
              </a:rPr>
              <a:t>blauw</a:t>
            </a:r>
            <a:r>
              <a:rPr lang="nl-BE" dirty="0" smtClean="0"/>
              <a:t>|</a:t>
            </a:r>
            <a:r>
              <a:rPr lang="nl-BE" dirty="0" smtClean="0">
                <a:solidFill>
                  <a:srgbClr val="FF0000"/>
                </a:solidFill>
              </a:rPr>
              <a:t>rood</a:t>
            </a:r>
            <a:r>
              <a:rPr lang="nl-BE" dirty="0" smtClean="0"/>
              <a:t>) = P(</a:t>
            </a:r>
            <a:r>
              <a:rPr lang="nl-BE" dirty="0" smtClean="0">
                <a:solidFill>
                  <a:srgbClr val="92D050"/>
                </a:solidFill>
              </a:rPr>
              <a:t>groen</a:t>
            </a:r>
            <a:r>
              <a:rPr lang="nl-BE" dirty="0" smtClean="0"/>
              <a:t>|</a:t>
            </a:r>
            <a:r>
              <a:rPr lang="nl-BE" dirty="0" smtClean="0">
                <a:solidFill>
                  <a:srgbClr val="FF0000"/>
                </a:solidFill>
              </a:rPr>
              <a:t>rood</a:t>
            </a:r>
            <a:r>
              <a:rPr lang="nl-BE" dirty="0" smtClean="0"/>
              <a:t>) = P(</a:t>
            </a:r>
            <a:r>
              <a:rPr lang="nl-BE" dirty="0" smtClean="0">
                <a:solidFill>
                  <a:srgbClr val="C6D911"/>
                </a:solidFill>
              </a:rPr>
              <a:t>geel</a:t>
            </a:r>
            <a:r>
              <a:rPr lang="nl-BE" dirty="0" smtClean="0"/>
              <a:t>|</a:t>
            </a:r>
            <a:r>
              <a:rPr lang="nl-BE" dirty="0" smtClean="0">
                <a:solidFill>
                  <a:srgbClr val="FF0000"/>
                </a:solidFill>
              </a:rPr>
              <a:t>rood</a:t>
            </a:r>
            <a:r>
              <a:rPr lang="nl-BE" dirty="0" smtClean="0"/>
              <a:t>) = 1/3</a:t>
            </a:r>
          </a:p>
        </p:txBody>
      </p:sp>
    </p:spTree>
    <p:extLst>
      <p:ext uri="{BB962C8B-B14F-4D97-AF65-F5344CB8AC3E}">
        <p14:creationId xmlns:p14="http://schemas.microsoft.com/office/powerpoint/2010/main" val="3493890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2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231352"/>
            <a:ext cx="2057399" cy="2031325"/>
          </a:xfrm>
          <a:prstGeom prst="rect">
            <a:avLst/>
          </a:prstGeom>
          <a:noFill/>
        </p:spPr>
        <p:txBody>
          <a:bodyPr wrap="square" rtlCol="0">
            <a:spAutoFit/>
          </a:bodyPr>
          <a:lstStyle/>
          <a:p>
            <a:r>
              <a:rPr lang="nl-BE" dirty="0" smtClean="0"/>
              <a:t>Meer als 3 naast elkaar, verwijder blokken en laat rest vallen.</a:t>
            </a:r>
          </a:p>
          <a:p>
            <a:endParaRPr lang="nl-BE" dirty="0" smtClean="0"/>
          </a:p>
          <a:p>
            <a:r>
              <a:rPr lang="nl-BE" dirty="0" smtClean="0"/>
              <a:t>Zie volgende slide.</a:t>
            </a:r>
          </a:p>
        </p:txBody>
      </p:sp>
    </p:spTree>
    <p:extLst>
      <p:ext uri="{BB962C8B-B14F-4D97-AF65-F5344CB8AC3E}">
        <p14:creationId xmlns:p14="http://schemas.microsoft.com/office/powerpoint/2010/main" val="1242732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18</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2643590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a:t>
            </a:fld>
            <a:endParaRPr lang="nl-NL" dirty="0"/>
          </a:p>
        </p:txBody>
      </p:sp>
      <p:sp>
        <p:nvSpPr>
          <p:cNvPr id="5" name="Title 4"/>
          <p:cNvSpPr>
            <a:spLocks noGrp="1"/>
          </p:cNvSpPr>
          <p:nvPr>
            <p:ph type="title"/>
          </p:nvPr>
        </p:nvSpPr>
        <p:spPr/>
        <p:txBody>
          <a:bodyPr/>
          <a:lstStyle/>
          <a:p>
            <a:pPr algn="ctr"/>
            <a:r>
              <a:rPr lang="en-US" dirty="0" err="1" smtClean="0"/>
              <a:t>Werken</a:t>
            </a:r>
            <a:r>
              <a:rPr lang="en-US" dirty="0" smtClean="0"/>
              <a:t> met </a:t>
            </a:r>
            <a:r>
              <a:rPr lang="en-US" dirty="0" err="1" smtClean="0"/>
              <a:t>Onzekerheid</a:t>
            </a:r>
            <a:r>
              <a:rPr lang="en-US" dirty="0" smtClean="0"/>
              <a:t>?</a:t>
            </a:r>
            <a:endParaRPr lang="en-US" dirty="0"/>
          </a:p>
        </p:txBody>
      </p:sp>
      <p:sp>
        <p:nvSpPr>
          <p:cNvPr id="6" name="TextBox 5"/>
          <p:cNvSpPr txBox="1"/>
          <p:nvPr/>
        </p:nvSpPr>
        <p:spPr>
          <a:xfrm>
            <a:off x="2198496" y="1194316"/>
            <a:ext cx="4747009" cy="523220"/>
          </a:xfrm>
          <a:prstGeom prst="rect">
            <a:avLst/>
          </a:prstGeom>
          <a:noFill/>
        </p:spPr>
        <p:txBody>
          <a:bodyPr wrap="square" rtlCol="0">
            <a:spAutoFit/>
          </a:bodyPr>
          <a:lstStyle/>
          <a:p>
            <a:pPr algn="ctr"/>
            <a:r>
              <a:rPr lang="en-US" sz="2800" dirty="0" err="1" smtClean="0"/>
              <a:t>Probleem</a:t>
            </a:r>
            <a:r>
              <a:rPr lang="en-US" sz="2800" dirty="0" smtClean="0"/>
              <a:t> </a:t>
            </a:r>
            <a:r>
              <a:rPr lang="en-US" sz="2800" dirty="0" err="1">
                <a:solidFill>
                  <a:srgbClr val="FF0000"/>
                </a:solidFill>
              </a:rPr>
              <a:t>M</a:t>
            </a:r>
            <a:r>
              <a:rPr lang="en-US" sz="2800" dirty="0" err="1" smtClean="0">
                <a:solidFill>
                  <a:srgbClr val="FF0000"/>
                </a:solidFill>
              </a:rPr>
              <a:t>odelleren</a:t>
            </a:r>
            <a:endParaRPr lang="en-US" sz="2800" dirty="0">
              <a:solidFill>
                <a:srgbClr val="FF0000"/>
              </a:solidFill>
            </a:endParaRPr>
          </a:p>
        </p:txBody>
      </p:sp>
      <p:grpSp>
        <p:nvGrpSpPr>
          <p:cNvPr id="8" name="Group 7"/>
          <p:cNvGrpSpPr/>
          <p:nvPr/>
        </p:nvGrpSpPr>
        <p:grpSpPr>
          <a:xfrm>
            <a:off x="2198496" y="2090915"/>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err="1" smtClean="0"/>
                <a:t>Inbraak</a:t>
              </a:r>
              <a:endParaRPr lang="en-US" dirty="0"/>
            </a:p>
          </p:txBody>
        </p:sp>
      </p:grpSp>
      <p:grpSp>
        <p:nvGrpSpPr>
          <p:cNvPr id="11" name="Group 10"/>
          <p:cNvGrpSpPr/>
          <p:nvPr/>
        </p:nvGrpSpPr>
        <p:grpSpPr>
          <a:xfrm>
            <a:off x="5171337" y="2090915"/>
            <a:ext cx="1774168" cy="1114097"/>
            <a:chOff x="651642" y="3804743"/>
            <a:chExt cx="1774168" cy="1114097"/>
          </a:xfrm>
        </p:grpSpPr>
        <p:sp>
          <p:nvSpPr>
            <p:cNvPr id="12" name="Oval 1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14" name="Group 13"/>
          <p:cNvGrpSpPr/>
          <p:nvPr/>
        </p:nvGrpSpPr>
        <p:grpSpPr>
          <a:xfrm>
            <a:off x="3684916" y="3205012"/>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Alarm</a:t>
              </a:r>
              <a:endParaRPr lang="en-US" dirty="0"/>
            </a:p>
          </p:txBody>
        </p:sp>
      </p:grpSp>
      <p:cxnSp>
        <p:nvCxnSpPr>
          <p:cNvPr id="17" name="Straight Arrow Connector 16"/>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3715139451"/>
              </p:ext>
            </p:extLst>
          </p:nvPr>
        </p:nvGraphicFramePr>
        <p:xfrm>
          <a:off x="472664"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a:effectLst/>
                        </a:rPr>
                        <a:t>P(I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P(I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a:effectLst/>
                        </a:rPr>
                        <a:t>0.7</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0.3</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299720186"/>
              </p:ext>
            </p:extLst>
          </p:nvPr>
        </p:nvGraphicFramePr>
        <p:xfrm>
          <a:off x="6581775"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smtClean="0">
                          <a:effectLst/>
                        </a:rPr>
                        <a:t>P(AA </a:t>
                      </a:r>
                      <a:r>
                        <a:rPr lang="en-US" sz="1100" b="1" u="none" strike="noStrike" dirty="0">
                          <a:effectLst/>
                        </a:rPr>
                        <a:t>=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smtClean="0">
                          <a:effectLst/>
                        </a:rPr>
                        <a:t>P(AA </a:t>
                      </a:r>
                      <a:r>
                        <a:rPr lang="en-US" sz="1100" b="1" u="none" strike="noStrike" dirty="0">
                          <a:effectLst/>
                        </a:rPr>
                        <a:t>=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dirty="0" smtClean="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0.8</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850716698"/>
              </p:ext>
            </p:extLst>
          </p:nvPr>
        </p:nvGraphicFramePr>
        <p:xfrm>
          <a:off x="3302520" y="4624348"/>
          <a:ext cx="2540001" cy="914400"/>
        </p:xfrm>
        <a:graphic>
          <a:graphicData uri="http://schemas.openxmlformats.org/drawingml/2006/table">
            <a:tbl>
              <a:tblPr bandRow="1">
                <a:tableStyleId>{5C22544A-7EE6-4342-B048-85BDC9FD1C3A}</a:tableStyleId>
              </a:tblPr>
              <a:tblGrid>
                <a:gridCol w="406400"/>
                <a:gridCol w="390525"/>
                <a:gridCol w="873126"/>
                <a:gridCol w="869950"/>
              </a:tblGrid>
              <a:tr h="182880">
                <a:tc>
                  <a:txBody>
                    <a:bodyPr/>
                    <a:lstStyle/>
                    <a:p>
                      <a:pPr algn="ctr" fontAlgn="b"/>
                      <a:r>
                        <a:rPr lang="en-US" sz="1100" b="1" u="none" strike="noStrike" dirty="0">
                          <a:effectLst/>
                        </a:rPr>
                        <a:t>I</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0.9</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0.8</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T</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0.9</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0.1</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9093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19</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62093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20</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21</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646331"/>
          </a:xfrm>
          <a:prstGeom prst="rect">
            <a:avLst/>
          </a:prstGeom>
          <a:noFill/>
        </p:spPr>
        <p:txBody>
          <a:bodyPr wrap="square" rtlCol="0">
            <a:spAutoFit/>
          </a:bodyPr>
          <a:lstStyle/>
          <a:p>
            <a:r>
              <a:rPr lang="nl-BE" dirty="0" smtClean="0"/>
              <a:t>Einde beurt,</a:t>
            </a:r>
          </a:p>
          <a:p>
            <a:r>
              <a:rPr lang="nl-BE" dirty="0" smtClean="0"/>
              <a:t>Score is 23</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22</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549" y="1905089"/>
            <a:ext cx="4057651" cy="4057651"/>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340321"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7351811"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46863"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smtClean="0">
                <a:solidFill>
                  <a:srgbClr val="FF0000"/>
                </a:solidFill>
              </a:rPr>
              <a:t>Uniform</a:t>
            </a:r>
            <a:endParaRPr lang="en-US" sz="2800" dirty="0">
              <a:solidFill>
                <a:srgbClr val="FF0000"/>
              </a:solidFill>
            </a:endParaRPr>
          </a:p>
        </p:txBody>
      </p:sp>
      <p:sp>
        <p:nvSpPr>
          <p:cNvPr id="95" name="Oval 94"/>
          <p:cNvSpPr/>
          <p:nvPr/>
        </p:nvSpPr>
        <p:spPr>
          <a:xfrm>
            <a:off x="4908592" y="20570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7" name="Oval 96"/>
          <p:cNvSpPr/>
          <p:nvPr/>
        </p:nvSpPr>
        <p:spPr>
          <a:xfrm>
            <a:off x="5724349" y="20612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9" name="Oval 98"/>
          <p:cNvSpPr/>
          <p:nvPr/>
        </p:nvSpPr>
        <p:spPr>
          <a:xfrm>
            <a:off x="7733448" y="20570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2" name="Oval 101"/>
          <p:cNvSpPr/>
          <p:nvPr/>
        </p:nvSpPr>
        <p:spPr>
          <a:xfrm>
            <a:off x="8549205" y="20612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3" name="Oval 102"/>
          <p:cNvSpPr/>
          <p:nvPr/>
        </p:nvSpPr>
        <p:spPr>
          <a:xfrm>
            <a:off x="6550041" y="20612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4" name="Oval 103"/>
          <p:cNvSpPr/>
          <p:nvPr/>
        </p:nvSpPr>
        <p:spPr>
          <a:xfrm>
            <a:off x="6964260" y="20570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5" name="Oval 104"/>
          <p:cNvSpPr/>
          <p:nvPr/>
        </p:nvSpPr>
        <p:spPr>
          <a:xfrm>
            <a:off x="6146239"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6" name="Oval 105"/>
          <p:cNvSpPr/>
          <p:nvPr/>
        </p:nvSpPr>
        <p:spPr>
          <a:xfrm>
            <a:off x="5337573"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7" name="Oval 106"/>
          <p:cNvSpPr/>
          <p:nvPr/>
        </p:nvSpPr>
        <p:spPr>
          <a:xfrm>
            <a:off x="7349063"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8" name="Oval 107"/>
          <p:cNvSpPr/>
          <p:nvPr/>
        </p:nvSpPr>
        <p:spPr>
          <a:xfrm>
            <a:off x="8144115"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9" name="Oval 108"/>
          <p:cNvSpPr/>
          <p:nvPr/>
        </p:nvSpPr>
        <p:spPr>
          <a:xfrm>
            <a:off x="4905844" y="244844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0" name="Oval 109"/>
          <p:cNvSpPr/>
          <p:nvPr/>
        </p:nvSpPr>
        <p:spPr>
          <a:xfrm>
            <a:off x="5721601" y="245266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1" name="Oval 110"/>
          <p:cNvSpPr/>
          <p:nvPr/>
        </p:nvSpPr>
        <p:spPr>
          <a:xfrm>
            <a:off x="7730700" y="2448440"/>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2" name="Oval 111"/>
          <p:cNvSpPr/>
          <p:nvPr/>
        </p:nvSpPr>
        <p:spPr>
          <a:xfrm>
            <a:off x="8546457" y="245266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3" name="Oval 112"/>
          <p:cNvSpPr/>
          <p:nvPr/>
        </p:nvSpPr>
        <p:spPr>
          <a:xfrm>
            <a:off x="6547293" y="245266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4" name="Oval 113"/>
          <p:cNvSpPr/>
          <p:nvPr/>
        </p:nvSpPr>
        <p:spPr>
          <a:xfrm>
            <a:off x="6961512" y="2448439"/>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5" name="Oval 114"/>
          <p:cNvSpPr/>
          <p:nvPr/>
        </p:nvSpPr>
        <p:spPr>
          <a:xfrm>
            <a:off x="6143491"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6" name="Oval 115"/>
          <p:cNvSpPr/>
          <p:nvPr/>
        </p:nvSpPr>
        <p:spPr>
          <a:xfrm>
            <a:off x="5340320"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7" name="Oval 116"/>
          <p:cNvSpPr/>
          <p:nvPr/>
        </p:nvSpPr>
        <p:spPr>
          <a:xfrm>
            <a:off x="7351810"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8" name="Oval 117"/>
          <p:cNvSpPr/>
          <p:nvPr/>
        </p:nvSpPr>
        <p:spPr>
          <a:xfrm>
            <a:off x="8146862"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9" name="Oval 118"/>
          <p:cNvSpPr/>
          <p:nvPr/>
        </p:nvSpPr>
        <p:spPr>
          <a:xfrm>
            <a:off x="4908591" y="28723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0" name="Oval 119"/>
          <p:cNvSpPr/>
          <p:nvPr/>
        </p:nvSpPr>
        <p:spPr>
          <a:xfrm>
            <a:off x="5724348" y="28765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1" name="Oval 120"/>
          <p:cNvSpPr/>
          <p:nvPr/>
        </p:nvSpPr>
        <p:spPr>
          <a:xfrm>
            <a:off x="7733447" y="28723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2" name="Oval 121"/>
          <p:cNvSpPr/>
          <p:nvPr/>
        </p:nvSpPr>
        <p:spPr>
          <a:xfrm>
            <a:off x="8549204" y="28765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3" name="Oval 122"/>
          <p:cNvSpPr/>
          <p:nvPr/>
        </p:nvSpPr>
        <p:spPr>
          <a:xfrm>
            <a:off x="6550040" y="28765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4" name="Oval 123"/>
          <p:cNvSpPr/>
          <p:nvPr/>
        </p:nvSpPr>
        <p:spPr>
          <a:xfrm>
            <a:off x="6964259" y="28723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5" name="Oval 124"/>
          <p:cNvSpPr/>
          <p:nvPr/>
        </p:nvSpPr>
        <p:spPr>
          <a:xfrm>
            <a:off x="6146238"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6" name="Oval 125"/>
          <p:cNvSpPr/>
          <p:nvPr/>
        </p:nvSpPr>
        <p:spPr>
          <a:xfrm>
            <a:off x="5362936"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7" name="Oval 126"/>
          <p:cNvSpPr/>
          <p:nvPr/>
        </p:nvSpPr>
        <p:spPr>
          <a:xfrm>
            <a:off x="7374426"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8" name="Oval 127"/>
          <p:cNvSpPr/>
          <p:nvPr/>
        </p:nvSpPr>
        <p:spPr>
          <a:xfrm>
            <a:off x="8169478"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9" name="Oval 128"/>
          <p:cNvSpPr/>
          <p:nvPr/>
        </p:nvSpPr>
        <p:spPr>
          <a:xfrm>
            <a:off x="4931207" y="32685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0" name="Oval 129"/>
          <p:cNvSpPr/>
          <p:nvPr/>
        </p:nvSpPr>
        <p:spPr>
          <a:xfrm>
            <a:off x="5746964" y="32728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1" name="Oval 130"/>
          <p:cNvSpPr/>
          <p:nvPr/>
        </p:nvSpPr>
        <p:spPr>
          <a:xfrm>
            <a:off x="7756063" y="326859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2" name="Oval 131"/>
          <p:cNvSpPr/>
          <p:nvPr/>
        </p:nvSpPr>
        <p:spPr>
          <a:xfrm>
            <a:off x="8571820" y="327282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3" name="Oval 132"/>
          <p:cNvSpPr/>
          <p:nvPr/>
        </p:nvSpPr>
        <p:spPr>
          <a:xfrm>
            <a:off x="6572656" y="327282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4" name="Oval 133"/>
          <p:cNvSpPr/>
          <p:nvPr/>
        </p:nvSpPr>
        <p:spPr>
          <a:xfrm>
            <a:off x="6986875" y="326859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5" name="Oval 134"/>
          <p:cNvSpPr/>
          <p:nvPr/>
        </p:nvSpPr>
        <p:spPr>
          <a:xfrm>
            <a:off x="6168854"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6" name="Oval 135"/>
          <p:cNvSpPr/>
          <p:nvPr/>
        </p:nvSpPr>
        <p:spPr>
          <a:xfrm>
            <a:off x="5362935"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7" name="Oval 136"/>
          <p:cNvSpPr/>
          <p:nvPr/>
        </p:nvSpPr>
        <p:spPr>
          <a:xfrm>
            <a:off x="7374425"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8" name="Oval 137"/>
          <p:cNvSpPr/>
          <p:nvPr/>
        </p:nvSpPr>
        <p:spPr>
          <a:xfrm>
            <a:off x="8169477"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9" name="Oval 138"/>
          <p:cNvSpPr/>
          <p:nvPr/>
        </p:nvSpPr>
        <p:spPr>
          <a:xfrm>
            <a:off x="4931206" y="36648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0" name="Oval 139"/>
          <p:cNvSpPr/>
          <p:nvPr/>
        </p:nvSpPr>
        <p:spPr>
          <a:xfrm>
            <a:off x="5746963" y="36690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1" name="Oval 140"/>
          <p:cNvSpPr/>
          <p:nvPr/>
        </p:nvSpPr>
        <p:spPr>
          <a:xfrm>
            <a:off x="7756062" y="36648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2" name="Oval 141"/>
          <p:cNvSpPr/>
          <p:nvPr/>
        </p:nvSpPr>
        <p:spPr>
          <a:xfrm>
            <a:off x="8571819" y="36690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3" name="Oval 142"/>
          <p:cNvSpPr/>
          <p:nvPr/>
        </p:nvSpPr>
        <p:spPr>
          <a:xfrm>
            <a:off x="6572655" y="36690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4" name="Oval 143"/>
          <p:cNvSpPr/>
          <p:nvPr/>
        </p:nvSpPr>
        <p:spPr>
          <a:xfrm>
            <a:off x="6986874" y="36648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5" name="Oval 144"/>
          <p:cNvSpPr/>
          <p:nvPr/>
        </p:nvSpPr>
        <p:spPr>
          <a:xfrm>
            <a:off x="6168853"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6" name="Oval 145"/>
          <p:cNvSpPr/>
          <p:nvPr/>
        </p:nvSpPr>
        <p:spPr>
          <a:xfrm>
            <a:off x="5362935"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7" name="Oval 146"/>
          <p:cNvSpPr/>
          <p:nvPr/>
        </p:nvSpPr>
        <p:spPr>
          <a:xfrm>
            <a:off x="7374425"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8" name="Oval 147"/>
          <p:cNvSpPr/>
          <p:nvPr/>
        </p:nvSpPr>
        <p:spPr>
          <a:xfrm>
            <a:off x="8169477"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9" name="Oval 148"/>
          <p:cNvSpPr/>
          <p:nvPr/>
        </p:nvSpPr>
        <p:spPr>
          <a:xfrm>
            <a:off x="4931206" y="4076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0" name="Oval 149"/>
          <p:cNvSpPr/>
          <p:nvPr/>
        </p:nvSpPr>
        <p:spPr>
          <a:xfrm>
            <a:off x="5746963" y="40805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1" name="Oval 150"/>
          <p:cNvSpPr/>
          <p:nvPr/>
        </p:nvSpPr>
        <p:spPr>
          <a:xfrm>
            <a:off x="7756062" y="40763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2" name="Oval 151"/>
          <p:cNvSpPr/>
          <p:nvPr/>
        </p:nvSpPr>
        <p:spPr>
          <a:xfrm>
            <a:off x="8571819" y="40805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3" name="Oval 152"/>
          <p:cNvSpPr/>
          <p:nvPr/>
        </p:nvSpPr>
        <p:spPr>
          <a:xfrm>
            <a:off x="6572655" y="40805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4" name="Oval 153"/>
          <p:cNvSpPr/>
          <p:nvPr/>
        </p:nvSpPr>
        <p:spPr>
          <a:xfrm>
            <a:off x="6986874" y="40763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5" name="Oval 154"/>
          <p:cNvSpPr/>
          <p:nvPr/>
        </p:nvSpPr>
        <p:spPr>
          <a:xfrm>
            <a:off x="6168853"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6" name="Oval 155"/>
          <p:cNvSpPr/>
          <p:nvPr/>
        </p:nvSpPr>
        <p:spPr>
          <a:xfrm>
            <a:off x="5362935"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7" name="Oval 156"/>
          <p:cNvSpPr/>
          <p:nvPr/>
        </p:nvSpPr>
        <p:spPr>
          <a:xfrm>
            <a:off x="7374425"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8" name="Oval 157"/>
          <p:cNvSpPr/>
          <p:nvPr/>
        </p:nvSpPr>
        <p:spPr>
          <a:xfrm>
            <a:off x="8169477"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9" name="Oval 158"/>
          <p:cNvSpPr/>
          <p:nvPr/>
        </p:nvSpPr>
        <p:spPr>
          <a:xfrm>
            <a:off x="4931206" y="4472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0" name="Oval 159"/>
          <p:cNvSpPr/>
          <p:nvPr/>
        </p:nvSpPr>
        <p:spPr>
          <a:xfrm>
            <a:off x="5746963" y="44767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1" name="Oval 160"/>
          <p:cNvSpPr/>
          <p:nvPr/>
        </p:nvSpPr>
        <p:spPr>
          <a:xfrm>
            <a:off x="7756062" y="44725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2" name="Oval 161"/>
          <p:cNvSpPr/>
          <p:nvPr/>
        </p:nvSpPr>
        <p:spPr>
          <a:xfrm>
            <a:off x="8571819" y="44767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3" name="Oval 162"/>
          <p:cNvSpPr/>
          <p:nvPr/>
        </p:nvSpPr>
        <p:spPr>
          <a:xfrm>
            <a:off x="6572655" y="44767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4" name="Oval 163"/>
          <p:cNvSpPr/>
          <p:nvPr/>
        </p:nvSpPr>
        <p:spPr>
          <a:xfrm>
            <a:off x="6986874" y="44725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5" name="Oval 164"/>
          <p:cNvSpPr/>
          <p:nvPr/>
        </p:nvSpPr>
        <p:spPr>
          <a:xfrm>
            <a:off x="6168853"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6" name="Oval 165"/>
          <p:cNvSpPr/>
          <p:nvPr/>
        </p:nvSpPr>
        <p:spPr>
          <a:xfrm>
            <a:off x="5362934"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7" name="Oval 166"/>
          <p:cNvSpPr/>
          <p:nvPr/>
        </p:nvSpPr>
        <p:spPr>
          <a:xfrm>
            <a:off x="7374424"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8" name="Oval 167"/>
          <p:cNvSpPr/>
          <p:nvPr/>
        </p:nvSpPr>
        <p:spPr>
          <a:xfrm>
            <a:off x="8169476"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9" name="Oval 168"/>
          <p:cNvSpPr/>
          <p:nvPr/>
        </p:nvSpPr>
        <p:spPr>
          <a:xfrm>
            <a:off x="4931205" y="48840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0" name="Oval 169"/>
          <p:cNvSpPr/>
          <p:nvPr/>
        </p:nvSpPr>
        <p:spPr>
          <a:xfrm>
            <a:off x="5746962" y="48882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1" name="Oval 170"/>
          <p:cNvSpPr/>
          <p:nvPr/>
        </p:nvSpPr>
        <p:spPr>
          <a:xfrm>
            <a:off x="7756061" y="48840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2" name="Oval 171"/>
          <p:cNvSpPr/>
          <p:nvPr/>
        </p:nvSpPr>
        <p:spPr>
          <a:xfrm>
            <a:off x="8571818" y="48882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3" name="Oval 172"/>
          <p:cNvSpPr/>
          <p:nvPr/>
        </p:nvSpPr>
        <p:spPr>
          <a:xfrm>
            <a:off x="6572654" y="48882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4" name="Oval 173"/>
          <p:cNvSpPr/>
          <p:nvPr/>
        </p:nvSpPr>
        <p:spPr>
          <a:xfrm>
            <a:off x="6986873" y="48840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5" name="Oval 174"/>
          <p:cNvSpPr/>
          <p:nvPr/>
        </p:nvSpPr>
        <p:spPr>
          <a:xfrm>
            <a:off x="6168852"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6" name="Oval 175"/>
          <p:cNvSpPr/>
          <p:nvPr/>
        </p:nvSpPr>
        <p:spPr>
          <a:xfrm>
            <a:off x="5362934"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7" name="Oval 176"/>
          <p:cNvSpPr/>
          <p:nvPr/>
        </p:nvSpPr>
        <p:spPr>
          <a:xfrm>
            <a:off x="7374424"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8" name="Oval 177"/>
          <p:cNvSpPr/>
          <p:nvPr/>
        </p:nvSpPr>
        <p:spPr>
          <a:xfrm>
            <a:off x="8169476"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9" name="Oval 178"/>
          <p:cNvSpPr/>
          <p:nvPr/>
        </p:nvSpPr>
        <p:spPr>
          <a:xfrm>
            <a:off x="4931205" y="52726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0" name="Oval 179"/>
          <p:cNvSpPr/>
          <p:nvPr/>
        </p:nvSpPr>
        <p:spPr>
          <a:xfrm>
            <a:off x="5746962" y="52768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1" name="Oval 180"/>
          <p:cNvSpPr/>
          <p:nvPr/>
        </p:nvSpPr>
        <p:spPr>
          <a:xfrm>
            <a:off x="7756061" y="52726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2" name="Oval 181"/>
          <p:cNvSpPr/>
          <p:nvPr/>
        </p:nvSpPr>
        <p:spPr>
          <a:xfrm>
            <a:off x="8571818" y="52768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3" name="Oval 182"/>
          <p:cNvSpPr/>
          <p:nvPr/>
        </p:nvSpPr>
        <p:spPr>
          <a:xfrm>
            <a:off x="6572654" y="52768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4" name="Oval 183"/>
          <p:cNvSpPr/>
          <p:nvPr/>
        </p:nvSpPr>
        <p:spPr>
          <a:xfrm>
            <a:off x="6986873" y="52726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5" name="Oval 184"/>
          <p:cNvSpPr/>
          <p:nvPr/>
        </p:nvSpPr>
        <p:spPr>
          <a:xfrm>
            <a:off x="6168852"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6" name="Oval 185"/>
          <p:cNvSpPr/>
          <p:nvPr/>
        </p:nvSpPr>
        <p:spPr>
          <a:xfrm>
            <a:off x="5362934"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7" name="Oval 186"/>
          <p:cNvSpPr/>
          <p:nvPr/>
        </p:nvSpPr>
        <p:spPr>
          <a:xfrm>
            <a:off x="7374424"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8" name="Oval 187"/>
          <p:cNvSpPr/>
          <p:nvPr/>
        </p:nvSpPr>
        <p:spPr>
          <a:xfrm>
            <a:off x="8169476"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9" name="Oval 188"/>
          <p:cNvSpPr/>
          <p:nvPr/>
        </p:nvSpPr>
        <p:spPr>
          <a:xfrm>
            <a:off x="4931205" y="56917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0" name="Oval 189"/>
          <p:cNvSpPr/>
          <p:nvPr/>
        </p:nvSpPr>
        <p:spPr>
          <a:xfrm>
            <a:off x="5746962" y="56959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1" name="Oval 190"/>
          <p:cNvSpPr/>
          <p:nvPr/>
        </p:nvSpPr>
        <p:spPr>
          <a:xfrm>
            <a:off x="7756061" y="56917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2" name="Oval 191"/>
          <p:cNvSpPr/>
          <p:nvPr/>
        </p:nvSpPr>
        <p:spPr>
          <a:xfrm>
            <a:off x="8571818" y="56959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3" name="Oval 192"/>
          <p:cNvSpPr/>
          <p:nvPr/>
        </p:nvSpPr>
        <p:spPr>
          <a:xfrm>
            <a:off x="6572654" y="56959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4" name="Oval 193"/>
          <p:cNvSpPr/>
          <p:nvPr/>
        </p:nvSpPr>
        <p:spPr>
          <a:xfrm>
            <a:off x="6986873" y="56917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5" name="Oval 194"/>
          <p:cNvSpPr/>
          <p:nvPr/>
        </p:nvSpPr>
        <p:spPr>
          <a:xfrm>
            <a:off x="6168852"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7" name="TextBox 196"/>
          <p:cNvSpPr txBox="1"/>
          <p:nvPr/>
        </p:nvSpPr>
        <p:spPr>
          <a:xfrm>
            <a:off x="800097" y="1980558"/>
            <a:ext cx="3893823" cy="646331"/>
          </a:xfrm>
          <a:prstGeom prst="rect">
            <a:avLst/>
          </a:prstGeom>
          <a:noFill/>
        </p:spPr>
        <p:txBody>
          <a:bodyPr wrap="square" rtlCol="0">
            <a:spAutoFit/>
          </a:bodyPr>
          <a:lstStyle/>
          <a:p>
            <a:r>
              <a:rPr lang="nl-BE" dirty="0" smtClean="0"/>
              <a:t>Er wordt uniform </a:t>
            </a:r>
            <a:r>
              <a:rPr lang="nl-BE" dirty="0" smtClean="0">
                <a:solidFill>
                  <a:srgbClr val="FF0000"/>
                </a:solidFill>
              </a:rPr>
              <a:t>1 blok gekozen </a:t>
            </a:r>
            <a:r>
              <a:rPr lang="nl-BE" dirty="0" smtClean="0"/>
              <a:t>om op te drukken</a:t>
            </a:r>
            <a:endParaRPr lang="nl-BE" dirty="0"/>
          </a:p>
        </p:txBody>
      </p:sp>
    </p:spTree>
    <p:extLst>
      <p:ext uri="{BB962C8B-B14F-4D97-AF65-F5344CB8AC3E}">
        <p14:creationId xmlns:p14="http://schemas.microsoft.com/office/powerpoint/2010/main" val="1489206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9" name="Group 8"/>
          <p:cNvGrpSpPr/>
          <p:nvPr/>
        </p:nvGrpSpPr>
        <p:grpSpPr>
          <a:xfrm>
            <a:off x="800098" y="1980558"/>
            <a:ext cx="1828800" cy="1200329"/>
            <a:chOff x="1284096" y="1905089"/>
            <a:chExt cx="1828800" cy="1200329"/>
          </a:xfrm>
        </p:grpSpPr>
        <p:sp>
          <p:nvSpPr>
            <p:cNvPr id="7" name="TextBox 6"/>
            <p:cNvSpPr txBox="1"/>
            <p:nvPr/>
          </p:nvSpPr>
          <p:spPr>
            <a:xfrm>
              <a:off x="1284096" y="1905089"/>
              <a:ext cx="1828800" cy="1200329"/>
            </a:xfrm>
            <a:prstGeom prst="rect">
              <a:avLst/>
            </a:prstGeom>
            <a:noFill/>
          </p:spPr>
          <p:txBody>
            <a:bodyPr wrap="square" rtlCol="0">
              <a:spAutoFit/>
            </a:bodyPr>
            <a:lstStyle/>
            <a:p>
              <a:r>
                <a:rPr lang="nl-BE" dirty="0" smtClean="0"/>
                <a:t>Rood	= 24</a:t>
              </a:r>
            </a:p>
            <a:p>
              <a:r>
                <a:rPr lang="nl-BE" dirty="0" smtClean="0"/>
                <a:t>Groen 	= 30</a:t>
              </a:r>
            </a:p>
            <a:p>
              <a:r>
                <a:rPr lang="nl-BE" dirty="0" smtClean="0">
                  <a:solidFill>
                    <a:srgbClr val="00B0F0"/>
                  </a:solidFill>
                </a:rPr>
                <a:t>Blauw 	=</a:t>
              </a:r>
              <a:r>
                <a:rPr lang="nl-BE" dirty="0">
                  <a:solidFill>
                    <a:srgbClr val="00B0F0"/>
                  </a:solidFill>
                </a:rPr>
                <a:t> </a:t>
              </a:r>
              <a:r>
                <a:rPr lang="nl-BE" dirty="0" smtClean="0">
                  <a:solidFill>
                    <a:srgbClr val="00B0F0"/>
                  </a:solidFill>
                </a:rPr>
                <a:t>17</a:t>
              </a:r>
            </a:p>
            <a:p>
              <a:r>
                <a:rPr lang="nl-BE" dirty="0" smtClean="0"/>
                <a:t>Geel	= 29</a:t>
              </a:r>
              <a:endParaRPr lang="nl-BE" dirty="0"/>
            </a:p>
          </p:txBody>
        </p:sp>
        <p:sp>
          <p:nvSpPr>
            <p:cNvPr id="8" name="Rectangle 7"/>
            <p:cNvSpPr/>
            <p:nvPr/>
          </p:nvSpPr>
          <p:spPr>
            <a:xfrm>
              <a:off x="1284096" y="2505253"/>
              <a:ext cx="1562100" cy="257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0" name="TextBox 9"/>
          <p:cNvSpPr txBox="1"/>
          <p:nvPr/>
        </p:nvSpPr>
        <p:spPr>
          <a:xfrm>
            <a:off x="800098" y="3200926"/>
            <a:ext cx="3771901" cy="646331"/>
          </a:xfrm>
          <a:prstGeom prst="rect">
            <a:avLst/>
          </a:prstGeom>
          <a:noFill/>
        </p:spPr>
        <p:txBody>
          <a:bodyPr wrap="square" rtlCol="0">
            <a:spAutoFit/>
          </a:bodyPr>
          <a:lstStyle/>
          <a:p>
            <a:r>
              <a:rPr lang="nl-BE" dirty="0" smtClean="0"/>
              <a:t>Er wordt uniform een </a:t>
            </a:r>
            <a:r>
              <a:rPr lang="nl-BE" dirty="0" smtClean="0">
                <a:solidFill>
                  <a:srgbClr val="00B0F0"/>
                </a:solidFill>
              </a:rPr>
              <a:t>blauwe blok gekozen</a:t>
            </a:r>
            <a:r>
              <a:rPr lang="nl-BE" dirty="0" smtClean="0"/>
              <a:t> om op te drukken</a:t>
            </a:r>
            <a:endParaRPr lang="nl-BE"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00B0F0"/>
                </a:solidFill>
              </a:rPr>
              <a:t>Kleuren</a:t>
            </a:r>
            <a:r>
              <a:rPr lang="en-US" sz="2800" dirty="0" smtClean="0">
                <a:solidFill>
                  <a:srgbClr val="00B0F0"/>
                </a:solidFill>
              </a:rPr>
              <a:t> ratio</a:t>
            </a:r>
            <a:endParaRPr lang="en-US" sz="2800" dirty="0">
              <a:solidFill>
                <a:srgbClr val="00B0F0"/>
              </a:solidFill>
            </a:endParaRPr>
          </a:p>
        </p:txBody>
      </p:sp>
    </p:spTree>
    <p:extLst>
      <p:ext uri="{BB962C8B-B14F-4D97-AF65-F5344CB8AC3E}">
        <p14:creationId xmlns:p14="http://schemas.microsoft.com/office/powerpoint/2010/main" val="819959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92D050"/>
                </a:solidFill>
              </a:rPr>
              <a:t>Mogelijke</a:t>
            </a:r>
            <a:r>
              <a:rPr lang="en-US" sz="2800" dirty="0" smtClean="0">
                <a:solidFill>
                  <a:srgbClr val="92D050"/>
                </a:solidFill>
              </a:rPr>
              <a:t> score</a:t>
            </a:r>
            <a:endParaRPr lang="en-US" sz="2800" dirty="0">
              <a:solidFill>
                <a:srgbClr val="92D050"/>
              </a:solidFill>
            </a:endParaRPr>
          </a:p>
        </p:txBody>
      </p:sp>
      <p:grpSp>
        <p:nvGrpSpPr>
          <p:cNvPr id="11" name="Group 10"/>
          <p:cNvGrpSpPr/>
          <p:nvPr/>
        </p:nvGrpSpPr>
        <p:grpSpPr>
          <a:xfrm>
            <a:off x="4781548" y="1905088"/>
            <a:ext cx="4057651" cy="4057651"/>
            <a:chOff x="5473467" y="1174203"/>
            <a:chExt cx="4572000" cy="4572000"/>
          </a:xfrm>
        </p:grpSpPr>
        <p:pic>
          <p:nvPicPr>
            <p:cNvPr id="4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467" y="1174203"/>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p:cNvSpPr/>
            <p:nvPr/>
          </p:nvSpPr>
          <p:spPr>
            <a:xfrm>
              <a:off x="700222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8" name="Oval 47"/>
            <p:cNvSpPr/>
            <p:nvPr/>
          </p:nvSpPr>
          <p:spPr>
            <a:xfrm>
              <a:off x="835477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9" name="Oval 48"/>
            <p:cNvSpPr/>
            <p:nvPr/>
          </p:nvSpPr>
          <p:spPr>
            <a:xfrm>
              <a:off x="6097354" y="18002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0" name="Oval 49"/>
            <p:cNvSpPr/>
            <p:nvPr/>
          </p:nvSpPr>
          <p:spPr>
            <a:xfrm>
              <a:off x="6535504"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Oval 50"/>
            <p:cNvSpPr/>
            <p:nvPr/>
          </p:nvSpPr>
          <p:spPr>
            <a:xfrm>
              <a:off x="7907104" y="180022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2" name="Oval 51"/>
            <p:cNvSpPr/>
            <p:nvPr/>
          </p:nvSpPr>
          <p:spPr>
            <a:xfrm>
              <a:off x="8373829"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Oval 52"/>
            <p:cNvSpPr/>
            <p:nvPr/>
          </p:nvSpPr>
          <p:spPr>
            <a:xfrm>
              <a:off x="8826266" y="18049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4" name="Oval 53"/>
            <p:cNvSpPr/>
            <p:nvPr/>
          </p:nvSpPr>
          <p:spPr>
            <a:xfrm>
              <a:off x="9731142" y="180975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Oval 54"/>
            <p:cNvSpPr/>
            <p:nvPr/>
          </p:nvSpPr>
          <p:spPr>
            <a:xfrm>
              <a:off x="5644917"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Oval 55"/>
            <p:cNvSpPr/>
            <p:nvPr/>
          </p:nvSpPr>
          <p:spPr>
            <a:xfrm>
              <a:off x="6997466"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7" name="Oval 56"/>
            <p:cNvSpPr/>
            <p:nvPr/>
          </p:nvSpPr>
          <p:spPr>
            <a:xfrm>
              <a:off x="78975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8" name="Oval 57"/>
            <p:cNvSpPr/>
            <p:nvPr/>
          </p:nvSpPr>
          <p:spPr>
            <a:xfrm>
              <a:off x="8354779" y="22574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9" name="Oval 58"/>
            <p:cNvSpPr/>
            <p:nvPr/>
          </p:nvSpPr>
          <p:spPr>
            <a:xfrm>
              <a:off x="8816741"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0" name="Oval 59"/>
            <p:cNvSpPr/>
            <p:nvPr/>
          </p:nvSpPr>
          <p:spPr>
            <a:xfrm>
              <a:off x="97263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1" name="Oval 60"/>
            <p:cNvSpPr/>
            <p:nvPr/>
          </p:nvSpPr>
          <p:spPr>
            <a:xfrm>
              <a:off x="9273941" y="22621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2" name="Oval 61"/>
            <p:cNvSpPr/>
            <p:nvPr/>
          </p:nvSpPr>
          <p:spPr>
            <a:xfrm>
              <a:off x="9273941" y="27146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3" name="Oval 62"/>
            <p:cNvSpPr/>
            <p:nvPr/>
          </p:nvSpPr>
          <p:spPr>
            <a:xfrm>
              <a:off x="7907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4" name="Oval 63"/>
            <p:cNvSpPr/>
            <p:nvPr/>
          </p:nvSpPr>
          <p:spPr>
            <a:xfrm>
              <a:off x="7454666" y="27193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5" name="Oval 64"/>
            <p:cNvSpPr/>
            <p:nvPr/>
          </p:nvSpPr>
          <p:spPr>
            <a:xfrm>
              <a:off x="7002229"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6" name="Oval 65"/>
            <p:cNvSpPr/>
            <p:nvPr/>
          </p:nvSpPr>
          <p:spPr>
            <a:xfrm>
              <a:off x="6083066"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7" name="Oval 66"/>
            <p:cNvSpPr/>
            <p:nvPr/>
          </p:nvSpPr>
          <p:spPr>
            <a:xfrm>
              <a:off x="6554553" y="31575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8" name="Oval 67"/>
            <p:cNvSpPr/>
            <p:nvPr/>
          </p:nvSpPr>
          <p:spPr>
            <a:xfrm>
              <a:off x="6092591"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9" name="Oval 68"/>
            <p:cNvSpPr/>
            <p:nvPr/>
          </p:nvSpPr>
          <p:spPr>
            <a:xfrm>
              <a:off x="5621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0" name="Oval 69"/>
            <p:cNvSpPr/>
            <p:nvPr/>
          </p:nvSpPr>
          <p:spPr>
            <a:xfrm>
              <a:off x="8369066"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1" name="Oval 70"/>
            <p:cNvSpPr/>
            <p:nvPr/>
          </p:nvSpPr>
          <p:spPr>
            <a:xfrm>
              <a:off x="8811978" y="36195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2" name="Oval 71"/>
            <p:cNvSpPr/>
            <p:nvPr/>
          </p:nvSpPr>
          <p:spPr>
            <a:xfrm>
              <a:off x="9740666" y="36147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3" name="Oval 72"/>
            <p:cNvSpPr/>
            <p:nvPr/>
          </p:nvSpPr>
          <p:spPr>
            <a:xfrm>
              <a:off x="6545028" y="40671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4" name="Oval 73"/>
            <p:cNvSpPr/>
            <p:nvPr/>
          </p:nvSpPr>
          <p:spPr>
            <a:xfrm>
              <a:off x="6087828" y="40814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5" name="Oval 74"/>
            <p:cNvSpPr/>
            <p:nvPr/>
          </p:nvSpPr>
          <p:spPr>
            <a:xfrm>
              <a:off x="7464190" y="40719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6" name="Oval 75"/>
            <p:cNvSpPr/>
            <p:nvPr/>
          </p:nvSpPr>
          <p:spPr>
            <a:xfrm>
              <a:off x="8826265" y="40767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7" name="Oval 76"/>
            <p:cNvSpPr/>
            <p:nvPr/>
          </p:nvSpPr>
          <p:spPr>
            <a:xfrm>
              <a:off x="9288228" y="4062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8" name="Oval 77"/>
            <p:cNvSpPr/>
            <p:nvPr/>
          </p:nvSpPr>
          <p:spPr>
            <a:xfrm>
              <a:off x="9740665"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Oval 78"/>
            <p:cNvSpPr/>
            <p:nvPr/>
          </p:nvSpPr>
          <p:spPr>
            <a:xfrm>
              <a:off x="8821503"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0" name="Oval 79"/>
            <p:cNvSpPr/>
            <p:nvPr/>
          </p:nvSpPr>
          <p:spPr>
            <a:xfrm>
              <a:off x="8364303" y="45243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1" name="Oval 80"/>
            <p:cNvSpPr/>
            <p:nvPr/>
          </p:nvSpPr>
          <p:spPr>
            <a:xfrm>
              <a:off x="7002228" y="4538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2" name="Oval 81"/>
            <p:cNvSpPr/>
            <p:nvPr/>
          </p:nvSpPr>
          <p:spPr>
            <a:xfrm>
              <a:off x="7916628" y="4533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3" name="Oval 82"/>
            <p:cNvSpPr/>
            <p:nvPr/>
          </p:nvSpPr>
          <p:spPr>
            <a:xfrm>
              <a:off x="9735903" y="49815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4" name="Oval 83"/>
            <p:cNvSpPr/>
            <p:nvPr/>
          </p:nvSpPr>
          <p:spPr>
            <a:xfrm>
              <a:off x="8373828" y="49815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5" name="Oval 84"/>
            <p:cNvSpPr/>
            <p:nvPr/>
          </p:nvSpPr>
          <p:spPr>
            <a:xfrm>
              <a:off x="7454666" y="49768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6" name="Oval 85"/>
            <p:cNvSpPr/>
            <p:nvPr/>
          </p:nvSpPr>
          <p:spPr>
            <a:xfrm>
              <a:off x="6097354" y="5453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7" name="Oval 86"/>
            <p:cNvSpPr/>
            <p:nvPr/>
          </p:nvSpPr>
          <p:spPr>
            <a:xfrm>
              <a:off x="6540266" y="54340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8" name="Oval 87"/>
            <p:cNvSpPr/>
            <p:nvPr/>
          </p:nvSpPr>
          <p:spPr>
            <a:xfrm>
              <a:off x="7459428"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9" name="Oval 88"/>
            <p:cNvSpPr/>
            <p:nvPr/>
          </p:nvSpPr>
          <p:spPr>
            <a:xfrm>
              <a:off x="8821504" y="542925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0" name="Oval 89"/>
            <p:cNvSpPr/>
            <p:nvPr/>
          </p:nvSpPr>
          <p:spPr>
            <a:xfrm>
              <a:off x="9273941"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1" name="Oval 90"/>
            <p:cNvSpPr/>
            <p:nvPr/>
          </p:nvSpPr>
          <p:spPr>
            <a:xfrm>
              <a:off x="5649678" y="45323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2" name="Oval 91"/>
            <p:cNvSpPr/>
            <p:nvPr/>
          </p:nvSpPr>
          <p:spPr>
            <a:xfrm>
              <a:off x="6100528" y="45259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3" name="Oval 92"/>
            <p:cNvSpPr/>
            <p:nvPr/>
          </p:nvSpPr>
          <p:spPr>
            <a:xfrm>
              <a:off x="6554553" y="27003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4" name="Oval 93"/>
            <p:cNvSpPr/>
            <p:nvPr/>
          </p:nvSpPr>
          <p:spPr>
            <a:xfrm>
              <a:off x="7926153" y="49911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98" name="TextBox 97"/>
          <p:cNvSpPr txBox="1"/>
          <p:nvPr/>
        </p:nvSpPr>
        <p:spPr>
          <a:xfrm>
            <a:off x="800098" y="1980558"/>
            <a:ext cx="1828800" cy="923330"/>
          </a:xfrm>
          <a:prstGeom prst="rect">
            <a:avLst/>
          </a:prstGeom>
          <a:noFill/>
        </p:spPr>
        <p:txBody>
          <a:bodyPr wrap="square" rtlCol="0">
            <a:spAutoFit/>
          </a:bodyPr>
          <a:lstStyle/>
          <a:p>
            <a:r>
              <a:rPr lang="nl-BE" dirty="0"/>
              <a:t>48 blokken met een </a:t>
            </a:r>
            <a:r>
              <a:rPr lang="nl-BE" dirty="0">
                <a:solidFill>
                  <a:srgbClr val="92D050"/>
                </a:solidFill>
              </a:rPr>
              <a:t>mogelijke score</a:t>
            </a:r>
            <a:r>
              <a:rPr lang="nl-BE" dirty="0"/>
              <a:t>.</a:t>
            </a:r>
          </a:p>
        </p:txBody>
      </p:sp>
      <p:sp>
        <p:nvSpPr>
          <p:cNvPr id="100" name="TextBox 99"/>
          <p:cNvSpPr txBox="1"/>
          <p:nvPr/>
        </p:nvSpPr>
        <p:spPr>
          <a:xfrm>
            <a:off x="800099" y="3200926"/>
            <a:ext cx="3905252" cy="923330"/>
          </a:xfrm>
          <a:prstGeom prst="rect">
            <a:avLst/>
          </a:prstGeom>
          <a:noFill/>
        </p:spPr>
        <p:txBody>
          <a:bodyPr wrap="square" rtlCol="0">
            <a:spAutoFit/>
          </a:bodyPr>
          <a:lstStyle/>
          <a:p>
            <a:r>
              <a:rPr lang="nl-BE" dirty="0"/>
              <a:t>Er wordt uniform </a:t>
            </a:r>
            <a:r>
              <a:rPr lang="nl-BE" dirty="0">
                <a:solidFill>
                  <a:srgbClr val="92D050"/>
                </a:solidFill>
              </a:rPr>
              <a:t>1 blok gekozen uit de 48 mogelijke opties </a:t>
            </a:r>
            <a:r>
              <a:rPr lang="nl-BE" dirty="0"/>
              <a:t>om op te </a:t>
            </a:r>
            <a:r>
              <a:rPr lang="nl-BE" dirty="0" smtClean="0"/>
              <a:t>drukken</a:t>
            </a:r>
            <a:endParaRPr lang="nl-BE" dirty="0"/>
          </a:p>
        </p:txBody>
      </p:sp>
    </p:spTree>
    <p:extLst>
      <p:ext uri="{BB962C8B-B14F-4D97-AF65-F5344CB8AC3E}">
        <p14:creationId xmlns:p14="http://schemas.microsoft.com/office/powerpoint/2010/main" val="319639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25</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9" name="TextBox 8"/>
          <p:cNvSpPr txBox="1"/>
          <p:nvPr/>
        </p:nvSpPr>
        <p:spPr>
          <a:xfrm>
            <a:off x="188565" y="1053296"/>
            <a:ext cx="8815234" cy="4801314"/>
          </a:xfrm>
          <a:prstGeom prst="rect">
            <a:avLst/>
          </a:prstGeom>
          <a:noFill/>
        </p:spPr>
        <p:txBody>
          <a:bodyPr wrap="none" rtlCol="0">
            <a:spAutoFit/>
          </a:bodyPr>
          <a:lstStyle/>
          <a:p>
            <a:r>
              <a:rPr lang="en-US" dirty="0"/>
              <a:t>board</a:t>
            </a:r>
            <a:r>
              <a:rPr lang="en-US" dirty="0">
                <a:solidFill>
                  <a:srgbClr val="FF0000"/>
                </a:solidFill>
              </a:rPr>
              <a:t>(</a:t>
            </a:r>
            <a:r>
              <a:rPr lang="en-US" dirty="0"/>
              <a:t>0,</a:t>
            </a:r>
            <a:r>
              <a:rPr lang="en-US" b="1" dirty="0">
                <a:solidFill>
                  <a:srgbClr val="00B050"/>
                </a:solidFill>
              </a:rPr>
              <a:t>Board</a:t>
            </a:r>
            <a:r>
              <a:rPr lang="en-US" dirty="0"/>
              <a:t>,0,</a:t>
            </a:r>
            <a:r>
              <a:rPr lang="en-US" dirty="0">
                <a:solidFill>
                  <a:srgbClr val="FF0000"/>
                </a:solidFill>
              </a:rPr>
              <a:t>[])</a:t>
            </a:r>
            <a:r>
              <a:rPr lang="en-US" dirty="0"/>
              <a:t> :-</a:t>
            </a:r>
          </a:p>
          <a:p>
            <a:r>
              <a:rPr lang="en-US" dirty="0"/>
              <a:t>	</a:t>
            </a:r>
            <a:r>
              <a:rPr lang="en-US" dirty="0" err="1"/>
              <a:t>initial_board</a:t>
            </a:r>
            <a:r>
              <a:rPr lang="en-US" dirty="0">
                <a:solidFill>
                  <a:srgbClr val="FF0000"/>
                </a:solidFill>
              </a:rPr>
              <a:t>(</a:t>
            </a:r>
            <a:r>
              <a:rPr lang="en-US" b="1" dirty="0">
                <a:solidFill>
                  <a:srgbClr val="00B050"/>
                </a:solidFill>
              </a:rPr>
              <a:t>Board</a:t>
            </a:r>
            <a:r>
              <a:rPr lang="en-US" dirty="0">
                <a:solidFill>
                  <a:srgbClr val="FF0000"/>
                </a:solidFill>
              </a:rPr>
              <a:t>)</a:t>
            </a:r>
            <a:r>
              <a:rPr lang="en-US" dirty="0"/>
              <a:t>.</a:t>
            </a:r>
          </a:p>
          <a:p>
            <a:r>
              <a:rPr lang="en-US" dirty="0"/>
              <a:t>board</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Board</a:t>
            </a:r>
            <a:r>
              <a:rPr lang="en-US" dirty="0" err="1"/>
              <a:t>,</a:t>
            </a:r>
            <a:r>
              <a:rPr lang="en-US" b="1" dirty="0" err="1">
                <a:solidFill>
                  <a:srgbClr val="00B050"/>
                </a:solidFill>
              </a:rPr>
              <a:t>Score</a:t>
            </a:r>
            <a:r>
              <a:rPr lang="en-US" dirty="0" err="1"/>
              <a:t>,</a:t>
            </a:r>
            <a:r>
              <a:rPr lang="en-US" b="1" dirty="0" err="1">
                <a:solidFill>
                  <a:srgbClr val="00B050"/>
                </a:solidFill>
              </a:rPr>
              <a:t>Positions</a:t>
            </a:r>
            <a:r>
              <a:rPr lang="en-US" dirty="0">
                <a:solidFill>
                  <a:srgbClr val="FF0000"/>
                </a:solidFill>
              </a:rPr>
              <a:t>)</a:t>
            </a:r>
            <a:r>
              <a:rPr lang="en-US" dirty="0"/>
              <a:t> :-</a:t>
            </a:r>
          </a:p>
          <a:p>
            <a:r>
              <a:rPr lang="en-US" dirty="0"/>
              <a:t>	</a:t>
            </a:r>
            <a:r>
              <a:rPr lang="en-US" b="1" dirty="0">
                <a:solidFill>
                  <a:srgbClr val="00B050"/>
                </a:solidFill>
              </a:rPr>
              <a:t>T</a:t>
            </a:r>
            <a:r>
              <a:rPr lang="en-US" dirty="0"/>
              <a:t> </a:t>
            </a:r>
            <a:r>
              <a:rPr lang="en-US" dirty="0">
                <a:solidFill>
                  <a:srgbClr val="00B0F0"/>
                </a:solidFill>
              </a:rPr>
              <a:t>&gt;</a:t>
            </a:r>
            <a:r>
              <a:rPr lang="en-US" dirty="0"/>
              <a:t> 0</a:t>
            </a:r>
            <a:r>
              <a:rPr lang="en-US" dirty="0">
                <a:solidFill>
                  <a:srgbClr val="FF0000"/>
                </a:solidFill>
              </a:rPr>
              <a:t>,</a:t>
            </a:r>
          </a:p>
          <a:p>
            <a:r>
              <a:rPr lang="en-US" dirty="0"/>
              <a:t>	</a:t>
            </a:r>
            <a:r>
              <a:rPr lang="en-US" b="1" dirty="0">
                <a:solidFill>
                  <a:srgbClr val="00B050"/>
                </a:solidFill>
              </a:rPr>
              <a:t>TT</a:t>
            </a:r>
            <a:r>
              <a:rPr lang="en-US" b="1" dirty="0"/>
              <a:t> </a:t>
            </a:r>
            <a:r>
              <a:rPr lang="en-US" dirty="0">
                <a:solidFill>
                  <a:srgbClr val="00B0F0"/>
                </a:solidFill>
              </a:rPr>
              <a:t>is</a:t>
            </a:r>
            <a:r>
              <a:rPr lang="en-US" dirty="0"/>
              <a:t> </a:t>
            </a:r>
            <a:r>
              <a:rPr lang="en-US" b="1" dirty="0">
                <a:solidFill>
                  <a:srgbClr val="00B050"/>
                </a:solidFill>
              </a:rPr>
              <a:t>T</a:t>
            </a:r>
            <a:r>
              <a:rPr lang="en-US" dirty="0"/>
              <a:t> - 1</a:t>
            </a:r>
            <a:r>
              <a:rPr lang="en-US" dirty="0">
                <a:solidFill>
                  <a:srgbClr val="FF0000"/>
                </a:solidFill>
              </a:rPr>
              <a:t>,</a:t>
            </a:r>
          </a:p>
          <a:p>
            <a:r>
              <a:rPr lang="en-US" dirty="0"/>
              <a:t>	board</a:t>
            </a:r>
            <a:r>
              <a:rPr lang="en-US" dirty="0">
                <a:solidFill>
                  <a:srgbClr val="FF0000"/>
                </a:solidFill>
              </a:rPr>
              <a:t>(</a:t>
            </a:r>
            <a:r>
              <a:rPr lang="en-US" b="1" dirty="0" err="1">
                <a:solidFill>
                  <a:srgbClr val="00B050"/>
                </a:solidFill>
              </a:rPr>
              <a:t>TT</a:t>
            </a:r>
            <a:r>
              <a:rPr lang="en-US" dirty="0" err="1"/>
              <a:t>,</a:t>
            </a:r>
            <a:r>
              <a:rPr lang="en-US" b="1" dirty="0" err="1">
                <a:solidFill>
                  <a:srgbClr val="00B050"/>
                </a:solidFill>
              </a:rPr>
              <a:t>PreviousBoard</a:t>
            </a:r>
            <a:r>
              <a:rPr lang="en-US" dirty="0" err="1"/>
              <a:t>,</a:t>
            </a:r>
            <a:r>
              <a:rPr lang="en-US" b="1" dirty="0" err="1">
                <a:solidFill>
                  <a:srgbClr val="00B050"/>
                </a:solidFill>
              </a:rPr>
              <a:t>PreviousScore</a:t>
            </a:r>
            <a:r>
              <a:rPr lang="en-US" dirty="0" err="1"/>
              <a:t>,</a:t>
            </a:r>
            <a:r>
              <a:rPr lang="en-US" b="1" dirty="0" err="1">
                <a:solidFill>
                  <a:srgbClr val="00B050"/>
                </a:solidFill>
              </a:rPr>
              <a:t>PreviousPositions</a:t>
            </a:r>
            <a:r>
              <a:rPr lang="en-US" dirty="0">
                <a:solidFill>
                  <a:srgbClr val="FF0000"/>
                </a:solidFill>
              </a:rPr>
              <a:t>),</a:t>
            </a:r>
          </a:p>
          <a:p>
            <a:r>
              <a:rPr lang="en-US" dirty="0"/>
              <a:t>	press</a:t>
            </a:r>
            <a:r>
              <a:rPr lang="en-US" dirty="0">
                <a:solidFill>
                  <a:srgbClr val="FF0000"/>
                </a:solidFill>
              </a:rPr>
              <a:t>(</a:t>
            </a:r>
            <a:r>
              <a:rPr lang="en-US" b="1" dirty="0" err="1">
                <a:solidFill>
                  <a:srgbClr val="00B050"/>
                </a:solidFill>
              </a:rPr>
              <a:t>PreviousBoard</a:t>
            </a:r>
            <a:r>
              <a:rPr lang="en-US" dirty="0" err="1"/>
              <a:t>,</a:t>
            </a:r>
            <a:r>
              <a:rPr lang="en-US" b="1" dirty="0" err="1">
                <a:solidFill>
                  <a:srgbClr val="00B050"/>
                </a:solidFill>
              </a:rPr>
              <a:t>X</a:t>
            </a:r>
            <a:r>
              <a:rPr lang="en-US" dirty="0" err="1"/>
              <a:t>,</a:t>
            </a:r>
            <a:r>
              <a:rPr lang="en-US" b="1" dirty="0" err="1">
                <a:solidFill>
                  <a:srgbClr val="00B050"/>
                </a:solidFill>
              </a:rPr>
              <a:t>Y</a:t>
            </a:r>
            <a:r>
              <a:rPr lang="en-US" dirty="0" err="1"/>
              <a:t>,</a:t>
            </a:r>
            <a:r>
              <a:rPr lang="en-US" b="1" dirty="0" err="1">
                <a:solidFill>
                  <a:srgbClr val="00B050"/>
                </a:solidFill>
              </a:rPr>
              <a:t>Color</a:t>
            </a:r>
            <a:r>
              <a:rPr lang="en-US" dirty="0" err="1"/>
              <a:t>,</a:t>
            </a:r>
            <a:r>
              <a:rPr lang="en-US" b="1" dirty="0" err="1">
                <a:solidFill>
                  <a:srgbClr val="00B050"/>
                </a:solidFill>
              </a:rPr>
              <a:t>TT</a:t>
            </a:r>
            <a:r>
              <a:rPr lang="en-US" dirty="0">
                <a:solidFill>
                  <a:srgbClr val="FF0000"/>
                </a:solidFill>
              </a:rPr>
              <a:t>),</a:t>
            </a:r>
          </a:p>
          <a:p>
            <a:r>
              <a:rPr lang="en-US" dirty="0"/>
              <a:t>	</a:t>
            </a:r>
            <a:r>
              <a:rPr lang="en-US" dirty="0">
                <a:solidFill>
                  <a:srgbClr val="00B0F0"/>
                </a:solidFill>
              </a:rPr>
              <a:t>append</a:t>
            </a:r>
            <a:r>
              <a:rPr lang="en-US" dirty="0">
                <a:solidFill>
                  <a:srgbClr val="FF0000"/>
                </a:solidFill>
              </a:rPr>
              <a:t>(</a:t>
            </a:r>
            <a:r>
              <a:rPr lang="en-US" b="1" dirty="0" err="1">
                <a:solidFill>
                  <a:srgbClr val="00B050"/>
                </a:solidFill>
              </a:rPr>
              <a:t>PreviousPositions</a:t>
            </a:r>
            <a:r>
              <a:rPr lang="en-US" dirty="0"/>
              <a:t>,</a:t>
            </a:r>
            <a:r>
              <a:rPr lang="en-US" dirty="0">
                <a:solidFill>
                  <a:srgbClr val="FF0000"/>
                </a:solidFill>
              </a:rPr>
              <a:t>[[</a:t>
            </a:r>
            <a:r>
              <a:rPr lang="en-US" b="1" dirty="0">
                <a:solidFill>
                  <a:srgbClr val="00B050"/>
                </a:solidFill>
              </a:rPr>
              <a:t>X</a:t>
            </a:r>
            <a:r>
              <a:rPr lang="en-US" dirty="0"/>
              <a:t>,</a:t>
            </a:r>
            <a:r>
              <a:rPr lang="en-US" b="1" dirty="0">
                <a:solidFill>
                  <a:srgbClr val="00B050"/>
                </a:solidFill>
              </a:rPr>
              <a:t>Y</a:t>
            </a:r>
            <a:r>
              <a:rPr lang="en-US" dirty="0">
                <a:solidFill>
                  <a:srgbClr val="FF0000"/>
                </a:solidFill>
              </a:rPr>
              <a:t>]]</a:t>
            </a:r>
            <a:r>
              <a:rPr lang="en-US" dirty="0"/>
              <a:t>,</a:t>
            </a:r>
            <a:r>
              <a:rPr lang="en-US" b="1" dirty="0">
                <a:solidFill>
                  <a:srgbClr val="00B050"/>
                </a:solidFill>
              </a:rPr>
              <a:t>Positions</a:t>
            </a:r>
            <a:r>
              <a:rPr lang="en-US" dirty="0">
                <a:solidFill>
                  <a:srgbClr val="FF0000"/>
                </a:solidFill>
              </a:rPr>
              <a:t>),</a:t>
            </a:r>
          </a:p>
          <a:p>
            <a:r>
              <a:rPr lang="en-US" dirty="0"/>
              <a:t>	</a:t>
            </a:r>
            <a:r>
              <a:rPr lang="en-US" dirty="0" err="1"/>
              <a:t>change_color</a:t>
            </a:r>
            <a:r>
              <a:rPr lang="en-US" dirty="0">
                <a:solidFill>
                  <a:srgbClr val="FF0000"/>
                </a:solidFill>
              </a:rPr>
              <a:t>(</a:t>
            </a:r>
            <a:r>
              <a:rPr lang="en-US" b="1" dirty="0" err="1">
                <a:solidFill>
                  <a:srgbClr val="00B050"/>
                </a:solidFill>
              </a:rPr>
              <a:t>Color</a:t>
            </a:r>
            <a:r>
              <a:rPr lang="en-US" dirty="0" err="1"/>
              <a:t>,</a:t>
            </a:r>
            <a:r>
              <a:rPr lang="en-US" b="1" dirty="0" err="1">
                <a:solidFill>
                  <a:srgbClr val="00B050"/>
                </a:solidFill>
              </a:rPr>
              <a:t>NewColor</a:t>
            </a:r>
            <a:r>
              <a:rPr lang="en-US" dirty="0" err="1"/>
              <a:t>,</a:t>
            </a:r>
            <a:r>
              <a:rPr lang="en-US" b="1" dirty="0" err="1">
                <a:solidFill>
                  <a:srgbClr val="00B050"/>
                </a:solidFill>
              </a:rPr>
              <a:t>TT</a:t>
            </a:r>
            <a:r>
              <a:rPr lang="en-US" dirty="0">
                <a:solidFill>
                  <a:srgbClr val="FF0000"/>
                </a:solidFill>
              </a:rPr>
              <a:t>),</a:t>
            </a:r>
          </a:p>
          <a:p>
            <a:r>
              <a:rPr lang="en-US" dirty="0"/>
              <a:t>	</a:t>
            </a:r>
            <a:r>
              <a:rPr lang="en-US" dirty="0" err="1"/>
              <a:t>change_color_in_board</a:t>
            </a:r>
            <a:r>
              <a:rPr lang="en-US" dirty="0">
                <a:solidFill>
                  <a:srgbClr val="FF0000"/>
                </a:solidFill>
              </a:rPr>
              <a:t>(</a:t>
            </a:r>
            <a:r>
              <a:rPr lang="en-US" b="1" dirty="0" err="1">
                <a:solidFill>
                  <a:srgbClr val="00B050"/>
                </a:solidFill>
              </a:rPr>
              <a:t>PreviousBoard</a:t>
            </a:r>
            <a:r>
              <a:rPr lang="en-US" dirty="0" err="1"/>
              <a:t>,</a:t>
            </a:r>
            <a:r>
              <a:rPr lang="en-US" b="1" dirty="0" err="1">
                <a:solidFill>
                  <a:srgbClr val="00B050"/>
                </a:solidFill>
              </a:rPr>
              <a:t>X</a:t>
            </a:r>
            <a:r>
              <a:rPr lang="en-US" dirty="0" err="1"/>
              <a:t>,</a:t>
            </a:r>
            <a:r>
              <a:rPr lang="en-US" b="1" dirty="0" err="1">
                <a:solidFill>
                  <a:srgbClr val="00B050"/>
                </a:solidFill>
              </a:rPr>
              <a:t>Y</a:t>
            </a:r>
            <a:r>
              <a:rPr lang="en-US" dirty="0" err="1"/>
              <a:t>,</a:t>
            </a:r>
            <a:r>
              <a:rPr lang="en-US" b="1" dirty="0" err="1">
                <a:solidFill>
                  <a:srgbClr val="00B050"/>
                </a:solidFill>
              </a:rPr>
              <a:t>NewColor</a:t>
            </a:r>
            <a:r>
              <a:rPr lang="en-US" dirty="0" err="1"/>
              <a:t>,</a:t>
            </a:r>
            <a:r>
              <a:rPr lang="en-US" b="1" dirty="0" err="1">
                <a:solidFill>
                  <a:srgbClr val="00B050"/>
                </a:solidFill>
              </a:rPr>
              <a:t>ColorChangedBoard</a:t>
            </a:r>
            <a:r>
              <a:rPr lang="en-US" dirty="0">
                <a:solidFill>
                  <a:srgbClr val="FF0000"/>
                </a:solidFill>
              </a:rPr>
              <a:t>),</a:t>
            </a:r>
          </a:p>
          <a:p>
            <a:r>
              <a:rPr lang="en-US" dirty="0"/>
              <a:t>	</a:t>
            </a:r>
            <a:r>
              <a:rPr lang="en-US" dirty="0" err="1"/>
              <a:t>remove_and_drop</a:t>
            </a:r>
            <a:r>
              <a:rPr lang="en-US" dirty="0">
                <a:solidFill>
                  <a:srgbClr val="FF0000"/>
                </a:solidFill>
              </a:rPr>
              <a:t>(</a:t>
            </a:r>
            <a:r>
              <a:rPr lang="en-US" b="1" dirty="0" err="1">
                <a:solidFill>
                  <a:srgbClr val="00B050"/>
                </a:solidFill>
              </a:rPr>
              <a:t>ColorChangedBoard</a:t>
            </a:r>
            <a:r>
              <a:rPr lang="en-US" dirty="0"/>
              <a:t>, </a:t>
            </a:r>
            <a:r>
              <a:rPr lang="en-US" b="1" dirty="0">
                <a:solidFill>
                  <a:srgbClr val="00B050"/>
                </a:solidFill>
              </a:rPr>
              <a:t>Board</a:t>
            </a:r>
            <a:r>
              <a:rPr lang="en-US" dirty="0"/>
              <a:t>, </a:t>
            </a:r>
            <a:r>
              <a:rPr lang="en-US" b="1" dirty="0" err="1">
                <a:solidFill>
                  <a:srgbClr val="00B050"/>
                </a:solidFill>
              </a:rPr>
              <a:t>CurrentScore</a:t>
            </a:r>
            <a:r>
              <a:rPr lang="en-US" dirty="0">
                <a:solidFill>
                  <a:srgbClr val="FF0000"/>
                </a:solidFill>
              </a:rPr>
              <a:t>),</a:t>
            </a:r>
          </a:p>
          <a:p>
            <a:r>
              <a:rPr lang="en-US" dirty="0"/>
              <a:t>	</a:t>
            </a:r>
            <a:r>
              <a:rPr lang="en-US" b="1" dirty="0">
                <a:solidFill>
                  <a:srgbClr val="00B050"/>
                </a:solidFill>
              </a:rPr>
              <a:t>Score</a:t>
            </a:r>
            <a:r>
              <a:rPr lang="en-US" dirty="0"/>
              <a:t> </a:t>
            </a:r>
            <a:r>
              <a:rPr lang="en-US" dirty="0">
                <a:solidFill>
                  <a:srgbClr val="00B0F0"/>
                </a:solidFill>
              </a:rPr>
              <a:t>is</a:t>
            </a:r>
            <a:r>
              <a:rPr lang="en-US" dirty="0"/>
              <a:t> </a:t>
            </a:r>
            <a:r>
              <a:rPr lang="en-US" b="1" dirty="0" err="1">
                <a:solidFill>
                  <a:srgbClr val="00B050"/>
                </a:solidFill>
              </a:rPr>
              <a:t>PreviousScore</a:t>
            </a:r>
            <a:r>
              <a:rPr lang="en-US" dirty="0"/>
              <a:t> + </a:t>
            </a:r>
            <a:r>
              <a:rPr lang="en-US" b="1" dirty="0" err="1">
                <a:solidFill>
                  <a:srgbClr val="00B050"/>
                </a:solidFill>
              </a:rPr>
              <a:t>CurrentScore</a:t>
            </a:r>
            <a:r>
              <a:rPr lang="en-US" dirty="0">
                <a:solidFill>
                  <a:srgbClr val="FF0000"/>
                </a:solidFill>
              </a:rPr>
              <a:t>.</a:t>
            </a:r>
          </a:p>
          <a:p>
            <a:r>
              <a:rPr lang="en-US" dirty="0"/>
              <a:t>	</a:t>
            </a:r>
          </a:p>
          <a:p>
            <a:r>
              <a:rPr lang="en-US" dirty="0" err="1"/>
              <a:t>score_of_turn</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Score</a:t>
            </a:r>
            <a:r>
              <a:rPr lang="en-US" dirty="0">
                <a:solidFill>
                  <a:srgbClr val="FF0000"/>
                </a:solidFill>
              </a:rPr>
              <a:t>)</a:t>
            </a:r>
            <a:r>
              <a:rPr lang="en-US" dirty="0"/>
              <a:t> :-</a:t>
            </a:r>
          </a:p>
          <a:p>
            <a:r>
              <a:rPr lang="en-US" dirty="0"/>
              <a:t>	board</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Board</a:t>
            </a:r>
            <a:r>
              <a:rPr lang="en-US" dirty="0" err="1"/>
              <a:t>,</a:t>
            </a:r>
            <a:r>
              <a:rPr lang="en-US" b="1" dirty="0" err="1">
                <a:solidFill>
                  <a:srgbClr val="00B050"/>
                </a:solidFill>
              </a:rPr>
              <a:t>Score</a:t>
            </a:r>
            <a:r>
              <a:rPr lang="en-US" dirty="0" err="1"/>
              <a:t>,</a:t>
            </a:r>
            <a:r>
              <a:rPr lang="en-US" b="1" dirty="0" err="1">
                <a:solidFill>
                  <a:srgbClr val="00B050"/>
                </a:solidFill>
              </a:rPr>
              <a:t>Positions</a:t>
            </a:r>
            <a:r>
              <a:rPr lang="en-US" dirty="0" smtClean="0">
                <a:solidFill>
                  <a:srgbClr val="FF0000"/>
                </a:solidFill>
              </a:rPr>
              <a:t>)</a:t>
            </a:r>
            <a:r>
              <a:rPr lang="en-US" dirty="0" smtClean="0"/>
              <a:t>.</a:t>
            </a:r>
          </a:p>
          <a:p>
            <a:endParaRPr lang="en-US" dirty="0"/>
          </a:p>
          <a:p>
            <a:r>
              <a:rPr lang="en-US" dirty="0" smtClean="0"/>
              <a:t>query</a:t>
            </a:r>
            <a:r>
              <a:rPr lang="en-US" dirty="0" smtClean="0">
                <a:solidFill>
                  <a:srgbClr val="FF0000"/>
                </a:solidFill>
              </a:rPr>
              <a:t>(</a:t>
            </a:r>
            <a:r>
              <a:rPr lang="en-US" dirty="0" err="1" smtClean="0"/>
              <a:t>score_of_turn</a:t>
            </a:r>
            <a:r>
              <a:rPr lang="en-US" dirty="0" smtClean="0">
                <a:solidFill>
                  <a:srgbClr val="FF0000"/>
                </a:solidFill>
              </a:rPr>
              <a:t>(</a:t>
            </a:r>
            <a:r>
              <a:rPr lang="en-US" dirty="0" smtClean="0"/>
              <a:t>2,</a:t>
            </a:r>
            <a:r>
              <a:rPr lang="en-US" b="1" dirty="0" smtClean="0">
                <a:solidFill>
                  <a:srgbClr val="00B050"/>
                </a:solidFill>
              </a:rPr>
              <a:t>Score</a:t>
            </a:r>
            <a:r>
              <a:rPr lang="en-US" dirty="0" smtClean="0">
                <a:solidFill>
                  <a:srgbClr val="FF0000"/>
                </a:solidFill>
              </a:rPr>
              <a:t>))</a:t>
            </a:r>
            <a:r>
              <a:rPr lang="en-US" dirty="0" smtClean="0"/>
              <a:t>.</a:t>
            </a:r>
            <a:endParaRPr lang="en-US" dirty="0"/>
          </a:p>
        </p:txBody>
      </p:sp>
      <p:pic>
        <p:nvPicPr>
          <p:cNvPr id="1026" name="Picture 2" descr="Afbeeldingsresultaat voor exclamation mark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0818" y="2774950"/>
            <a:ext cx="315231" cy="260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fbeeldingsresultaat voor exclamation mark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0818" y="3266628"/>
            <a:ext cx="315231" cy="26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40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26</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sp>
        <p:nvSpPr>
          <p:cNvPr id="6" name="TextBox 5"/>
          <p:cNvSpPr txBox="1"/>
          <p:nvPr/>
        </p:nvSpPr>
        <p:spPr>
          <a:xfrm>
            <a:off x="1207137" y="1342664"/>
            <a:ext cx="6729727" cy="2062103"/>
          </a:xfrm>
          <a:prstGeom prst="rect">
            <a:avLst/>
          </a:prstGeom>
          <a:noFill/>
        </p:spPr>
        <p:txBody>
          <a:bodyPr wrap="none" rtlCol="0">
            <a:spAutoFit/>
          </a:bodyPr>
          <a:lstStyle/>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0</a:t>
            </a:r>
            <a:r>
              <a:rPr lang="en-US" sz="3200" dirty="0" smtClean="0"/>
              <a:t>):		0.44444444</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3</a:t>
            </a:r>
            <a:r>
              <a:rPr lang="en-US" sz="3200" dirty="0" smtClean="0"/>
              <a:t>):		0.38888889</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5</a:t>
            </a:r>
            <a:r>
              <a:rPr lang="en-US" sz="3200" dirty="0" smtClean="0"/>
              <a:t>):		0.055555556</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6</a:t>
            </a:r>
            <a:r>
              <a:rPr lang="en-US" sz="3200" dirty="0" smtClean="0"/>
              <a:t>):		0.111111111</a:t>
            </a:r>
            <a:endParaRPr lang="en-US" sz="3200" dirty="0"/>
          </a:p>
        </p:txBody>
      </p:sp>
      <p:sp>
        <p:nvSpPr>
          <p:cNvPr id="7" name="TextBox 6"/>
          <p:cNvSpPr txBox="1"/>
          <p:nvPr/>
        </p:nvSpPr>
        <p:spPr>
          <a:xfrm>
            <a:off x="1207136" y="3623934"/>
            <a:ext cx="6729727" cy="2123658"/>
          </a:xfrm>
          <a:prstGeom prst="rect">
            <a:avLst/>
          </a:prstGeom>
          <a:noFill/>
        </p:spPr>
        <p:txBody>
          <a:bodyPr wrap="square" rtlCol="0">
            <a:spAutoFit/>
          </a:bodyPr>
          <a:lstStyle/>
          <a:p>
            <a:pPr algn="ctr"/>
            <a:r>
              <a:rPr lang="en-US" sz="3200" dirty="0"/>
              <a:t>(</a:t>
            </a:r>
            <a:r>
              <a:rPr lang="en-US" sz="3200" dirty="0" err="1"/>
              <a:t>voor</a:t>
            </a:r>
            <a:r>
              <a:rPr lang="en-US" sz="3200" dirty="0"/>
              <a:t> 10x10 </a:t>
            </a:r>
            <a:r>
              <a:rPr lang="en-US" sz="3200" dirty="0" err="1"/>
              <a:t>bord</a:t>
            </a:r>
            <a:r>
              <a:rPr lang="en-US" sz="3200" dirty="0" smtClean="0"/>
              <a:t>)</a:t>
            </a:r>
          </a:p>
          <a:p>
            <a:pPr algn="ctr"/>
            <a:r>
              <a:rPr lang="en-US" sz="3200" dirty="0" err="1" smtClean="0"/>
              <a:t>Beurt</a:t>
            </a:r>
            <a:r>
              <a:rPr lang="en-US" sz="3200" dirty="0" smtClean="0"/>
              <a:t> 	= {</a:t>
            </a:r>
            <a:r>
              <a:rPr lang="en-US" sz="3200" dirty="0" smtClean="0">
                <a:solidFill>
                  <a:srgbClr val="FF0000"/>
                </a:solidFill>
              </a:rPr>
              <a:t>0,1,2,3,4,5,6,7,8,9,10</a:t>
            </a:r>
            <a:r>
              <a:rPr lang="en-US" sz="3200" dirty="0" smtClean="0"/>
              <a:t>}</a:t>
            </a:r>
          </a:p>
          <a:p>
            <a:pPr algn="ctr"/>
            <a:r>
              <a:rPr lang="en-US" sz="3200" dirty="0" smtClean="0"/>
              <a:t>Score	= {</a:t>
            </a:r>
            <a:r>
              <a:rPr lang="en-US" sz="3200" dirty="0" smtClean="0">
                <a:solidFill>
                  <a:srgbClr val="00B050"/>
                </a:solidFill>
              </a:rPr>
              <a:t>3,4,5,6,7,8,9,10,…100</a:t>
            </a:r>
            <a:r>
              <a:rPr lang="en-US" sz="3200" dirty="0" smtClean="0"/>
              <a:t>}</a:t>
            </a:r>
          </a:p>
          <a:p>
            <a:pPr algn="ctr"/>
            <a:r>
              <a:rPr lang="en-US" sz="3200" b="1" dirty="0" err="1" smtClean="0">
                <a:solidFill>
                  <a:srgbClr val="FF0000"/>
                </a:solidFill>
              </a:rPr>
              <a:t>Exacte</a:t>
            </a:r>
            <a:r>
              <a:rPr lang="en-US" sz="3200" b="1" dirty="0" smtClean="0">
                <a:solidFill>
                  <a:srgbClr val="FF0000"/>
                </a:solidFill>
              </a:rPr>
              <a:t> </a:t>
            </a:r>
            <a:r>
              <a:rPr lang="en-US" sz="3200" b="1" dirty="0" err="1" smtClean="0">
                <a:solidFill>
                  <a:srgbClr val="FF0000"/>
                </a:solidFill>
              </a:rPr>
              <a:t>inferentie</a:t>
            </a:r>
            <a:r>
              <a:rPr lang="en-US" sz="3200" b="1" dirty="0" smtClean="0">
                <a:solidFill>
                  <a:srgbClr val="FF0000"/>
                </a:solidFill>
              </a:rPr>
              <a:t>!</a:t>
            </a:r>
            <a:endParaRPr lang="en-US" sz="3200" b="1" dirty="0">
              <a:solidFill>
                <a:srgbClr val="FF0000"/>
              </a:solidFill>
            </a:endParaRPr>
          </a:p>
        </p:txBody>
      </p:sp>
    </p:spTree>
    <p:extLst>
      <p:ext uri="{BB962C8B-B14F-4D97-AF65-F5344CB8AC3E}">
        <p14:creationId xmlns:p14="http://schemas.microsoft.com/office/powerpoint/2010/main" val="337119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27</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sp>
        <p:nvSpPr>
          <p:cNvPr id="6" name="TextBox 5"/>
          <p:cNvSpPr txBox="1"/>
          <p:nvPr/>
        </p:nvSpPr>
        <p:spPr>
          <a:xfrm>
            <a:off x="1207137" y="1342664"/>
            <a:ext cx="5136342" cy="2062103"/>
          </a:xfrm>
          <a:prstGeom prst="rect">
            <a:avLst/>
          </a:prstGeom>
          <a:noFill/>
        </p:spPr>
        <p:txBody>
          <a:bodyPr wrap="none" rtlCol="0">
            <a:spAutoFit/>
          </a:bodyPr>
          <a:lstStyle/>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0</a:t>
            </a:r>
            <a:r>
              <a:rPr lang="en-US" sz="3200" dirty="0" smtClean="0"/>
              <a:t>):		0.45</a:t>
            </a:r>
          </a:p>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3</a:t>
            </a:r>
            <a:r>
              <a:rPr lang="en-US" sz="3200" dirty="0" smtClean="0"/>
              <a:t>):		0.4</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5</a:t>
            </a:r>
            <a:r>
              <a:rPr lang="en-US" sz="3200" dirty="0" smtClean="0"/>
              <a:t>):		0.05</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6</a:t>
            </a:r>
            <a:r>
              <a:rPr lang="en-US" sz="3200" dirty="0" smtClean="0"/>
              <a:t>):		0.1</a:t>
            </a:r>
            <a:endParaRPr lang="en-US" sz="3200" dirty="0"/>
          </a:p>
        </p:txBody>
      </p:sp>
      <p:sp>
        <p:nvSpPr>
          <p:cNvPr id="7" name="TextBox 6"/>
          <p:cNvSpPr txBox="1"/>
          <p:nvPr/>
        </p:nvSpPr>
        <p:spPr>
          <a:xfrm>
            <a:off x="1207136" y="3623934"/>
            <a:ext cx="6729727" cy="2554545"/>
          </a:xfrm>
          <a:prstGeom prst="rect">
            <a:avLst/>
          </a:prstGeom>
          <a:noFill/>
        </p:spPr>
        <p:txBody>
          <a:bodyPr wrap="square" rtlCol="0">
            <a:spAutoFit/>
          </a:bodyPr>
          <a:lstStyle/>
          <a:p>
            <a:pPr algn="ctr"/>
            <a:r>
              <a:rPr lang="en-US" sz="3200" dirty="0"/>
              <a:t>(</a:t>
            </a:r>
            <a:r>
              <a:rPr lang="en-US" sz="3200" dirty="0" err="1"/>
              <a:t>voor</a:t>
            </a:r>
            <a:r>
              <a:rPr lang="en-US" sz="3200" dirty="0"/>
              <a:t> 10x10 </a:t>
            </a:r>
            <a:r>
              <a:rPr lang="en-US" sz="3200" dirty="0" err="1"/>
              <a:t>bord</a:t>
            </a:r>
            <a:r>
              <a:rPr lang="en-US" sz="3200" dirty="0" smtClean="0"/>
              <a:t>)</a:t>
            </a:r>
          </a:p>
          <a:p>
            <a:pPr algn="ctr"/>
            <a:r>
              <a:rPr lang="en-US" sz="3200" dirty="0" err="1" smtClean="0"/>
              <a:t>Beurt</a:t>
            </a:r>
            <a:r>
              <a:rPr lang="en-US" sz="3200" dirty="0" smtClean="0"/>
              <a:t> 	= {</a:t>
            </a:r>
            <a:r>
              <a:rPr lang="en-US" sz="3200" dirty="0" smtClean="0">
                <a:solidFill>
                  <a:srgbClr val="FF0000"/>
                </a:solidFill>
              </a:rPr>
              <a:t>0,1,2,3,4,5,6,7,8,9,10</a:t>
            </a:r>
            <a:r>
              <a:rPr lang="en-US" sz="3200" dirty="0" smtClean="0"/>
              <a:t>}</a:t>
            </a:r>
          </a:p>
          <a:p>
            <a:pPr algn="ctr"/>
            <a:r>
              <a:rPr lang="en-US" sz="3200" dirty="0" smtClean="0"/>
              <a:t>Score	= {</a:t>
            </a:r>
            <a:r>
              <a:rPr lang="en-US" sz="3200" dirty="0" smtClean="0">
                <a:solidFill>
                  <a:srgbClr val="00B050"/>
                </a:solidFill>
              </a:rPr>
              <a:t>3,4,5,6,7,8,9,10,…100</a:t>
            </a:r>
            <a:r>
              <a:rPr lang="en-US" sz="3200" dirty="0" smtClean="0"/>
              <a:t>}</a:t>
            </a:r>
          </a:p>
          <a:p>
            <a:pPr algn="ctr"/>
            <a:r>
              <a:rPr lang="en-US" sz="3200" b="1" dirty="0" err="1" smtClean="0">
                <a:solidFill>
                  <a:srgbClr val="FF0000"/>
                </a:solidFill>
              </a:rPr>
              <a:t>Benaderende</a:t>
            </a:r>
            <a:r>
              <a:rPr lang="en-US" sz="3200" b="1" dirty="0" smtClean="0">
                <a:solidFill>
                  <a:srgbClr val="FF0000"/>
                </a:solidFill>
              </a:rPr>
              <a:t> </a:t>
            </a:r>
            <a:r>
              <a:rPr lang="en-US" sz="3200" b="1" dirty="0" err="1" smtClean="0">
                <a:solidFill>
                  <a:srgbClr val="FF0000"/>
                </a:solidFill>
              </a:rPr>
              <a:t>inferentie</a:t>
            </a:r>
            <a:r>
              <a:rPr lang="en-US" sz="3200" b="1" dirty="0" smtClean="0">
                <a:solidFill>
                  <a:srgbClr val="FF0000"/>
                </a:solidFill>
              </a:rPr>
              <a:t> met 20 samples!</a:t>
            </a:r>
            <a:endParaRPr lang="en-US" sz="3200" b="1" dirty="0">
              <a:solidFill>
                <a:srgbClr val="FF0000"/>
              </a:solidFill>
            </a:endParaRPr>
          </a:p>
        </p:txBody>
      </p:sp>
    </p:spTree>
    <p:extLst>
      <p:ext uri="{BB962C8B-B14F-4D97-AF65-F5344CB8AC3E}">
        <p14:creationId xmlns:p14="http://schemas.microsoft.com/office/powerpoint/2010/main" val="21335163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28</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1368089310"/>
              </p:ext>
            </p:extLst>
          </p:nvPr>
        </p:nvGraphicFramePr>
        <p:xfrm>
          <a:off x="576263" y="1655763"/>
          <a:ext cx="7991475" cy="4392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6821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5" name="Title 4"/>
          <p:cNvSpPr>
            <a:spLocks noGrp="1"/>
          </p:cNvSpPr>
          <p:nvPr>
            <p:ph type="title"/>
          </p:nvPr>
        </p:nvSpPr>
        <p:spPr/>
        <p:txBody>
          <a:bodyPr>
            <a:normAutofit/>
          </a:bodyPr>
          <a:lstStyle/>
          <a:p>
            <a:pPr algn="ctr"/>
            <a:r>
              <a:rPr lang="en-US" dirty="0" err="1" smtClean="0"/>
              <a:t>Werken</a:t>
            </a:r>
            <a:r>
              <a:rPr lang="en-US" dirty="0" smtClean="0"/>
              <a:t> met </a:t>
            </a:r>
            <a:r>
              <a:rPr lang="en-US" dirty="0" err="1" smtClean="0"/>
              <a:t>Onzekerheid</a:t>
            </a:r>
            <a:r>
              <a:rPr lang="en-US" dirty="0"/>
              <a:t>?</a:t>
            </a:r>
          </a:p>
        </p:txBody>
      </p:sp>
      <p:grpSp>
        <p:nvGrpSpPr>
          <p:cNvPr id="10" name="Group 9"/>
          <p:cNvGrpSpPr/>
          <p:nvPr/>
        </p:nvGrpSpPr>
        <p:grpSpPr>
          <a:xfrm>
            <a:off x="1545241" y="4523593"/>
            <a:ext cx="6053517" cy="1482882"/>
            <a:chOff x="1545241" y="2629667"/>
            <a:chExt cx="6053517" cy="1482882"/>
          </a:xfrm>
        </p:grpSpPr>
        <mc:AlternateContent xmlns:mc="http://schemas.openxmlformats.org/markup-compatibility/2006" xmlns:a14="http://schemas.microsoft.com/office/drawing/2010/main">
          <mc:Choice Requires="a14">
            <p:sp>
              <p:nvSpPr>
                <p:cNvPr id="4" name="TextBox 3"/>
                <p:cNvSpPr txBox="1"/>
                <p:nvPr/>
              </p:nvSpPr>
              <p:spPr>
                <a:xfrm>
                  <a:off x="1545241" y="3433517"/>
                  <a:ext cx="6053517" cy="6790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1" i="1" smtClean="0">
                            <a:latin typeface="Cambria Math"/>
                          </a:rPr>
                          <m:t>𝑷</m:t>
                        </m:r>
                        <m:d>
                          <m:dPr>
                            <m:ctrlPr>
                              <a:rPr lang="en-US" b="1" i="1" smtClean="0">
                                <a:latin typeface="Cambria Math"/>
                              </a:rPr>
                            </m:ctrlPr>
                          </m:dPr>
                          <m:e>
                            <m:r>
                              <a:rPr lang="en-US" b="1" i="1" smtClean="0">
                                <a:solidFill>
                                  <a:srgbClr val="92D050"/>
                                </a:solidFill>
                                <a:latin typeface="Cambria Math"/>
                              </a:rPr>
                              <m:t>𝑰𝒏𝒃𝒓𝒂𝒂𝒌</m:t>
                            </m:r>
                          </m:e>
                          <m:e>
                            <m:r>
                              <a:rPr lang="en-US" b="1" i="1" smtClean="0">
                                <a:solidFill>
                                  <a:srgbClr val="00B0F0"/>
                                </a:solidFill>
                                <a:latin typeface="Cambria Math"/>
                              </a:rPr>
                              <m:t>𝑨𝒍𝒂𝒓𝒎</m:t>
                            </m:r>
                          </m:e>
                        </m:d>
                        <m:r>
                          <a:rPr lang="en-US" b="1" i="1" smtClean="0">
                            <a:latin typeface="Cambria Math"/>
                          </a:rPr>
                          <m:t>= </m:t>
                        </m:r>
                        <m:f>
                          <m:fPr>
                            <m:ctrlPr>
                              <a:rPr lang="en-US" b="1" i="1" smtClean="0">
                                <a:latin typeface="Cambria Math"/>
                              </a:rPr>
                            </m:ctrlPr>
                          </m:fPr>
                          <m:num>
                            <m:r>
                              <a:rPr lang="en-US" b="1" i="1" smtClean="0">
                                <a:latin typeface="Cambria Math"/>
                              </a:rPr>
                              <m:t>𝑷</m:t>
                            </m:r>
                            <m:d>
                              <m:dPr>
                                <m:ctrlPr>
                                  <a:rPr lang="en-US" b="1" i="1" smtClean="0">
                                    <a:latin typeface="Cambria Math"/>
                                  </a:rPr>
                                </m:ctrlPr>
                              </m:dPr>
                              <m:e>
                                <m:r>
                                  <a:rPr lang="en-US" b="1" i="1" smtClean="0">
                                    <a:solidFill>
                                      <a:srgbClr val="00B0F0"/>
                                    </a:solidFill>
                                    <a:latin typeface="Cambria Math"/>
                                  </a:rPr>
                                  <m:t>𝑨𝒍𝒂𝒓𝒎</m:t>
                                </m:r>
                              </m:e>
                              <m:e>
                                <m:r>
                                  <a:rPr lang="en-US" b="1" i="1" smtClean="0">
                                    <a:solidFill>
                                      <a:srgbClr val="92D050"/>
                                    </a:solidFill>
                                    <a:latin typeface="Cambria Math"/>
                                  </a:rPr>
                                  <m:t>𝑰𝒏𝒃𝒓𝒂𝒂𝒌</m:t>
                                </m:r>
                              </m:e>
                            </m:d>
                            <m:r>
                              <a:rPr lang="en-US" b="1" i="1" smtClean="0">
                                <a:latin typeface="Cambria Math"/>
                              </a:rPr>
                              <m:t>𝑷</m:t>
                            </m:r>
                            <m:r>
                              <a:rPr lang="en-US" b="1" i="1" smtClean="0">
                                <a:latin typeface="Cambria Math"/>
                              </a:rPr>
                              <m:t>(</m:t>
                            </m:r>
                            <m:r>
                              <a:rPr lang="en-US" b="1" i="1" smtClean="0">
                                <a:solidFill>
                                  <a:srgbClr val="92D050"/>
                                </a:solidFill>
                                <a:latin typeface="Cambria Math"/>
                              </a:rPr>
                              <m:t>𝑰𝒏𝒃𝒓𝒂𝒂𝒌</m:t>
                            </m:r>
                            <m:r>
                              <a:rPr lang="en-US" b="1" i="1" smtClean="0">
                                <a:latin typeface="Cambria Math"/>
                              </a:rPr>
                              <m:t>)</m:t>
                            </m:r>
                          </m:num>
                          <m:den>
                            <m:r>
                              <a:rPr lang="en-US" b="1" i="1" smtClean="0">
                                <a:latin typeface="Cambria Math"/>
                              </a:rPr>
                              <m:t>𝑷</m:t>
                            </m:r>
                            <m:r>
                              <a:rPr lang="en-US" b="1" i="1" smtClean="0">
                                <a:latin typeface="Cambria Math"/>
                              </a:rPr>
                              <m:t>(</m:t>
                            </m:r>
                            <m:r>
                              <a:rPr lang="en-US" b="1" i="1" smtClean="0">
                                <a:solidFill>
                                  <a:srgbClr val="00B0F0"/>
                                </a:solidFill>
                                <a:latin typeface="Cambria Math"/>
                              </a:rPr>
                              <m:t>𝑨𝒍𝒂𝒓𝒎</m:t>
                            </m:r>
                            <m:r>
                              <a:rPr lang="en-US" b="1" i="1" smtClean="0">
                                <a:latin typeface="Cambria Math"/>
                              </a:rPr>
                              <m:t>)</m:t>
                            </m:r>
                          </m:den>
                        </m:f>
                      </m:oMath>
                    </m:oMathPara>
                  </a14:m>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1545241" y="3433517"/>
                  <a:ext cx="6053517" cy="679032"/>
                </a:xfrm>
                <a:prstGeom prst="rect">
                  <a:avLst/>
                </a:prstGeom>
                <a:blipFill rotWithShape="1">
                  <a:blip r:embed="rId3"/>
                  <a:stretch>
                    <a:fillRect r="-905"/>
                  </a:stretch>
                </a:blipFill>
              </p:spPr>
              <p:txBody>
                <a:bodyPr/>
                <a:lstStyle/>
                <a:p>
                  <a:r>
                    <a:rPr lang="en-US">
                      <a:noFill/>
                    </a:rPr>
                    <a:t> </a:t>
                  </a:r>
                </a:p>
              </p:txBody>
            </p:sp>
          </mc:Fallback>
        </mc:AlternateContent>
        <p:sp>
          <p:nvSpPr>
            <p:cNvPr id="8" name="TextBox 7"/>
            <p:cNvSpPr txBox="1"/>
            <p:nvPr/>
          </p:nvSpPr>
          <p:spPr>
            <a:xfrm>
              <a:off x="2358121" y="2629667"/>
              <a:ext cx="4483865" cy="584775"/>
            </a:xfrm>
            <a:prstGeom prst="rect">
              <a:avLst/>
            </a:prstGeom>
            <a:noFill/>
          </p:spPr>
          <p:txBody>
            <a:bodyPr wrap="square" rtlCol="0">
              <a:spAutoFit/>
            </a:bodyPr>
            <a:lstStyle/>
            <a:p>
              <a:pPr algn="ctr"/>
              <a:r>
                <a:rPr lang="en-US" sz="3200" dirty="0" smtClean="0"/>
                <a:t>Bayes’ Rule!</a:t>
              </a:r>
              <a:endParaRPr lang="en-US" sz="3200" dirty="0"/>
            </a:p>
          </p:txBody>
        </p:sp>
      </p:grpSp>
      <p:sp>
        <p:nvSpPr>
          <p:cNvPr id="12" name="TextBox 11"/>
          <p:cNvSpPr txBox="1"/>
          <p:nvPr/>
        </p:nvSpPr>
        <p:spPr>
          <a:xfrm>
            <a:off x="2198496" y="1194316"/>
            <a:ext cx="4747009" cy="523220"/>
          </a:xfrm>
          <a:prstGeom prst="rect">
            <a:avLst/>
          </a:prstGeom>
          <a:noFill/>
        </p:spPr>
        <p:txBody>
          <a:bodyPr wrap="square" rtlCol="0">
            <a:spAutoFit/>
          </a:bodyPr>
          <a:lstStyle/>
          <a:p>
            <a:pPr algn="ctr"/>
            <a:r>
              <a:rPr lang="en-US" sz="2800" dirty="0" err="1">
                <a:solidFill>
                  <a:srgbClr val="7030A0"/>
                </a:solidFill>
              </a:rPr>
              <a:t>Redeneren</a:t>
            </a:r>
            <a:r>
              <a:rPr lang="en-US" sz="2800" dirty="0">
                <a:solidFill>
                  <a:srgbClr val="7030A0"/>
                </a:solidFill>
              </a:rPr>
              <a:t> </a:t>
            </a:r>
            <a:r>
              <a:rPr lang="en-US" sz="2800" dirty="0">
                <a:solidFill>
                  <a:srgbClr val="2F4D5D"/>
                </a:solidFill>
              </a:rPr>
              <a:t>over het </a:t>
            </a:r>
            <a:r>
              <a:rPr lang="en-US" sz="2800" dirty="0"/>
              <a:t>model</a:t>
            </a:r>
          </a:p>
        </p:txBody>
      </p:sp>
      <p:grpSp>
        <p:nvGrpSpPr>
          <p:cNvPr id="35" name="Group 34"/>
          <p:cNvGrpSpPr/>
          <p:nvPr/>
        </p:nvGrpSpPr>
        <p:grpSpPr>
          <a:xfrm>
            <a:off x="2198496" y="2090915"/>
            <a:ext cx="1774168" cy="1114097"/>
            <a:chOff x="651642" y="3804743"/>
            <a:chExt cx="1774168" cy="1114097"/>
          </a:xfrm>
        </p:grpSpPr>
        <p:sp>
          <p:nvSpPr>
            <p:cNvPr id="36" name="Oval 3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913360" y="4177125"/>
              <a:ext cx="1250731" cy="369332"/>
            </a:xfrm>
            <a:prstGeom prst="rect">
              <a:avLst/>
            </a:prstGeom>
            <a:noFill/>
          </p:spPr>
          <p:txBody>
            <a:bodyPr wrap="square" rtlCol="0">
              <a:spAutoFit/>
            </a:bodyPr>
            <a:lstStyle/>
            <a:p>
              <a:pPr algn="ctr"/>
              <a:r>
                <a:rPr lang="en-US" dirty="0" smtClean="0">
                  <a:solidFill>
                    <a:srgbClr val="92D050"/>
                  </a:solidFill>
                </a:rPr>
                <a:t>P(I = ?)</a:t>
              </a:r>
              <a:endParaRPr lang="en-US" dirty="0">
                <a:solidFill>
                  <a:srgbClr val="92D050"/>
                </a:solidFill>
              </a:endParaRPr>
            </a:p>
          </p:txBody>
        </p:sp>
      </p:grpSp>
      <p:grpSp>
        <p:nvGrpSpPr>
          <p:cNvPr id="38" name="Group 37"/>
          <p:cNvGrpSpPr/>
          <p:nvPr/>
        </p:nvGrpSpPr>
        <p:grpSpPr>
          <a:xfrm>
            <a:off x="5171337" y="2090915"/>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41" name="Group 40"/>
          <p:cNvGrpSpPr/>
          <p:nvPr/>
        </p:nvGrpSpPr>
        <p:grpSpPr>
          <a:xfrm>
            <a:off x="3684916" y="3205012"/>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95516" y="4177125"/>
              <a:ext cx="1486420" cy="369332"/>
            </a:xfrm>
            <a:prstGeom prst="rect">
              <a:avLst/>
            </a:prstGeom>
            <a:noFill/>
          </p:spPr>
          <p:txBody>
            <a:bodyPr wrap="square" rtlCol="0">
              <a:spAutoFit/>
            </a:bodyPr>
            <a:lstStyle/>
            <a:p>
              <a:pPr algn="ctr"/>
              <a:r>
                <a:rPr lang="en-US" dirty="0" smtClean="0">
                  <a:solidFill>
                    <a:srgbClr val="00B0F0"/>
                  </a:solidFill>
                </a:rPr>
                <a:t>P(A = True)</a:t>
              </a:r>
              <a:endParaRPr lang="en-US" dirty="0">
                <a:solidFill>
                  <a:srgbClr val="00B0F0"/>
                </a:solidFill>
              </a:endParaRPr>
            </a:p>
          </p:txBody>
        </p:sp>
      </p:grpSp>
      <p:cxnSp>
        <p:nvCxnSpPr>
          <p:cNvPr id="44" name="Straight Arrow Connector 43"/>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77444" y="3880116"/>
            <a:ext cx="2666479" cy="461665"/>
          </a:xfrm>
          <a:prstGeom prst="rect">
            <a:avLst/>
          </a:prstGeom>
          <a:noFill/>
        </p:spPr>
        <p:txBody>
          <a:bodyPr wrap="square" rtlCol="0">
            <a:spAutoFit/>
          </a:bodyPr>
          <a:lstStyle/>
          <a:p>
            <a:r>
              <a:rPr lang="en-US" sz="2400" b="1" dirty="0" err="1" smtClean="0">
                <a:solidFill>
                  <a:srgbClr val="FF0000"/>
                </a:solidFill>
              </a:rPr>
              <a:t>Veel</a:t>
            </a:r>
            <a:r>
              <a:rPr lang="en-US" sz="2400" b="1" dirty="0" smtClean="0">
                <a:solidFill>
                  <a:srgbClr val="FF0000"/>
                </a:solidFill>
              </a:rPr>
              <a:t> </a:t>
            </a:r>
            <a:r>
              <a:rPr lang="en-US" sz="2400" b="1" dirty="0" err="1" smtClean="0">
                <a:solidFill>
                  <a:srgbClr val="FF0000"/>
                </a:solidFill>
              </a:rPr>
              <a:t>rekenwerk</a:t>
            </a:r>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1776738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29</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graphicFrame>
        <p:nvGraphicFramePr>
          <p:cNvPr id="6" name="Table 5"/>
          <p:cNvGraphicFramePr>
            <a:graphicFrameLocks noGrp="1"/>
          </p:cNvGraphicFramePr>
          <p:nvPr>
            <p:extLst>
              <p:ext uri="{D42A27DB-BD31-4B8C-83A1-F6EECF244321}">
                <p14:modId xmlns:p14="http://schemas.microsoft.com/office/powerpoint/2010/main" val="1320477824"/>
              </p:ext>
            </p:extLst>
          </p:nvPr>
        </p:nvGraphicFramePr>
        <p:xfrm>
          <a:off x="266075" y="1090450"/>
          <a:ext cx="8611850" cy="4951535"/>
        </p:xfrm>
        <a:graphic>
          <a:graphicData uri="http://schemas.openxmlformats.org/drawingml/2006/table">
            <a:tbl>
              <a:tblPr firstRow="1" firstCol="1" bandRow="1">
                <a:tableStyleId>{5C22544A-7EE6-4342-B048-85BDC9FD1C3A}</a:tableStyleId>
              </a:tblPr>
              <a:tblGrid>
                <a:gridCol w="2500274"/>
                <a:gridCol w="6111576"/>
              </a:tblGrid>
              <a:tr h="426686">
                <a:tc>
                  <a:txBody>
                    <a:bodyPr/>
                    <a:lstStyle/>
                    <a:p>
                      <a:pPr algn="ctr"/>
                      <a:endParaRPr lang="nl-BE" sz="2000" dirty="0"/>
                    </a:p>
                  </a:txBody>
                  <a:tcPr marL="101377" marR="101377" marT="50688" marB="50688"/>
                </a:tc>
                <a:tc>
                  <a:txBody>
                    <a:bodyPr/>
                    <a:lstStyle/>
                    <a:p>
                      <a:pPr algn="ctr"/>
                      <a:r>
                        <a:rPr lang="nl-BE" sz="2000" dirty="0" smtClean="0"/>
                        <a:t>ProbLog2</a:t>
                      </a:r>
                      <a:endParaRPr lang="nl-BE" sz="2000" dirty="0"/>
                    </a:p>
                  </a:txBody>
                  <a:tcPr marL="101377" marR="101377" marT="50688" marB="50688"/>
                </a:tc>
              </a:tr>
              <a:tr h="1387258">
                <a:tc>
                  <a:txBody>
                    <a:bodyPr/>
                    <a:lstStyle/>
                    <a:p>
                      <a:pPr algn="ctr"/>
                      <a:r>
                        <a:rPr lang="nl-BE" sz="2000" dirty="0" err="1" smtClean="0"/>
                        <a:t>Performantie</a:t>
                      </a:r>
                      <a:endParaRPr lang="nl-BE" sz="2000" dirty="0"/>
                    </a:p>
                  </a:txBody>
                  <a:tcPr marL="101377" marR="101377" marT="50688" marB="50688" anchor="ctr"/>
                </a:tc>
                <a:tc>
                  <a:txBody>
                    <a:bodyPr/>
                    <a:lstStyle/>
                    <a:p>
                      <a:pPr marL="285750" indent="-285750" algn="l">
                        <a:buFont typeface="Arial" pitchFamily="34" charset="0"/>
                        <a:buChar char="•"/>
                      </a:pPr>
                      <a:r>
                        <a:rPr lang="nl-BE" sz="2000" dirty="0" smtClean="0">
                          <a:solidFill>
                            <a:srgbClr val="FF0000"/>
                          </a:solidFill>
                        </a:rPr>
                        <a:t>Exacte</a:t>
                      </a:r>
                      <a:r>
                        <a:rPr lang="nl-BE" sz="2000" baseline="0" dirty="0" smtClean="0">
                          <a:solidFill>
                            <a:srgbClr val="FF0000"/>
                          </a:solidFill>
                        </a:rPr>
                        <a:t> inferentie o</a:t>
                      </a:r>
                      <a:r>
                        <a:rPr lang="nl-BE" sz="2000" dirty="0" smtClean="0">
                          <a:solidFill>
                            <a:srgbClr val="FF0000"/>
                          </a:solidFill>
                        </a:rPr>
                        <a:t>nmogelijk voor 10x10 borden, of voor alle initiële </a:t>
                      </a:r>
                      <a:r>
                        <a:rPr lang="nl-BE" sz="2000" baseline="0" dirty="0" smtClean="0">
                          <a:solidFill>
                            <a:srgbClr val="FF0000"/>
                          </a:solidFill>
                        </a:rPr>
                        <a:t>bord configuraties, of voor 10 beurten</a:t>
                      </a:r>
                      <a:endParaRPr lang="nl-BE" sz="2000" dirty="0" smtClean="0">
                        <a:solidFill>
                          <a:schemeClr val="dk1"/>
                        </a:solidFill>
                      </a:endParaRPr>
                    </a:p>
                    <a:p>
                      <a:pPr marL="285750" indent="-285750" algn="l">
                        <a:buFont typeface="Arial" pitchFamily="34" charset="0"/>
                        <a:buChar char="•"/>
                      </a:pPr>
                      <a:r>
                        <a:rPr lang="nl-BE" sz="2000" dirty="0" smtClean="0">
                          <a:solidFill>
                            <a:srgbClr val="00B050"/>
                          </a:solidFill>
                        </a:rPr>
                        <a:t>Benaderende</a:t>
                      </a:r>
                      <a:r>
                        <a:rPr lang="nl-BE" sz="2000" baseline="0" dirty="0" smtClean="0">
                          <a:solidFill>
                            <a:srgbClr val="00B050"/>
                          </a:solidFill>
                        </a:rPr>
                        <a:t> inferentie nodig</a:t>
                      </a:r>
                      <a:endParaRPr lang="nl-BE" sz="2000" dirty="0" smtClean="0">
                        <a:solidFill>
                          <a:srgbClr val="00B050"/>
                        </a:solidFill>
                      </a:endParaRPr>
                    </a:p>
                  </a:txBody>
                  <a:tcPr marL="101377" marR="101377" marT="50688" marB="50688" anchor="ctr">
                    <a:solidFill>
                      <a:schemeClr val="accent3">
                        <a:lumMod val="20000"/>
                        <a:lumOff val="80000"/>
                      </a:schemeClr>
                    </a:solidFill>
                  </a:tcPr>
                </a:tc>
              </a:tr>
              <a:tr h="426686">
                <a:tc>
                  <a:txBody>
                    <a:bodyPr/>
                    <a:lstStyle/>
                    <a:p>
                      <a:pPr algn="ctr"/>
                      <a:r>
                        <a:rPr lang="en-US" sz="2000" dirty="0" err="1" smtClean="0"/>
                        <a:t>Geheugengebruik</a:t>
                      </a:r>
                      <a:endParaRPr lang="nl-BE" sz="2000" dirty="0"/>
                    </a:p>
                  </a:txBody>
                  <a:tcPr marL="101377" marR="101377" marT="50688" marB="50688" anchor="ctr"/>
                </a:tc>
                <a:tc>
                  <a:txBody>
                    <a:bodyPr/>
                    <a:lstStyle/>
                    <a:p>
                      <a:pPr marL="285750" indent="-285750" algn="l">
                        <a:buFont typeface="Arial" pitchFamily="34" charset="0"/>
                        <a:buChar char="•"/>
                      </a:pPr>
                      <a:r>
                        <a:rPr lang="nl-BE" sz="2000" dirty="0" smtClean="0">
                          <a:solidFill>
                            <a:srgbClr val="FF0000"/>
                          </a:solidFill>
                        </a:rPr>
                        <a:t>Pure </a:t>
                      </a:r>
                      <a:r>
                        <a:rPr lang="nl-BE" sz="2000" dirty="0" smtClean="0">
                          <a:solidFill>
                            <a:srgbClr val="FF0000"/>
                          </a:solidFill>
                        </a:rPr>
                        <a:t>functies</a:t>
                      </a:r>
                      <a:endParaRPr lang="nl-BE" sz="2000" dirty="0" smtClean="0">
                        <a:solidFill>
                          <a:srgbClr val="FF0000"/>
                        </a:solidFill>
                      </a:endParaRPr>
                    </a:p>
                  </a:txBody>
                  <a:tcPr marL="101377" marR="101377" marT="50688" marB="50688" anchor="ctr">
                    <a:solidFill>
                      <a:schemeClr val="bg1"/>
                    </a:solidFill>
                  </a:tcPr>
                </a:tc>
              </a:tr>
              <a:tr h="576771">
                <a:tc>
                  <a:txBody>
                    <a:bodyPr/>
                    <a:lstStyle/>
                    <a:p>
                      <a:pPr algn="ctr"/>
                      <a:r>
                        <a:rPr lang="nl-BE" sz="2000" dirty="0" smtClean="0"/>
                        <a:t>Uitbreidbaarheid</a:t>
                      </a:r>
                      <a:endParaRPr lang="nl-BE" sz="2000" dirty="0"/>
                    </a:p>
                  </a:txBody>
                  <a:tcPr marL="101377" marR="101377" marT="50688" marB="50688" anchor="ctr"/>
                </a:tc>
                <a:tc>
                  <a:txBody>
                    <a:bodyPr/>
                    <a:lstStyle/>
                    <a:p>
                      <a:pPr marL="285750" indent="-285750" algn="l">
                        <a:buFont typeface="Arial" pitchFamily="34" charset="0"/>
                        <a:buChar char="•"/>
                      </a:pPr>
                      <a:r>
                        <a:rPr lang="nl-BE" sz="2000" dirty="0" smtClean="0">
                          <a:solidFill>
                            <a:srgbClr val="00B050"/>
                          </a:solidFill>
                        </a:rPr>
                        <a:t>Uitstekend</a:t>
                      </a:r>
                      <a:r>
                        <a:rPr lang="nl-BE" sz="2000" baseline="0" dirty="0" smtClean="0">
                          <a:solidFill>
                            <a:srgbClr val="00B050"/>
                          </a:solidFill>
                        </a:rPr>
                        <a:t> voor het veranderen van distributies</a:t>
                      </a:r>
                      <a:endParaRPr lang="nl-BE" sz="2000" dirty="0">
                        <a:solidFill>
                          <a:srgbClr val="00B050"/>
                        </a:solidFill>
                      </a:endParaRPr>
                    </a:p>
                  </a:txBody>
                  <a:tcPr marL="101377" marR="101377" marT="50688" marB="50688" anchor="ctr">
                    <a:solidFill>
                      <a:schemeClr val="accent3">
                        <a:lumMod val="20000"/>
                        <a:lumOff val="80000"/>
                      </a:schemeClr>
                    </a:solidFill>
                  </a:tcPr>
                </a:tc>
              </a:tr>
              <a:tr h="1067067">
                <a:tc>
                  <a:txBody>
                    <a:bodyPr/>
                    <a:lstStyle/>
                    <a:p>
                      <a:pPr algn="ctr"/>
                      <a:r>
                        <a:rPr lang="nl-BE" sz="2000" dirty="0" smtClean="0"/>
                        <a:t>Tools beschikbaar</a:t>
                      </a:r>
                    </a:p>
                  </a:txBody>
                  <a:tcPr marL="101377" marR="101377" marT="50688" marB="50688" anchor="ctr"/>
                </a:tc>
                <a:tc>
                  <a:txBody>
                    <a:bodyPr/>
                    <a:lstStyle/>
                    <a:p>
                      <a:pPr marL="285750" indent="-285750" algn="l">
                        <a:buFont typeface="Arial" pitchFamily="34" charset="0"/>
                        <a:buChar char="•"/>
                      </a:pPr>
                      <a:r>
                        <a:rPr lang="nl-BE" sz="2000" dirty="0" smtClean="0">
                          <a:solidFill>
                            <a:srgbClr val="FF0000"/>
                          </a:solidFill>
                        </a:rPr>
                        <a:t>Geen debugger,</a:t>
                      </a:r>
                      <a:r>
                        <a:rPr lang="nl-BE" sz="2000" baseline="0" dirty="0" smtClean="0">
                          <a:solidFill>
                            <a:srgbClr val="FF0000"/>
                          </a:solidFill>
                        </a:rPr>
                        <a:t> geen IDE, geen REPL Gebruik van SWI-PL voor debuggen van predicaten</a:t>
                      </a:r>
                    </a:p>
                    <a:p>
                      <a:pPr marL="285750" indent="-285750" algn="l">
                        <a:buFont typeface="Arial" pitchFamily="34" charset="0"/>
                        <a:buChar char="•"/>
                      </a:pPr>
                      <a:r>
                        <a:rPr lang="nl-BE" sz="2000" baseline="0" dirty="0" smtClean="0">
                          <a:solidFill>
                            <a:srgbClr val="00B050"/>
                          </a:solidFill>
                        </a:rPr>
                        <a:t>Mogelijkheid om python te gebruiken</a:t>
                      </a:r>
                      <a:endParaRPr lang="nl-BE" sz="2000" dirty="0">
                        <a:solidFill>
                          <a:srgbClr val="00B050"/>
                        </a:solidFill>
                      </a:endParaRPr>
                    </a:p>
                  </a:txBody>
                  <a:tcPr marL="101377" marR="101377" marT="50688" marB="50688" anchor="ctr">
                    <a:solidFill>
                      <a:schemeClr val="bg1"/>
                    </a:solidFill>
                  </a:tcPr>
                </a:tc>
              </a:tr>
              <a:tr h="1067067">
                <a:tc>
                  <a:txBody>
                    <a:bodyPr/>
                    <a:lstStyle/>
                    <a:p>
                      <a:pPr algn="ctr"/>
                      <a:r>
                        <a:rPr lang="nl-BE" sz="2000" dirty="0" smtClean="0"/>
                        <a:t>Moeilijkheidsgraad</a:t>
                      </a:r>
                      <a:endParaRPr lang="nl-BE" sz="2000" dirty="0"/>
                    </a:p>
                  </a:txBody>
                  <a:tcPr marL="101377" marR="101377" marT="50688" marB="50688" anchor="ctr"/>
                </a:tc>
                <a:tc>
                  <a:txBody>
                    <a:bodyPr/>
                    <a:lstStyle/>
                    <a:p>
                      <a:pPr marL="285750" indent="-285750" algn="l">
                        <a:buFont typeface="Arial" pitchFamily="34" charset="0"/>
                        <a:buChar char="•"/>
                      </a:pPr>
                      <a:r>
                        <a:rPr lang="nl-BE" sz="2000" dirty="0" smtClean="0">
                          <a:solidFill>
                            <a:srgbClr val="00B050"/>
                          </a:solidFill>
                        </a:rPr>
                        <a:t>Gebruiksvriendelijke installatie (python</a:t>
                      </a:r>
                      <a:r>
                        <a:rPr lang="nl-BE" sz="2000" baseline="0" dirty="0" smtClean="0">
                          <a:solidFill>
                            <a:srgbClr val="00B050"/>
                          </a:solidFill>
                        </a:rPr>
                        <a:t> nodig</a:t>
                      </a:r>
                      <a:r>
                        <a:rPr lang="nl-BE" sz="2000" dirty="0" smtClean="0">
                          <a:solidFill>
                            <a:srgbClr val="00B050"/>
                          </a:solidFill>
                        </a:rPr>
                        <a:t>)</a:t>
                      </a:r>
                    </a:p>
                    <a:p>
                      <a:pPr marL="285750" indent="-285750" algn="l">
                        <a:buFont typeface="Arial" pitchFamily="34" charset="0"/>
                        <a:buChar char="•"/>
                      </a:pPr>
                      <a:r>
                        <a:rPr lang="nl-BE" sz="2000" dirty="0" smtClean="0">
                          <a:solidFill>
                            <a:srgbClr val="00B050"/>
                          </a:solidFill>
                        </a:rPr>
                        <a:t>Elegante</a:t>
                      </a:r>
                      <a:r>
                        <a:rPr lang="nl-BE" sz="2000" baseline="0" dirty="0" smtClean="0">
                          <a:solidFill>
                            <a:srgbClr val="00B050"/>
                          </a:solidFill>
                        </a:rPr>
                        <a:t> code (subjectief) </a:t>
                      </a:r>
                      <a:r>
                        <a:rPr lang="nl-BE" sz="2000" baseline="0" dirty="0" smtClean="0">
                          <a:solidFill>
                            <a:srgbClr val="00B050"/>
                          </a:solidFill>
                          <a:sym typeface="Wingdings" pitchFamily="2" charset="2"/>
                        </a:rPr>
                        <a:t> Makkelijker voor bugs te vinden</a:t>
                      </a:r>
                      <a:endParaRPr lang="nl-BE" sz="2000" baseline="0" dirty="0" smtClean="0">
                        <a:solidFill>
                          <a:srgbClr val="00B050"/>
                        </a:solidFill>
                      </a:endParaRPr>
                    </a:p>
                  </a:txBody>
                  <a:tcPr marL="101377" marR="101377" marT="50688" marB="50688" anchor="ctr">
                    <a:solidFill>
                      <a:schemeClr val="accent3">
                        <a:lumMod val="20000"/>
                        <a:lumOff val="80000"/>
                      </a:schemeClr>
                    </a:solidFill>
                  </a:tcPr>
                </a:tc>
              </a:tr>
            </a:tbl>
          </a:graphicData>
        </a:graphic>
      </p:graphicFrame>
    </p:spTree>
    <p:extLst>
      <p:ext uri="{BB962C8B-B14F-4D97-AF65-F5344CB8AC3E}">
        <p14:creationId xmlns:p14="http://schemas.microsoft.com/office/powerpoint/2010/main" val="4116867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30</a:t>
            </a:fld>
            <a:endParaRPr lang="nl-NL" dirty="0"/>
          </a:p>
        </p:txBody>
      </p:sp>
      <p:sp>
        <p:nvSpPr>
          <p:cNvPr id="362" name="OTLSHAPE_T_f6a5723318b9412b87df5aeb694ddb88_ShapePercentage" hidden="1"/>
          <p:cNvSpPr/>
          <p:nvPr>
            <p:custDataLst>
              <p:tags r:id="rId2"/>
            </p:custDataLst>
          </p:nvPr>
        </p:nvSpPr>
        <p:spPr>
          <a:xfrm>
            <a:off x="1482593" y="39452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3" name="OTLSHAPE_T_f6a5723318b9412b87df5aeb694ddb88_Duration" hidden="1"/>
          <p:cNvSpPr txBox="1"/>
          <p:nvPr>
            <p:custDataLst>
              <p:tags r:id="rId3"/>
            </p:custDataLst>
          </p:nvPr>
        </p:nvSpPr>
        <p:spPr>
          <a:xfrm>
            <a:off x="0" y="39452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24 days</a:t>
            </a:r>
            <a:endParaRPr lang="nl-BE" sz="1000">
              <a:solidFill>
                <a:srgbClr val="ED7D31"/>
              </a:solidFill>
              <a:latin typeface="Calibri"/>
            </a:endParaRPr>
          </a:p>
        </p:txBody>
      </p:sp>
      <p:sp>
        <p:nvSpPr>
          <p:cNvPr id="364" name="OTLSHAPE_T_f6a5723318b9412b87df5aeb694ddb88_TextPercentage" hidden="1"/>
          <p:cNvSpPr txBox="1"/>
          <p:nvPr>
            <p:custDataLst>
              <p:tags r:id="rId4"/>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65" name="OTLSHAPE_T_f6a5723318b9412b87df5aeb694ddb88_StartDate" hidden="1"/>
          <p:cNvSpPr txBox="1"/>
          <p:nvPr>
            <p:custDataLst>
              <p:tags r:id="rId5"/>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66" name="OTLSHAPE_T_f6a5723318b9412b87df5aeb694ddb88_EndDate" hidden="1"/>
          <p:cNvSpPr txBox="1"/>
          <p:nvPr>
            <p:custDataLst>
              <p:tags r:id="rId6"/>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70" name="OTLSHAPE_T_a6f8915c3b5f4e65a2c333f8dd634937_ShapePercentage" hidden="1"/>
          <p:cNvSpPr/>
          <p:nvPr>
            <p:custDataLst>
              <p:tags r:id="rId7"/>
            </p:custDataLst>
          </p:nvPr>
        </p:nvSpPr>
        <p:spPr>
          <a:xfrm>
            <a:off x="1688554" y="42119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1" name="OTLSHAPE_T_a6f8915c3b5f4e65a2c333f8dd634937_Duration" hidden="1"/>
          <p:cNvSpPr txBox="1"/>
          <p:nvPr>
            <p:custDataLst>
              <p:tags r:id="rId8"/>
            </p:custDataLst>
          </p:nvPr>
        </p:nvSpPr>
        <p:spPr>
          <a:xfrm>
            <a:off x="0" y="42119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18 days</a:t>
            </a:r>
            <a:endParaRPr lang="nl-BE" sz="1000">
              <a:solidFill>
                <a:srgbClr val="ED7D31"/>
              </a:solidFill>
              <a:latin typeface="Calibri"/>
            </a:endParaRPr>
          </a:p>
        </p:txBody>
      </p:sp>
      <p:sp>
        <p:nvSpPr>
          <p:cNvPr id="372" name="OTLSHAPE_T_a6f8915c3b5f4e65a2c333f8dd634937_TextPercentage" hidden="1"/>
          <p:cNvSpPr txBox="1"/>
          <p:nvPr>
            <p:custDataLst>
              <p:tags r:id="rId9"/>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73" name="OTLSHAPE_T_a6f8915c3b5f4e65a2c333f8dd634937_StartDate" hidden="1"/>
          <p:cNvSpPr txBox="1"/>
          <p:nvPr>
            <p:custDataLst>
              <p:tags r:id="rId10"/>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74" name="OTLSHAPE_T_a6f8915c3b5f4e65a2c333f8dd634937_EndDate" hidden="1"/>
          <p:cNvSpPr txBox="1"/>
          <p:nvPr>
            <p:custDataLst>
              <p:tags r:id="rId11"/>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78" name="OTLSHAPE_T_ea3cade452d0441d8026f874a2be9696_ShapePercentage" hidden="1"/>
          <p:cNvSpPr/>
          <p:nvPr>
            <p:custDataLst>
              <p:tags r:id="rId12"/>
            </p:custDataLst>
          </p:nvPr>
        </p:nvSpPr>
        <p:spPr>
          <a:xfrm>
            <a:off x="2272108" y="44786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9" name="OTLSHAPE_T_ea3cade452d0441d8026f874a2be9696_Duration" hidden="1"/>
          <p:cNvSpPr txBox="1"/>
          <p:nvPr>
            <p:custDataLst>
              <p:tags r:id="rId13"/>
            </p:custDataLst>
          </p:nvPr>
        </p:nvSpPr>
        <p:spPr>
          <a:xfrm>
            <a:off x="0" y="44786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29 days</a:t>
            </a:r>
            <a:endParaRPr lang="nl-BE" sz="1000">
              <a:solidFill>
                <a:srgbClr val="ED7D31"/>
              </a:solidFill>
              <a:latin typeface="Calibri"/>
            </a:endParaRPr>
          </a:p>
        </p:txBody>
      </p:sp>
      <p:sp>
        <p:nvSpPr>
          <p:cNvPr id="380" name="OTLSHAPE_T_ea3cade452d0441d8026f874a2be9696_TextPercentage" hidden="1"/>
          <p:cNvSpPr txBox="1"/>
          <p:nvPr>
            <p:custDataLst>
              <p:tags r:id="rId14"/>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81" name="OTLSHAPE_T_ea3cade452d0441d8026f874a2be9696_StartDate" hidden="1"/>
          <p:cNvSpPr txBox="1"/>
          <p:nvPr>
            <p:custDataLst>
              <p:tags r:id="rId15"/>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82" name="OTLSHAPE_T_ea3cade452d0441d8026f874a2be9696_EndDate" hidden="1"/>
          <p:cNvSpPr txBox="1"/>
          <p:nvPr>
            <p:custDataLst>
              <p:tags r:id="rId16"/>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86" name="OTLSHAPE_T_da05b37708814f28b607c95b1f837828_ShapePercentage" hidden="1"/>
          <p:cNvSpPr/>
          <p:nvPr>
            <p:custDataLst>
              <p:tags r:id="rId17"/>
            </p:custDataLst>
          </p:nvPr>
        </p:nvSpPr>
        <p:spPr>
          <a:xfrm>
            <a:off x="3267584" y="47453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7" name="OTLSHAPE_T_da05b37708814f28b607c95b1f837828_Duration" hidden="1"/>
          <p:cNvSpPr txBox="1"/>
          <p:nvPr>
            <p:custDataLst>
              <p:tags r:id="rId18"/>
            </p:custDataLst>
          </p:nvPr>
        </p:nvSpPr>
        <p:spPr>
          <a:xfrm>
            <a:off x="0" y="47453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24 days</a:t>
            </a:r>
            <a:endParaRPr lang="nl-BE" sz="1000">
              <a:solidFill>
                <a:srgbClr val="ED7D31"/>
              </a:solidFill>
              <a:latin typeface="Calibri"/>
            </a:endParaRPr>
          </a:p>
        </p:txBody>
      </p:sp>
      <p:sp>
        <p:nvSpPr>
          <p:cNvPr id="388" name="OTLSHAPE_T_da05b37708814f28b607c95b1f837828_TextPercentage" hidden="1"/>
          <p:cNvSpPr txBox="1"/>
          <p:nvPr>
            <p:custDataLst>
              <p:tags r:id="rId19"/>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89" name="OTLSHAPE_T_da05b37708814f28b607c95b1f837828_StartDate" hidden="1"/>
          <p:cNvSpPr txBox="1"/>
          <p:nvPr>
            <p:custDataLst>
              <p:tags r:id="rId20"/>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90" name="OTLSHAPE_T_da05b37708814f28b607c95b1f837828_EndDate" hidden="1"/>
          <p:cNvSpPr txBox="1"/>
          <p:nvPr>
            <p:custDataLst>
              <p:tags r:id="rId21"/>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94" name="OTLSHAPE_T_0b9d5330344c41c1ae123254b62682b2_ShapePercentage" hidden="1"/>
          <p:cNvSpPr/>
          <p:nvPr>
            <p:custDataLst>
              <p:tags r:id="rId22"/>
            </p:custDataLst>
          </p:nvPr>
        </p:nvSpPr>
        <p:spPr>
          <a:xfrm>
            <a:off x="3267584" y="50120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5" name="OTLSHAPE_T_0b9d5330344c41c1ae123254b62682b2_Duration" hidden="1"/>
          <p:cNvSpPr txBox="1"/>
          <p:nvPr>
            <p:custDataLst>
              <p:tags r:id="rId23"/>
            </p:custDataLst>
          </p:nvPr>
        </p:nvSpPr>
        <p:spPr>
          <a:xfrm>
            <a:off x="0" y="50120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24 days</a:t>
            </a:r>
            <a:endParaRPr lang="nl-BE" sz="1000">
              <a:solidFill>
                <a:srgbClr val="ED7D31"/>
              </a:solidFill>
              <a:latin typeface="Calibri"/>
            </a:endParaRPr>
          </a:p>
        </p:txBody>
      </p:sp>
      <p:sp>
        <p:nvSpPr>
          <p:cNvPr id="396" name="OTLSHAPE_T_0b9d5330344c41c1ae123254b62682b2_TextPercentage" hidden="1"/>
          <p:cNvSpPr txBox="1"/>
          <p:nvPr>
            <p:custDataLst>
              <p:tags r:id="rId24"/>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97" name="OTLSHAPE_T_0b9d5330344c41c1ae123254b62682b2_StartDate" hidden="1"/>
          <p:cNvSpPr txBox="1"/>
          <p:nvPr>
            <p:custDataLst>
              <p:tags r:id="rId25"/>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98" name="OTLSHAPE_T_0b9d5330344c41c1ae123254b62682b2_EndDate" hidden="1"/>
          <p:cNvSpPr txBox="1"/>
          <p:nvPr>
            <p:custDataLst>
              <p:tags r:id="rId26"/>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402" name="OTLSHAPE_T_e22c32a7f1d844e7b948b5db434b943c_ShapePercentage" hidden="1"/>
          <p:cNvSpPr/>
          <p:nvPr>
            <p:custDataLst>
              <p:tags r:id="rId27"/>
            </p:custDataLst>
          </p:nvPr>
        </p:nvSpPr>
        <p:spPr>
          <a:xfrm>
            <a:off x="4057099" y="52787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3" name="OTLSHAPE_T_e22c32a7f1d844e7b948b5db434b943c_Duration" hidden="1"/>
          <p:cNvSpPr txBox="1"/>
          <p:nvPr>
            <p:custDataLst>
              <p:tags r:id="rId28"/>
            </p:custDataLst>
          </p:nvPr>
        </p:nvSpPr>
        <p:spPr>
          <a:xfrm>
            <a:off x="0" y="52787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24 days</a:t>
            </a:r>
            <a:endParaRPr lang="nl-BE" sz="1000">
              <a:solidFill>
                <a:srgbClr val="ED7D31"/>
              </a:solidFill>
              <a:latin typeface="Calibri"/>
            </a:endParaRPr>
          </a:p>
        </p:txBody>
      </p:sp>
      <p:sp>
        <p:nvSpPr>
          <p:cNvPr id="404" name="OTLSHAPE_T_e22c32a7f1d844e7b948b5db434b943c_TextPercentage" hidden="1"/>
          <p:cNvSpPr txBox="1"/>
          <p:nvPr>
            <p:custDataLst>
              <p:tags r:id="rId29"/>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405" name="OTLSHAPE_T_e22c32a7f1d844e7b948b5db434b943c_StartDate" hidden="1"/>
          <p:cNvSpPr txBox="1"/>
          <p:nvPr>
            <p:custDataLst>
              <p:tags r:id="rId30"/>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406" name="OTLSHAPE_T_e22c32a7f1d844e7b948b5db434b943c_EndDate" hidden="1"/>
          <p:cNvSpPr txBox="1"/>
          <p:nvPr>
            <p:custDataLst>
              <p:tags r:id="rId31"/>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410" name="OTLSHAPE_T_99d4e472b35549ada7464a4b4a0d7401_ShapePercentage" hidden="1"/>
          <p:cNvSpPr/>
          <p:nvPr>
            <p:custDataLst>
              <p:tags r:id="rId32"/>
            </p:custDataLst>
          </p:nvPr>
        </p:nvSpPr>
        <p:spPr>
          <a:xfrm>
            <a:off x="4880941" y="5598880"/>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1" name="OTLSHAPE_T_99d4e472b35549ada7464a4b4a0d7401_Duration" hidden="1"/>
          <p:cNvSpPr txBox="1"/>
          <p:nvPr>
            <p:custDataLst>
              <p:tags r:id="rId33"/>
            </p:custDataLst>
          </p:nvPr>
        </p:nvSpPr>
        <p:spPr>
          <a:xfrm>
            <a:off x="0" y="55454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97 days</a:t>
            </a:r>
            <a:endParaRPr lang="nl-BE" sz="1000">
              <a:solidFill>
                <a:srgbClr val="ED7D31"/>
              </a:solidFill>
              <a:latin typeface="Calibri"/>
            </a:endParaRPr>
          </a:p>
        </p:txBody>
      </p:sp>
      <p:sp>
        <p:nvSpPr>
          <p:cNvPr id="412" name="OTLSHAPE_T_99d4e472b35549ada7464a4b4a0d7401_TextPercentage" hidden="1"/>
          <p:cNvSpPr txBox="1"/>
          <p:nvPr>
            <p:custDataLst>
              <p:tags r:id="rId34"/>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413" name="OTLSHAPE_T_99d4e472b35549ada7464a4b4a0d7401_StartDate" hidden="1"/>
          <p:cNvSpPr txBox="1"/>
          <p:nvPr>
            <p:custDataLst>
              <p:tags r:id="rId35"/>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414" name="OTLSHAPE_T_99d4e472b35549ada7464a4b4a0d7401_EndDate" hidden="1"/>
          <p:cNvSpPr txBox="1"/>
          <p:nvPr>
            <p:custDataLst>
              <p:tags r:id="rId36"/>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grpSp>
        <p:nvGrpSpPr>
          <p:cNvPr id="429" name="Group 428"/>
          <p:cNvGrpSpPr/>
          <p:nvPr/>
        </p:nvGrpSpPr>
        <p:grpSpPr>
          <a:xfrm>
            <a:off x="127001" y="1683657"/>
            <a:ext cx="9016999" cy="4171847"/>
            <a:chOff x="127000" y="3048000"/>
            <a:chExt cx="8769411" cy="2807504"/>
          </a:xfrm>
        </p:grpSpPr>
        <p:cxnSp>
          <p:nvCxnSpPr>
            <p:cNvPr id="360" name="OTLSHAPE_T_99d4e472b35549ada7464a4b4a0d7401_HorizontalConnector1"/>
            <p:cNvCxnSpPr/>
            <p:nvPr>
              <p:custDataLst>
                <p:tags r:id="rId37"/>
              </p:custDataLst>
            </p:nvPr>
          </p:nvCxnSpPr>
          <p:spPr>
            <a:xfrm>
              <a:off x="3273256" y="5700480"/>
              <a:ext cx="1607685"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OTLSHAPE_T_e22c32a7f1d844e7b948b5db434b943c_HorizontalConnector1"/>
            <p:cNvCxnSpPr/>
            <p:nvPr>
              <p:custDataLst>
                <p:tags r:id="rId38"/>
              </p:custDataLst>
            </p:nvPr>
          </p:nvCxnSpPr>
          <p:spPr>
            <a:xfrm>
              <a:off x="1696720" y="5380355"/>
              <a:ext cx="2360379"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OTLSHAPE_T_0b9d5330344c41c1ae123254b62682b2_HorizontalConnector1"/>
            <p:cNvCxnSpPr/>
            <p:nvPr>
              <p:custDataLst>
                <p:tags r:id="rId39"/>
              </p:custDataLst>
            </p:nvPr>
          </p:nvCxnSpPr>
          <p:spPr>
            <a:xfrm>
              <a:off x="950553" y="5113655"/>
              <a:ext cx="2317031"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OTLSHAPE_T_da05b37708814f28b607c95b1f837828_HorizontalConnector1"/>
            <p:cNvCxnSpPr/>
            <p:nvPr>
              <p:custDataLst>
                <p:tags r:id="rId40"/>
              </p:custDataLst>
            </p:nvPr>
          </p:nvCxnSpPr>
          <p:spPr>
            <a:xfrm>
              <a:off x="1181185" y="4846955"/>
              <a:ext cx="2086399"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OTLSHAPE_T_ea3cade452d0441d8026f874a2be9696_HorizontalConnector1"/>
            <p:cNvCxnSpPr/>
            <p:nvPr>
              <p:custDataLst>
                <p:tags r:id="rId41"/>
              </p:custDataLst>
            </p:nvPr>
          </p:nvCxnSpPr>
          <p:spPr>
            <a:xfrm>
              <a:off x="1509522" y="4580255"/>
              <a:ext cx="762586"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OTLSHAPE_T_f6a5723318b9412b87df5aeb694ddb88_HorizontalConnector1"/>
            <p:cNvCxnSpPr/>
            <p:nvPr>
              <p:custDataLst>
                <p:tags r:id="rId42"/>
              </p:custDataLst>
            </p:nvPr>
          </p:nvCxnSpPr>
          <p:spPr>
            <a:xfrm>
              <a:off x="927269" y="4046855"/>
              <a:ext cx="555324"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6" name="OTLSHAPE_TB_00000000000000000000000000000000_LeftEndCaps"/>
            <p:cNvSpPr txBox="1"/>
            <p:nvPr>
              <p:custDataLst>
                <p:tags r:id="rId43"/>
              </p:custDataLst>
            </p:nvPr>
          </p:nvSpPr>
          <p:spPr>
            <a:xfrm>
              <a:off x="317500" y="3098969"/>
              <a:ext cx="451662" cy="279061"/>
            </a:xfrm>
            <a:prstGeom prst="rect">
              <a:avLst/>
            </a:prstGeom>
            <a:noFill/>
          </p:spPr>
          <p:txBody>
            <a:bodyPr vert="horz" wrap="none" lIns="0" tIns="0" rIns="0" bIns="0" rtlCol="0" anchor="ctr" anchorCtr="0">
              <a:spAutoFit/>
            </a:bodyPr>
            <a:lstStyle/>
            <a:p>
              <a:pPr algn="ctr"/>
              <a:r>
                <a:rPr lang="nl-BE" b="1" spc="-38" smtClean="0">
                  <a:solidFill>
                    <a:srgbClr val="ED7D31"/>
                  </a:solidFill>
                  <a:latin typeface="Calibri"/>
                </a:rPr>
                <a:t>2017</a:t>
              </a:r>
              <a:endParaRPr lang="nl-BE" b="1" spc="-38">
                <a:solidFill>
                  <a:srgbClr val="ED7D31"/>
                </a:solidFill>
                <a:latin typeface="Calibri"/>
              </a:endParaRPr>
            </a:p>
          </p:txBody>
        </p:sp>
        <p:sp>
          <p:nvSpPr>
            <p:cNvPr id="337" name="OTLSHAPE_TB_00000000000000000000000000000000_RightEndCaps"/>
            <p:cNvSpPr txBox="1"/>
            <p:nvPr>
              <p:custDataLst>
                <p:tags r:id="rId44"/>
              </p:custDataLst>
            </p:nvPr>
          </p:nvSpPr>
          <p:spPr>
            <a:xfrm>
              <a:off x="8363034" y="3098969"/>
              <a:ext cx="451662" cy="279061"/>
            </a:xfrm>
            <a:prstGeom prst="rect">
              <a:avLst/>
            </a:prstGeom>
            <a:noFill/>
          </p:spPr>
          <p:txBody>
            <a:bodyPr vert="horz" wrap="none" lIns="0" tIns="0" rIns="0" bIns="0" rtlCol="0" anchor="ctr" anchorCtr="0">
              <a:spAutoFit/>
            </a:bodyPr>
            <a:lstStyle/>
            <a:p>
              <a:pPr algn="ctr"/>
              <a:r>
                <a:rPr lang="nl-BE" b="1" spc="-38" smtClean="0">
                  <a:solidFill>
                    <a:srgbClr val="ED7D31"/>
                  </a:solidFill>
                  <a:latin typeface="Calibri"/>
                </a:rPr>
                <a:t>2018</a:t>
              </a:r>
              <a:endParaRPr lang="nl-BE" b="1" spc="-38">
                <a:solidFill>
                  <a:srgbClr val="ED7D31"/>
                </a:solidFill>
                <a:latin typeface="Calibri"/>
              </a:endParaRPr>
            </a:p>
          </p:txBody>
        </p:sp>
        <p:sp>
          <p:nvSpPr>
            <p:cNvPr id="338" name="OTLSHAPE_TB_00000000000000000000000000000000_ScaleContainer"/>
            <p:cNvSpPr/>
            <p:nvPr>
              <p:custDataLst>
                <p:tags r:id="rId45"/>
              </p:custDataLst>
            </p:nvPr>
          </p:nvSpPr>
          <p:spPr>
            <a:xfrm>
              <a:off x="933365" y="3048000"/>
              <a:ext cx="7289800" cy="381000"/>
            </a:xfrm>
            <a:prstGeom prst="rect">
              <a:avLst/>
            </a:prstGeom>
            <a:gradFill flip="none" rotWithShape="1">
              <a:gsLst>
                <a:gs pos="0">
                  <a:srgbClr val="44546A"/>
                </a:gs>
                <a:gs pos="0">
                  <a:srgbClr val="44546A"/>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9" name="OTLSHAPE_TB_00000000000000000000000000000000_ElapsedTime"/>
            <p:cNvSpPr/>
            <p:nvPr>
              <p:custDataLst>
                <p:tags r:id="rId46"/>
              </p:custDataLst>
            </p:nvPr>
          </p:nvSpPr>
          <p:spPr>
            <a:xfrm>
              <a:off x="933365" y="3352800"/>
              <a:ext cx="939800" cy="76200"/>
            </a:xfrm>
            <a:prstGeom prst="rect">
              <a:avLst/>
            </a:prstGeom>
            <a:solidFill>
              <a:srgbClr val="FF0000">
                <a:alpha val="74902"/>
              </a:srgbClr>
            </a:solidFill>
            <a:ln w="12700" cap="flat" cmpd="sng" algn="ctr">
              <a:noFill/>
              <a:prstDash val="solid"/>
              <a:miter lim="800000"/>
            </a:ln>
            <a:effectLst/>
            <a:scene3d>
              <a:camera prst="orthographicFront"/>
              <a:lightRig rig="threePt" dir="t">
                <a:rot lat="0" lon="0" rev="0"/>
              </a:lightRig>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0" name="OTLSHAPE_TB_00000000000000000000000000000000_TodayMarkerShape"/>
            <p:cNvSpPr/>
            <p:nvPr>
              <p:custDataLst>
                <p:tags r:id="rId47"/>
              </p:custDataLst>
            </p:nvPr>
          </p:nvSpPr>
          <p:spPr>
            <a:xfrm>
              <a:off x="1818590" y="3429000"/>
              <a:ext cx="114300" cy="127000"/>
            </a:xfrm>
            <a:prstGeom prst="triangle">
              <a:avLst/>
            </a:prstGeom>
            <a:solidFill>
              <a:srgbClr val="FF0000"/>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1" name="OTLSHAPE_TB_00000000000000000000000000000000_TodayMarkerText"/>
            <p:cNvSpPr txBox="1"/>
            <p:nvPr>
              <p:custDataLst>
                <p:tags r:id="rId48"/>
              </p:custDataLst>
            </p:nvPr>
          </p:nvSpPr>
          <p:spPr>
            <a:xfrm>
              <a:off x="1692890" y="3556000"/>
              <a:ext cx="368300" cy="186055"/>
            </a:xfrm>
            <a:prstGeom prst="rect">
              <a:avLst/>
            </a:prstGeom>
            <a:noFill/>
          </p:spPr>
          <p:txBody>
            <a:bodyPr vert="horz" wrap="none" lIns="0" tIns="0" rIns="0" bIns="0" rtlCol="0" anchor="ctr" anchorCtr="0">
              <a:spAutoFit/>
            </a:bodyPr>
            <a:lstStyle/>
            <a:p>
              <a:pPr algn="ctr"/>
              <a:r>
                <a:rPr lang="nl-BE" sz="1200" spc="-12" smtClean="0">
                  <a:solidFill>
                    <a:srgbClr val="000000"/>
                  </a:solidFill>
                  <a:latin typeface="Calibri"/>
                </a:rPr>
                <a:t>Today</a:t>
              </a:r>
              <a:endParaRPr lang="nl-BE" sz="1200" spc="-12">
                <a:solidFill>
                  <a:srgbClr val="000000"/>
                </a:solidFill>
                <a:latin typeface="Calibri"/>
              </a:endParaRPr>
            </a:p>
          </p:txBody>
        </p:sp>
        <p:sp>
          <p:nvSpPr>
            <p:cNvPr id="342" name="OTLSHAPE_TB_00000000000000000000000000000000_TimescaleInterval1"/>
            <p:cNvSpPr txBox="1"/>
            <p:nvPr>
              <p:custDataLst>
                <p:tags r:id="rId49"/>
              </p:custDataLst>
            </p:nvPr>
          </p:nvSpPr>
          <p:spPr>
            <a:xfrm>
              <a:off x="996865" y="3145473"/>
              <a:ext cx="243978" cy="186055"/>
            </a:xfrm>
            <a:prstGeom prst="rect">
              <a:avLst/>
            </a:prstGeom>
            <a:noFill/>
          </p:spPr>
          <p:txBody>
            <a:bodyPr vert="horz" wrap="none" lIns="0" tIns="0" rIns="0" bIns="0" rtlCol="0" anchor="ctr" anchorCtr="0">
              <a:noAutofit/>
            </a:bodyPr>
            <a:lstStyle/>
            <a:p>
              <a:r>
                <a:rPr lang="nl-BE" sz="1200" spc="-20" smtClean="0">
                  <a:solidFill>
                    <a:schemeClr val="lt1"/>
                  </a:solidFill>
                  <a:latin typeface="Calibri"/>
                </a:rPr>
                <a:t>Nov</a:t>
              </a:r>
              <a:endParaRPr lang="nl-BE" sz="1200" spc="-20">
                <a:solidFill>
                  <a:schemeClr val="lt1"/>
                </a:solidFill>
                <a:latin typeface="Calibri"/>
              </a:endParaRPr>
            </a:p>
          </p:txBody>
        </p:sp>
        <p:cxnSp>
          <p:nvCxnSpPr>
            <p:cNvPr id="343" name="OTLSHAPE_TB_00000000000000000000000000000000_Separator1"/>
            <p:cNvCxnSpPr/>
            <p:nvPr>
              <p:custDataLst>
                <p:tags r:id="rId50"/>
              </p:custDataLst>
            </p:nvPr>
          </p:nvCxnSpPr>
          <p:spPr>
            <a:xfrm>
              <a:off x="1963167"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4" name="OTLSHAPE_TB_00000000000000000000000000000000_TimescaleInterval2"/>
            <p:cNvSpPr txBox="1"/>
            <p:nvPr>
              <p:custDataLst>
                <p:tags r:id="rId51"/>
              </p:custDataLst>
            </p:nvPr>
          </p:nvSpPr>
          <p:spPr>
            <a:xfrm>
              <a:off x="2026668" y="3145473"/>
              <a:ext cx="231858" cy="186055"/>
            </a:xfrm>
            <a:prstGeom prst="rect">
              <a:avLst/>
            </a:prstGeom>
            <a:noFill/>
          </p:spPr>
          <p:txBody>
            <a:bodyPr vert="horz" wrap="none" lIns="0" tIns="0" rIns="0" bIns="0" rtlCol="0" anchor="ctr" anchorCtr="0">
              <a:noAutofit/>
            </a:bodyPr>
            <a:lstStyle/>
            <a:p>
              <a:r>
                <a:rPr lang="nl-BE" sz="1200" spc="-22" smtClean="0">
                  <a:solidFill>
                    <a:schemeClr val="lt1"/>
                  </a:solidFill>
                  <a:latin typeface="Calibri"/>
                </a:rPr>
                <a:t>Dec</a:t>
              </a:r>
              <a:endParaRPr lang="nl-BE" sz="1200" spc="-22">
                <a:solidFill>
                  <a:schemeClr val="lt1"/>
                </a:solidFill>
                <a:latin typeface="Calibri"/>
              </a:endParaRPr>
            </a:p>
          </p:txBody>
        </p:sp>
        <p:cxnSp>
          <p:nvCxnSpPr>
            <p:cNvPr id="345" name="OTLSHAPE_TB_00000000000000000000000000000000_Separator2"/>
            <p:cNvCxnSpPr/>
            <p:nvPr>
              <p:custDataLst>
                <p:tags r:id="rId52"/>
              </p:custDataLst>
            </p:nvPr>
          </p:nvCxnSpPr>
          <p:spPr>
            <a:xfrm>
              <a:off x="3027296"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6" name="OTLSHAPE_TB_00000000000000000000000000000000_TimescaleInterval3"/>
            <p:cNvSpPr txBox="1"/>
            <p:nvPr>
              <p:custDataLst>
                <p:tags r:id="rId53"/>
              </p:custDataLst>
            </p:nvPr>
          </p:nvSpPr>
          <p:spPr>
            <a:xfrm>
              <a:off x="3090797" y="3145473"/>
              <a:ext cx="304955" cy="186055"/>
            </a:xfrm>
            <a:prstGeom prst="rect">
              <a:avLst/>
            </a:prstGeom>
            <a:noFill/>
          </p:spPr>
          <p:txBody>
            <a:bodyPr vert="horz" wrap="none" lIns="0" tIns="0" rIns="0" bIns="0" rtlCol="0" anchor="ctr" anchorCtr="0">
              <a:noAutofit/>
            </a:bodyPr>
            <a:lstStyle/>
            <a:p>
              <a:r>
                <a:rPr lang="nl-BE" sz="1200" spc="-20" smtClean="0">
                  <a:solidFill>
                    <a:schemeClr val="lt1"/>
                  </a:solidFill>
                  <a:latin typeface="Calibri"/>
                </a:rPr>
                <a:t>2018</a:t>
              </a:r>
              <a:endParaRPr lang="nl-BE" sz="1200" spc="-20">
                <a:solidFill>
                  <a:schemeClr val="lt1"/>
                </a:solidFill>
                <a:latin typeface="Calibri"/>
              </a:endParaRPr>
            </a:p>
          </p:txBody>
        </p:sp>
        <p:cxnSp>
          <p:nvCxnSpPr>
            <p:cNvPr id="347" name="OTLSHAPE_TB_00000000000000000000000000000000_Separator3"/>
            <p:cNvCxnSpPr/>
            <p:nvPr>
              <p:custDataLst>
                <p:tags r:id="rId54"/>
              </p:custDataLst>
            </p:nvPr>
          </p:nvCxnSpPr>
          <p:spPr>
            <a:xfrm>
              <a:off x="4091425"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8" name="OTLSHAPE_TB_00000000000000000000000000000000_TimescaleInterval4"/>
            <p:cNvSpPr txBox="1"/>
            <p:nvPr>
              <p:custDataLst>
                <p:tags r:id="rId55"/>
              </p:custDataLst>
            </p:nvPr>
          </p:nvSpPr>
          <p:spPr>
            <a:xfrm>
              <a:off x="4154926" y="3145473"/>
              <a:ext cx="219227" cy="186055"/>
            </a:xfrm>
            <a:prstGeom prst="rect">
              <a:avLst/>
            </a:prstGeom>
            <a:noFill/>
          </p:spPr>
          <p:txBody>
            <a:bodyPr vert="horz" wrap="none" lIns="0" tIns="0" rIns="0" bIns="0" rtlCol="0" anchor="ctr" anchorCtr="0">
              <a:noAutofit/>
            </a:bodyPr>
            <a:lstStyle/>
            <a:p>
              <a:r>
                <a:rPr lang="nl-BE" sz="1200" spc="-18" smtClean="0">
                  <a:solidFill>
                    <a:schemeClr val="lt1"/>
                  </a:solidFill>
                  <a:latin typeface="Calibri"/>
                </a:rPr>
                <a:t>Feb</a:t>
              </a:r>
              <a:endParaRPr lang="nl-BE" sz="1200" spc="-18">
                <a:solidFill>
                  <a:schemeClr val="lt1"/>
                </a:solidFill>
                <a:latin typeface="Calibri"/>
              </a:endParaRPr>
            </a:p>
          </p:txBody>
        </p:sp>
        <p:cxnSp>
          <p:nvCxnSpPr>
            <p:cNvPr id="349" name="OTLSHAPE_TB_00000000000000000000000000000000_Separator4"/>
            <p:cNvCxnSpPr/>
            <p:nvPr>
              <p:custDataLst>
                <p:tags r:id="rId56"/>
              </p:custDataLst>
            </p:nvPr>
          </p:nvCxnSpPr>
          <p:spPr>
            <a:xfrm>
              <a:off x="5052574"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0" name="OTLSHAPE_TB_00000000000000000000000000000000_TimescaleInterval5"/>
            <p:cNvSpPr txBox="1"/>
            <p:nvPr>
              <p:custDataLst>
                <p:tags r:id="rId57"/>
              </p:custDataLst>
            </p:nvPr>
          </p:nvSpPr>
          <p:spPr>
            <a:xfrm>
              <a:off x="5116075" y="3145473"/>
              <a:ext cx="255776" cy="186055"/>
            </a:xfrm>
            <a:prstGeom prst="rect">
              <a:avLst/>
            </a:prstGeom>
            <a:noFill/>
          </p:spPr>
          <p:txBody>
            <a:bodyPr vert="horz" wrap="none" lIns="0" tIns="0" rIns="0" bIns="0" rtlCol="0" anchor="ctr" anchorCtr="0">
              <a:noAutofit/>
            </a:bodyPr>
            <a:lstStyle/>
            <a:p>
              <a:r>
                <a:rPr lang="nl-BE" sz="1200" spc="-18" smtClean="0">
                  <a:solidFill>
                    <a:schemeClr val="lt1"/>
                  </a:solidFill>
                  <a:latin typeface="Calibri"/>
                </a:rPr>
                <a:t>Mar</a:t>
              </a:r>
              <a:endParaRPr lang="nl-BE" sz="1200" spc="-18">
                <a:solidFill>
                  <a:schemeClr val="lt1"/>
                </a:solidFill>
                <a:latin typeface="Calibri"/>
              </a:endParaRPr>
            </a:p>
          </p:txBody>
        </p:sp>
        <p:cxnSp>
          <p:nvCxnSpPr>
            <p:cNvPr id="351" name="OTLSHAPE_TB_00000000000000000000000000000000_Separator5"/>
            <p:cNvCxnSpPr/>
            <p:nvPr>
              <p:custDataLst>
                <p:tags r:id="rId58"/>
              </p:custDataLst>
            </p:nvPr>
          </p:nvCxnSpPr>
          <p:spPr>
            <a:xfrm>
              <a:off x="6116703"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2" name="OTLSHAPE_TB_00000000000000000000000000000000_TimescaleInterval6"/>
            <p:cNvSpPr txBox="1"/>
            <p:nvPr>
              <p:custDataLst>
                <p:tags r:id="rId59"/>
              </p:custDataLst>
            </p:nvPr>
          </p:nvSpPr>
          <p:spPr>
            <a:xfrm>
              <a:off x="6180204" y="3145473"/>
              <a:ext cx="219740" cy="186055"/>
            </a:xfrm>
            <a:prstGeom prst="rect">
              <a:avLst/>
            </a:prstGeom>
            <a:noFill/>
          </p:spPr>
          <p:txBody>
            <a:bodyPr vert="horz" wrap="none" lIns="0" tIns="0" rIns="0" bIns="0" rtlCol="0" anchor="ctr" anchorCtr="0">
              <a:noAutofit/>
            </a:bodyPr>
            <a:lstStyle/>
            <a:p>
              <a:r>
                <a:rPr lang="nl-BE" sz="1200" spc="-18" smtClean="0">
                  <a:solidFill>
                    <a:schemeClr val="lt1"/>
                  </a:solidFill>
                  <a:latin typeface="Calibri"/>
                </a:rPr>
                <a:t>Apr</a:t>
              </a:r>
              <a:endParaRPr lang="nl-BE" sz="1200" spc="-18">
                <a:solidFill>
                  <a:schemeClr val="lt1"/>
                </a:solidFill>
                <a:latin typeface="Calibri"/>
              </a:endParaRPr>
            </a:p>
          </p:txBody>
        </p:sp>
        <p:cxnSp>
          <p:nvCxnSpPr>
            <p:cNvPr id="353" name="OTLSHAPE_TB_00000000000000000000000000000000_Separator6"/>
            <p:cNvCxnSpPr/>
            <p:nvPr>
              <p:custDataLst>
                <p:tags r:id="rId60"/>
              </p:custDataLst>
            </p:nvPr>
          </p:nvCxnSpPr>
          <p:spPr>
            <a:xfrm>
              <a:off x="7146506"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4" name="OTLSHAPE_TB_00000000000000000000000000000000_TimescaleInterval7"/>
            <p:cNvSpPr txBox="1"/>
            <p:nvPr>
              <p:custDataLst>
                <p:tags r:id="rId61"/>
              </p:custDataLst>
            </p:nvPr>
          </p:nvSpPr>
          <p:spPr>
            <a:xfrm>
              <a:off x="7210006" y="3145473"/>
              <a:ext cx="268150" cy="186055"/>
            </a:xfrm>
            <a:prstGeom prst="rect">
              <a:avLst/>
            </a:prstGeom>
            <a:noFill/>
          </p:spPr>
          <p:txBody>
            <a:bodyPr vert="horz" wrap="none" lIns="0" tIns="0" rIns="0" bIns="0" rtlCol="0" anchor="ctr" anchorCtr="0">
              <a:noAutofit/>
            </a:bodyPr>
            <a:lstStyle/>
            <a:p>
              <a:r>
                <a:rPr lang="nl-BE" sz="1200" spc="-18" smtClean="0">
                  <a:solidFill>
                    <a:schemeClr val="lt1"/>
                  </a:solidFill>
                  <a:latin typeface="Calibri"/>
                </a:rPr>
                <a:t>May</a:t>
              </a:r>
              <a:endParaRPr lang="nl-BE" sz="1200" spc="-18">
                <a:solidFill>
                  <a:schemeClr val="lt1"/>
                </a:solidFill>
                <a:latin typeface="Calibri"/>
              </a:endParaRPr>
            </a:p>
          </p:txBody>
        </p:sp>
        <p:sp>
          <p:nvSpPr>
            <p:cNvPr id="361" name="OTLSHAPE_T_f6a5723318b9412b87df5aeb694ddb88_Shape"/>
            <p:cNvSpPr/>
            <p:nvPr>
              <p:custDataLst>
                <p:tags r:id="rId62"/>
              </p:custDataLst>
            </p:nvPr>
          </p:nvSpPr>
          <p:spPr>
            <a:xfrm>
              <a:off x="1482593" y="3945255"/>
              <a:ext cx="8255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7" name="OTLSHAPE_T_f6a5723318b9412b87df5aeb694ddb88_JoinedDate"/>
            <p:cNvSpPr txBox="1"/>
            <p:nvPr>
              <p:custDataLst>
                <p:tags r:id="rId63"/>
              </p:custDataLst>
            </p:nvPr>
          </p:nvSpPr>
          <p:spPr>
            <a:xfrm>
              <a:off x="2357211" y="3969343"/>
              <a:ext cx="12827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11-17-2017 - 12-10-2017</a:t>
              </a:r>
              <a:endParaRPr lang="nl-BE" sz="1000" spc="-4">
                <a:solidFill>
                  <a:srgbClr val="44546A"/>
                </a:solidFill>
                <a:latin typeface="Calibri"/>
              </a:endParaRPr>
            </a:p>
          </p:txBody>
        </p:sp>
        <p:sp>
          <p:nvSpPr>
            <p:cNvPr id="368" name="OTLSHAPE_T_f6a5723318b9412b87df5aeb694ddb88_Title"/>
            <p:cNvSpPr txBox="1"/>
            <p:nvPr>
              <p:custDataLst>
                <p:tags r:id="rId64"/>
              </p:custDataLst>
            </p:nvPr>
          </p:nvSpPr>
          <p:spPr>
            <a:xfrm>
              <a:off x="127000" y="3961596"/>
              <a:ext cx="812800" cy="170519"/>
            </a:xfrm>
            <a:prstGeom prst="rect">
              <a:avLst/>
            </a:prstGeom>
            <a:noFill/>
          </p:spPr>
          <p:txBody>
            <a:bodyPr vert="horz" wrap="square" lIns="0" tIns="0" rIns="0" bIns="0" rtlCol="0" anchor="ctr" anchorCtr="0">
              <a:spAutoFit/>
            </a:bodyPr>
            <a:lstStyle/>
            <a:p>
              <a:r>
                <a:rPr lang="nl-BE" sz="1100" b="1" spc="-14" smtClean="0">
                  <a:solidFill>
                    <a:srgbClr val="000000"/>
                  </a:solidFill>
                  <a:latin typeface="Calibri"/>
                </a:rPr>
                <a:t>Tekst ProbLog</a:t>
              </a:r>
              <a:endParaRPr lang="nl-BE" sz="1100" b="1" spc="-14">
                <a:solidFill>
                  <a:srgbClr val="000000"/>
                </a:solidFill>
                <a:latin typeface="Calibri"/>
              </a:endParaRPr>
            </a:p>
          </p:txBody>
        </p:sp>
        <p:sp>
          <p:nvSpPr>
            <p:cNvPr id="369" name="OTLSHAPE_T_a6f8915c3b5f4e65a2c333f8dd634937_Shape"/>
            <p:cNvSpPr/>
            <p:nvPr>
              <p:custDataLst>
                <p:tags r:id="rId65"/>
              </p:custDataLst>
            </p:nvPr>
          </p:nvSpPr>
          <p:spPr>
            <a:xfrm>
              <a:off x="1688554" y="4211955"/>
              <a:ext cx="6223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5" name="OTLSHAPE_T_a6f8915c3b5f4e65a2c333f8dd634937_JoinedDate"/>
            <p:cNvSpPr txBox="1"/>
            <p:nvPr>
              <p:custDataLst>
                <p:tags r:id="rId66"/>
              </p:custDataLst>
            </p:nvPr>
          </p:nvSpPr>
          <p:spPr>
            <a:xfrm>
              <a:off x="2357211" y="4236043"/>
              <a:ext cx="12827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11-23-2017 - 12-10-2017</a:t>
              </a:r>
              <a:endParaRPr lang="nl-BE" sz="1000" spc="-4">
                <a:solidFill>
                  <a:srgbClr val="44546A"/>
                </a:solidFill>
                <a:latin typeface="Calibri"/>
              </a:endParaRPr>
            </a:p>
          </p:txBody>
        </p:sp>
        <p:sp>
          <p:nvSpPr>
            <p:cNvPr id="376" name="OTLSHAPE_T_a6f8915c3b5f4e65a2c333f8dd634937_Title"/>
            <p:cNvSpPr txBox="1"/>
            <p:nvPr>
              <p:custDataLst>
                <p:tags r:id="rId67"/>
              </p:custDataLst>
            </p:nvPr>
          </p:nvSpPr>
          <p:spPr>
            <a:xfrm>
              <a:off x="127000" y="4228296"/>
              <a:ext cx="1511300" cy="170519"/>
            </a:xfrm>
            <a:prstGeom prst="rect">
              <a:avLst/>
            </a:prstGeom>
            <a:noFill/>
          </p:spPr>
          <p:txBody>
            <a:bodyPr vert="horz" wrap="square" lIns="0" tIns="0" rIns="0" bIns="0" rtlCol="0" anchor="ctr" anchorCtr="0">
              <a:spAutoFit/>
            </a:bodyPr>
            <a:lstStyle/>
            <a:p>
              <a:r>
                <a:rPr lang="nl-BE" sz="1100" b="1" spc="-8" smtClean="0">
                  <a:solidFill>
                    <a:srgbClr val="000000"/>
                  </a:solidFill>
                  <a:latin typeface="Calibri"/>
                </a:rPr>
                <a:t>Verdere evaluatie Problog</a:t>
              </a:r>
              <a:endParaRPr lang="nl-BE" sz="1100" b="1" spc="-8">
                <a:solidFill>
                  <a:srgbClr val="000000"/>
                </a:solidFill>
                <a:latin typeface="Calibri"/>
              </a:endParaRPr>
            </a:p>
          </p:txBody>
        </p:sp>
        <p:sp>
          <p:nvSpPr>
            <p:cNvPr id="377" name="OTLSHAPE_T_ea3cade452d0441d8026f874a2be9696_Shape"/>
            <p:cNvSpPr/>
            <p:nvPr>
              <p:custDataLst>
                <p:tags r:id="rId68"/>
              </p:custDataLst>
            </p:nvPr>
          </p:nvSpPr>
          <p:spPr>
            <a:xfrm>
              <a:off x="2272108" y="4478655"/>
              <a:ext cx="10033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3" name="OTLSHAPE_T_ea3cade452d0441d8026f874a2be9696_JoinedDate"/>
            <p:cNvSpPr txBox="1"/>
            <p:nvPr>
              <p:custDataLst>
                <p:tags r:id="rId69"/>
              </p:custDataLst>
            </p:nvPr>
          </p:nvSpPr>
          <p:spPr>
            <a:xfrm>
              <a:off x="3318360" y="4502743"/>
              <a:ext cx="11557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12-10-2017 - 1-7-2018</a:t>
              </a:r>
              <a:endParaRPr lang="nl-BE" sz="1000" spc="-4">
                <a:solidFill>
                  <a:srgbClr val="44546A"/>
                </a:solidFill>
                <a:latin typeface="Calibri"/>
              </a:endParaRPr>
            </a:p>
          </p:txBody>
        </p:sp>
        <p:sp>
          <p:nvSpPr>
            <p:cNvPr id="384" name="OTLSHAPE_T_ea3cade452d0441d8026f874a2be9696_Title"/>
            <p:cNvSpPr txBox="1"/>
            <p:nvPr>
              <p:custDataLst>
                <p:tags r:id="rId70"/>
              </p:custDataLst>
            </p:nvPr>
          </p:nvSpPr>
          <p:spPr>
            <a:xfrm>
              <a:off x="127000" y="4494996"/>
              <a:ext cx="1384300" cy="170519"/>
            </a:xfrm>
            <a:prstGeom prst="rect">
              <a:avLst/>
            </a:prstGeom>
            <a:noFill/>
          </p:spPr>
          <p:txBody>
            <a:bodyPr vert="horz" wrap="square" lIns="0" tIns="0" rIns="0" bIns="0" rtlCol="0" anchor="ctr" anchorCtr="0">
              <a:spAutoFit/>
            </a:bodyPr>
            <a:lstStyle/>
            <a:p>
              <a:r>
                <a:rPr lang="nl-BE" sz="1100" b="1" spc="-6" smtClean="0">
                  <a:solidFill>
                    <a:srgbClr val="000000"/>
                  </a:solidFill>
                  <a:latin typeface="Calibri"/>
                </a:rPr>
                <a:t>Implementatie Anglican</a:t>
              </a:r>
              <a:endParaRPr lang="nl-BE" sz="1100" b="1" spc="-6">
                <a:solidFill>
                  <a:srgbClr val="000000"/>
                </a:solidFill>
                <a:latin typeface="Calibri"/>
              </a:endParaRPr>
            </a:p>
          </p:txBody>
        </p:sp>
        <p:sp>
          <p:nvSpPr>
            <p:cNvPr id="385" name="OTLSHAPE_T_da05b37708814f28b607c95b1f837828_Shape"/>
            <p:cNvSpPr/>
            <p:nvPr>
              <p:custDataLst>
                <p:tags r:id="rId71"/>
              </p:custDataLst>
            </p:nvPr>
          </p:nvSpPr>
          <p:spPr>
            <a:xfrm>
              <a:off x="3267584" y="4745355"/>
              <a:ext cx="8255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1" name="OTLSHAPE_T_da05b37708814f28b607c95b1f837828_JoinedDate"/>
            <p:cNvSpPr txBox="1"/>
            <p:nvPr>
              <p:custDataLst>
                <p:tags r:id="rId72"/>
              </p:custDataLst>
            </p:nvPr>
          </p:nvSpPr>
          <p:spPr>
            <a:xfrm>
              <a:off x="4142202" y="4769443"/>
              <a:ext cx="10922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1-8-2018 - 1-31-2018</a:t>
              </a:r>
              <a:endParaRPr lang="nl-BE" sz="1000" spc="-4">
                <a:solidFill>
                  <a:srgbClr val="44546A"/>
                </a:solidFill>
                <a:latin typeface="Calibri"/>
              </a:endParaRPr>
            </a:p>
          </p:txBody>
        </p:sp>
        <p:sp>
          <p:nvSpPr>
            <p:cNvPr id="392" name="OTLSHAPE_T_da05b37708814f28b607c95b1f837828_Title"/>
            <p:cNvSpPr txBox="1"/>
            <p:nvPr>
              <p:custDataLst>
                <p:tags r:id="rId73"/>
              </p:custDataLst>
            </p:nvPr>
          </p:nvSpPr>
          <p:spPr>
            <a:xfrm>
              <a:off x="127000" y="4761696"/>
              <a:ext cx="1066800" cy="170519"/>
            </a:xfrm>
            <a:prstGeom prst="rect">
              <a:avLst/>
            </a:prstGeom>
            <a:noFill/>
          </p:spPr>
          <p:txBody>
            <a:bodyPr vert="horz" wrap="square" lIns="0" tIns="0" rIns="0" bIns="0" rtlCol="0" anchor="ctr" anchorCtr="0">
              <a:spAutoFit/>
            </a:bodyPr>
            <a:lstStyle/>
            <a:p>
              <a:r>
                <a:rPr lang="nl-BE" sz="1100" b="1" spc="-8" smtClean="0">
                  <a:solidFill>
                    <a:srgbClr val="000000"/>
                  </a:solidFill>
                  <a:latin typeface="Calibri"/>
                </a:rPr>
                <a:t>Evaluatie Anglican</a:t>
              </a:r>
              <a:endParaRPr lang="nl-BE" sz="1100" b="1" spc="-8">
                <a:solidFill>
                  <a:srgbClr val="000000"/>
                </a:solidFill>
                <a:latin typeface="Calibri"/>
              </a:endParaRPr>
            </a:p>
          </p:txBody>
        </p:sp>
        <p:sp>
          <p:nvSpPr>
            <p:cNvPr id="393" name="OTLSHAPE_T_0b9d5330344c41c1ae123254b62682b2_Shape"/>
            <p:cNvSpPr/>
            <p:nvPr>
              <p:custDataLst>
                <p:tags r:id="rId74"/>
              </p:custDataLst>
            </p:nvPr>
          </p:nvSpPr>
          <p:spPr>
            <a:xfrm>
              <a:off x="3267584" y="5012055"/>
              <a:ext cx="8255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9" name="OTLSHAPE_T_0b9d5330344c41c1ae123254b62682b2_JoinedDate"/>
            <p:cNvSpPr txBox="1"/>
            <p:nvPr>
              <p:custDataLst>
                <p:tags r:id="rId75"/>
              </p:custDataLst>
            </p:nvPr>
          </p:nvSpPr>
          <p:spPr>
            <a:xfrm>
              <a:off x="4142202" y="5036143"/>
              <a:ext cx="10922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1-8-2018 - 1-31-2018</a:t>
              </a:r>
              <a:endParaRPr lang="nl-BE" sz="1000" spc="-4">
                <a:solidFill>
                  <a:srgbClr val="44546A"/>
                </a:solidFill>
                <a:latin typeface="Calibri"/>
              </a:endParaRPr>
            </a:p>
          </p:txBody>
        </p:sp>
        <p:sp>
          <p:nvSpPr>
            <p:cNvPr id="400" name="OTLSHAPE_T_0b9d5330344c41c1ae123254b62682b2_Title"/>
            <p:cNvSpPr txBox="1"/>
            <p:nvPr>
              <p:custDataLst>
                <p:tags r:id="rId76"/>
              </p:custDataLst>
            </p:nvPr>
          </p:nvSpPr>
          <p:spPr>
            <a:xfrm>
              <a:off x="127000" y="5028396"/>
              <a:ext cx="825500" cy="170519"/>
            </a:xfrm>
            <a:prstGeom prst="rect">
              <a:avLst/>
            </a:prstGeom>
            <a:noFill/>
          </p:spPr>
          <p:txBody>
            <a:bodyPr vert="horz" wrap="square" lIns="0" tIns="0" rIns="0" bIns="0" rtlCol="0" anchor="ctr" anchorCtr="0">
              <a:spAutoFit/>
            </a:bodyPr>
            <a:lstStyle/>
            <a:p>
              <a:r>
                <a:rPr lang="nl-BE" sz="1100" b="1" spc="-12" smtClean="0">
                  <a:solidFill>
                    <a:srgbClr val="000000"/>
                  </a:solidFill>
                  <a:latin typeface="Calibri"/>
                </a:rPr>
                <a:t>Tekst Anglican</a:t>
              </a:r>
              <a:endParaRPr lang="nl-BE" sz="1100" b="1" spc="-12">
                <a:solidFill>
                  <a:srgbClr val="000000"/>
                </a:solidFill>
                <a:latin typeface="Calibri"/>
              </a:endParaRPr>
            </a:p>
          </p:txBody>
        </p:sp>
        <p:sp>
          <p:nvSpPr>
            <p:cNvPr id="401" name="OTLSHAPE_T_e22c32a7f1d844e7b948b5db434b943c_Shape"/>
            <p:cNvSpPr/>
            <p:nvPr>
              <p:custDataLst>
                <p:tags r:id="rId77"/>
              </p:custDataLst>
            </p:nvPr>
          </p:nvSpPr>
          <p:spPr>
            <a:xfrm>
              <a:off x="4057099" y="5278755"/>
              <a:ext cx="8255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7" name="OTLSHAPE_T_e22c32a7f1d844e7b948b5db434b943c_JoinedDate"/>
            <p:cNvSpPr txBox="1"/>
            <p:nvPr>
              <p:custDataLst>
                <p:tags r:id="rId78"/>
              </p:custDataLst>
            </p:nvPr>
          </p:nvSpPr>
          <p:spPr>
            <a:xfrm>
              <a:off x="4931717" y="5302843"/>
              <a:ext cx="11557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1-31-2018 - 2-23-2018</a:t>
              </a:r>
              <a:endParaRPr lang="nl-BE" sz="1000" spc="-4">
                <a:solidFill>
                  <a:srgbClr val="44546A"/>
                </a:solidFill>
                <a:latin typeface="Calibri"/>
              </a:endParaRPr>
            </a:p>
          </p:txBody>
        </p:sp>
        <p:sp>
          <p:nvSpPr>
            <p:cNvPr id="408" name="OTLSHAPE_T_e22c32a7f1d844e7b948b5db434b943c_Title"/>
            <p:cNvSpPr txBox="1"/>
            <p:nvPr>
              <p:custDataLst>
                <p:tags r:id="rId79"/>
              </p:custDataLst>
            </p:nvPr>
          </p:nvSpPr>
          <p:spPr>
            <a:xfrm>
              <a:off x="127000" y="5295096"/>
              <a:ext cx="1574800" cy="170519"/>
            </a:xfrm>
            <a:prstGeom prst="rect">
              <a:avLst/>
            </a:prstGeom>
            <a:noFill/>
          </p:spPr>
          <p:txBody>
            <a:bodyPr vert="horz" wrap="square" lIns="0" tIns="0" rIns="0" bIns="0" rtlCol="0" anchor="ctr" anchorCtr="0">
              <a:spAutoFit/>
            </a:bodyPr>
            <a:lstStyle/>
            <a:p>
              <a:r>
                <a:rPr lang="nl-BE" sz="1100" b="1" spc="-6" smtClean="0">
                  <a:solidFill>
                    <a:srgbClr val="000000"/>
                  </a:solidFill>
                  <a:latin typeface="Calibri"/>
                </a:rPr>
                <a:t>Evaluatie ProbLog-Anglican</a:t>
              </a:r>
              <a:endParaRPr lang="nl-BE" sz="1100" b="1" spc="-6">
                <a:solidFill>
                  <a:srgbClr val="000000"/>
                </a:solidFill>
                <a:latin typeface="Calibri"/>
              </a:endParaRPr>
            </a:p>
          </p:txBody>
        </p:sp>
        <p:sp>
          <p:nvSpPr>
            <p:cNvPr id="409" name="OTLSHAPE_T_99d4e472b35549ada7464a4b4a0d7401_Shape"/>
            <p:cNvSpPr/>
            <p:nvPr>
              <p:custDataLst>
                <p:tags r:id="rId80"/>
              </p:custDataLst>
            </p:nvPr>
          </p:nvSpPr>
          <p:spPr>
            <a:xfrm>
              <a:off x="4880941" y="5598880"/>
              <a:ext cx="33401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5" name="OTLSHAPE_T_99d4e472b35549ada7464a4b4a0d7401_JoinedDate"/>
            <p:cNvSpPr txBox="1"/>
            <p:nvPr>
              <p:custDataLst>
                <p:tags r:id="rId81"/>
              </p:custDataLst>
            </p:nvPr>
          </p:nvSpPr>
          <p:spPr>
            <a:xfrm>
              <a:off x="8261411" y="5545455"/>
              <a:ext cx="635000" cy="310049"/>
            </a:xfrm>
            <a:prstGeom prst="rect">
              <a:avLst/>
            </a:prstGeom>
            <a:noFill/>
          </p:spPr>
          <p:txBody>
            <a:bodyPr vert="horz" wrap="square" lIns="0" tIns="0" rIns="0" bIns="0" rtlCol="0" anchor="ctr" anchorCtr="0">
              <a:spAutoFit/>
            </a:bodyPr>
            <a:lstStyle/>
            <a:p>
              <a:r>
                <a:rPr lang="nl-BE" sz="1000" smtClean="0">
                  <a:solidFill>
                    <a:srgbClr val="44546A"/>
                  </a:solidFill>
                  <a:latin typeface="Calibri"/>
                </a:rPr>
                <a:t>2-24-2018 - 5-31-2018</a:t>
              </a:r>
              <a:endParaRPr lang="nl-BE" sz="1000">
                <a:solidFill>
                  <a:srgbClr val="44546A"/>
                </a:solidFill>
                <a:latin typeface="Calibri"/>
              </a:endParaRPr>
            </a:p>
          </p:txBody>
        </p:sp>
        <p:sp>
          <p:nvSpPr>
            <p:cNvPr id="416" name="OTLSHAPE_T_99d4e472b35549ada7464a4b4a0d7401_Title"/>
            <p:cNvSpPr txBox="1"/>
            <p:nvPr>
              <p:custDataLst>
                <p:tags r:id="rId82"/>
              </p:custDataLst>
            </p:nvPr>
          </p:nvSpPr>
          <p:spPr>
            <a:xfrm>
              <a:off x="127000" y="5615220"/>
              <a:ext cx="3149600" cy="170519"/>
            </a:xfrm>
            <a:prstGeom prst="rect">
              <a:avLst/>
            </a:prstGeom>
            <a:noFill/>
          </p:spPr>
          <p:txBody>
            <a:bodyPr vert="horz" wrap="square" lIns="0" tIns="0" rIns="0" bIns="0" rtlCol="0" anchor="ctr" anchorCtr="0">
              <a:spAutoFit/>
            </a:bodyPr>
            <a:lstStyle/>
            <a:p>
              <a:r>
                <a:rPr lang="nl-NL" sz="1100" b="1" spc="-6" smtClean="0">
                  <a:solidFill>
                    <a:srgbClr val="000000"/>
                  </a:solidFill>
                  <a:latin typeface="Calibri"/>
                </a:rPr>
                <a:t>(Optioneel) Implementatie, Tekst en Evaluatie 3de taal</a:t>
              </a:r>
              <a:endParaRPr lang="nl-BE" sz="1100" b="1" spc="-6">
                <a:solidFill>
                  <a:srgbClr val="000000"/>
                </a:solidFill>
                <a:latin typeface="Calibri"/>
              </a:endParaRPr>
            </a:p>
          </p:txBody>
        </p:sp>
      </p:grpSp>
      <p:sp>
        <p:nvSpPr>
          <p:cNvPr id="53" name="Title 4"/>
          <p:cNvSpPr txBox="1">
            <a:spLocks/>
          </p:cNvSpPr>
          <p:nvPr/>
        </p:nvSpPr>
        <p:spPr>
          <a:xfrm>
            <a:off x="576000" y="216000"/>
            <a:ext cx="7991738" cy="1152000"/>
          </a:xfrm>
          <a:prstGeom prst="rect">
            <a:avLst/>
          </a:prstGeom>
        </p:spPr>
        <p:txBody>
          <a:bodyPr anchor="ct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dirty="0" err="1" smtClean="0"/>
              <a:t>Toekomst</a:t>
            </a:r>
            <a:endParaRPr lang="nl-BE" dirty="0"/>
          </a:p>
        </p:txBody>
      </p:sp>
    </p:spTree>
    <p:custDataLst>
      <p:tags r:id="rId1"/>
    </p:custDataLst>
    <p:extLst>
      <p:ext uri="{BB962C8B-B14F-4D97-AF65-F5344CB8AC3E}">
        <p14:creationId xmlns:p14="http://schemas.microsoft.com/office/powerpoint/2010/main" val="475847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p:cNvSpPr>
            <a:spLocks noGrp="1"/>
          </p:cNvSpPr>
          <p:nvPr>
            <p:ph type="title"/>
          </p:nvPr>
        </p:nvSpPr>
        <p:spPr/>
        <p:txBody>
          <a:bodyPr>
            <a:normAutofit fontScale="90000"/>
          </a:bodyPr>
          <a:lstStyle/>
          <a:p>
            <a:pPr algn="ctr"/>
            <a:r>
              <a:rPr lang="nl-BE" dirty="0" smtClean="0"/>
              <a:t>Probabilistische</a:t>
            </a:r>
            <a:r>
              <a:rPr lang="en-US" dirty="0" smtClean="0"/>
              <a:t> </a:t>
            </a:r>
            <a:r>
              <a:rPr lang="en-US" dirty="0" err="1" smtClean="0"/>
              <a:t>Programmeertalen</a:t>
            </a:r>
            <a:r>
              <a:rPr lang="en-US" dirty="0" smtClean="0"/>
              <a:t/>
            </a:r>
            <a:br>
              <a:rPr lang="en-US" dirty="0" smtClean="0"/>
            </a:br>
            <a:r>
              <a:rPr lang="en-US" dirty="0" smtClean="0"/>
              <a:t>(PPL’s Engels)</a:t>
            </a:r>
            <a:endParaRPr lang="en-US" dirty="0"/>
          </a:p>
        </p:txBody>
      </p:sp>
      <p:sp>
        <p:nvSpPr>
          <p:cNvPr id="4" name="TextBox 3"/>
          <p:cNvSpPr txBox="1"/>
          <p:nvPr/>
        </p:nvSpPr>
        <p:spPr>
          <a:xfrm>
            <a:off x="5815314" y="5830301"/>
            <a:ext cx="4963978" cy="276999"/>
          </a:xfrm>
          <a:prstGeom prst="rect">
            <a:avLst/>
          </a:prstGeom>
          <a:noFill/>
        </p:spPr>
        <p:txBody>
          <a:bodyPr wrap="square" rtlCol="0">
            <a:spAutoFit/>
          </a:bodyPr>
          <a:lstStyle/>
          <a:p>
            <a:r>
              <a:rPr lang="nl-BE" sz="1200" dirty="0">
                <a:hlinkClick r:id="rId3"/>
              </a:rPr>
              <a:t>http://probabilistic-programming.org/wiki/Home</a:t>
            </a:r>
            <a:endParaRPr lang="nl-BE" sz="1200" dirty="0"/>
          </a:p>
        </p:txBody>
      </p:sp>
      <p:grpSp>
        <p:nvGrpSpPr>
          <p:cNvPr id="19" name="Group 18"/>
          <p:cNvGrpSpPr/>
          <p:nvPr/>
        </p:nvGrpSpPr>
        <p:grpSpPr>
          <a:xfrm>
            <a:off x="2231463" y="2834193"/>
            <a:ext cx="1774168" cy="1114097"/>
            <a:chOff x="651642" y="3804743"/>
            <a:chExt cx="1774168" cy="1114097"/>
          </a:xfrm>
        </p:grpSpPr>
        <p:sp>
          <p:nvSpPr>
            <p:cNvPr id="20" name="Oval 1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3922" y="4177125"/>
              <a:ext cx="1390650" cy="369332"/>
            </a:xfrm>
            <a:prstGeom prst="rect">
              <a:avLst/>
            </a:prstGeom>
            <a:noFill/>
          </p:spPr>
          <p:txBody>
            <a:bodyPr wrap="square" rtlCol="0">
              <a:spAutoFit/>
            </a:bodyPr>
            <a:lstStyle/>
            <a:p>
              <a:pPr algn="ctr"/>
              <a:r>
                <a:rPr lang="en-US" dirty="0" err="1" smtClean="0">
                  <a:solidFill>
                    <a:srgbClr val="FF0000"/>
                  </a:solidFill>
                </a:rPr>
                <a:t>Modelleren</a:t>
              </a:r>
              <a:endParaRPr lang="en-US" dirty="0">
                <a:solidFill>
                  <a:srgbClr val="FF0000"/>
                </a:solidFill>
              </a:endParaRPr>
            </a:p>
          </p:txBody>
        </p:sp>
      </p:grpSp>
      <p:grpSp>
        <p:nvGrpSpPr>
          <p:cNvPr id="22" name="Group 21"/>
          <p:cNvGrpSpPr/>
          <p:nvPr/>
        </p:nvGrpSpPr>
        <p:grpSpPr>
          <a:xfrm>
            <a:off x="4928230" y="2834192"/>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42880" y="4177125"/>
              <a:ext cx="1390650" cy="369332"/>
            </a:xfrm>
            <a:prstGeom prst="rect">
              <a:avLst/>
            </a:prstGeom>
            <a:noFill/>
          </p:spPr>
          <p:txBody>
            <a:bodyPr wrap="square" rtlCol="0">
              <a:spAutoFit/>
            </a:bodyPr>
            <a:lstStyle/>
            <a:p>
              <a:pPr algn="ctr"/>
              <a:r>
                <a:rPr lang="en-US" dirty="0" err="1" smtClean="0">
                  <a:solidFill>
                    <a:srgbClr val="7030A0"/>
                  </a:solidFill>
                </a:rPr>
                <a:t>Redeneren</a:t>
              </a:r>
              <a:endParaRPr lang="en-US" dirty="0">
                <a:solidFill>
                  <a:srgbClr val="7030A0"/>
                </a:solidFill>
              </a:endParaRPr>
            </a:p>
          </p:txBody>
        </p:sp>
      </p:grpSp>
      <p:grpSp>
        <p:nvGrpSpPr>
          <p:cNvPr id="26" name="Group 25"/>
          <p:cNvGrpSpPr/>
          <p:nvPr/>
        </p:nvGrpSpPr>
        <p:grpSpPr>
          <a:xfrm>
            <a:off x="1865119" y="2035301"/>
            <a:ext cx="5211954" cy="3272871"/>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43401" y="3862618"/>
              <a:ext cx="1390650" cy="220013"/>
            </a:xfrm>
            <a:prstGeom prst="rect">
              <a:avLst/>
            </a:prstGeom>
            <a:noFill/>
          </p:spPr>
          <p:txBody>
            <a:bodyPr wrap="square" rtlCol="0">
              <a:spAutoFit/>
            </a:bodyPr>
            <a:lstStyle/>
            <a:p>
              <a:pPr algn="ctr"/>
              <a:r>
                <a:rPr lang="en-US" sz="3600" dirty="0" smtClean="0"/>
                <a:t>PPL’s</a:t>
              </a:r>
              <a:endParaRPr lang="en-US" sz="3600" dirty="0"/>
            </a:p>
          </p:txBody>
        </p:sp>
      </p:grpSp>
      <p:grpSp>
        <p:nvGrpSpPr>
          <p:cNvPr id="29" name="Group 28"/>
          <p:cNvGrpSpPr/>
          <p:nvPr/>
        </p:nvGrpSpPr>
        <p:grpSpPr>
          <a:xfrm>
            <a:off x="3118547" y="3948290"/>
            <a:ext cx="2705099" cy="1114097"/>
            <a:chOff x="420429" y="3804743"/>
            <a:chExt cx="2209800" cy="1114097"/>
          </a:xfrm>
        </p:grpSpPr>
        <p:sp>
          <p:nvSpPr>
            <p:cNvPr id="30" name="Oval 2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20429" y="4038625"/>
              <a:ext cx="2209800" cy="646331"/>
            </a:xfrm>
            <a:prstGeom prst="rect">
              <a:avLst/>
            </a:prstGeom>
            <a:noFill/>
          </p:spPr>
          <p:txBody>
            <a:bodyPr wrap="square" rtlCol="0">
              <a:spAutoFit/>
            </a:bodyPr>
            <a:lstStyle/>
            <a:p>
              <a:pPr algn="ctr"/>
              <a:r>
                <a:rPr lang="en-US" dirty="0" smtClean="0">
                  <a:solidFill>
                    <a:srgbClr val="0070C0"/>
                  </a:solidFill>
                </a:rPr>
                <a:t>General-Purpose </a:t>
              </a:r>
              <a:r>
                <a:rPr lang="en-US" dirty="0" err="1" smtClean="0">
                  <a:solidFill>
                    <a:srgbClr val="0070C0"/>
                  </a:solidFill>
                </a:rPr>
                <a:t>Programmeren</a:t>
              </a:r>
              <a:endParaRPr lang="en-US" dirty="0">
                <a:solidFill>
                  <a:srgbClr val="0070C0"/>
                </a:solidFill>
              </a:endParaRPr>
            </a:p>
          </p:txBody>
        </p:sp>
      </p:grpSp>
    </p:spTree>
    <p:extLst>
      <p:ext uri="{BB962C8B-B14F-4D97-AF65-F5344CB8AC3E}">
        <p14:creationId xmlns:p14="http://schemas.microsoft.com/office/powerpoint/2010/main" val="1679742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p:cNvSpPr>
            <a:spLocks noGrp="1"/>
          </p:cNvSpPr>
          <p:nvPr>
            <p:ph type="title"/>
          </p:nvPr>
        </p:nvSpPr>
        <p:spPr/>
        <p:txBody>
          <a:bodyPr/>
          <a:lstStyle/>
          <a:p>
            <a:pPr algn="ctr"/>
            <a:r>
              <a:rPr lang="en-US" dirty="0" err="1" smtClean="0"/>
              <a:t>Wat</a:t>
            </a:r>
            <a:r>
              <a:rPr lang="en-US" dirty="0" smtClean="0"/>
              <a:t> ben </a:t>
            </a:r>
            <a:r>
              <a:rPr lang="en-US" dirty="0" err="1" smtClean="0"/>
              <a:t>ik</a:t>
            </a:r>
            <a:r>
              <a:rPr lang="en-US" dirty="0" smtClean="0"/>
              <a:t> van plan?</a:t>
            </a:r>
            <a:endParaRPr lang="en-US" dirty="0"/>
          </a:p>
        </p:txBody>
      </p:sp>
      <p:grpSp>
        <p:nvGrpSpPr>
          <p:cNvPr id="9" name="Group 8"/>
          <p:cNvGrpSpPr/>
          <p:nvPr/>
        </p:nvGrpSpPr>
        <p:grpSpPr>
          <a:xfrm>
            <a:off x="5931968" y="1172634"/>
            <a:ext cx="1774168" cy="1114097"/>
            <a:chOff x="6773918" y="3804742"/>
            <a:chExt cx="1774168" cy="1114097"/>
          </a:xfrm>
        </p:grpSpPr>
        <p:sp>
          <p:nvSpPr>
            <p:cNvPr id="10" name="Oval 9"/>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2757469289"/>
              </p:ext>
            </p:extLst>
          </p:nvPr>
        </p:nvGraphicFramePr>
        <p:xfrm>
          <a:off x="1006248" y="2396358"/>
          <a:ext cx="6877524" cy="3034864"/>
        </p:xfrm>
        <a:graphic>
          <a:graphicData uri="http://schemas.openxmlformats.org/drawingml/2006/table">
            <a:tbl>
              <a:tblPr firstCol="1" bandRow="1">
                <a:tableStyleId>{5C22544A-7EE6-4342-B048-85BDC9FD1C3A}</a:tableStyleId>
              </a:tblPr>
              <a:tblGrid>
                <a:gridCol w="2882580"/>
                <a:gridCol w="1965434"/>
                <a:gridCol w="2029510"/>
              </a:tblGrid>
              <a:tr h="433552">
                <a:tc>
                  <a:txBody>
                    <a:bodyPr/>
                    <a:lstStyle/>
                    <a:p>
                      <a:pPr algn="ctr"/>
                      <a:r>
                        <a:rPr lang="nl-BE" dirty="0" err="1" smtClean="0"/>
                        <a:t>Performantie</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en-US" dirty="0" err="1" smtClean="0"/>
                        <a:t>Geheugengebruik</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NL" dirty="0" smtClean="0"/>
                        <a:t>Expressiviteit</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nl-BE" dirty="0" smtClean="0"/>
                        <a:t>Uitbreidbaarheid</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BE" dirty="0" smtClean="0"/>
                        <a:t>Tools beschikbaar</a:t>
                      </a:r>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nl-BE" dirty="0" smtClean="0"/>
                        <a:t>Moeilijkheidsgraad</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BE" dirty="0" smtClean="0"/>
                        <a:t>…</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bl>
          </a:graphicData>
        </a:graphic>
      </p:graphicFrame>
      <p:grpSp>
        <p:nvGrpSpPr>
          <p:cNvPr id="13" name="Group 12"/>
          <p:cNvGrpSpPr/>
          <p:nvPr/>
        </p:nvGrpSpPr>
        <p:grpSpPr>
          <a:xfrm>
            <a:off x="3972716" y="1174098"/>
            <a:ext cx="1774168" cy="1114097"/>
            <a:chOff x="651642" y="3804743"/>
            <a:chExt cx="1774168" cy="1114097"/>
          </a:xfrm>
        </p:grpSpPr>
        <p:sp>
          <p:nvSpPr>
            <p:cNvPr id="14" name="Oval 1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6" name="TextBox 15"/>
          <p:cNvSpPr txBox="1"/>
          <p:nvPr/>
        </p:nvSpPr>
        <p:spPr>
          <a:xfrm rot="16200000">
            <a:off x="-138274" y="3678620"/>
            <a:ext cx="1890261" cy="369332"/>
          </a:xfrm>
          <a:prstGeom prst="rect">
            <a:avLst/>
          </a:prstGeom>
          <a:noFill/>
        </p:spPr>
        <p:txBody>
          <a:bodyPr wrap="none" rtlCol="0">
            <a:spAutoFit/>
          </a:bodyPr>
          <a:lstStyle/>
          <a:p>
            <a:r>
              <a:rPr lang="nl-BE" dirty="0" smtClean="0"/>
              <a:t>Evaluatie criteria</a:t>
            </a:r>
            <a:endParaRPr lang="nl-BE" dirty="0"/>
          </a:p>
        </p:txBody>
      </p:sp>
      <p:grpSp>
        <p:nvGrpSpPr>
          <p:cNvPr id="17" name="Group 16"/>
          <p:cNvGrpSpPr/>
          <p:nvPr/>
        </p:nvGrpSpPr>
        <p:grpSpPr>
          <a:xfrm>
            <a:off x="1849821" y="1670971"/>
            <a:ext cx="982911" cy="617224"/>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3945135"/>
              <a:ext cx="1250730" cy="833311"/>
            </a:xfrm>
            <a:prstGeom prst="rect">
              <a:avLst/>
            </a:prstGeom>
            <a:noFill/>
          </p:spPr>
          <p:txBody>
            <a:bodyPr wrap="square" rtlCol="0">
              <a:spAutoFit/>
            </a:bodyPr>
            <a:lstStyle/>
            <a:p>
              <a:pPr algn="ctr"/>
              <a:r>
                <a:rPr lang="en-US" sz="1200" b="1" dirty="0" smtClean="0"/>
                <a:t>Case study</a:t>
              </a:r>
              <a:endParaRPr lang="en-US" sz="1200" b="1" dirty="0"/>
            </a:p>
          </p:txBody>
        </p:sp>
      </p:grpSp>
    </p:spTree>
    <p:extLst>
      <p:ext uri="{BB962C8B-B14F-4D97-AF65-F5344CB8AC3E}">
        <p14:creationId xmlns:p14="http://schemas.microsoft.com/office/powerpoint/2010/main" val="2669266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Tree>
    <p:extLst>
      <p:ext uri="{BB962C8B-B14F-4D97-AF65-F5344CB8AC3E}">
        <p14:creationId xmlns:p14="http://schemas.microsoft.com/office/powerpoint/2010/main" val="2830025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71542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
        <p:nvSpPr>
          <p:cNvPr id="23" name="TextBox 22"/>
          <p:cNvSpPr txBox="1"/>
          <p:nvPr/>
        </p:nvSpPr>
        <p:spPr>
          <a:xfrm>
            <a:off x="2156534" y="5667375"/>
            <a:ext cx="4857750" cy="461665"/>
          </a:xfrm>
          <a:prstGeom prst="rect">
            <a:avLst/>
          </a:prstGeom>
          <a:noFill/>
        </p:spPr>
        <p:txBody>
          <a:bodyPr wrap="square" rtlCol="0">
            <a:spAutoFit/>
          </a:bodyPr>
          <a:lstStyle/>
          <a:p>
            <a:pPr algn="ctr"/>
            <a:r>
              <a:rPr lang="en-US" sz="2400" dirty="0" err="1" smtClean="0">
                <a:solidFill>
                  <a:srgbClr val="FF0000"/>
                </a:solidFill>
              </a:rPr>
              <a:t>Zelfde</a:t>
            </a:r>
            <a:r>
              <a:rPr lang="en-US" sz="2400" dirty="0">
                <a:solidFill>
                  <a:srgbClr val="FF0000"/>
                </a:solidFill>
              </a:rPr>
              <a:t> </a:t>
            </a:r>
            <a:r>
              <a:rPr lang="en-US" sz="2400" dirty="0" err="1" smtClean="0">
                <a:solidFill>
                  <a:srgbClr val="FF0000"/>
                </a:solidFill>
              </a:rPr>
              <a:t>programmeerparadigma</a:t>
            </a:r>
            <a:r>
              <a:rPr lang="en-US" sz="2400" dirty="0" smtClean="0">
                <a:solidFill>
                  <a:srgbClr val="FF0000"/>
                </a:solidFill>
              </a:rPr>
              <a:t>!</a:t>
            </a:r>
            <a:endParaRPr lang="en-US" sz="2400" dirty="0">
              <a:solidFill>
                <a:srgbClr val="FF0000"/>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2122892" y="4266348"/>
            <a:ext cx="1774168" cy="1114097"/>
            <a:chOff x="651642" y="3804743"/>
            <a:chExt cx="1774168" cy="1114097"/>
          </a:xfrm>
        </p:grpSpPr>
        <p:sp>
          <p:nvSpPr>
            <p:cNvPr id="24" name="Oval 2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26" name="Group 25"/>
          <p:cNvGrpSpPr/>
          <p:nvPr/>
        </p:nvGrpSpPr>
        <p:grpSpPr>
          <a:xfrm>
            <a:off x="5291761" y="4266351"/>
            <a:ext cx="1774168" cy="1114097"/>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13360" y="4038625"/>
              <a:ext cx="1250731" cy="646331"/>
            </a:xfrm>
            <a:prstGeom prst="rect">
              <a:avLst/>
            </a:prstGeom>
            <a:noFill/>
          </p:spPr>
          <p:txBody>
            <a:bodyPr wrap="square" rtlCol="0">
              <a:spAutoFit/>
            </a:bodyPr>
            <a:lstStyle/>
            <a:p>
              <a:pPr algn="ctr"/>
              <a:r>
                <a:rPr lang="en-US" dirty="0" smtClean="0"/>
                <a:t>Church, Venture</a:t>
              </a:r>
              <a:endParaRPr lang="en-US" dirty="0"/>
            </a:p>
          </p:txBody>
        </p:sp>
      </p:grpSp>
      <p:sp>
        <p:nvSpPr>
          <p:cNvPr id="29" name="Left-Right Arrow 28"/>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12331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19" name="TextBox 18"/>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24" name="Group 23"/>
          <p:cNvGrpSpPr/>
          <p:nvPr/>
        </p:nvGrpSpPr>
        <p:grpSpPr>
          <a:xfrm>
            <a:off x="2122892" y="1830255"/>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30" name="Left-Right Arrow 29"/>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1" name="Group 30"/>
          <p:cNvGrpSpPr/>
          <p:nvPr/>
        </p:nvGrpSpPr>
        <p:grpSpPr>
          <a:xfrm>
            <a:off x="2122891" y="3044571"/>
            <a:ext cx="1774168" cy="1114097"/>
            <a:chOff x="651642" y="3804743"/>
            <a:chExt cx="1774168" cy="1114097"/>
          </a:xfrm>
        </p:grpSpPr>
        <p:sp>
          <p:nvSpPr>
            <p:cNvPr id="32" name="Oval 3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35" name="Oval 34"/>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Right Arrow 36"/>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8" name="Group 37"/>
          <p:cNvGrpSpPr/>
          <p:nvPr/>
        </p:nvGrpSpPr>
        <p:grpSpPr>
          <a:xfrm>
            <a:off x="2122892" y="4266348"/>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1" name="Group 40"/>
          <p:cNvGrpSpPr/>
          <p:nvPr/>
        </p:nvGrpSpPr>
        <p:grpSpPr>
          <a:xfrm>
            <a:off x="5291761" y="4266351"/>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sp>
        <p:nvSpPr>
          <p:cNvPr id="44" name="Left-Right Arrow 43"/>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45" name="Group 44"/>
          <p:cNvGrpSpPr/>
          <p:nvPr/>
        </p:nvGrpSpPr>
        <p:grpSpPr>
          <a:xfrm>
            <a:off x="5331929" y="1830253"/>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48" name="TextBox 47"/>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49" name="TextBox 48"/>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Tree>
    <p:extLst>
      <p:ext uri="{BB962C8B-B14F-4D97-AF65-F5344CB8AC3E}">
        <p14:creationId xmlns:p14="http://schemas.microsoft.com/office/powerpoint/2010/main" val="38890797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SIsIk9yaWdpbmFsQXNzZW1ibHlWZXJzaW9uIjoiMy4xNy4wMy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U2hvd0VsYXBzZWRUaW1lR3JhZGllbnRTdHlsZSI6ZmFsc2V9LCJTY2FsZSI6eyIkaWQiOiIxMjciLCJTdGFydERhdGUiOiIwMDAxLTAxLTAxVDAwOjAwOjAwIiwiRW5kRGF0ZSI6IjIwMTgtMDUtMzFUMjM6NTk6MDAiLCJGb3JtYXQiOiJNTU0iLCJUeXBlIjoyLCJBdXRvRGF0ZVJhbmdlIjp0cnVlLCJXb3JraW5nRGF5cyI6MTI3LCJUb2RheU1hcmtlclRleHQiOiJUb2RheSIsIkF1dG9TY2FsZVR5cGUiOnRydWV9LCJNaWxlc3RvbmVzIjpbXSwiVGFza3MiOlt7IiRpZCI6IjEyOCIsIkdyb3VwTmFtZSI6bnVsbCwiU3RhcnREYXRlIjoiMjAxNy0xMS0xN1QwMDowMDowMCIsIkVuZERhdGUiOiIyMDE3LTEyLTEwVDIzOjU5OjAwIiwiUGVyY2VudGFnZUNvbXBsZXRlIjpudWxsLCJTdHlsZSI6eyIkaWQiOiIxMjkiLCJTaGFwZSI6MSwiU2hhcGVUaGlja25lc3MiOjEsIkR1cmF0aW9uRm9ybWF0IjowLCJJbmNsdWRlTm9uV29ya2luZ0RheXNJbkR1cmF0aW9uIjpmYWxzZSwiUGVyY2VudGFnZUNvbXBsZXRlU3R5bGUiOnsiJGlkIjoiMTMwIiwiRm9udFNldHRpbmdzIjp7IiRpZCI6IjEzMSIsIkZvbnRTaXplIjoxMCwiRm9udE5hbWUiOiJDYWxpYnJpIiwiSXNCb2xkIjpmYWxzZSwiSXNJdGFsaWMiOmZhbHNlLCJJc1VuZGVybGluZWQiOmZhbHNlLCJQYXJlbnRTdHlsZSI6bnVsbH0sIkF1dG9TaXplIjowLCJGb3JlZ3JvdW5kIjp7IiRpZCI6IjEzMi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xMzMiLCJMaW5lQ29sb3IiOm51bGwsIkxpbmVXZWlnaHQiOjAuMCwiTGluZVR5cGUiOjAsIlBhcmVudFN0eWxlIjpudWxsfSwiUGFyZW50U3R5bGUiOm51bGx9LCJEdXJhdGlvblN0eWxlIjp7IiRpZCI6IjEzNCIsIkZvbnRTZXR0aW5ncyI6eyIkaWQiOiIxMzUiLCJGb250U2l6ZSI6MTAsIkZvbnROYW1lIjoiQ2FsaWJyaSIsIklzQm9sZCI6ZmFsc2UsIklzSXRhbGljIjpmYWxzZSwiSXNVbmRlcmxpbmVkIjpmYWxzZSwiUGFyZW50U3R5bGUiOm51bGx9LCJBdXRvU2l6ZSI6MCwiRm9yZWdyb3VuZCI6eyIkaWQiOiIxMzY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TM3IiwiTGluZUNvbG9yIjpudWxsLCJMaW5lV2VpZ2h0IjowLjAsIkxpbmVUeXBlIjowLCJQYXJlbnRTdHlsZSI6bnVsbH0sIlBhcmVudFN0eWxlIjpudWxsfSwiSG9yaXpvbnRhbENvbm5lY3RvclN0eWxlIjp7IiRpZCI6IjEzOCIsIkxpbmVDb2xvciI6eyIkcmVmIjoiOTgifSwiTGluZVdlaWdodCI6MS4wLCJMaW5lVHlwZSI6MCwiUGFyZW50U3R5bGUiOm51bGx9LCJWZXJ0aWNhbENvbm5lY3RvclN0eWxlIjp7IiRpZCI6IjEzO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NDAiLCJNYXJnaW4iOnsiJHJlZiI6IjEwNCJ9LCJQYWRkaW5nIjp7IiRyZWYiOiIxMDUifSwiQmFja2dyb3VuZCI6eyIkaWQiOiIxNDEiLCJDb2xvciI6eyIkaWQiOiIxNDIiLCJBIjoyNTUsIlIiOjI5LCJHIjoxNDEsIkIiOjE3Nn19LCJJc1Zpc2libGUiOnRydWUsIldpZHRoIjowLjAsIkhlaWdodCI6MTYuMCwiQm9yZGVyU3R5bGUiOnsiJGlkIjoiMTQzIiwiTGluZUNvbG9yIjp7IiRyZWYiOiIxMDkifSwiTGluZVdlaWdodCI6MC4wLCJMaW5lVHlwZSI6MCwiUGFyZW50U3R5bGUiOm51bGx9LCJQYXJlbnRTdHlsZSI6bnVsbH0sIlRpdGxlU3R5bGUiOnsiJGlkIjoiMTQ0IiwiRm9udFNldHRpbmdzIjp7IiRpZCI6IjE0NSIsIkZvbnRTaXplIjoxMSwiRm9udE5hbWUiOiJDYWxpYnJpIiwiSXNCb2xkIjp0cnVlLCJJc0l0YWxpYyI6ZmFsc2UsIklzVW5kZXJsaW5lZCI6ZmFsc2UsIlBhcmVudFN0eWxlIjpudWxsfSwiQXV0b1NpemUiOjAsIkZvcmVncm91bmQiOnsiJGlkIjoiMTQ2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xNDciLCJMaW5lQ29sb3IiOm51bGwsIkxpbmVXZWlnaHQiOjAuMCwiTGluZVR5cGUiOjAsIlBhcmVudFN0eWxlIjpudWxsfSwiUGFyZW50U3R5bGUiOm51bGx9LCJEYXRlU3R5bGUiOnsiJGlkIjoiMTQ4IiwiRm9udFNldHRpbmdzIjp7IiRpZCI6IjE0OSIsIkZvbnRTaXplIjoxMCwiRm9udE5hbWUiOiJDYWxpYnJpIiwiSXNCb2xkIjpmYWxzZSwiSXNJdGFsaWMiOmZhbHNlLCJJc1VuZGVybGluZWQiOmZhbHNlLCJQYXJlbnRTdHlsZSI6bnVsbH0sIkF1dG9TaXplIjowLCJGb3JlZ3JvdW5kIjp7IiRpZCI6IjE1MC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TUxIiwiTGluZUNvbG9yIjpudWxsLCJMaW5lV2VpZ2h0IjowLjAsIkxpbmVUeXBlIjowLCJQYXJlbnRTdHlsZSI6bnVsbH0sIlBhcmVudFN0eWxlIjpudWxsfSwiRGF0ZUZvcm1hdCI6eyIkcmVmIjoiMTI1In0sIklzVmlzaWJsZSI6dHJ1ZSwiUGFyZW50U3R5bGUiOm51bGx9LCJJbmRleCI6MSwiU21hcnREdXJhdGlvbkFjdGl2YXRlZCI6ZmFsc2UsIkRhdGVGb3JtYXQiOnsiJHJlZiI6IjEyNSJ9LCJJZCI6ImY2YTU3MjMzLTE4YjktNDEyYi04N2RmLTVhZWI2OTRkZGI4OCIsIkltcG9ydElkIjpudWxsLCJUaXRsZSI6IlRla3N0IFByb2JMb2ciLCJOb3RlIjpudWxsLCJIeXBlcmxpbmsiOm51bGwsIklzQ2hhbmdlZCI6ZmFsc2UsIklzTmV3IjpmYWxzZX0seyIkaWQiOiIxNTIiLCJHcm91cE5hbWUiOm51bGwsIlN0YXJ0RGF0ZSI6IjIwMTctMTEtMjNUMDA6MDA6MDBaIiwiRW5kRGF0ZSI6IjIwMTctMTItMTBUMjM6NTk6MDBaIiwiUGVyY2VudGFnZUNvbXBsZXRlIjpudWxsLCJTdHlsZSI6eyIkaWQiOiIxNTMiLCJTaGFwZSI6MSwiU2hhcGVUaGlja25lc3MiOjEsIkR1cmF0aW9uRm9ybWF0IjowLCJJbmNsdWRlTm9uV29ya2luZ0RheXNJbkR1cmF0aW9uIjpmYWxzZSwiUGVyY2VudGFnZUNvbXBsZXRlU3R5bGUiOnsiJGlkIjoiMTU0IiwiRm9udFNldHRpbmdzIjp7IiRpZCI6IjE1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E1NiIsIkxpbmVDb2xvciI6bnVsbCwiTGluZVdlaWdodCI6MC4wLCJMaW5lVHlwZSI6MCwiUGFyZW50U3R5bGUiOm51bGx9LCJQYXJlbnRTdHlsZSI6bnVsbH0sIkR1cmF0aW9uU3R5bGUiOnsiJGlkIjoiMTU3IiwiRm9udFNldHRpbmdzIjp7IiRpZCI6IjE1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E1OSIsIkxpbmVDb2xvciI6bnVsbCwiTGluZVdlaWdodCI6MC4wLCJMaW5lVHlwZSI6MCwiUGFyZW50U3R5bGUiOm51bGx9LCJQYXJlbnRTdHlsZSI6bnVsbH0sIkhvcml6b250YWxDb25uZWN0b3JTdHlsZSI6eyIkaWQiOiIxNjAiLCJMaW5lQ29sb3IiOnsiJHJlZiI6Ijk4In0sIkxpbmVXZWlnaHQiOjEuMCwiTGluZVR5cGUiOjAsIlBhcmVudFN0eWxlIjpudWxsfSwiVmVydGljYWxDb25uZWN0b3JTdHlsZSI6eyIkaWQiOiIxN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YyIiwiTWFyZ2luIjp7IiRyZWYiOiIxMDQifSwiUGFkZGluZyI6eyIkcmVmIjoiMTA1In0sIkJhY2tncm91bmQiOnsiJGlkIjoiMTYzIiwiQ29sb3IiOnsiJGlkIjoiMTY0IiwiQSI6MjU1LCJSIjoyOSwiRyI6MTQxLCJCIjoxNzZ9fSwiSXNWaXNpYmxlIjp0cnVlLCJXaWR0aCI6MC4wLCJIZWlnaHQiOjE2LjAsIkJvcmRlclN0eWxlIjp7IiRpZCI6IjE2NSIsIkxpbmVDb2xvciI6eyIkcmVmIjoiMTA5In0sIkxpbmVXZWlnaHQiOjAuMCwiTGluZVR5cGUiOjAsIlBhcmVudFN0eWxlIjpudWxsfSwiUGFyZW50U3R5bGUiOm51bGx9LCJUaXRsZVN0eWxlIjp7IiRpZCI6IjE2NiIsIkZvbnRTZXR0aW5ncyI6eyIkaWQiOiIxNjc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xNjgiLCJMaW5lQ29sb3IiOm51bGwsIkxpbmVXZWlnaHQiOjAuMCwiTGluZVR5cGUiOjAsIlBhcmVudFN0eWxlIjpudWxsfSwiUGFyZW50U3R5bGUiOm51bGx9LCJEYXRlU3R5bGUiOnsiJGlkIjoiMTY5IiwiRm9udFNldHRpbmdzIjp7IiRpZCI6IjE3M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xNzE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YTZmODkxNWMtM2I1Zi00ZTY1LWEyYzMtMzNmOGRkNjM0OTM3IiwiSW1wb3J0SWQiOm51bGwsIlRpdGxlIjoiVmVyZGVyZSBldmFsdWF0aWUgUHJvYmxvZyIsIk5vdGUiOm51bGwsIkh5cGVybGluayI6bnVsbCwiSXNDaGFuZ2VkIjpmYWxzZSwiSXNOZXciOmZhbHNlfSx7IiRpZCI6IjE3MiIsIkdyb3VwTmFtZSI6bnVsbCwiU3RhcnREYXRlIjoiMjAxNy0xMi0xMFQwMDowMDowMCIsIkVuZERhdGUiOiIyMDE4LTAxLTA3VDIzOjU5OjAwIiwiUGVyY2VudGFnZUNvbXBsZXRlIjpudWxsLCJTdHlsZSI6eyIkaWQiOiIxNzMiLCJTaGFwZSI6MSwiU2hhcGVUaGlja25lc3MiOjEsIkR1cmF0aW9uRm9ybWF0IjowLCJJbmNsdWRlTm9uV29ya2luZ0RheXNJbkR1cmF0aW9uIjpmYWxzZSwiUGVyY2VudGFnZUNvbXBsZXRlU3R5bGUiOnsiJGlkIjoiMTc0IiwiRm9udFNldHRpbmdzIjp7IiRpZCI6IjE3NSIsIkZvbnRTaXplIjoxMCwiRm9udE5hbWUiOiJDYWxpYnJpIiwiSXNCb2xkIjpmYWxzZSwiSXNJdGFsaWMiOmZhbHNlLCJJc1VuZGVybGluZWQiOmZhbHNlLCJQYXJlbnRTdHlsZSI6bnVsbH0sIkF1dG9TaXplIjowLCJGb3JlZ3JvdW5kIjp7IiRpZCI6IjE3Ni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xNzciLCJMaW5lQ29sb3IiOm51bGwsIkxpbmVXZWlnaHQiOjAuMCwiTGluZVR5cGUiOjAsIlBhcmVudFN0eWxlIjpudWxsfSwiUGFyZW50U3R5bGUiOm51bGx9LCJEdXJhdGlvblN0eWxlIjp7IiRpZCI6IjE3OCIsIkZvbnRTZXR0aW5ncyI6eyIkaWQiOiIxNzkiLCJGb250U2l6ZSI6MTAsIkZvbnROYW1lIjoiQ2FsaWJyaSIsIklzQm9sZCI6ZmFsc2UsIklzSXRhbGljIjpmYWxzZSwiSXNVbmRlcmxpbmVkIjpmYWxzZSwiUGFyZW50U3R5bGUiOm51bGx9LCJBdXRvU2l6ZSI6MCwiRm9yZWdyb3VuZCI6eyIkaWQiOiIxODA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TgxIiwiTGluZUNvbG9yIjpudWxsLCJMaW5lV2VpZ2h0IjowLjAsIkxpbmVUeXBlIjowLCJQYXJlbnRTdHlsZSI6bnVsbH0sIlBhcmVudFN0eWxlIjpudWxsfSwiSG9yaXpvbnRhbENvbm5lY3RvclN0eWxlIjp7IiRpZCI6IjE4MiIsIkxpbmVDb2xvciI6eyIkcmVmIjoiOTgifSwiTGluZVdlaWdodCI6MS4wLCJMaW5lVHlwZSI6MCwiUGFyZW50U3R5bGUiOm51bGx9LCJWZXJ0aWNhbENvbm5lY3RvclN0eWxlIjp7IiRpZCI6IjE4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ODQiLCJNYXJnaW4iOnsiJHJlZiI6IjEwNCJ9LCJQYWRkaW5nIjp7IiRyZWYiOiIxMDUifSwiQmFja2dyb3VuZCI6eyIkaWQiOiIxODUiLCJDb2xvciI6eyIkaWQiOiIxODYiLCJBIjoyNTUsIlIiOjI5LCJHIjoxNDEsIkIiOjE3Nn19LCJJc1Zpc2libGUiOnRydWUsIldpZHRoIjowLjAsIkhlaWdodCI6MTY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xOTEiLCJMaW5lQ29sb3IiOm51bGwsIkxpbmVXZWlnaHQiOjAuMCwiTGluZVR5cGUiOjAsIlBhcmVudFN0eWxlIjpudWxsfSwiUGFyZW50U3R5bGUiOm51bGx9LCJEYXRlU3R5bGUiOnsiJGlkIjoiMTkyIiwiRm9udFNldHRpbmdzIjp7IiRpZCI6IjE5MyIsIkZvbnRTaXplIjoxMCwiRm9udE5hbWUiOiJDYWxpYnJpIiwiSXNCb2xkIjpmYWxzZSwiSXNJdGFsaWMiOmZhbHNlLCJJc1VuZGVybGluZWQiOmZhbHNlLCJQYXJlbnRTdHlsZSI6bnVsbH0sIkF1dG9TaXplIjowLCJGb3JlZ3JvdW5kIjp7IiRpZCI6IjE5NC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Tk1IiwiTGluZUNvbG9yIjpudWxsLCJMaW5lV2VpZ2h0IjowLjAsIkxpbmVUeXBlIjowLCJQYXJlbnRTdHlsZSI6bnVsbH0sIlBhcmVudFN0eWxlIjpudWxsfSwiRGF0ZUZvcm1hdCI6eyIkcmVmIjoiMTI1In0sIklzVmlzaWJsZSI6dHJ1ZSwiUGFyZW50U3R5bGUiOm51bGx9LCJJbmRleCI6MywiU21hcnREdXJhdGlvbkFjdGl2YXRlZCI6ZmFsc2UsIkRhdGVGb3JtYXQiOnsiJHJlZiI6IjEyNSJ9LCJJZCI6ImVhM2NhZGU0LTUyZDAtNDQxZC04MDI2LWY4NzRhMmJlOTY5NiIsIkltcG9ydElkIjpudWxsLCJUaXRsZSI6IkltcGxlbWVudGF0aWUgQW5nbGljYW4iLCJOb3RlIjpudWxsLCJIeXBlcmxpbmsiOm51bGwsIklzQ2hhbmdlZCI6ZmFsc2UsIklzTmV3IjpmYWxzZX0seyIkaWQiOiIxOTYiLCJHcm91cE5hbWUiOm51bGwsIlN0YXJ0RGF0ZSI6IjIwMTgtMDEtMDhUMDA6MDA6MDBaIiwiRW5kRGF0ZSI6IjIwMTgtMDEtMzFUMjM6NTk6MDBaIiwiUGVyY2VudGFnZUNvbXBsZXRlIjpudWxsLCJTdHlsZSI6eyIkaWQiOiIxOTciLCJTaGFwZSI6MSwiU2hhcGVUaGlja25lc3MiOjEsIkR1cmF0aW9uRm9ybWF0IjowLCJJbmNsdWRlTm9uV29ya2luZ0RheXNJbkR1cmF0aW9uIjpmYWxzZSwiUGVyY2VudGFnZUNvbXBsZXRlU3R5bGUiOnsiJGlkIjoiMTk4IiwiRm9udFNldHRpbmdzIjp7IiRpZCI6IjE5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IwMCIsIkxpbmVDb2xvciI6bnVsbCwiTGluZVdlaWdodCI6MC4wLCJMaW5lVHlwZSI6MCwiUGFyZW50U3R5bGUiOm51bGx9LCJQYXJlbnRTdHlsZSI6bnVsbH0sIkR1cmF0aW9uU3R5bGUiOnsiJGlkIjoiMjAxIiwiRm9udFNldHRpbmdzIjp7IiRpZCI6IjIw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IwMyIsIkxpbmVDb2xvciI6bnVsbCwiTGluZVdlaWdodCI6MC4wLCJMaW5lVHlwZSI6MCwiUGFyZW50U3R5bGUiOm51bGx9LCJQYXJlbnRTdHlsZSI6bnVsbH0sIkhvcml6b250YWxDb25uZWN0b3JTdHlsZSI6eyIkaWQiOiIyMDQiLCJMaW5lQ29sb3IiOnsiJHJlZiI6Ijk4In0sIkxpbmVXZWlnaHQiOjEuMCwiTGluZVR5cGUiOjAsIlBhcmVudFN0eWxlIjpudWxsfSwiVmVydGljYWxDb25uZWN0b3JTdHlsZSI6eyIkaWQiOiIyMDU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A2IiwiTWFyZ2luIjp7IiRyZWYiOiIxMDQifSwiUGFkZGluZyI6eyIkcmVmIjoiMTA1In0sIkJhY2tncm91bmQiOnsiJGlkIjoiMjA3IiwiQ29sb3IiOnsiJGlkIjoiMjA4IiwiQSI6MjU1LCJSIjoyOSwiRyI6MTQxLCJCIjoxNzZ9fSwiSXNWaXNpYmxlIjp0cnVlLCJXaWR0aCI6MC4wLCJIZWlnaHQiOjE2LjAsIkJvcmRlclN0eWxlIjp7IiRpZCI6IjIwOSIsIkxpbmVDb2xvciI6eyIkcmVmIjoiMTA5In0sIkxpbmVXZWlnaHQiOjAuMCwiTGluZVR5cGUiOjAsIlBhcmVudFN0eWxlIjpudWxsfSwiUGFyZW50U3R5bGUiOm51bGx9LCJUaXRsZVN0eWxlIjp7IiRpZCI6IjIxMCIsIkZvbnRTZXR0aW5ncyI6eyIkaWQiOiIyMTE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yMTIiLCJMaW5lQ29sb3IiOm51bGwsIkxpbmVXZWlnaHQiOjAuMCwiTGluZVR5cGUiOjAsIlBhcmVudFN0eWxlIjpudWxsfSwiUGFyZW50U3R5bGUiOm51bGx9LCJEYXRlU3R5bGUiOnsiJGlkIjoiMjEzIiwiRm9udFNldHRpbmdzIjp7IiRpZCI6IjIxN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yMTUiLCJMaW5lQ29sb3IiOm51bGwsIkxpbmVXZWlnaHQiOjAuMCwiTGluZVR5cGUiOjAsIlBhcmVudFN0eWxlIjpudWxsfSwiUGFyZW50U3R5bGUiOm51bGx9LCJEYXRlRm9ybWF0Ijp7IiRyZWYiOiIxMjUifSwiSXNWaXNpYmxlIjp0cnVlLCJQYXJlbnRTdHlsZSI6bnVsbH0sIkluZGV4Ijo0LCJTbWFydER1cmF0aW9uQWN0aXZhdGVkIjpmYWxzZSwiRGF0ZUZvcm1hdCI6eyIkcmVmIjoiMTI1In0sIklkIjoiZGEwNWIzNzctMDg4MS00ZjI4LWI2MDctYzk1YjFmODM3ODI4IiwiSW1wb3J0SWQiOm51bGwsIlRpdGxlIjoiRXZhbHVhdGllIEFuZ2xpY2FuIiwiTm90ZSI6bnVsbCwiSHlwZXJsaW5rIjpudWxsLCJJc0NoYW5nZWQiOmZhbHNlLCJJc05ldyI6ZmFsc2V9LHsiJGlkIjoiMjE2IiwiR3JvdXBOYW1lIjpudWxsLCJTdGFydERhdGUiOiIyMDE4LTAxLTA4VDAwOjAwOjAwWiIsIkVuZERhdGUiOiIyMDE4LTAxLTMxVDIzOjU5OjAwWiIsIlBlcmNlbnRhZ2VDb21wbGV0ZSI6bnVsbCwiU3R5bGUiOnsiJGlkIjoiMjE3IiwiU2hhcGUiOjEsIlNoYXBlVGhpY2tuZXNzIjoxLCJEdXJhdGlvbkZvcm1hdCI6MCwiSW5jbHVkZU5vbldvcmtpbmdEYXlzSW5EdXJhdGlvbiI6ZmFsc2UsIlBlcmNlbnRhZ2VDb21wbGV0ZVN0eWxlIjp7IiRpZCI6IjIxOCIsIkZvbnRTZXR0aW5ncyI6eyIkaWQiOiIyMTkiLCJGb250U2l6ZSI6MTAsIkZvbnROYW1lIjoiQ2FsaWJyaSIsIklzQm9sZCI6ZmFsc2UsIklzSXRhbGljIjpmYWxzZSwiSXNVbmRlcmxpbmVkIjpmYWxzZSwiUGFyZW50U3R5bGUiOm51bGx9LCJBdXRvU2l6ZSI6MCwiRm9yZWdyb3VuZCI6eyIkaWQiOiIyMjA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jIxIiwiTGluZUNvbG9yIjpudWxsLCJMaW5lV2VpZ2h0IjowLjAsIkxpbmVUeXBlIjowLCJQYXJlbnRTdHlsZSI6bnVsbH0sIlBhcmVudFN0eWxlIjpudWxsfSwiRHVyYXRpb25TdHlsZSI6eyIkaWQiOiIyMjIiLCJGb250U2V0dGluZ3MiOnsiJGlkIjoiMjIzIiwiRm9udFNpemUiOjEwLCJGb250TmFtZSI6IkNhbGlicmkiLCJJc0JvbGQiOmZhbHNlLCJJc0l0YWxpYyI6ZmFsc2UsIklzVW5kZXJsaW5lZCI6ZmFsc2UsIlBhcmVudFN0eWxlIjpudWxsfSwiQXV0b1NpemUiOjAsIkZvcmVncm91bmQiOnsiJGlkIjoiMjI0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IyNSIsIkxpbmVDb2xvciI6bnVsbCwiTGluZVdlaWdodCI6MC4wLCJMaW5lVHlwZSI6MCwiUGFyZW50U3R5bGUiOm51bGx9LCJQYXJlbnRTdHlsZSI6bnVsbH0sIkhvcml6b250YWxDb25uZWN0b3JTdHlsZSI6eyIkaWQiOiIyMjYiLCJMaW5lQ29sb3IiOnsiJHJlZiI6Ijk4In0sIkxpbmVXZWlnaHQiOjEuMCwiTGluZVR5cGUiOjAsIlBhcmVudFN0eWxlIjpudWxsfSwiVmVydGljYWxDb25uZWN0b3JTdHlsZSI6eyIkaWQiOiIyMj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I4IiwiTWFyZ2luIjp7IiRyZWYiOiIxMDQifSwiUGFkZGluZyI6eyIkcmVmIjoiMTA1In0sIkJhY2tncm91bmQiOnsiJGlkIjoiMjI5IiwiQ29sb3IiOnsiJGlkIjoiMjMwIiwiQSI6MjU1LCJSIjoyOSwiRyI6MTQxLCJCIjoxNzZ9fSwiSXNWaXNpYmxlIjp0cnVlLCJXaWR0aCI6MC4wLCJIZWlnaHQiOjE2LjAsIkJvcmRlclN0eWxlIjp7IiRpZCI6IjIzMSIsIkxpbmVDb2xvciI6eyIkcmVmIjoiMTA5In0sIkxpbmVXZWlnaHQiOjAuMCwiTGluZVR5cGUiOjAsIlBhcmVudFN0eWxlIjpudWxsfSwiUGFyZW50U3R5bGUiOm51bGx9LCJUaXRsZVN0eWxlIjp7IiRpZCI6IjIzMiIsIkZvbnRTZXR0aW5ncyI6eyIkaWQiOiIyMzMiLCJGb250U2l6ZSI6MTEsIkZvbnROYW1lIjoiQ2FsaWJyaSIsIklzQm9sZCI6dHJ1ZSwiSXNJdGFsaWMiOmZhbHNlLCJJc1VuZGVybGluZWQiOmZhbHNlLCJQYXJlbnRTdHlsZSI6bnVsbH0sIkF1dG9TaXplIjowLCJGb3JlZ3JvdW5kIjp7IiRpZCI6IjIzNCIsIkNvbG9yIjp7IiRyZWYiOiIxMTQifX0sIk1heFdpZHRoIjo5NjAuMC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jM1IiwiTGluZUNvbG9yIjpudWxsLCJMaW5lV2VpZ2h0IjowLjAsIkxpbmVUeXBlIjowLCJQYXJlbnRTdHlsZSI6bnVsbH0sIlBhcmVudFN0eWxlIjpudWxsfSwiRGF0ZVN0eWxlIjp7IiRpZCI6IjIzNiIsIkZvbnRTZXR0aW5ncyI6eyIkaWQiOiIyMzciLCJGb250U2l6ZSI6MTAsIkZvbnROYW1lIjoiQ2FsaWJyaSIsIklzQm9sZCI6ZmFsc2UsIklzSXRhbGljIjpmYWxzZSwiSXNVbmRlcmxpbmVkIjpmYWxzZSwiUGFyZW50U3R5bGUiOm51bGx9LCJBdXRvU2l6ZSI6MCwiRm9yZWdyb3VuZCI6eyIkaWQiOiIyMzg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zOS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IwYjlkNTMzMC0zNDRjLTQxYzEtYWUxMi0zMjU0YjYyNjgyYjIiLCJJbXBvcnRJZCI6bnVsbCwiVGl0bGUiOiJUZWtzdCBBbmdsaWNhbiIsIk5vdGUiOm51bGwsIkh5cGVybGluayI6bnVsbCwiSXNDaGFuZ2VkIjpmYWxzZSwiSXNOZXciOmZhbHNlfSx7IiRpZCI6IjI0MCIsIkdyb3VwTmFtZSI6bnVsbCwiU3RhcnREYXRlIjoiMjAxOC0wMS0zMVQwMDowMDowMCIsIkVuZERhdGUiOiIyMDE4LTAyLTIzVDIzOjU5OjAwIiwiUGVyY2VudGFnZUNvbXBsZXRlIjpudWxsLCJTdHlsZSI6eyIkaWQiOiIyNDEiLCJTaGFwZSI6MSwiU2hhcGVUaGlja25lc3MiOjEsIkR1cmF0aW9uRm9ybWF0IjowLCJJbmNsdWRlTm9uV29ya2luZ0RheXNJbkR1cmF0aW9uIjpmYWxzZSwiUGVyY2VudGFnZUNvbXBsZXRlU3R5bGUiOnsiJGlkIjoiMjQyIiwiRm9udFNldHRpbmdzIjp7IiRpZCI6IjI0MyIsIkZvbnRTaXplIjoxMCwiRm9udE5hbWUiOiJDYWxpYnJpIiwiSXNCb2xkIjpmYWxzZSwiSXNJdGFsaWMiOmZhbHNlLCJJc1VuZGVybGluZWQiOmZhbHNlLCJQYXJlbnRTdHlsZSI6bnVsbH0sIkF1dG9TaXplIjowLCJGb3JlZ3JvdW5kIjp7IiRpZCI6IjI0NC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DUiLCJMaW5lQ29sb3IiOm51bGwsIkxpbmVXZWlnaHQiOjAuMCwiTGluZVR5cGUiOjAsIlBhcmVudFN0eWxlIjpudWxsfSwiUGFyZW50U3R5bGUiOm51bGx9LCJEdXJhdGlvblN0eWxlIjp7IiRpZCI6IjI0NiIsIkZvbnRTZXR0aW5ncyI6eyIkaWQiOiIyNDciLCJGb250U2l6ZSI6MTAsIkZvbnROYW1lIjoiQ2FsaWJyaSIsIklzQm9sZCI6ZmFsc2UsIklzSXRhbGljIjpmYWxzZSwiSXNVbmRlcmxpbmVkIjpmYWxzZSwiUGFyZW50U3R5bGUiOm51bGx9LCJBdXRvU2l6ZSI6MCwiRm9yZWdyb3VuZCI6eyIkaWQiOiIyNDg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Q5IiwiTGluZUNvbG9yIjpudWxsLCJMaW5lV2VpZ2h0IjowLjAsIkxpbmVUeXBlIjowLCJQYXJlbnRTdHlsZSI6bnVsbH0sIlBhcmVudFN0eWxlIjpudWxsfSwiSG9yaXpvbnRhbENvbm5lY3RvclN0eWxlIjp7IiRpZCI6IjI1MCIsIkxpbmVDb2xvciI6eyIkcmVmIjoiOTgifSwiTGluZVdlaWdodCI6MS4wLCJMaW5lVHlwZSI6MCwiUGFyZW50U3R5bGUiOm51bGx9LCJWZXJ0aWNhbENvbm5lY3RvclN0eWxlIjp7IiRpZCI6IjI1M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TIiLCJNYXJnaW4iOnsiJHJlZiI6IjEwNCJ9LCJQYWRkaW5nIjp7IiRyZWYiOiIxMDUifSwiQmFja2dyb3VuZCI6eyIkaWQiOiIyNTMiLCJDb2xvciI6eyIkaWQiOiIyNTQiLCJBIjoyNTUsIlIiOjI5LCJHIjoxNDEsIkIiOjE3Nn19LCJJc1Zpc2libGUiOnRydWUsIldpZHRoIjowLjAsIkhlaWdodCI6MTYuMCwiQm9yZGVyU3R5bGUiOnsiJGlkIjoiMjU1IiwiTGluZUNvbG9yIjp7IiRyZWYiOiIxMDkifSwiTGluZVdlaWdodCI6MC4wLCJMaW5lVHlwZSI6MCwiUGFyZW50U3R5bGUiOm51bGx9LCJQYXJlbnRTdHlsZSI6bnVsbH0sIlRpdGxlU3R5bGUiOnsiJGlkIjoiMjU2IiwiRm9udFNldHRpbmdzIjp7IiRpZCI6IjI1NyIsIkZvbnRTaXplIjoxMSwiRm9udE5hbWUiOiJDYWxpYnJpIiwiSXNCb2xkIjp0cnVlLCJJc0l0YWxpYyI6ZmFsc2UsIklzVW5kZXJsaW5lZCI6ZmFsc2UsIlBhcmVudFN0eWxlIjpudWxsfSwiQXV0b1NpemUiOjAsIkZvcmVncm91bmQiOnsiJGlkIjoiMjU4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yNTkiLCJMaW5lQ29sb3IiOm51bGwsIkxpbmVXZWlnaHQiOjAuMCwiTGluZVR5cGUiOjAsIlBhcmVudFN0eWxlIjpudWxsfSwiUGFyZW50U3R5bGUiOm51bGx9LCJEYXRlU3R5bGUiOnsiJGlkIjoiMjYwIiwiRm9udFNldHRpbmdzIjp7IiRpZCI6IjI2MSIsIkZvbnRTaXplIjoxMCwiRm9udE5hbWUiOiJDYWxpYnJpIiwiSXNCb2xkIjpmYWxzZSwiSXNJdGFsaWMiOmZhbHNlLCJJc1VuZGVybGluZWQiOmZhbHNlLCJQYXJlbnRTdHlsZSI6bnVsbH0sIkF1dG9TaXplIjowLCJGb3JlZ3JvdW5kIjp7IiRpZCI6IjI2Mi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YzIiwiTGluZUNvbG9yIjpudWxsLCJMaW5lV2VpZ2h0IjowLjAsIkxpbmVUeXBlIjowLCJQYXJlbnRTdHlsZSI6bnVsbH0sIlBhcmVudFN0eWxlIjpudWxsfSwiRGF0ZUZvcm1hdCI6eyIkcmVmIjoiMTI1In0sIklzVmlzaWJsZSI6dHJ1ZSwiUGFyZW50U3R5bGUiOm51bGx9LCJJbmRleCI6NiwiU21hcnREdXJhdGlvbkFjdGl2YXRlZCI6ZmFsc2UsIkRhdGVGb3JtYXQiOnsiJHJlZiI6IjEyNSJ9LCJJZCI6ImUyMmMzMmE3LWYxZDgtNDRlNy1iOTQ4LWI1ZGI0MzRiOTQzYyIsIkltcG9ydElkIjpudWxsLCJUaXRsZSI6IkV2YWx1YXRpZSBQcm9iTG9nLUFuZ2xpY2FuIiwiTm90ZSI6bnVsbCwiSHlwZXJsaW5rIjpudWxsLCJJc0NoYW5nZWQiOmZhbHNlLCJJc05ldyI6ZmFsc2V9LHsiJGlkIjoiMjY0IiwiR3JvdXBOYW1lIjpudWxsLCJTdGFydERhdGUiOiIyMDE4LTAyLTI0VDAwOjAwOjAwWiIsIkVuZERhdGUiOiIyMDE4LTA1LTMxVDIzOjU5OjAwWiIsIlBlcmNlbnRhZ2VDb21wbGV0ZSI6bnVsbCwiU3R5bGUiOnsiJGlkIjoiMjY1IiwiU2hhcGUiOjE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jgiLCJMaW5lQ29sb3IiOm51bGwsIkxpbmVXZWlnaHQiOjAuMCwiTGluZVR5cGUiOjAsIlBhcmVudFN0eWxlIjpudWxsfSwiUGFyZW50U3R5bGUiOm51bGx9LCJEdXJhdGlvblN0eWxlIjp7IiRpZCI6IjI2OSIsIkZvbnRTZXR0aW5ncyI6eyIkaWQiOiIyNzA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zEiLCJMaW5lQ29sb3IiOm51bGwsIkxpbmVXZWlnaHQiOjAuMCwiTGluZVR5cGUiOjAsIlBhcmVudFN0eWxlIjpudWxsfSwiUGFyZW50U3R5bGUiOm51bGx9LCJIb3Jpem9udGFsQ29ubmVjdG9yU3R5bGUiOnsiJGlkIjoiMjcyIiwiTGluZUNvbG9yIjp7IiRyZWYiOiI5OCJ9LCJMaW5lV2VpZ2h0IjoxLjAsIkxpbmVUeXBlIjowLCJQYXJlbnRTdHlsZSI6bnVsbH0sIlZlcnRpY2FsQ29ubmVjdG9yU3R5bGUiOnsiJGlkIjoiMjc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3NCIsIk1hcmdpbiI6eyIkcmVmIjoiMTA0In0sIlBhZGRpbmciOnsiJHJlZiI6IjEwNSJ9LCJCYWNrZ3JvdW5kIjp7IiRpZCI6IjI3NSIsIkNvbG9yIjp7IiRpZCI6IjI3NiIsIkEiOjI1NSwiUiI6MjksIkciOjE0MSwiQiI6MTc2fX0sIklzVmlzaWJsZSI6dHJ1ZSwiV2lkdGgiOjAuMCwiSGVpZ2h0IjoxNi4wLCJCb3JkZXJTdHlsZSI6eyIkaWQiOiIyNzciLCJMaW5lQ29sb3IiOnsiJHJlZiI6IjEwOSJ9LCJMaW5lV2VpZ2h0IjowLjAsIkxpbmVUeXBlIjowLCJQYXJlbnRTdHlsZSI6bnVsbH0sIlBhcmVudFN0eWxlIjpudWxsfSwiVGl0bGVTdHlsZSI6eyIkaWQiOiIyNzgiLCJGb250U2V0dGluZ3MiOnsiJGlkIjoiMjc5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jgwIiwiTGluZUNvbG9yIjpudWxsLCJMaW5lV2VpZ2h0IjowLjAsIkxpbmVUeXBlIjowLCJQYXJlbnRTdHlsZSI6bnVsbH0sIlBhcmVudFN0eWxlIjpudWxsfSwiRGF0ZVN0eWxlIjp7IiRpZCI6IjI4MSIsIkZvbnRTZXR0aW5ncyI6eyIkaWQiOiIyODI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gzIiwiTGluZUNvbG9yIjpudWxsLCJMaW5lV2VpZ2h0IjowLjAsIkxpbmVUeXBlIjowLCJQYXJlbnRTdHlsZSI6bnVsbH0sIlBhcmVudFN0eWxlIjpudWxsfSwiRGF0ZUZvcm1hdCI6eyIkcmVmIjoiMTI1In0sIklzVmlzaWJsZSI6dHJ1ZSwiUGFyZW50U3R5bGUiOm51bGx9LCJJbmRleCI6NywiU21hcnREdXJhdGlvbkFjdGl2YXRlZCI6ZmFsc2UsIkRhdGVGb3JtYXQiOnsiJHJlZiI6IjEyNSJ9LCJJZCI6Ijk5ZDRlNDcyLWIzNTUtNDlhZC1hNzQ2LTRhNGI0YTBkNzQwMSIsIkltcG9ydElkIjpudWxsLCJUaXRsZSI6IihPcHRpb25lZWwpIEltcGxlbWVudGF0aWUsIFRla3N0IGVuIEV2YWx1YXRpZSAzZGUgdGFhbCIsIk5vdGUiOm51bGwsIkh5cGVybGluayI6bnVsbCwiSXNDaGFuZ2VkIjpmYWxzZSwiSXNOZXciOmZhbHNlfV0sIk1zUHJvamVjdEl0ZW1zVHJlZSI6eyIkaWQiOiIyODQiLCJSb290Ijp7IkltcG9ydElkIjpudWxsLCJJc0ltcG9ydGVkIjpmYWxzZSwiQ2hpbGRyZW4iOltdfX0sIk1ldGFkYXRhIjp7IiRpZCI6IjI4NSJ9LCJTZXR0aW5ncyI6eyIkaWQiOiIyODYiLCJJbXBhT3B0aW9ucyI6eyIkaWQiOiIyODc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MCwiRmlsZVBhdGgiOm51bGwsIlRpbWVDb25maWd1cmF0aW9uIjp7IiRpZCI6IjI4OCIsIlVzZVRpbWUiOmZhbHNlLCJXb3JrRGF5U3RhcnQiOiIwMDowMDowMCIsIldvcmtEYXlFbmQiOiIyMzo1OTowMCJ9LCJMYXN0VXNlZFRlbXBsYXRlSWQiOiI3MzU1YjYzMy1hYzY2LTQ1MjgtOGI0ZC0yOTlmYWVkYzllZTki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1507</Words>
  <Application>Microsoft Office PowerPoint</Application>
  <PresentationFormat>On-screen Show (4:3)</PresentationFormat>
  <Paragraphs>349</Paragraphs>
  <Slides>31</Slides>
  <Notes>20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KU Leuven</vt:lpstr>
      <vt:lpstr>KU Leuven sedes</vt:lpstr>
      <vt:lpstr>Programmeren met Onzekerheid: Een Case Study</vt:lpstr>
      <vt:lpstr>Werken met Onzekerheid?</vt:lpstr>
      <vt:lpstr>Werken met Onzekerheid?</vt:lpstr>
      <vt:lpstr>Probabilistische Programmeertalen (PPL’s Engels)</vt:lpstr>
      <vt:lpstr>Wat ben ik van plan?</vt:lpstr>
      <vt:lpstr>Motivatie</vt:lpstr>
      <vt:lpstr>Motivatie</vt:lpstr>
      <vt:lpstr>Motivatie</vt:lpstr>
      <vt:lpstr>Motivatie</vt:lpstr>
      <vt:lpstr>Motivatie</vt:lpstr>
      <vt:lpstr>Hoe doe ik dit?</vt:lpstr>
      <vt:lpstr>Hoe doe ik dit?</vt:lpstr>
      <vt:lpstr>Hoe doe ik dit?</vt:lpstr>
      <vt:lpstr>Hoe doe ik dit?</vt:lpstr>
      <vt:lpstr>Spel</vt:lpstr>
      <vt:lpstr>Spel</vt:lpstr>
      <vt:lpstr>Spel</vt:lpstr>
      <vt:lpstr>Spel</vt:lpstr>
      <vt:lpstr>Spel</vt:lpstr>
      <vt:lpstr>Spel</vt:lpstr>
      <vt:lpstr>Spel</vt:lpstr>
      <vt:lpstr>Spel</vt:lpstr>
      <vt:lpstr>Strategy</vt:lpstr>
      <vt:lpstr>Strategy</vt:lpstr>
      <vt:lpstr>Strategy</vt:lpstr>
      <vt:lpstr>Resultaten</vt:lpstr>
      <vt:lpstr>Resultaten</vt:lpstr>
      <vt:lpstr>Resultaten</vt:lpstr>
      <vt:lpstr>Resultaten</vt:lpstr>
      <vt:lpstr>Resultaten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2017-11-28T21:08:15Z</dcterms:modified>
</cp:coreProperties>
</file>