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31"/>
  </p:notesMasterIdLst>
  <p:handoutMasterIdLst>
    <p:handoutMasterId r:id="rId32"/>
  </p:handoutMasterIdLst>
  <p:sldIdLst>
    <p:sldId id="259" r:id="rId3"/>
    <p:sldId id="264" r:id="rId4"/>
    <p:sldId id="265" r:id="rId5"/>
    <p:sldId id="266" r:id="rId6"/>
    <p:sldId id="267" r:id="rId7"/>
    <p:sldId id="268" r:id="rId8"/>
    <p:sldId id="269" r:id="rId9"/>
    <p:sldId id="261" r:id="rId10"/>
    <p:sldId id="270" r:id="rId11"/>
    <p:sldId id="271" r:id="rId12"/>
    <p:sldId id="275" r:id="rId13"/>
    <p:sldId id="277" r:id="rId14"/>
    <p:sldId id="276" r:id="rId15"/>
    <p:sldId id="294" r:id="rId16"/>
    <p:sldId id="278" r:id="rId17"/>
    <p:sldId id="285" r:id="rId18"/>
    <p:sldId id="284" r:id="rId19"/>
    <p:sldId id="283" r:id="rId20"/>
    <p:sldId id="286" r:id="rId21"/>
    <p:sldId id="287" r:id="rId22"/>
    <p:sldId id="288" r:id="rId23"/>
    <p:sldId id="289" r:id="rId24"/>
    <p:sldId id="290" r:id="rId25"/>
    <p:sldId id="291" r:id="rId26"/>
    <p:sldId id="293" r:id="rId27"/>
    <p:sldId id="295" r:id="rId28"/>
    <p:sldId id="273" r:id="rId29"/>
    <p:sldId id="282"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9" autoAdjust="0"/>
    <p:restoredTop sz="78580" autoAdjust="0"/>
  </p:normalViewPr>
  <p:slideViewPr>
    <p:cSldViewPr snapToGrid="0">
      <p:cViewPr>
        <p:scale>
          <a:sx n="100" d="100"/>
          <a:sy n="100" d="100"/>
        </p:scale>
        <p:origin x="-2352" y="-72"/>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24-Nov-17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24-11-2017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Hallo, Ik ben Sus Verwimp, een master student toegepaste informatica en mijn thesis onderwerp bestaat uit een case study over het programmeren met onzekerheid.</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geevalueerd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a:t>
            </a:r>
            <a:r>
              <a:rPr lang="en-US" baseline="0" dirty="0" smtClean="0"/>
              <a:t> </a:t>
            </a:r>
            <a:r>
              <a:rPr lang="en-US" baseline="0" dirty="0" err="1" smtClean="0"/>
              <a:t>zelfde</a:t>
            </a:r>
            <a:r>
              <a:rPr lang="en-US" baseline="0" dirty="0" smtClean="0"/>
              <a:t> technology, </a:t>
            </a:r>
            <a:r>
              <a:rPr lang="en-US" baseline="0" dirty="0" err="1" smtClean="0"/>
              <a:t>Zoals</a:t>
            </a:r>
            <a:r>
              <a:rPr lang="en-US" baseline="0" dirty="0" smtClean="0"/>
              <a:t> 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a:t>
            </a:r>
            <a:r>
              <a:rPr lang="en-US" baseline="0" dirty="0" smtClean="0"/>
              <a:t> </a:t>
            </a:r>
            <a:r>
              <a:rPr lang="en-US" baseline="0" dirty="0" err="1" smtClean="0"/>
              <a:t>komt</a:t>
            </a:r>
            <a:r>
              <a:rPr lang="en-US" baseline="0" dirty="0" smtClean="0"/>
              <a:t> </a:t>
            </a:r>
            <a:r>
              <a:rPr lang="en-US" baseline="0" dirty="0" err="1" smtClean="0"/>
              <a:t>er</a:t>
            </a:r>
            <a:r>
              <a:rPr lang="en-US" baseline="0" dirty="0" smtClean="0"/>
              <a:t> </a:t>
            </a:r>
            <a:r>
              <a:rPr lang="en-US" baseline="0" dirty="0" err="1" smtClean="0"/>
              <a:t>dus</a:t>
            </a:r>
            <a:r>
              <a:rPr lang="en-US" baseline="0" dirty="0" smtClean="0"/>
              <a:t> </a:t>
            </a:r>
            <a:r>
              <a:rPr lang="en-US" baseline="0" dirty="0" err="1" smtClean="0"/>
              <a:t>vaak</a:t>
            </a:r>
            <a:r>
              <a:rPr lang="en-US" baseline="0" dirty="0" smtClean="0"/>
              <a:t> op </a:t>
            </a:r>
            <a:r>
              <a:rPr lang="en-US" baseline="0" dirty="0" err="1" smtClean="0"/>
              <a:t>neer</a:t>
            </a:r>
            <a:r>
              <a:rPr lang="en-US" baseline="0" dirty="0" smtClean="0"/>
              <a:t> </a:t>
            </a:r>
            <a:r>
              <a:rPr lang="en-US" baseline="0" dirty="0" err="1" smtClean="0"/>
              <a:t>dat</a:t>
            </a:r>
            <a:r>
              <a:rPr lang="en-US" baseline="0" dirty="0" smtClean="0"/>
              <a:t> </a:t>
            </a:r>
            <a:r>
              <a:rPr lang="en-US" baseline="0" dirty="0" err="1" smtClean="0"/>
              <a:t>evaluaties</a:t>
            </a:r>
            <a:r>
              <a:rPr lang="en-US" baseline="0" dirty="0" smtClean="0"/>
              <a:t> van PPL’s </a:t>
            </a:r>
            <a:r>
              <a:rPr lang="en-US" baseline="0" dirty="0" err="1" smtClean="0"/>
              <a:t>gebeuren</a:t>
            </a:r>
            <a:r>
              <a:rPr lang="en-US" baseline="0" dirty="0" smtClean="0"/>
              <a:t> in </a:t>
            </a:r>
            <a:r>
              <a:rPr lang="en-US" baseline="0" dirty="0" err="1" smtClean="0"/>
              <a:t>deze</a:t>
            </a:r>
            <a:r>
              <a:rPr lang="en-US" baseline="0" dirty="0" smtClean="0"/>
              <a:t> </a:t>
            </a:r>
            <a:r>
              <a:rPr lang="en-US" baseline="0" dirty="0" err="1" smtClean="0"/>
              <a:t>richting</a:t>
            </a:r>
            <a:r>
              <a:rPr lang="en-US" baseline="0" dirty="0" smtClean="0"/>
              <a:t>. Logic PPL </a:t>
            </a:r>
            <a:r>
              <a:rPr lang="en-US" baseline="0" dirty="0" err="1" smtClean="0"/>
              <a:t>naar</a:t>
            </a:r>
            <a:r>
              <a:rPr lang="en-US" baseline="0" dirty="0" smtClean="0"/>
              <a:t> Logic PPL of van LISP-like PPL </a:t>
            </a:r>
            <a:r>
              <a:rPr lang="en-US" baseline="0" dirty="0" err="1" smtClean="0"/>
              <a:t>naar</a:t>
            </a:r>
            <a:r>
              <a:rPr lang="en-US" baseline="0" dirty="0" smtClean="0"/>
              <a:t> LISP-like PPL of in </a:t>
            </a:r>
            <a:r>
              <a:rPr lang="en-US" baseline="0" dirty="0" err="1" smtClean="0"/>
              <a:t>andere</a:t>
            </a:r>
            <a:r>
              <a:rPr lang="en-US" baseline="0" dirty="0" smtClean="0"/>
              <a:t> </a:t>
            </a:r>
            <a:r>
              <a:rPr lang="en-US" baseline="0" dirty="0" err="1" smtClean="0"/>
              <a:t>woorden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10</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Van Host-</a:t>
            </a:r>
            <a:r>
              <a:rPr lang="en-US" dirty="0" err="1" smtClean="0"/>
              <a:t>taal</a:t>
            </a:r>
            <a:r>
              <a:rPr lang="en-US" dirty="0" smtClean="0"/>
              <a:t> PPL </a:t>
            </a:r>
            <a:r>
              <a:rPr lang="en-US" dirty="0" err="1" smtClean="0"/>
              <a:t>naar</a:t>
            </a:r>
            <a:r>
              <a:rPr lang="en-US" dirty="0" smtClean="0"/>
              <a:t> Host-</a:t>
            </a:r>
            <a:r>
              <a:rPr lang="en-US" dirty="0" err="1" smtClean="0"/>
              <a:t>taal</a:t>
            </a:r>
            <a:r>
              <a:rPr lang="en-US" baseline="0" dirty="0" smtClean="0"/>
              <a:t> PPL. </a:t>
            </a:r>
            <a:r>
              <a:rPr lang="en-US" baseline="0" dirty="0" err="1" smtClean="0"/>
              <a:t>Ik</a:t>
            </a:r>
            <a:r>
              <a:rPr lang="en-US" baseline="0" dirty="0" smtClean="0"/>
              <a:t> ben van plan </a:t>
            </a:r>
            <a:r>
              <a:rPr lang="en-US" baseline="0" dirty="0" err="1" smtClean="0"/>
              <a:t>om</a:t>
            </a:r>
            <a:r>
              <a:rPr lang="en-US" baseline="0" dirty="0" smtClean="0"/>
              <a:t> </a:t>
            </a:r>
            <a:r>
              <a:rPr lang="en-US" baseline="0" dirty="0" err="1" smtClean="0"/>
              <a:t>verschillende</a:t>
            </a:r>
            <a:r>
              <a:rPr lang="en-US" baseline="0" dirty="0" smtClean="0"/>
              <a:t> host-</a:t>
            </a:r>
            <a:r>
              <a:rPr lang="en-US" baseline="0" dirty="0" err="1" smtClean="0"/>
              <a:t>taal</a:t>
            </a:r>
            <a:r>
              <a:rPr lang="en-US" baseline="0" dirty="0" smtClean="0"/>
              <a:t> PPL’s </a:t>
            </a:r>
            <a:r>
              <a:rPr lang="en-US" baseline="0" dirty="0" err="1" smtClean="0"/>
              <a:t>te</a:t>
            </a:r>
            <a:r>
              <a:rPr lang="en-US" baseline="0" dirty="0" smtClean="0"/>
              <a:t> </a:t>
            </a:r>
            <a:r>
              <a:rPr lang="en-US" baseline="0" dirty="0" err="1" smtClean="0"/>
              <a:t>vergelijken</a:t>
            </a:r>
            <a:r>
              <a:rPr lang="en-US" baseline="0" dirty="0" smtClean="0"/>
              <a:t> </a:t>
            </a:r>
            <a:r>
              <a:rPr lang="en-US" baseline="0" dirty="0" err="1" smtClean="0"/>
              <a:t>aan</a:t>
            </a:r>
            <a:r>
              <a:rPr lang="en-US" baseline="0" dirty="0" smtClean="0"/>
              <a:t> de hand van de </a:t>
            </a:r>
            <a:r>
              <a:rPr lang="en-US" baseline="0" dirty="0" err="1" smtClean="0"/>
              <a:t>voorafgaande</a:t>
            </a:r>
            <a:r>
              <a:rPr lang="en-US" baseline="0" dirty="0" smtClean="0"/>
              <a:t> criteria.</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11</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Omdat</a:t>
            </a:r>
            <a:r>
              <a:rPr lang="en-US" dirty="0" smtClean="0"/>
              <a:t> het </a:t>
            </a:r>
            <a:r>
              <a:rPr lang="en-US" dirty="0" err="1" smtClean="0"/>
              <a:t>evalueren</a:t>
            </a:r>
            <a:r>
              <a:rPr lang="en-US" baseline="0" dirty="0" smtClean="0"/>
              <a:t> van </a:t>
            </a:r>
            <a:r>
              <a:rPr lang="en-US" baseline="0" dirty="0" err="1" smtClean="0"/>
              <a:t>programmeer</a:t>
            </a:r>
            <a:r>
              <a:rPr lang="en-US" baseline="0" dirty="0" smtClean="0"/>
              <a:t> </a:t>
            </a:r>
            <a:r>
              <a:rPr lang="en-US" baseline="0" dirty="0" err="1" smtClean="0"/>
              <a:t>talen</a:t>
            </a:r>
            <a:r>
              <a:rPr lang="en-US" baseline="0" dirty="0" smtClean="0"/>
              <a:t> die </a:t>
            </a:r>
            <a:r>
              <a:rPr lang="en-US" baseline="0" dirty="0" err="1" smtClean="0"/>
              <a:t>niet</a:t>
            </a:r>
            <a:r>
              <a:rPr lang="en-US" baseline="0" dirty="0" smtClean="0"/>
              <a:t> </a:t>
            </a:r>
            <a:r>
              <a:rPr lang="en-US" baseline="0" dirty="0" err="1" smtClean="0"/>
              <a:t>hetzelfde</a:t>
            </a:r>
            <a:r>
              <a:rPr lang="en-US" baseline="0" dirty="0" smtClean="0"/>
              <a:t> </a:t>
            </a:r>
            <a:r>
              <a:rPr lang="en-US" baseline="0" dirty="0" err="1" smtClean="0"/>
              <a:t>programmeerparadigma</a:t>
            </a:r>
            <a:r>
              <a:rPr lang="en-US" baseline="0" dirty="0" smtClean="0"/>
              <a:t> </a:t>
            </a:r>
            <a:r>
              <a:rPr lang="en-US" baseline="0" dirty="0" err="1" smtClean="0"/>
              <a:t>hebben</a:t>
            </a:r>
            <a:r>
              <a:rPr lang="en-US" baseline="0" dirty="0" smtClean="0"/>
              <a:t> </a:t>
            </a:r>
            <a:r>
              <a:rPr lang="en-US" baseline="0" dirty="0" err="1" smtClean="0"/>
              <a:t>niet</a:t>
            </a:r>
            <a:r>
              <a:rPr lang="en-US" baseline="0" dirty="0" smtClean="0"/>
              <a:t> </a:t>
            </a:r>
            <a:r>
              <a:rPr lang="en-US" baseline="0" dirty="0" err="1" smtClean="0"/>
              <a:t>triviaal</a:t>
            </a:r>
            <a:r>
              <a:rPr lang="en-US" baseline="0" dirty="0" smtClean="0"/>
              <a:t> is </a:t>
            </a:r>
            <a:r>
              <a:rPr lang="en-US" baseline="0" dirty="0" err="1" smtClean="0"/>
              <a:t>maak</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van </a:t>
            </a:r>
            <a:r>
              <a:rPr lang="en-US" baseline="0" dirty="0" err="1" smtClean="0"/>
              <a:t>een</a:t>
            </a:r>
            <a:r>
              <a:rPr lang="en-US" baseline="0" dirty="0" smtClean="0"/>
              <a:t> case study. </a:t>
            </a:r>
            <a:r>
              <a:rPr lang="en-US" baseline="0" dirty="0" err="1" smtClean="0"/>
              <a:t>Aan</a:t>
            </a:r>
            <a:r>
              <a:rPr lang="en-US" baseline="0" dirty="0" smtClean="0"/>
              <a:t> de hand van </a:t>
            </a:r>
            <a:r>
              <a:rPr lang="en-US" baseline="0" dirty="0" err="1" smtClean="0"/>
              <a:t>deze</a:t>
            </a:r>
            <a:r>
              <a:rPr lang="en-US" baseline="0" dirty="0" smtClean="0"/>
              <a:t> case </a:t>
            </a:r>
            <a:r>
              <a:rPr lang="en-US" baseline="0" dirty="0" err="1" smtClean="0"/>
              <a:t>kan</a:t>
            </a:r>
            <a:r>
              <a:rPr lang="en-US" baseline="0" dirty="0" smtClean="0"/>
              <a:t> </a:t>
            </a:r>
            <a:r>
              <a:rPr lang="en-US" baseline="0" dirty="0" err="1" smtClean="0"/>
              <a:t>ik</a:t>
            </a:r>
            <a:r>
              <a:rPr lang="en-US" baseline="0" dirty="0" smtClean="0"/>
              <a:t> </a:t>
            </a:r>
            <a:r>
              <a:rPr lang="en-US" baseline="0" dirty="0" err="1" smtClean="0"/>
              <a:t>dan</a:t>
            </a:r>
            <a:r>
              <a:rPr lang="en-US" baseline="0" dirty="0" smtClean="0"/>
              <a:t> de criteria </a:t>
            </a:r>
            <a:r>
              <a:rPr lang="en-US" baseline="0" dirty="0" err="1" smtClean="0"/>
              <a:t>gaan</a:t>
            </a:r>
            <a:r>
              <a:rPr lang="en-US" baseline="0" dirty="0" smtClean="0"/>
              <a:t> </a:t>
            </a:r>
            <a:r>
              <a:rPr lang="en-US" baseline="0" dirty="0" err="1" smtClean="0"/>
              <a:t>evaluaren</a:t>
            </a:r>
            <a:r>
              <a:rPr lang="en-US" baseline="0" dirty="0" smtClean="0"/>
              <a:t>. In de </a:t>
            </a:r>
            <a:r>
              <a:rPr lang="en-US" baseline="0" dirty="0" err="1" smtClean="0"/>
              <a:t>volgende</a:t>
            </a:r>
            <a:r>
              <a:rPr lang="en-US" baseline="0" dirty="0" smtClean="0"/>
              <a:t> slides </a:t>
            </a:r>
            <a:r>
              <a:rPr lang="en-US" baseline="0" dirty="0" err="1" smtClean="0"/>
              <a:t>meer</a:t>
            </a:r>
            <a:r>
              <a:rPr lang="en-US" baseline="0" dirty="0" smtClean="0"/>
              <a:t> </a:t>
            </a:r>
            <a:r>
              <a:rPr lang="en-US" baseline="0" dirty="0" err="1" smtClean="0"/>
              <a:t>uitleg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12</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 </a:t>
            </a:r>
            <a:r>
              <a:rPr lang="en-US" baseline="0" dirty="0" err="1" smtClean="0"/>
              <a:t>bedoeling</a:t>
            </a:r>
            <a:r>
              <a:rPr lang="en-US" baseline="0" dirty="0" smtClean="0"/>
              <a:t> is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een</a:t>
            </a:r>
            <a:r>
              <a:rPr lang="en-US" baseline="0" dirty="0" smtClean="0"/>
              <a:t> case-study </a:t>
            </a:r>
            <a:r>
              <a:rPr lang="en-US" baseline="0" dirty="0" err="1" smtClean="0"/>
              <a:t>maak</a:t>
            </a:r>
            <a:r>
              <a:rPr lang="en-US" baseline="0" dirty="0" smtClean="0"/>
              <a:t> over </a:t>
            </a:r>
            <a:r>
              <a:rPr lang="en-US" baseline="0" dirty="0" err="1" smtClean="0"/>
              <a:t>een</a:t>
            </a:r>
            <a:r>
              <a:rPr lang="en-US" baseline="0" dirty="0" smtClean="0"/>
              <a:t> </a:t>
            </a:r>
            <a:r>
              <a:rPr lang="en-US" baseline="0" dirty="0" err="1" smtClean="0"/>
              <a:t>specifiek</a:t>
            </a:r>
            <a:r>
              <a:rPr lang="en-US" baseline="0" dirty="0" smtClean="0"/>
              <a:t> </a:t>
            </a:r>
            <a:r>
              <a:rPr lang="en-US" baseline="0" dirty="0" err="1" smtClean="0"/>
              <a:t>probleem</a:t>
            </a:r>
            <a:r>
              <a:rPr lang="en-US" baseline="0" dirty="0" smtClean="0"/>
              <a:t>. </a:t>
            </a:r>
            <a:r>
              <a:rPr lang="en-US" dirty="0" err="1" smtClean="0"/>
              <a:t>Ik</a:t>
            </a:r>
            <a:r>
              <a:rPr lang="en-US" baseline="0" dirty="0" smtClean="0"/>
              <a:t> ben van plan </a:t>
            </a:r>
            <a:r>
              <a:rPr lang="en-US" baseline="0" dirty="0" err="1" smtClean="0"/>
              <a:t>dit</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tackelen</a:t>
            </a:r>
            <a:r>
              <a:rPr lang="en-US" baseline="0" dirty="0" smtClean="0"/>
              <a:t> door </a:t>
            </a:r>
            <a:r>
              <a:rPr lang="en-US" baseline="0" dirty="0" err="1" smtClean="0"/>
              <a:t>een</a:t>
            </a:r>
            <a:r>
              <a:rPr lang="en-US" baseline="0" dirty="0" smtClean="0"/>
              <a:t> </a:t>
            </a:r>
            <a:r>
              <a:rPr lang="en-US" baseline="0" dirty="0" err="1" smtClean="0"/>
              <a:t>simpel</a:t>
            </a:r>
            <a:r>
              <a:rPr lang="en-US" baseline="0" dirty="0" smtClean="0"/>
              <a:t> model van </a:t>
            </a:r>
            <a:r>
              <a:rPr lang="en-US" baseline="0" dirty="0" err="1" smtClean="0"/>
              <a:t>een</a:t>
            </a:r>
            <a:r>
              <a:rPr lang="en-US" baseline="0" dirty="0" smtClean="0"/>
              <a:t> </a:t>
            </a:r>
            <a:r>
              <a:rPr lang="en-US" baseline="0" dirty="0" err="1" smtClean="0"/>
              <a:t>spel</a:t>
            </a:r>
            <a:r>
              <a:rPr lang="en-US" baseline="0" dirty="0" smtClean="0"/>
              <a:t> met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te</a:t>
            </a:r>
            <a:r>
              <a:rPr lang="en-US" baseline="0" dirty="0" smtClean="0"/>
              <a:t> </a:t>
            </a:r>
            <a:r>
              <a:rPr lang="en-US" baseline="0" dirty="0" err="1" smtClean="0"/>
              <a:t>programmeren</a:t>
            </a:r>
            <a:r>
              <a:rPr lang="en-US" baseline="0" dirty="0" smtClean="0"/>
              <a:t> in </a:t>
            </a:r>
            <a:r>
              <a:rPr lang="en-US" baseline="0" dirty="0" err="1" smtClean="0"/>
              <a:t>verschillende</a:t>
            </a:r>
            <a:r>
              <a:rPr lang="en-US" baseline="0" dirty="0" smtClean="0"/>
              <a:t> PPL’s. </a:t>
            </a:r>
            <a:r>
              <a:rPr lang="en-US" baseline="0" dirty="0" err="1" smtClean="0"/>
              <a:t>Hier</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a:t>
            </a:r>
            <a:r>
              <a:rPr lang="en-US" baseline="0" dirty="0" err="1" smtClean="0"/>
              <a:t>zo</a:t>
            </a:r>
            <a:r>
              <a:rPr lang="en-US" baseline="0" dirty="0" smtClean="0"/>
              <a:t> </a:t>
            </a:r>
            <a:r>
              <a:rPr lang="en-US" baseline="0" dirty="0" err="1" smtClean="0"/>
              <a:t>te</a:t>
            </a:r>
            <a:r>
              <a:rPr lang="en-US" baseline="0" dirty="0" smtClean="0"/>
              <a:t> </a:t>
            </a:r>
            <a:r>
              <a:rPr lang="en-US" baseline="0" dirty="0" err="1" smtClean="0"/>
              <a:t>implementeren</a:t>
            </a:r>
            <a:r>
              <a:rPr lang="en-US" baseline="0" dirty="0" smtClean="0"/>
              <a:t> </a:t>
            </a:r>
            <a:r>
              <a:rPr lang="en-US" baseline="0" dirty="0" err="1" smtClean="0"/>
              <a:t>dat</a:t>
            </a:r>
            <a:r>
              <a:rPr lang="en-US" baseline="0" dirty="0" smtClean="0"/>
              <a:t> het de </a:t>
            </a:r>
            <a:r>
              <a:rPr lang="en-US" baseline="0" dirty="0" err="1" smtClean="0"/>
              <a:t>k</a:t>
            </a:r>
            <a:r>
              <a:rPr lang="en-US" dirty="0" err="1" smtClean="0"/>
              <a:t>arakteristieken</a:t>
            </a:r>
            <a:r>
              <a:rPr lang="en-US" dirty="0" smtClean="0"/>
              <a:t> </a:t>
            </a:r>
            <a:r>
              <a:rPr lang="en-US" baseline="0" dirty="0" smtClean="0"/>
              <a:t>van de </a:t>
            </a:r>
            <a:r>
              <a:rPr lang="en-US" baseline="0" dirty="0" err="1" smtClean="0"/>
              <a:t>programmeertaal</a:t>
            </a:r>
            <a:r>
              <a:rPr lang="en-US" baseline="0" dirty="0" smtClean="0"/>
              <a:t> ten </a:t>
            </a:r>
            <a:r>
              <a:rPr lang="en-US" baseline="0" dirty="0" err="1" smtClean="0"/>
              <a:t>volle</a:t>
            </a:r>
            <a:r>
              <a:rPr lang="en-US" baseline="0" dirty="0" smtClean="0"/>
              <a:t> </a:t>
            </a:r>
            <a:r>
              <a:rPr lang="en-US" baseline="0" dirty="0" err="1" smtClean="0"/>
              <a:t>gebruikt</a:t>
            </a:r>
            <a:r>
              <a:rPr lang="en-US" baseline="0" dirty="0" smtClean="0"/>
              <a:t> (</a:t>
            </a:r>
            <a:r>
              <a:rPr lang="en-US" baseline="0" dirty="0" err="1" smtClean="0"/>
              <a:t>problog</a:t>
            </a:r>
            <a:r>
              <a:rPr lang="en-US" baseline="0" dirty="0" smtClean="0"/>
              <a:t> </a:t>
            </a:r>
            <a:r>
              <a:rPr lang="en-US" baseline="0" dirty="0" err="1" smtClean="0"/>
              <a:t>logisch</a:t>
            </a:r>
            <a:r>
              <a:rPr lang="en-US" baseline="0" dirty="0" smtClean="0"/>
              <a:t> </a:t>
            </a:r>
            <a:r>
              <a:rPr lang="en-US" baseline="0" dirty="0" err="1" smtClean="0"/>
              <a:t>programmeren</a:t>
            </a:r>
            <a:r>
              <a:rPr lang="en-US" baseline="0" dirty="0" smtClean="0"/>
              <a:t> met </a:t>
            </a:r>
            <a:r>
              <a:rPr lang="en-US" baseline="0" dirty="0" err="1" smtClean="0"/>
              <a:t>gebruik</a:t>
            </a:r>
            <a:r>
              <a:rPr lang="en-US" baseline="0" dirty="0" smtClean="0"/>
              <a:t> van </a:t>
            </a:r>
            <a:r>
              <a:rPr lang="en-US" baseline="0" dirty="0" err="1" smtClean="0"/>
              <a:t>unificatie</a:t>
            </a:r>
            <a:r>
              <a:rPr lang="en-US" baseline="0" dirty="0" smtClean="0"/>
              <a:t>, Anglican </a:t>
            </a:r>
            <a:r>
              <a:rPr lang="en-US" baseline="0" dirty="0" err="1" smtClean="0"/>
              <a:t>meer</a:t>
            </a:r>
            <a:r>
              <a:rPr lang="en-US" baseline="0" dirty="0" smtClean="0"/>
              <a:t> </a:t>
            </a:r>
            <a:r>
              <a:rPr lang="en-US" baseline="0" dirty="0" err="1" smtClean="0"/>
              <a:t>functioneel</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13</a:t>
            </a:fld>
            <a:endParaRPr lang="nl-NL"/>
          </a:p>
        </p:txBody>
      </p:sp>
    </p:spTree>
    <p:extLst>
      <p:ext uri="{BB962C8B-B14F-4D97-AF65-F5344CB8AC3E}">
        <p14:creationId xmlns:p14="http://schemas.microsoft.com/office/powerpoint/2010/main" val="2385447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14</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17</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Tijdens deze </a:t>
            </a:r>
            <a:r>
              <a:rPr lang="nl-NL" dirty="0" smtClean="0"/>
              <a:t>presentatie</a:t>
            </a:r>
            <a:r>
              <a:rPr lang="nl-NL" baseline="0" dirty="0" smtClean="0"/>
              <a:t> geef ik eerst korte achtergrond informatie,</a:t>
            </a:r>
            <a:r>
              <a:rPr lang="nl-NL" dirty="0" smtClean="0"/>
              <a:t> </a:t>
            </a:r>
            <a:r>
              <a:rPr lang="nl-NL" dirty="0" smtClean="0"/>
              <a:t>de context van mijn thesis.</a:t>
            </a:r>
            <a:r>
              <a:rPr lang="en-US" baseline="0" dirty="0" smtClean="0"/>
              <a:t> </a:t>
            </a:r>
            <a:r>
              <a:rPr lang="en-US" baseline="0" dirty="0" err="1" smtClean="0"/>
              <a:t>Daarna</a:t>
            </a:r>
            <a:r>
              <a:rPr lang="en-US" baseline="0" dirty="0" smtClean="0"/>
              <a:t> de </a:t>
            </a:r>
            <a:r>
              <a:rPr lang="en-US" baseline="0" dirty="0" err="1" smtClean="0"/>
              <a:t>motivatie</a:t>
            </a:r>
            <a:r>
              <a:rPr lang="en-US" baseline="0" dirty="0" smtClean="0"/>
              <a:t> </a:t>
            </a:r>
            <a:r>
              <a:rPr lang="en-US" baseline="0" dirty="0" err="1" smtClean="0"/>
              <a:t>waarom</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ga</a:t>
            </a:r>
            <a:r>
              <a:rPr lang="en-US" baseline="0" dirty="0" smtClean="0"/>
              <a:t> </a:t>
            </a:r>
            <a:r>
              <a:rPr lang="en-US" baseline="0" dirty="0" err="1" smtClean="0"/>
              <a:t>doen</a:t>
            </a:r>
            <a:r>
              <a:rPr lang="en-US" baseline="0" dirty="0" smtClean="0"/>
              <a:t>, </a:t>
            </a:r>
            <a:r>
              <a:rPr lang="en-US" baseline="0" dirty="0" err="1" smtClean="0"/>
              <a:t>waarna</a:t>
            </a:r>
            <a:r>
              <a:rPr lang="en-US" baseline="0" dirty="0" smtClean="0"/>
              <a:t> </a:t>
            </a:r>
            <a:r>
              <a:rPr lang="en-US" baseline="0" dirty="0" err="1" smtClean="0"/>
              <a:t>ik</a:t>
            </a:r>
            <a:r>
              <a:rPr lang="en-US" baseline="0" dirty="0" smtClean="0"/>
              <a:t> de tot nu toe </a:t>
            </a:r>
            <a:r>
              <a:rPr lang="en-US" baseline="0" dirty="0" err="1" smtClean="0"/>
              <a:t>behaalde</a:t>
            </a:r>
            <a:r>
              <a:rPr lang="en-US" baseline="0" dirty="0" smtClean="0"/>
              <a:t> </a:t>
            </a:r>
            <a:r>
              <a:rPr lang="en-US" baseline="0" dirty="0" err="1" smtClean="0"/>
              <a:t>resultaten</a:t>
            </a:r>
            <a:r>
              <a:rPr lang="en-US" baseline="0" dirty="0" smtClean="0"/>
              <a:t> </a:t>
            </a:r>
            <a:r>
              <a:rPr lang="en-US" baseline="0" dirty="0" err="1" smtClean="0"/>
              <a:t>vermeld</a:t>
            </a:r>
            <a:r>
              <a:rPr lang="en-US" baseline="0" dirty="0" smtClean="0"/>
              <a:t> en </a:t>
            </a:r>
            <a:r>
              <a:rPr lang="en-US" baseline="0" dirty="0" err="1" smtClean="0"/>
              <a:t>mijn</a:t>
            </a:r>
            <a:r>
              <a:rPr lang="en-US" baseline="0" dirty="0" smtClean="0"/>
              <a:t> planning </a:t>
            </a:r>
            <a:r>
              <a:rPr lang="en-US" baseline="0" dirty="0" err="1" smtClean="0"/>
              <a:t>voor</a:t>
            </a:r>
            <a:r>
              <a:rPr lang="en-US" baseline="0" dirty="0" smtClean="0"/>
              <a:t> in de </a:t>
            </a:r>
            <a:r>
              <a:rPr lang="en-US" baseline="0" dirty="0" err="1" smtClean="0"/>
              <a:t>toekomst</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1682232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19</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20</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21</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1 van de </a:t>
            </a:r>
            <a:r>
              <a:rPr lang="en-US" baseline="0" dirty="0" err="1" smtClean="0"/>
              <a:t>belangrijkste</a:t>
            </a:r>
            <a:r>
              <a:rPr lang="en-US" baseline="0" dirty="0" smtClean="0"/>
              <a:t> regels in het </a:t>
            </a:r>
            <a:r>
              <a:rPr lang="en-US" baseline="0" dirty="0" err="1" smtClean="0"/>
              <a:t>werken</a:t>
            </a:r>
            <a:r>
              <a:rPr lang="en-US" baseline="0" dirty="0" smtClean="0"/>
              <a:t> met </a:t>
            </a:r>
            <a:r>
              <a:rPr lang="en-US" dirty="0" err="1" smtClean="0"/>
              <a:t>onzekerheid</a:t>
            </a:r>
            <a:r>
              <a:rPr lang="en-US" dirty="0" smtClean="0"/>
              <a:t> </a:t>
            </a:r>
            <a:r>
              <a:rPr lang="en-US" baseline="0" dirty="0" smtClean="0"/>
              <a:t>is de </a:t>
            </a:r>
            <a:r>
              <a:rPr lang="en-US" baseline="0" dirty="0" err="1" smtClean="0"/>
              <a:t>Bayes’s</a:t>
            </a:r>
            <a:r>
              <a:rPr lang="en-US" baseline="0" dirty="0" smtClean="0"/>
              <a:t> Rule.</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Bayes’ Rule </a:t>
            </a:r>
            <a:r>
              <a:rPr lang="en-US" baseline="0" dirty="0" err="1" smtClean="0"/>
              <a:t>geeft</a:t>
            </a:r>
            <a:r>
              <a:rPr lang="en-US" baseline="0" dirty="0" smtClean="0"/>
              <a:t> de </a:t>
            </a:r>
            <a:r>
              <a:rPr lang="en-US" baseline="0" dirty="0" err="1" smtClean="0"/>
              <a:t>formule</a:t>
            </a:r>
            <a:r>
              <a:rPr lang="en-US" baseline="0" dirty="0" smtClean="0"/>
              <a:t> </a:t>
            </a:r>
            <a:r>
              <a:rPr lang="en-US" baseline="0" dirty="0" err="1" smtClean="0"/>
              <a:t>voor</a:t>
            </a:r>
            <a:r>
              <a:rPr lang="en-US" baseline="0" dirty="0" smtClean="0"/>
              <a:t> de </a:t>
            </a:r>
            <a:r>
              <a:rPr lang="en-US" baseline="0" dirty="0" err="1" smtClean="0"/>
              <a:t>kans</a:t>
            </a:r>
            <a:r>
              <a:rPr lang="en-US" baseline="0" dirty="0" smtClean="0"/>
              <a:t> </a:t>
            </a:r>
            <a:r>
              <a:rPr lang="en-US" baseline="0" dirty="0" err="1" smtClean="0"/>
              <a:t>te</a:t>
            </a:r>
            <a:r>
              <a:rPr lang="en-US" baseline="0" dirty="0" smtClean="0"/>
              <a:t> </a:t>
            </a:r>
            <a:r>
              <a:rPr lang="en-US" baseline="0" dirty="0" err="1" smtClean="0"/>
              <a:t>bereken</a:t>
            </a:r>
            <a:r>
              <a:rPr lang="en-US" baseline="0" dirty="0" smtClean="0"/>
              <a:t> </a:t>
            </a:r>
            <a:r>
              <a:rPr lang="en-US" baseline="0" dirty="0" err="1" smtClean="0"/>
              <a:t>dat</a:t>
            </a:r>
            <a:r>
              <a:rPr lang="en-US" baseline="0" dirty="0" smtClean="0"/>
              <a:t>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waar</a:t>
            </a:r>
            <a:r>
              <a:rPr lang="en-US" baseline="0" dirty="0" smtClean="0"/>
              <a:t> is </a:t>
            </a:r>
            <a:r>
              <a:rPr lang="en-US" baseline="0" dirty="0" err="1" smtClean="0"/>
              <a:t>gegeven</a:t>
            </a:r>
            <a:r>
              <a:rPr lang="en-US" baseline="0" dirty="0" smtClean="0"/>
              <a:t> </a:t>
            </a:r>
            <a:r>
              <a:rPr lang="en-US" baseline="0" dirty="0" err="1" smtClean="0"/>
              <a:t>bewijs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Een</a:t>
            </a:r>
            <a:r>
              <a:rPr lang="en-US" baseline="0" dirty="0" smtClean="0"/>
              <a:t> </a:t>
            </a:r>
            <a:r>
              <a:rPr lang="en-US" baseline="0" dirty="0" err="1" smtClean="0"/>
              <a:t>voorbeeld</a:t>
            </a:r>
            <a:r>
              <a:rPr lang="en-US" baseline="0" dirty="0" smtClean="0"/>
              <a:t> </a:t>
            </a:r>
            <a:r>
              <a:rPr lang="en-US" baseline="0" dirty="0" err="1" smtClean="0"/>
              <a:t>hiervan</a:t>
            </a:r>
            <a:r>
              <a:rPr lang="en-US" baseline="0" dirty="0" smtClean="0"/>
              <a:t> is het 20 </a:t>
            </a:r>
            <a:r>
              <a:rPr lang="en-US" baseline="0" dirty="0" err="1" smtClean="0"/>
              <a:t>keer</a:t>
            </a:r>
            <a:r>
              <a:rPr lang="en-US" baseline="0" dirty="0" smtClean="0"/>
              <a:t> </a:t>
            </a:r>
            <a:r>
              <a:rPr lang="en-US" baseline="0" dirty="0" err="1" smtClean="0"/>
              <a:t>tossen</a:t>
            </a:r>
            <a:r>
              <a:rPr lang="en-US" baseline="0" dirty="0" smtClean="0"/>
              <a:t> van </a:t>
            </a:r>
            <a:r>
              <a:rPr lang="en-US" baseline="0" dirty="0" err="1" smtClean="0"/>
              <a:t>een</a:t>
            </a:r>
            <a:r>
              <a:rPr lang="en-US" baseline="0" dirty="0" smtClean="0"/>
              <a:t> munt </a:t>
            </a:r>
            <a:r>
              <a:rPr lang="en-US" baseline="0" dirty="0" err="1" smtClean="0"/>
              <a:t>waar</a:t>
            </a:r>
            <a:r>
              <a:rPr lang="en-US" baseline="0" dirty="0" smtClean="0"/>
              <a:t> de </a:t>
            </a:r>
            <a:r>
              <a:rPr lang="en-US" baseline="0" dirty="0" err="1" smtClean="0"/>
              <a:t>uitkomst</a:t>
            </a:r>
            <a:r>
              <a:rPr lang="en-US" baseline="0" dirty="0" smtClean="0"/>
              <a:t> 15 </a:t>
            </a:r>
            <a:r>
              <a:rPr lang="en-US" baseline="0" dirty="0" err="1" smtClean="0"/>
              <a:t>keer</a:t>
            </a:r>
            <a:r>
              <a:rPr lang="en-US" baseline="0" dirty="0" smtClean="0"/>
              <a:t> munt is en 5 </a:t>
            </a:r>
            <a:r>
              <a:rPr lang="en-US" baseline="0" dirty="0" err="1" smtClean="0"/>
              <a:t>keer</a:t>
            </a:r>
            <a:r>
              <a:rPr lang="en-US" baseline="0" dirty="0" smtClean="0"/>
              <a:t> kop. </a:t>
            </a:r>
            <a:r>
              <a:rPr lang="en-US" baseline="0" dirty="0" err="1" smtClean="0"/>
              <a:t>Wat</a:t>
            </a:r>
            <a:r>
              <a:rPr lang="en-US" baseline="0" dirty="0" smtClean="0"/>
              <a:t> is nu de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deze</a:t>
            </a:r>
            <a:r>
              <a:rPr lang="en-US" baseline="0" dirty="0" smtClean="0"/>
              <a:t> munt </a:t>
            </a:r>
            <a:r>
              <a:rPr lang="en-US" baseline="0" dirty="0" err="1" smtClean="0"/>
              <a:t>niet</a:t>
            </a:r>
            <a:r>
              <a:rPr lang="en-US" baseline="0" dirty="0" smtClean="0"/>
              <a:t> biased is. </a:t>
            </a:r>
            <a:r>
              <a:rPr lang="en-US" baseline="0" dirty="0" err="1" smtClean="0"/>
              <a:t>Hier</a:t>
            </a:r>
            <a:r>
              <a:rPr lang="en-US" baseline="0" dirty="0" smtClean="0"/>
              <a:t> is het </a:t>
            </a:r>
            <a:r>
              <a:rPr lang="en-US" baseline="0" dirty="0" err="1" smtClean="0"/>
              <a:t>bewijs</a:t>
            </a:r>
            <a:r>
              <a:rPr lang="en-US" baseline="0" dirty="0" smtClean="0"/>
              <a:t> de 20 </a:t>
            </a:r>
            <a:r>
              <a:rPr lang="en-US" baseline="0" dirty="0" err="1" smtClean="0"/>
              <a:t>tossen</a:t>
            </a:r>
            <a:r>
              <a:rPr lang="en-US" baseline="0" dirty="0" smtClean="0"/>
              <a:t> met </a:t>
            </a:r>
            <a:r>
              <a:rPr lang="en-US" baseline="0" dirty="0" err="1" smtClean="0"/>
              <a:t>hun</a:t>
            </a:r>
            <a:r>
              <a:rPr lang="en-US" baseline="0" dirty="0" smtClean="0"/>
              <a:t> </a:t>
            </a:r>
            <a:r>
              <a:rPr lang="en-US" baseline="0" dirty="0" err="1" smtClean="0"/>
              <a:t>uitkomst</a:t>
            </a:r>
            <a:r>
              <a:rPr lang="en-US" baseline="0" dirty="0" smtClean="0"/>
              <a:t> en de </a:t>
            </a:r>
            <a:r>
              <a:rPr lang="en-US" baseline="0" dirty="0" err="1" smtClean="0"/>
              <a:t>hypothese</a:t>
            </a:r>
            <a:r>
              <a:rPr lang="en-US" baseline="0" dirty="0" smtClean="0"/>
              <a:t> </a:t>
            </a:r>
            <a:r>
              <a:rPr lang="en-US" baseline="0" dirty="0" err="1" smtClean="0"/>
              <a:t>dat</a:t>
            </a:r>
            <a:r>
              <a:rPr lang="en-US" baseline="0" dirty="0" smtClean="0"/>
              <a:t> de munt </a:t>
            </a:r>
            <a:r>
              <a:rPr lang="en-US" baseline="0" dirty="0" err="1" smtClean="0"/>
              <a:t>niet</a:t>
            </a:r>
            <a:r>
              <a:rPr lang="en-US" baseline="0" dirty="0" smtClean="0"/>
              <a:t> biased. </a:t>
            </a:r>
            <a:r>
              <a:rPr lang="en-US" baseline="0" dirty="0" err="1" smtClean="0"/>
              <a:t>Dit</a:t>
            </a:r>
            <a:r>
              <a:rPr lang="en-US" baseline="0" dirty="0" smtClean="0"/>
              <a:t> </a:t>
            </a:r>
            <a:r>
              <a:rPr lang="en-US" baseline="0" dirty="0" err="1" smtClean="0"/>
              <a:t>noemen</a:t>
            </a:r>
            <a:r>
              <a:rPr lang="en-US" baseline="0" dirty="0" smtClean="0"/>
              <a:t> we </a:t>
            </a:r>
            <a:r>
              <a:rPr lang="en-US" baseline="0" dirty="0" err="1" smtClean="0"/>
              <a:t>ook</a:t>
            </a:r>
            <a:r>
              <a:rPr lang="en-US" baseline="0" dirty="0" smtClean="0"/>
              <a:t> </a:t>
            </a:r>
            <a:r>
              <a:rPr lang="en-US" baseline="0" dirty="0" err="1" smtClean="0"/>
              <a:t>inferentie</a:t>
            </a:r>
            <a:r>
              <a:rPr lang="en-US" baseline="0" dirty="0" smtClean="0"/>
              <a:t> van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aan</a:t>
            </a:r>
            <a:r>
              <a:rPr lang="en-US" baseline="0" dirty="0" smtClean="0"/>
              <a:t> de hand van </a:t>
            </a:r>
            <a:r>
              <a:rPr lang="en-US" baseline="0" dirty="0" err="1" smtClean="0"/>
              <a:t>bewijs</a:t>
            </a:r>
            <a:r>
              <a:rPr lang="en-US" baseline="0" dirty="0" smtClean="0"/>
              <a:t>.</a:t>
            </a:r>
          </a:p>
          <a:p>
            <a:r>
              <a:rPr lang="en-US" baseline="0" dirty="0" err="1" smtClean="0"/>
              <a:t>inferentie</a:t>
            </a:r>
            <a:r>
              <a:rPr lang="en-US" baseline="0" dirty="0" smtClean="0"/>
              <a:t> van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aan</a:t>
            </a:r>
            <a:r>
              <a:rPr lang="en-US" baseline="0" dirty="0" smtClean="0"/>
              <a:t> de hand van </a:t>
            </a:r>
            <a:r>
              <a:rPr lang="en-US" baseline="0" dirty="0" err="1" smtClean="0"/>
              <a:t>bewijs</a:t>
            </a:r>
            <a:r>
              <a:rPr lang="en-US" baseline="0" dirty="0" smtClean="0"/>
              <a:t> is de </a:t>
            </a:r>
            <a:r>
              <a:rPr lang="en-US" baseline="0" dirty="0" err="1" smtClean="0"/>
              <a:t>hoofdfunctie</a:t>
            </a:r>
            <a:r>
              <a:rPr lang="en-US" baseline="0" dirty="0" smtClean="0"/>
              <a:t> van </a:t>
            </a:r>
            <a:r>
              <a:rPr lang="en-US" baseline="0" dirty="0" err="1" smtClean="0"/>
              <a:t>een</a:t>
            </a:r>
            <a:r>
              <a:rPr lang="en-US" baseline="0" dirty="0" smtClean="0"/>
              <a:t> </a:t>
            </a:r>
            <a:r>
              <a:rPr lang="en-US" baseline="0" dirty="0" err="1" smtClean="0"/>
              <a:t>probabilistische</a:t>
            </a:r>
            <a:r>
              <a:rPr lang="en-US" baseline="0" dirty="0" smtClean="0"/>
              <a:t>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dirty="0" smtClean="0"/>
              <a:t> </a:t>
            </a:r>
            <a:r>
              <a:rPr lang="en-US" dirty="0" err="1" smtClean="0"/>
              <a:t>zijn</a:t>
            </a:r>
            <a:r>
              <a:rPr lang="en-US" dirty="0" smtClean="0"/>
              <a:t> </a:t>
            </a:r>
            <a:r>
              <a:rPr lang="en-US" dirty="0" err="1" smtClean="0"/>
              <a:t>Probabilistische</a:t>
            </a:r>
            <a:r>
              <a:rPr lang="en-US" dirty="0" smtClean="0"/>
              <a:t> </a:t>
            </a:r>
            <a:r>
              <a:rPr lang="en-US" dirty="0" err="1" smtClean="0"/>
              <a:t>Programmeertalen</a:t>
            </a:r>
            <a:r>
              <a:rPr lang="en-US" dirty="0" smtClean="0"/>
              <a:t> of Probabilistic</a:t>
            </a:r>
            <a:r>
              <a:rPr lang="en-US" baseline="0" dirty="0" smtClean="0"/>
              <a:t> Programming Languages (PPL’s)? In </a:t>
            </a:r>
            <a:r>
              <a:rPr lang="en-US" baseline="0" dirty="0" err="1" smtClean="0"/>
              <a:t>deze</a:t>
            </a:r>
            <a:r>
              <a:rPr lang="en-US" baseline="0" dirty="0" smtClean="0"/>
              <a:t> </a:t>
            </a:r>
            <a:r>
              <a:rPr lang="en-US" baseline="0" dirty="0" err="1" smtClean="0"/>
              <a:t>presentatie</a:t>
            </a:r>
            <a:r>
              <a:rPr lang="en-US" baseline="0" dirty="0" smtClean="0"/>
              <a:t> </a:t>
            </a:r>
            <a:r>
              <a:rPr lang="en-US" baseline="0" dirty="0" err="1" smtClean="0"/>
              <a:t>ga</a:t>
            </a:r>
            <a:r>
              <a:rPr lang="en-US" baseline="0" dirty="0" smtClean="0"/>
              <a:t> </a:t>
            </a:r>
            <a:r>
              <a:rPr lang="en-US" baseline="0" dirty="0" err="1" smtClean="0"/>
              <a:t>ik</a:t>
            </a:r>
            <a:r>
              <a:rPr lang="en-US" baseline="0" dirty="0" smtClean="0"/>
              <a:t> de </a:t>
            </a:r>
            <a:r>
              <a:rPr lang="en-US" baseline="0" dirty="0" err="1" smtClean="0"/>
              <a:t>afkorting</a:t>
            </a:r>
            <a:r>
              <a:rPr lang="en-US" baseline="0" dirty="0" smtClean="0"/>
              <a:t> PPL’s </a:t>
            </a:r>
            <a:r>
              <a:rPr lang="en-US" baseline="0" dirty="0" err="1" smtClean="0"/>
              <a:t>meer</a:t>
            </a:r>
            <a:r>
              <a:rPr lang="en-US" baseline="0" dirty="0" smtClean="0"/>
              <a:t> </a:t>
            </a:r>
            <a:r>
              <a:rPr lang="en-US" baseline="0" dirty="0" err="1" smtClean="0"/>
              <a:t>gebruiken</a:t>
            </a:r>
            <a:r>
              <a:rPr lang="en-US" baseline="0" dirty="0" smtClean="0"/>
              <a:t>, </a:t>
            </a:r>
            <a:r>
              <a:rPr lang="en-US" baseline="0" dirty="0" err="1" smtClean="0"/>
              <a:t>dit</a:t>
            </a:r>
            <a:r>
              <a:rPr lang="en-US" baseline="0" dirty="0" smtClean="0"/>
              <a:t> </a:t>
            </a:r>
            <a:r>
              <a:rPr lang="en-US" baseline="0" dirty="0" err="1" smtClean="0"/>
              <a:t>verwijst</a:t>
            </a:r>
            <a:r>
              <a:rPr lang="en-US" baseline="0" dirty="0" smtClean="0"/>
              <a:t> </a:t>
            </a:r>
            <a:r>
              <a:rPr lang="en-US" baseline="0" dirty="0" err="1" smtClean="0"/>
              <a:t>altijd</a:t>
            </a:r>
            <a:r>
              <a:rPr lang="en-US" baseline="0" dirty="0" smtClean="0"/>
              <a:t> </a:t>
            </a:r>
            <a:r>
              <a:rPr lang="en-US" baseline="0" dirty="0" err="1" smtClean="0"/>
              <a:t>naar</a:t>
            </a:r>
            <a:r>
              <a:rPr lang="en-US" baseline="0" dirty="0" smtClean="0"/>
              <a:t> de </a:t>
            </a:r>
            <a:r>
              <a:rPr lang="en-US" baseline="0" dirty="0" err="1" smtClean="0"/>
              <a:t>groep</a:t>
            </a:r>
            <a:r>
              <a:rPr lang="en-US" baseline="0" dirty="0" smtClean="0"/>
              <a:t> van </a:t>
            </a:r>
            <a:r>
              <a:rPr lang="en-US" baseline="0" dirty="0" err="1" smtClean="0"/>
              <a:t>Probalistische</a:t>
            </a:r>
            <a:r>
              <a:rPr lang="en-US" baseline="0" dirty="0" smtClean="0"/>
              <a:t> </a:t>
            </a:r>
            <a:r>
              <a:rPr lang="en-US" baseline="0" dirty="0" err="1" smtClean="0"/>
              <a:t>programmeertalen</a:t>
            </a:r>
            <a:r>
              <a:rPr lang="en-US" baseline="0" dirty="0" smtClean="0"/>
              <a:t> of </a:t>
            </a:r>
            <a:r>
              <a:rPr lang="en-US" baseline="0" dirty="0" err="1" smtClean="0"/>
              <a:t>een</a:t>
            </a:r>
            <a:r>
              <a:rPr lang="en-US" baseline="0" dirty="0" smtClean="0"/>
              <a:t> </a:t>
            </a:r>
            <a:r>
              <a:rPr lang="en-US" baseline="0" dirty="0" err="1" smtClean="0"/>
              <a:t>enkele</a:t>
            </a:r>
            <a:r>
              <a:rPr lang="en-US" baseline="0" dirty="0" smtClean="0"/>
              <a:t> PPL is </a:t>
            </a:r>
            <a:r>
              <a:rPr lang="en-US" baseline="0" dirty="0" err="1" smtClean="0"/>
              <a:t>een</a:t>
            </a:r>
            <a:r>
              <a:rPr lang="en-US" baseline="0" dirty="0" smtClean="0"/>
              <a:t> </a:t>
            </a:r>
            <a:r>
              <a:rPr lang="en-US" baseline="0" dirty="0" err="1" smtClean="0"/>
              <a:t>Probalistische</a:t>
            </a:r>
            <a:r>
              <a:rPr lang="en-US" baseline="0" dirty="0" smtClean="0"/>
              <a:t> </a:t>
            </a:r>
            <a:r>
              <a:rPr lang="en-US" baseline="0" dirty="0" err="1" smtClean="0"/>
              <a:t>programmeertaal</a:t>
            </a:r>
            <a:r>
              <a:rPr lang="en-US" baseline="0" dirty="0" smtClean="0"/>
              <a:t>. PPL’s </a:t>
            </a:r>
            <a:r>
              <a:rPr lang="nl-BE" baseline="0" noProof="0" dirty="0" smtClean="0"/>
              <a:t>zijn</a:t>
            </a:r>
            <a:r>
              <a:rPr lang="en-US" baseline="0" dirty="0" smtClean="0"/>
              <a:t> </a:t>
            </a:r>
            <a:r>
              <a:rPr lang="en-US" baseline="0" dirty="0" err="1" smtClean="0"/>
              <a:t>programmeertalen</a:t>
            </a:r>
            <a:r>
              <a:rPr lang="en-US" baseline="0" dirty="0" smtClean="0"/>
              <a:t> die het </a:t>
            </a:r>
            <a:r>
              <a:rPr lang="en-US" baseline="0" dirty="0" err="1" smtClean="0"/>
              <a:t>programmeren</a:t>
            </a:r>
            <a:r>
              <a:rPr lang="en-US" baseline="0" dirty="0" smtClean="0"/>
              <a:t> met </a:t>
            </a:r>
            <a:r>
              <a:rPr lang="en-US" baseline="0" dirty="0" err="1" smtClean="0"/>
              <a:t>onzekerheid</a:t>
            </a:r>
            <a:r>
              <a:rPr lang="en-US" baseline="0" dirty="0" smtClean="0"/>
              <a:t> </a:t>
            </a:r>
            <a:r>
              <a:rPr lang="en-US" baseline="0" dirty="0" err="1" smtClean="0"/>
              <a:t>vergemakkelijken</a:t>
            </a:r>
            <a:r>
              <a:rPr lang="en-US" baseline="0" dirty="0" smtClean="0"/>
              <a:t>. </a:t>
            </a:r>
            <a:r>
              <a:rPr lang="en-US" baseline="0" dirty="0" err="1" smtClean="0"/>
              <a:t>Achter</a:t>
            </a:r>
            <a:r>
              <a:rPr lang="en-US" baseline="0" dirty="0" smtClean="0"/>
              <a:t> </a:t>
            </a:r>
            <a:r>
              <a:rPr lang="en-US" baseline="0" dirty="0" err="1" smtClean="0"/>
              <a:t>deze</a:t>
            </a:r>
            <a:r>
              <a:rPr lang="en-US" baseline="0" dirty="0" smtClean="0"/>
              <a:t> PPL’s </a:t>
            </a:r>
            <a:r>
              <a:rPr lang="en-US" baseline="0" dirty="0" err="1" smtClean="0"/>
              <a:t>schuilt</a:t>
            </a:r>
            <a:r>
              <a:rPr lang="en-US" baseline="0" dirty="0" smtClean="0"/>
              <a:t> </a:t>
            </a:r>
            <a:r>
              <a:rPr lang="en-US" baseline="0" dirty="0" err="1" smtClean="0"/>
              <a:t>een</a:t>
            </a:r>
            <a:r>
              <a:rPr lang="en-US" baseline="0" dirty="0" smtClean="0"/>
              <a:t> </a:t>
            </a:r>
            <a:r>
              <a:rPr lang="en-US" baseline="0" dirty="0" err="1" smtClean="0"/>
              <a:t>inferentie</a:t>
            </a:r>
            <a:r>
              <a:rPr lang="en-US" baseline="0" dirty="0" smtClean="0"/>
              <a:t> machine die het </a:t>
            </a:r>
            <a:r>
              <a:rPr lang="en-US" baseline="0" dirty="0" err="1" smtClean="0"/>
              <a:t>berekenen</a:t>
            </a:r>
            <a:r>
              <a:rPr lang="en-US" baseline="0" dirty="0" smtClean="0"/>
              <a:t> van de </a:t>
            </a:r>
            <a:r>
              <a:rPr lang="en-US" baseline="0" dirty="0" err="1" smtClean="0"/>
              <a:t>inferentie</a:t>
            </a:r>
            <a:r>
              <a:rPr lang="en-US" baseline="0" dirty="0" smtClean="0"/>
              <a:t> </a:t>
            </a:r>
            <a:r>
              <a:rPr lang="en-US" baseline="0" dirty="0" err="1" smtClean="0"/>
              <a:t>automatiseert</a:t>
            </a:r>
            <a:r>
              <a:rPr lang="en-US" baseline="0" dirty="0" smtClean="0"/>
              <a:t>. </a:t>
            </a:r>
            <a:r>
              <a:rPr lang="en-US" baseline="0" dirty="0" err="1" smtClean="0"/>
              <a:t>Er</a:t>
            </a:r>
            <a:r>
              <a:rPr lang="en-US" baseline="0" dirty="0" smtClean="0"/>
              <a:t> </a:t>
            </a:r>
            <a:r>
              <a:rPr lang="en-US" baseline="0" dirty="0" err="1" smtClean="0"/>
              <a:t>zijn</a:t>
            </a:r>
            <a:r>
              <a:rPr lang="en-US" baseline="0" dirty="0" smtClean="0"/>
              <a:t> </a:t>
            </a:r>
            <a:r>
              <a:rPr lang="en-US" baseline="0" dirty="0" err="1" smtClean="0"/>
              <a:t>veel</a:t>
            </a:r>
            <a:r>
              <a:rPr lang="en-US" baseline="0" dirty="0" smtClean="0"/>
              <a:t> </a:t>
            </a:r>
            <a:r>
              <a:rPr lang="en-US" baseline="0" dirty="0" err="1" smtClean="0"/>
              <a:t>verschillende</a:t>
            </a:r>
            <a:r>
              <a:rPr lang="en-US" baseline="0" dirty="0" smtClean="0"/>
              <a:t> PPL’s </a:t>
            </a:r>
            <a:r>
              <a:rPr lang="en-US" baseline="0" dirty="0" err="1" smtClean="0"/>
              <a:t>beschikbaar</a:t>
            </a:r>
            <a:r>
              <a:rPr lang="en-US" baseline="0" dirty="0" smtClean="0"/>
              <a:t>. De </a:t>
            </a:r>
            <a:r>
              <a:rPr lang="en-US" baseline="0" dirty="0" err="1" smtClean="0"/>
              <a:t>lijst</a:t>
            </a:r>
            <a:r>
              <a:rPr lang="en-US" baseline="0" dirty="0" smtClean="0"/>
              <a:t> met </a:t>
            </a:r>
            <a:r>
              <a:rPr lang="en-US" baseline="0" dirty="0" err="1" smtClean="0"/>
              <a:t>verschillende</a:t>
            </a:r>
            <a:r>
              <a:rPr lang="en-US" baseline="0" dirty="0" smtClean="0"/>
              <a:t> PPL’s is </a:t>
            </a:r>
            <a:r>
              <a:rPr lang="en-US" baseline="0" dirty="0" err="1" smtClean="0"/>
              <a:t>beschikbaar</a:t>
            </a:r>
            <a:r>
              <a:rPr lang="en-US" baseline="0" dirty="0" smtClean="0"/>
              <a:t> via </a:t>
            </a:r>
            <a:r>
              <a:rPr lang="en-US" baseline="0" dirty="0" err="1" smtClean="0"/>
              <a:t>deze</a:t>
            </a:r>
            <a:r>
              <a:rPr lang="en-US" baseline="0" dirty="0" smtClean="0"/>
              <a:t> link. De 2 PPL’s </a:t>
            </a:r>
            <a:r>
              <a:rPr lang="en-US" baseline="0" dirty="0" err="1" smtClean="0"/>
              <a:t>waar</a:t>
            </a:r>
            <a:r>
              <a:rPr lang="en-US" baseline="0" dirty="0" smtClean="0"/>
              <a:t> </a:t>
            </a:r>
            <a:r>
              <a:rPr lang="en-US" baseline="0" dirty="0" err="1" smtClean="0"/>
              <a:t>ik</a:t>
            </a:r>
            <a:r>
              <a:rPr lang="en-US" baseline="0" dirty="0" smtClean="0"/>
              <a:t> </a:t>
            </a:r>
            <a:r>
              <a:rPr lang="en-US" baseline="0" dirty="0" err="1" smtClean="0"/>
              <a:t>mij</a:t>
            </a:r>
            <a:r>
              <a:rPr lang="en-US" baseline="0" dirty="0" smtClean="0"/>
              <a:t> op focus </a:t>
            </a:r>
            <a:r>
              <a:rPr lang="en-US" baseline="0" dirty="0" err="1" smtClean="0"/>
              <a:t>zijn</a:t>
            </a:r>
            <a:r>
              <a:rPr lang="en-US" baseline="0" dirty="0" smtClean="0"/>
              <a:t> </a:t>
            </a:r>
            <a:r>
              <a:rPr lang="en-US" baseline="0" dirty="0" err="1" smtClean="0"/>
              <a:t>ProbLog</a:t>
            </a:r>
            <a:r>
              <a:rPr lang="en-US" baseline="0" dirty="0" smtClean="0"/>
              <a:t> en Anglican.</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 is </a:t>
            </a:r>
            <a:r>
              <a:rPr lang="en-US" dirty="0" err="1" smtClean="0"/>
              <a:t>belangrijk</a:t>
            </a:r>
            <a:r>
              <a:rPr lang="en-US" dirty="0" smtClean="0"/>
              <a:t> </a:t>
            </a:r>
            <a:r>
              <a:rPr lang="en-US" dirty="0" err="1" smtClean="0"/>
              <a:t>om</a:t>
            </a:r>
            <a:r>
              <a:rPr lang="en-US" dirty="0" smtClean="0"/>
              <a:t> </a:t>
            </a:r>
            <a:r>
              <a:rPr lang="en-US" dirty="0" err="1" smtClean="0"/>
              <a:t>te</a:t>
            </a:r>
            <a:r>
              <a:rPr lang="en-US" dirty="0" smtClean="0"/>
              <a:t> </a:t>
            </a:r>
            <a:r>
              <a:rPr lang="en-US" dirty="0" err="1" smtClean="0"/>
              <a:t>weten</a:t>
            </a:r>
            <a:r>
              <a:rPr lang="en-US" dirty="0" smtClean="0"/>
              <a:t> </a:t>
            </a:r>
            <a:r>
              <a:rPr lang="en-US" dirty="0" err="1" smtClean="0"/>
              <a:t>dat</a:t>
            </a:r>
            <a:r>
              <a:rPr lang="en-US" dirty="0" smtClean="0"/>
              <a:t> het</a:t>
            </a:r>
            <a:r>
              <a:rPr lang="en-US" baseline="0" dirty="0" smtClean="0"/>
              <a:t> </a:t>
            </a:r>
            <a:r>
              <a:rPr lang="en-US" baseline="0" dirty="0" err="1" smtClean="0"/>
              <a:t>inferentie</a:t>
            </a:r>
            <a:r>
              <a:rPr lang="en-US" baseline="0" dirty="0" smtClean="0"/>
              <a:t> process </a:t>
            </a:r>
            <a:r>
              <a:rPr lang="en-US" baseline="0" dirty="0" err="1" smtClean="0"/>
              <a:t>verschilt</a:t>
            </a:r>
            <a:r>
              <a:rPr lang="en-US" baseline="0" dirty="0" smtClean="0"/>
              <a:t> in </a:t>
            </a:r>
            <a:r>
              <a:rPr lang="en-US" baseline="0" dirty="0" err="1" smtClean="0"/>
              <a:t>verschillende</a:t>
            </a:r>
            <a:r>
              <a:rPr lang="en-US" baseline="0" dirty="0" smtClean="0"/>
              <a:t> PPL’s. </a:t>
            </a:r>
            <a:r>
              <a:rPr lang="en-US" baseline="0" dirty="0" err="1" smtClean="0"/>
              <a:t>Dit</a:t>
            </a:r>
            <a:r>
              <a:rPr lang="en-US" baseline="0" dirty="0" smtClean="0"/>
              <a:t> is </a:t>
            </a:r>
            <a:r>
              <a:rPr lang="en-US" baseline="0" dirty="0" err="1" smtClean="0"/>
              <a:t>een</a:t>
            </a:r>
            <a:r>
              <a:rPr lang="en-US" baseline="0" dirty="0" smtClean="0"/>
              <a:t> </a:t>
            </a:r>
            <a:r>
              <a:rPr lang="en-US" baseline="0" dirty="0" err="1" smtClean="0"/>
              <a:t>belangrijk</a:t>
            </a:r>
            <a:r>
              <a:rPr lang="en-US" baseline="0" dirty="0" smtClean="0"/>
              <a:t> punt in </a:t>
            </a:r>
            <a:r>
              <a:rPr lang="en-US" baseline="0" dirty="0" err="1" smtClean="0"/>
              <a:t>mijn</a:t>
            </a:r>
            <a:r>
              <a:rPr lang="en-US" baseline="0" dirty="0" smtClean="0"/>
              <a:t> thesis.</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baseline="0" dirty="0" smtClean="0"/>
              <a:t> is nu de context van </a:t>
            </a:r>
            <a:r>
              <a:rPr lang="en-US" baseline="0" dirty="0" err="1" smtClean="0"/>
              <a:t>mijn</a:t>
            </a:r>
            <a:r>
              <a:rPr lang="en-US" baseline="0" dirty="0" smtClean="0"/>
              <a:t> thesis. </a:t>
            </a:r>
            <a:r>
              <a:rPr lang="en-US" baseline="0" dirty="0" err="1" smtClean="0"/>
              <a:t>Wat</a:t>
            </a:r>
            <a:r>
              <a:rPr lang="en-US" baseline="0" dirty="0" smtClean="0"/>
              <a:t> ben </a:t>
            </a:r>
            <a:r>
              <a:rPr lang="en-US" baseline="0" dirty="0" err="1" smtClean="0"/>
              <a:t>ik</a:t>
            </a:r>
            <a:r>
              <a:rPr lang="en-US" baseline="0" dirty="0" smtClean="0"/>
              <a:t> van plan, </a:t>
            </a:r>
            <a:r>
              <a:rPr lang="en-US" baseline="0" dirty="0" err="1" smtClean="0"/>
              <a:t>Waarom</a:t>
            </a:r>
            <a:r>
              <a:rPr lang="en-US" baseline="0" dirty="0" smtClean="0"/>
              <a:t> </a:t>
            </a:r>
            <a:r>
              <a:rPr lang="en-US" baseline="0" dirty="0" err="1" smtClean="0"/>
              <a:t>ga</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doen</a:t>
            </a:r>
            <a:r>
              <a:rPr lang="en-US" baseline="0" dirty="0" smtClean="0"/>
              <a:t> en hoe </a:t>
            </a:r>
            <a:r>
              <a:rPr lang="en-US" baseline="0" dirty="0" err="1" smtClean="0"/>
              <a:t>ga</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doen</a:t>
            </a:r>
            <a:r>
              <a:rPr lang="en-US" baseline="0" dirty="0" smtClean="0"/>
              <a:t> </a:t>
            </a:r>
            <a:r>
              <a:rPr lang="en-US" baseline="0" dirty="0" err="1" smtClean="0"/>
              <a:t>komt</a:t>
            </a:r>
            <a:r>
              <a:rPr lang="en-US" baseline="0" dirty="0" smtClean="0"/>
              <a:t> u </a:t>
            </a:r>
            <a:r>
              <a:rPr lang="en-US" baseline="0" dirty="0" err="1" smtClean="0"/>
              <a:t>allemaal</a:t>
            </a:r>
            <a:r>
              <a:rPr lang="en-US" baseline="0" dirty="0" smtClean="0"/>
              <a:t> </a:t>
            </a:r>
            <a:r>
              <a:rPr lang="en-US" baseline="0" dirty="0" err="1" smtClean="0"/>
              <a:t>te</a:t>
            </a:r>
            <a:r>
              <a:rPr lang="en-US" baseline="0" dirty="0" smtClean="0"/>
              <a:t> </a:t>
            </a:r>
            <a:r>
              <a:rPr lang="en-US" baseline="0" dirty="0" err="1" smtClean="0"/>
              <a:t>weten</a:t>
            </a:r>
            <a:r>
              <a:rPr lang="en-US" baseline="0" dirty="0" smtClean="0"/>
              <a:t> in de </a:t>
            </a:r>
            <a:r>
              <a:rPr lang="en-US" baseline="0" dirty="0" err="1" smtClean="0"/>
              <a:t>volgende</a:t>
            </a:r>
            <a:r>
              <a:rPr lang="en-US" baseline="0" dirty="0" smtClean="0"/>
              <a:t> slides.</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317898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PPL’s </a:t>
            </a:r>
            <a:r>
              <a:rPr lang="en-US" baseline="0" dirty="0" err="1" smtClean="0"/>
              <a:t>aan</a:t>
            </a:r>
            <a:r>
              <a:rPr lang="en-US" baseline="0" dirty="0" smtClean="0"/>
              <a:t> de hand van </a:t>
            </a:r>
            <a:r>
              <a:rPr lang="en-US" baseline="0" dirty="0" err="1" smtClean="0"/>
              <a:t>qualitatieve</a:t>
            </a:r>
            <a:r>
              <a:rPr lang="en-US" baseline="0" dirty="0" smtClean="0"/>
              <a:t> en </a:t>
            </a:r>
            <a:r>
              <a:rPr lang="en-US" baseline="0" dirty="0" err="1" smtClean="0"/>
              <a:t>quantitatieve</a:t>
            </a:r>
            <a:r>
              <a:rPr lang="en-US" baseline="0" dirty="0" smtClean="0"/>
              <a:t> criteria. De </a:t>
            </a:r>
            <a:r>
              <a:rPr lang="en-US" baseline="0" dirty="0" err="1" smtClean="0"/>
              <a:t>verschillende</a:t>
            </a:r>
            <a:r>
              <a:rPr lang="en-US" baseline="0" dirty="0" smtClean="0"/>
              <a:t> criteria </a:t>
            </a:r>
            <a:r>
              <a:rPr lang="en-US" baseline="0" dirty="0" err="1" smtClean="0"/>
              <a:t>zijn</a:t>
            </a:r>
            <a:r>
              <a:rPr lang="en-US" baseline="0" dirty="0" smtClean="0"/>
              <a:t>: </a:t>
            </a:r>
            <a:r>
              <a:rPr lang="en-US" baseline="0" dirty="0" err="1" smtClean="0"/>
              <a:t>performantie</a:t>
            </a:r>
            <a:r>
              <a:rPr lang="en-US" baseline="0" dirty="0" smtClean="0"/>
              <a:t>,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kan</a:t>
            </a:r>
            <a:r>
              <a:rPr lang="en-US" baseline="0" dirty="0" smtClean="0"/>
              <a:t> het </a:t>
            </a:r>
            <a:r>
              <a:rPr lang="en-US" baseline="0" dirty="0" err="1" smtClean="0"/>
              <a:t>snelst</a:t>
            </a:r>
            <a:r>
              <a:rPr lang="en-US" baseline="0" dirty="0" smtClean="0"/>
              <a:t> het </a:t>
            </a:r>
            <a:r>
              <a:rPr lang="en-US" baseline="0" dirty="0" err="1" smtClean="0"/>
              <a:t>gevraagde</a:t>
            </a:r>
            <a:r>
              <a:rPr lang="en-US" baseline="0" dirty="0" smtClean="0"/>
              <a:t> </a:t>
            </a:r>
            <a:r>
              <a:rPr lang="en-US" baseline="0" dirty="0" err="1" smtClean="0"/>
              <a:t>probleem</a:t>
            </a:r>
            <a:r>
              <a:rPr lang="en-US" baseline="0" dirty="0" smtClean="0"/>
              <a:t> </a:t>
            </a:r>
            <a:r>
              <a:rPr lang="en-US" baseline="0" dirty="0" err="1" smtClean="0"/>
              <a:t>oplossen</a:t>
            </a:r>
            <a:r>
              <a:rPr lang="en-US" baseline="0" dirty="0" smtClean="0"/>
              <a:t>. </a:t>
            </a:r>
            <a:r>
              <a:rPr lang="en-US" baseline="0" dirty="0" err="1" smtClean="0"/>
              <a:t>Geheugengebruik</a:t>
            </a:r>
            <a:r>
              <a:rPr lang="en-US" baseline="0" dirty="0" smtClean="0"/>
              <a:t>, </a:t>
            </a:r>
            <a:r>
              <a:rPr lang="en-US" baseline="0" dirty="0" err="1" smtClean="0"/>
              <a:t>Expressiviteit</a:t>
            </a:r>
            <a:r>
              <a:rPr lang="en-US" baseline="0" dirty="0" smtClean="0"/>
              <a:t>, </a:t>
            </a:r>
            <a:r>
              <a:rPr lang="en-US" baseline="0" dirty="0" err="1" smtClean="0"/>
              <a:t>wat</a:t>
            </a:r>
            <a:r>
              <a:rPr lang="en-US" baseline="0" dirty="0" smtClean="0"/>
              <a:t> wilt </a:t>
            </a:r>
            <a:r>
              <a:rPr lang="en-US" baseline="0" dirty="0" err="1" smtClean="0"/>
              <a:t>zeggen</a:t>
            </a:r>
            <a:r>
              <a:rPr lang="en-US" baseline="0" dirty="0" smtClean="0"/>
              <a:t> in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kunnen</a:t>
            </a:r>
            <a:r>
              <a:rPr lang="en-US" baseline="0" dirty="0" smtClean="0"/>
              <a:t> we </a:t>
            </a:r>
            <a:r>
              <a:rPr lang="en-US" baseline="0" dirty="0" err="1" smtClean="0"/>
              <a:t>meer</a:t>
            </a:r>
            <a:r>
              <a:rPr lang="en-US" baseline="0" dirty="0" smtClean="0"/>
              <a:t> </a:t>
            </a:r>
            <a:r>
              <a:rPr lang="en-US" baseline="0" dirty="0" err="1" smtClean="0"/>
              <a:t>simmuleren</a:t>
            </a:r>
            <a:r>
              <a:rPr lang="en-US" baseline="0" dirty="0" smtClean="0"/>
              <a:t> </a:t>
            </a:r>
            <a:r>
              <a:rPr lang="en-US" baseline="0" dirty="0" err="1" smtClean="0"/>
              <a:t>dan</a:t>
            </a:r>
            <a:r>
              <a:rPr lang="en-US" baseline="0" dirty="0" smtClean="0"/>
              <a:t> in de </a:t>
            </a:r>
            <a:r>
              <a:rPr lang="en-US" baseline="0" dirty="0" err="1" smtClean="0"/>
              <a:t>andere</a:t>
            </a:r>
            <a:r>
              <a:rPr lang="en-US" baseline="0" dirty="0" smtClean="0"/>
              <a:t>, </a:t>
            </a:r>
            <a:r>
              <a:rPr lang="en-US" baseline="0" dirty="0" err="1" smtClean="0"/>
              <a:t>Uitbreidbaarheid</a:t>
            </a:r>
            <a:r>
              <a:rPr lang="en-US" baseline="0" dirty="0" smtClean="0"/>
              <a:t> </a:t>
            </a:r>
            <a:r>
              <a:rPr lang="en-US" baseline="0" dirty="0" err="1" smtClean="0"/>
              <a:t>waar</a:t>
            </a:r>
            <a:r>
              <a:rPr lang="en-US" baseline="0" dirty="0" smtClean="0"/>
              <a:t> we </a:t>
            </a:r>
            <a:r>
              <a:rPr lang="en-US" baseline="0" dirty="0" err="1" smtClean="0"/>
              <a:t>zien</a:t>
            </a:r>
            <a:r>
              <a:rPr lang="en-US" baseline="0" dirty="0" smtClean="0"/>
              <a:t> </a:t>
            </a:r>
            <a:r>
              <a:rPr lang="en-US" baseline="0" dirty="0" err="1" smtClean="0"/>
              <a:t>naar</a:t>
            </a:r>
            <a:r>
              <a:rPr lang="en-US" baseline="0" dirty="0" smtClean="0"/>
              <a:t> hoe </a:t>
            </a:r>
            <a:r>
              <a:rPr lang="en-US" baseline="0" dirty="0" err="1" smtClean="0"/>
              <a:t>makkelijk</a:t>
            </a:r>
            <a:r>
              <a:rPr lang="en-US" baseline="0" dirty="0" smtClean="0"/>
              <a:t> is het </a:t>
            </a:r>
            <a:r>
              <a:rPr lang="en-US" baseline="0" dirty="0" err="1" smtClean="0"/>
              <a:t>om</a:t>
            </a:r>
            <a:r>
              <a:rPr lang="en-US" baseline="0" dirty="0" smtClean="0"/>
              <a:t> </a:t>
            </a:r>
            <a:r>
              <a:rPr lang="en-US" baseline="0" dirty="0" err="1" smtClean="0"/>
              <a:t>distributies</a:t>
            </a:r>
            <a:r>
              <a:rPr lang="en-US" baseline="0" dirty="0" smtClean="0"/>
              <a:t> en regels van het model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passen</a:t>
            </a:r>
            <a:r>
              <a:rPr lang="en-US" baseline="0" dirty="0" smtClean="0"/>
              <a:t>. Tools </a:t>
            </a:r>
            <a:r>
              <a:rPr lang="en-US" baseline="0" dirty="0" err="1" smtClean="0"/>
              <a:t>beschikbaar</a:t>
            </a:r>
            <a:r>
              <a:rPr lang="en-US" baseline="0" dirty="0" smtClean="0"/>
              <a:t>, </a:t>
            </a:r>
            <a:r>
              <a:rPr lang="en-US" baseline="0" dirty="0" err="1" smtClean="0"/>
              <a:t>zoals</a:t>
            </a:r>
            <a:r>
              <a:rPr lang="en-US" baseline="0" dirty="0" smtClean="0"/>
              <a:t> debugger, REPL, IDE,… De </a:t>
            </a:r>
            <a:r>
              <a:rPr lang="en-US" baseline="0" dirty="0" err="1" smtClean="0"/>
              <a:t>moeilijkheidsgraad</a:t>
            </a:r>
            <a:r>
              <a:rPr lang="en-US" baseline="0" dirty="0" smtClean="0"/>
              <a:t> van het </a:t>
            </a:r>
            <a:r>
              <a:rPr lang="en-US" baseline="0" dirty="0" err="1" smtClean="0"/>
              <a:t>leren</a:t>
            </a:r>
            <a:r>
              <a:rPr lang="en-US" baseline="0" dirty="0" smtClean="0"/>
              <a:t> van en het </a:t>
            </a:r>
            <a:r>
              <a:rPr lang="en-US" baseline="0" dirty="0" err="1" smtClean="0"/>
              <a:t>leren</a:t>
            </a:r>
            <a:r>
              <a:rPr lang="en-US" baseline="0" dirty="0" smtClean="0"/>
              <a:t> in de </a:t>
            </a:r>
            <a:r>
              <a:rPr lang="en-US" baseline="0" dirty="0" err="1" smtClean="0"/>
              <a:t>taal</a:t>
            </a:r>
            <a:r>
              <a:rPr lang="en-US" baseline="0" dirty="0" smtClean="0"/>
              <a:t>. </a:t>
            </a:r>
            <a:r>
              <a:rPr lang="en-US" baseline="0" dirty="0" err="1" smtClean="0"/>
              <a:t>Dit</a:t>
            </a:r>
            <a:r>
              <a:rPr lang="en-US" baseline="0" dirty="0" smtClean="0"/>
              <a:t> </a:t>
            </a:r>
            <a:r>
              <a:rPr lang="en-US" baseline="0" dirty="0" err="1" smtClean="0"/>
              <a:t>gaat</a:t>
            </a:r>
            <a:r>
              <a:rPr lang="en-US" baseline="0" dirty="0" smtClean="0"/>
              <a:t> </a:t>
            </a:r>
            <a:r>
              <a:rPr lang="en-US" baseline="0" dirty="0" err="1" smtClean="0"/>
              <a:t>meestal</a:t>
            </a:r>
            <a:r>
              <a:rPr lang="en-US" baseline="0" dirty="0" smtClean="0"/>
              <a:t> </a:t>
            </a:r>
            <a:r>
              <a:rPr lang="en-US" baseline="0" dirty="0" err="1" smtClean="0"/>
              <a:t>samen</a:t>
            </a:r>
            <a:r>
              <a:rPr lang="en-US" baseline="0" dirty="0" smtClean="0"/>
              <a:t> met het </a:t>
            </a:r>
            <a:r>
              <a:rPr lang="en-US" baseline="0" dirty="0" err="1" smtClean="0"/>
              <a:t>programmeerparadigma</a:t>
            </a:r>
            <a:r>
              <a:rPr lang="en-US" baseline="0" dirty="0" smtClean="0"/>
              <a:t>. Criteria </a:t>
            </a:r>
            <a:r>
              <a:rPr lang="en-US" baseline="0" dirty="0" err="1" smtClean="0"/>
              <a:t>zoals</a:t>
            </a:r>
            <a:r>
              <a:rPr lang="en-US" baseline="0" dirty="0" smtClean="0"/>
              <a:t> </a:t>
            </a:r>
            <a:r>
              <a:rPr lang="en-US" baseline="0" dirty="0" err="1" smtClean="0"/>
              <a:t>Moeilijkheidsgraad</a:t>
            </a:r>
            <a:r>
              <a:rPr lang="en-US" baseline="0" dirty="0" smtClean="0"/>
              <a:t> </a:t>
            </a:r>
            <a:r>
              <a:rPr lang="en-US" baseline="0" dirty="0" err="1" smtClean="0"/>
              <a:t>zijn</a:t>
            </a:r>
            <a:r>
              <a:rPr lang="en-US" baseline="0" dirty="0" smtClean="0"/>
              <a:t> </a:t>
            </a:r>
            <a:r>
              <a:rPr lang="en-US" baseline="0" dirty="0" err="1" smtClean="0"/>
              <a:t>subjectief</a:t>
            </a:r>
            <a:r>
              <a:rPr lang="en-US" baseline="0" dirty="0" smtClean="0"/>
              <a:t> </a:t>
            </a:r>
            <a:r>
              <a:rPr lang="en-US" baseline="0" dirty="0" err="1" smtClean="0"/>
              <a:t>gerichte</a:t>
            </a:r>
            <a:r>
              <a:rPr lang="en-US" baseline="0" dirty="0" smtClean="0"/>
              <a:t> criteria. In de </a:t>
            </a:r>
            <a:r>
              <a:rPr lang="en-US" baseline="0" dirty="0" err="1" smtClean="0"/>
              <a:t>toekomst</a:t>
            </a:r>
            <a:r>
              <a:rPr lang="en-US" baseline="0" dirty="0" smtClean="0"/>
              <a:t> van </a:t>
            </a:r>
            <a:r>
              <a:rPr lang="en-US" baseline="0" dirty="0" err="1" smtClean="0"/>
              <a:t>mijn</a:t>
            </a:r>
            <a:r>
              <a:rPr lang="en-US" baseline="0" dirty="0" smtClean="0"/>
              <a:t> thesis </a:t>
            </a:r>
            <a:r>
              <a:rPr lang="en-US" baseline="0" dirty="0" err="1" smtClean="0"/>
              <a:t>kunnen</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meerdere</a:t>
            </a:r>
            <a:r>
              <a:rPr lang="en-US" baseline="0" dirty="0" smtClean="0"/>
              <a:t> criteria </a:t>
            </a:r>
            <a:r>
              <a:rPr lang="en-US" baseline="0" dirty="0" err="1" smtClean="0"/>
              <a:t>bijkomen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Tijdens de ontwikkeling kan ik al verschillende criteria evalueren zoals welke tools er beschikbaar zijn, de moeilijkheidsgraad en programmeerparadigma. Na de implementatie kan ik andere criteria gaan evalueren, zoals </a:t>
            </a:r>
            <a:r>
              <a:rPr lang="nl-NL" baseline="0" dirty="0" err="1" smtClean="0"/>
              <a:t>performantie</a:t>
            </a:r>
            <a:r>
              <a:rPr lang="nl-NL" baseline="0" dirty="0" smtClean="0"/>
              <a:t>, geheugengebruik en uitbreidbaarheid. Expressiviteit zal ik pas kunnen evalueren als beide modellen af zijn. Uiteindelijk wil ik aangeven welke PPL in welke criteria beter is dan de andere. Momenteel doe ik dit voor 2 talen, Problog2 en </a:t>
            </a:r>
            <a:r>
              <a:rPr lang="nl-NL" baseline="0" dirty="0" err="1" smtClean="0"/>
              <a:t>Anglican</a:t>
            </a:r>
            <a:r>
              <a:rPr lang="nl-NL" baseline="0" dirty="0" smtClean="0"/>
              <a:t>. Ik zal eerst het model implementeren in deze twee talen, waarna ik deze twee talen evalueer tegen elkaar. Als er tijd genoeg is zal ik dit uitbreiden naar een 3de taal.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5262910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p15="http://schemas.microsoft.com/office/powerpoint/2012/main" xmlns="">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p15="http://schemas.microsoft.com/office/powerpoint/2012/main" xmlns="">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24/11/2017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24/11/2017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24/11/2017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24/11/2017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24/11/2017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24/11/2017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24/11/2017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24/11/2017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24/11/2017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24/11/2017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24/11/2017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24/11/2017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probabilistic-programming.org/wiki/Hom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probabilistic-programming.org/wiki/Hom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err="1" smtClean="0"/>
              <a:t>Programmeren</a:t>
            </a:r>
            <a:r>
              <a:rPr lang="en-US" b="1" dirty="0" smtClean="0"/>
              <a:t> met </a:t>
            </a:r>
            <a:r>
              <a:rPr lang="en-US" b="1" dirty="0" err="1" smtClean="0"/>
              <a:t>onzekerheid</a:t>
            </a:r>
            <a:r>
              <a:rPr lang="en-US" b="1" dirty="0" smtClean="0"/>
              <a:t>: </a:t>
            </a:r>
            <a:r>
              <a:rPr lang="en-US" b="1" dirty="0" err="1" smtClean="0"/>
              <a:t>Een</a:t>
            </a:r>
            <a:r>
              <a:rPr lang="en-US" b="1" dirty="0" smtClean="0"/>
              <a:t> case study</a:t>
            </a:r>
            <a:endParaRPr lang="nl-NL" dirty="0"/>
          </a:p>
        </p:txBody>
      </p:sp>
      <p:sp>
        <p:nvSpPr>
          <p:cNvPr id="3" name="Ondertitel 2"/>
          <p:cNvSpPr>
            <a:spLocks noGrp="1"/>
          </p:cNvSpPr>
          <p:nvPr>
            <p:ph type="subTitle" idx="1"/>
          </p:nvPr>
        </p:nvSpPr>
        <p:spPr/>
        <p:txBody>
          <a:bodyPr>
            <a:normAutofit fontScale="62500" lnSpcReduction="2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smtClean="0"/>
              <a:t>Schrijvers</a:t>
            </a:r>
            <a:endParaRPr lang="en-US" dirty="0" smtClean="0"/>
          </a:p>
          <a:p>
            <a:r>
              <a:rPr lang="en-US" dirty="0" err="1" smtClean="0"/>
              <a:t>Begeleider</a:t>
            </a:r>
            <a:r>
              <a:rPr lang="en-US" dirty="0" smtClean="0"/>
              <a:t>: Alexander </a:t>
            </a:r>
            <a:r>
              <a:rPr lang="en-US" dirty="0" err="1" smtClean="0"/>
              <a:t>Vandenbroucke</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5226215" y="987973"/>
            <a:ext cx="4001867" cy="420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3" name="Left-Right Arrow 12"/>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7" name="Group 16"/>
          <p:cNvGrpSpPr/>
          <p:nvPr/>
        </p:nvGrpSpPr>
        <p:grpSpPr>
          <a:xfrm>
            <a:off x="5291760" y="3738258"/>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4177125"/>
              <a:ext cx="1250731" cy="369332"/>
            </a:xfrm>
            <a:prstGeom prst="rect">
              <a:avLst/>
            </a:prstGeom>
            <a:noFill/>
          </p:spPr>
          <p:txBody>
            <a:bodyPr wrap="square" rtlCol="0">
              <a:spAutoFit/>
            </a:bodyPr>
            <a:lstStyle/>
            <a:p>
              <a:pPr algn="ctr"/>
              <a:r>
                <a:rPr lang="en-US" dirty="0" smtClean="0"/>
                <a:t>Church</a:t>
              </a:r>
              <a:endParaRPr lang="en-US" dirty="0"/>
            </a:p>
          </p:txBody>
        </p:sp>
      </p:grpSp>
      <p:sp>
        <p:nvSpPr>
          <p:cNvPr id="20" name="Left-Right Arrow 19"/>
          <p:cNvSpPr/>
          <p:nvPr/>
        </p:nvSpPr>
        <p:spPr>
          <a:xfrm>
            <a:off x="4023105" y="4210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30025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10</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Logic PPL</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646331"/>
            </a:xfrm>
            <a:prstGeom prst="rect">
              <a:avLst/>
            </a:prstGeom>
            <a:noFill/>
          </p:spPr>
          <p:txBody>
            <a:bodyPr wrap="square" rtlCol="0">
              <a:spAutoFit/>
            </a:bodyPr>
            <a:lstStyle/>
            <a:p>
              <a:pPr algn="ctr"/>
              <a:r>
                <a:rPr lang="en-US" dirty="0"/>
                <a:t>Logic PPL</a:t>
              </a:r>
            </a:p>
            <a:p>
              <a:pPr algn="ctr"/>
              <a:endParaRPr lang="en-US" dirty="0"/>
            </a:p>
          </p:txBody>
        </p:sp>
      </p:grpSp>
      <p:sp>
        <p:nvSpPr>
          <p:cNvPr id="13" name="Left-Right Arrow 12"/>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1" y="4038628"/>
              <a:ext cx="1250731" cy="646331"/>
            </a:xfrm>
            <a:prstGeom prst="rect">
              <a:avLst/>
            </a:prstGeom>
            <a:noFill/>
          </p:spPr>
          <p:txBody>
            <a:bodyPr wrap="square" rtlCol="0">
              <a:spAutoFit/>
            </a:bodyPr>
            <a:lstStyle/>
            <a:p>
              <a:pPr algn="ctr"/>
              <a:r>
                <a:rPr lang="en-US" dirty="0" smtClean="0"/>
                <a:t>LISP-like PPL</a:t>
              </a:r>
              <a:endParaRPr lang="en-US" dirty="0"/>
            </a:p>
          </p:txBody>
        </p:sp>
      </p:grpSp>
      <p:sp>
        <p:nvSpPr>
          <p:cNvPr id="20" name="Left-Right Arrow 19"/>
          <p:cNvSpPr/>
          <p:nvPr/>
        </p:nvSpPr>
        <p:spPr>
          <a:xfrm>
            <a:off x="4023105" y="4210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5291760" y="3738256"/>
            <a:ext cx="1774168" cy="1114097"/>
            <a:chOff x="651642" y="3804743"/>
            <a:chExt cx="1774168" cy="1114097"/>
          </a:xfrm>
        </p:grpSpPr>
        <p:sp>
          <p:nvSpPr>
            <p:cNvPr id="22" name="Oval 2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13361" y="4038628"/>
              <a:ext cx="1250731" cy="646331"/>
            </a:xfrm>
            <a:prstGeom prst="rect">
              <a:avLst/>
            </a:prstGeom>
            <a:noFill/>
          </p:spPr>
          <p:txBody>
            <a:bodyPr wrap="square" rtlCol="0">
              <a:spAutoFit/>
            </a:bodyPr>
            <a:lstStyle/>
            <a:p>
              <a:pPr algn="ctr"/>
              <a:r>
                <a:rPr lang="en-US" dirty="0" smtClean="0"/>
                <a:t>LISP-like PPL</a:t>
              </a:r>
              <a:endParaRPr lang="en-US" dirty="0"/>
            </a:p>
          </p:txBody>
        </p:sp>
      </p:grpSp>
    </p:spTree>
    <p:extLst>
      <p:ext uri="{BB962C8B-B14F-4D97-AF65-F5344CB8AC3E}">
        <p14:creationId xmlns:p14="http://schemas.microsoft.com/office/powerpoint/2010/main" val="388907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11</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59" y="4038625"/>
              <a:ext cx="1250731" cy="646331"/>
            </a:xfrm>
            <a:prstGeom prst="rect">
              <a:avLst/>
            </a:prstGeom>
            <a:noFill/>
          </p:spPr>
          <p:txBody>
            <a:bodyPr wrap="square" rtlCol="0">
              <a:spAutoFit/>
            </a:bodyPr>
            <a:lstStyle/>
            <a:p>
              <a:pPr algn="ctr"/>
              <a:r>
                <a:rPr lang="en-US" dirty="0" smtClean="0"/>
                <a:t>Host-</a:t>
              </a:r>
              <a:r>
                <a:rPr lang="en-US" dirty="0" err="1" smtClean="0"/>
                <a:t>taal</a:t>
              </a:r>
              <a:r>
                <a:rPr lang="en-US" dirty="0" smtClean="0"/>
                <a:t> PPL</a:t>
              </a:r>
              <a:endParaRPr lang="en-US" dirty="0"/>
            </a:p>
          </p:txBody>
        </p:sp>
      </p:grpSp>
      <p:sp>
        <p:nvSpPr>
          <p:cNvPr id="10" name="Oval 9"/>
          <p:cNvSpPr/>
          <p:nvPr/>
        </p:nvSpPr>
        <p:spPr>
          <a:xfrm>
            <a:off x="5291761" y="2471758"/>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9" name="Group 18"/>
          <p:cNvGrpSpPr/>
          <p:nvPr/>
        </p:nvGrpSpPr>
        <p:grpSpPr>
          <a:xfrm>
            <a:off x="5291761" y="2471753"/>
            <a:ext cx="1774168" cy="1114097"/>
            <a:chOff x="651642" y="3804743"/>
            <a:chExt cx="1774168" cy="1114097"/>
          </a:xfrm>
        </p:grpSpPr>
        <p:sp>
          <p:nvSpPr>
            <p:cNvPr id="24" name="Oval 2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13360" y="4038630"/>
              <a:ext cx="1250731" cy="646331"/>
            </a:xfrm>
            <a:prstGeom prst="rect">
              <a:avLst/>
            </a:prstGeom>
            <a:noFill/>
          </p:spPr>
          <p:txBody>
            <a:bodyPr wrap="square" rtlCol="0">
              <a:spAutoFit/>
            </a:bodyPr>
            <a:lstStyle/>
            <a:p>
              <a:pPr algn="ctr"/>
              <a:r>
                <a:rPr lang="en-US" dirty="0" smtClean="0"/>
                <a:t>Host-</a:t>
              </a:r>
              <a:r>
                <a:rPr lang="en-US" dirty="0" err="1" smtClean="0"/>
                <a:t>taal</a:t>
              </a:r>
              <a:r>
                <a:rPr lang="en-US" dirty="0" smtClean="0"/>
                <a:t> PPL</a:t>
              </a:r>
              <a:endParaRPr lang="en-US" dirty="0"/>
            </a:p>
          </p:txBody>
        </p:sp>
      </p:grpSp>
    </p:spTree>
    <p:extLst>
      <p:ext uri="{BB962C8B-B14F-4D97-AF65-F5344CB8AC3E}">
        <p14:creationId xmlns:p14="http://schemas.microsoft.com/office/powerpoint/2010/main" val="775909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12</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Logic PPL</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646331"/>
            </a:xfrm>
            <a:prstGeom prst="rect">
              <a:avLst/>
            </a:prstGeom>
            <a:noFill/>
          </p:spPr>
          <p:txBody>
            <a:bodyPr wrap="square" rtlCol="0">
              <a:spAutoFit/>
            </a:bodyPr>
            <a:lstStyle/>
            <a:p>
              <a:pPr algn="ctr"/>
              <a:r>
                <a:rPr lang="en-US" dirty="0"/>
                <a:t>Logic PPL</a:t>
              </a:r>
            </a:p>
            <a:p>
              <a:pPr algn="ctr"/>
              <a:endParaRPr lang="en-US" dirty="0"/>
            </a:p>
          </p:txBody>
        </p:sp>
      </p:gr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1" y="4038628"/>
              <a:ext cx="1250731" cy="646331"/>
            </a:xfrm>
            <a:prstGeom prst="rect">
              <a:avLst/>
            </a:prstGeom>
            <a:noFill/>
          </p:spPr>
          <p:txBody>
            <a:bodyPr wrap="square" rtlCol="0">
              <a:spAutoFit/>
            </a:bodyPr>
            <a:lstStyle/>
            <a:p>
              <a:pPr algn="ctr"/>
              <a:r>
                <a:rPr lang="en-US" dirty="0" smtClean="0"/>
                <a:t>LISP-like PPL</a:t>
              </a:r>
              <a:endParaRPr lang="en-US" dirty="0"/>
            </a:p>
          </p:txBody>
        </p:sp>
      </p:grpSp>
      <p:sp>
        <p:nvSpPr>
          <p:cNvPr id="20" name="Left-Right Arrow 19"/>
          <p:cNvSpPr/>
          <p:nvPr/>
        </p:nvSpPr>
        <p:spPr>
          <a:xfrm rot="20200177">
            <a:off x="4023105" y="3561406"/>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5291760" y="3738256"/>
            <a:ext cx="1774168" cy="1114097"/>
            <a:chOff x="651642" y="3804743"/>
            <a:chExt cx="1774168" cy="1114097"/>
          </a:xfrm>
        </p:grpSpPr>
        <p:sp>
          <p:nvSpPr>
            <p:cNvPr id="22" name="Oval 2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13361" y="4038628"/>
              <a:ext cx="1250731" cy="646331"/>
            </a:xfrm>
            <a:prstGeom prst="rect">
              <a:avLst/>
            </a:prstGeom>
            <a:noFill/>
          </p:spPr>
          <p:txBody>
            <a:bodyPr wrap="square" rtlCol="0">
              <a:spAutoFit/>
            </a:bodyPr>
            <a:lstStyle/>
            <a:p>
              <a:pPr algn="ctr"/>
              <a:r>
                <a:rPr lang="en-US" dirty="0" smtClean="0"/>
                <a:t>LISP-like PPL</a:t>
              </a:r>
              <a:endParaRPr lang="en-US" dirty="0"/>
            </a:p>
          </p:txBody>
        </p:sp>
      </p:grpSp>
      <p:sp>
        <p:nvSpPr>
          <p:cNvPr id="19" name="Left-Right Arrow 18"/>
          <p:cNvSpPr/>
          <p:nvPr/>
        </p:nvSpPr>
        <p:spPr>
          <a:xfrm rot="1430628">
            <a:off x="4024428" y="355709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4" name="Group 23"/>
          <p:cNvGrpSpPr/>
          <p:nvPr/>
        </p:nvGrpSpPr>
        <p:grpSpPr>
          <a:xfrm>
            <a:off x="2122891" y="1200003"/>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27" name="Group 26"/>
          <p:cNvGrpSpPr/>
          <p:nvPr/>
        </p:nvGrpSpPr>
        <p:grpSpPr>
          <a:xfrm>
            <a:off x="5291760" y="1200006"/>
            <a:ext cx="1774168" cy="1114097"/>
            <a:chOff x="651642" y="3804743"/>
            <a:chExt cx="1774168" cy="1114097"/>
          </a:xfrm>
        </p:grpSpPr>
        <p:sp>
          <p:nvSpPr>
            <p:cNvPr id="28" name="Oval 2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sp>
        <p:nvSpPr>
          <p:cNvPr id="30" name="Left-Right Arrow 29"/>
          <p:cNvSpPr/>
          <p:nvPr/>
        </p:nvSpPr>
        <p:spPr>
          <a:xfrm>
            <a:off x="4023105" y="1672603"/>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0808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13</a:t>
            </a:fld>
            <a:endParaRPr lang="nl-NL" dirty="0"/>
          </a:p>
        </p:txBody>
      </p:sp>
      <p:sp>
        <p:nvSpPr>
          <p:cNvPr id="4" name="Content Placeholder 3"/>
          <p:cNvSpPr>
            <a:spLocks noGrp="1"/>
          </p:cNvSpPr>
          <p:nvPr>
            <p:ph sz="quarter" idx="13"/>
          </p:nvPr>
        </p:nvSpPr>
        <p:spPr/>
        <p:txBody>
          <a:bodyPr/>
          <a:lstStyle/>
          <a:p>
            <a:r>
              <a:rPr lang="en-US" dirty="0" err="1"/>
              <a:t>Ontwikkelen</a:t>
            </a:r>
            <a:r>
              <a:rPr lang="en-US" dirty="0"/>
              <a:t> van </a:t>
            </a:r>
            <a:r>
              <a:rPr lang="en-US" dirty="0" err="1"/>
              <a:t>een</a:t>
            </a:r>
            <a:r>
              <a:rPr lang="en-US" dirty="0"/>
              <a:t> </a:t>
            </a:r>
            <a:r>
              <a:rPr lang="en-US" dirty="0" err="1"/>
              <a:t>probabiliteitsmodel</a:t>
            </a:r>
            <a:r>
              <a:rPr lang="en-US" dirty="0"/>
              <a:t> in </a:t>
            </a:r>
            <a:r>
              <a:rPr lang="en-US" dirty="0" err="1"/>
              <a:t>verschillende</a:t>
            </a:r>
            <a:r>
              <a:rPr lang="en-US" dirty="0"/>
              <a:t> PPL’s</a:t>
            </a:r>
          </a:p>
          <a:p>
            <a:r>
              <a:rPr lang="en-US" dirty="0" err="1"/>
              <a:t>Karakteristieken</a:t>
            </a:r>
            <a:r>
              <a:rPr lang="en-US" dirty="0"/>
              <a:t> van de </a:t>
            </a:r>
            <a:r>
              <a:rPr lang="en-US" dirty="0" err="1"/>
              <a:t>taal</a:t>
            </a:r>
            <a:r>
              <a:rPr lang="en-US" dirty="0"/>
              <a:t> </a:t>
            </a:r>
            <a:r>
              <a:rPr lang="en-US" dirty="0" err="1"/>
              <a:t>duidelijk</a:t>
            </a:r>
            <a:r>
              <a:rPr lang="en-US" dirty="0"/>
              <a:t> in </a:t>
            </a:r>
            <a:r>
              <a:rPr lang="en-US" dirty="0" err="1"/>
              <a:t>implementatie</a:t>
            </a:r>
            <a:endParaRPr lang="en-US" dirty="0"/>
          </a:p>
          <a:p>
            <a:pPr lvl="1"/>
            <a:r>
              <a:rPr lang="en-US" dirty="0" err="1"/>
              <a:t>ProbLog</a:t>
            </a:r>
            <a:r>
              <a:rPr lang="en-US" dirty="0"/>
              <a:t> </a:t>
            </a:r>
            <a:r>
              <a:rPr lang="en-US" dirty="0" err="1"/>
              <a:t>logisch</a:t>
            </a:r>
            <a:endParaRPr lang="en-US" dirty="0"/>
          </a:p>
          <a:p>
            <a:pPr lvl="1"/>
            <a:r>
              <a:rPr lang="en-US" dirty="0"/>
              <a:t>Anglican </a:t>
            </a:r>
            <a:r>
              <a:rPr lang="en-US" dirty="0" err="1"/>
              <a:t>functioneel</a:t>
            </a:r>
            <a:endParaRPr lang="en-US" dirty="0"/>
          </a:p>
          <a:p>
            <a:r>
              <a:rPr lang="en-US" dirty="0"/>
              <a:t>De </a:t>
            </a:r>
            <a:r>
              <a:rPr lang="en-US" dirty="0" err="1"/>
              <a:t>ontwikkeling</a:t>
            </a:r>
            <a:r>
              <a:rPr lang="en-US" dirty="0"/>
              <a:t> en </a:t>
            </a:r>
            <a:r>
              <a:rPr lang="en-US" dirty="0" err="1"/>
              <a:t>implementatie</a:t>
            </a:r>
            <a:r>
              <a:rPr lang="en-US" dirty="0"/>
              <a:t> </a:t>
            </a:r>
            <a:r>
              <a:rPr lang="en-US" dirty="0" err="1" smtClean="0"/>
              <a:t>evalueren</a:t>
            </a:r>
            <a:endParaRPr lang="en-US" dirty="0"/>
          </a:p>
        </p:txBody>
      </p:sp>
      <p:sp>
        <p:nvSpPr>
          <p:cNvPr id="5" name="Title 4"/>
          <p:cNvSpPr>
            <a:spLocks noGrp="1"/>
          </p:cNvSpPr>
          <p:nvPr>
            <p:ph type="title"/>
          </p:nvPr>
        </p:nvSpPr>
        <p:spPr/>
        <p:txBody>
          <a:bodyPr/>
          <a:lstStyle/>
          <a:p>
            <a:pPr algn="ctr"/>
            <a:r>
              <a:rPr lang="en-US" dirty="0" smtClean="0"/>
              <a:t>Hoe</a:t>
            </a:r>
            <a:endParaRPr lang="en-US" dirty="0"/>
          </a:p>
        </p:txBody>
      </p:sp>
    </p:spTree>
    <p:extLst>
      <p:ext uri="{BB962C8B-B14F-4D97-AF65-F5344CB8AC3E}">
        <p14:creationId xmlns:p14="http://schemas.microsoft.com/office/powerpoint/2010/main" val="142045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14</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descr="C:\Users\susve\Desktop\T208-Probabilistic-Programming-A-Case-Study\thesis\presentations\2 second\grid_10x10_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28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15</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1231352"/>
            <a:ext cx="2057399" cy="646331"/>
          </a:xfrm>
          <a:prstGeom prst="rect">
            <a:avLst/>
          </a:prstGeom>
          <a:noFill/>
        </p:spPr>
        <p:txBody>
          <a:bodyPr wrap="square" rtlCol="0">
            <a:spAutoFit/>
          </a:bodyPr>
          <a:lstStyle/>
          <a:p>
            <a:r>
              <a:rPr lang="nl-BE" dirty="0" smtClean="0"/>
              <a:t>Kleur = rood</a:t>
            </a:r>
          </a:p>
          <a:p>
            <a:r>
              <a:rPr lang="nl-BE" dirty="0" smtClean="0"/>
              <a:t>Nieuwe kleur = ?</a:t>
            </a:r>
          </a:p>
        </p:txBody>
      </p:sp>
      <p:sp>
        <p:nvSpPr>
          <p:cNvPr id="6" name="TextBox 5"/>
          <p:cNvSpPr txBox="1"/>
          <p:nvPr/>
        </p:nvSpPr>
        <p:spPr>
          <a:xfrm>
            <a:off x="333375" y="2638425"/>
            <a:ext cx="1809750" cy="1200329"/>
          </a:xfrm>
          <a:prstGeom prst="rect">
            <a:avLst/>
          </a:prstGeom>
          <a:noFill/>
        </p:spPr>
        <p:txBody>
          <a:bodyPr wrap="square" rtlCol="0">
            <a:spAutoFit/>
          </a:bodyPr>
          <a:lstStyle/>
          <a:p>
            <a:r>
              <a:rPr lang="nl-BE" dirty="0" smtClean="0"/>
              <a:t>P(</a:t>
            </a:r>
            <a:r>
              <a:rPr lang="nl-BE" dirty="0" err="1" smtClean="0"/>
              <a:t>blauw|rood</a:t>
            </a:r>
            <a:r>
              <a:rPr lang="nl-BE" dirty="0" smtClean="0"/>
              <a:t>) =</a:t>
            </a:r>
          </a:p>
          <a:p>
            <a:r>
              <a:rPr lang="nl-BE" dirty="0" smtClean="0"/>
              <a:t>P(</a:t>
            </a:r>
            <a:r>
              <a:rPr lang="nl-BE" dirty="0" err="1" smtClean="0"/>
              <a:t>groen|rood</a:t>
            </a:r>
            <a:r>
              <a:rPr lang="nl-BE" dirty="0" smtClean="0"/>
              <a:t>) =</a:t>
            </a:r>
          </a:p>
          <a:p>
            <a:r>
              <a:rPr lang="nl-BE" dirty="0" smtClean="0"/>
              <a:t>P(</a:t>
            </a:r>
            <a:r>
              <a:rPr lang="nl-BE" dirty="0" err="1" smtClean="0"/>
              <a:t>geel|rood</a:t>
            </a:r>
            <a:r>
              <a:rPr lang="nl-BE" dirty="0" smtClean="0"/>
              <a:t>) = 1/3</a:t>
            </a:r>
          </a:p>
        </p:txBody>
      </p:sp>
    </p:spTree>
    <p:extLst>
      <p:ext uri="{BB962C8B-B14F-4D97-AF65-F5344CB8AC3E}">
        <p14:creationId xmlns:p14="http://schemas.microsoft.com/office/powerpoint/2010/main" val="3493890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16</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12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17</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1231352"/>
            <a:ext cx="2057399" cy="1477328"/>
          </a:xfrm>
          <a:prstGeom prst="rect">
            <a:avLst/>
          </a:prstGeom>
          <a:noFill/>
        </p:spPr>
        <p:txBody>
          <a:bodyPr wrap="square" rtlCol="0">
            <a:spAutoFit/>
          </a:bodyPr>
          <a:lstStyle/>
          <a:p>
            <a:r>
              <a:rPr lang="nl-BE" dirty="0" smtClean="0"/>
              <a:t>Meer als 3 naast elkaar, verwijder blokken en laat rest vallen.</a:t>
            </a:r>
          </a:p>
          <a:p>
            <a:r>
              <a:rPr lang="nl-BE" dirty="0" smtClean="0"/>
              <a:t>Zie volgende slide</a:t>
            </a:r>
          </a:p>
        </p:txBody>
      </p:sp>
    </p:spTree>
    <p:extLst>
      <p:ext uri="{BB962C8B-B14F-4D97-AF65-F5344CB8AC3E}">
        <p14:creationId xmlns:p14="http://schemas.microsoft.com/office/powerpoint/2010/main" val="1242732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18</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2643590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a:t>
            </a:fld>
            <a:endParaRPr lang="nl-NL" dirty="0"/>
          </a:p>
        </p:txBody>
      </p:sp>
      <p:sp>
        <p:nvSpPr>
          <p:cNvPr id="4" name="Content Placeholder 3"/>
          <p:cNvSpPr>
            <a:spLocks noGrp="1"/>
          </p:cNvSpPr>
          <p:nvPr>
            <p:ph sz="quarter" idx="13"/>
          </p:nvPr>
        </p:nvSpPr>
        <p:spPr/>
        <p:txBody>
          <a:bodyPr/>
          <a:lstStyle/>
          <a:p>
            <a:r>
              <a:rPr lang="en-US" dirty="0" err="1" smtClean="0"/>
              <a:t>Korte</a:t>
            </a:r>
            <a:r>
              <a:rPr lang="en-US" dirty="0" smtClean="0"/>
              <a:t> info</a:t>
            </a:r>
          </a:p>
          <a:p>
            <a:r>
              <a:rPr lang="en-US" dirty="0" smtClean="0"/>
              <a:t>Context</a:t>
            </a:r>
            <a:endParaRPr lang="en-US" dirty="0" smtClean="0"/>
          </a:p>
          <a:p>
            <a:r>
              <a:rPr lang="en-US" dirty="0" err="1" smtClean="0"/>
              <a:t>Motivatie</a:t>
            </a:r>
            <a:endParaRPr lang="en-US" dirty="0" smtClean="0"/>
          </a:p>
          <a:p>
            <a:r>
              <a:rPr lang="en-US" dirty="0" err="1" smtClean="0"/>
              <a:t>Resultaten</a:t>
            </a:r>
            <a:endParaRPr lang="en-US" dirty="0" smtClean="0"/>
          </a:p>
          <a:p>
            <a:r>
              <a:rPr lang="en-US" dirty="0" err="1" smtClean="0"/>
              <a:t>Toekomst</a:t>
            </a:r>
            <a:endParaRPr lang="en-US" dirty="0"/>
          </a:p>
        </p:txBody>
      </p:sp>
      <p:sp>
        <p:nvSpPr>
          <p:cNvPr id="5" name="Title 4"/>
          <p:cNvSpPr>
            <a:spLocks noGrp="1"/>
          </p:cNvSpPr>
          <p:nvPr>
            <p:ph type="title"/>
          </p:nvPr>
        </p:nvSpPr>
        <p:spPr/>
        <p:txBody>
          <a:bodyPr/>
          <a:lstStyle/>
          <a:p>
            <a:r>
              <a:rPr lang="en-US" dirty="0" err="1" smtClean="0"/>
              <a:t>Inhoudsopgave</a:t>
            </a:r>
            <a:endParaRPr lang="en-US" dirty="0"/>
          </a:p>
        </p:txBody>
      </p:sp>
    </p:spTree>
    <p:extLst>
      <p:ext uri="{BB962C8B-B14F-4D97-AF65-F5344CB8AC3E}">
        <p14:creationId xmlns:p14="http://schemas.microsoft.com/office/powerpoint/2010/main" val="573421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19</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62093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20</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21</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646331"/>
          </a:xfrm>
          <a:prstGeom prst="rect">
            <a:avLst/>
          </a:prstGeom>
          <a:noFill/>
        </p:spPr>
        <p:txBody>
          <a:bodyPr wrap="square" rtlCol="0">
            <a:spAutoFit/>
          </a:bodyPr>
          <a:lstStyle/>
          <a:p>
            <a:r>
              <a:rPr lang="nl-BE" dirty="0" smtClean="0"/>
              <a:t>Einde beurt</a:t>
            </a:r>
          </a:p>
          <a:p>
            <a:r>
              <a:rPr lang="nl-BE" dirty="0" smtClean="0"/>
              <a:t>Score is 23</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22</a:t>
            </a:fld>
            <a:endParaRPr lang="nl-NL" dirty="0"/>
          </a:p>
        </p:txBody>
      </p:sp>
      <p:sp>
        <p:nvSpPr>
          <p:cNvPr id="4" name="Content Placeholder 3"/>
          <p:cNvSpPr>
            <a:spLocks noGrp="1"/>
          </p:cNvSpPr>
          <p:nvPr>
            <p:ph sz="quarter" idx="13"/>
          </p:nvPr>
        </p:nvSpPr>
        <p:spPr/>
        <p:txBody>
          <a:bodyPr/>
          <a:lstStyle/>
          <a:p>
            <a:r>
              <a:rPr lang="en-US" dirty="0" smtClean="0"/>
              <a:t>3 </a:t>
            </a:r>
            <a:r>
              <a:rPr lang="en-US" dirty="0" err="1" smtClean="0"/>
              <a:t>strategien</a:t>
            </a:r>
            <a:endParaRPr lang="en-US" dirty="0" smtClean="0"/>
          </a:p>
          <a:p>
            <a:pPr lvl="1"/>
            <a:r>
              <a:rPr lang="en-US" dirty="0" smtClean="0"/>
              <a:t>Uniform: </a:t>
            </a:r>
            <a:r>
              <a:rPr lang="en-US" dirty="0" err="1" smtClean="0"/>
              <a:t>kans</a:t>
            </a:r>
            <a:r>
              <a:rPr lang="en-US" dirty="0" smtClean="0"/>
              <a:t> </a:t>
            </a:r>
            <a:r>
              <a:rPr lang="en-US" dirty="0" err="1" smtClean="0"/>
              <a:t>dat</a:t>
            </a:r>
            <a:r>
              <a:rPr lang="en-US" dirty="0" smtClean="0"/>
              <a:t> we op </a:t>
            </a:r>
            <a:r>
              <a:rPr lang="en-US" dirty="0" err="1" smtClean="0"/>
              <a:t>blok</a:t>
            </a:r>
            <a:r>
              <a:rPr lang="en-US" dirty="0" smtClean="0"/>
              <a:t>(X,Y) </a:t>
            </a:r>
            <a:r>
              <a:rPr lang="en-US" dirty="0" err="1" smtClean="0"/>
              <a:t>drukken</a:t>
            </a:r>
            <a:r>
              <a:rPr lang="en-US" dirty="0" smtClean="0"/>
              <a:t> is uniform </a:t>
            </a:r>
            <a:r>
              <a:rPr lang="en-US" dirty="0" err="1" smtClean="0"/>
              <a:t>voor</a:t>
            </a:r>
            <a:r>
              <a:rPr lang="en-US" dirty="0" smtClean="0"/>
              <a:t> </a:t>
            </a:r>
            <a:r>
              <a:rPr lang="en-US" dirty="0" err="1" smtClean="0"/>
              <a:t>alle</a:t>
            </a:r>
            <a:r>
              <a:rPr lang="en-US" dirty="0" smtClean="0"/>
              <a:t> X en Y.</a:t>
            </a:r>
          </a:p>
          <a:p>
            <a:pPr lvl="1"/>
            <a:r>
              <a:rPr lang="en-US" dirty="0" err="1" smtClean="0"/>
              <a:t>Kleuren</a:t>
            </a:r>
            <a:r>
              <a:rPr lang="en-US" dirty="0" smtClean="0"/>
              <a:t> ratio: </a:t>
            </a:r>
            <a:r>
              <a:rPr lang="en-US" dirty="0" err="1" smtClean="0"/>
              <a:t>kans</a:t>
            </a:r>
            <a:r>
              <a:rPr lang="en-US" dirty="0" smtClean="0"/>
              <a:t> </a:t>
            </a:r>
            <a:r>
              <a:rPr lang="en-US" dirty="0" err="1"/>
              <a:t>dat</a:t>
            </a:r>
            <a:r>
              <a:rPr lang="en-US" dirty="0"/>
              <a:t> we op </a:t>
            </a:r>
            <a:r>
              <a:rPr lang="en-US" dirty="0" err="1"/>
              <a:t>blok</a:t>
            </a:r>
            <a:r>
              <a:rPr lang="en-US" dirty="0"/>
              <a:t>(X,Y) </a:t>
            </a:r>
            <a:r>
              <a:rPr lang="en-US" dirty="0" err="1"/>
              <a:t>drukken</a:t>
            </a:r>
            <a:r>
              <a:rPr lang="en-US" dirty="0"/>
              <a:t> is uniform </a:t>
            </a:r>
            <a:r>
              <a:rPr lang="en-US" dirty="0" err="1"/>
              <a:t>voor</a:t>
            </a:r>
            <a:r>
              <a:rPr lang="en-US" dirty="0"/>
              <a:t> </a:t>
            </a:r>
            <a:r>
              <a:rPr lang="en-US" dirty="0" err="1"/>
              <a:t>alle</a:t>
            </a:r>
            <a:r>
              <a:rPr lang="en-US" dirty="0"/>
              <a:t> X en </a:t>
            </a:r>
            <a:r>
              <a:rPr lang="en-US" dirty="0" smtClean="0"/>
              <a:t>Y </a:t>
            </a:r>
            <a:r>
              <a:rPr lang="en-US" dirty="0" err="1" smtClean="0"/>
              <a:t>waar</a:t>
            </a:r>
            <a:r>
              <a:rPr lang="en-US" dirty="0" smtClean="0"/>
              <a:t> de </a:t>
            </a:r>
            <a:r>
              <a:rPr lang="en-US" dirty="0" err="1" smtClean="0"/>
              <a:t>kleur</a:t>
            </a:r>
            <a:r>
              <a:rPr lang="en-US" dirty="0"/>
              <a:t> </a:t>
            </a:r>
            <a:r>
              <a:rPr lang="en-US" dirty="0" smtClean="0"/>
              <a:t>het </a:t>
            </a:r>
            <a:r>
              <a:rPr lang="en-US" dirty="0" err="1" smtClean="0"/>
              <a:t>minst</a:t>
            </a:r>
            <a:r>
              <a:rPr lang="en-US" dirty="0" smtClean="0"/>
              <a:t> </a:t>
            </a:r>
            <a:r>
              <a:rPr lang="en-US" dirty="0" err="1" smtClean="0"/>
              <a:t>voorkomt</a:t>
            </a:r>
            <a:r>
              <a:rPr lang="en-US" dirty="0" smtClean="0"/>
              <a:t>.</a:t>
            </a:r>
          </a:p>
          <a:p>
            <a:pPr lvl="1"/>
            <a:r>
              <a:rPr lang="en-US" dirty="0" err="1" smtClean="0"/>
              <a:t>Mogelijke</a:t>
            </a:r>
            <a:r>
              <a:rPr lang="en-US" dirty="0" smtClean="0"/>
              <a:t> score: </a:t>
            </a:r>
            <a:r>
              <a:rPr lang="en-US" dirty="0" err="1"/>
              <a:t>kans</a:t>
            </a:r>
            <a:r>
              <a:rPr lang="en-US" dirty="0"/>
              <a:t> </a:t>
            </a:r>
            <a:r>
              <a:rPr lang="en-US" dirty="0" err="1"/>
              <a:t>dat</a:t>
            </a:r>
            <a:r>
              <a:rPr lang="en-US" dirty="0"/>
              <a:t> we op </a:t>
            </a:r>
            <a:r>
              <a:rPr lang="en-US" dirty="0" err="1"/>
              <a:t>blok</a:t>
            </a:r>
            <a:r>
              <a:rPr lang="en-US" dirty="0"/>
              <a:t>(X,Y) </a:t>
            </a:r>
            <a:r>
              <a:rPr lang="en-US" dirty="0" err="1"/>
              <a:t>drukken</a:t>
            </a:r>
            <a:r>
              <a:rPr lang="en-US" dirty="0"/>
              <a:t> is uniform </a:t>
            </a:r>
            <a:r>
              <a:rPr lang="en-US" dirty="0" err="1"/>
              <a:t>voor</a:t>
            </a:r>
            <a:r>
              <a:rPr lang="en-US" dirty="0"/>
              <a:t> </a:t>
            </a:r>
            <a:r>
              <a:rPr lang="en-US" dirty="0" err="1"/>
              <a:t>alle</a:t>
            </a:r>
            <a:r>
              <a:rPr lang="en-US" dirty="0"/>
              <a:t> X en </a:t>
            </a:r>
            <a:r>
              <a:rPr lang="en-US" dirty="0" smtClean="0"/>
              <a:t>Y </a:t>
            </a:r>
            <a:r>
              <a:rPr lang="en-US" dirty="0" err="1" smtClean="0"/>
              <a:t>waar</a:t>
            </a:r>
            <a:r>
              <a:rPr lang="en-US" dirty="0" smtClean="0"/>
              <a:t> het </a:t>
            </a:r>
            <a:r>
              <a:rPr lang="en-US" dirty="0" err="1" smtClean="0"/>
              <a:t>veranderen</a:t>
            </a:r>
            <a:r>
              <a:rPr lang="en-US" dirty="0" smtClean="0"/>
              <a:t> van </a:t>
            </a:r>
            <a:r>
              <a:rPr lang="en-US" dirty="0" err="1" smtClean="0"/>
              <a:t>blok</a:t>
            </a:r>
            <a:r>
              <a:rPr lang="en-US" dirty="0" smtClean="0"/>
              <a:t>(X,Y) </a:t>
            </a:r>
            <a:r>
              <a:rPr lang="en-US" dirty="0" err="1" smtClean="0"/>
              <a:t>een</a:t>
            </a:r>
            <a:r>
              <a:rPr lang="en-US" dirty="0" smtClean="0"/>
              <a:t> </a:t>
            </a:r>
            <a:r>
              <a:rPr lang="en-US" dirty="0" err="1" smtClean="0"/>
              <a:t>mogelijke</a:t>
            </a:r>
            <a:r>
              <a:rPr lang="en-US" dirty="0" smtClean="0"/>
              <a:t> score </a:t>
            </a:r>
            <a:r>
              <a:rPr lang="en-US" dirty="0" err="1" smtClean="0"/>
              <a:t>oplevert</a:t>
            </a:r>
            <a:r>
              <a:rPr lang="en-US" dirty="0" smtClean="0"/>
              <a:t>.</a:t>
            </a:r>
            <a:endParaRPr lang="en-US" dirty="0"/>
          </a:p>
        </p:txBody>
      </p:sp>
      <p:sp>
        <p:nvSpPr>
          <p:cNvPr id="5" name="Title 4"/>
          <p:cNvSpPr>
            <a:spLocks noGrp="1"/>
          </p:cNvSpPr>
          <p:nvPr>
            <p:ph type="title"/>
          </p:nvPr>
        </p:nvSpPr>
        <p:spPr/>
        <p:txBody>
          <a:bodyPr/>
          <a:lstStyle/>
          <a:p>
            <a:pPr algn="ctr"/>
            <a:r>
              <a:rPr lang="en-US" dirty="0" err="1" smtClean="0"/>
              <a:t>Spel</a:t>
            </a:r>
            <a:endParaRPr lang="en-US" dirty="0"/>
          </a:p>
        </p:txBody>
      </p:sp>
    </p:spTree>
    <p:extLst>
      <p:ext uri="{BB962C8B-B14F-4D97-AF65-F5344CB8AC3E}">
        <p14:creationId xmlns:p14="http://schemas.microsoft.com/office/powerpoint/2010/main" val="967641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23</a:t>
            </a:fld>
            <a:endParaRPr lang="nl-NL" dirty="0"/>
          </a:p>
        </p:txBody>
      </p:sp>
      <p:sp>
        <p:nvSpPr>
          <p:cNvPr id="5" name="Title 4"/>
          <p:cNvSpPr>
            <a:spLocks noGrp="1"/>
          </p:cNvSpPr>
          <p:nvPr>
            <p:ph type="title"/>
          </p:nvPr>
        </p:nvSpPr>
        <p:spPr/>
        <p:txBody>
          <a:bodyPr/>
          <a:lstStyle/>
          <a:p>
            <a:pPr algn="ctr"/>
            <a:r>
              <a:rPr lang="en-US" dirty="0" err="1" smtClean="0"/>
              <a:t>Kleuren</a:t>
            </a:r>
            <a:r>
              <a:rPr lang="en-US" dirty="0" smtClean="0"/>
              <a:t> ratio</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9075" y="1304925"/>
            <a:ext cx="1828800" cy="1200329"/>
          </a:xfrm>
          <a:prstGeom prst="rect">
            <a:avLst/>
          </a:prstGeom>
          <a:noFill/>
        </p:spPr>
        <p:txBody>
          <a:bodyPr wrap="square" rtlCol="0">
            <a:spAutoFit/>
          </a:bodyPr>
          <a:lstStyle/>
          <a:p>
            <a:r>
              <a:rPr lang="nl-BE" dirty="0" smtClean="0"/>
              <a:t>Rood	= 24</a:t>
            </a:r>
          </a:p>
          <a:p>
            <a:r>
              <a:rPr lang="nl-BE" dirty="0" smtClean="0"/>
              <a:t>Groen 	= 30</a:t>
            </a:r>
          </a:p>
          <a:p>
            <a:r>
              <a:rPr lang="nl-BE" dirty="0" smtClean="0"/>
              <a:t>Blauw 	=</a:t>
            </a:r>
            <a:r>
              <a:rPr lang="nl-BE" dirty="0"/>
              <a:t> </a:t>
            </a:r>
            <a:r>
              <a:rPr lang="nl-BE" dirty="0" smtClean="0"/>
              <a:t>17</a:t>
            </a:r>
          </a:p>
          <a:p>
            <a:r>
              <a:rPr lang="nl-BE" dirty="0" smtClean="0"/>
              <a:t>Geel	= 29</a:t>
            </a:r>
            <a:endParaRPr lang="nl-BE" dirty="0"/>
          </a:p>
        </p:txBody>
      </p:sp>
      <p:sp>
        <p:nvSpPr>
          <p:cNvPr id="8" name="Rectangle 7"/>
          <p:cNvSpPr/>
          <p:nvPr/>
        </p:nvSpPr>
        <p:spPr>
          <a:xfrm>
            <a:off x="219075" y="1905089"/>
            <a:ext cx="1562100" cy="257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TextBox 9"/>
          <p:cNvSpPr txBox="1"/>
          <p:nvPr/>
        </p:nvSpPr>
        <p:spPr>
          <a:xfrm>
            <a:off x="219075" y="2809875"/>
            <a:ext cx="1828800" cy="1477328"/>
          </a:xfrm>
          <a:prstGeom prst="rect">
            <a:avLst/>
          </a:prstGeom>
          <a:noFill/>
        </p:spPr>
        <p:txBody>
          <a:bodyPr wrap="square" rtlCol="0">
            <a:spAutoFit/>
          </a:bodyPr>
          <a:lstStyle/>
          <a:p>
            <a:r>
              <a:rPr lang="nl-BE" dirty="0" smtClean="0"/>
              <a:t>Er wordt uniform een blauwe blok gekozen om op te drukken</a:t>
            </a:r>
            <a:endParaRPr lang="nl-BE" dirty="0"/>
          </a:p>
        </p:txBody>
      </p:sp>
    </p:spTree>
    <p:extLst>
      <p:ext uri="{BB962C8B-B14F-4D97-AF65-F5344CB8AC3E}">
        <p14:creationId xmlns:p14="http://schemas.microsoft.com/office/powerpoint/2010/main" val="819959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24</a:t>
            </a:fld>
            <a:endParaRPr lang="nl-NL" dirty="0"/>
          </a:p>
        </p:txBody>
      </p:sp>
      <p:sp>
        <p:nvSpPr>
          <p:cNvPr id="5" name="Title 4"/>
          <p:cNvSpPr>
            <a:spLocks noGrp="1"/>
          </p:cNvSpPr>
          <p:nvPr>
            <p:ph type="title"/>
          </p:nvPr>
        </p:nvSpPr>
        <p:spPr/>
        <p:txBody>
          <a:bodyPr/>
          <a:lstStyle/>
          <a:p>
            <a:pPr algn="ctr"/>
            <a:r>
              <a:rPr lang="en-US" dirty="0" err="1" smtClean="0"/>
              <a:t>Mogelijke</a:t>
            </a:r>
            <a:r>
              <a:rPr lang="en-US" dirty="0" smtClean="0"/>
              <a:t> score</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959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25</a:t>
            </a:fld>
            <a:endParaRPr lang="nl-NL" dirty="0"/>
          </a:p>
        </p:txBody>
      </p:sp>
      <p:sp>
        <p:nvSpPr>
          <p:cNvPr id="4" name="Content Placeholder 3"/>
          <p:cNvSpPr>
            <a:spLocks noGrp="1"/>
          </p:cNvSpPr>
          <p:nvPr>
            <p:ph sz="quarter" idx="13"/>
          </p:nvPr>
        </p:nvSpPr>
        <p:spPr/>
        <p:txBody>
          <a:bodyPr/>
          <a:lstStyle/>
          <a:p>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746821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26</a:t>
            </a:fld>
            <a:endParaRPr lang="nl-NL" dirty="0"/>
          </a:p>
        </p:txBody>
      </p:sp>
      <p:sp>
        <p:nvSpPr>
          <p:cNvPr id="4" name="Content Placeholder 3"/>
          <p:cNvSpPr>
            <a:spLocks noGrp="1"/>
          </p:cNvSpPr>
          <p:nvPr>
            <p:ph sz="quarter" idx="13"/>
          </p:nvPr>
        </p:nvSpPr>
        <p:spPr/>
        <p:txBody>
          <a:bodyPr/>
          <a:lstStyle/>
          <a:p>
            <a:endParaRPr lang="en-US"/>
          </a:p>
        </p:txBody>
      </p:sp>
      <p:sp>
        <p:nvSpPr>
          <p:cNvPr id="5" name="Title 4"/>
          <p:cNvSpPr>
            <a:spLocks noGrp="1"/>
          </p:cNvSpPr>
          <p:nvPr>
            <p:ph type="title"/>
          </p:nvPr>
        </p:nvSpPr>
        <p:spPr/>
        <p:txBody>
          <a:bodyPr/>
          <a:lstStyle/>
          <a:p>
            <a:pPr algn="ctr"/>
            <a:r>
              <a:rPr lang="en-US" dirty="0" err="1" smtClean="0"/>
              <a:t>Resultaten</a:t>
            </a:r>
            <a:endParaRPr lang="en-US" dirty="0"/>
          </a:p>
        </p:txBody>
      </p:sp>
    </p:spTree>
    <p:extLst>
      <p:ext uri="{BB962C8B-B14F-4D97-AF65-F5344CB8AC3E}">
        <p14:creationId xmlns:p14="http://schemas.microsoft.com/office/powerpoint/2010/main" val="337119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27</a:t>
            </a:fld>
            <a:endParaRPr lang="nl-NL" dirty="0"/>
          </a:p>
        </p:txBody>
      </p:sp>
      <p:sp>
        <p:nvSpPr>
          <p:cNvPr id="4" name="Content Placeholder 3"/>
          <p:cNvSpPr>
            <a:spLocks noGrp="1"/>
          </p:cNvSpPr>
          <p:nvPr>
            <p:ph sz="quarter" idx="13"/>
          </p:nvPr>
        </p:nvSpPr>
        <p:spPr/>
        <p:txBody>
          <a:bodyPr/>
          <a:lstStyle/>
          <a:p>
            <a:endParaRPr lang="en-US"/>
          </a:p>
        </p:txBody>
      </p:sp>
      <p:sp>
        <p:nvSpPr>
          <p:cNvPr id="5" name="Title 4"/>
          <p:cNvSpPr>
            <a:spLocks noGrp="1"/>
          </p:cNvSpPr>
          <p:nvPr>
            <p:ph type="title"/>
          </p:nvPr>
        </p:nvSpPr>
        <p:spPr/>
        <p:txBody>
          <a:bodyPr/>
          <a:lstStyle/>
          <a:p>
            <a:pPr algn="ctr"/>
            <a:r>
              <a:rPr lang="en-US" dirty="0" err="1" smtClean="0"/>
              <a:t>Toekomst</a:t>
            </a:r>
            <a:endParaRPr lang="en-US" dirty="0"/>
          </a:p>
        </p:txBody>
      </p:sp>
    </p:spTree>
    <p:extLst>
      <p:ext uri="{BB962C8B-B14F-4D97-AF65-F5344CB8AC3E}">
        <p14:creationId xmlns:p14="http://schemas.microsoft.com/office/powerpoint/2010/main" val="984370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5" name="Title 4"/>
          <p:cNvSpPr>
            <a:spLocks noGrp="1"/>
          </p:cNvSpPr>
          <p:nvPr>
            <p:ph type="title"/>
          </p:nvPr>
        </p:nvSpPr>
        <p:spPr/>
        <p:txBody>
          <a:bodyPr>
            <a:normAutofit/>
          </a:bodyPr>
          <a:lstStyle/>
          <a:p>
            <a:pPr algn="ctr"/>
            <a:r>
              <a:rPr lang="en-US" dirty="0" err="1"/>
              <a:t>O</a:t>
            </a:r>
            <a:r>
              <a:rPr lang="en-US" dirty="0" err="1" smtClean="0"/>
              <a:t>nzekerheid</a:t>
            </a:r>
            <a:r>
              <a:rPr lang="en-US" dirty="0"/>
              <a:t>?</a:t>
            </a:r>
          </a:p>
        </p:txBody>
      </p:sp>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6738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p:cNvSpPr>
            <a:spLocks noGrp="1"/>
          </p:cNvSpPr>
          <p:nvPr>
            <p:ph type="title"/>
          </p:nvPr>
        </p:nvSpPr>
        <p:spPr/>
        <p:txBody>
          <a:bodyPr>
            <a:normAutofit/>
          </a:bodyPr>
          <a:lstStyle/>
          <a:p>
            <a:pPr algn="ctr"/>
            <a:r>
              <a:rPr lang="en-US" dirty="0" err="1"/>
              <a:t>O</a:t>
            </a:r>
            <a:r>
              <a:rPr lang="en-US" dirty="0" err="1" smtClean="0"/>
              <a:t>nzekerheid</a:t>
            </a:r>
            <a:r>
              <a:rPr lang="en-US" dirty="0"/>
              <a:t>?</a:t>
            </a:r>
          </a:p>
        </p:txBody>
      </p:sp>
      <p:grpSp>
        <p:nvGrpSpPr>
          <p:cNvPr id="11" name="Group 10"/>
          <p:cNvGrpSpPr/>
          <p:nvPr/>
        </p:nvGrpSpPr>
        <p:grpSpPr>
          <a:xfrm>
            <a:off x="2571749" y="1981502"/>
            <a:ext cx="4000501" cy="2876248"/>
            <a:chOff x="2571749" y="1981502"/>
            <a:chExt cx="4000501" cy="2876248"/>
          </a:xfrm>
        </p:grpSpPr>
        <p:grpSp>
          <p:nvGrpSpPr>
            <p:cNvPr id="8" name="Group 7"/>
            <p:cNvGrpSpPr/>
            <p:nvPr/>
          </p:nvGrpSpPr>
          <p:grpSpPr>
            <a:xfrm>
              <a:off x="2571750" y="1981502"/>
              <a:ext cx="4000500" cy="2876248"/>
              <a:chOff x="2571750" y="1981502"/>
              <a:chExt cx="4000500" cy="2876248"/>
            </a:xfrm>
          </p:grpSpPr>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2571749" y="4211418"/>
            <a:ext cx="4000500" cy="646331"/>
          </a:xfrm>
          <a:prstGeom prst="rect">
            <a:avLst/>
          </a:prstGeom>
          <a:noFill/>
        </p:spPr>
        <p:txBody>
          <a:bodyPr wrap="square" rtlCol="0">
            <a:spAutoFit/>
          </a:bodyPr>
          <a:lstStyle/>
          <a:p>
            <a:r>
              <a:rPr lang="en-US" dirty="0" smtClean="0"/>
              <a:t>A = </a:t>
            </a:r>
            <a:r>
              <a:rPr lang="en-US" dirty="0" err="1" smtClean="0"/>
              <a:t>Hypothese</a:t>
            </a:r>
            <a:endParaRPr lang="en-US" dirty="0" smtClean="0"/>
          </a:p>
          <a:p>
            <a:r>
              <a:rPr lang="en-US" dirty="0" smtClean="0"/>
              <a:t>B = </a:t>
            </a:r>
            <a:r>
              <a:rPr lang="en-US" dirty="0" err="1" smtClean="0"/>
              <a:t>Bewijs</a:t>
            </a:r>
            <a:endParaRPr lang="en-US" dirty="0" smtClean="0"/>
          </a:p>
        </p:txBody>
      </p:sp>
    </p:spTree>
    <p:extLst>
      <p:ext uri="{BB962C8B-B14F-4D97-AF65-F5344CB8AC3E}">
        <p14:creationId xmlns:p14="http://schemas.microsoft.com/office/powerpoint/2010/main" val="3947130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5" name="Title 4"/>
          <p:cNvSpPr>
            <a:spLocks noGrp="1"/>
          </p:cNvSpPr>
          <p:nvPr>
            <p:ph type="title"/>
          </p:nvPr>
        </p:nvSpPr>
        <p:spPr/>
        <p:txBody>
          <a:bodyPr>
            <a:normAutofit/>
          </a:bodyPr>
          <a:lstStyle/>
          <a:p>
            <a:pPr algn="ctr"/>
            <a:r>
              <a:rPr lang="en-US" dirty="0" err="1" smtClean="0"/>
              <a:t>Onzekerheid</a:t>
            </a:r>
            <a:r>
              <a:rPr lang="en-US" dirty="0"/>
              <a:t>?</a:t>
            </a:r>
          </a:p>
        </p:txBody>
      </p:sp>
      <p:grpSp>
        <p:nvGrpSpPr>
          <p:cNvPr id="11" name="Group 10"/>
          <p:cNvGrpSpPr/>
          <p:nvPr/>
        </p:nvGrpSpPr>
        <p:grpSpPr>
          <a:xfrm>
            <a:off x="2571749" y="1981502"/>
            <a:ext cx="4000501" cy="2876248"/>
            <a:chOff x="2571749" y="1981502"/>
            <a:chExt cx="4000501" cy="2876248"/>
          </a:xfrm>
        </p:grpSpPr>
        <p:grpSp>
          <p:nvGrpSpPr>
            <p:cNvPr id="8" name="Group 7"/>
            <p:cNvGrpSpPr/>
            <p:nvPr/>
          </p:nvGrpSpPr>
          <p:grpSpPr>
            <a:xfrm>
              <a:off x="2571750" y="1981502"/>
              <a:ext cx="4000500" cy="2876248"/>
              <a:chOff x="2571750" y="1981502"/>
              <a:chExt cx="4000500" cy="2876248"/>
            </a:xfrm>
          </p:grpSpPr>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2571749" y="4211418"/>
            <a:ext cx="4000500" cy="646331"/>
          </a:xfrm>
          <a:prstGeom prst="rect">
            <a:avLst/>
          </a:prstGeom>
          <a:noFill/>
        </p:spPr>
        <p:txBody>
          <a:bodyPr wrap="square" rtlCol="0">
            <a:spAutoFit/>
          </a:bodyPr>
          <a:lstStyle/>
          <a:p>
            <a:r>
              <a:rPr lang="en-US" dirty="0" smtClean="0"/>
              <a:t>A = </a:t>
            </a:r>
            <a:r>
              <a:rPr lang="en-US" dirty="0" err="1" smtClean="0"/>
              <a:t>Hypothese</a:t>
            </a:r>
            <a:endParaRPr lang="en-US" dirty="0" smtClean="0"/>
          </a:p>
          <a:p>
            <a:r>
              <a:rPr lang="en-US" dirty="0" smtClean="0"/>
              <a:t>B = </a:t>
            </a:r>
            <a:r>
              <a:rPr lang="en-US" dirty="0" err="1" smtClean="0"/>
              <a:t>Bewijs</a:t>
            </a:r>
            <a:endParaRPr lang="en-US" dirty="0" smtClean="0"/>
          </a:p>
        </p:txBody>
      </p:sp>
      <p:sp>
        <p:nvSpPr>
          <p:cNvPr id="10" name="TextBox 9"/>
          <p:cNvSpPr txBox="1"/>
          <p:nvPr/>
        </p:nvSpPr>
        <p:spPr>
          <a:xfrm>
            <a:off x="1460938" y="5034455"/>
            <a:ext cx="6222124" cy="923330"/>
          </a:xfrm>
          <a:prstGeom prst="rect">
            <a:avLst/>
          </a:prstGeom>
          <a:noFill/>
        </p:spPr>
        <p:txBody>
          <a:bodyPr wrap="square" rtlCol="0">
            <a:spAutoFit/>
          </a:bodyPr>
          <a:lstStyle/>
          <a:p>
            <a:r>
              <a:rPr lang="en-US" dirty="0" err="1" smtClean="0"/>
              <a:t>Voorbeeld</a:t>
            </a:r>
            <a:r>
              <a:rPr lang="en-US" dirty="0" smtClean="0"/>
              <a:t>: </a:t>
            </a:r>
            <a:r>
              <a:rPr lang="en-US" dirty="0" err="1" smtClean="0"/>
              <a:t>Wat</a:t>
            </a:r>
            <a:r>
              <a:rPr lang="en-US" dirty="0" smtClean="0"/>
              <a:t> is de </a:t>
            </a:r>
            <a:r>
              <a:rPr lang="en-US" dirty="0" err="1" smtClean="0"/>
              <a:t>kans</a:t>
            </a:r>
            <a:r>
              <a:rPr lang="en-US" dirty="0" smtClean="0"/>
              <a:t> </a:t>
            </a:r>
            <a:r>
              <a:rPr lang="en-US" dirty="0" err="1" smtClean="0"/>
              <a:t>dat</a:t>
            </a:r>
            <a:r>
              <a:rPr lang="en-US" dirty="0" smtClean="0"/>
              <a:t> </a:t>
            </a:r>
            <a:r>
              <a:rPr lang="en-US" dirty="0" err="1" smtClean="0"/>
              <a:t>een</a:t>
            </a:r>
            <a:r>
              <a:rPr lang="en-US" dirty="0" smtClean="0"/>
              <a:t> munt </a:t>
            </a:r>
            <a:r>
              <a:rPr lang="en-US" dirty="0" err="1" smtClean="0"/>
              <a:t>niet</a:t>
            </a:r>
            <a:r>
              <a:rPr lang="en-US" dirty="0" smtClean="0"/>
              <a:t> biased is </a:t>
            </a:r>
            <a:r>
              <a:rPr lang="en-US" dirty="0" err="1" smtClean="0"/>
              <a:t>als</a:t>
            </a:r>
            <a:r>
              <a:rPr lang="en-US" dirty="0" smtClean="0"/>
              <a:t> we het 20 </a:t>
            </a:r>
            <a:r>
              <a:rPr lang="en-US" dirty="0" err="1" smtClean="0"/>
              <a:t>keer</a:t>
            </a:r>
            <a:r>
              <a:rPr lang="en-US" dirty="0" smtClean="0"/>
              <a:t> </a:t>
            </a:r>
            <a:r>
              <a:rPr lang="en-US" dirty="0" err="1" smtClean="0"/>
              <a:t>tossen</a:t>
            </a:r>
            <a:r>
              <a:rPr lang="en-US" dirty="0" smtClean="0"/>
              <a:t> en 15 </a:t>
            </a:r>
            <a:r>
              <a:rPr lang="en-US" dirty="0" err="1" smtClean="0"/>
              <a:t>keer</a:t>
            </a:r>
            <a:r>
              <a:rPr lang="en-US" dirty="0" smtClean="0"/>
              <a:t> munt </a:t>
            </a:r>
            <a:r>
              <a:rPr lang="en-US" dirty="0" err="1" smtClean="0"/>
              <a:t>krijgen</a:t>
            </a:r>
            <a:r>
              <a:rPr lang="en-US" dirty="0" smtClean="0"/>
              <a:t> en 5 </a:t>
            </a:r>
            <a:r>
              <a:rPr lang="en-US" dirty="0" err="1" smtClean="0"/>
              <a:t>keer</a:t>
            </a:r>
            <a:r>
              <a:rPr lang="en-US" dirty="0" smtClean="0"/>
              <a:t> kop.</a:t>
            </a:r>
            <a:endParaRPr lang="en-US" dirty="0"/>
          </a:p>
        </p:txBody>
      </p:sp>
    </p:spTree>
    <p:extLst>
      <p:ext uri="{BB962C8B-B14F-4D97-AF65-F5344CB8AC3E}">
        <p14:creationId xmlns:p14="http://schemas.microsoft.com/office/powerpoint/2010/main" val="3720025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5" name="Title 4"/>
          <p:cNvSpPr>
            <a:spLocks noGrp="1"/>
          </p:cNvSpPr>
          <p:nvPr>
            <p:ph type="title"/>
          </p:nvPr>
        </p:nvSpPr>
        <p:spPr/>
        <p:txBody>
          <a:bodyPr>
            <a:normAutofit fontScale="90000"/>
          </a:bodyPr>
          <a:lstStyle/>
          <a:p>
            <a:pPr algn="ctr"/>
            <a:r>
              <a:rPr lang="nl-BE" dirty="0" smtClean="0"/>
              <a:t>Probabilistische</a:t>
            </a:r>
            <a:r>
              <a:rPr lang="en-US" dirty="0" smtClean="0"/>
              <a:t> </a:t>
            </a:r>
            <a:r>
              <a:rPr lang="en-US" dirty="0" err="1" smtClean="0"/>
              <a:t>Programmeertalen</a:t>
            </a:r>
            <a:r>
              <a:rPr lang="en-US" dirty="0" smtClean="0"/>
              <a:t/>
            </a:r>
            <a:br>
              <a:rPr lang="en-US" dirty="0" smtClean="0"/>
            </a:br>
            <a:r>
              <a:rPr lang="en-US" dirty="0" smtClean="0"/>
              <a:t>(PPL’s </a:t>
            </a:r>
            <a:r>
              <a:rPr lang="en-US" dirty="0" err="1" smtClean="0"/>
              <a:t>engels</a:t>
            </a:r>
            <a:r>
              <a:rPr lang="en-US" dirty="0" smtClean="0"/>
              <a:t>)</a:t>
            </a:r>
            <a:endParaRPr lang="en-US" dirty="0"/>
          </a:p>
        </p:txBody>
      </p:sp>
      <p:cxnSp>
        <p:nvCxnSpPr>
          <p:cNvPr id="6" name="Straight Arrow Connector 5"/>
          <p:cNvCxnSpPr/>
          <p:nvPr/>
        </p:nvCxnSpPr>
        <p:spPr>
          <a:xfrm flipH="1">
            <a:off x="1827296"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75904"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27559" y="4635061"/>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err="1" smtClean="0"/>
                <a:t>ProbLog</a:t>
              </a:r>
              <a:endParaRPr lang="en-US" dirty="0"/>
            </a:p>
          </p:txBody>
        </p:sp>
      </p:grpSp>
      <p:grpSp>
        <p:nvGrpSpPr>
          <p:cNvPr id="11" name="Group 10"/>
          <p:cNvGrpSpPr/>
          <p:nvPr/>
        </p:nvGrpSpPr>
        <p:grpSpPr>
          <a:xfrm>
            <a:off x="3550335" y="4650827"/>
            <a:ext cx="1774168" cy="1114097"/>
            <a:chOff x="6773918" y="3804742"/>
            <a:chExt cx="1774168" cy="1114097"/>
          </a:xfrm>
        </p:grpSpPr>
        <p:sp>
          <p:nvSpPr>
            <p:cNvPr id="12" name="Oval 11"/>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4" name="Group 13"/>
          <p:cNvGrpSpPr/>
          <p:nvPr/>
        </p:nvGrpSpPr>
        <p:grpSpPr>
          <a:xfrm>
            <a:off x="2201726" y="1923696"/>
            <a:ext cx="4000501" cy="1986151"/>
            <a:chOff x="2571749" y="1981502"/>
            <a:chExt cx="4000501" cy="1986151"/>
          </a:xfrm>
        </p:grpSpPr>
        <p:grpSp>
          <p:nvGrpSpPr>
            <p:cNvPr id="15" name="Group 14"/>
            <p:cNvGrpSpPr/>
            <p:nvPr/>
          </p:nvGrpSpPr>
          <p:grpSpPr>
            <a:xfrm>
              <a:off x="2571750" y="1981502"/>
              <a:ext cx="4000500" cy="1986151"/>
              <a:chOff x="2571750" y="1981502"/>
              <a:chExt cx="4000500" cy="1986151"/>
            </a:xfrm>
          </p:grpSpPr>
          <p:pic>
            <p:nvPicPr>
              <p:cNvPr id="17" name="Picture 2" descr="Afbeeldingsresultaat voor bayes rule"/>
              <p:cNvPicPr>
                <a:picLocks noChangeAspect="1" noChangeArrowheads="1"/>
              </p:cNvPicPr>
              <p:nvPr/>
            </p:nvPicPr>
            <p:blipFill rotWithShape="1">
              <a:blip r:embed="rId3">
                <a:extLst>
                  <a:ext uri="{28A0092B-C50C-407E-A947-70E740481C1C}">
                    <a14:useLocalDpi xmlns:a14="http://schemas.microsoft.com/office/drawing/2010/main" val="0"/>
                  </a:ext>
                </a:extLst>
              </a:blip>
              <a:srcRect b="31149"/>
              <a:stretch/>
            </p:blipFill>
            <p:spPr bwMode="auto">
              <a:xfrm>
                <a:off x="2571750" y="2000250"/>
                <a:ext cx="4000500" cy="19674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16" name="Oval 15"/>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5815314" y="5830301"/>
            <a:ext cx="4963978" cy="276999"/>
          </a:xfrm>
          <a:prstGeom prst="rect">
            <a:avLst/>
          </a:prstGeom>
          <a:noFill/>
        </p:spPr>
        <p:txBody>
          <a:bodyPr wrap="square" rtlCol="0">
            <a:spAutoFit/>
          </a:bodyPr>
          <a:lstStyle/>
          <a:p>
            <a:r>
              <a:rPr lang="nl-BE" sz="1200" dirty="0">
                <a:hlinkClick r:id="rId4"/>
              </a:rPr>
              <a:t>http://probabilistic-programming.org/wiki/Home</a:t>
            </a:r>
            <a:endParaRPr lang="nl-BE" sz="1200" dirty="0"/>
          </a:p>
        </p:txBody>
      </p:sp>
    </p:spTree>
    <p:extLst>
      <p:ext uri="{BB962C8B-B14F-4D97-AF65-F5344CB8AC3E}">
        <p14:creationId xmlns:p14="http://schemas.microsoft.com/office/powerpoint/2010/main" val="1679742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5" name="Title 4"/>
          <p:cNvSpPr>
            <a:spLocks noGrp="1"/>
          </p:cNvSpPr>
          <p:nvPr>
            <p:ph type="title"/>
          </p:nvPr>
        </p:nvSpPr>
        <p:spPr/>
        <p:txBody>
          <a:bodyPr>
            <a:normAutofit fontScale="90000"/>
          </a:bodyPr>
          <a:lstStyle/>
          <a:p>
            <a:pPr algn="ctr"/>
            <a:r>
              <a:rPr lang="en-US" dirty="0" err="1" smtClean="0"/>
              <a:t>Probabilistische</a:t>
            </a:r>
            <a:r>
              <a:rPr lang="en-US" dirty="0"/>
              <a:t> </a:t>
            </a:r>
            <a:r>
              <a:rPr lang="en-US" dirty="0" err="1" smtClean="0"/>
              <a:t>Programmeertalen</a:t>
            </a:r>
            <a:r>
              <a:rPr lang="en-US" dirty="0" smtClean="0"/>
              <a:t/>
            </a:r>
            <a:br>
              <a:rPr lang="en-US" dirty="0" smtClean="0"/>
            </a:br>
            <a:r>
              <a:rPr lang="en-US" dirty="0" smtClean="0"/>
              <a:t>(PPL’s </a:t>
            </a:r>
            <a:r>
              <a:rPr lang="en-US" dirty="0" err="1"/>
              <a:t>engels</a:t>
            </a:r>
            <a:r>
              <a:rPr lang="en-US" dirty="0"/>
              <a:t>)</a:t>
            </a:r>
            <a:endParaRPr lang="en-US" dirty="0"/>
          </a:p>
        </p:txBody>
      </p:sp>
      <p:cxnSp>
        <p:nvCxnSpPr>
          <p:cNvPr id="6" name="Straight Arrow Connector 5"/>
          <p:cNvCxnSpPr/>
          <p:nvPr/>
        </p:nvCxnSpPr>
        <p:spPr>
          <a:xfrm flipH="1">
            <a:off x="1827296"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75904"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27559" y="4635061"/>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err="1" smtClean="0"/>
                <a:t>ProbLog</a:t>
              </a:r>
              <a:endParaRPr lang="en-US" dirty="0"/>
            </a:p>
          </p:txBody>
        </p:sp>
      </p:grpSp>
      <p:grpSp>
        <p:nvGrpSpPr>
          <p:cNvPr id="11" name="Group 10"/>
          <p:cNvGrpSpPr/>
          <p:nvPr/>
        </p:nvGrpSpPr>
        <p:grpSpPr>
          <a:xfrm>
            <a:off x="3550335" y="4650827"/>
            <a:ext cx="1774168" cy="1114097"/>
            <a:chOff x="6773918" y="3804742"/>
            <a:chExt cx="1774168" cy="1114097"/>
          </a:xfrm>
        </p:grpSpPr>
        <p:sp>
          <p:nvSpPr>
            <p:cNvPr id="12" name="Oval 11"/>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4" name="Group 13"/>
          <p:cNvGrpSpPr/>
          <p:nvPr/>
        </p:nvGrpSpPr>
        <p:grpSpPr>
          <a:xfrm>
            <a:off x="2201726" y="1923696"/>
            <a:ext cx="4000501" cy="1986151"/>
            <a:chOff x="2571749" y="1981502"/>
            <a:chExt cx="4000501" cy="1986151"/>
          </a:xfrm>
        </p:grpSpPr>
        <p:grpSp>
          <p:nvGrpSpPr>
            <p:cNvPr id="15" name="Group 14"/>
            <p:cNvGrpSpPr/>
            <p:nvPr/>
          </p:nvGrpSpPr>
          <p:grpSpPr>
            <a:xfrm>
              <a:off x="2571750" y="1981502"/>
              <a:ext cx="4000500" cy="1986151"/>
              <a:chOff x="2571750" y="1981502"/>
              <a:chExt cx="4000500" cy="1986151"/>
            </a:xfrm>
          </p:grpSpPr>
          <p:pic>
            <p:nvPicPr>
              <p:cNvPr id="17" name="Picture 2" descr="Afbeeldingsresultaat voor bayes rule"/>
              <p:cNvPicPr>
                <a:picLocks noChangeAspect="1" noChangeArrowheads="1"/>
              </p:cNvPicPr>
              <p:nvPr/>
            </p:nvPicPr>
            <p:blipFill rotWithShape="1">
              <a:blip r:embed="rId3">
                <a:extLst>
                  <a:ext uri="{28A0092B-C50C-407E-A947-70E740481C1C}">
                    <a14:useLocalDpi xmlns:a14="http://schemas.microsoft.com/office/drawing/2010/main" val="0"/>
                  </a:ext>
                </a:extLst>
              </a:blip>
              <a:srcRect b="31149"/>
              <a:stretch/>
            </p:blipFill>
            <p:spPr bwMode="auto">
              <a:xfrm>
                <a:off x="2571750" y="2000250"/>
                <a:ext cx="4000500" cy="19674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16" name="Oval 15"/>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Left-Right Arrow 19"/>
          <p:cNvSpPr/>
          <p:nvPr/>
        </p:nvSpPr>
        <p:spPr>
          <a:xfrm>
            <a:off x="2313727" y="5107659"/>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Multiply 21"/>
          <p:cNvSpPr/>
          <p:nvPr/>
        </p:nvSpPr>
        <p:spPr>
          <a:xfrm>
            <a:off x="2661129" y="4962741"/>
            <a:ext cx="429801" cy="42980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TextBox 22"/>
          <p:cNvSpPr txBox="1"/>
          <p:nvPr/>
        </p:nvSpPr>
        <p:spPr>
          <a:xfrm>
            <a:off x="821982" y="5749158"/>
            <a:ext cx="4108094" cy="369332"/>
          </a:xfrm>
          <a:prstGeom prst="rect">
            <a:avLst/>
          </a:prstGeom>
          <a:noFill/>
        </p:spPr>
        <p:txBody>
          <a:bodyPr wrap="square" rtlCol="0">
            <a:spAutoFit/>
          </a:bodyPr>
          <a:lstStyle/>
          <a:p>
            <a:pPr algn="ctr"/>
            <a:r>
              <a:rPr lang="nl-BE" dirty="0" smtClean="0"/>
              <a:t>Verschillend in inferentie methode</a:t>
            </a:r>
            <a:endParaRPr lang="nl-BE" dirty="0"/>
          </a:p>
        </p:txBody>
      </p:sp>
      <p:sp>
        <p:nvSpPr>
          <p:cNvPr id="24" name="TextBox 23"/>
          <p:cNvSpPr txBox="1"/>
          <p:nvPr/>
        </p:nvSpPr>
        <p:spPr>
          <a:xfrm>
            <a:off x="5815314" y="5830301"/>
            <a:ext cx="4963978" cy="276999"/>
          </a:xfrm>
          <a:prstGeom prst="rect">
            <a:avLst/>
          </a:prstGeom>
          <a:noFill/>
        </p:spPr>
        <p:txBody>
          <a:bodyPr wrap="square" rtlCol="0">
            <a:spAutoFit/>
          </a:bodyPr>
          <a:lstStyle/>
          <a:p>
            <a:r>
              <a:rPr lang="nl-BE" sz="1200" dirty="0">
                <a:hlinkClick r:id="rId4"/>
              </a:rPr>
              <a:t>http://probabilistic-programming.org/wiki/Home</a:t>
            </a:r>
            <a:endParaRPr lang="nl-BE" sz="1200" dirty="0"/>
          </a:p>
        </p:txBody>
      </p:sp>
    </p:spTree>
    <p:extLst>
      <p:ext uri="{BB962C8B-B14F-4D97-AF65-F5344CB8AC3E}">
        <p14:creationId xmlns:p14="http://schemas.microsoft.com/office/powerpoint/2010/main" val="865631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4" name="Content Placeholder 3"/>
          <p:cNvSpPr>
            <a:spLocks noGrp="1"/>
          </p:cNvSpPr>
          <p:nvPr>
            <p:ph sz="quarter" idx="13"/>
          </p:nvPr>
        </p:nvSpPr>
        <p:spPr/>
        <p:txBody>
          <a:bodyPr/>
          <a:lstStyle/>
          <a:p>
            <a:r>
              <a:rPr lang="en-US" dirty="0" err="1" smtClean="0"/>
              <a:t>Wat</a:t>
            </a:r>
            <a:endParaRPr lang="en-US" dirty="0" smtClean="0"/>
          </a:p>
          <a:p>
            <a:r>
              <a:rPr lang="en-US" dirty="0" err="1"/>
              <a:t>M</a:t>
            </a:r>
            <a:r>
              <a:rPr lang="en-US" dirty="0" err="1" smtClean="0"/>
              <a:t>otivatie</a:t>
            </a:r>
            <a:endParaRPr lang="en-US" dirty="0" smtClean="0"/>
          </a:p>
          <a:p>
            <a:r>
              <a:rPr lang="en-US" dirty="0" smtClean="0"/>
              <a:t>Hoe</a:t>
            </a:r>
          </a:p>
        </p:txBody>
      </p:sp>
      <p:sp>
        <p:nvSpPr>
          <p:cNvPr id="5" name="Title 4"/>
          <p:cNvSpPr>
            <a:spLocks noGrp="1"/>
          </p:cNvSpPr>
          <p:nvPr>
            <p:ph type="title"/>
          </p:nvPr>
        </p:nvSpPr>
        <p:spPr/>
        <p:txBody>
          <a:bodyPr>
            <a:normAutofit/>
          </a:bodyPr>
          <a:lstStyle/>
          <a:p>
            <a:pPr algn="ctr"/>
            <a:r>
              <a:rPr lang="en-US" dirty="0" err="1" smtClean="0"/>
              <a:t>Probleemstelling</a:t>
            </a:r>
            <a:endParaRPr lang="en-US" dirty="0"/>
          </a:p>
        </p:txBody>
      </p:sp>
    </p:spTree>
    <p:extLst>
      <p:ext uri="{BB962C8B-B14F-4D97-AF65-F5344CB8AC3E}">
        <p14:creationId xmlns:p14="http://schemas.microsoft.com/office/powerpoint/2010/main" val="475349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5" name="Title 4"/>
          <p:cNvSpPr>
            <a:spLocks noGrp="1"/>
          </p:cNvSpPr>
          <p:nvPr>
            <p:ph type="title"/>
          </p:nvPr>
        </p:nvSpPr>
        <p:spPr/>
        <p:txBody>
          <a:bodyPr/>
          <a:lstStyle/>
          <a:p>
            <a:pPr algn="ctr"/>
            <a:r>
              <a:rPr lang="en-US" dirty="0" err="1" smtClean="0"/>
              <a:t>Wat</a:t>
            </a:r>
            <a:endParaRPr lang="en-US" dirty="0"/>
          </a:p>
        </p:txBody>
      </p:sp>
      <p:grpSp>
        <p:nvGrpSpPr>
          <p:cNvPr id="9" name="Group 8"/>
          <p:cNvGrpSpPr/>
          <p:nvPr/>
        </p:nvGrpSpPr>
        <p:grpSpPr>
          <a:xfrm>
            <a:off x="5931968" y="1172634"/>
            <a:ext cx="1774168" cy="1114097"/>
            <a:chOff x="6773918" y="3804742"/>
            <a:chExt cx="1774168" cy="1114097"/>
          </a:xfrm>
        </p:grpSpPr>
        <p:sp>
          <p:nvSpPr>
            <p:cNvPr id="10" name="Oval 9"/>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aphicFrame>
        <p:nvGraphicFramePr>
          <p:cNvPr id="12" name="Table 11"/>
          <p:cNvGraphicFramePr>
            <a:graphicFrameLocks noGrp="1"/>
          </p:cNvGraphicFramePr>
          <p:nvPr>
            <p:extLst>
              <p:ext uri="{D42A27DB-BD31-4B8C-83A1-F6EECF244321}">
                <p14:modId xmlns:p14="http://schemas.microsoft.com/office/powerpoint/2010/main" val="1459799111"/>
              </p:ext>
            </p:extLst>
          </p:nvPr>
        </p:nvGraphicFramePr>
        <p:xfrm>
          <a:off x="1006248" y="2396358"/>
          <a:ext cx="6877524" cy="3468416"/>
        </p:xfrm>
        <a:graphic>
          <a:graphicData uri="http://schemas.openxmlformats.org/drawingml/2006/table">
            <a:tbl>
              <a:tblPr firstCol="1" bandRow="1">
                <a:tableStyleId>{5C22544A-7EE6-4342-B048-85BDC9FD1C3A}</a:tableStyleId>
              </a:tblPr>
              <a:tblGrid>
                <a:gridCol w="2882580"/>
                <a:gridCol w="1965434"/>
                <a:gridCol w="2029510"/>
              </a:tblGrid>
              <a:tr h="433552">
                <a:tc>
                  <a:txBody>
                    <a:bodyPr/>
                    <a:lstStyle/>
                    <a:p>
                      <a:pPr algn="ctr"/>
                      <a:r>
                        <a:rPr lang="nl-BE" dirty="0" err="1" smtClean="0"/>
                        <a:t>Performantie</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en-US" dirty="0" err="1" smtClean="0"/>
                        <a:t>Geheugengebruik</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NL" dirty="0" smtClean="0"/>
                        <a:t>Expressiviteit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Uitbreidbaarheid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Tools beschikbaar</a:t>
                      </a:r>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Moeilijkheidsgraad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Programmeerparadigma</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bl>
          </a:graphicData>
        </a:graphic>
      </p:graphicFrame>
      <p:grpSp>
        <p:nvGrpSpPr>
          <p:cNvPr id="13" name="Group 12"/>
          <p:cNvGrpSpPr/>
          <p:nvPr/>
        </p:nvGrpSpPr>
        <p:grpSpPr>
          <a:xfrm>
            <a:off x="3972716" y="1174098"/>
            <a:ext cx="1774168" cy="1114097"/>
            <a:chOff x="651642" y="3804743"/>
            <a:chExt cx="1774168" cy="1114097"/>
          </a:xfrm>
        </p:grpSpPr>
        <p:sp>
          <p:nvSpPr>
            <p:cNvPr id="14" name="Oval 1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13360" y="4177125"/>
              <a:ext cx="1250731" cy="369332"/>
            </a:xfrm>
            <a:prstGeom prst="rect">
              <a:avLst/>
            </a:prstGeom>
            <a:noFill/>
          </p:spPr>
          <p:txBody>
            <a:bodyPr wrap="square" rtlCol="0">
              <a:spAutoFit/>
            </a:bodyPr>
            <a:lstStyle/>
            <a:p>
              <a:pPr algn="ctr"/>
              <a:r>
                <a:rPr lang="en-US" dirty="0" err="1" smtClean="0"/>
                <a:t>ProbLog</a:t>
              </a:r>
              <a:endParaRPr lang="en-US" dirty="0"/>
            </a:p>
          </p:txBody>
        </p:sp>
      </p:grpSp>
      <p:sp>
        <p:nvSpPr>
          <p:cNvPr id="16" name="TextBox 15"/>
          <p:cNvSpPr txBox="1"/>
          <p:nvPr/>
        </p:nvSpPr>
        <p:spPr>
          <a:xfrm rot="16200000">
            <a:off x="-138274" y="3678620"/>
            <a:ext cx="1890261" cy="369332"/>
          </a:xfrm>
          <a:prstGeom prst="rect">
            <a:avLst/>
          </a:prstGeom>
          <a:noFill/>
        </p:spPr>
        <p:txBody>
          <a:bodyPr wrap="none" rtlCol="0">
            <a:spAutoFit/>
          </a:bodyPr>
          <a:lstStyle/>
          <a:p>
            <a:r>
              <a:rPr lang="nl-BE" dirty="0" smtClean="0"/>
              <a:t>Evaluatie criteria</a:t>
            </a:r>
            <a:endParaRPr lang="nl-BE" dirty="0"/>
          </a:p>
        </p:txBody>
      </p:sp>
      <p:grpSp>
        <p:nvGrpSpPr>
          <p:cNvPr id="17" name="Group 16"/>
          <p:cNvGrpSpPr/>
          <p:nvPr/>
        </p:nvGrpSpPr>
        <p:grpSpPr>
          <a:xfrm>
            <a:off x="1849821" y="1670971"/>
            <a:ext cx="982911" cy="617224"/>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3945135"/>
              <a:ext cx="1250730" cy="833311"/>
            </a:xfrm>
            <a:prstGeom prst="rect">
              <a:avLst/>
            </a:prstGeom>
            <a:noFill/>
          </p:spPr>
          <p:txBody>
            <a:bodyPr wrap="square" rtlCol="0">
              <a:spAutoFit/>
            </a:bodyPr>
            <a:lstStyle/>
            <a:p>
              <a:pPr algn="ctr"/>
              <a:r>
                <a:rPr lang="en-US" sz="1200" b="1" dirty="0" smtClean="0"/>
                <a:t>Case study</a:t>
              </a:r>
              <a:endParaRPr lang="en-US" sz="1200" b="1" dirty="0"/>
            </a:p>
          </p:txBody>
        </p:sp>
      </p:grpSp>
    </p:spTree>
    <p:extLst>
      <p:ext uri="{BB962C8B-B14F-4D97-AF65-F5344CB8AC3E}">
        <p14:creationId xmlns:p14="http://schemas.microsoft.com/office/powerpoint/2010/main" val="2669266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1446</Words>
  <Application>Microsoft Office PowerPoint</Application>
  <PresentationFormat>On-screen Show (4:3)</PresentationFormat>
  <Paragraphs>218</Paragraphs>
  <Slides>28</Slides>
  <Notes>22</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KU Leuven</vt:lpstr>
      <vt:lpstr>KU Leuven sedes</vt:lpstr>
      <vt:lpstr>Programmeren met onzekerheid: Een case study</vt:lpstr>
      <vt:lpstr>Inhoudsopgave</vt:lpstr>
      <vt:lpstr>Onzekerheid?</vt:lpstr>
      <vt:lpstr>Onzekerheid?</vt:lpstr>
      <vt:lpstr>Onzekerheid?</vt:lpstr>
      <vt:lpstr>Probabilistische Programmeertalen (PPL’s engels)</vt:lpstr>
      <vt:lpstr>Probabilistische Programmeertalen (PPL’s engels)</vt:lpstr>
      <vt:lpstr>Probleemstelling</vt:lpstr>
      <vt:lpstr>Wat</vt:lpstr>
      <vt:lpstr>Motivatie</vt:lpstr>
      <vt:lpstr>Motivatie</vt:lpstr>
      <vt:lpstr>Motivatie</vt:lpstr>
      <vt:lpstr>Motivatie</vt:lpstr>
      <vt:lpstr>Hoe</vt:lpstr>
      <vt:lpstr>Spel</vt:lpstr>
      <vt:lpstr>Spel</vt:lpstr>
      <vt:lpstr>Spel</vt:lpstr>
      <vt:lpstr>Spel</vt:lpstr>
      <vt:lpstr>Spel</vt:lpstr>
      <vt:lpstr>Spel</vt:lpstr>
      <vt:lpstr>Spel</vt:lpstr>
      <vt:lpstr>Spel</vt:lpstr>
      <vt:lpstr>Spel</vt:lpstr>
      <vt:lpstr>Kleuren ratio</vt:lpstr>
      <vt:lpstr>Mogelijke score</vt:lpstr>
      <vt:lpstr>PowerPoint Presentation</vt:lpstr>
      <vt:lpstr>Resultaten</vt:lpstr>
      <vt:lpstr>Toekomst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2017-11-24T17:38:22Z</dcterms:modified>
</cp:coreProperties>
</file>