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8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0E31-61C9-834A-A8A4-5D9C70C66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Methods: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AB033-7579-FF4F-B8B0-3D11632B1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Created, Designed, and Produced</a:t>
            </a:r>
          </a:p>
          <a:p>
            <a:r>
              <a:rPr lang="en-US" dirty="0"/>
              <a:t>by Kaan Kayaalp and Sujay Swain</a:t>
            </a:r>
          </a:p>
        </p:txBody>
      </p:sp>
    </p:spTree>
    <p:extLst>
      <p:ext uri="{BB962C8B-B14F-4D97-AF65-F5344CB8AC3E}">
        <p14:creationId xmlns:p14="http://schemas.microsoft.com/office/powerpoint/2010/main" val="40013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20178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4070510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7894104" y="4055431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Repeat Increment</a:t>
            </a:r>
          </a:p>
        </p:txBody>
      </p:sp>
    </p:spTree>
    <p:extLst>
      <p:ext uri="{BB962C8B-B14F-4D97-AF65-F5344CB8AC3E}">
        <p14:creationId xmlns:p14="http://schemas.microsoft.com/office/powerpoint/2010/main" val="153142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91329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6623376" y="405543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7894104" y="405543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2 &lt; 7</a:t>
            </a:r>
          </a:p>
        </p:txBody>
      </p:sp>
    </p:spTree>
    <p:extLst>
      <p:ext uri="{BB962C8B-B14F-4D97-AF65-F5344CB8AC3E}">
        <p14:creationId xmlns:p14="http://schemas.microsoft.com/office/powerpoint/2010/main" val="61075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27371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7894104" y="405543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&amp;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Check R</a:t>
            </a:r>
          </a:p>
        </p:txBody>
      </p:sp>
    </p:spTree>
    <p:extLst>
      <p:ext uri="{BB962C8B-B14F-4D97-AF65-F5344CB8AC3E}">
        <p14:creationId xmlns:p14="http://schemas.microsoft.com/office/powerpoint/2010/main" val="338750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34754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7948447" y="405543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6595581" y="405543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2 &lt;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BUT R is on the left of L</a:t>
            </a:r>
          </a:p>
        </p:txBody>
      </p:sp>
    </p:spTree>
    <p:extLst>
      <p:ext uri="{BB962C8B-B14F-4D97-AF65-F5344CB8AC3E}">
        <p14:creationId xmlns:p14="http://schemas.microsoft.com/office/powerpoint/2010/main" val="349393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90953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7948447" y="405543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6649925" y="407051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1408984" y="405543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SWAP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R and P</a:t>
            </a:r>
          </a:p>
        </p:txBody>
      </p:sp>
    </p:spTree>
    <p:extLst>
      <p:ext uri="{BB962C8B-B14F-4D97-AF65-F5344CB8AC3E}">
        <p14:creationId xmlns:p14="http://schemas.microsoft.com/office/powerpoint/2010/main" val="373580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68472"/>
              </p:ext>
            </p:extLst>
          </p:nvPr>
        </p:nvGraphicFramePr>
        <p:xfrm>
          <a:off x="1211254" y="2341559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8308212" y="3987478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7009690" y="3986914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1018571" y="3987479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SPLIT into two arrays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AND SORT AGAIN*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23862"/>
              </p:ext>
            </p:extLst>
          </p:nvPr>
        </p:nvGraphicFramePr>
        <p:xfrm>
          <a:off x="7127202" y="2348898"/>
          <a:ext cx="3853542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212983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098895225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05442CF-C2D5-7743-A0B0-8189C9E76CF6}"/>
              </a:ext>
            </a:extLst>
          </p:cNvPr>
          <p:cNvSpPr txBox="1"/>
          <p:nvPr/>
        </p:nvSpPr>
        <p:spPr>
          <a:xfrm>
            <a:off x="239952" y="635485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*Recursion</a:t>
            </a:r>
          </a:p>
        </p:txBody>
      </p:sp>
    </p:spTree>
    <p:extLst>
      <p:ext uri="{BB962C8B-B14F-4D97-AF65-F5344CB8AC3E}">
        <p14:creationId xmlns:p14="http://schemas.microsoft.com/office/powerpoint/2010/main" val="231679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4034143" y="398635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6612910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8 &gt; 7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93237"/>
              </p:ext>
            </p:extLst>
          </p:nvPr>
        </p:nvGraphicFramePr>
        <p:xfrm>
          <a:off x="4169228" y="2347769"/>
          <a:ext cx="3853542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212983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098895225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5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064809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4034143" y="398635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5723847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8 &gt; 7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88158"/>
              </p:ext>
            </p:extLst>
          </p:nvPr>
        </p:nvGraphicFramePr>
        <p:xfrm>
          <a:off x="4169228" y="2347769"/>
          <a:ext cx="3853542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212983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098895225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3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3741288" y="398635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4457691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And 7 &lt;= 7 BUT R on left of 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52892"/>
              </p:ext>
            </p:extLst>
          </p:nvPr>
        </p:nvGraphicFramePr>
        <p:xfrm>
          <a:off x="4169228" y="2347769"/>
          <a:ext cx="3853542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212983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098895225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6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3741288" y="398635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4457691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Swap R with P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AND SPLIT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69933"/>
              </p:ext>
            </p:extLst>
          </p:nvPr>
        </p:nvGraphicFramePr>
        <p:xfrm>
          <a:off x="4169228" y="2347769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0E1C4D-6460-D248-B13E-6BD8A02E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45679"/>
              </p:ext>
            </p:extLst>
          </p:nvPr>
        </p:nvGraphicFramePr>
        <p:xfrm>
          <a:off x="6190759" y="2347769"/>
          <a:ext cx="2569028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882540854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0E31-61C9-834A-A8A4-5D9C70C66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61536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6501978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4714929" y="3985786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5618806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SORT Again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0E1C4D-6460-D248-B13E-6BD8A02E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69593"/>
              </p:ext>
            </p:extLst>
          </p:nvPr>
        </p:nvGraphicFramePr>
        <p:xfrm>
          <a:off x="4811484" y="2347204"/>
          <a:ext cx="2569028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882540854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4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L at Max so Stop and Swap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0E1C4D-6460-D248-B13E-6BD8A02E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49427"/>
              </p:ext>
            </p:extLst>
          </p:nvPr>
        </p:nvGraphicFramePr>
        <p:xfrm>
          <a:off x="4811484" y="2347204"/>
          <a:ext cx="2569028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882540854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7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SPLIT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0E1C4D-6460-D248-B13E-6BD8A02E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90603"/>
              </p:ext>
            </p:extLst>
          </p:nvPr>
        </p:nvGraphicFramePr>
        <p:xfrm>
          <a:off x="4811484" y="2347204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789789-7854-A04F-B9B4-32C0BB4AF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71446"/>
              </p:ext>
            </p:extLst>
          </p:nvPr>
        </p:nvGraphicFramePr>
        <p:xfrm>
          <a:off x="6372959" y="2347204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40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Sorted because One Element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21563"/>
              </p:ext>
            </p:extLst>
          </p:nvPr>
        </p:nvGraphicFramePr>
        <p:xfrm>
          <a:off x="7544869" y="2347205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06AFEA-277B-D64B-BEF5-6FD0D27DC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14523"/>
              </p:ext>
            </p:extLst>
          </p:nvPr>
        </p:nvGraphicFramePr>
        <p:xfrm>
          <a:off x="5453742" y="2347205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C0396F-73B4-7F42-84D5-F8053006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14476"/>
              </p:ext>
            </p:extLst>
          </p:nvPr>
        </p:nvGraphicFramePr>
        <p:xfrm>
          <a:off x="3180233" y="2347205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3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23799"/>
              </p:ext>
            </p:extLst>
          </p:nvPr>
        </p:nvGraphicFramePr>
        <p:xfrm>
          <a:off x="3526972" y="340372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17AFB5-4885-CF44-B17C-F3901887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61515"/>
              </p:ext>
            </p:extLst>
          </p:nvPr>
        </p:nvGraphicFramePr>
        <p:xfrm>
          <a:off x="3526972" y="2149185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C2292C2-CFA9-C743-ADF7-611FFC4F2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91106"/>
              </p:ext>
            </p:extLst>
          </p:nvPr>
        </p:nvGraphicFramePr>
        <p:xfrm>
          <a:off x="3526972" y="4162046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E81061-E596-6045-9790-5C5BDF69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51677"/>
              </p:ext>
            </p:extLst>
          </p:nvPr>
        </p:nvGraphicFramePr>
        <p:xfrm>
          <a:off x="6382713" y="4162046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62557276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412206527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9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C2292C2-CFA9-C743-ADF7-611FFC4F2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23373"/>
              </p:ext>
            </p:extLst>
          </p:nvPr>
        </p:nvGraphicFramePr>
        <p:xfrm>
          <a:off x="1353399" y="436991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E81061-E596-6045-9790-5C5BDF69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77852"/>
              </p:ext>
            </p:extLst>
          </p:nvPr>
        </p:nvGraphicFramePr>
        <p:xfrm>
          <a:off x="8241493" y="436991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62557276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412206527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979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A57976-99B3-AD4D-A353-F1696B8F7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0042"/>
              </p:ext>
            </p:extLst>
          </p:nvPr>
        </p:nvGraphicFramePr>
        <p:xfrm>
          <a:off x="1194037" y="2652005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4AA13-90EE-304C-92FA-1615A319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436"/>
              </p:ext>
            </p:extLst>
          </p:nvPr>
        </p:nvGraphicFramePr>
        <p:xfrm>
          <a:off x="2918976" y="2678233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2C36C8-DF28-F242-B7E3-7F19C2970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92395"/>
              </p:ext>
            </p:extLst>
          </p:nvPr>
        </p:nvGraphicFramePr>
        <p:xfrm>
          <a:off x="7817190" y="2652004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C3E849-9C5D-C543-A723-7B034D147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20113"/>
              </p:ext>
            </p:extLst>
          </p:nvPr>
        </p:nvGraphicFramePr>
        <p:xfrm>
          <a:off x="9663478" y="2678232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59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Recombine All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3230C0-FBCC-6049-AFC4-42182A95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77505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3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0E31-61C9-834A-A8A4-5D9C70C66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9219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422" y="191555"/>
            <a:ext cx="9019620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SPLIT into two arrays of approximate size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89453"/>
              </p:ext>
            </p:extLst>
          </p:nvPr>
        </p:nvGraphicFramePr>
        <p:xfrm>
          <a:off x="1748433" y="925202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42EB2C-D266-D742-A055-5BEF56DC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02121"/>
              </p:ext>
            </p:extLst>
          </p:nvPr>
        </p:nvGraphicFramePr>
        <p:xfrm>
          <a:off x="1106176" y="2773335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23657913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8271282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10972199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91064497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750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9BAF05-CB9A-D147-B695-DBE21BDA3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05608"/>
              </p:ext>
            </p:extLst>
          </p:nvPr>
        </p:nvGraphicFramePr>
        <p:xfrm>
          <a:off x="6886489" y="2773335"/>
          <a:ext cx="3853542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5565631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17325147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846CBE-F33F-464C-8A8A-477C35AF8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16946"/>
              </p:ext>
            </p:extLst>
          </p:nvPr>
        </p:nvGraphicFramePr>
        <p:xfrm>
          <a:off x="671461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0051107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43460622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43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AEE96A-CAD2-4F43-B8AC-0E6D9EA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36309"/>
              </p:ext>
            </p:extLst>
          </p:nvPr>
        </p:nvGraphicFramePr>
        <p:xfrm>
          <a:off x="3675204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342929079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64049193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8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915933-54DA-3442-B16A-A52DFBD57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41722"/>
              </p:ext>
            </p:extLst>
          </p:nvPr>
        </p:nvGraphicFramePr>
        <p:xfrm>
          <a:off x="6886489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4230707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8476907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35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B310F5-2957-6F4A-AB7E-D949670F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4353"/>
              </p:ext>
            </p:extLst>
          </p:nvPr>
        </p:nvGraphicFramePr>
        <p:xfrm>
          <a:off x="9742115" y="4621468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04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422" y="191555"/>
            <a:ext cx="9019620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SPLIT into two arrays of approximate size</a:t>
            </a:r>
          </a:p>
          <a:p>
            <a:pPr algn="ctr"/>
            <a:r>
              <a:rPr lang="en-US" sz="4000" dirty="0"/>
              <a:t>AND REPEAT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7E59D5-F5BB-9248-83D0-9C5ECFDE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44590"/>
              </p:ext>
            </p:extLst>
          </p:nvPr>
        </p:nvGraphicFramePr>
        <p:xfrm>
          <a:off x="851343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0051107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43460622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435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FA55CA-27DC-CB4B-A6B4-A38F57636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27205"/>
              </p:ext>
            </p:extLst>
          </p:nvPr>
        </p:nvGraphicFramePr>
        <p:xfrm>
          <a:off x="3855086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342929079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64049193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86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F357F3-E8A5-DA42-8C7C-EBF55BD33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03024"/>
              </p:ext>
            </p:extLst>
          </p:nvPr>
        </p:nvGraphicFramePr>
        <p:xfrm>
          <a:off x="7066371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4230707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8476907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35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BBFF7-BDA6-8344-BE85-31E13E860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4934"/>
              </p:ext>
            </p:extLst>
          </p:nvPr>
        </p:nvGraphicFramePr>
        <p:xfrm>
          <a:off x="9921997" y="16889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AA9EF7D-90AF-9C48-BC40-289C143BD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66329"/>
              </p:ext>
            </p:extLst>
          </p:nvPr>
        </p:nvGraphicFramePr>
        <p:xfrm>
          <a:off x="270830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5B5ECD-89D4-A644-8DE9-88634CEC6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32186"/>
              </p:ext>
            </p:extLst>
          </p:nvPr>
        </p:nvGraphicFramePr>
        <p:xfrm>
          <a:off x="2135857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8641B-1857-A044-9633-F607C555F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46855"/>
              </p:ext>
            </p:extLst>
          </p:nvPr>
        </p:nvGraphicFramePr>
        <p:xfrm>
          <a:off x="385508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0A9CFB-EAB8-494F-8689-24815AA93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18755"/>
              </p:ext>
            </p:extLst>
          </p:nvPr>
        </p:nvGraphicFramePr>
        <p:xfrm>
          <a:off x="539746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45731E-51F5-F246-BA06-51222E1C7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82414"/>
              </p:ext>
            </p:extLst>
          </p:nvPr>
        </p:nvGraphicFramePr>
        <p:xfrm>
          <a:off x="7066371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5E9397-5126-EA44-BE2B-1A51CBC0E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3170"/>
              </p:ext>
            </p:extLst>
          </p:nvPr>
        </p:nvGraphicFramePr>
        <p:xfrm>
          <a:off x="8637483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7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INITIAL UNSORTED ARRAY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7452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49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422" y="191555"/>
            <a:ext cx="9019620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For Each Split </a:t>
            </a:r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The Problem becomes sorting SMALLER SORTED ARRAYS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NOTE: Arrays of Length 1 are sorted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AA9EF7D-90AF-9C48-BC40-289C143BD87C}"/>
              </a:ext>
            </a:extLst>
          </p:cNvPr>
          <p:cNvGraphicFramePr>
            <a:graphicFrameLocks noGrp="1"/>
          </p:cNvGraphicFramePr>
          <p:nvPr/>
        </p:nvGraphicFramePr>
        <p:xfrm>
          <a:off x="270830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5B5ECD-89D4-A644-8DE9-88634CEC6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07136"/>
              </p:ext>
            </p:extLst>
          </p:nvPr>
        </p:nvGraphicFramePr>
        <p:xfrm>
          <a:off x="2135857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8641B-1857-A044-9633-F607C555FD76}"/>
              </a:ext>
            </a:extLst>
          </p:cNvPr>
          <p:cNvGraphicFramePr>
            <a:graphicFrameLocks noGrp="1"/>
          </p:cNvGraphicFramePr>
          <p:nvPr/>
        </p:nvGraphicFramePr>
        <p:xfrm>
          <a:off x="385508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0A9CFB-EAB8-494F-8689-24815AA93F91}"/>
              </a:ext>
            </a:extLst>
          </p:cNvPr>
          <p:cNvGraphicFramePr>
            <a:graphicFrameLocks noGrp="1"/>
          </p:cNvGraphicFramePr>
          <p:nvPr/>
        </p:nvGraphicFramePr>
        <p:xfrm>
          <a:off x="539746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45731E-51F5-F246-BA06-51222E1C71DC}"/>
              </a:ext>
            </a:extLst>
          </p:cNvPr>
          <p:cNvGraphicFramePr>
            <a:graphicFrameLocks noGrp="1"/>
          </p:cNvGraphicFramePr>
          <p:nvPr/>
        </p:nvGraphicFramePr>
        <p:xfrm>
          <a:off x="7066371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5E9397-5126-EA44-BE2B-1A51CBC0E730}"/>
              </a:ext>
            </a:extLst>
          </p:cNvPr>
          <p:cNvGraphicFramePr>
            <a:graphicFrameLocks noGrp="1"/>
          </p:cNvGraphicFramePr>
          <p:nvPr/>
        </p:nvGraphicFramePr>
        <p:xfrm>
          <a:off x="8637483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422" y="191555"/>
            <a:ext cx="9019620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For Each Split </a:t>
            </a:r>
            <a:r>
              <a:rPr lang="en-US" sz="4000" dirty="0">
                <a:sym typeface="Wingdings" pitchFamily="2" charset="2"/>
              </a:rPr>
              <a:t> Merge Sorted Arrays</a:t>
            </a:r>
          </a:p>
          <a:p>
            <a:pPr algn="ctr"/>
            <a:r>
              <a:rPr lang="en-US" sz="4000" dirty="0">
                <a:sym typeface="Wingdings" pitchFamily="2" charset="2"/>
              </a:rPr>
              <a:t>By comparing first elements</a:t>
            </a:r>
            <a:endParaRPr lang="en-US" sz="4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AA9EF7D-90AF-9C48-BC40-289C143BD87C}"/>
              </a:ext>
            </a:extLst>
          </p:cNvPr>
          <p:cNvGraphicFramePr>
            <a:graphicFrameLocks noGrp="1"/>
          </p:cNvGraphicFramePr>
          <p:nvPr/>
        </p:nvGraphicFramePr>
        <p:xfrm>
          <a:off x="270830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5B5ECD-89D4-A644-8DE9-88634CEC64FA}"/>
              </a:ext>
            </a:extLst>
          </p:cNvPr>
          <p:cNvGraphicFramePr>
            <a:graphicFrameLocks noGrp="1"/>
          </p:cNvGraphicFramePr>
          <p:nvPr/>
        </p:nvGraphicFramePr>
        <p:xfrm>
          <a:off x="2135857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8641B-1857-A044-9633-F607C555FD76}"/>
              </a:ext>
            </a:extLst>
          </p:cNvPr>
          <p:cNvGraphicFramePr>
            <a:graphicFrameLocks noGrp="1"/>
          </p:cNvGraphicFramePr>
          <p:nvPr/>
        </p:nvGraphicFramePr>
        <p:xfrm>
          <a:off x="385508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0A9CFB-EAB8-494F-8689-24815AA93F91}"/>
              </a:ext>
            </a:extLst>
          </p:cNvPr>
          <p:cNvGraphicFramePr>
            <a:graphicFrameLocks noGrp="1"/>
          </p:cNvGraphicFramePr>
          <p:nvPr/>
        </p:nvGraphicFramePr>
        <p:xfrm>
          <a:off x="539746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45731E-51F5-F246-BA06-51222E1C71DC}"/>
              </a:ext>
            </a:extLst>
          </p:cNvPr>
          <p:cNvGraphicFramePr>
            <a:graphicFrameLocks noGrp="1"/>
          </p:cNvGraphicFramePr>
          <p:nvPr/>
        </p:nvGraphicFramePr>
        <p:xfrm>
          <a:off x="7066371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5E9397-5126-EA44-BE2B-1A51CBC0E730}"/>
              </a:ext>
            </a:extLst>
          </p:cNvPr>
          <p:cNvGraphicFramePr>
            <a:graphicFrameLocks noGrp="1"/>
          </p:cNvGraphicFramePr>
          <p:nvPr/>
        </p:nvGraphicFramePr>
        <p:xfrm>
          <a:off x="8637483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45C58F-C881-7B49-BB4A-3659A537C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4859"/>
              </p:ext>
            </p:extLst>
          </p:nvPr>
        </p:nvGraphicFramePr>
        <p:xfrm>
          <a:off x="851343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0051107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43460622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435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305D3B-9433-8D40-9F05-E567F013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85504"/>
              </p:ext>
            </p:extLst>
          </p:nvPr>
        </p:nvGraphicFramePr>
        <p:xfrm>
          <a:off x="3855086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342929079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64049193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8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68D7F2-C34E-514F-99E1-089F5639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17147"/>
              </p:ext>
            </p:extLst>
          </p:nvPr>
        </p:nvGraphicFramePr>
        <p:xfrm>
          <a:off x="7066371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4230707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8476907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3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F3B02B-DBE3-504D-B0BB-5AD95CCDF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82243"/>
              </p:ext>
            </p:extLst>
          </p:nvPr>
        </p:nvGraphicFramePr>
        <p:xfrm>
          <a:off x="9921997" y="16889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613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766" y="191555"/>
            <a:ext cx="11534931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 combine splits by comparing first elements to sort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3750"/>
              </p:ext>
            </p:extLst>
          </p:nvPr>
        </p:nvGraphicFramePr>
        <p:xfrm>
          <a:off x="1748433" y="925202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42EB2C-D266-D742-A055-5BEF56DC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55973"/>
              </p:ext>
            </p:extLst>
          </p:nvPr>
        </p:nvGraphicFramePr>
        <p:xfrm>
          <a:off x="1106176" y="2773335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23657913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8271282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10972199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91064497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750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9BAF05-CB9A-D147-B695-DBE21BDA338A}"/>
              </a:ext>
            </a:extLst>
          </p:cNvPr>
          <p:cNvGraphicFramePr>
            <a:graphicFrameLocks noGrp="1"/>
          </p:cNvGraphicFramePr>
          <p:nvPr/>
        </p:nvGraphicFramePr>
        <p:xfrm>
          <a:off x="6886489" y="2773335"/>
          <a:ext cx="3853542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5565631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17325147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846CBE-F33F-464C-8A8A-477C35AF8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48478"/>
              </p:ext>
            </p:extLst>
          </p:nvPr>
        </p:nvGraphicFramePr>
        <p:xfrm>
          <a:off x="671461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0051107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43460622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43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AEE96A-CAD2-4F43-B8AC-0E6D9EAC68FC}"/>
              </a:ext>
            </a:extLst>
          </p:cNvPr>
          <p:cNvGraphicFramePr>
            <a:graphicFrameLocks noGrp="1"/>
          </p:cNvGraphicFramePr>
          <p:nvPr/>
        </p:nvGraphicFramePr>
        <p:xfrm>
          <a:off x="3675204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342929079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64049193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8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915933-54DA-3442-B16A-A52DFBD57260}"/>
              </a:ext>
            </a:extLst>
          </p:cNvPr>
          <p:cNvGraphicFramePr>
            <a:graphicFrameLocks noGrp="1"/>
          </p:cNvGraphicFramePr>
          <p:nvPr/>
        </p:nvGraphicFramePr>
        <p:xfrm>
          <a:off x="6886489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4230707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8476907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35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B310F5-2957-6F4A-AB7E-D949670FE4E7}"/>
              </a:ext>
            </a:extLst>
          </p:cNvPr>
          <p:cNvGraphicFramePr>
            <a:graphicFrameLocks noGrp="1"/>
          </p:cNvGraphicFramePr>
          <p:nvPr/>
        </p:nvGraphicFramePr>
        <p:xfrm>
          <a:off x="9742115" y="4621468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sp>
        <p:nvSpPr>
          <p:cNvPr id="2" name="Down Arrow 1">
            <a:extLst>
              <a:ext uri="{FF2B5EF4-FFF2-40B4-BE49-F238E27FC236}">
                <a16:creationId xmlns:a16="http://schemas.microsoft.com/office/drawing/2014/main" id="{A2B40BC7-40CD-2C4B-89DD-ACCF50A06C5F}"/>
              </a:ext>
            </a:extLst>
          </p:cNvPr>
          <p:cNvSpPr/>
          <p:nvPr/>
        </p:nvSpPr>
        <p:spPr>
          <a:xfrm rot="10800000">
            <a:off x="104931" y="1094282"/>
            <a:ext cx="371835" cy="504419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1883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86BC532F-AB36-1D4C-A075-61ED92C1875F}"/>
              </a:ext>
            </a:extLst>
          </p:cNvPr>
          <p:cNvSpPr/>
          <p:nvPr/>
        </p:nvSpPr>
        <p:spPr>
          <a:xfrm rot="10800000">
            <a:off x="1843785" y="4032664"/>
            <a:ext cx="719528" cy="999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E843E44-B159-984D-8E42-953406F6EEF7}"/>
              </a:ext>
            </a:extLst>
          </p:cNvPr>
          <p:cNvSpPr/>
          <p:nvPr/>
        </p:nvSpPr>
        <p:spPr>
          <a:xfrm rot="10800000">
            <a:off x="9628681" y="4032665"/>
            <a:ext cx="719528" cy="9990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4E05F4-553B-094E-A2C0-5DB1721654AE}"/>
              </a:ext>
            </a:extLst>
          </p:cNvPr>
          <p:cNvSpPr/>
          <p:nvPr/>
        </p:nvSpPr>
        <p:spPr>
          <a:xfrm rot="10800000">
            <a:off x="3169790" y="4032664"/>
            <a:ext cx="719528" cy="999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686C2-9164-C34B-8D04-A47E6E7D5702}"/>
              </a:ext>
            </a:extLst>
          </p:cNvPr>
          <p:cNvSpPr txBox="1"/>
          <p:nvPr/>
        </p:nvSpPr>
        <p:spPr>
          <a:xfrm>
            <a:off x="2783792" y="5031689"/>
            <a:ext cx="149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Compare Left</a:t>
            </a:r>
          </a:p>
          <a:p>
            <a:pPr algn="ctr"/>
            <a:r>
              <a:rPr lang="en-US" dirty="0"/>
              <a:t>( L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CCFEF-9ECD-D642-9A95-6033BE93A17D}"/>
              </a:ext>
            </a:extLst>
          </p:cNvPr>
          <p:cNvSpPr txBox="1"/>
          <p:nvPr/>
        </p:nvSpPr>
        <p:spPr>
          <a:xfrm>
            <a:off x="1457474" y="5032253"/>
            <a:ext cx="149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</a:t>
            </a:r>
          </a:p>
          <a:p>
            <a:pPr algn="ctr"/>
            <a:r>
              <a:rPr lang="en-US" dirty="0"/>
              <a:t>( P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39F0F-4434-1B4E-8FAD-E01F4A48A66F}"/>
              </a:ext>
            </a:extLst>
          </p:cNvPr>
          <p:cNvSpPr txBox="1"/>
          <p:nvPr/>
        </p:nvSpPr>
        <p:spPr>
          <a:xfrm>
            <a:off x="9187094" y="5031689"/>
            <a:ext cx="160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Compare Right</a:t>
            </a:r>
          </a:p>
          <a:p>
            <a:pPr algn="ctr"/>
            <a:r>
              <a:rPr lang="en-US" dirty="0"/>
              <a:t>( R 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46429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Want L &gt; P and R &lt; P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Note P is Arbitrary</a:t>
            </a:r>
          </a:p>
        </p:txBody>
      </p:sp>
    </p:spTree>
    <p:extLst>
      <p:ext uri="{BB962C8B-B14F-4D97-AF65-F5344CB8AC3E}">
        <p14:creationId xmlns:p14="http://schemas.microsoft.com/office/powerpoint/2010/main" val="25948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86BC532F-AB36-1D4C-A075-61ED92C1875F}"/>
              </a:ext>
            </a:extLst>
          </p:cNvPr>
          <p:cNvSpPr/>
          <p:nvPr/>
        </p:nvSpPr>
        <p:spPr>
          <a:xfrm rot="10800000">
            <a:off x="1843785" y="4032664"/>
            <a:ext cx="719528" cy="999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E843E44-B159-984D-8E42-953406F6EEF7}"/>
              </a:ext>
            </a:extLst>
          </p:cNvPr>
          <p:cNvSpPr/>
          <p:nvPr/>
        </p:nvSpPr>
        <p:spPr>
          <a:xfrm rot="10800000">
            <a:off x="9628681" y="4032665"/>
            <a:ext cx="719528" cy="9990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4E05F4-553B-094E-A2C0-5DB1721654AE}"/>
              </a:ext>
            </a:extLst>
          </p:cNvPr>
          <p:cNvSpPr/>
          <p:nvPr/>
        </p:nvSpPr>
        <p:spPr>
          <a:xfrm rot="10800000">
            <a:off x="3169790" y="4032664"/>
            <a:ext cx="719528" cy="999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686C2-9164-C34B-8D04-A47E6E7D5702}"/>
              </a:ext>
            </a:extLst>
          </p:cNvPr>
          <p:cNvSpPr txBox="1"/>
          <p:nvPr/>
        </p:nvSpPr>
        <p:spPr>
          <a:xfrm>
            <a:off x="2783792" y="5031689"/>
            <a:ext cx="149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Compare Left</a:t>
            </a:r>
          </a:p>
          <a:p>
            <a:pPr algn="ctr"/>
            <a:r>
              <a:rPr lang="en-US" dirty="0"/>
              <a:t>( L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CCFEF-9ECD-D642-9A95-6033BE93A17D}"/>
              </a:ext>
            </a:extLst>
          </p:cNvPr>
          <p:cNvSpPr txBox="1"/>
          <p:nvPr/>
        </p:nvSpPr>
        <p:spPr>
          <a:xfrm>
            <a:off x="1457474" y="5032253"/>
            <a:ext cx="149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</a:t>
            </a:r>
          </a:p>
          <a:p>
            <a:pPr algn="ctr"/>
            <a:r>
              <a:rPr lang="en-US" dirty="0"/>
              <a:t>( P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39F0F-4434-1B4E-8FAD-E01F4A48A66F}"/>
              </a:ext>
            </a:extLst>
          </p:cNvPr>
          <p:cNvSpPr txBox="1"/>
          <p:nvPr/>
        </p:nvSpPr>
        <p:spPr>
          <a:xfrm>
            <a:off x="9187094" y="5031689"/>
            <a:ext cx="160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Compare Right</a:t>
            </a:r>
          </a:p>
          <a:p>
            <a:pPr algn="ctr"/>
            <a:r>
              <a:rPr lang="en-US" dirty="0"/>
              <a:t>( R 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121380"/>
            <a:ext cx="6801612" cy="1265082"/>
          </a:xfrm>
        </p:spPr>
        <p:txBody>
          <a:bodyPr>
            <a:noAutofit/>
          </a:bodyPr>
          <a:lstStyle/>
          <a:p>
            <a:r>
              <a:rPr lang="en-US" sz="4000" dirty="0"/>
              <a:t>4 &lt; 7</a:t>
            </a:r>
          </a:p>
        </p:txBody>
      </p:sp>
    </p:spTree>
    <p:extLst>
      <p:ext uri="{BB962C8B-B14F-4D97-AF65-F5344CB8AC3E}">
        <p14:creationId xmlns:p14="http://schemas.microsoft.com/office/powerpoint/2010/main" val="234275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00107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4051557" y="4032664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32664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9187094" y="4032665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121380"/>
            <a:ext cx="6801612" cy="1265082"/>
          </a:xfrm>
        </p:spPr>
        <p:txBody>
          <a:bodyPr>
            <a:noAutofit/>
          </a:bodyPr>
          <a:lstStyle/>
          <a:p>
            <a:r>
              <a:rPr lang="en-US" sz="4000" dirty="0"/>
              <a:t>5 &lt; 7</a:t>
            </a:r>
          </a:p>
        </p:txBody>
      </p:sp>
    </p:spTree>
    <p:extLst>
      <p:ext uri="{BB962C8B-B14F-4D97-AF65-F5344CB8AC3E}">
        <p14:creationId xmlns:p14="http://schemas.microsoft.com/office/powerpoint/2010/main" val="233144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43275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4070510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32664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9187094" y="4032665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98895"/>
            <a:ext cx="6801612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Check R</a:t>
            </a:r>
          </a:p>
        </p:txBody>
      </p:sp>
    </p:spTree>
    <p:extLst>
      <p:ext uri="{BB962C8B-B14F-4D97-AF65-F5344CB8AC3E}">
        <p14:creationId xmlns:p14="http://schemas.microsoft.com/office/powerpoint/2010/main" val="10505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4070510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32664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9187094" y="4032665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98895"/>
            <a:ext cx="6801612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8 &gt; 7</a:t>
            </a:r>
          </a:p>
        </p:txBody>
      </p:sp>
    </p:spTree>
    <p:extLst>
      <p:ext uri="{BB962C8B-B14F-4D97-AF65-F5344CB8AC3E}">
        <p14:creationId xmlns:p14="http://schemas.microsoft.com/office/powerpoint/2010/main" val="184006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4848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4070510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7894104" y="4055431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2 &lt;=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7633676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</TotalTime>
  <Words>608</Words>
  <Application>Microsoft Office PowerPoint</Application>
  <PresentationFormat>Widescreen</PresentationFormat>
  <Paragraphs>335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Gill Sans MT</vt:lpstr>
      <vt:lpstr>Wingdings</vt:lpstr>
      <vt:lpstr>Parcel</vt:lpstr>
      <vt:lpstr>Sorting Methods: Part 1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Methods: Part 1</dc:title>
  <dc:creator>Microsoft Office User</dc:creator>
  <cp:lastModifiedBy>Sujay Swain</cp:lastModifiedBy>
  <cp:revision>10</cp:revision>
  <dcterms:created xsi:type="dcterms:W3CDTF">2018-10-23T13:54:10Z</dcterms:created>
  <dcterms:modified xsi:type="dcterms:W3CDTF">2018-10-27T04:27:20Z</dcterms:modified>
</cp:coreProperties>
</file>