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7544520" y="657720"/>
            <a:ext cx="1296360" cy="430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roup 2"/>
          <p:cNvGrpSpPr/>
          <p:nvPr/>
        </p:nvGrpSpPr>
        <p:grpSpPr>
          <a:xfrm>
            <a:off x="0" y="-1800"/>
            <a:ext cx="8655120" cy="5142600"/>
            <a:chOff x="0" y="-1800"/>
            <a:chExt cx="8655120" cy="5142600"/>
          </a:xfrm>
        </p:grpSpPr>
        <p:sp>
          <p:nvSpPr>
            <p:cNvPr id="2" name="CustomShape 3"/>
            <p:cNvSpPr/>
            <p:nvPr/>
          </p:nvSpPr>
          <p:spPr>
            <a:xfrm>
              <a:off x="0" y="0"/>
              <a:ext cx="3522240" cy="5140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 flipH="1">
              <a:off x="3513960" y="-1440"/>
              <a:ext cx="5140800" cy="5140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0" y="1084680"/>
            <a:ext cx="8844840" cy="2959200"/>
            <a:chOff x="0" y="1084680"/>
            <a:chExt cx="8844840" cy="2959200"/>
          </a:xfrm>
        </p:grpSpPr>
        <p:sp>
          <p:nvSpPr>
            <p:cNvPr id="5" name="CustomShape 6"/>
            <p:cNvSpPr/>
            <p:nvPr/>
          </p:nvSpPr>
          <p:spPr>
            <a:xfrm flipV="1">
              <a:off x="0" y="1084320"/>
              <a:ext cx="5886000" cy="29592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 flipV="1">
              <a:off x="5885640" y="1084320"/>
              <a:ext cx="2959200" cy="29592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3676680" y="4278240"/>
            <a:ext cx="5474880" cy="433080"/>
            <a:chOff x="3676680" y="4278240"/>
            <a:chExt cx="5474880" cy="433080"/>
          </a:xfrm>
        </p:grpSpPr>
        <p:sp>
          <p:nvSpPr>
            <p:cNvPr id="8" name="CustomShape 9"/>
            <p:cNvSpPr/>
            <p:nvPr/>
          </p:nvSpPr>
          <p:spPr>
            <a:xfrm rot="10800000">
              <a:off x="3680280" y="4582800"/>
              <a:ext cx="391320" cy="12852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roup 10"/>
            <p:cNvGrpSpPr/>
            <p:nvPr/>
          </p:nvGrpSpPr>
          <p:grpSpPr>
            <a:xfrm>
              <a:off x="3676680" y="4278240"/>
              <a:ext cx="5474880" cy="301680"/>
              <a:chOff x="3676680" y="4278240"/>
              <a:chExt cx="5474880" cy="301680"/>
            </a:xfrm>
          </p:grpSpPr>
          <p:sp>
            <p:nvSpPr>
              <p:cNvPr id="10" name="CustomShape 11"/>
              <p:cNvSpPr/>
              <p:nvPr/>
            </p:nvSpPr>
            <p:spPr>
              <a:xfrm flipH="1">
                <a:off x="3974040" y="4278240"/>
                <a:ext cx="5177520" cy="30168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flipH="1">
                <a:off x="3676680" y="4278240"/>
                <a:ext cx="301680" cy="30168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-2520"/>
            <a:ext cx="2199960" cy="667800"/>
            <a:chOff x="0" y="-2520"/>
            <a:chExt cx="2199960" cy="667800"/>
          </a:xfrm>
        </p:grpSpPr>
        <p:sp>
          <p:nvSpPr>
            <p:cNvPr id="51" name="CustomShape 2"/>
            <p:cNvSpPr/>
            <p:nvPr/>
          </p:nvSpPr>
          <p:spPr>
            <a:xfrm>
              <a:off x="1808640" y="63720"/>
              <a:ext cx="391320" cy="12852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roup 3"/>
            <p:cNvGrpSpPr/>
            <p:nvPr/>
          </p:nvGrpSpPr>
          <p:grpSpPr>
            <a:xfrm>
              <a:off x="2520" y="-2520"/>
              <a:ext cx="2037960" cy="667800"/>
              <a:chOff x="2520" y="-2520"/>
              <a:chExt cx="2037960" cy="667800"/>
            </a:xfrm>
          </p:grpSpPr>
          <p:sp>
            <p:nvSpPr>
              <p:cNvPr id="53" name="CustomShape 4"/>
              <p:cNvSpPr/>
              <p:nvPr/>
            </p:nvSpPr>
            <p:spPr>
              <a:xfrm flipV="1">
                <a:off x="2520" y="-2880"/>
                <a:ext cx="1369800" cy="6678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 flipV="1">
                <a:off x="1372320" y="-2880"/>
                <a:ext cx="668160" cy="6678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roup 6"/>
            <p:cNvGrpSpPr/>
            <p:nvPr/>
          </p:nvGrpSpPr>
          <p:grpSpPr>
            <a:xfrm>
              <a:off x="0" y="186120"/>
              <a:ext cx="2197080" cy="301680"/>
              <a:chOff x="0" y="186120"/>
              <a:chExt cx="2197080" cy="301680"/>
            </a:xfrm>
          </p:grpSpPr>
          <p:sp>
            <p:nvSpPr>
              <p:cNvPr id="56" name="CustomShape 7"/>
              <p:cNvSpPr/>
              <p:nvPr/>
            </p:nvSpPr>
            <p:spPr>
              <a:xfrm flipV="1">
                <a:off x="0" y="185760"/>
                <a:ext cx="1899000" cy="30168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8"/>
              <p:cNvSpPr/>
              <p:nvPr/>
            </p:nvSpPr>
            <p:spPr>
              <a:xfrm flipV="1">
                <a:off x="1895400" y="185760"/>
                <a:ext cx="301680" cy="30168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roup 9"/>
          <p:cNvGrpSpPr/>
          <p:nvPr/>
        </p:nvGrpSpPr>
        <p:grpSpPr>
          <a:xfrm>
            <a:off x="6946200" y="4472640"/>
            <a:ext cx="2198160" cy="667800"/>
            <a:chOff x="6946200" y="4472640"/>
            <a:chExt cx="2198160" cy="667800"/>
          </a:xfrm>
        </p:grpSpPr>
        <p:sp>
          <p:nvSpPr>
            <p:cNvPr id="59" name="CustomShape 10"/>
            <p:cNvSpPr/>
            <p:nvPr/>
          </p:nvSpPr>
          <p:spPr>
            <a:xfrm rot="10800000">
              <a:off x="6949800" y="4951080"/>
              <a:ext cx="391320" cy="12852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roup 11"/>
            <p:cNvGrpSpPr/>
            <p:nvPr/>
          </p:nvGrpSpPr>
          <p:grpSpPr>
            <a:xfrm>
              <a:off x="7102800" y="4472640"/>
              <a:ext cx="2039040" cy="667800"/>
              <a:chOff x="7102800" y="4472640"/>
              <a:chExt cx="2039040" cy="667800"/>
            </a:xfrm>
          </p:grpSpPr>
          <p:sp>
            <p:nvSpPr>
              <p:cNvPr id="61" name="CustomShape 12"/>
              <p:cNvSpPr/>
              <p:nvPr/>
            </p:nvSpPr>
            <p:spPr>
              <a:xfrm flipH="1">
                <a:off x="7771680" y="4472640"/>
                <a:ext cx="1369800" cy="6678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13"/>
              <p:cNvSpPr/>
              <p:nvPr/>
            </p:nvSpPr>
            <p:spPr>
              <a:xfrm flipH="1">
                <a:off x="7102800" y="4472640"/>
                <a:ext cx="668160" cy="6678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roup 14"/>
            <p:cNvGrpSpPr/>
            <p:nvPr/>
          </p:nvGrpSpPr>
          <p:grpSpPr>
            <a:xfrm>
              <a:off x="6946200" y="4646880"/>
              <a:ext cx="2198160" cy="301680"/>
              <a:chOff x="6946200" y="4646880"/>
              <a:chExt cx="2198160" cy="301680"/>
            </a:xfrm>
          </p:grpSpPr>
          <p:sp>
            <p:nvSpPr>
              <p:cNvPr id="64" name="CustomShape 15"/>
              <p:cNvSpPr/>
              <p:nvPr/>
            </p:nvSpPr>
            <p:spPr>
              <a:xfrm flipH="1">
                <a:off x="7245000" y="4646880"/>
                <a:ext cx="1899000" cy="30168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CustomShape 16"/>
              <p:cNvSpPr/>
              <p:nvPr/>
            </p:nvSpPr>
            <p:spPr>
              <a:xfrm flipH="1">
                <a:off x="6946200" y="4646880"/>
                <a:ext cx="301680" cy="30168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7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0" y="-2520"/>
            <a:ext cx="7069680" cy="1324440"/>
            <a:chOff x="0" y="-2520"/>
            <a:chExt cx="7069680" cy="1324440"/>
          </a:xfrm>
        </p:grpSpPr>
        <p:sp>
          <p:nvSpPr>
            <p:cNvPr id="105" name="CustomShape 2"/>
            <p:cNvSpPr/>
            <p:nvPr/>
          </p:nvSpPr>
          <p:spPr>
            <a:xfrm>
              <a:off x="6292800" y="126360"/>
              <a:ext cx="776880" cy="25704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6" name="Group 3"/>
            <p:cNvGrpSpPr/>
            <p:nvPr/>
          </p:nvGrpSpPr>
          <p:grpSpPr>
            <a:xfrm>
              <a:off x="0" y="-2520"/>
              <a:ext cx="6753240" cy="1324440"/>
              <a:chOff x="0" y="-2520"/>
              <a:chExt cx="6753240" cy="1324440"/>
            </a:xfrm>
          </p:grpSpPr>
          <p:sp>
            <p:nvSpPr>
              <p:cNvPr id="107" name="CustomShape 4"/>
              <p:cNvSpPr/>
              <p:nvPr/>
            </p:nvSpPr>
            <p:spPr>
              <a:xfrm flipV="1">
                <a:off x="0" y="-2880"/>
                <a:ext cx="5431320" cy="132444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5"/>
              <p:cNvSpPr/>
              <p:nvPr/>
            </p:nvSpPr>
            <p:spPr>
              <a:xfrm flipV="1">
                <a:off x="5428800" y="-2880"/>
                <a:ext cx="1324440" cy="132444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9" name="Group 6"/>
            <p:cNvGrpSpPr/>
            <p:nvPr/>
          </p:nvGrpSpPr>
          <p:grpSpPr>
            <a:xfrm>
              <a:off x="0" y="374760"/>
              <a:ext cx="7069680" cy="768960"/>
              <a:chOff x="0" y="374760"/>
              <a:chExt cx="7069680" cy="768960"/>
            </a:xfrm>
          </p:grpSpPr>
          <p:sp>
            <p:nvSpPr>
              <p:cNvPr id="110" name="CustomShape 7"/>
              <p:cNvSpPr/>
              <p:nvPr/>
            </p:nvSpPr>
            <p:spPr>
              <a:xfrm flipV="1">
                <a:off x="0" y="374400"/>
                <a:ext cx="6301080" cy="76896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8"/>
              <p:cNvSpPr/>
              <p:nvPr/>
            </p:nvSpPr>
            <p:spPr>
              <a:xfrm flipV="1">
                <a:off x="6300720" y="374400"/>
                <a:ext cx="768960" cy="76896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2" name="Group 9"/>
          <p:cNvGrpSpPr/>
          <p:nvPr/>
        </p:nvGrpSpPr>
        <p:grpSpPr>
          <a:xfrm>
            <a:off x="6946200" y="4472640"/>
            <a:ext cx="2198160" cy="667800"/>
            <a:chOff x="6946200" y="4472640"/>
            <a:chExt cx="2198160" cy="667800"/>
          </a:xfrm>
        </p:grpSpPr>
        <p:sp>
          <p:nvSpPr>
            <p:cNvPr id="113" name="CustomShape 10"/>
            <p:cNvSpPr/>
            <p:nvPr/>
          </p:nvSpPr>
          <p:spPr>
            <a:xfrm rot="10800000">
              <a:off x="6949800" y="4951080"/>
              <a:ext cx="391320" cy="12852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4" name="Group 11"/>
            <p:cNvGrpSpPr/>
            <p:nvPr/>
          </p:nvGrpSpPr>
          <p:grpSpPr>
            <a:xfrm>
              <a:off x="7102800" y="4472640"/>
              <a:ext cx="2039040" cy="667800"/>
              <a:chOff x="7102800" y="4472640"/>
              <a:chExt cx="2039040" cy="667800"/>
            </a:xfrm>
          </p:grpSpPr>
          <p:sp>
            <p:nvSpPr>
              <p:cNvPr id="115" name="CustomShape 12"/>
              <p:cNvSpPr/>
              <p:nvPr/>
            </p:nvSpPr>
            <p:spPr>
              <a:xfrm flipH="1">
                <a:off x="7771680" y="4472640"/>
                <a:ext cx="1369800" cy="6678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13"/>
              <p:cNvSpPr/>
              <p:nvPr/>
            </p:nvSpPr>
            <p:spPr>
              <a:xfrm flipH="1">
                <a:off x="7102800" y="4472640"/>
                <a:ext cx="668160" cy="6678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7" name="Group 14"/>
            <p:cNvGrpSpPr/>
            <p:nvPr/>
          </p:nvGrpSpPr>
          <p:grpSpPr>
            <a:xfrm>
              <a:off x="6946200" y="4646880"/>
              <a:ext cx="2198160" cy="301680"/>
              <a:chOff x="6946200" y="4646880"/>
              <a:chExt cx="2198160" cy="301680"/>
            </a:xfrm>
          </p:grpSpPr>
          <p:sp>
            <p:nvSpPr>
              <p:cNvPr id="118" name="CustomShape 15"/>
              <p:cNvSpPr/>
              <p:nvPr/>
            </p:nvSpPr>
            <p:spPr>
              <a:xfrm flipH="1">
                <a:off x="7245000" y="4646880"/>
                <a:ext cx="1899000" cy="30168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16"/>
              <p:cNvSpPr/>
              <p:nvPr/>
            </p:nvSpPr>
            <p:spPr>
              <a:xfrm flipH="1">
                <a:off x="6946200" y="4646880"/>
                <a:ext cx="301680" cy="30168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0" name="PlaceHolder 1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2" name="PlaceHolder 19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85800" y="1090800"/>
            <a:ext cx="5365080" cy="29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NES játékkonzol emulációja Haskellben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37760" y="4503600"/>
            <a:ext cx="49993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E86AE"/>
                </a:solidFill>
                <a:latin typeface="Roboto Condensed"/>
                <a:ea typeface="Roboto Condensed"/>
              </a:rPr>
              <a:t>Suhajda Tamás | ELTE IK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14320" y="392400"/>
            <a:ext cx="52556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Mi történik, ha elírjuk az attribútumtáblázat kezdőcímét?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6870F94D-66BF-45B4-ACE2-EA20A14883B0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45" name="Kép 244"/>
          <p:cNvPicPr/>
          <p:nvPr/>
        </p:nvPicPr>
        <p:blipFill>
          <a:blip r:embed="rId2"/>
          <a:stretch/>
        </p:blipFill>
        <p:spPr>
          <a:xfrm>
            <a:off x="1446480" y="1463040"/>
            <a:ext cx="2850480" cy="274248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5852160" y="440856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0x2C30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7" name="Kép 246"/>
          <p:cNvPicPr/>
          <p:nvPr/>
        </p:nvPicPr>
        <p:blipFill>
          <a:blip r:embed="rId3"/>
          <a:stretch/>
        </p:blipFill>
        <p:spPr>
          <a:xfrm>
            <a:off x="4937760" y="1463040"/>
            <a:ext cx="2850120" cy="274248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2377440" y="440856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58466"/>
                </a:solidFill>
                <a:latin typeface="Arial"/>
                <a:ea typeface="DejaVu Sans"/>
              </a:rPr>
              <a:t>0x23C0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14320" y="392400"/>
            <a:ext cx="52556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Nézzünk meg pár játékot futás közben!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41AD2CA8-7822-446E-989D-C2E4A2FBBFED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51" name="Kép 6" descr="A képen szöveg, aláírás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551880" y="1623600"/>
            <a:ext cx="2383200" cy="206172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320040" y="3873600"/>
            <a:ext cx="2877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Super Mario Bros.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53" name="Kép 9" descr="A képen beltéri, monitor, ülő, fekete látható&#10;&#10;Automatikusan generált leírás"/>
          <p:cNvPicPr/>
          <p:nvPr/>
        </p:nvPicPr>
        <p:blipFill>
          <a:blip r:embed="rId3"/>
          <a:stretch/>
        </p:blipFill>
        <p:spPr>
          <a:xfrm>
            <a:off x="3541320" y="1636920"/>
            <a:ext cx="2383200" cy="2085120"/>
          </a:xfrm>
          <a:prstGeom prst="rect">
            <a:avLst/>
          </a:prstGeom>
          <a:ln>
            <a:noFill/>
          </a:ln>
        </p:spPr>
      </p:pic>
      <p:sp>
        <p:nvSpPr>
          <p:cNvPr id="254" name="CustomShape 4"/>
          <p:cNvSpPr/>
          <p:nvPr/>
        </p:nvSpPr>
        <p:spPr>
          <a:xfrm>
            <a:off x="3474720" y="3864960"/>
            <a:ext cx="2877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Prince of Persia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55" name="Kép 15" descr="A képen szöveg, út látható&#10;&#10;Automatikusan generált leírás"/>
          <p:cNvPicPr/>
          <p:nvPr/>
        </p:nvPicPr>
        <p:blipFill>
          <a:blip r:embed="rId4"/>
          <a:stretch/>
        </p:blipFill>
        <p:spPr>
          <a:xfrm>
            <a:off x="6567480" y="1636920"/>
            <a:ext cx="2224080" cy="2085120"/>
          </a:xfrm>
          <a:prstGeom prst="rect">
            <a:avLst/>
          </a:prstGeom>
          <a:ln>
            <a:noFill/>
          </a:ln>
        </p:spPr>
      </p:pic>
      <p:sp>
        <p:nvSpPr>
          <p:cNvPr id="256" name="CustomShape 5"/>
          <p:cNvSpPr/>
          <p:nvPr/>
        </p:nvSpPr>
        <p:spPr>
          <a:xfrm>
            <a:off x="6993720" y="3848760"/>
            <a:ext cx="14950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F1 Race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6AED7D1A-C9E0-4050-A208-74DDA31BD587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275120" y="2631600"/>
            <a:ext cx="659088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FF9800"/>
                </a:solidFill>
                <a:latin typeface="Roboto Condensed"/>
                <a:ea typeface="Roboto Condensed"/>
              </a:rPr>
              <a:t>Köszönöm a figyelmet!</a:t>
            </a:r>
            <a:endParaRPr lang="en-US" sz="6000" b="0" strike="noStrike" spc="-1">
              <a:latin typeface="Arial"/>
            </a:endParaRPr>
          </a:p>
        </p:txBody>
      </p:sp>
      <p:grpSp>
        <p:nvGrpSpPr>
          <p:cNvPr id="259" name="Group 3"/>
          <p:cNvGrpSpPr/>
          <p:nvPr/>
        </p:nvGrpSpPr>
        <p:grpSpPr>
          <a:xfrm>
            <a:off x="3996360" y="966960"/>
            <a:ext cx="1194840" cy="1123920"/>
            <a:chOff x="3996360" y="966960"/>
            <a:chExt cx="1194840" cy="1123920"/>
          </a:xfrm>
        </p:grpSpPr>
        <p:sp>
          <p:nvSpPr>
            <p:cNvPr id="260" name="CustomShape 4"/>
            <p:cNvSpPr/>
            <p:nvPr/>
          </p:nvSpPr>
          <p:spPr>
            <a:xfrm>
              <a:off x="3996360" y="1393920"/>
              <a:ext cx="282240" cy="636840"/>
            </a:xfrm>
            <a:custGeom>
              <a:avLst/>
              <a:gdLst/>
              <a:ahLst/>
              <a:cxnLst/>
              <a:rect l="l" t="t" r="r" b="b"/>
              <a:pathLst>
                <a:path w="3922" h="8793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80" cap="rnd">
              <a:solidFill>
                <a:srgbClr val="3F537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"/>
            <p:cNvSpPr/>
            <p:nvPr/>
          </p:nvSpPr>
          <p:spPr>
            <a:xfrm>
              <a:off x="4302720" y="966960"/>
              <a:ext cx="888480" cy="1123920"/>
            </a:xfrm>
            <a:custGeom>
              <a:avLst/>
              <a:gdLst/>
              <a:ahLst/>
              <a:cxnLst/>
              <a:rect l="l" t="t" r="r" b="b"/>
              <a:pathLst>
                <a:path w="12252" h="15491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80" cap="rnd">
              <a:solidFill>
                <a:srgbClr val="3F537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52760" y="966600"/>
            <a:ext cx="556488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9800"/>
                </a:solidFill>
                <a:latin typeface="Roboto Condensed"/>
                <a:ea typeface="Roboto Condensed"/>
              </a:rPr>
              <a:t>EMULÁCIÓ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52760" y="1789920"/>
            <a:ext cx="5564880" cy="21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1001"/>
              </a:spcAft>
            </a:pPr>
            <a:r>
              <a:rPr lang="en-US" sz="2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Emulátor alatt egy olyan programot értünk, ami egyfajta kompatibilitási rétegként lehetővé teszi olyan szoftverek futtatását egy adott környezetben, amik más környezethez lettek tervezve.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C201A8E-5B3A-4EE3-A31E-AA7BF0E6BAC5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14320" y="392400"/>
            <a:ext cx="549252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Szakdolgozatom célja: NES-re írt játékok futtatása modern processzorokon (x86, ARM)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0F803DD6-D217-4008-BBEE-006928C5BA5D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166" name="Group 3"/>
          <p:cNvGrpSpPr/>
          <p:nvPr/>
        </p:nvGrpSpPr>
        <p:grpSpPr>
          <a:xfrm>
            <a:off x="293760" y="574200"/>
            <a:ext cx="306000" cy="400320"/>
            <a:chOff x="293760" y="574200"/>
            <a:chExt cx="306000" cy="400320"/>
          </a:xfrm>
        </p:grpSpPr>
        <p:sp>
          <p:nvSpPr>
            <p:cNvPr id="167" name="CustomShape 4"/>
            <p:cNvSpPr/>
            <p:nvPr/>
          </p:nvSpPr>
          <p:spPr>
            <a:xfrm>
              <a:off x="318600" y="626760"/>
              <a:ext cx="281160" cy="347760"/>
            </a:xfrm>
            <a:custGeom>
              <a:avLst/>
              <a:gdLst/>
              <a:ahLst/>
              <a:cxnLst/>
              <a:rect l="l" t="t" r="r" b="b"/>
              <a:pathLst>
                <a:path w="15004" h="1851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5"/>
            <p:cNvSpPr/>
            <p:nvPr/>
          </p:nvSpPr>
          <p:spPr>
            <a:xfrm>
              <a:off x="293760" y="593640"/>
              <a:ext cx="282960" cy="347760"/>
            </a:xfrm>
            <a:custGeom>
              <a:avLst/>
              <a:gdLst/>
              <a:ahLst/>
              <a:cxnLst/>
              <a:rect l="l" t="t" r="r" b="b"/>
              <a:pathLst>
                <a:path w="15101" h="1851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6"/>
            <p:cNvSpPr/>
            <p:nvPr/>
          </p:nvSpPr>
          <p:spPr>
            <a:xfrm>
              <a:off x="45000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4" h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7"/>
            <p:cNvSpPr/>
            <p:nvPr/>
          </p:nvSpPr>
          <p:spPr>
            <a:xfrm>
              <a:off x="38736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3" h="1804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8"/>
            <p:cNvSpPr/>
            <p:nvPr/>
          </p:nvSpPr>
          <p:spPr>
            <a:xfrm>
              <a:off x="32472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3" h="1804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9"/>
            <p:cNvSpPr/>
            <p:nvPr/>
          </p:nvSpPr>
          <p:spPr>
            <a:xfrm>
              <a:off x="338760" y="835920"/>
              <a:ext cx="98640" cy="360"/>
            </a:xfrm>
            <a:custGeom>
              <a:avLst/>
              <a:gdLst/>
              <a:ahLst/>
              <a:cxn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10"/>
            <p:cNvSpPr/>
            <p:nvPr/>
          </p:nvSpPr>
          <p:spPr>
            <a:xfrm>
              <a:off x="338760" y="794160"/>
              <a:ext cx="19080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11"/>
            <p:cNvSpPr/>
            <p:nvPr/>
          </p:nvSpPr>
          <p:spPr>
            <a:xfrm>
              <a:off x="338760" y="752760"/>
              <a:ext cx="19080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12"/>
            <p:cNvSpPr/>
            <p:nvPr/>
          </p:nvSpPr>
          <p:spPr>
            <a:xfrm>
              <a:off x="338760" y="710640"/>
              <a:ext cx="19080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13"/>
            <p:cNvSpPr/>
            <p:nvPr/>
          </p:nvSpPr>
          <p:spPr>
            <a:xfrm>
              <a:off x="51264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3" h="1804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14"/>
            <p:cNvSpPr/>
            <p:nvPr/>
          </p:nvSpPr>
          <p:spPr>
            <a:xfrm>
              <a:off x="34272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15"/>
            <p:cNvSpPr/>
            <p:nvPr/>
          </p:nvSpPr>
          <p:spPr>
            <a:xfrm>
              <a:off x="40536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16"/>
            <p:cNvSpPr/>
            <p:nvPr/>
          </p:nvSpPr>
          <p:spPr>
            <a:xfrm>
              <a:off x="46800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17"/>
            <p:cNvSpPr/>
            <p:nvPr/>
          </p:nvSpPr>
          <p:spPr>
            <a:xfrm>
              <a:off x="53064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81" name="Kép 6"/>
          <p:cNvPicPr/>
          <p:nvPr/>
        </p:nvPicPr>
        <p:blipFill>
          <a:blip r:embed="rId2"/>
          <a:stretch/>
        </p:blipFill>
        <p:spPr>
          <a:xfrm>
            <a:off x="121320" y="2014920"/>
            <a:ext cx="4250520" cy="2373120"/>
          </a:xfrm>
          <a:prstGeom prst="rect">
            <a:avLst/>
          </a:prstGeom>
          <a:ln>
            <a:noFill/>
          </a:ln>
        </p:spPr>
      </p:pic>
      <p:pic>
        <p:nvPicPr>
          <p:cNvPr id="182" name="Kép 9" descr="A képen szöveg, aláírás látható&#10;&#10;Automatikusan generált leírás"/>
          <p:cNvPicPr/>
          <p:nvPr/>
        </p:nvPicPr>
        <p:blipFill>
          <a:blip r:embed="rId3"/>
          <a:stretch/>
        </p:blipFill>
        <p:spPr>
          <a:xfrm>
            <a:off x="5437800" y="1963800"/>
            <a:ext cx="3463200" cy="2424240"/>
          </a:xfrm>
          <a:prstGeom prst="rect">
            <a:avLst/>
          </a:prstGeom>
          <a:ln>
            <a:noFill/>
          </a:ln>
        </p:spPr>
      </p:pic>
      <p:sp>
        <p:nvSpPr>
          <p:cNvPr id="183" name="CustomShape 18"/>
          <p:cNvSpPr/>
          <p:nvPr/>
        </p:nvSpPr>
        <p:spPr>
          <a:xfrm>
            <a:off x="4376880" y="2691360"/>
            <a:ext cx="866520" cy="57492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9800"/>
          </a:solidFill>
          <a:ln w="2556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Kép 6" descr="A képen elektronika, áramkör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4889520" y="1824840"/>
            <a:ext cx="3592800" cy="262512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814320" y="392400"/>
            <a:ext cx="52556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Nintendo Entertainment System (1985)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73DF51F-16DA-450F-AFDE-78E9DA7C38A6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187" name="Group 3"/>
          <p:cNvGrpSpPr/>
          <p:nvPr/>
        </p:nvGrpSpPr>
        <p:grpSpPr>
          <a:xfrm>
            <a:off x="293760" y="574200"/>
            <a:ext cx="306000" cy="400320"/>
            <a:chOff x="293760" y="574200"/>
            <a:chExt cx="306000" cy="400320"/>
          </a:xfrm>
        </p:grpSpPr>
        <p:sp>
          <p:nvSpPr>
            <p:cNvPr id="188" name="CustomShape 4"/>
            <p:cNvSpPr/>
            <p:nvPr/>
          </p:nvSpPr>
          <p:spPr>
            <a:xfrm>
              <a:off x="318600" y="626760"/>
              <a:ext cx="281160" cy="347760"/>
            </a:xfrm>
            <a:custGeom>
              <a:avLst/>
              <a:gdLst/>
              <a:ahLst/>
              <a:cxnLst/>
              <a:rect l="l" t="t" r="r" b="b"/>
              <a:pathLst>
                <a:path w="15004" h="1851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5"/>
            <p:cNvSpPr/>
            <p:nvPr/>
          </p:nvSpPr>
          <p:spPr>
            <a:xfrm>
              <a:off x="293760" y="593640"/>
              <a:ext cx="282960" cy="347760"/>
            </a:xfrm>
            <a:custGeom>
              <a:avLst/>
              <a:gdLst/>
              <a:ahLst/>
              <a:cxnLst/>
              <a:rect l="l" t="t" r="r" b="b"/>
              <a:pathLst>
                <a:path w="15101" h="1851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45000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4" h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7"/>
            <p:cNvSpPr/>
            <p:nvPr/>
          </p:nvSpPr>
          <p:spPr>
            <a:xfrm>
              <a:off x="38736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3" h="1804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8"/>
            <p:cNvSpPr/>
            <p:nvPr/>
          </p:nvSpPr>
          <p:spPr>
            <a:xfrm>
              <a:off x="32472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3" h="1804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9"/>
            <p:cNvSpPr/>
            <p:nvPr/>
          </p:nvSpPr>
          <p:spPr>
            <a:xfrm>
              <a:off x="338760" y="835920"/>
              <a:ext cx="98640" cy="360"/>
            </a:xfrm>
            <a:custGeom>
              <a:avLst/>
              <a:gdLst/>
              <a:ahLst/>
              <a:cxn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10"/>
            <p:cNvSpPr/>
            <p:nvPr/>
          </p:nvSpPr>
          <p:spPr>
            <a:xfrm>
              <a:off x="338760" y="794160"/>
              <a:ext cx="19080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11"/>
            <p:cNvSpPr/>
            <p:nvPr/>
          </p:nvSpPr>
          <p:spPr>
            <a:xfrm>
              <a:off x="338760" y="752760"/>
              <a:ext cx="19080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12"/>
            <p:cNvSpPr/>
            <p:nvPr/>
          </p:nvSpPr>
          <p:spPr>
            <a:xfrm>
              <a:off x="338760" y="710640"/>
              <a:ext cx="19080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3"/>
            <p:cNvSpPr/>
            <p:nvPr/>
          </p:nvSpPr>
          <p:spPr>
            <a:xfrm>
              <a:off x="51264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3" h="1804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14"/>
            <p:cNvSpPr/>
            <p:nvPr/>
          </p:nvSpPr>
          <p:spPr>
            <a:xfrm>
              <a:off x="34272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15"/>
            <p:cNvSpPr/>
            <p:nvPr/>
          </p:nvSpPr>
          <p:spPr>
            <a:xfrm>
              <a:off x="40536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16"/>
            <p:cNvSpPr/>
            <p:nvPr/>
          </p:nvSpPr>
          <p:spPr>
            <a:xfrm>
              <a:off x="46800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17"/>
            <p:cNvSpPr/>
            <p:nvPr/>
          </p:nvSpPr>
          <p:spPr>
            <a:xfrm>
              <a:off x="53064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2" name="CustomShape 18"/>
          <p:cNvSpPr/>
          <p:nvPr/>
        </p:nvSpPr>
        <p:spPr>
          <a:xfrm>
            <a:off x="2063880" y="1301040"/>
            <a:ext cx="3081600" cy="17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Kívülről: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3" name="CustomShape 19"/>
          <p:cNvSpPr/>
          <p:nvPr/>
        </p:nvSpPr>
        <p:spPr>
          <a:xfrm>
            <a:off x="5897160" y="1270800"/>
            <a:ext cx="3081600" cy="17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Belülről: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4" name="Kép 4" descr="A képen méter látható&#10;&#10;Automatikusan generált leírás"/>
          <p:cNvPicPr/>
          <p:nvPr/>
        </p:nvPicPr>
        <p:blipFill>
          <a:blip r:embed="rId3"/>
          <a:stretch/>
        </p:blipFill>
        <p:spPr>
          <a:xfrm>
            <a:off x="925200" y="1968480"/>
            <a:ext cx="3294720" cy="2173680"/>
          </a:xfrm>
          <a:prstGeom prst="rect">
            <a:avLst/>
          </a:prstGeom>
          <a:ln>
            <a:noFill/>
          </a:ln>
        </p:spPr>
      </p:pic>
      <p:sp>
        <p:nvSpPr>
          <p:cNvPr id="205" name="CustomShape 20"/>
          <p:cNvSpPr/>
          <p:nvPr/>
        </p:nvSpPr>
        <p:spPr>
          <a:xfrm>
            <a:off x="98280" y="4209840"/>
            <a:ext cx="445320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Eladott egységek száma: 61.91 millió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6860520" y="4452840"/>
            <a:ext cx="2280600" cy="203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98280" y="4557960"/>
            <a:ext cx="445320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Megjelent játékok száma: 715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AC80D13C-2261-4CE0-9F37-2C32F31866E7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09" name="Kép 6" descr="A képen szöveg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0" y="0"/>
            <a:ext cx="9141120" cy="514080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814320" y="392400"/>
            <a:ext cx="52556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217440" y="876960"/>
            <a:ext cx="4059360" cy="1151280"/>
          </a:xfrm>
          <a:prstGeom prst="ellipse">
            <a:avLst/>
          </a:prstGeom>
          <a:solidFill>
            <a:srgbClr val="00B0F0">
              <a:alpha val="29000"/>
            </a:srgbClr>
          </a:solidFill>
          <a:ln w="25560">
            <a:solidFill>
              <a:srgbClr val="2E3D5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4680720" y="899280"/>
            <a:ext cx="3328560" cy="1151280"/>
          </a:xfrm>
          <a:prstGeom prst="ellipse">
            <a:avLst/>
          </a:prstGeom>
          <a:solidFill>
            <a:srgbClr val="7030A0">
              <a:alpha val="34000"/>
            </a:srgbClr>
          </a:solidFill>
          <a:ln w="25560">
            <a:solidFill>
              <a:srgbClr val="2E3D5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14320" y="392400"/>
            <a:ext cx="52556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A program specifikációja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963240" y="1401480"/>
            <a:ext cx="4825800" cy="36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MEGVALÓSÍTÁSI KÖVETELMÉNYEK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7D3E6"/>
              </a:buClr>
              <a:buFont typeface="Roboto Condensed Light"/>
              <a:buChar char="▰"/>
            </a:pPr>
            <a:r>
              <a:rPr lang="en-US" sz="12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 Hatékonyság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C7D3E6"/>
              </a:buClr>
              <a:buFont typeface="Roboto Condensed Light"/>
              <a:buChar char="▻"/>
            </a:pPr>
            <a:r>
              <a:rPr lang="en-US" sz="12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 Valós idejű emuláció </a:t>
            </a:r>
            <a:br/>
            <a:r>
              <a:rPr lang="en-US" sz="12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 (60 képkocka / másodperc)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C7D3E6"/>
              </a:buClr>
              <a:buFont typeface="Roboto Condensed Light"/>
              <a:buChar char="▻"/>
            </a:pPr>
            <a:r>
              <a:rPr lang="en-US" sz="12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 Alacsony rendszerkövetelmények</a:t>
            </a:r>
            <a:br/>
            <a:r>
              <a:rPr lang="en-US" sz="12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 (zavartalan futás 10+ éves hardveren is)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7D3E6"/>
              </a:buClr>
              <a:buFont typeface="Roboto Condensed Light"/>
              <a:buChar char="▰"/>
            </a:pPr>
            <a:r>
              <a:rPr lang="en-US" sz="12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 Moduláris felépítés és bővíthetőség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C7D3E6"/>
              </a:buClr>
              <a:buFont typeface="Roboto Condensed Light"/>
              <a:buChar char="▻"/>
            </a:pPr>
            <a:r>
              <a:rPr lang="en-US" sz="12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 Új kazettatípusok támogatásának egyszerű megvalósítása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7D3E6"/>
              </a:buClr>
              <a:buFont typeface="Roboto Condensed Light"/>
              <a:buChar char="▰"/>
            </a:pPr>
            <a:r>
              <a:rPr lang="en-US" sz="12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 Átláthatóság és megbízhatóság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C7D3E6"/>
              </a:buClr>
              <a:buFont typeface="Roboto Condensed Light"/>
              <a:buChar char="▻"/>
            </a:pPr>
            <a:r>
              <a:rPr lang="en-US" sz="12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 Futási idejű hibák eliminálása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F475D714-18BC-43B2-A7D7-B770440BC9A1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814320" y="1401480"/>
            <a:ext cx="3081600" cy="17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FUNKCIONÁLIS KÖVETELMÉNYEK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A NES CPU-jára lefordított bináris kód interpretációja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A képfeldolgozó emulációja, videókimenet megjelenítése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A virtuális hardver állapotának mentése/betöltése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Nagyfokú pontosság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Hardveres hibák emulációja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Órajelpontosság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Széleskörű kompatibilitás 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Jelenleg 471 kazetta támogatott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17" name="Group 5"/>
          <p:cNvGrpSpPr/>
          <p:nvPr/>
        </p:nvGrpSpPr>
        <p:grpSpPr>
          <a:xfrm>
            <a:off x="293760" y="574200"/>
            <a:ext cx="306000" cy="400320"/>
            <a:chOff x="293760" y="574200"/>
            <a:chExt cx="306000" cy="400320"/>
          </a:xfrm>
        </p:grpSpPr>
        <p:sp>
          <p:nvSpPr>
            <p:cNvPr id="218" name="CustomShape 6"/>
            <p:cNvSpPr/>
            <p:nvPr/>
          </p:nvSpPr>
          <p:spPr>
            <a:xfrm>
              <a:off x="318600" y="626760"/>
              <a:ext cx="281160" cy="347760"/>
            </a:xfrm>
            <a:custGeom>
              <a:avLst/>
              <a:gdLst/>
              <a:ahLst/>
              <a:cxnLst/>
              <a:rect l="l" t="t" r="r" b="b"/>
              <a:pathLst>
                <a:path w="15004" h="1851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7"/>
            <p:cNvSpPr/>
            <p:nvPr/>
          </p:nvSpPr>
          <p:spPr>
            <a:xfrm>
              <a:off x="293760" y="593640"/>
              <a:ext cx="282960" cy="347760"/>
            </a:xfrm>
            <a:custGeom>
              <a:avLst/>
              <a:gdLst/>
              <a:ahLst/>
              <a:cxnLst/>
              <a:rect l="l" t="t" r="r" b="b"/>
              <a:pathLst>
                <a:path w="15101" h="1851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8"/>
            <p:cNvSpPr/>
            <p:nvPr/>
          </p:nvSpPr>
          <p:spPr>
            <a:xfrm>
              <a:off x="45000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4" h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9"/>
            <p:cNvSpPr/>
            <p:nvPr/>
          </p:nvSpPr>
          <p:spPr>
            <a:xfrm>
              <a:off x="38736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3" h="1804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0"/>
            <p:cNvSpPr/>
            <p:nvPr/>
          </p:nvSpPr>
          <p:spPr>
            <a:xfrm>
              <a:off x="32472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3" h="1804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1"/>
            <p:cNvSpPr/>
            <p:nvPr/>
          </p:nvSpPr>
          <p:spPr>
            <a:xfrm>
              <a:off x="338760" y="835920"/>
              <a:ext cx="98640" cy="360"/>
            </a:xfrm>
            <a:custGeom>
              <a:avLst/>
              <a:gdLst/>
              <a:ahLst/>
              <a:cxnLst/>
              <a:rect l="l" t="t" r="r" b="b"/>
              <a:pathLst>
                <a:path w="5359" h="1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2"/>
            <p:cNvSpPr/>
            <p:nvPr/>
          </p:nvSpPr>
          <p:spPr>
            <a:xfrm>
              <a:off x="338760" y="794160"/>
              <a:ext cx="19080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3"/>
            <p:cNvSpPr/>
            <p:nvPr/>
          </p:nvSpPr>
          <p:spPr>
            <a:xfrm>
              <a:off x="338760" y="752760"/>
              <a:ext cx="19080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4"/>
            <p:cNvSpPr/>
            <p:nvPr/>
          </p:nvSpPr>
          <p:spPr>
            <a:xfrm>
              <a:off x="338760" y="710640"/>
              <a:ext cx="190800" cy="360"/>
            </a:xfrm>
            <a:custGeom>
              <a:avLst/>
              <a:gdLst/>
              <a:ahLst/>
              <a:cxnLst/>
              <a:rect l="l" t="t" r="r" b="b"/>
              <a:pathLst>
                <a:path w="10230" h="1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5"/>
            <p:cNvSpPr/>
            <p:nvPr/>
          </p:nvSpPr>
          <p:spPr>
            <a:xfrm>
              <a:off x="512640" y="596880"/>
              <a:ext cx="31320" cy="31320"/>
            </a:xfrm>
            <a:custGeom>
              <a:avLst/>
              <a:gdLst/>
              <a:ahLst/>
              <a:cxnLst/>
              <a:rect l="l" t="t" r="r" b="b"/>
              <a:pathLst>
                <a:path w="1803" h="1804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6"/>
            <p:cNvSpPr/>
            <p:nvPr/>
          </p:nvSpPr>
          <p:spPr>
            <a:xfrm>
              <a:off x="34272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7"/>
            <p:cNvSpPr/>
            <p:nvPr/>
          </p:nvSpPr>
          <p:spPr>
            <a:xfrm>
              <a:off x="40536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8"/>
            <p:cNvSpPr/>
            <p:nvPr/>
          </p:nvSpPr>
          <p:spPr>
            <a:xfrm>
              <a:off x="46800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9"/>
            <p:cNvSpPr/>
            <p:nvPr/>
          </p:nvSpPr>
          <p:spPr>
            <a:xfrm>
              <a:off x="530640" y="574200"/>
              <a:ext cx="360" cy="36000"/>
            </a:xfrm>
            <a:custGeom>
              <a:avLst/>
              <a:gdLst/>
              <a:ahLst/>
              <a:cxnLst/>
              <a:rect l="l" t="t" r="r" b="b"/>
              <a:pathLst>
                <a:path w="1" h="2047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40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14320" y="392400"/>
            <a:ext cx="52556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Miért Haskell?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243E7215-94D4-4F14-8C87-F35711179B74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14320" y="1475438"/>
            <a:ext cx="5190840" cy="2962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Magas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szintű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,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ezért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gyors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ütemben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folyhat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a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fejlesztés</a:t>
            </a:r>
            <a:endParaRPr lang="en-US" sz="1200" b="0" strike="noStrike" spc="-1" dirty="0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Biztonságos</a:t>
            </a:r>
            <a:endParaRPr lang="en-US" sz="1200" b="0" strike="noStrike" spc="-1" dirty="0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Nincsenek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memóriakezelési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hibák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br>
              <a:rPr dirty="0"/>
            </a:b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(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memóriaszivárgás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,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többszöri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felszabadítás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,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stb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.)</a:t>
            </a:r>
            <a:endParaRPr lang="en-US" sz="1200" b="0" strike="noStrike" spc="-1" dirty="0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Feltételes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értékeknél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a </a:t>
            </a:r>
            <a:r>
              <a:rPr lang="en-US" sz="1200" b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Maybe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adattípust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használjuk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br>
              <a:rPr dirty="0"/>
            </a:b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(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nincs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i="1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null reference exception)</a:t>
            </a:r>
            <a:endParaRPr lang="en-US" sz="1200" b="0" strike="noStrike" spc="-1" dirty="0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Tisztán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funkcionális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: a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mellékhatásos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műveleteket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elkülönítjük</a:t>
            </a:r>
            <a:endParaRPr lang="en-US" sz="1200" b="0" strike="noStrike" spc="-1" dirty="0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Relatíve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gyors</a:t>
            </a:r>
            <a:endParaRPr lang="en-US" sz="1200" b="0" strike="noStrike" spc="-1" dirty="0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JAVA-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hoz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hasonlítható</a:t>
            </a:r>
            <a:r>
              <a:rPr lang="en-US" sz="1200" b="0" strike="noStrike" spc="-1" dirty="0">
                <a:solidFill>
                  <a:srgbClr val="263248"/>
                </a:solidFill>
                <a:latin typeface="Roboto Condensed Light"/>
                <a:ea typeface="Roboto Condensed Light"/>
              </a:rPr>
              <a:t> </a:t>
            </a:r>
            <a:r>
              <a:rPr lang="en-US" sz="1200" b="0" strike="noStrike" spc="-1" dirty="0" err="1">
                <a:solidFill>
                  <a:srgbClr val="263248"/>
                </a:solidFill>
                <a:latin typeface="Roboto Condensed Light"/>
                <a:ea typeface="Roboto Condensed Light"/>
              </a:rPr>
              <a:t>teljesítmény</a:t>
            </a:r>
            <a:endParaRPr lang="hu-HU" sz="1200" b="0" strike="noStrike" spc="-1" dirty="0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71360" indent="-168480"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hu-HU" sz="1200" spc="-1" dirty="0">
                <a:solidFill>
                  <a:srgbClr val="263248"/>
                </a:solidFill>
                <a:latin typeface="Roboto Condensed Light"/>
              </a:rPr>
              <a:t>Minőségi csomagokban gazdag archívum (</a:t>
            </a:r>
            <a:r>
              <a:rPr lang="hu-HU" sz="1200" i="1" spc="-1" dirty="0" err="1">
                <a:solidFill>
                  <a:srgbClr val="263248"/>
                </a:solidFill>
                <a:latin typeface="Roboto Condensed Light"/>
              </a:rPr>
              <a:t>Hackage</a:t>
            </a:r>
            <a:r>
              <a:rPr lang="hu-HU" sz="1200" spc="-1" dirty="0">
                <a:solidFill>
                  <a:srgbClr val="263248"/>
                </a:solidFill>
                <a:latin typeface="Roboto Condensed Light"/>
              </a:rPr>
              <a:t>)</a:t>
            </a:r>
            <a:endParaRPr lang="en-US" sz="1200" spc="-1" dirty="0">
              <a:solidFill>
                <a:srgbClr val="263248"/>
              </a:solidFill>
              <a:latin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14320" y="392400"/>
            <a:ext cx="52556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A 6502 CPU emulációja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14320" y="1554480"/>
            <a:ext cx="3375360" cy="272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5280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15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A teljes utasításkészlet támogatott (56 utasítás)</a:t>
            </a:r>
            <a:endParaRPr lang="en-US" sz="1500" b="0" strike="noStrike" spc="-1">
              <a:latin typeface="Arial"/>
            </a:endParaRPr>
          </a:p>
          <a:p>
            <a:pPr marL="457200" indent="-35280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15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Magas szintű nyelven írt, dinamikusan interpretáló emuláció</a:t>
            </a:r>
            <a:endParaRPr lang="en-US" sz="1500" b="0" strike="noStrike" spc="-1">
              <a:latin typeface="Arial"/>
            </a:endParaRPr>
          </a:p>
          <a:p>
            <a:pPr marL="457200" indent="-35280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15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Kevésbé hatékony, mint a dinamikusan újrafordító emuláció, de cserébe hordozható és könnyebben implementálható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0829C682-C113-4F53-AD22-E174E11B01F2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38" name="Kép 7"/>
          <p:cNvPicPr/>
          <p:nvPr/>
        </p:nvPicPr>
        <p:blipFill>
          <a:blip r:embed="rId2"/>
          <a:stretch/>
        </p:blipFill>
        <p:spPr>
          <a:xfrm>
            <a:off x="4951440" y="2417760"/>
            <a:ext cx="3797280" cy="1805040"/>
          </a:xfrm>
          <a:prstGeom prst="rect">
            <a:avLst/>
          </a:prstGeom>
          <a:ln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4937760" y="1561320"/>
            <a:ext cx="4129560" cy="45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000" b="1" strike="noStrike" spc="-1">
                <a:solidFill>
                  <a:srgbClr val="FF9800"/>
                </a:solidFill>
                <a:latin typeface="Roboto Condensed Light"/>
                <a:ea typeface="Roboto Condensed Light"/>
              </a:rPr>
              <a:t>Jobbra forgatás (rotate-right) utasítás: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14320" y="392400"/>
            <a:ext cx="5255640" cy="76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A 2C02 chip (képfeldolgozó) emulációja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617960" y="4636440"/>
            <a:ext cx="148464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AB3F2630-8230-46C3-9C7B-A83067A3D74F}" type="slidenum">
              <a:rPr lang="en-US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31520" y="1418760"/>
            <a:ext cx="7588080" cy="26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Sorfolytonosan halad végig a képernyőn, számolja a pixeleket a képkockát leíró táblázatok alapján (névtáblázat, attribútumtáblázat, OAM)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Két réteget támogat hardveresen: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A háttérrétegben a ritkán mozgó, tükrözést nem igénylő objektumok tartoznak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10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A sprite réteg képeit külön-külön eltolhatjuk és tükrözhetjük: </a:t>
            </a:r>
            <a:br/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nagyobb a flexibilitás, de vannak megkötések</a:t>
            </a:r>
            <a:endParaRPr lang="en-US" sz="1200" b="0" strike="noStrike" spc="-1">
              <a:latin typeface="Arial"/>
            </a:endParaRPr>
          </a:p>
          <a:p>
            <a:pPr marL="171360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▰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Kihívások: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Számos hardverhiba és “furcsa” viselkedés, amit a pontossághoz replikálni kell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Sajátos adattárolási formátumok</a:t>
            </a:r>
            <a:endParaRPr lang="en-US" sz="1200" b="0" strike="noStrike" spc="-1">
              <a:latin typeface="Arial"/>
            </a:endParaRPr>
          </a:p>
          <a:p>
            <a:pPr marL="628560" lvl="1" indent="-168480">
              <a:lnSpc>
                <a:spcPct val="100000"/>
              </a:lnSpc>
              <a:spcBef>
                <a:spcPts val="601"/>
              </a:spcBef>
              <a:buClr>
                <a:srgbClr val="263248"/>
              </a:buClr>
              <a:buFont typeface="Roboto Condensed Light"/>
              <a:buChar char="▻"/>
            </a:pPr>
            <a:r>
              <a:rPr lang="en-US" sz="12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A képelőállítás folyamata összetett, és a legkisebb hibák is nagy eltéréseket okozhatnak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391</Words>
  <Application>Microsoft Office PowerPoint</Application>
  <PresentationFormat>Diavetítés a képernyőre (16:9 oldalarány)</PresentationFormat>
  <Paragraphs>70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12</vt:i4>
      </vt:variant>
    </vt:vector>
  </HeadingPairs>
  <TitlesOfParts>
    <vt:vector size="20" baseType="lpstr">
      <vt:lpstr>Arial</vt:lpstr>
      <vt:lpstr>Roboto Condensed</vt:lpstr>
      <vt:lpstr>Roboto Condensed Light</vt:lpstr>
      <vt:lpstr>Symbol</vt:lpstr>
      <vt:lpstr>Wingdings</vt:lpstr>
      <vt:lpstr>Office Theme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 játékkonzol emulációja Haskellben</dc:title>
  <dc:subject/>
  <dc:creator/>
  <dc:description/>
  <cp:lastModifiedBy>Suhajda Tamás</cp:lastModifiedBy>
  <cp:revision>49</cp:revision>
  <dcterms:modified xsi:type="dcterms:W3CDTF">2020-06-25T19:16:20Z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Diavetítés a képernyőre (16:9 oldalarány)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