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11" r:id="rId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F37796F-055F-4D50-8E10-5250E2A7C413}">
          <p14:sldIdLst>
            <p14:sldId id="256"/>
            <p14:sldId id="257"/>
          </p14:sldIdLst>
        </p14:section>
        <p14:section name="第1部: イントロダクション" id="{64557DE1-CF2F-4C92-A8E1-CD629A3E3F3F}">
          <p14:sldIdLst>
            <p14:sldId id="311"/>
          </p14:sldIdLst>
        </p14:section>
        <p14:section name="第2部: 基本アーキテクチャ" id="{D2648EFC-2A63-4770-8F8E-45DAEF2BAC37}">
          <p14:sldIdLst/>
        </p14:section>
        <p14:section name="第3部 Unity Catalogとは" id="{C0A359EC-8AFF-458F-A8C5-4CADDD89350A}">
          <p14:sldIdLst/>
        </p14:section>
        <p14:section name="第4部 データアーキテクチャとパイプライン" id="{0BA11833-D31A-4306-9AF3-4DC5A0C43CD0}">
          <p14:sldIdLst/>
        </p14:section>
        <p14:section name="第5部 AI・機械学習プラットフォーム" id="{F5A09138-63D0-4B1D-80AD-0BBDCE60718A}">
          <p14:sldIdLst/>
        </p14:section>
        <p14:section name="第6部 ワークロード活用パターン" id="{13F5D06D-EEB7-48D0-9D5D-1087AD6A6061}">
          <p14:sldIdLst/>
        </p14:section>
        <p14:section name="第7部 セキュリティとガバナンス" id="{99040987-0F47-4052-9D19-CC5AE66651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A91BA-05D5-47CC-AF72-5094774FAFD7}" v="16" dt="2025-10-18T09:14:3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3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Shape 2"/>
          <p:cNvSpPr/>
          <p:nvPr/>
        </p:nvSpPr>
        <p:spPr>
          <a:xfrm>
            <a:off x="11582705" y="0"/>
            <a:ext cx="609905" cy="6858000"/>
          </a:xfrm>
          <a:prstGeom prst="rect">
            <a:avLst/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t="-11" b="-11"/>
          <a:stretch/>
        </p:blipFill>
        <p:spPr>
          <a:xfrm>
            <a:off x="0" y="4429354"/>
            <a:ext cx="12191695" cy="152430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-17" b="-17"/>
          <a:stretch/>
        </p:blipFill>
        <p:spPr>
          <a:xfrm>
            <a:off x="0" y="5905195"/>
            <a:ext cx="12191695" cy="95280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 l="-57" r="-57"/>
          <a:stretch/>
        </p:blipFill>
        <p:spPr>
          <a:xfrm>
            <a:off x="5658307" y="761695"/>
            <a:ext cx="400507" cy="457200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rcRect l="-57" r="-57"/>
          <a:stretch/>
        </p:blipFill>
        <p:spPr>
          <a:xfrm>
            <a:off x="6133795" y="761695"/>
            <a:ext cx="400507" cy="457200"/>
          </a:xfrm>
          <a:prstGeom prst="rect">
            <a:avLst/>
          </a:prstGeom>
        </p:spPr>
      </p:pic>
      <p:sp>
        <p:nvSpPr>
          <p:cNvPr id="9" name="Text 3"/>
          <p:cNvSpPr txBox="1"/>
          <p:nvPr/>
        </p:nvSpPr>
        <p:spPr>
          <a:xfrm>
            <a:off x="3381451" y="1314907"/>
            <a:ext cx="5867705" cy="8293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Databricks の全体像</a:t>
            </a:r>
            <a:endParaRPr lang="en-US" sz="4500" dirty="0"/>
          </a:p>
        </p:txBody>
      </p:sp>
      <p:sp>
        <p:nvSpPr>
          <p:cNvPr id="10" name="Text 4"/>
          <p:cNvSpPr txBox="1"/>
          <p:nvPr/>
        </p:nvSpPr>
        <p:spPr>
          <a:xfrm>
            <a:off x="2846527" y="2190902"/>
            <a:ext cx="67629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データインテリジェンスプラットフォーム</a:t>
            </a:r>
            <a:endParaRPr lang="en-US" sz="2700" dirty="0"/>
          </a:p>
        </p:txBody>
      </p:sp>
      <p:sp>
        <p:nvSpPr>
          <p:cNvPr id="11" name="Shape 5"/>
          <p:cNvSpPr/>
          <p:nvPr/>
        </p:nvSpPr>
        <p:spPr>
          <a:xfrm>
            <a:off x="5639105" y="3086100"/>
            <a:ext cx="914400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2" name="Text 6"/>
          <p:cNvSpPr txBox="1"/>
          <p:nvPr/>
        </p:nvSpPr>
        <p:spPr>
          <a:xfrm>
            <a:off x="5640934" y="3571646"/>
            <a:ext cx="10579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555555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2025年9月</a:t>
            </a:r>
            <a:endParaRPr lang="en-US" sz="15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731669-C53A-C9F8-2D14-2D87F3D4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" y="384048"/>
            <a:ext cx="176022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D8E91F1-83DC-824D-A501-24A0348D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" y="3109875"/>
            <a:ext cx="3303728" cy="33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91CBFF5-3478-7E65-E83B-F93CE94A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9" y="3124505"/>
            <a:ext cx="3303728" cy="33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01368BA-84E7-DAE3-734C-A4E77D3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85" y="110185"/>
            <a:ext cx="176022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15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381305" y="105156"/>
            <a:ext cx="471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目次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0" y="457200"/>
            <a:ext cx="4067251" cy="6858000"/>
          </a:xfrm>
          <a:prstGeom prst="rect">
            <a:avLst/>
          </a:prstGeom>
          <a:solidFill>
            <a:srgbClr val="E7EFF8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304495" y="857707"/>
            <a:ext cx="952805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目次</a:t>
            </a:r>
            <a:endParaRPr lang="en-US" sz="27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533449"/>
            <a:ext cx="3557930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本プレゼンテーションの構成を一覧で示します。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304495" y="6400800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7998" y="6534302"/>
            <a:ext cx="190195" cy="1901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914400" y="6610198"/>
            <a:ext cx="1218895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Text 8"/>
          <p:cNvSpPr txBox="1"/>
          <p:nvPr/>
        </p:nvSpPr>
        <p:spPr>
          <a:xfrm>
            <a:off x="4444898" y="895198"/>
            <a:ext cx="29535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第1部: イントロダクション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4444898" y="1257300"/>
            <a:ext cx="609905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3" name="Text 10"/>
          <p:cNvSpPr txBox="1"/>
          <p:nvPr/>
        </p:nvSpPr>
        <p:spPr>
          <a:xfrm>
            <a:off x="4597603" y="1600200"/>
            <a:ext cx="1181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Databricksとは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4597603" y="1904695"/>
            <a:ext cx="3467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データインテリジェンスプラットフォームの概念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8432597" y="1600200"/>
            <a:ext cx="1781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レイクハウスからの進化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8432597" y="1904695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プレゼンテーション構成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4444898" y="2495398"/>
            <a:ext cx="29343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第2部: 基本アーキテクチャ</a:t>
            </a:r>
            <a:endParaRPr lang="en-US" sz="1800" dirty="0"/>
          </a:p>
        </p:txBody>
      </p:sp>
      <p:sp>
        <p:nvSpPr>
          <p:cNvPr id="18" name="Shape 15"/>
          <p:cNvSpPr/>
          <p:nvPr/>
        </p:nvSpPr>
        <p:spPr>
          <a:xfrm>
            <a:off x="4444898" y="2857500"/>
            <a:ext cx="609905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9" name="Text 16"/>
          <p:cNvSpPr txBox="1"/>
          <p:nvPr/>
        </p:nvSpPr>
        <p:spPr>
          <a:xfrm>
            <a:off x="4597603" y="3200400"/>
            <a:ext cx="1181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システム全体像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4597603" y="3504895"/>
            <a:ext cx="2334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Control PlaneとCompute Plane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4597603" y="3810305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サーバレスコンピュート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4597603" y="4114800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ワークスペースとストレージ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4597603" y="4419295"/>
            <a:ext cx="2086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ネットワークアーキテクチャ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8432597" y="3200400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マルチクラウド対応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8432597" y="350489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スケーリングの仕組み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8432597" y="3810305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セキュリティアーキテクチャ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8432597" y="4114800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高可用性と災害復旧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8432597" y="4419295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パフォーマンス最適化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4444898" y="5009998"/>
            <a:ext cx="15910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第3部～第7部</a:t>
            </a:r>
            <a:endParaRPr lang="en-US" sz="1800" dirty="0"/>
          </a:p>
        </p:txBody>
      </p:sp>
      <p:sp>
        <p:nvSpPr>
          <p:cNvPr id="30" name="Shape 27"/>
          <p:cNvSpPr/>
          <p:nvPr/>
        </p:nvSpPr>
        <p:spPr>
          <a:xfrm>
            <a:off x="4444898" y="5372100"/>
            <a:ext cx="609905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1" name="Text 28"/>
          <p:cNvSpPr txBox="1"/>
          <p:nvPr/>
        </p:nvSpPr>
        <p:spPr>
          <a:xfrm>
            <a:off x="4597603" y="5715000"/>
            <a:ext cx="3172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第3部: Unity Catalog - データ・AIガバナンス</a:t>
            </a:r>
            <a:endParaRPr lang="en-US" sz="1200" dirty="0"/>
          </a:p>
        </p:txBody>
      </p:sp>
      <p:sp>
        <p:nvSpPr>
          <p:cNvPr id="32" name="Text 29"/>
          <p:cNvSpPr txBox="1"/>
          <p:nvPr/>
        </p:nvSpPr>
        <p:spPr>
          <a:xfrm>
            <a:off x="4597603" y="6019495"/>
            <a:ext cx="2095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第4部: データアーキテクチャ</a:t>
            </a:r>
            <a:endParaRPr lang="en-US" sz="1200" dirty="0"/>
          </a:p>
        </p:txBody>
      </p:sp>
      <p:sp>
        <p:nvSpPr>
          <p:cNvPr id="33" name="Text 30"/>
          <p:cNvSpPr txBox="1"/>
          <p:nvPr/>
        </p:nvSpPr>
        <p:spPr>
          <a:xfrm>
            <a:off x="4597603" y="6324905"/>
            <a:ext cx="2695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第5部: AI・機械学習プラットフォーム</a:t>
            </a:r>
            <a:endParaRPr lang="en-US" sz="1200" dirty="0"/>
          </a:p>
        </p:txBody>
      </p:sp>
      <p:sp>
        <p:nvSpPr>
          <p:cNvPr id="34" name="Text 31"/>
          <p:cNvSpPr txBox="1"/>
          <p:nvPr/>
        </p:nvSpPr>
        <p:spPr>
          <a:xfrm>
            <a:off x="8432597" y="5715000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第6部: ワークロード別活用パターン</a:t>
            </a:r>
            <a:endParaRPr lang="en-US" sz="1200" dirty="0"/>
          </a:p>
        </p:txBody>
      </p:sp>
      <p:sp>
        <p:nvSpPr>
          <p:cNvPr id="35" name="Text 32"/>
          <p:cNvSpPr txBox="1"/>
          <p:nvPr/>
        </p:nvSpPr>
        <p:spPr>
          <a:xfrm>
            <a:off x="8432597" y="6019495"/>
            <a:ext cx="2400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第7部: セキュリティとガバナンス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15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381305" y="105156"/>
            <a:ext cx="22055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第1部: イントロダクション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0" y="457200"/>
            <a:ext cx="4067251" cy="6858000"/>
          </a:xfrm>
          <a:prstGeom prst="rect">
            <a:avLst/>
          </a:prstGeom>
          <a:solidFill>
            <a:srgbClr val="E7EFF8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304495" y="857707"/>
            <a:ext cx="3400654" cy="8769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第1部: イントロダクション</a:t>
            </a:r>
            <a:endParaRPr lang="en-US" sz="27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914754"/>
            <a:ext cx="3557930" cy="7818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Databricksプラットフォームの基本概念と最新のデータインテリジェンス機能を紹介します。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304495" y="6400800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7998" y="6534302"/>
            <a:ext cx="190195" cy="1901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914400" y="6610198"/>
            <a:ext cx="1218895" cy="38405"/>
          </a:xfrm>
          <a:prstGeom prst="rect">
            <a:avLst/>
          </a:prstGeom>
          <a:solidFill>
            <a:srgbClr val="FF8A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Text 8"/>
          <p:cNvSpPr txBox="1"/>
          <p:nvPr/>
        </p:nvSpPr>
        <p:spPr>
          <a:xfrm>
            <a:off x="4444898" y="895198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B5FA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このセクションの内容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4597603" y="1371600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4731106" y="1485900"/>
            <a:ext cx="114300" cy="152705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5130698" y="1362456"/>
            <a:ext cx="15151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Databricksとは</a:t>
            </a:r>
            <a:endParaRPr lang="en-US" sz="1500" dirty="0"/>
          </a:p>
        </p:txBody>
      </p:sp>
      <p:sp>
        <p:nvSpPr>
          <p:cNvPr id="15" name="Text 11"/>
          <p:cNvSpPr txBox="1"/>
          <p:nvPr/>
        </p:nvSpPr>
        <p:spPr>
          <a:xfrm>
            <a:off x="5130698" y="1676095"/>
            <a:ext cx="5287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Databricksの概要、目的、そして企業のデータ活用を変革する基本的な役割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4597603" y="2133295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11903" y="2247595"/>
            <a:ext cx="152705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5130698" y="2124151"/>
            <a:ext cx="43251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データインテリジェンスプラットフォームの概念</a:t>
            </a:r>
            <a:endParaRPr lang="en-US" sz="1500" dirty="0"/>
          </a:p>
        </p:txBody>
      </p:sp>
      <p:sp>
        <p:nvSpPr>
          <p:cNvPr id="19" name="Text 14"/>
          <p:cNvSpPr txBox="1"/>
          <p:nvPr/>
        </p:nvSpPr>
        <p:spPr>
          <a:xfrm>
            <a:off x="5130698" y="2438705"/>
            <a:ext cx="6182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次世代データプラットフォームとしてのDatabricksの位置づけとその基本アーキテクチャ</a:t>
            </a:r>
            <a:endParaRPr lang="en-US" sz="1200" dirty="0"/>
          </a:p>
        </p:txBody>
      </p:sp>
      <p:sp>
        <p:nvSpPr>
          <p:cNvPr id="20" name="Shape 15"/>
          <p:cNvSpPr/>
          <p:nvPr/>
        </p:nvSpPr>
        <p:spPr>
          <a:xfrm>
            <a:off x="4597603" y="2895905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1B5FA7"/>
          </a:solidFill>
          <a:ln/>
        </p:spPr>
        <p:txBody>
          <a:bodyPr/>
          <a:lstStyle/>
          <a:p>
            <a:endParaRPr lang="ja-JP" alt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711903" y="3010205"/>
            <a:ext cx="152705" cy="152705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5130698" y="2885846"/>
            <a:ext cx="54580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レイクハウスからインテリジェンスプラットフォームへの進化</a:t>
            </a:r>
            <a:endParaRPr lang="en-US" sz="1500" dirty="0"/>
          </a:p>
        </p:txBody>
      </p:sp>
      <p:sp>
        <p:nvSpPr>
          <p:cNvPr id="23" name="Text 17"/>
          <p:cNvSpPr txBox="1"/>
          <p:nvPr/>
        </p:nvSpPr>
        <p:spPr>
          <a:xfrm>
            <a:off x="5130698" y="3200400"/>
            <a:ext cx="6648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データレイクハウスからデータインテリジェンスプラットフォームへと発展した背景と最新機能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ワイド画面</PresentationFormat>
  <Paragraphs>41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Noto Sans JP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Databricsk Overview</dc:title>
  <dc:subject/>
  <dc:creator/>
  <cp:keywords>databricks</cp:keywords>
  <cp:lastModifiedBy/>
  <cp:revision>1</cp:revision>
  <dcterms:created xsi:type="dcterms:W3CDTF">2025-10-18T09:11:16Z</dcterms:created>
  <dcterms:modified xsi:type="dcterms:W3CDTF">2025-10-18T11:01:08Z</dcterms:modified>
  <cp:category>databricks</cp:category>
</cp:coreProperties>
</file>