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f07cd2ac62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f07cd2ac62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f07cd2ac62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f07cd2ac62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f07cd2ac62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f07cd2ac62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f07cd2ac62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f07cd2ac62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f07cd2ac62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f07cd2ac62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f07cd2ac6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f07cd2ac6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07cd2ac6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f07cd2ac6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f07cd2ac62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f07cd2ac62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07cd2ac6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07cd2ac6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f07cd2ac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f07cd2ac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07cd2ac6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07cd2ac6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f07cd2ac6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f07cd2ac6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07cd2ac6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07cd2ac6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07cd2ac6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07cd2ac6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07cd2ac62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f07cd2ac62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07cd2ac62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07cd2ac62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バスの到着時刻予測</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ja"/>
              <a:t>19ｓ1011　大沼直樹</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262875"/>
            <a:ext cx="8520600" cy="572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1"/>
              </a:buClr>
              <a:buSzPts val="1100"/>
              <a:buFont typeface="Arial"/>
              <a:buNone/>
            </a:pPr>
            <a:r>
              <a:rPr lang="ja" sz="2550"/>
              <a:t>　5.到着時刻予測</a:t>
            </a:r>
            <a:endParaRPr sz="2850"/>
          </a:p>
        </p:txBody>
      </p:sp>
      <p:sp>
        <p:nvSpPr>
          <p:cNvPr id="132" name="Google Shape;132;p22"/>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到着時刻予測を行うに当たり各停留所間に平均所要時間を求める。</a:t>
            </a:r>
            <a:endParaRPr/>
          </a:p>
          <a:p>
            <a:pPr indent="0" lvl="0" marL="0" rtl="0" algn="l">
              <a:spcBef>
                <a:spcPts val="1200"/>
              </a:spcBef>
              <a:spcAft>
                <a:spcPts val="0"/>
              </a:spcAft>
              <a:buNone/>
            </a:pPr>
            <a:r>
              <a:rPr lang="ja"/>
              <a:t>平均所要時間が次の停留所の到着時間と予測できるため、実際にバスが停留所に到着した時刻に足し合わせていく操作を行う。</a:t>
            </a:r>
            <a:endParaRPr/>
          </a:p>
          <a:p>
            <a:pPr indent="0" lvl="0" marL="0" rtl="0" algn="l">
              <a:spcBef>
                <a:spcPts val="1200"/>
              </a:spcBef>
              <a:spcAft>
                <a:spcPts val="1200"/>
              </a:spcAft>
              <a:buNone/>
            </a:pPr>
            <a:r>
              <a:rPr lang="ja"/>
              <a:t>以上より各停留所における到着時刻予測を行うことができる。</a:t>
            </a:r>
            <a:endParaRPr/>
          </a:p>
        </p:txBody>
      </p:sp>
      <p:pic>
        <p:nvPicPr>
          <p:cNvPr id="133" name="Google Shape;133;p22"/>
          <p:cNvPicPr preferRelativeResize="0"/>
          <p:nvPr/>
        </p:nvPicPr>
        <p:blipFill>
          <a:blip r:embed="rId3">
            <a:alphaModFix/>
          </a:blip>
          <a:stretch>
            <a:fillRect/>
          </a:stretch>
        </p:blipFill>
        <p:spPr>
          <a:xfrm>
            <a:off x="311700" y="2545500"/>
            <a:ext cx="7117852" cy="2598000"/>
          </a:xfrm>
          <a:prstGeom prst="rect">
            <a:avLst/>
          </a:prstGeom>
          <a:noFill/>
          <a:ln>
            <a:noFill/>
          </a:ln>
        </p:spPr>
      </p:pic>
      <p:sp>
        <p:nvSpPr>
          <p:cNvPr id="134" name="Google Shape;134;p22"/>
          <p:cNvSpPr txBox="1"/>
          <p:nvPr/>
        </p:nvSpPr>
        <p:spPr>
          <a:xfrm>
            <a:off x="2513425" y="4804800"/>
            <a:ext cx="3234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t>図4. </a:t>
            </a:r>
            <a:r>
              <a:rPr lang="ja" sz="1000"/>
              <a:t>具体的な到着時刻モデルのイメージ</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0"/>
              </a:spcAft>
              <a:buClr>
                <a:schemeClr val="dk1"/>
              </a:buClr>
              <a:buSzPct val="43137"/>
              <a:buFont typeface="Arial"/>
              <a:buNone/>
            </a:pPr>
            <a:r>
              <a:rPr lang="ja" sz="2550"/>
              <a:t>　</a:t>
            </a:r>
            <a:r>
              <a:rPr lang="ja" sz="2550"/>
              <a:t>5.到着時刻予測</a:t>
            </a:r>
            <a:endParaRPr/>
          </a:p>
        </p:txBody>
      </p:sp>
      <p:sp>
        <p:nvSpPr>
          <p:cNvPr id="140" name="Google Shape;14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始めに、最初の</a:t>
            </a:r>
            <a:r>
              <a:rPr lang="ja"/>
              <a:t>停留所における全区間の予測と時刻表の比較をおこなう。</a:t>
            </a:r>
            <a:endParaRPr/>
          </a:p>
          <a:p>
            <a:pPr indent="0" lvl="0" marL="0" rtl="0" algn="l">
              <a:spcBef>
                <a:spcPts val="1200"/>
              </a:spcBef>
              <a:spcAft>
                <a:spcPts val="0"/>
              </a:spcAft>
              <a:buNone/>
            </a:pPr>
            <a:r>
              <a:rPr lang="ja"/>
              <a:t>2つのデータより予測の精度が高いときと低いときがあることがわかる。</a:t>
            </a:r>
            <a:endParaRPr/>
          </a:p>
          <a:p>
            <a:pPr indent="0" lvl="0" marL="0" rtl="0" algn="l">
              <a:spcBef>
                <a:spcPts val="1200"/>
              </a:spcBef>
              <a:spcAft>
                <a:spcPts val="0"/>
              </a:spcAft>
              <a:buNone/>
            </a:pPr>
            <a:r>
              <a:rPr lang="ja"/>
              <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1" name="Google Shape;141;p23"/>
          <p:cNvPicPr preferRelativeResize="0"/>
          <p:nvPr/>
        </p:nvPicPr>
        <p:blipFill>
          <a:blip r:embed="rId3">
            <a:alphaModFix/>
          </a:blip>
          <a:stretch>
            <a:fillRect/>
          </a:stretch>
        </p:blipFill>
        <p:spPr>
          <a:xfrm>
            <a:off x="311700" y="2205800"/>
            <a:ext cx="3846700" cy="2312875"/>
          </a:xfrm>
          <a:prstGeom prst="rect">
            <a:avLst/>
          </a:prstGeom>
          <a:noFill/>
          <a:ln>
            <a:noFill/>
          </a:ln>
        </p:spPr>
      </p:pic>
      <p:sp>
        <p:nvSpPr>
          <p:cNvPr id="142" name="Google Shape;142;p23"/>
          <p:cNvSpPr txBox="1"/>
          <p:nvPr/>
        </p:nvSpPr>
        <p:spPr>
          <a:xfrm>
            <a:off x="1453750" y="4518675"/>
            <a:ext cx="3395100" cy="432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ja" sz="750">
                <a:solidFill>
                  <a:schemeClr val="dk1"/>
                </a:solidFill>
              </a:rPr>
              <a:t>図5.1.　1月4日のデータでの最初の停留所における</a:t>
            </a:r>
            <a:endParaRPr sz="750">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ja" sz="750">
                <a:solidFill>
                  <a:schemeClr val="dk1"/>
                </a:solidFill>
              </a:rPr>
              <a:t>全区間の到着時刻予測と時刻表の予測精度比較</a:t>
            </a:r>
            <a:endParaRPr/>
          </a:p>
        </p:txBody>
      </p:sp>
      <p:sp>
        <p:nvSpPr>
          <p:cNvPr id="143" name="Google Shape;143;p23"/>
          <p:cNvSpPr txBox="1"/>
          <p:nvPr/>
        </p:nvSpPr>
        <p:spPr>
          <a:xfrm>
            <a:off x="5529625" y="4451375"/>
            <a:ext cx="3271200" cy="432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ja" sz="750">
                <a:solidFill>
                  <a:schemeClr val="dk1"/>
                </a:solidFill>
              </a:rPr>
              <a:t>図5.2.　1月12日のデータでの最初の停留所における</a:t>
            </a:r>
            <a:endParaRPr sz="750">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ja" sz="750">
                <a:solidFill>
                  <a:schemeClr val="dk1"/>
                </a:solidFill>
              </a:rPr>
              <a:t>全区間の到着時刻予測と時刻表の予測精度比較</a:t>
            </a:r>
            <a:endParaRPr/>
          </a:p>
        </p:txBody>
      </p:sp>
      <p:pic>
        <p:nvPicPr>
          <p:cNvPr id="144" name="Google Shape;144;p23"/>
          <p:cNvPicPr preferRelativeResize="0"/>
          <p:nvPr/>
        </p:nvPicPr>
        <p:blipFill>
          <a:blip r:embed="rId4">
            <a:alphaModFix/>
          </a:blip>
          <a:stretch>
            <a:fillRect/>
          </a:stretch>
        </p:blipFill>
        <p:spPr>
          <a:xfrm>
            <a:off x="4641600" y="2339775"/>
            <a:ext cx="3647833" cy="211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0"/>
              </a:spcAft>
              <a:buClr>
                <a:schemeClr val="dk1"/>
              </a:buClr>
              <a:buSzPct val="43137"/>
              <a:buFont typeface="Arial"/>
              <a:buNone/>
            </a:pPr>
            <a:r>
              <a:rPr lang="ja" sz="2550"/>
              <a:t>　</a:t>
            </a:r>
            <a:r>
              <a:rPr lang="ja" sz="2550"/>
              <a:t>5.到着時刻予測</a:t>
            </a:r>
            <a:endParaRPr/>
          </a:p>
        </p:txBody>
      </p:sp>
      <p:sp>
        <p:nvSpPr>
          <p:cNvPr id="150" name="Google Shape;15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次に42日分のデータで最初の停留所で</a:t>
            </a:r>
            <a:endParaRPr/>
          </a:p>
          <a:p>
            <a:pPr indent="0" lvl="0" marL="0" rtl="0" algn="l">
              <a:spcBef>
                <a:spcPts val="1200"/>
              </a:spcBef>
              <a:spcAft>
                <a:spcPts val="0"/>
              </a:spcAft>
              <a:buNone/>
            </a:pPr>
            <a:r>
              <a:rPr lang="ja"/>
              <a:t>全区間の到着時刻を箱ひげ図にした図</a:t>
            </a:r>
            <a:endParaRPr/>
          </a:p>
          <a:p>
            <a:pPr indent="0" lvl="0" marL="0" rtl="0" algn="l">
              <a:spcBef>
                <a:spcPts val="1200"/>
              </a:spcBef>
              <a:spcAft>
                <a:spcPts val="0"/>
              </a:spcAft>
              <a:buNone/>
            </a:pPr>
            <a:r>
              <a:rPr lang="ja"/>
              <a:t>より停留所前半では誤差が時刻表</a:t>
            </a:r>
            <a:endParaRPr/>
          </a:p>
          <a:p>
            <a:pPr indent="0" lvl="0" marL="0" rtl="0" algn="l">
              <a:spcBef>
                <a:spcPts val="1200"/>
              </a:spcBef>
              <a:spcAft>
                <a:spcPts val="0"/>
              </a:spcAft>
              <a:buNone/>
            </a:pPr>
            <a:r>
              <a:rPr lang="ja"/>
              <a:t>と比べたときより少ないが、</a:t>
            </a:r>
            <a:endParaRPr/>
          </a:p>
          <a:p>
            <a:pPr indent="0" lvl="0" marL="0" rtl="0" algn="l">
              <a:spcBef>
                <a:spcPts val="1200"/>
              </a:spcBef>
              <a:spcAft>
                <a:spcPts val="0"/>
              </a:spcAft>
              <a:buNone/>
            </a:pPr>
            <a:r>
              <a:rPr lang="ja"/>
              <a:t>停留所が進む</a:t>
            </a:r>
            <a:r>
              <a:rPr lang="ja"/>
              <a:t>につれ</a:t>
            </a:r>
            <a:r>
              <a:rPr lang="ja"/>
              <a:t>誤差が</a:t>
            </a:r>
            <a:endParaRPr/>
          </a:p>
          <a:p>
            <a:pPr indent="0" lvl="0" marL="0" rtl="0" algn="l">
              <a:spcBef>
                <a:spcPts val="1200"/>
              </a:spcBef>
              <a:spcAft>
                <a:spcPts val="0"/>
              </a:spcAft>
              <a:buNone/>
            </a:pPr>
            <a:r>
              <a:rPr lang="ja"/>
              <a:t>大きくなるといった結果となった。</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1" name="Google Shape;151;p24"/>
          <p:cNvPicPr preferRelativeResize="0"/>
          <p:nvPr/>
        </p:nvPicPr>
        <p:blipFill>
          <a:blip r:embed="rId3">
            <a:alphaModFix/>
          </a:blip>
          <a:stretch>
            <a:fillRect/>
          </a:stretch>
        </p:blipFill>
        <p:spPr>
          <a:xfrm>
            <a:off x="4391625" y="1230247"/>
            <a:ext cx="4649550" cy="2683000"/>
          </a:xfrm>
          <a:prstGeom prst="rect">
            <a:avLst/>
          </a:prstGeom>
          <a:noFill/>
          <a:ln>
            <a:noFill/>
          </a:ln>
        </p:spPr>
      </p:pic>
      <p:sp>
        <p:nvSpPr>
          <p:cNvPr id="152" name="Google Shape;152;p24"/>
          <p:cNvSpPr txBox="1"/>
          <p:nvPr/>
        </p:nvSpPr>
        <p:spPr>
          <a:xfrm>
            <a:off x="5223650" y="3883150"/>
            <a:ext cx="4145400" cy="43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ja" sz="750">
                <a:solidFill>
                  <a:schemeClr val="dk1"/>
                </a:solidFill>
              </a:rPr>
              <a:t>図5.3.　全データでの最初の停留所における全区間の到着時刻予測</a:t>
            </a:r>
            <a:endParaRPr sz="750">
              <a:solidFill>
                <a:schemeClr val="dk1"/>
              </a:solidFill>
            </a:endParaRPr>
          </a:p>
          <a:p>
            <a:pPr indent="0" lvl="0" marL="0" marR="0" rtl="0" algn="l">
              <a:lnSpc>
                <a:spcPct val="115000"/>
              </a:lnSpc>
              <a:spcBef>
                <a:spcPts val="0"/>
              </a:spcBef>
              <a:spcAft>
                <a:spcPts val="0"/>
              </a:spcAft>
              <a:buClr>
                <a:schemeClr val="dk1"/>
              </a:buClr>
              <a:buSzPts val="1100"/>
              <a:buFont typeface="Arial"/>
              <a:buNone/>
            </a:pPr>
            <a:br>
              <a:rPr lang="ja" sz="750">
                <a:solidFill>
                  <a:schemeClr val="dk1"/>
                </a:solidFill>
              </a:rPr>
            </a:br>
            <a:endParaRPr sz="75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0"/>
              </a:spcAft>
              <a:buClr>
                <a:schemeClr val="dk1"/>
              </a:buClr>
              <a:buSzPct val="43137"/>
              <a:buFont typeface="Arial"/>
              <a:buNone/>
            </a:pPr>
            <a:r>
              <a:rPr lang="ja" sz="2550"/>
              <a:t>　</a:t>
            </a:r>
            <a:r>
              <a:rPr lang="ja" sz="2550"/>
              <a:t>5.到着時刻予測</a:t>
            </a:r>
            <a:endParaRPr/>
          </a:p>
        </p:txBody>
      </p:sp>
      <p:sp>
        <p:nvSpPr>
          <p:cNvPr id="158" name="Google Shape;15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続いて到着する停留所の1つ前の到着時刻予測と5つ前の到着時刻予測での時刻表との比較を行う。今回ではどちらも時刻表より誤差が少ないことがわかる。</a:t>
            </a:r>
            <a:endParaRPr/>
          </a:p>
        </p:txBody>
      </p:sp>
      <p:sp>
        <p:nvSpPr>
          <p:cNvPr id="159" name="Google Shape;159;p25"/>
          <p:cNvSpPr txBox="1"/>
          <p:nvPr/>
        </p:nvSpPr>
        <p:spPr>
          <a:xfrm>
            <a:off x="801375" y="4703625"/>
            <a:ext cx="3540600" cy="34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ja" sz="750">
                <a:solidFill>
                  <a:schemeClr val="dk1"/>
                </a:solidFill>
              </a:rPr>
              <a:t>　　　　図6.1. 1月4日の1つ前と5つ前の停留所での予測と時刻表の予測精度比較</a:t>
            </a:r>
            <a:endParaRPr/>
          </a:p>
        </p:txBody>
      </p:sp>
      <p:sp>
        <p:nvSpPr>
          <p:cNvPr id="160" name="Google Shape;160;p25"/>
          <p:cNvSpPr txBox="1"/>
          <p:nvPr/>
        </p:nvSpPr>
        <p:spPr>
          <a:xfrm>
            <a:off x="5281925" y="4703625"/>
            <a:ext cx="3514500" cy="300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ja" sz="750">
                <a:solidFill>
                  <a:schemeClr val="dk1"/>
                </a:solidFill>
              </a:rPr>
              <a:t>　図6.2. 1月12日の1つ前と5つ前の停留所での予測と時刻表の予測精度比較</a:t>
            </a:r>
            <a:endParaRPr/>
          </a:p>
        </p:txBody>
      </p:sp>
      <p:pic>
        <p:nvPicPr>
          <p:cNvPr id="161" name="Google Shape;161;p25"/>
          <p:cNvPicPr preferRelativeResize="0"/>
          <p:nvPr/>
        </p:nvPicPr>
        <p:blipFill>
          <a:blip r:embed="rId3">
            <a:alphaModFix/>
          </a:blip>
          <a:stretch>
            <a:fillRect/>
          </a:stretch>
        </p:blipFill>
        <p:spPr>
          <a:xfrm>
            <a:off x="363275" y="2039750"/>
            <a:ext cx="4416800" cy="2663875"/>
          </a:xfrm>
          <a:prstGeom prst="rect">
            <a:avLst/>
          </a:prstGeom>
          <a:noFill/>
          <a:ln>
            <a:noFill/>
          </a:ln>
        </p:spPr>
      </p:pic>
      <p:pic>
        <p:nvPicPr>
          <p:cNvPr id="162" name="Google Shape;162;p25"/>
          <p:cNvPicPr preferRelativeResize="0"/>
          <p:nvPr/>
        </p:nvPicPr>
        <p:blipFill>
          <a:blip r:embed="rId4">
            <a:alphaModFix/>
          </a:blip>
          <a:stretch>
            <a:fillRect/>
          </a:stretch>
        </p:blipFill>
        <p:spPr>
          <a:xfrm>
            <a:off x="4721650" y="2121010"/>
            <a:ext cx="4416800" cy="266388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0"/>
              </a:spcAft>
              <a:buClr>
                <a:schemeClr val="dk1"/>
              </a:buClr>
              <a:buSzPct val="43137"/>
              <a:buFont typeface="Arial"/>
              <a:buNone/>
            </a:pPr>
            <a:r>
              <a:rPr lang="ja" sz="2550"/>
              <a:t>　5.到着時刻予測</a:t>
            </a:r>
            <a:endParaRPr/>
          </a:p>
        </p:txBody>
      </p:sp>
      <p:sp>
        <p:nvSpPr>
          <p:cNvPr id="168" name="Google Shape;16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　</a:t>
            </a:r>
            <a:r>
              <a:rPr lang="ja"/>
              <a:t>次に42日分のデータで1つ前と5つ前の</a:t>
            </a:r>
            <a:endParaRPr/>
          </a:p>
          <a:p>
            <a:pPr indent="0" lvl="0" marL="0" rtl="0" algn="l">
              <a:spcBef>
                <a:spcPts val="1200"/>
              </a:spcBef>
              <a:spcAft>
                <a:spcPts val="0"/>
              </a:spcAft>
              <a:buNone/>
            </a:pPr>
            <a:r>
              <a:rPr lang="ja"/>
              <a:t>到着時刻を箱ひげ図にした図よりどちら</a:t>
            </a:r>
            <a:endParaRPr/>
          </a:p>
          <a:p>
            <a:pPr indent="0" lvl="0" marL="0" rtl="0" algn="l">
              <a:spcBef>
                <a:spcPts val="1200"/>
              </a:spcBef>
              <a:spcAft>
                <a:spcPts val="0"/>
              </a:spcAft>
              <a:buNone/>
            </a:pPr>
            <a:r>
              <a:rPr lang="ja"/>
              <a:t>の場合であっても遅延が時刻表と比べ</a:t>
            </a:r>
            <a:endParaRPr/>
          </a:p>
          <a:p>
            <a:pPr indent="0" lvl="0" marL="0" rtl="0" algn="l">
              <a:spcBef>
                <a:spcPts val="1200"/>
              </a:spcBef>
              <a:spcAft>
                <a:spcPts val="0"/>
              </a:spcAft>
              <a:buNone/>
            </a:pPr>
            <a:r>
              <a:rPr lang="ja"/>
              <a:t>少なく、またちらばりも少ないこと</a:t>
            </a:r>
            <a:endParaRPr/>
          </a:p>
          <a:p>
            <a:pPr indent="0" lvl="0" marL="0" rtl="0" algn="l">
              <a:spcBef>
                <a:spcPts val="1200"/>
              </a:spcBef>
              <a:spcAft>
                <a:spcPts val="1200"/>
              </a:spcAft>
              <a:buClr>
                <a:schemeClr val="dk1"/>
              </a:buClr>
              <a:buSzPts val="1100"/>
              <a:buFont typeface="Arial"/>
              <a:buNone/>
            </a:pPr>
            <a:r>
              <a:rPr lang="ja"/>
              <a:t>から優れた予測といえる。</a:t>
            </a:r>
            <a:endParaRPr/>
          </a:p>
        </p:txBody>
      </p:sp>
      <p:pic>
        <p:nvPicPr>
          <p:cNvPr id="169" name="Google Shape;169;p26"/>
          <p:cNvPicPr preferRelativeResize="0"/>
          <p:nvPr/>
        </p:nvPicPr>
        <p:blipFill>
          <a:blip r:embed="rId3">
            <a:alphaModFix/>
          </a:blip>
          <a:stretch>
            <a:fillRect/>
          </a:stretch>
        </p:blipFill>
        <p:spPr>
          <a:xfrm>
            <a:off x="4780675" y="167546"/>
            <a:ext cx="4051625" cy="2337975"/>
          </a:xfrm>
          <a:prstGeom prst="rect">
            <a:avLst/>
          </a:prstGeom>
          <a:noFill/>
          <a:ln>
            <a:noFill/>
          </a:ln>
        </p:spPr>
      </p:pic>
      <p:pic>
        <p:nvPicPr>
          <p:cNvPr id="170" name="Google Shape;170;p26"/>
          <p:cNvPicPr preferRelativeResize="0"/>
          <p:nvPr/>
        </p:nvPicPr>
        <p:blipFill>
          <a:blip r:embed="rId4">
            <a:alphaModFix/>
          </a:blip>
          <a:stretch>
            <a:fillRect/>
          </a:stretch>
        </p:blipFill>
        <p:spPr>
          <a:xfrm>
            <a:off x="4904525" y="2681024"/>
            <a:ext cx="4051625" cy="2337976"/>
          </a:xfrm>
          <a:prstGeom prst="rect">
            <a:avLst/>
          </a:prstGeom>
          <a:noFill/>
          <a:ln>
            <a:noFill/>
          </a:ln>
        </p:spPr>
      </p:pic>
      <p:sp>
        <p:nvSpPr>
          <p:cNvPr id="171" name="Google Shape;171;p26"/>
          <p:cNvSpPr txBox="1"/>
          <p:nvPr/>
        </p:nvSpPr>
        <p:spPr>
          <a:xfrm>
            <a:off x="5651775" y="2323125"/>
            <a:ext cx="3664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図</a:t>
            </a:r>
            <a:r>
              <a:rPr lang="ja" sz="800"/>
              <a:t>7.1　全データでの</a:t>
            </a:r>
            <a:r>
              <a:rPr lang="ja" sz="750">
                <a:solidFill>
                  <a:schemeClr val="dk1"/>
                </a:solidFill>
              </a:rPr>
              <a:t>5つ前の停留所での予測</a:t>
            </a:r>
            <a:endParaRPr/>
          </a:p>
        </p:txBody>
      </p:sp>
      <p:sp>
        <p:nvSpPr>
          <p:cNvPr id="172" name="Google Shape;172;p26"/>
          <p:cNvSpPr txBox="1"/>
          <p:nvPr/>
        </p:nvSpPr>
        <p:spPr>
          <a:xfrm>
            <a:off x="5761038" y="4835700"/>
            <a:ext cx="3599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ja" sz="800">
                <a:solidFill>
                  <a:schemeClr val="dk1"/>
                </a:solidFill>
              </a:rPr>
              <a:t>図7.2　全データでの</a:t>
            </a:r>
            <a:r>
              <a:rPr lang="ja" sz="750">
                <a:solidFill>
                  <a:schemeClr val="dk1"/>
                </a:solidFill>
              </a:rPr>
              <a:t>1つ前の停留所での予測</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6.結果と考察</a:t>
            </a:r>
            <a:endParaRPr/>
          </a:p>
        </p:txBody>
      </p:sp>
      <p:sp>
        <p:nvSpPr>
          <p:cNvPr id="178" name="Google Shape;178;p27"/>
          <p:cNvSpPr txBox="1"/>
          <p:nvPr>
            <p:ph idx="1" type="body"/>
          </p:nvPr>
        </p:nvSpPr>
        <p:spPr>
          <a:xfrm>
            <a:off x="246125"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　</a:t>
            </a:r>
            <a:r>
              <a:rPr lang="ja"/>
              <a:t>今回の結果より、5つ前の停留所であれば最大でも4分以内、1つ前であれば3分以内の誤差でバスの到着を予測することができた。この結果より到着予定前の停留所で予測するモデルは時刻表より優れていることがわかった。</a:t>
            </a:r>
            <a:endParaRPr/>
          </a:p>
          <a:p>
            <a:pPr indent="0" lvl="0" marL="0" rtl="0" algn="l">
              <a:spcBef>
                <a:spcPts val="1200"/>
              </a:spcBef>
              <a:spcAft>
                <a:spcPts val="0"/>
              </a:spcAft>
              <a:buNone/>
            </a:pPr>
            <a:r>
              <a:rPr lang="ja"/>
              <a:t>　しかし最初の停留所での全区間の予測ではグラフの結果より時刻表のほうが優れているといった結果となった。</a:t>
            </a:r>
            <a:endParaRPr/>
          </a:p>
          <a:p>
            <a:pPr indent="0" lvl="0" marL="0" rtl="0" algn="l">
              <a:spcBef>
                <a:spcPts val="1200"/>
              </a:spcBef>
              <a:spcAft>
                <a:spcPts val="0"/>
              </a:spcAft>
              <a:buNone/>
            </a:pPr>
            <a:r>
              <a:rPr lang="ja"/>
              <a:t>　このような</a:t>
            </a:r>
            <a:r>
              <a:rPr lang="ja"/>
              <a:t>要因になってしまっ</a:t>
            </a:r>
            <a:r>
              <a:rPr lang="ja"/>
              <a:t>た理由としてデータ数や天候や時間などによる交通状態の配慮不足があげられると考えられる。</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79025" y="504900"/>
            <a:ext cx="8520600" cy="572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1"/>
              </a:buClr>
              <a:buSzPts val="1100"/>
              <a:buFont typeface="Arial"/>
              <a:buNone/>
            </a:pPr>
            <a:r>
              <a:rPr lang="ja" sz="2550"/>
              <a:t>　7.</a:t>
            </a:r>
            <a:r>
              <a:rPr lang="ja" sz="2550">
                <a:highlight>
                  <a:srgbClr val="FFFFFF"/>
                </a:highlight>
              </a:rPr>
              <a:t>課題と今後の展望</a:t>
            </a:r>
            <a:endParaRPr sz="3550"/>
          </a:p>
        </p:txBody>
      </p:sp>
      <p:sp>
        <p:nvSpPr>
          <p:cNvPr id="184" name="Google Shape;18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None/>
            </a:pPr>
            <a:r>
              <a:rPr lang="ja" sz="1850">
                <a:solidFill>
                  <a:schemeClr val="dk1"/>
                </a:solidFill>
              </a:rPr>
              <a:t>　今後の課題として今回42個のデータでの平均をとったが、さらに多くのデータ</a:t>
            </a:r>
            <a:endParaRPr sz="1850">
              <a:solidFill>
                <a:schemeClr val="dk1"/>
              </a:solidFill>
            </a:endParaRPr>
          </a:p>
          <a:p>
            <a:pPr indent="0" lvl="0" marL="0" marR="0" rtl="0" algn="l">
              <a:spcBef>
                <a:spcPts val="0"/>
              </a:spcBef>
              <a:spcAft>
                <a:spcPts val="0"/>
              </a:spcAft>
              <a:buNone/>
            </a:pPr>
            <a:r>
              <a:rPr lang="ja" sz="1850">
                <a:solidFill>
                  <a:schemeClr val="dk1"/>
                </a:solidFill>
              </a:rPr>
              <a:t>を収集し、時間帯別や季節ごとに分けた停留所区間の所要時間を算出をすること</a:t>
            </a:r>
            <a:endParaRPr sz="1850">
              <a:solidFill>
                <a:schemeClr val="dk1"/>
              </a:solidFill>
            </a:endParaRPr>
          </a:p>
          <a:p>
            <a:pPr indent="0" lvl="0" marL="0" marR="0" rtl="0" algn="l">
              <a:spcBef>
                <a:spcPts val="0"/>
              </a:spcBef>
              <a:spcAft>
                <a:spcPts val="0"/>
              </a:spcAft>
              <a:buNone/>
            </a:pPr>
            <a:r>
              <a:rPr lang="ja" sz="1850">
                <a:solidFill>
                  <a:schemeClr val="dk1"/>
                </a:solidFill>
              </a:rPr>
              <a:t>で精度の良い到着時刻を予測することができると考えられる。</a:t>
            </a:r>
            <a:endParaRPr sz="1850">
              <a:solidFill>
                <a:schemeClr val="dk1"/>
              </a:solidFill>
            </a:endParaRPr>
          </a:p>
          <a:p>
            <a:pPr indent="0" lvl="0" marL="0" marR="0" rtl="0" algn="l">
              <a:spcBef>
                <a:spcPts val="0"/>
              </a:spcBef>
              <a:spcAft>
                <a:spcPts val="0"/>
              </a:spcAft>
              <a:buNone/>
            </a:pPr>
            <a:r>
              <a:rPr lang="ja" sz="1850">
                <a:solidFill>
                  <a:schemeClr val="dk1"/>
                </a:solidFill>
              </a:rPr>
              <a:t>　またオンライン到着時刻予測の情報を利用者に提供することができれば、</a:t>
            </a:r>
            <a:endParaRPr sz="1850">
              <a:solidFill>
                <a:schemeClr val="dk1"/>
              </a:solidFill>
            </a:endParaRPr>
          </a:p>
          <a:p>
            <a:pPr indent="0" lvl="0" marL="0" marR="0" rtl="0" algn="l">
              <a:spcBef>
                <a:spcPts val="0"/>
              </a:spcBef>
              <a:spcAft>
                <a:spcPts val="0"/>
              </a:spcAft>
              <a:buNone/>
            </a:pPr>
            <a:r>
              <a:rPr lang="ja" sz="1850">
                <a:solidFill>
                  <a:schemeClr val="dk1"/>
                </a:solidFill>
              </a:rPr>
              <a:t>バスの利便性の向上につながると考えられることから、バス路線に到着時刻予測</a:t>
            </a:r>
            <a:endParaRPr sz="1850">
              <a:solidFill>
                <a:schemeClr val="dk1"/>
              </a:solidFill>
            </a:endParaRPr>
          </a:p>
          <a:p>
            <a:pPr indent="0" lvl="0" marL="0" marR="0" rtl="0" algn="l">
              <a:spcBef>
                <a:spcPts val="0"/>
              </a:spcBef>
              <a:spcAft>
                <a:spcPts val="0"/>
              </a:spcAft>
              <a:buNone/>
            </a:pPr>
            <a:r>
              <a:rPr lang="ja" sz="1850">
                <a:solidFill>
                  <a:schemeClr val="dk1"/>
                </a:solidFill>
              </a:rPr>
              <a:t>システムを導入していくことが今後の課題といえる。</a:t>
            </a:r>
            <a:endParaRPr sz="1850">
              <a:solidFill>
                <a:schemeClr val="dk1"/>
              </a:solidFill>
            </a:endParaRPr>
          </a:p>
          <a:p>
            <a:pPr indent="0" lvl="0" marL="0" marR="0" rtl="0" algn="l">
              <a:spcBef>
                <a:spcPts val="0"/>
              </a:spcBef>
              <a:spcAft>
                <a:spcPts val="0"/>
              </a:spcAft>
              <a:buNone/>
            </a:pPr>
            <a:r>
              <a:rPr lang="ja" sz="1850">
                <a:solidFill>
                  <a:schemeClr val="dk1"/>
                </a:solidFill>
              </a:rPr>
              <a:t>また導入が難しい場合は多くのデータより平均所要時間の精度上げていくことが</a:t>
            </a:r>
            <a:endParaRPr sz="1850">
              <a:solidFill>
                <a:schemeClr val="dk1"/>
              </a:solidFill>
            </a:endParaRPr>
          </a:p>
          <a:p>
            <a:pPr indent="0" lvl="0" marL="0" marR="0" rtl="0" algn="l">
              <a:spcBef>
                <a:spcPts val="0"/>
              </a:spcBef>
              <a:spcAft>
                <a:spcPts val="0"/>
              </a:spcAft>
              <a:buClr>
                <a:schemeClr val="dk1"/>
              </a:buClr>
              <a:buSzPts val="1100"/>
              <a:buFont typeface="Arial"/>
              <a:buNone/>
            </a:pPr>
            <a:r>
              <a:rPr lang="ja" sz="1850">
                <a:solidFill>
                  <a:schemeClr val="dk1"/>
                </a:solidFill>
              </a:rPr>
              <a:t>今後の課題ともいえる。</a:t>
            </a:r>
            <a:endParaRPr sz="1850">
              <a:solidFill>
                <a:schemeClr val="dk1"/>
              </a:solidFill>
            </a:endParaRPr>
          </a:p>
          <a:p>
            <a:pPr indent="0" lvl="0" marL="0" marR="0" rtl="0" algn="l">
              <a:spcBef>
                <a:spcPts val="0"/>
              </a:spcBef>
              <a:spcAft>
                <a:spcPts val="0"/>
              </a:spcAft>
              <a:buNone/>
            </a:pPr>
            <a:r>
              <a:rPr lang="ja" sz="1850">
                <a:solidFill>
                  <a:schemeClr val="dk1"/>
                </a:solidFill>
              </a:rPr>
              <a:t>　最後に今後の展望としてはオンライン上でのデータの収集と共に時刻表を更新</a:t>
            </a:r>
            <a:endParaRPr sz="1850">
              <a:solidFill>
                <a:schemeClr val="dk1"/>
              </a:solidFill>
            </a:endParaRPr>
          </a:p>
          <a:p>
            <a:pPr indent="0" lvl="0" marL="0" marR="0" rtl="0" algn="l">
              <a:spcBef>
                <a:spcPts val="0"/>
              </a:spcBef>
              <a:spcAft>
                <a:spcPts val="0"/>
              </a:spcAft>
              <a:buClr>
                <a:schemeClr val="dk1"/>
              </a:buClr>
              <a:buSzPts val="1100"/>
              <a:buFont typeface="Arial"/>
              <a:buNone/>
            </a:pPr>
            <a:r>
              <a:rPr lang="ja" sz="1850">
                <a:solidFill>
                  <a:schemeClr val="dk1"/>
                </a:solidFill>
              </a:rPr>
              <a:t>することができれば利用者の不満が減ると考えられる</a:t>
            </a:r>
            <a:r>
              <a:rPr lang="ja" sz="1050">
                <a:solidFill>
                  <a:schemeClr val="dk1"/>
                </a:solidFill>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参考文献</a:t>
            </a:r>
            <a:endParaRPr/>
          </a:p>
        </p:txBody>
      </p:sp>
      <p:sp>
        <p:nvSpPr>
          <p:cNvPr id="190" name="Google Shape;19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200000"/>
              </a:lnSpc>
              <a:spcBef>
                <a:spcPts val="0"/>
              </a:spcBef>
              <a:spcAft>
                <a:spcPts val="0"/>
              </a:spcAft>
              <a:buClr>
                <a:schemeClr val="dk1"/>
              </a:buClr>
              <a:buSzPts val="1100"/>
              <a:buFont typeface="Arial"/>
              <a:buNone/>
            </a:pPr>
            <a:r>
              <a:rPr lang="ja" sz="1150">
                <a:solidFill>
                  <a:schemeClr val="dk1"/>
                </a:solidFill>
                <a:highlight>
                  <a:srgbClr val="FAF9F8"/>
                </a:highlight>
                <a:latin typeface="Times New Roman"/>
                <a:ea typeface="Times New Roman"/>
                <a:cs typeface="Times New Roman"/>
                <a:sym typeface="Times New Roman"/>
              </a:rPr>
              <a:t>[1] </a:t>
            </a:r>
            <a:r>
              <a:rPr lang="ja" sz="1350">
                <a:solidFill>
                  <a:schemeClr val="dk1"/>
                </a:solidFill>
                <a:latin typeface="Times New Roman"/>
                <a:ea typeface="Times New Roman"/>
                <a:cs typeface="Times New Roman"/>
                <a:sym typeface="Times New Roman"/>
              </a:rPr>
              <a:t>Wei-Hua Lin and Jian Zeng</a:t>
            </a:r>
            <a:r>
              <a:rPr lang="ja" sz="1350">
                <a:solidFill>
                  <a:schemeClr val="dk1"/>
                </a:solidFill>
                <a:highlight>
                  <a:srgbClr val="FAF9F8"/>
                </a:highlight>
                <a:latin typeface="Times New Roman"/>
                <a:ea typeface="Times New Roman"/>
                <a:cs typeface="Times New Roman"/>
                <a:sym typeface="Times New Roman"/>
              </a:rPr>
              <a:t>,Experimental Study of Real-Time Bus Arrival Time Prediction with GPS Data,1999.</a:t>
            </a:r>
            <a:endParaRPr sz="1350">
              <a:solidFill>
                <a:schemeClr val="dk1"/>
              </a:solidFill>
              <a:highlight>
                <a:srgbClr val="FAF9F8"/>
              </a:highlight>
              <a:latin typeface="Times New Roman"/>
              <a:ea typeface="Times New Roman"/>
              <a:cs typeface="Times New Roman"/>
              <a:sym typeface="Times New Roman"/>
            </a:endParaRPr>
          </a:p>
          <a:p>
            <a:pPr indent="0" lvl="0" marL="0" marR="0" rtl="0" algn="l">
              <a:lnSpc>
                <a:spcPct val="200000"/>
              </a:lnSpc>
              <a:spcBef>
                <a:spcPts val="0"/>
              </a:spcBef>
              <a:spcAft>
                <a:spcPts val="0"/>
              </a:spcAft>
              <a:buClr>
                <a:schemeClr val="dk1"/>
              </a:buClr>
              <a:buSzPts val="1100"/>
              <a:buFont typeface="Arial"/>
              <a:buNone/>
            </a:pPr>
            <a:r>
              <a:rPr lang="ja" sz="1150">
                <a:solidFill>
                  <a:schemeClr val="dk1"/>
                </a:solidFill>
                <a:highlight>
                  <a:srgbClr val="FAF9F8"/>
                </a:highlight>
                <a:latin typeface="Times New Roman"/>
                <a:ea typeface="Times New Roman"/>
                <a:cs typeface="Times New Roman"/>
                <a:sym typeface="Times New Roman"/>
              </a:rPr>
              <a:t>[2]  </a:t>
            </a:r>
            <a:r>
              <a:rPr lang="ja" sz="1350">
                <a:solidFill>
                  <a:schemeClr val="dk1"/>
                </a:solidFill>
                <a:highlight>
                  <a:srgbClr val="FAF9F8"/>
                </a:highlight>
                <a:latin typeface="Times New Roman"/>
                <a:ea typeface="Times New Roman"/>
                <a:cs typeface="Times New Roman"/>
                <a:sym typeface="Times New Roman"/>
              </a:rPr>
              <a:t>⼭保 亮侑,LPWA 通信を利⽤したバス位置情報等取得システムの開発に関する研究,2021</a:t>
            </a:r>
            <a:endParaRPr sz="1350">
              <a:solidFill>
                <a:schemeClr val="dk1"/>
              </a:solidFill>
              <a:highlight>
                <a:srgbClr val="FAF9F8"/>
              </a:highlight>
              <a:latin typeface="Times New Roman"/>
              <a:ea typeface="Times New Roman"/>
              <a:cs typeface="Times New Roman"/>
              <a:sym typeface="Times New Roman"/>
            </a:endParaRPr>
          </a:p>
          <a:p>
            <a:pPr indent="0" lvl="0" marL="0" marR="0" rtl="0" algn="l">
              <a:lnSpc>
                <a:spcPct val="200000"/>
              </a:lnSpc>
              <a:spcBef>
                <a:spcPts val="0"/>
              </a:spcBef>
              <a:spcAft>
                <a:spcPts val="0"/>
              </a:spcAft>
              <a:buClr>
                <a:schemeClr val="dk1"/>
              </a:buClr>
              <a:buSzPts val="1100"/>
              <a:buFont typeface="Arial"/>
              <a:buNone/>
            </a:pPr>
            <a:r>
              <a:rPr lang="ja" sz="1150">
                <a:solidFill>
                  <a:schemeClr val="dk1"/>
                </a:solidFill>
                <a:highlight>
                  <a:srgbClr val="FAF9F8"/>
                </a:highlight>
                <a:latin typeface="Times New Roman"/>
                <a:ea typeface="Times New Roman"/>
                <a:cs typeface="Times New Roman"/>
                <a:sym typeface="Times New Roman"/>
              </a:rPr>
              <a:t>[3] </a:t>
            </a:r>
            <a:r>
              <a:rPr lang="ja" sz="1350">
                <a:solidFill>
                  <a:schemeClr val="dk1"/>
                </a:solidFill>
                <a:highlight>
                  <a:srgbClr val="FAF9F8"/>
                </a:highlight>
                <a:latin typeface="Times New Roman"/>
                <a:ea typeface="Times New Roman"/>
                <a:cs typeface="Times New Roman"/>
                <a:sym typeface="Times New Roman"/>
              </a:rPr>
              <a:t>太田海斗,バスの現在地取得と到着時刻予測システムの開発,2021</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4341500" y="3144275"/>
            <a:ext cx="1151700" cy="1809799"/>
          </a:xfrm>
          <a:prstGeom prst="rect">
            <a:avLst/>
          </a:prstGeom>
          <a:noFill/>
          <a:ln>
            <a:noFill/>
          </a:ln>
        </p:spPr>
      </p:pic>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ja"/>
              <a:t>目次</a:t>
            </a:r>
            <a:endParaRPr b="1"/>
          </a:p>
        </p:txBody>
      </p:sp>
      <p:sp>
        <p:nvSpPr>
          <p:cNvPr id="62" name="Google Shape;62;p14"/>
          <p:cNvSpPr txBox="1"/>
          <p:nvPr>
            <p:ph idx="1" type="body"/>
          </p:nvPr>
        </p:nvSpPr>
        <p:spPr>
          <a:xfrm>
            <a:off x="342500" y="11597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550">
                <a:solidFill>
                  <a:schemeClr val="dk1"/>
                </a:solidFill>
              </a:rPr>
              <a:t>1.研究の目的</a:t>
            </a:r>
            <a:endParaRPr sz="2550">
              <a:solidFill>
                <a:schemeClr val="dk1"/>
              </a:solidFill>
            </a:endParaRPr>
          </a:p>
          <a:p>
            <a:pPr indent="0" lvl="0" marL="0" rtl="0" algn="l">
              <a:spcBef>
                <a:spcPts val="0"/>
              </a:spcBef>
              <a:spcAft>
                <a:spcPts val="0"/>
              </a:spcAft>
              <a:buNone/>
            </a:pPr>
            <a:r>
              <a:rPr lang="ja" sz="2550">
                <a:solidFill>
                  <a:schemeClr val="dk1"/>
                </a:solidFill>
              </a:rPr>
              <a:t>2.本研究の背景</a:t>
            </a:r>
            <a:endParaRPr sz="2550">
              <a:solidFill>
                <a:schemeClr val="dk1"/>
              </a:solidFill>
            </a:endParaRPr>
          </a:p>
          <a:p>
            <a:pPr indent="0" lvl="0" marL="0" marR="0" rtl="0" algn="l">
              <a:spcBef>
                <a:spcPts val="0"/>
              </a:spcBef>
              <a:spcAft>
                <a:spcPts val="0"/>
              </a:spcAft>
              <a:buNone/>
            </a:pPr>
            <a:r>
              <a:rPr lang="ja" sz="2550">
                <a:solidFill>
                  <a:schemeClr val="dk1"/>
                </a:solidFill>
                <a:highlight>
                  <a:srgbClr val="FAF9F8"/>
                </a:highlight>
              </a:rPr>
              <a:t>3.データの前処理</a:t>
            </a:r>
            <a:endParaRPr sz="2550">
              <a:solidFill>
                <a:schemeClr val="dk1"/>
              </a:solidFill>
              <a:highlight>
                <a:srgbClr val="FAF9F8"/>
              </a:highlight>
            </a:endParaRPr>
          </a:p>
          <a:p>
            <a:pPr indent="0" lvl="0" marL="0" marR="0" rtl="0" algn="l">
              <a:spcBef>
                <a:spcPts val="0"/>
              </a:spcBef>
              <a:spcAft>
                <a:spcPts val="0"/>
              </a:spcAft>
              <a:buNone/>
            </a:pPr>
            <a:r>
              <a:rPr lang="ja" sz="2550">
                <a:solidFill>
                  <a:schemeClr val="dk1"/>
                </a:solidFill>
                <a:highlight>
                  <a:srgbClr val="FFFFFF"/>
                </a:highlight>
              </a:rPr>
              <a:t>4.遅延と停留所間平均速度の分析</a:t>
            </a:r>
            <a:endParaRPr sz="2550">
              <a:solidFill>
                <a:schemeClr val="dk1"/>
              </a:solidFill>
              <a:highlight>
                <a:srgbClr val="FFFFFF"/>
              </a:highlight>
            </a:endParaRPr>
          </a:p>
          <a:p>
            <a:pPr indent="0" lvl="0" marL="0" marR="0" rtl="0" algn="l">
              <a:spcBef>
                <a:spcPts val="0"/>
              </a:spcBef>
              <a:spcAft>
                <a:spcPts val="0"/>
              </a:spcAft>
              <a:buNone/>
            </a:pPr>
            <a:r>
              <a:rPr lang="ja" sz="2550">
                <a:solidFill>
                  <a:schemeClr val="dk1"/>
                </a:solidFill>
              </a:rPr>
              <a:t>5.到着時刻予測</a:t>
            </a:r>
            <a:endParaRPr sz="2550">
              <a:solidFill>
                <a:schemeClr val="dk1"/>
              </a:solidFill>
            </a:endParaRPr>
          </a:p>
          <a:p>
            <a:pPr indent="0" lvl="0" marL="0" marR="0" rtl="0" algn="l">
              <a:spcBef>
                <a:spcPts val="0"/>
              </a:spcBef>
              <a:spcAft>
                <a:spcPts val="0"/>
              </a:spcAft>
              <a:buNone/>
            </a:pPr>
            <a:r>
              <a:rPr lang="ja" sz="2550">
                <a:solidFill>
                  <a:schemeClr val="dk1"/>
                </a:solidFill>
              </a:rPr>
              <a:t>6.結果と考察　</a:t>
            </a:r>
            <a:endParaRPr sz="2550">
              <a:solidFill>
                <a:schemeClr val="dk1"/>
              </a:solidFill>
            </a:endParaRPr>
          </a:p>
          <a:p>
            <a:pPr indent="0" lvl="0" marL="0" marR="0" rtl="0" algn="l">
              <a:spcBef>
                <a:spcPts val="0"/>
              </a:spcBef>
              <a:spcAft>
                <a:spcPts val="0"/>
              </a:spcAft>
              <a:buClr>
                <a:schemeClr val="dk1"/>
              </a:buClr>
              <a:buSzPts val="1100"/>
              <a:buFont typeface="Arial"/>
              <a:buNone/>
            </a:pPr>
            <a:r>
              <a:rPr lang="ja" sz="2550">
                <a:solidFill>
                  <a:schemeClr val="dk1"/>
                </a:solidFill>
              </a:rPr>
              <a:t>7.</a:t>
            </a:r>
            <a:r>
              <a:rPr lang="ja" sz="2550">
                <a:solidFill>
                  <a:schemeClr val="dk1"/>
                </a:solidFill>
                <a:highlight>
                  <a:srgbClr val="FFFFFF"/>
                </a:highlight>
              </a:rPr>
              <a:t>課題と今後の展望</a:t>
            </a:r>
            <a:endParaRPr sz="2550">
              <a:solidFill>
                <a:schemeClr val="dk1"/>
              </a:solidFill>
            </a:endParaRPr>
          </a:p>
        </p:txBody>
      </p:sp>
      <p:pic>
        <p:nvPicPr>
          <p:cNvPr id="63" name="Google Shape;63;p14"/>
          <p:cNvPicPr preferRelativeResize="0"/>
          <p:nvPr/>
        </p:nvPicPr>
        <p:blipFill rotWithShape="1">
          <a:blip r:embed="rId4">
            <a:alphaModFix/>
          </a:blip>
          <a:srcRect b="0" l="960" r="-959" t="0"/>
          <a:stretch/>
        </p:blipFill>
        <p:spPr>
          <a:xfrm>
            <a:off x="4805400" y="3195275"/>
            <a:ext cx="3810000" cy="2028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23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highlight>
                  <a:schemeClr val="lt1"/>
                </a:highlight>
              </a:rPr>
              <a:t>1.研究の目的</a:t>
            </a:r>
            <a:endParaRPr>
              <a:highlight>
                <a:schemeClr val="lt1"/>
              </a:highlight>
            </a:endParaRPr>
          </a:p>
        </p:txBody>
      </p:sp>
      <p:pic>
        <p:nvPicPr>
          <p:cNvPr id="69" name="Google Shape;69;p15"/>
          <p:cNvPicPr preferRelativeResize="0"/>
          <p:nvPr/>
        </p:nvPicPr>
        <p:blipFill>
          <a:blip r:embed="rId3">
            <a:alphaModFix/>
          </a:blip>
          <a:stretch>
            <a:fillRect/>
          </a:stretch>
        </p:blipFill>
        <p:spPr>
          <a:xfrm>
            <a:off x="0" y="2533125"/>
            <a:ext cx="3319575" cy="2761875"/>
          </a:xfrm>
          <a:prstGeom prst="rect">
            <a:avLst/>
          </a:prstGeom>
          <a:noFill/>
          <a:ln>
            <a:noFill/>
          </a:ln>
        </p:spPr>
      </p:pic>
      <p:pic>
        <p:nvPicPr>
          <p:cNvPr id="70" name="Google Shape;70;p15"/>
          <p:cNvPicPr preferRelativeResize="0"/>
          <p:nvPr/>
        </p:nvPicPr>
        <p:blipFill rotWithShape="1">
          <a:blip r:embed="rId4">
            <a:alphaModFix/>
          </a:blip>
          <a:srcRect b="2419" l="0" r="0" t="-2420"/>
          <a:stretch/>
        </p:blipFill>
        <p:spPr>
          <a:xfrm>
            <a:off x="1658900" y="1267650"/>
            <a:ext cx="2301675" cy="2108350"/>
          </a:xfrm>
          <a:prstGeom prst="rect">
            <a:avLst/>
          </a:prstGeom>
          <a:noFill/>
          <a:ln>
            <a:noFill/>
          </a:ln>
        </p:spPr>
      </p:pic>
      <p:sp>
        <p:nvSpPr>
          <p:cNvPr id="71" name="Google Shape;71;p15"/>
          <p:cNvSpPr txBox="1"/>
          <p:nvPr>
            <p:ph idx="1" type="body"/>
          </p:nvPr>
        </p:nvSpPr>
        <p:spPr>
          <a:xfrm>
            <a:off x="1717175" y="16615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sz="1600"/>
              <a:t>弘前市内をどうやって</a:t>
            </a:r>
            <a:endParaRPr b="1" sz="1600"/>
          </a:p>
          <a:p>
            <a:pPr indent="0" lvl="0" marL="0" rtl="0" algn="l">
              <a:spcBef>
                <a:spcPts val="1200"/>
              </a:spcBef>
              <a:spcAft>
                <a:spcPts val="1200"/>
              </a:spcAft>
              <a:buNone/>
            </a:pPr>
            <a:r>
              <a:rPr b="1" lang="ja" sz="1600"/>
              <a:t>移動しよう・・・</a:t>
            </a:r>
            <a:endParaRPr b="1" sz="1600"/>
          </a:p>
        </p:txBody>
      </p:sp>
      <p:sp>
        <p:nvSpPr>
          <p:cNvPr id="72" name="Google Shape;72;p15"/>
          <p:cNvSpPr txBox="1"/>
          <p:nvPr/>
        </p:nvSpPr>
        <p:spPr>
          <a:xfrm>
            <a:off x="4079825" y="1129250"/>
            <a:ext cx="48813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公共交通機関には様々な問題点がある</a:t>
            </a:r>
            <a:endParaRPr/>
          </a:p>
          <a:p>
            <a:pPr indent="0" lvl="0" marL="0" rtl="0" algn="l">
              <a:spcBef>
                <a:spcPts val="0"/>
              </a:spcBef>
              <a:spcAft>
                <a:spcPts val="0"/>
              </a:spcAft>
              <a:buNone/>
            </a:pPr>
            <a:r>
              <a:rPr lang="ja"/>
              <a:t>例）</a:t>
            </a:r>
            <a:endParaRPr/>
          </a:p>
          <a:p>
            <a:pPr indent="0" lvl="0" marL="0" rtl="0" algn="l">
              <a:spcBef>
                <a:spcPts val="0"/>
              </a:spcBef>
              <a:spcAft>
                <a:spcPts val="0"/>
              </a:spcAft>
              <a:buNone/>
            </a:pPr>
            <a:r>
              <a:rPr lang="ja" sz="1200">
                <a:solidFill>
                  <a:srgbClr val="374151"/>
                </a:solidFill>
                <a:highlight>
                  <a:schemeClr val="lt1"/>
                </a:highlight>
              </a:rPr>
              <a:t>・電車：遅れや混雑、高額な運賃</a:t>
            </a:r>
            <a:endParaRPr sz="1200">
              <a:solidFill>
                <a:srgbClr val="374151"/>
              </a:solidFill>
              <a:highlight>
                <a:schemeClr val="lt1"/>
              </a:highlight>
            </a:endParaRPr>
          </a:p>
          <a:p>
            <a:pPr indent="0" lvl="0" marL="0" rtl="0" algn="l">
              <a:spcBef>
                <a:spcPts val="0"/>
              </a:spcBef>
              <a:spcAft>
                <a:spcPts val="0"/>
              </a:spcAft>
              <a:buNone/>
            </a:pPr>
            <a:r>
              <a:rPr lang="ja" sz="1200">
                <a:solidFill>
                  <a:srgbClr val="374151"/>
                </a:solidFill>
                <a:highlight>
                  <a:schemeClr val="lt1"/>
                </a:highlight>
              </a:rPr>
              <a:t>・レンタカー：高額なレンタル料金、ガソリン代、駐車場料金</a:t>
            </a:r>
            <a:endParaRPr sz="1200">
              <a:solidFill>
                <a:srgbClr val="374151"/>
              </a:solidFill>
              <a:highlight>
                <a:schemeClr val="lt1"/>
              </a:highlight>
            </a:endParaRPr>
          </a:p>
          <a:p>
            <a:pPr indent="0" lvl="0" marL="0" rtl="0" algn="l">
              <a:spcBef>
                <a:spcPts val="0"/>
              </a:spcBef>
              <a:spcAft>
                <a:spcPts val="0"/>
              </a:spcAft>
              <a:buNone/>
            </a:pPr>
            <a:r>
              <a:rPr lang="ja" sz="1200">
                <a:solidFill>
                  <a:srgbClr val="374151"/>
                </a:solidFill>
                <a:highlight>
                  <a:schemeClr val="lt1"/>
                </a:highlight>
              </a:rPr>
              <a:t>・タクシー：高額な運賃、交通渋滞やアクシデントによる遅れ</a:t>
            </a:r>
            <a:endParaRPr sz="1200">
              <a:solidFill>
                <a:srgbClr val="374151"/>
              </a:solidFill>
              <a:highlight>
                <a:schemeClr val="lt1"/>
              </a:highlight>
            </a:endParaRPr>
          </a:p>
          <a:p>
            <a:pPr indent="0" lvl="0" marL="0" rtl="0" algn="l">
              <a:spcBef>
                <a:spcPts val="0"/>
              </a:spcBef>
              <a:spcAft>
                <a:spcPts val="0"/>
              </a:spcAft>
              <a:buNone/>
            </a:pPr>
            <a:r>
              <a:rPr lang="ja" sz="1200">
                <a:solidFill>
                  <a:srgbClr val="374151"/>
                </a:solidFill>
                <a:highlight>
                  <a:schemeClr val="lt1"/>
                </a:highlight>
              </a:rPr>
              <a:t>・自転車：天候に弱い、不安定な道路交通の存在</a:t>
            </a:r>
            <a:endParaRPr sz="1200">
              <a:solidFill>
                <a:srgbClr val="374151"/>
              </a:solidFill>
              <a:highlight>
                <a:schemeClr val="lt1"/>
              </a:highlight>
            </a:endParaRPr>
          </a:p>
          <a:p>
            <a:pPr indent="0" lvl="0" marL="0" rtl="0" algn="l">
              <a:spcBef>
                <a:spcPts val="0"/>
              </a:spcBef>
              <a:spcAft>
                <a:spcPts val="0"/>
              </a:spcAft>
              <a:buNone/>
            </a:pPr>
            <a:r>
              <a:rPr lang="ja" sz="1200">
                <a:solidFill>
                  <a:srgbClr val="374151"/>
                </a:solidFill>
                <a:highlight>
                  <a:schemeClr val="lt1"/>
                </a:highlight>
              </a:rPr>
              <a:t>・歩行：移動に時間がかかり、荷物を運ぶのが困難</a:t>
            </a:r>
            <a:endParaRPr sz="1200">
              <a:solidFill>
                <a:srgbClr val="374151"/>
              </a:solidFill>
              <a:highlight>
                <a:schemeClr val="lt1"/>
              </a:highlight>
            </a:endParaRPr>
          </a:p>
          <a:p>
            <a:pPr indent="0" lvl="0" marL="0" rtl="0" algn="l">
              <a:spcBef>
                <a:spcPts val="0"/>
              </a:spcBef>
              <a:spcAft>
                <a:spcPts val="0"/>
              </a:spcAft>
              <a:buNone/>
            </a:pPr>
            <a:r>
              <a:t/>
            </a:r>
            <a:endParaRPr/>
          </a:p>
        </p:txBody>
      </p:sp>
      <p:sp>
        <p:nvSpPr>
          <p:cNvPr id="73" name="Google Shape;73;p15"/>
          <p:cNvSpPr txBox="1"/>
          <p:nvPr/>
        </p:nvSpPr>
        <p:spPr>
          <a:xfrm>
            <a:off x="4079825" y="2649700"/>
            <a:ext cx="49251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バス利用における課題→</a:t>
            </a:r>
            <a:r>
              <a:rPr lang="ja" sz="1200">
                <a:solidFill>
                  <a:srgbClr val="374151"/>
                </a:solidFill>
                <a:highlight>
                  <a:schemeClr val="lt1"/>
                </a:highlight>
              </a:rPr>
              <a:t>不確実なスケジュール、交通状況による混雑や遅れの情報提供不足</a:t>
            </a:r>
            <a:endParaRPr sz="1200">
              <a:solidFill>
                <a:srgbClr val="374151"/>
              </a:solidFill>
              <a:highlight>
                <a:schemeClr val="lt1"/>
              </a:highlight>
            </a:endParaRPr>
          </a:p>
          <a:p>
            <a:pPr indent="0" lvl="0" marL="0" rtl="0" algn="l">
              <a:spcBef>
                <a:spcPts val="0"/>
              </a:spcBef>
              <a:spcAft>
                <a:spcPts val="0"/>
              </a:spcAft>
              <a:buNone/>
            </a:pPr>
            <a:r>
              <a:t/>
            </a:r>
            <a:endParaRPr sz="1200">
              <a:solidFill>
                <a:srgbClr val="374151"/>
              </a:solidFill>
              <a:highlight>
                <a:schemeClr val="lt1"/>
              </a:highlight>
            </a:endParaRPr>
          </a:p>
          <a:p>
            <a:pPr indent="0" lvl="0" marL="0" rtl="0" algn="l">
              <a:spcBef>
                <a:spcPts val="0"/>
              </a:spcBef>
              <a:spcAft>
                <a:spcPts val="0"/>
              </a:spcAft>
              <a:buNone/>
            </a:pPr>
            <a:r>
              <a:rPr lang="ja" sz="1200">
                <a:solidFill>
                  <a:srgbClr val="374151"/>
                </a:solidFill>
                <a:highlight>
                  <a:schemeClr val="lt1"/>
                </a:highlight>
              </a:rPr>
              <a:t>以上の点を改善することによりバスの利便性の向上につながる。</a:t>
            </a:r>
            <a:endParaRPr sz="1200">
              <a:solidFill>
                <a:srgbClr val="374151"/>
              </a:solidFill>
              <a:highlight>
                <a:schemeClr val="lt1"/>
              </a:highlight>
            </a:endParaRPr>
          </a:p>
          <a:p>
            <a:pPr indent="0" lvl="0" marL="0" rtl="0" algn="l">
              <a:spcBef>
                <a:spcPts val="0"/>
              </a:spcBef>
              <a:spcAft>
                <a:spcPts val="0"/>
              </a:spcAft>
              <a:buNone/>
            </a:pPr>
            <a:r>
              <a:rPr lang="ja" sz="1200">
                <a:solidFill>
                  <a:srgbClr val="374151"/>
                </a:solidFill>
                <a:highlight>
                  <a:schemeClr val="lt1"/>
                </a:highlight>
              </a:rPr>
              <a:t>本研究では到着時刻に着目しそれらの予測を行うことにより、</a:t>
            </a:r>
            <a:endParaRPr sz="1200">
              <a:solidFill>
                <a:srgbClr val="374151"/>
              </a:solidFill>
              <a:highlight>
                <a:schemeClr val="lt1"/>
              </a:highlight>
            </a:endParaRPr>
          </a:p>
          <a:p>
            <a:pPr indent="0" lvl="0" marL="0" rtl="0" algn="l">
              <a:spcBef>
                <a:spcPts val="0"/>
              </a:spcBef>
              <a:spcAft>
                <a:spcPts val="0"/>
              </a:spcAft>
              <a:buNone/>
            </a:pPr>
            <a:r>
              <a:rPr lang="ja" sz="1200">
                <a:solidFill>
                  <a:srgbClr val="374151"/>
                </a:solidFill>
                <a:highlight>
                  <a:schemeClr val="lt1"/>
                </a:highlight>
              </a:rPr>
              <a:t>課題の解決をおこなう。</a:t>
            </a:r>
            <a:endParaRPr sz="1200">
              <a:solidFill>
                <a:srgbClr val="37415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3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ja"/>
              <a:t>2.本研究の背景</a:t>
            </a:r>
            <a:endParaRPr/>
          </a:p>
        </p:txBody>
      </p:sp>
      <p:sp>
        <p:nvSpPr>
          <p:cNvPr id="79" name="Google Shape;79;p16"/>
          <p:cNvSpPr txBox="1"/>
          <p:nvPr>
            <p:ph idx="1" type="body"/>
          </p:nvPr>
        </p:nvSpPr>
        <p:spPr>
          <a:xfrm>
            <a:off x="311700" y="7517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050">
                <a:solidFill>
                  <a:schemeClr val="dk1"/>
                </a:solidFill>
              </a:rPr>
              <a:t> 本研究では同大学理工学部電子情報工学科の</a:t>
            </a:r>
            <a:endParaRPr sz="2050">
              <a:solidFill>
                <a:schemeClr val="dk1"/>
              </a:solidFill>
            </a:endParaRPr>
          </a:p>
          <a:p>
            <a:pPr indent="0" lvl="0" marL="0" rtl="0" algn="l">
              <a:spcBef>
                <a:spcPts val="0"/>
              </a:spcBef>
              <a:spcAft>
                <a:spcPts val="0"/>
              </a:spcAft>
              <a:buNone/>
            </a:pPr>
            <a:r>
              <a:rPr lang="ja" sz="2050">
                <a:solidFill>
                  <a:schemeClr val="dk1"/>
                </a:solidFill>
              </a:rPr>
              <a:t>丹波研究室にて昨年度行われた弘南バスとの</a:t>
            </a:r>
            <a:endParaRPr sz="2050">
              <a:solidFill>
                <a:schemeClr val="dk1"/>
              </a:solidFill>
            </a:endParaRPr>
          </a:p>
          <a:p>
            <a:pPr indent="0" lvl="0" marL="0" rtl="0" algn="l">
              <a:spcBef>
                <a:spcPts val="0"/>
              </a:spcBef>
              <a:spcAft>
                <a:spcPts val="0"/>
              </a:spcAft>
              <a:buNone/>
            </a:pPr>
            <a:r>
              <a:rPr lang="ja" sz="2050">
                <a:solidFill>
                  <a:schemeClr val="dk1"/>
                </a:solidFill>
              </a:rPr>
              <a:t>共同実験[2]で得られた</a:t>
            </a:r>
            <a:endParaRPr sz="2050">
              <a:solidFill>
                <a:schemeClr val="dk1"/>
              </a:solidFill>
            </a:endParaRPr>
          </a:p>
          <a:p>
            <a:pPr indent="0" lvl="0" marL="0" rtl="0" algn="l">
              <a:spcBef>
                <a:spcPts val="0"/>
              </a:spcBef>
              <a:spcAft>
                <a:spcPts val="0"/>
              </a:spcAft>
              <a:buNone/>
            </a:pPr>
            <a:r>
              <a:rPr lang="ja" sz="2050">
                <a:solidFill>
                  <a:schemeClr val="dk1"/>
                </a:solidFill>
              </a:rPr>
              <a:t>バスの位置情報時系列データを扱った。</a:t>
            </a:r>
            <a:endParaRPr sz="2050">
              <a:solidFill>
                <a:schemeClr val="dk1"/>
              </a:solidFill>
            </a:endParaRPr>
          </a:p>
          <a:p>
            <a:pPr indent="0" lvl="0" marL="0" rtl="0" algn="l">
              <a:spcBef>
                <a:spcPts val="0"/>
              </a:spcBef>
              <a:spcAft>
                <a:spcPts val="0"/>
              </a:spcAft>
              <a:buNone/>
            </a:pPr>
            <a:r>
              <a:rPr lang="ja" sz="2050">
                <a:solidFill>
                  <a:schemeClr val="dk1"/>
                </a:solidFill>
              </a:rPr>
              <a:t> また今回は弘前-大鰐・碇ヶ関間の路線</a:t>
            </a:r>
            <a:endParaRPr sz="2050">
              <a:solidFill>
                <a:schemeClr val="dk1"/>
              </a:solidFill>
            </a:endParaRPr>
          </a:p>
          <a:p>
            <a:pPr indent="0" lvl="0" marL="0" rtl="0" algn="l">
              <a:spcBef>
                <a:spcPts val="0"/>
              </a:spcBef>
              <a:spcAft>
                <a:spcPts val="0"/>
              </a:spcAft>
              <a:buNone/>
            </a:pPr>
            <a:r>
              <a:rPr lang="ja" sz="2050">
                <a:solidFill>
                  <a:schemeClr val="dk1"/>
                </a:solidFill>
              </a:rPr>
              <a:t>(以下大鰐線とする）の往路のみを研究対象</a:t>
            </a:r>
            <a:endParaRPr sz="2050">
              <a:solidFill>
                <a:schemeClr val="dk1"/>
              </a:solidFill>
            </a:endParaRPr>
          </a:p>
          <a:p>
            <a:pPr indent="0" lvl="0" marL="0" rtl="0" algn="l">
              <a:spcBef>
                <a:spcPts val="0"/>
              </a:spcBef>
              <a:spcAft>
                <a:spcPts val="0"/>
              </a:spcAft>
              <a:buClr>
                <a:schemeClr val="dk1"/>
              </a:buClr>
              <a:buSzPts val="1100"/>
              <a:buFont typeface="Arial"/>
              <a:buNone/>
            </a:pPr>
            <a:r>
              <a:rPr lang="ja" sz="2050">
                <a:solidFill>
                  <a:schemeClr val="dk1"/>
                </a:solidFill>
              </a:rPr>
              <a:t>と設定し、該当する42日分のデータを抽出した。</a:t>
            </a:r>
            <a:endParaRPr sz="2050">
              <a:solidFill>
                <a:schemeClr val="dk1"/>
              </a:solidFill>
            </a:endParaRPr>
          </a:p>
          <a:p>
            <a:pPr indent="0" lvl="0" marL="0" rtl="0" algn="l">
              <a:spcBef>
                <a:spcPts val="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6027975" y="813577"/>
            <a:ext cx="3116025" cy="3516325"/>
          </a:xfrm>
          <a:prstGeom prst="rect">
            <a:avLst/>
          </a:prstGeom>
          <a:noFill/>
          <a:ln>
            <a:noFill/>
          </a:ln>
        </p:spPr>
      </p:pic>
      <p:sp>
        <p:nvSpPr>
          <p:cNvPr id="81" name="Google Shape;81;p16"/>
          <p:cNvSpPr txBox="1"/>
          <p:nvPr/>
        </p:nvSpPr>
        <p:spPr>
          <a:xfrm>
            <a:off x="6027963" y="4259200"/>
            <a:ext cx="3075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図</a:t>
            </a:r>
            <a:r>
              <a:rPr lang="ja" sz="800"/>
              <a:t>1.1　大鰐線路線図</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2.本研究の背景</a:t>
            </a:r>
            <a:endParaRPr/>
          </a:p>
        </p:txBody>
      </p:sp>
      <p:sp>
        <p:nvSpPr>
          <p:cNvPr id="87" name="Google Shape;87;p17"/>
          <p:cNvSpPr txBox="1"/>
          <p:nvPr>
            <p:ph idx="1" type="body"/>
          </p:nvPr>
        </p:nvSpPr>
        <p:spPr>
          <a:xfrm>
            <a:off x="311700" y="1055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実際にデータをもとに時刻表と比べどれくらい遅延しているのかを確認する。</a:t>
            </a:r>
            <a:endParaRPr/>
          </a:p>
          <a:p>
            <a:pPr indent="0" lvl="0" marL="0" rtl="0" algn="l">
              <a:spcBef>
                <a:spcPts val="1200"/>
              </a:spcBef>
              <a:spcAft>
                <a:spcPts val="1200"/>
              </a:spcAft>
              <a:buNone/>
            </a:pPr>
            <a:r>
              <a:rPr lang="ja"/>
              <a:t>　　　　　　　　　　　　　</a:t>
            </a:r>
            <a:endParaRPr/>
          </a:p>
        </p:txBody>
      </p:sp>
      <p:pic>
        <p:nvPicPr>
          <p:cNvPr id="88" name="Google Shape;88;p17"/>
          <p:cNvPicPr preferRelativeResize="0"/>
          <p:nvPr/>
        </p:nvPicPr>
        <p:blipFill>
          <a:blip r:embed="rId3">
            <a:alphaModFix/>
          </a:blip>
          <a:stretch>
            <a:fillRect/>
          </a:stretch>
        </p:blipFill>
        <p:spPr>
          <a:xfrm>
            <a:off x="-87425" y="1238525"/>
            <a:ext cx="5815224" cy="3489699"/>
          </a:xfrm>
          <a:prstGeom prst="rect">
            <a:avLst/>
          </a:prstGeom>
          <a:noFill/>
          <a:ln>
            <a:noFill/>
          </a:ln>
        </p:spPr>
      </p:pic>
      <p:sp>
        <p:nvSpPr>
          <p:cNvPr id="89" name="Google Shape;89;p17"/>
          <p:cNvSpPr txBox="1"/>
          <p:nvPr/>
        </p:nvSpPr>
        <p:spPr>
          <a:xfrm>
            <a:off x="648375" y="4509225"/>
            <a:ext cx="26301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050">
                <a:solidFill>
                  <a:schemeClr val="dk1"/>
                </a:solidFill>
              </a:rPr>
              <a:t>図1.2.各停留所の時刻表との差</a:t>
            </a:r>
            <a:endParaRPr/>
          </a:p>
        </p:txBody>
      </p:sp>
      <p:sp>
        <p:nvSpPr>
          <p:cNvPr id="90" name="Google Shape;90;p17"/>
          <p:cNvSpPr txBox="1"/>
          <p:nvPr/>
        </p:nvSpPr>
        <p:spPr>
          <a:xfrm>
            <a:off x="5281925" y="1704775"/>
            <a:ext cx="3773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左図より</a:t>
            </a:r>
            <a:endParaRPr/>
          </a:p>
          <a:p>
            <a:pPr indent="0" lvl="0" marL="0" rtl="0" algn="l">
              <a:spcBef>
                <a:spcPts val="0"/>
              </a:spcBef>
              <a:spcAft>
                <a:spcPts val="0"/>
              </a:spcAft>
              <a:buNone/>
            </a:pPr>
            <a:r>
              <a:rPr lang="ja">
                <a:solidFill>
                  <a:schemeClr val="dk1"/>
                </a:solidFill>
              </a:rPr>
              <a:t>停留所前半では半数が2〜3分程度の遅延が</a:t>
            </a:r>
            <a:endParaRPr>
              <a:solidFill>
                <a:schemeClr val="dk1"/>
              </a:solidFill>
            </a:endParaRPr>
          </a:p>
          <a:p>
            <a:pPr indent="0" lvl="0" marL="0" rtl="0" algn="l">
              <a:spcBef>
                <a:spcPts val="0"/>
              </a:spcBef>
              <a:spcAft>
                <a:spcPts val="0"/>
              </a:spcAft>
              <a:buNone/>
            </a:pPr>
            <a:r>
              <a:rPr lang="ja">
                <a:solidFill>
                  <a:schemeClr val="dk1"/>
                </a:solidFill>
              </a:rPr>
              <a:t>おきて</a:t>
            </a:r>
            <a:r>
              <a:rPr lang="ja">
                <a:solidFill>
                  <a:schemeClr val="dk1"/>
                </a:solidFill>
              </a:rPr>
              <a:t>おり、最大で10分程度の遅延が起こっていることがわかる</a:t>
            </a:r>
            <a:endParaRPr>
              <a:solidFill>
                <a:schemeClr val="dk1"/>
              </a:solidFill>
            </a:endParaRPr>
          </a:p>
          <a:p>
            <a:pPr indent="0" lvl="0" marL="0" rtl="0" algn="l">
              <a:spcBef>
                <a:spcPts val="0"/>
              </a:spcBef>
              <a:spcAft>
                <a:spcPts val="0"/>
              </a:spcAft>
              <a:buNone/>
            </a:pPr>
            <a:r>
              <a:rPr lang="ja">
                <a:solidFill>
                  <a:schemeClr val="dk1"/>
                </a:solidFill>
              </a:rPr>
              <a:t>また停留所後半では場所によって半数が4分程度遅延したり、最大で15分程度遅延している停留所も確認できる</a:t>
            </a:r>
            <a:endParaRPr/>
          </a:p>
        </p:txBody>
      </p:sp>
      <p:sp>
        <p:nvSpPr>
          <p:cNvPr id="91" name="Google Shape;91;p17"/>
          <p:cNvSpPr txBox="1"/>
          <p:nvPr/>
        </p:nvSpPr>
        <p:spPr>
          <a:xfrm>
            <a:off x="5281925" y="3497000"/>
            <a:ext cx="3773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本研究の予測方法として</a:t>
            </a:r>
            <a:r>
              <a:rPr lang="ja">
                <a:solidFill>
                  <a:schemeClr val="dk1"/>
                </a:solidFill>
              </a:rPr>
              <a:t>停留所間の平均速度から所要時間を導き、実際に到着した時間に所要時間を足し合わせていくといった予測方法をおこなう</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3.データの前処理</a:t>
            </a:r>
            <a:endParaRPr/>
          </a:p>
        </p:txBody>
      </p:sp>
      <p:sp>
        <p:nvSpPr>
          <p:cNvPr id="97" name="Google Shape;97;p18"/>
          <p:cNvSpPr txBox="1"/>
          <p:nvPr>
            <p:ph idx="1" type="body"/>
          </p:nvPr>
        </p:nvSpPr>
        <p:spPr>
          <a:xfrm>
            <a:off x="311700" y="1152475"/>
            <a:ext cx="6558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頂いたデータより右図のような不完全なデータや明らかに</a:t>
            </a:r>
            <a:endParaRPr/>
          </a:p>
          <a:p>
            <a:pPr indent="0" lvl="0" marL="0" rtl="0" algn="l">
              <a:spcBef>
                <a:spcPts val="1200"/>
              </a:spcBef>
              <a:spcAft>
                <a:spcPts val="0"/>
              </a:spcAft>
              <a:buNone/>
            </a:pPr>
            <a:r>
              <a:rPr lang="ja"/>
              <a:t>不正確な緯度経度を表すデータの削除を行う。</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バスの路線を一次元格子配列と考え</a:t>
            </a:r>
            <a:endParaRPr/>
          </a:p>
          <a:p>
            <a:pPr indent="0" lvl="0" marL="0" rtl="0" algn="l">
              <a:spcBef>
                <a:spcPts val="1200"/>
              </a:spcBef>
              <a:spcAft>
                <a:spcPts val="0"/>
              </a:spcAft>
              <a:buNone/>
            </a:pPr>
            <a:r>
              <a:rPr lang="ja"/>
              <a:t>バスの全長が10ｍであることから</a:t>
            </a:r>
            <a:endParaRPr/>
          </a:p>
          <a:p>
            <a:pPr indent="0" lvl="0" marL="0" rtl="0" algn="l">
              <a:spcBef>
                <a:spcPts val="1200"/>
              </a:spcBef>
              <a:spcAft>
                <a:spcPts val="0"/>
              </a:spcAft>
              <a:buNone/>
            </a:pPr>
            <a:r>
              <a:rPr lang="ja"/>
              <a:t>大鰐線を10m区切りにし2600個の1次元格子とする。</a:t>
            </a:r>
            <a:endParaRPr/>
          </a:p>
          <a:p>
            <a:pPr indent="0" lvl="0" marL="0" rtl="0" algn="l">
              <a:spcBef>
                <a:spcPts val="1200"/>
              </a:spcBef>
              <a:spcAft>
                <a:spcPts val="0"/>
              </a:spcAft>
              <a:buNone/>
            </a:pPr>
            <a:r>
              <a:rPr lang="ja"/>
              <a:t>それらの格子番号をiとして扱い停留所とバスの位置</a:t>
            </a:r>
            <a:endParaRPr/>
          </a:p>
          <a:p>
            <a:pPr indent="0" lvl="0" marL="0" rtl="0" algn="l">
              <a:spcBef>
                <a:spcPts val="1200"/>
              </a:spcBef>
              <a:spcAft>
                <a:spcPts val="1200"/>
              </a:spcAft>
              <a:buNone/>
            </a:pPr>
            <a:r>
              <a:rPr lang="ja"/>
              <a:t>をiで表す。</a:t>
            </a:r>
            <a:endParaRPr/>
          </a:p>
        </p:txBody>
      </p:sp>
      <p:pic>
        <p:nvPicPr>
          <p:cNvPr id="98" name="Google Shape;98;p18"/>
          <p:cNvPicPr preferRelativeResize="0"/>
          <p:nvPr/>
        </p:nvPicPr>
        <p:blipFill>
          <a:blip r:embed="rId3">
            <a:alphaModFix/>
          </a:blip>
          <a:stretch>
            <a:fillRect/>
          </a:stretch>
        </p:blipFill>
        <p:spPr>
          <a:xfrm>
            <a:off x="6409000" y="533213"/>
            <a:ext cx="2343150" cy="1304925"/>
          </a:xfrm>
          <a:prstGeom prst="rect">
            <a:avLst/>
          </a:prstGeom>
          <a:noFill/>
          <a:ln>
            <a:noFill/>
          </a:ln>
        </p:spPr>
      </p:pic>
      <p:pic>
        <p:nvPicPr>
          <p:cNvPr id="99" name="Google Shape;99;p18"/>
          <p:cNvPicPr preferRelativeResize="0"/>
          <p:nvPr/>
        </p:nvPicPr>
        <p:blipFill>
          <a:blip r:embed="rId4">
            <a:alphaModFix/>
          </a:blip>
          <a:stretch>
            <a:fillRect/>
          </a:stretch>
        </p:blipFill>
        <p:spPr>
          <a:xfrm>
            <a:off x="5835889" y="2630050"/>
            <a:ext cx="3183376" cy="2069049"/>
          </a:xfrm>
          <a:prstGeom prst="rect">
            <a:avLst/>
          </a:prstGeom>
          <a:noFill/>
          <a:ln>
            <a:noFill/>
          </a:ln>
        </p:spPr>
      </p:pic>
      <p:sp>
        <p:nvSpPr>
          <p:cNvPr id="100" name="Google Shape;100;p18"/>
          <p:cNvSpPr txBox="1"/>
          <p:nvPr/>
        </p:nvSpPr>
        <p:spPr>
          <a:xfrm>
            <a:off x="6409000" y="1750138"/>
            <a:ext cx="1741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図</a:t>
            </a:r>
            <a:r>
              <a:rPr lang="ja" sz="800"/>
              <a:t>2.1 不必要なデータ</a:t>
            </a:r>
            <a:endParaRPr sz="800"/>
          </a:p>
        </p:txBody>
      </p:sp>
      <p:sp>
        <p:nvSpPr>
          <p:cNvPr id="101" name="Google Shape;101;p18"/>
          <p:cNvSpPr txBox="1"/>
          <p:nvPr/>
        </p:nvSpPr>
        <p:spPr>
          <a:xfrm>
            <a:off x="5835900" y="4703625"/>
            <a:ext cx="3358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図</a:t>
            </a:r>
            <a:r>
              <a:rPr lang="ja" sz="800"/>
              <a:t>2.2 経路を10m区切りにした格子点</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ja"/>
              <a:t>4.遅延と停留所間平均速度の分析</a:t>
            </a:r>
            <a:endParaRPr/>
          </a:p>
        </p:txBody>
      </p:sp>
      <p:sp>
        <p:nvSpPr>
          <p:cNvPr id="107" name="Google Shape;10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データの前処理によって得られたデータからバスの位置と時間の推移より</a:t>
            </a:r>
            <a:endParaRPr/>
          </a:p>
          <a:p>
            <a:pPr indent="0" lvl="0" marL="0" rtl="0" algn="l">
              <a:spcBef>
                <a:spcPts val="1200"/>
              </a:spcBef>
              <a:spcAft>
                <a:spcPts val="0"/>
              </a:spcAft>
              <a:buNone/>
            </a:pPr>
            <a:r>
              <a:rPr lang="ja"/>
              <a:t>傾きからバスの速度や位置における時間の差より遅延をグラフから読み取れま</a:t>
            </a:r>
            <a:endParaRPr/>
          </a:p>
          <a:p>
            <a:pPr indent="0" lvl="0" marL="0" rtl="0" algn="l">
              <a:spcBef>
                <a:spcPts val="1200"/>
              </a:spcBef>
              <a:spcAft>
                <a:spcPts val="0"/>
              </a:spcAft>
              <a:buNone/>
            </a:pPr>
            <a:r>
              <a:rPr lang="ja"/>
              <a:t>す。</a:t>
            </a:r>
            <a:endParaRPr/>
          </a:p>
          <a:p>
            <a:pPr indent="0" lvl="0" marL="0" rtl="0" algn="l">
              <a:spcBef>
                <a:spcPts val="1200"/>
              </a:spcBef>
              <a:spcAft>
                <a:spcPts val="1200"/>
              </a:spcAft>
              <a:buNone/>
            </a:pPr>
            <a:r>
              <a:t/>
            </a:r>
            <a:endParaRPr/>
          </a:p>
        </p:txBody>
      </p:sp>
      <p:pic>
        <p:nvPicPr>
          <p:cNvPr id="108" name="Google Shape;108;p19"/>
          <p:cNvPicPr preferRelativeResize="0"/>
          <p:nvPr/>
        </p:nvPicPr>
        <p:blipFill>
          <a:blip r:embed="rId3">
            <a:alphaModFix/>
          </a:blip>
          <a:stretch>
            <a:fillRect/>
          </a:stretch>
        </p:blipFill>
        <p:spPr>
          <a:xfrm>
            <a:off x="65575" y="2571756"/>
            <a:ext cx="9144000" cy="1858237"/>
          </a:xfrm>
          <a:prstGeom prst="rect">
            <a:avLst/>
          </a:prstGeom>
          <a:noFill/>
          <a:ln>
            <a:noFill/>
          </a:ln>
        </p:spPr>
      </p:pic>
      <p:sp>
        <p:nvSpPr>
          <p:cNvPr id="109" name="Google Shape;109;p19"/>
          <p:cNvSpPr txBox="1"/>
          <p:nvPr/>
        </p:nvSpPr>
        <p:spPr>
          <a:xfrm>
            <a:off x="340850" y="4568875"/>
            <a:ext cx="8313300" cy="3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850">
                <a:solidFill>
                  <a:schemeClr val="dk1"/>
                </a:solidFill>
              </a:rPr>
              <a:t>　</a:t>
            </a:r>
            <a:r>
              <a:rPr lang="ja" sz="750">
                <a:solidFill>
                  <a:schemeClr val="dk1"/>
                </a:solidFill>
              </a:rPr>
              <a:t>図3.1.1月4日におけるバスの位置の時間遷移と時刻表</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321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4.</a:t>
            </a:r>
            <a:r>
              <a:rPr lang="ja"/>
              <a:t>遅延と停留所間平均速度の分析</a:t>
            </a:r>
            <a:endParaRPr/>
          </a:p>
        </p:txBody>
      </p:sp>
      <p:sp>
        <p:nvSpPr>
          <p:cNvPr id="115" name="Google Shape;115;p20"/>
          <p:cNvSpPr txBox="1"/>
          <p:nvPr>
            <p:ph idx="1" type="body"/>
          </p:nvPr>
        </p:nvSpPr>
        <p:spPr>
          <a:xfrm>
            <a:off x="311700" y="9874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600"/>
              <a:t>各停留所間の速度と時刻表から算出した停留所間速度を比較する。</a:t>
            </a:r>
            <a:endParaRPr sz="1600"/>
          </a:p>
          <a:p>
            <a:pPr indent="0" lvl="0" marL="0" rtl="0" algn="l">
              <a:spcBef>
                <a:spcPts val="1200"/>
              </a:spcBef>
              <a:spcAft>
                <a:spcPts val="0"/>
              </a:spcAft>
              <a:buNone/>
            </a:pPr>
            <a:r>
              <a:rPr lang="ja" sz="1600"/>
              <a:t>ここではデータから停留所に最も近いデータ点を抽出し擬似的な停留所間平均速度を求めた</a:t>
            </a:r>
            <a:endParaRPr sz="1600"/>
          </a:p>
          <a:p>
            <a:pPr indent="0" lvl="0" marL="0" rtl="0" algn="l">
              <a:spcBef>
                <a:spcPts val="1200"/>
              </a:spcBef>
              <a:spcAft>
                <a:spcPts val="0"/>
              </a:spcAft>
              <a:buNone/>
            </a:pPr>
            <a:r>
              <a:rPr lang="ja" sz="1600"/>
              <a:t>またデータ点がなかった場合、</a:t>
            </a:r>
            <a:r>
              <a:rPr lang="ja" sz="1650"/>
              <a:t>前後の停留所間平均速度の平均をその停留所間平均速度とした。</a:t>
            </a:r>
            <a:endParaRPr sz="1250"/>
          </a:p>
          <a:p>
            <a:pPr indent="0" lvl="0" marL="0" rtl="0" algn="l">
              <a:spcBef>
                <a:spcPts val="1200"/>
              </a:spcBef>
              <a:spcAft>
                <a:spcPts val="1200"/>
              </a:spcAft>
              <a:buNone/>
            </a:pPr>
            <a:r>
              <a:rPr lang="ja" sz="1600"/>
              <a:t>図3.2よりどの位置で速度を落としたかなどが可視化される。</a:t>
            </a:r>
            <a:endParaRPr sz="1600"/>
          </a:p>
        </p:txBody>
      </p:sp>
      <p:pic>
        <p:nvPicPr>
          <p:cNvPr id="116" name="Google Shape;116;p20"/>
          <p:cNvPicPr preferRelativeResize="0"/>
          <p:nvPr/>
        </p:nvPicPr>
        <p:blipFill>
          <a:blip r:embed="rId3">
            <a:alphaModFix/>
          </a:blip>
          <a:stretch>
            <a:fillRect/>
          </a:stretch>
        </p:blipFill>
        <p:spPr>
          <a:xfrm>
            <a:off x="355400" y="2956359"/>
            <a:ext cx="5892199" cy="1268100"/>
          </a:xfrm>
          <a:prstGeom prst="rect">
            <a:avLst/>
          </a:prstGeom>
          <a:noFill/>
          <a:ln>
            <a:noFill/>
          </a:ln>
        </p:spPr>
      </p:pic>
      <p:sp>
        <p:nvSpPr>
          <p:cNvPr id="117" name="Google Shape;117;p20"/>
          <p:cNvSpPr txBox="1"/>
          <p:nvPr/>
        </p:nvSpPr>
        <p:spPr>
          <a:xfrm>
            <a:off x="723525" y="4179550"/>
            <a:ext cx="49614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ja" sz="700">
                <a:solidFill>
                  <a:schemeClr val="dk1"/>
                </a:solidFill>
              </a:rPr>
              <a:t>          図3.2　時刻表と1月4日におけるバスの停留所間平均速度の比較</a:t>
            </a:r>
            <a:endParaRPr sz="700"/>
          </a:p>
        </p:txBody>
      </p:sp>
      <p:sp>
        <p:nvSpPr>
          <p:cNvPr id="118" name="Google Shape;118;p20"/>
          <p:cNvSpPr txBox="1"/>
          <p:nvPr/>
        </p:nvSpPr>
        <p:spPr>
          <a:xfrm>
            <a:off x="903400" y="2556150"/>
            <a:ext cx="69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ja"/>
              <a:t>4.遅延と停留所間平均速度の分析</a:t>
            </a:r>
            <a:endParaRPr/>
          </a:p>
        </p:txBody>
      </p:sp>
      <p:sp>
        <p:nvSpPr>
          <p:cNvPr id="124" name="Google Shape;124;p21"/>
          <p:cNvSpPr txBox="1"/>
          <p:nvPr>
            <p:ph idx="1" type="body"/>
          </p:nvPr>
        </p:nvSpPr>
        <p:spPr>
          <a:xfrm>
            <a:off x="78575" y="1145200"/>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ja" sz="1600">
                <a:solidFill>
                  <a:schemeClr val="dk1"/>
                </a:solidFill>
              </a:rPr>
              <a:t>同様に42日分のデータにおいて</a:t>
            </a:r>
            <a:r>
              <a:rPr lang="ja" sz="1650">
                <a:solidFill>
                  <a:schemeClr val="dk1"/>
                </a:solidFill>
              </a:rPr>
              <a:t>停留所間の速度を</a:t>
            </a:r>
            <a:endParaRPr sz="1650">
              <a:solidFill>
                <a:schemeClr val="dk1"/>
              </a:solidFill>
            </a:endParaRPr>
          </a:p>
          <a:p>
            <a:pPr indent="0" lvl="0" marL="0" rtl="0" algn="l">
              <a:lnSpc>
                <a:spcPct val="150000"/>
              </a:lnSpc>
              <a:spcBef>
                <a:spcPts val="0"/>
              </a:spcBef>
              <a:spcAft>
                <a:spcPts val="0"/>
              </a:spcAft>
              <a:buNone/>
            </a:pPr>
            <a:r>
              <a:rPr lang="ja" sz="1600">
                <a:solidFill>
                  <a:schemeClr val="dk1"/>
                </a:solidFill>
              </a:rPr>
              <a:t>箱ひげ図としたデータより速度のばらつきと時刻表</a:t>
            </a:r>
            <a:endParaRPr sz="1600">
              <a:solidFill>
                <a:schemeClr val="dk1"/>
              </a:solidFill>
            </a:endParaRPr>
          </a:p>
          <a:p>
            <a:pPr indent="0" lvl="0" marL="0" rtl="0" algn="l">
              <a:lnSpc>
                <a:spcPct val="150000"/>
              </a:lnSpc>
              <a:spcBef>
                <a:spcPts val="0"/>
              </a:spcBef>
              <a:spcAft>
                <a:spcPts val="0"/>
              </a:spcAft>
              <a:buNone/>
            </a:pPr>
            <a:r>
              <a:rPr lang="ja" sz="1600">
                <a:solidFill>
                  <a:schemeClr val="dk1"/>
                </a:solidFill>
              </a:rPr>
              <a:t>を元に算出した速度と比較する</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marR="0" rtl="0" algn="l">
              <a:lnSpc>
                <a:spcPct val="150000"/>
              </a:lnSpc>
              <a:spcBef>
                <a:spcPts val="0"/>
              </a:spcBef>
              <a:spcAft>
                <a:spcPts val="0"/>
              </a:spcAft>
              <a:buNone/>
            </a:pPr>
            <a:r>
              <a:rPr lang="ja" sz="1650">
                <a:solidFill>
                  <a:schemeClr val="dk1"/>
                </a:solidFill>
              </a:rPr>
              <a:t>図3.3より</a:t>
            </a:r>
            <a:r>
              <a:rPr lang="ja" sz="1650">
                <a:solidFill>
                  <a:schemeClr val="dk1"/>
                </a:solidFill>
                <a:highlight>
                  <a:srgbClr val="FFFFFF"/>
                </a:highlight>
              </a:rPr>
              <a:t>路線の前半では</a:t>
            </a:r>
            <a:r>
              <a:rPr lang="ja" sz="1650">
                <a:solidFill>
                  <a:schemeClr val="dk1"/>
                </a:solidFill>
              </a:rPr>
              <a:t>時刻表での速度を表した</a:t>
            </a:r>
            <a:endParaRPr sz="1650">
              <a:solidFill>
                <a:schemeClr val="dk1"/>
              </a:solidFill>
            </a:endParaRPr>
          </a:p>
          <a:p>
            <a:pPr indent="0" lvl="0" marL="0" marR="0" rtl="0" algn="l">
              <a:lnSpc>
                <a:spcPct val="150000"/>
              </a:lnSpc>
              <a:spcBef>
                <a:spcPts val="0"/>
              </a:spcBef>
              <a:spcAft>
                <a:spcPts val="0"/>
              </a:spcAft>
              <a:buNone/>
            </a:pPr>
            <a:r>
              <a:rPr lang="ja" sz="1650">
                <a:solidFill>
                  <a:schemeClr val="dk1"/>
                </a:solidFill>
              </a:rPr>
              <a:t>プロット点と箱ひげ図における中央値が近いのに</a:t>
            </a:r>
            <a:endParaRPr sz="1650">
              <a:solidFill>
                <a:schemeClr val="dk1"/>
              </a:solidFill>
            </a:endParaRPr>
          </a:p>
          <a:p>
            <a:pPr indent="0" lvl="0" marL="0" marR="0" rtl="0" algn="l">
              <a:lnSpc>
                <a:spcPct val="150000"/>
              </a:lnSpc>
              <a:spcBef>
                <a:spcPts val="0"/>
              </a:spcBef>
              <a:spcAft>
                <a:spcPts val="0"/>
              </a:spcAft>
              <a:buNone/>
            </a:pPr>
            <a:r>
              <a:rPr lang="ja" sz="1650">
                <a:solidFill>
                  <a:schemeClr val="dk1"/>
                </a:solidFill>
              </a:rPr>
              <a:t>対し、路線の後半ではその差が大きくなることが</a:t>
            </a:r>
            <a:endParaRPr sz="1650">
              <a:solidFill>
                <a:schemeClr val="dk1"/>
              </a:solidFill>
            </a:endParaRPr>
          </a:p>
          <a:p>
            <a:pPr indent="0" lvl="0" marL="0" marR="0" rtl="0" algn="l">
              <a:lnSpc>
                <a:spcPct val="150000"/>
              </a:lnSpc>
              <a:spcBef>
                <a:spcPts val="0"/>
              </a:spcBef>
              <a:spcAft>
                <a:spcPts val="0"/>
              </a:spcAft>
              <a:buNone/>
            </a:pPr>
            <a:r>
              <a:rPr lang="ja" sz="1650">
                <a:solidFill>
                  <a:schemeClr val="dk1"/>
                </a:solidFill>
              </a:rPr>
              <a:t>わかる。　</a:t>
            </a:r>
            <a:endParaRPr sz="2000">
              <a:solidFill>
                <a:schemeClr val="dk1"/>
              </a:solidFill>
            </a:endParaRPr>
          </a:p>
        </p:txBody>
      </p:sp>
      <p:pic>
        <p:nvPicPr>
          <p:cNvPr id="125" name="Google Shape;125;p21"/>
          <p:cNvPicPr preferRelativeResize="0"/>
          <p:nvPr/>
        </p:nvPicPr>
        <p:blipFill>
          <a:blip r:embed="rId3">
            <a:alphaModFix/>
          </a:blip>
          <a:stretch>
            <a:fillRect/>
          </a:stretch>
        </p:blipFill>
        <p:spPr>
          <a:xfrm>
            <a:off x="4952700" y="1017725"/>
            <a:ext cx="4001074" cy="2423700"/>
          </a:xfrm>
          <a:prstGeom prst="rect">
            <a:avLst/>
          </a:prstGeom>
          <a:noFill/>
          <a:ln>
            <a:noFill/>
          </a:ln>
        </p:spPr>
      </p:pic>
      <p:sp>
        <p:nvSpPr>
          <p:cNvPr id="126" name="Google Shape;126;p21"/>
          <p:cNvSpPr txBox="1"/>
          <p:nvPr/>
        </p:nvSpPr>
        <p:spPr>
          <a:xfrm>
            <a:off x="5136275" y="3441425"/>
            <a:ext cx="3817500" cy="300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ja" sz="750">
                <a:solidFill>
                  <a:schemeClr val="dk1"/>
                </a:solidFill>
              </a:rPr>
              <a:t>　　　図3.3停留所間平均速度のばらつきと時刻表をもとにした停留所間速度の比較</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