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41.xml" ContentType="application/inkml+xml"/>
  <Override PartName="/ppt/ink/ink42.xml" ContentType="application/inkml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65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79" r:id="rId27"/>
    <p:sldId id="280" r:id="rId28"/>
    <p:sldId id="282" r:id="rId29"/>
    <p:sldId id="283" r:id="rId30"/>
    <p:sldId id="284" r:id="rId31"/>
    <p:sldId id="286" r:id="rId32"/>
    <p:sldId id="285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4F"/>
    <a:srgbClr val="FF3300"/>
    <a:srgbClr val="FDFFAE"/>
    <a:srgbClr val="007965"/>
    <a:srgbClr val="FF8F75"/>
    <a:srgbClr val="EF8943"/>
    <a:srgbClr val="FFFFFF"/>
    <a:srgbClr val="EB6C15"/>
    <a:srgbClr val="F0904E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2020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177800" dist="101600" dir="2700000" algn="tl" rotWithShape="0">
                <a:prstClr val="black">
                  <a:alpha val="6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UNIQUE PROUCT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C-4E6C-AA2F-F2EA2CDCD6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 2021</c:v>
                </c:pt>
              </c:strCache>
            </c:strRef>
          </c:tx>
          <c:spPr>
            <a:solidFill>
              <a:srgbClr val="007965"/>
            </a:solidFill>
            <a:ln>
              <a:noFill/>
            </a:ln>
            <a:effectLst>
              <a:outerShdw blurRad="190500" dist="114300" dir="2700000" algn="tl" rotWithShape="0">
                <a:prstClr val="black">
                  <a:alpha val="63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UNIQUE PROUCT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6C-4E6C-AA2F-F2EA2CDCD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227999"/>
        <c:axId val="538786687"/>
      </c:barChart>
      <c:catAx>
        <c:axId val="962279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7965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38786687"/>
        <c:crosses val="autoZero"/>
        <c:auto val="1"/>
        <c:lblAlgn val="ctr"/>
        <c:lblOffset val="100"/>
        <c:noMultiLvlLbl val="0"/>
      </c:catAx>
      <c:valAx>
        <c:axId val="5387866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9622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937387015196435"/>
          <c:y val="0.92039874993930881"/>
          <c:w val="0.57028359577248022"/>
          <c:h val="6.15537652808550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007965"/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SEGMENT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C-4E6C-AA2F-F2EA2CDCD6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PRODUCT_COUNT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177800" dist="101600" dir="2700000" algn="tl" rotWithShape="0">
                <a:prstClr val="black">
                  <a:alpha val="6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6C-4E6C-AA2F-F2EA2CDCD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1"/>
        <c:axId val="96227999"/>
        <c:axId val="538786687"/>
      </c:barChart>
      <c:catAx>
        <c:axId val="962279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7965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38786687"/>
        <c:crosses val="autoZero"/>
        <c:auto val="1"/>
        <c:lblAlgn val="ctr"/>
        <c:lblOffset val="100"/>
        <c:noMultiLvlLbl val="0"/>
      </c:catAx>
      <c:valAx>
        <c:axId val="538786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96227999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509938694963652E-2"/>
          <c:y val="2.5249298764639994E-2"/>
          <c:w val="0.87996666172439719"/>
          <c:h val="0.876639994126277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UNIQUE_PRODUCTS 2020</c:v>
                </c:pt>
              </c:strCache>
            </c:strRef>
          </c:tx>
          <c:spPr>
            <a:solidFill>
              <a:srgbClr val="007965"/>
            </a:solidFill>
            <a:ln>
              <a:noFill/>
            </a:ln>
            <a:effectLst>
              <a:outerShdw blurRad="228600" dist="101600" dir="2700000" algn="tl" rotWithShape="0">
                <a:prstClr val="black">
                  <a:alpha val="58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007965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Desktop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C-4E6C-AA2F-F2EA2CDCD6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UNIQUE_PRODUCTS 2021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177800" dist="101600" dir="2700000" algn="tl" rotWithShape="0">
                <a:prstClr val="black">
                  <a:alpha val="6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007965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Desktop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6C-4E6C-AA2F-F2EA2CDCD6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1"/>
        <c:axId val="96227999"/>
        <c:axId val="538786687"/>
      </c:barChart>
      <c:catAx>
        <c:axId val="962279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7965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38786687"/>
        <c:crosses val="autoZero"/>
        <c:auto val="1"/>
        <c:lblAlgn val="ctr"/>
        <c:lblOffset val="100"/>
        <c:noMultiLvlLbl val="0"/>
      </c:catAx>
      <c:valAx>
        <c:axId val="538786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7965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96227999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segment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9-4CA1-8BF0-AE692E4CDD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 amount percentage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177800" dist="88900" dir="2700000" algn="tl" rotWithShape="0">
                <a:prstClr val="black">
                  <a:alpha val="7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00" b="0" i="0" u="none" strike="noStrike" kern="1200" baseline="0">
                    <a:solidFill>
                      <a:schemeClr val="tx2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 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0.30830000000000002</c:v>
                </c:pt>
                <c:pt idx="1">
                  <c:v>0.30380000000000001</c:v>
                </c:pt>
                <c:pt idx="2">
                  <c:v>0.30280000000000001</c:v>
                </c:pt>
                <c:pt idx="3">
                  <c:v>0.30249999999999999</c:v>
                </c:pt>
                <c:pt idx="4">
                  <c:v>0.29330000000000001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39-4CA1-8BF0-AE692E4CD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96227999"/>
        <c:axId val="538786687"/>
      </c:barChart>
      <c:catAx>
        <c:axId val="96227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rgbClr val="007965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38786687"/>
        <c:crosses val="autoZero"/>
        <c:auto val="1"/>
        <c:lblAlgn val="ctr"/>
        <c:lblOffset val="100"/>
        <c:noMultiLvlLbl val="0"/>
      </c:catAx>
      <c:valAx>
        <c:axId val="538786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6227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sz="1197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10629921259837E-2"/>
          <c:y val="5.9308682375204085E-2"/>
          <c:w val="0.93628937007874014"/>
          <c:h val="0.841853725279667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ln w="31750" cap="rnd">
              <a:solidFill>
                <a:srgbClr val="EB6C15"/>
              </a:solidFill>
              <a:round/>
            </a:ln>
            <a:effectLst>
              <a:outerShdw blurRad="50800" dist="38100" dir="2700000" algn="tl" rotWithShape="0">
                <a:prstClr val="black">
                  <a:alpha val="70000"/>
                </a:prst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8" formatCode="0,,&quot;M&quot;">
                  <c:v>9092700</c:v>
                </c:pt>
                <c:pt idx="9" formatCode="0,,&quot;M&quot;">
                  <c:v>10378600</c:v>
                </c:pt>
                <c:pt idx="10" formatCode="0,,&quot;M&quot;">
                  <c:v>15231900</c:v>
                </c:pt>
                <c:pt idx="11" formatCode="0,,&quot;M&quot;">
                  <c:v>9755800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5F-4660-AFB1-57B9CC960D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ln w="31750" cap="rnd">
              <a:solidFill>
                <a:srgbClr val="FFFF00"/>
              </a:solidFill>
              <a:round/>
            </a:ln>
            <a:effectLst>
              <a:outerShdw blurRad="50800" dist="38100" dir="2700000" algn="tl" rotWithShape="0">
                <a:prstClr val="black">
                  <a:alpha val="70000"/>
                </a:prst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0,,"M"</c:formatCode>
                <c:ptCount val="12"/>
                <c:pt idx="0">
                  <c:v>9585000</c:v>
                </c:pt>
                <c:pt idx="1">
                  <c:v>8084000</c:v>
                </c:pt>
                <c:pt idx="2">
                  <c:v>767000</c:v>
                </c:pt>
                <c:pt idx="3">
                  <c:v>800100</c:v>
                </c:pt>
                <c:pt idx="4">
                  <c:v>1587000</c:v>
                </c:pt>
                <c:pt idx="5">
                  <c:v>3429700</c:v>
                </c:pt>
                <c:pt idx="6">
                  <c:v>5151800</c:v>
                </c:pt>
                <c:pt idx="7">
                  <c:v>5638300</c:v>
                </c:pt>
                <c:pt idx="8">
                  <c:v>19530300</c:v>
                </c:pt>
                <c:pt idx="9">
                  <c:v>21016200</c:v>
                </c:pt>
                <c:pt idx="10">
                  <c:v>32247300</c:v>
                </c:pt>
                <c:pt idx="11">
                  <c:v>20409100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5F-4660-AFB1-57B9CC960D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ln w="317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70000"/>
                </a:prst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0,,"M"</c:formatCode>
                <c:ptCount val="12"/>
                <c:pt idx="0">
                  <c:v>19570700</c:v>
                </c:pt>
                <c:pt idx="1">
                  <c:v>15986600</c:v>
                </c:pt>
                <c:pt idx="2">
                  <c:v>19149600</c:v>
                </c:pt>
                <c:pt idx="3">
                  <c:v>11483500</c:v>
                </c:pt>
                <c:pt idx="4">
                  <c:v>19204300</c:v>
                </c:pt>
                <c:pt idx="5">
                  <c:v>15457600</c:v>
                </c:pt>
                <c:pt idx="6">
                  <c:v>19045000</c:v>
                </c:pt>
                <c:pt idx="7">
                  <c:v>11324500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5F-4660-AFB1-57B9CC960DE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08782511"/>
        <c:axId val="2119338927"/>
      </c:lineChart>
      <c:catAx>
        <c:axId val="2108782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338927"/>
        <c:crosses val="autoZero"/>
        <c:auto val="1"/>
        <c:lblAlgn val="ctr"/>
        <c:lblOffset val="100"/>
        <c:noMultiLvlLbl val="0"/>
      </c:catAx>
      <c:valAx>
        <c:axId val="2119338927"/>
        <c:scaling>
          <c:orientation val="minMax"/>
        </c:scaling>
        <c:delete val="0"/>
        <c:axPos val="l"/>
        <c:numFmt formatCode="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78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9891466535433073"/>
          <c:y val="0.13056933797304132"/>
          <c:w val="0.21717066929133858"/>
          <c:h val="4.6068322542071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304800" dist="165100" dir="3060000" algn="tl" rotWithShape="0">
        <a:prstClr val="black">
          <a:alpha val="6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915846456693"/>
          <c:y val="0.1055508670305815"/>
          <c:w val="0.88897084153543304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c:spPr>
          <c:invertIfNegative val="0"/>
          <c:dLbls>
            <c:numFmt formatCode="0,,&quot;M&quot;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C000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1764002</c:v>
                </c:pt>
                <c:pt idx="1">
                  <c:v>3184205</c:v>
                </c:pt>
                <c:pt idx="2">
                  <c:v>23861</c:v>
                </c:pt>
                <c:pt idx="3">
                  <c:v>1559773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8-47AC-91F4-5C71FF2B90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c:spPr>
          <c:invertIfNegative val="0"/>
          <c:dLbls>
            <c:numFmt formatCode="0,,&quot;M&quot;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92D050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2190792</c:v>
                </c:pt>
                <c:pt idx="1">
                  <c:v>1762652</c:v>
                </c:pt>
                <c:pt idx="2">
                  <c:v>819956</c:v>
                </c:pt>
                <c:pt idx="3">
                  <c:v>1692575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8-47AC-91F4-5C71FF2B90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796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c:spPr>
          <c:invertIfNegative val="0"/>
          <c:dLbls>
            <c:numFmt formatCode="0,,&quot;M&quot;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007965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3050825</c:v>
                </c:pt>
                <c:pt idx="1">
                  <c:v>1702785</c:v>
                </c:pt>
                <c:pt idx="2">
                  <c:v>1016170</c:v>
                </c:pt>
                <c:pt idx="3">
                  <c:v>1790193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8-47AC-91F4-5C71FF2B90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676159"/>
        <c:axId val="471573119"/>
      </c:barChart>
      <c:catAx>
        <c:axId val="5667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7965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471573119"/>
        <c:crosses val="autoZero"/>
        <c:auto val="1"/>
        <c:lblAlgn val="ctr"/>
        <c:lblOffset val="100"/>
        <c:noMultiLvlLbl val="0"/>
      </c:catAx>
      <c:valAx>
        <c:axId val="471573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007965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6676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FDFFAE"/>
              </a:solidFill>
            </a:ln>
          </c:spPr>
          <c:dPt>
            <c:idx val="0"/>
            <c:bubble3D val="0"/>
            <c:spPr>
              <a:solidFill>
                <a:srgbClr val="92D050"/>
              </a:solidFill>
              <a:ln w="25400">
                <a:solidFill>
                  <a:srgbClr val="FDFFAE"/>
                </a:solidFill>
              </a:ln>
              <a:effectLst/>
              <a:sp3d contourW="25400">
                <a:contourClr>
                  <a:srgbClr val="FDFFAE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2A0-4EE8-BD40-47E97C45614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25400">
                <a:solidFill>
                  <a:srgbClr val="FDFFAE"/>
                </a:solidFill>
              </a:ln>
              <a:effectLst/>
              <a:sp3d contourW="25400">
                <a:contourClr>
                  <a:srgbClr val="FDFFAE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BC9-4BA8-ABAE-006A8F400299}"/>
              </c:ext>
            </c:extLst>
          </c:dPt>
          <c:dPt>
            <c:idx val="2"/>
            <c:bubble3D val="0"/>
            <c:spPr>
              <a:solidFill>
                <a:srgbClr val="007965"/>
              </a:solidFill>
              <a:ln w="25400">
                <a:solidFill>
                  <a:srgbClr val="FDFFAE"/>
                </a:solidFill>
              </a:ln>
              <a:effectLst/>
              <a:sp3d contourW="25400">
                <a:contourClr>
                  <a:srgbClr val="FDFFAE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9BC9-4BA8-ABAE-006A8F400299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25400">
                <a:solidFill>
                  <a:srgbClr val="FDFFAE"/>
                </a:solidFill>
              </a:ln>
              <a:effectLst/>
              <a:sp3d contourW="25400">
                <a:contourClr>
                  <a:srgbClr val="FDFFAE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2A0-4EE8-BD40-47E97C4561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007965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Retailer</c:v>
                </c:pt>
                <c:pt idx="1">
                  <c:v>Distributor</c:v>
                </c:pt>
                <c:pt idx="2">
                  <c:v>Direct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72.5</c:v>
                </c:pt>
                <c:pt idx="1">
                  <c:v>11.3</c:v>
                </c:pt>
                <c:pt idx="2">
                  <c:v>16.2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9-4BA8-ABAE-006A8F400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007965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71332397914759E-2"/>
          <c:y val="3.3843784166293384E-2"/>
          <c:w val="0.96941774517275969"/>
          <c:h val="0.79641207435748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RANK 1</c:v>
                </c:pt>
              </c:strCache>
            </c:strRef>
          </c:tx>
          <c:spPr>
            <a:solidFill>
              <a:srgbClr val="007965"/>
            </a:solidFill>
            <a:ln>
              <a:noFill/>
            </a:ln>
            <a:effectLst>
              <a:outerShdw blurRad="228600" dist="101600" dir="2700000" algn="tl" rotWithShape="0">
                <a:prstClr val="black">
                  <a:alpha val="70000"/>
                </a:prstClr>
              </a:outerShdw>
            </a:effectLst>
          </c:spPr>
          <c:invertIfNegative val="0"/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Cambria" panose="02040503050406030204" pitchFamily="18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 &amp; S</c:v>
                </c:pt>
                <c:pt idx="1">
                  <c:v>P &amp; A</c:v>
                </c:pt>
                <c:pt idx="2">
                  <c:v>PC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701373</c:v>
                </c:pt>
                <c:pt idx="1">
                  <c:v>428498</c:v>
                </c:pt>
                <c:pt idx="2">
                  <c:v>17434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1-4C43-AC93-BB384FF637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RANK 2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28600" dist="88900" dir="2700000" algn="tl" rotWithShape="0">
                  <a:prstClr val="black">
                    <a:alpha val="7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071-4C43-AC93-BB384FF637E9}"/>
              </c:ext>
            </c:extLst>
          </c:dPt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 &amp; S</c:v>
                </c:pt>
                <c:pt idx="1">
                  <c:v>P &amp; A</c:v>
                </c:pt>
                <c:pt idx="2">
                  <c:v>PC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688003</c:v>
                </c:pt>
                <c:pt idx="1">
                  <c:v>419865</c:v>
                </c:pt>
                <c:pt idx="2">
                  <c:v>17280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71-4C43-AC93-BB384FF637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RANK 3 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228600" dist="88900" dir="2700000" algn="tl" rotWithShape="0">
                <a:prstClr val="black">
                  <a:alpha val="70000"/>
                </a:prstClr>
              </a:outerShdw>
            </a:effectLst>
          </c:spPr>
          <c:invertIfNegative val="0"/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 &amp; S</c:v>
                </c:pt>
                <c:pt idx="1">
                  <c:v>P &amp; A</c:v>
                </c:pt>
                <c:pt idx="2">
                  <c:v>PC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676245</c:v>
                </c:pt>
                <c:pt idx="1">
                  <c:v>419471</c:v>
                </c:pt>
                <c:pt idx="2">
                  <c:v>17275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71-4C43-AC93-BB384FF637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692399"/>
        <c:axId val="471580319"/>
      </c:barChart>
      <c:catAx>
        <c:axId val="56692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80319"/>
        <c:crosses val="autoZero"/>
        <c:auto val="1"/>
        <c:lblAlgn val="ctr"/>
        <c:lblOffset val="100"/>
        <c:noMultiLvlLbl val="0"/>
      </c:catAx>
      <c:valAx>
        <c:axId val="471580319"/>
        <c:scaling>
          <c:orientation val="minMax"/>
          <c:max val="800000"/>
        </c:scaling>
        <c:delete val="1"/>
        <c:axPos val="l"/>
        <c:numFmt formatCode="General" sourceLinked="1"/>
        <c:majorTickMark val="none"/>
        <c:minorTickMark val="none"/>
        <c:tickLblPos val="nextTo"/>
        <c:crossAx val="56692399"/>
        <c:crosses val="autoZero"/>
        <c:crossBetween val="between"/>
        <c:minorUnit val="1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0.30049</cdr:x>
      <cdr:y>0.02696</cdr:y>
    </cdr:from>
    <cdr:to>
      <cdr:x>0.73446</cdr:x>
      <cdr:y>0.10093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77BD796-0F31-5528-CDF1-4F95558D560E}"/>
            </a:ext>
          </a:extLst>
        </cdr:cNvPr>
        <cdr:cNvSpPr txBox="1"/>
      </cdr:nvSpPr>
      <cdr:spPr>
        <a:xfrm xmlns:a="http://schemas.openxmlformats.org/drawingml/2006/main">
          <a:off x="3052950" y="146094"/>
          <a:ext cx="4409162" cy="400833"/>
        </a:xfrm>
        <a:prstGeom xmlns:a="http://schemas.openxmlformats.org/drawingml/2006/main" prst="rect">
          <a:avLst/>
        </a:prstGeom>
        <a:effectLst xmlns:a="http://schemas.openxmlformats.org/drawingml/2006/main">
          <a:outerShdw blurRad="76200" dist="63500" dir="2700000" algn="tl" rotWithShape="0">
            <a:prstClr val="black">
              <a:alpha val="70000"/>
            </a:prstClr>
          </a:outerShdw>
        </a:effectLst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400" dirty="0">
              <a:solidFill>
                <a:srgbClr val="FFFF00"/>
              </a:solidFill>
              <a:latin typeface="Bahnschrift" panose="020B0502040204020203" pitchFamily="34" charset="0"/>
            </a:rPr>
            <a:t>GROSS REVENUE OVER TIME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45.1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6T18:39:39.1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6F176-89BB-4E6C-A0FB-E57469C7502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C9EB7-6276-4964-A04B-47A6008B8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3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A655-CF45-4951-D4D3-BA1CF8E76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5690-A964-9E91-52B7-AA84B65F6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EB899-3E5F-F096-2B2F-76BBD256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AB67-E394-F29B-2B74-8705E83C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400A1-1DF4-B38E-A505-1C5436A7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0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1627-B793-BE2E-89AF-CA5F5BBB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CD954-133F-4DAA-D84F-B2B97C5E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DB73-1914-0967-C42B-61568D47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D76AF-72F6-B3AC-50FC-9C09FACA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045B2-08E0-61E5-F54C-C0191487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9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A7AE5-E097-19B5-CF60-D3E827E4A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F19BF-3A94-BC2A-817B-660CC438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3D6B-131A-E780-8127-E65620B5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A893D-0E99-AAD8-8EAC-A95E8B04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BB9C-7EAB-6BAD-3E2B-4B446858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5F5A-0DE3-D7E9-AA1E-ACD7F923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73C2-9512-B37E-2CB3-D714F83A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F992-5AA7-D336-6078-447526C2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DE22-AB8A-5F21-8CF6-A774210A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B4D5-5024-223A-6BEC-AE89C65F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9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CF0B-F989-2DB2-8795-5238760A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10C7-9243-114C-CE2E-1954A5FE3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1180-D609-CF2B-FE13-F0FD0BA4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0310-5367-5000-4107-BFF5059D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93A5-D00A-384A-50F8-C5EC517A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5AA5-F8FD-0810-244F-C950722B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52F7-C838-961C-8555-0830616CC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2565A-E751-EC1A-DF9B-50792B5B5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D84B4-7EDD-1434-82BC-89BB3FA7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1DAFB-D43A-1ECF-6866-52F2567F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2770-F23A-7C42-92C4-000E7405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9555-4514-0AB2-5D95-11FBA010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A5941-7343-20AE-67E9-597C3939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16047-3457-3508-0933-0B972CF2E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58400-840A-07CE-C331-7643762AF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08B92-7670-D8B7-5846-732FE1663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8EB13-A946-64D1-AD57-0731C50C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7AD31-4685-7FC9-93CC-A994DAA4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F14DF-9349-C360-E4DE-052EFB3F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1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C45A-B13A-27AB-64C2-9435240E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283CF-7C08-5071-A39A-7E006FF9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2347C-54E9-8C4C-AB4A-5D4B102B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019-BAEE-038C-808A-CC056AEA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8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F41F1-0735-EE74-82A1-DE9A8C1F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D2971-CF77-FA00-9B26-B4627C33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AFA94-C83A-494C-D176-205868B5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6844-9165-7D7E-C483-25530CE7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0F99-2478-14BD-2C05-69FD7CDA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3C8D2-B01D-B63A-3417-749588D34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15B38-8990-673E-3BCE-4A6A94DC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889BE-3316-5EBD-132A-0EE3A507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26976-EA16-40BE-B187-08BC5267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6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359F-1C6F-5059-627D-DD53A3F5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D91D2-A3D6-07DE-0694-02F4F6088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A9AC5-34D2-B127-DCA6-7F4F0D70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2D822-8BCC-5181-B49A-305E245F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379B-996D-FC36-6D09-6E71064B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EFB27-6381-02A1-05F6-9526FEBB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0AE2E-1323-9EF0-3757-A3BFCB73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0AFF9-D28F-7DFC-9F22-5BAB9DE0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173E-979C-951F-1307-570263529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78D7-53E5-46A0-BD8E-9E1210A25DC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AD3D-AA97-CEEF-6176-67CD5E494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E86F-4D5D-F66F-8AE8-55BD9C6F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AD15-C7A7-4076-9EA9-57BCF7311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5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customXml" Target="../ink/ink16.xml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customXml" Target="../ink/ink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customXml" Target="../ink/ink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customXml" Target="../ink/ink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customXml" Target="../ink/ink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customXml" Target="../ink/ink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customXml" Target="../ink/ink3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customXml" Target="../ink/ink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customXml" Target="../ink/ink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customXml" Target="../ink/ink36.xml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customXml" Target="../ink/ink3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customXml" Target="../ink/ink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customXml" Target="../ink/ink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customXml" Target="../ink/ink4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customXml" Target="../ink/ink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customXml" Target="../ink/ink4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customXml" Target="../ink/ink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customXml" Target="../ink/ink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0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customXml" Target="../ink/ink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C35D97-D8BF-B0D0-9228-47ABB984B23B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E7273E-E5A6-B0AD-96DF-8D9CB350FAB5}"/>
              </a:ext>
            </a:extLst>
          </p:cNvPr>
          <p:cNvSpPr/>
          <p:nvPr/>
        </p:nvSpPr>
        <p:spPr>
          <a:xfrm>
            <a:off x="3" y="5704915"/>
            <a:ext cx="12293597" cy="788175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59338-F6C0-D033-3730-077DAB77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977" y="1886303"/>
            <a:ext cx="6949440" cy="1844357"/>
          </a:xfrm>
          <a:noFill/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txBody>
          <a:bodyPr/>
          <a:lstStyle/>
          <a:p>
            <a:r>
              <a:rPr lang="en-IN" sz="5400" noProof="1">
                <a:solidFill>
                  <a:srgbClr val="B3FF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Atliq Hardware </a:t>
            </a:r>
            <a:br>
              <a:rPr lang="en-IN" sz="5400" noProof="1">
                <a:latin typeface="Bahnschrift" panose="020B0502040204020203" pitchFamily="34" charset="0"/>
              </a:rPr>
            </a:br>
            <a:r>
              <a:rPr lang="en-IN" sz="3600" noProof="1">
                <a:solidFill>
                  <a:srgbClr val="B3FF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Ad_Hoc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EFC69-D5D8-D6EF-6037-A56D79A8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6701" y="3730660"/>
            <a:ext cx="2952654" cy="788175"/>
          </a:xfrm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FBFF4F"/>
                </a:solidFill>
                <a:latin typeface="Bahnschrift Light" panose="020B0502040204020203" pitchFamily="34" charset="0"/>
              </a:rPr>
              <a:t>Domain: Consumer goods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C2908-5502-9A29-E381-0BA424E33137}"/>
              </a:ext>
            </a:extLst>
          </p:cNvPr>
          <p:cNvSpPr txBox="1"/>
          <p:nvPr/>
        </p:nvSpPr>
        <p:spPr>
          <a:xfrm>
            <a:off x="7660639" y="5811025"/>
            <a:ext cx="7233622" cy="4616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400" noProof="1">
                <a:solidFill>
                  <a:srgbClr val="FBFF4F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Created By:  Sutapa Ghosh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514145-8982-5DCE-8812-AC001E64CC0E}"/>
              </a:ext>
            </a:extLst>
          </p:cNvPr>
          <p:cNvGrpSpPr/>
          <p:nvPr/>
        </p:nvGrpSpPr>
        <p:grpSpPr>
          <a:xfrm>
            <a:off x="902765" y="887105"/>
            <a:ext cx="4851414" cy="4240979"/>
            <a:chOff x="832513" y="673921"/>
            <a:chExt cx="4926842" cy="4053385"/>
          </a:xfrm>
          <a:effectLst>
            <a:outerShdw blurRad="50800" dist="50800" dir="5400000" algn="ctr" rotWithShape="0">
              <a:srgbClr val="000000"/>
            </a:outerShdw>
          </a:effectLst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D068FF-2D4E-05F0-341B-DF1A1AFFF171}"/>
                </a:ext>
              </a:extLst>
            </p:cNvPr>
            <p:cNvCxnSpPr/>
            <p:nvPr/>
          </p:nvCxnSpPr>
          <p:spPr>
            <a:xfrm>
              <a:off x="832513" y="682388"/>
              <a:ext cx="4926842" cy="0"/>
            </a:xfrm>
            <a:prstGeom prst="line">
              <a:avLst/>
            </a:prstGeom>
            <a:ln w="31750">
              <a:solidFill>
                <a:srgbClr val="D6F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844438-A04C-CA86-FBCB-FC5DD5903B82}"/>
                </a:ext>
              </a:extLst>
            </p:cNvPr>
            <p:cNvCxnSpPr/>
            <p:nvPr/>
          </p:nvCxnSpPr>
          <p:spPr>
            <a:xfrm>
              <a:off x="843126" y="673921"/>
              <a:ext cx="0" cy="4053385"/>
            </a:xfrm>
            <a:prstGeom prst="line">
              <a:avLst/>
            </a:prstGeom>
            <a:ln w="31750">
              <a:solidFill>
                <a:srgbClr val="D6F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99E6D6F-7D74-E6C3-F4E8-228F246A1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" y="5626100"/>
            <a:ext cx="847768" cy="88785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A6547E5-8170-3FBA-3C82-10F6BEEB3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89" y="3007594"/>
            <a:ext cx="888754" cy="888754"/>
          </a:xfrm>
          <a:prstGeom prst="rect">
            <a:avLst/>
          </a:prstGeom>
          <a:effectLst>
            <a:outerShdw blurRad="228600" dist="50800" dir="5400000" algn="ctr" rotWithShape="0">
              <a:srgbClr val="000000">
                <a:alpha val="86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2DB39F-4788-A34D-8F78-949C9A0A7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5" y="5726928"/>
            <a:ext cx="750484" cy="750484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45EDC-ABA6-A46B-D881-37FE5B740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8754" y="729951"/>
            <a:ext cx="4610055" cy="4610055"/>
          </a:xfrm>
          <a:prstGeom prst="rect">
            <a:avLst/>
          </a:prstGeom>
          <a:effectLst>
            <a:outerShdw blurRad="228600" dist="1016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043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720" y="0"/>
            <a:ext cx="1219128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655140" y="347968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6140" y="342568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3327649" y="555976"/>
            <a:ext cx="5641614" cy="764576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4289115" y="647339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rgbClr val="FDFFAE"/>
                </a:solidFill>
                <a:latin typeface="Bahnschrift Light" panose="020B0502040204020203" pitchFamily="34" charset="0"/>
              </a:rPr>
              <a:t>RESOLUTION</a:t>
            </a:r>
            <a:endParaRPr lang="en-IN" sz="3400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D724BC-531B-1178-8E66-0491DEBDC40B}"/>
              </a:ext>
            </a:extLst>
          </p:cNvPr>
          <p:cNvGrpSpPr/>
          <p:nvPr/>
        </p:nvGrpSpPr>
        <p:grpSpPr>
          <a:xfrm>
            <a:off x="2184399" y="523390"/>
            <a:ext cx="1143249" cy="868144"/>
            <a:chOff x="1903450" y="555977"/>
            <a:chExt cx="1147960" cy="871722"/>
          </a:xfrm>
          <a:noFill/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A8BF4821-604C-82FF-4110-119C3FB80368}"/>
                </a:ext>
              </a:extLst>
            </p:cNvPr>
            <p:cNvSpPr/>
            <p:nvPr/>
          </p:nvSpPr>
          <p:spPr>
            <a:xfrm>
              <a:off x="1903450" y="555977"/>
              <a:ext cx="871722" cy="871722"/>
            </a:xfrm>
            <a:prstGeom prst="flowChartConnector">
              <a:avLst/>
            </a:prstGeom>
            <a:grpFill/>
            <a:ln w="28575">
              <a:solidFill>
                <a:srgbClr val="FDFFAE"/>
              </a:solidFill>
            </a:ln>
            <a:effectLst>
              <a:outerShdw blurRad="190500" dist="469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5B171-0ED9-426D-7B7D-BB91467AC5BD}"/>
                </a:ext>
              </a:extLst>
            </p:cNvPr>
            <p:cNvSpPr txBox="1"/>
            <p:nvPr/>
          </p:nvSpPr>
          <p:spPr>
            <a:xfrm>
              <a:off x="2190761" y="634278"/>
              <a:ext cx="860649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DFFAE"/>
                  </a:solidFill>
                  <a:latin typeface="Bahnschrift Condensed" panose="020B0502040204020203" pitchFamily="34" charset="0"/>
                </a:rPr>
                <a:t>3</a:t>
              </a:r>
              <a:endParaRPr lang="en-IN" sz="3600" dirty="0">
                <a:solidFill>
                  <a:srgbClr val="FDFFAE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0" y="5898781"/>
            <a:ext cx="12257671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250" y="5908491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8719AD1-E84C-D32E-AC3F-26C5AB28B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0469" y="1705865"/>
            <a:ext cx="5313460" cy="3542307"/>
          </a:xfrm>
          <a:prstGeom prst="rect">
            <a:avLst/>
          </a:prstGeom>
          <a:effectLst>
            <a:outerShdw blurRad="177800" dist="1143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41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64B74-63A0-12DC-B286-CDC92D5BBAE1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92D05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720" y="0"/>
            <a:ext cx="532022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900048" y="380503"/>
            <a:ext cx="3176652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735276" y="456703"/>
            <a:ext cx="3851107" cy="70492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QUERY 1</a:t>
            </a:r>
            <a:endParaRPr lang="en-IN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20220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250" y="5908491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476249" y="1895319"/>
            <a:ext cx="45661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600" b="0" i="0" u="none" strike="noStrike" baseline="0" noProof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IN" sz="24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 the list of markets in which customer </a:t>
            </a:r>
            <a:r>
              <a:rPr lang="en-IN" sz="24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"Atliq Exclusive"</a:t>
            </a:r>
            <a:r>
              <a:rPr lang="en-IN" sz="24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operates its business in the APAC region. </a:t>
            </a:r>
            <a:endParaRPr lang="en-IN" sz="2400" noProof="1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8E98A57-A2CB-586C-25AF-49D9B17CF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9911"/>
              </p:ext>
            </p:extLst>
          </p:nvPr>
        </p:nvGraphicFramePr>
        <p:xfrm>
          <a:off x="6833722" y="2012046"/>
          <a:ext cx="3956172" cy="316225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5247">
                  <a:extLst>
                    <a:ext uri="{9D8B030D-6E8A-4147-A177-3AD203B41FA5}">
                      <a16:colId xmlns:a16="http://schemas.microsoft.com/office/drawing/2014/main" val="46994971"/>
                    </a:ext>
                  </a:extLst>
                </a:gridCol>
                <a:gridCol w="1329493">
                  <a:extLst>
                    <a:ext uri="{9D8B030D-6E8A-4147-A177-3AD203B41FA5}">
                      <a16:colId xmlns:a16="http://schemas.microsoft.com/office/drawing/2014/main" val="2192103658"/>
                    </a:ext>
                  </a:extLst>
                </a:gridCol>
                <a:gridCol w="1321432">
                  <a:extLst>
                    <a:ext uri="{9D8B030D-6E8A-4147-A177-3AD203B41FA5}">
                      <a16:colId xmlns:a16="http://schemas.microsoft.com/office/drawing/2014/main" val="2475212540"/>
                    </a:ext>
                  </a:extLst>
                </a:gridCol>
              </a:tblGrid>
              <a:tr h="46486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CUSTOMER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    MARKET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REGION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extLst>
                  <a:ext uri="{0D108BD9-81ED-4DB2-BD59-A6C34878D82A}">
                    <a16:rowId xmlns:a16="http://schemas.microsoft.com/office/drawing/2014/main" val="1783591715"/>
                  </a:ext>
                </a:extLst>
              </a:tr>
              <a:tr h="334105">
                <a:tc>
                  <a:txBody>
                    <a:bodyPr/>
                    <a:lstStyle/>
                    <a:p>
                      <a:pPr algn="ctr"/>
                      <a:r>
                        <a:rPr lang="en-US" sz="1300" noProof="1"/>
                        <a:t>Atliq Exclusive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India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APAC</a:t>
                      </a:r>
                    </a:p>
                  </a:txBody>
                  <a:tcPr marL="102778" marR="102778" marT="51388" marB="51388"/>
                </a:tc>
                <a:extLst>
                  <a:ext uri="{0D108BD9-81ED-4DB2-BD59-A6C34878D82A}">
                    <a16:rowId xmlns:a16="http://schemas.microsoft.com/office/drawing/2014/main" val="1977179275"/>
                  </a:ext>
                </a:extLst>
              </a:tr>
              <a:tr h="334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noProof="1"/>
                        <a:t>Atliq Exclusive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Indonesia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APAC</a:t>
                      </a:r>
                    </a:p>
                  </a:txBody>
                  <a:tcPr marL="102778" marR="102778" marT="51388" marB="51388"/>
                </a:tc>
                <a:extLst>
                  <a:ext uri="{0D108BD9-81ED-4DB2-BD59-A6C34878D82A}">
                    <a16:rowId xmlns:a16="http://schemas.microsoft.com/office/drawing/2014/main" val="2675742155"/>
                  </a:ext>
                </a:extLst>
              </a:tr>
              <a:tr h="3586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noProof="1"/>
                        <a:t>Atliq Exclusive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Japan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APAC</a:t>
                      </a:r>
                    </a:p>
                  </a:txBody>
                  <a:tcPr marL="102778" marR="102778" marT="51388" marB="51388"/>
                </a:tc>
                <a:extLst>
                  <a:ext uri="{0D108BD9-81ED-4DB2-BD59-A6C34878D82A}">
                    <a16:rowId xmlns:a16="http://schemas.microsoft.com/office/drawing/2014/main" val="195468190"/>
                  </a:ext>
                </a:extLst>
              </a:tr>
              <a:tr h="334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noProof="1"/>
                        <a:t>Atliq Exclusive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noProof="1"/>
                        <a:t>Philiphines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APAC</a:t>
                      </a:r>
                    </a:p>
                  </a:txBody>
                  <a:tcPr marL="102778" marR="102778" marT="51388" marB="51388"/>
                </a:tc>
                <a:extLst>
                  <a:ext uri="{0D108BD9-81ED-4DB2-BD59-A6C34878D82A}">
                    <a16:rowId xmlns:a16="http://schemas.microsoft.com/office/drawing/2014/main" val="4257874194"/>
                  </a:ext>
                </a:extLst>
              </a:tr>
              <a:tr h="334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noProof="1"/>
                        <a:t>Atliq Exclusive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South Korea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APAC</a:t>
                      </a:r>
                    </a:p>
                  </a:txBody>
                  <a:tcPr marL="102778" marR="102778" marT="51388" marB="51388"/>
                </a:tc>
                <a:extLst>
                  <a:ext uri="{0D108BD9-81ED-4DB2-BD59-A6C34878D82A}">
                    <a16:rowId xmlns:a16="http://schemas.microsoft.com/office/drawing/2014/main" val="3473515126"/>
                  </a:ext>
                </a:extLst>
              </a:tr>
              <a:tr h="334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noProof="1"/>
                        <a:t>Atliq Exclusive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Australia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APAC</a:t>
                      </a:r>
                    </a:p>
                  </a:txBody>
                  <a:tcPr marL="102778" marR="102778" marT="51388" marB="51388"/>
                </a:tc>
                <a:extLst>
                  <a:ext uri="{0D108BD9-81ED-4DB2-BD59-A6C34878D82A}">
                    <a16:rowId xmlns:a16="http://schemas.microsoft.com/office/drawing/2014/main" val="1956505252"/>
                  </a:ext>
                </a:extLst>
              </a:tr>
              <a:tr h="334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noProof="1"/>
                        <a:t>Atliq Exclusive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noProof="1"/>
                        <a:t>Newzealand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APAC</a:t>
                      </a:r>
                    </a:p>
                  </a:txBody>
                  <a:tcPr marL="102778" marR="102778" marT="51388" marB="51388"/>
                </a:tc>
                <a:extLst>
                  <a:ext uri="{0D108BD9-81ED-4DB2-BD59-A6C34878D82A}">
                    <a16:rowId xmlns:a16="http://schemas.microsoft.com/office/drawing/2014/main" val="1784792574"/>
                  </a:ext>
                </a:extLst>
              </a:tr>
              <a:tr h="334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noProof="1"/>
                        <a:t>Atliq Exclusive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Bangladesh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APAC</a:t>
                      </a:r>
                    </a:p>
                  </a:txBody>
                  <a:tcPr marL="102778" marR="102778" marT="51388" marB="51388"/>
                </a:tc>
                <a:extLst>
                  <a:ext uri="{0D108BD9-81ED-4DB2-BD59-A6C34878D82A}">
                    <a16:rowId xmlns:a16="http://schemas.microsoft.com/office/drawing/2014/main" val="2803207554"/>
                  </a:ext>
                </a:extLst>
              </a:tr>
            </a:tbl>
          </a:graphicData>
        </a:graphic>
      </p:graphicFrame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8C51219-8676-D3AD-15F3-5A3CBC684DCF}"/>
              </a:ext>
            </a:extLst>
          </p:cNvPr>
          <p:cNvSpPr/>
          <p:nvPr/>
        </p:nvSpPr>
        <p:spPr>
          <a:xfrm>
            <a:off x="7595262" y="591954"/>
            <a:ext cx="2136808" cy="58312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25000">
                <a:srgbClr val="007965"/>
              </a:gs>
              <a:gs pos="91000">
                <a:srgbClr val="236D54"/>
              </a:gs>
            </a:gsLst>
            <a:lin ang="18900000" scaled="1"/>
            <a:tileRect/>
          </a:gradFill>
          <a:ln w="19050">
            <a:noFill/>
          </a:ln>
          <a:effectLst>
            <a:outerShdw blurRad="127000" dist="88900" dir="2700000" algn="tl" rotWithShape="0">
              <a:prstClr val="black">
                <a:alpha val="9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154CE-EAD7-C448-7562-99F5FEF9CC98}"/>
              </a:ext>
            </a:extLst>
          </p:cNvPr>
          <p:cNvSpPr txBox="1"/>
          <p:nvPr/>
        </p:nvSpPr>
        <p:spPr>
          <a:xfrm>
            <a:off x="8044325" y="594428"/>
            <a:ext cx="2196935" cy="954107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OUTCOME</a:t>
            </a: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631EC6C-1E4A-DBCC-841D-1E08F68D80E1}"/>
              </a:ext>
            </a:extLst>
          </p:cNvPr>
          <p:cNvSpPr/>
          <p:nvPr/>
        </p:nvSpPr>
        <p:spPr>
          <a:xfrm>
            <a:off x="196669" y="2259538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94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720" y="0"/>
            <a:ext cx="1219128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B5BB6-1C7D-A712-3B9A-8999693F7C87}"/>
              </a:ext>
            </a:extLst>
          </p:cNvPr>
          <p:cNvSpPr/>
          <p:nvPr/>
        </p:nvSpPr>
        <p:spPr>
          <a:xfrm>
            <a:off x="498763" y="771896"/>
            <a:ext cx="11041537" cy="5719161"/>
          </a:xfrm>
          <a:prstGeom prst="rect">
            <a:avLst/>
          </a:prstGeom>
          <a:noFill/>
          <a:ln w="31750">
            <a:solidFill>
              <a:srgbClr val="B3FFAE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655140" y="347968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6140" y="342568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3636121" y="441306"/>
            <a:ext cx="4919758" cy="661179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600" dirty="0">
                <a:solidFill>
                  <a:srgbClr val="FDFFAE"/>
                </a:solidFill>
                <a:latin typeface="Bahnschrift Light" panose="020B0502040204020203" pitchFamily="34" charset="0"/>
              </a:rPr>
              <a:t>MARKET IN APAC REGION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0" y="5898781"/>
            <a:ext cx="12257671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99" y="5908955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63B0B-01C5-82E7-0DDE-FBC9EAE2B5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0" y="1647453"/>
            <a:ext cx="7620000" cy="386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9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0" y="0"/>
            <a:ext cx="532022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900048" y="380503"/>
            <a:ext cx="3176652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B3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735276" y="456703"/>
            <a:ext cx="3851107" cy="70492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QUERY 2</a:t>
            </a:r>
            <a:endParaRPr lang="en-IN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20219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451831" y="1237831"/>
            <a:ext cx="473748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the percentage of unique product increase in 2021 vs. 2020? The final output contains these fields,           </a:t>
            </a:r>
            <a:endParaRPr lang="en-IN" sz="2400" b="0" i="0" u="none" strike="noStrike" baseline="0" noProof="1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8E98A57-A2CB-586C-25AF-49D9B17CF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53566"/>
              </p:ext>
            </p:extLst>
          </p:nvPr>
        </p:nvGraphicFramePr>
        <p:xfrm>
          <a:off x="6256109" y="2716052"/>
          <a:ext cx="4832506" cy="7999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08935">
                  <a:extLst>
                    <a:ext uri="{9D8B030D-6E8A-4147-A177-3AD203B41FA5}">
                      <a16:colId xmlns:a16="http://schemas.microsoft.com/office/drawing/2014/main" val="46994971"/>
                    </a:ext>
                  </a:extLst>
                </a:gridCol>
                <a:gridCol w="1566535">
                  <a:extLst>
                    <a:ext uri="{9D8B030D-6E8A-4147-A177-3AD203B41FA5}">
                      <a16:colId xmlns:a16="http://schemas.microsoft.com/office/drawing/2014/main" val="2192103658"/>
                    </a:ext>
                  </a:extLst>
                </a:gridCol>
                <a:gridCol w="1557036">
                  <a:extLst>
                    <a:ext uri="{9D8B030D-6E8A-4147-A177-3AD203B41FA5}">
                      <a16:colId xmlns:a16="http://schemas.microsoft.com/office/drawing/2014/main" val="2475212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Unique Products 2020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Unique Products     2021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Percentage</a:t>
                      </a:r>
                      <a:endParaRPr lang="en-IN" sz="1300" dirty="0"/>
                    </a:p>
                  </a:txBody>
                  <a:tcPr marL="102778" marR="102778" marT="51388" marB="51388"/>
                </a:tc>
                <a:extLst>
                  <a:ext uri="{0D108BD9-81ED-4DB2-BD59-A6C34878D82A}">
                    <a16:rowId xmlns:a16="http://schemas.microsoft.com/office/drawing/2014/main" val="195468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noProof="1"/>
                        <a:t>245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noProof="1"/>
                        <a:t>334</a:t>
                      </a:r>
                    </a:p>
                  </a:txBody>
                  <a:tcPr marL="102778" marR="102778" marT="51388" marB="513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36.33</a:t>
                      </a:r>
                    </a:p>
                  </a:txBody>
                  <a:tcPr marL="102778" marR="102778" marT="51388" marB="51388"/>
                </a:tc>
                <a:extLst>
                  <a:ext uri="{0D108BD9-81ED-4DB2-BD59-A6C34878D82A}">
                    <a16:rowId xmlns:a16="http://schemas.microsoft.com/office/drawing/2014/main" val="42578741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16520F-E3EF-287D-505B-1DDB1E542021}"/>
              </a:ext>
            </a:extLst>
          </p:cNvPr>
          <p:cNvSpPr txBox="1"/>
          <p:nvPr/>
        </p:nvSpPr>
        <p:spPr>
          <a:xfrm>
            <a:off x="451831" y="3116008"/>
            <a:ext cx="441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BD378-242C-901B-62C4-5BF29889319C}"/>
              </a:ext>
            </a:extLst>
          </p:cNvPr>
          <p:cNvSpPr txBox="1"/>
          <p:nvPr/>
        </p:nvSpPr>
        <p:spPr>
          <a:xfrm>
            <a:off x="21493" y="2353515"/>
            <a:ext cx="48119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pPr algn="ctr"/>
            <a:r>
              <a:rPr lang="fr-FR" sz="22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unique_products_2020          unique_products_202</a:t>
            </a:r>
          </a:p>
          <a:p>
            <a:pPr algn="ctr"/>
            <a:r>
              <a:rPr lang="fr-FR" sz="22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percentage_chg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17912-F894-EBF8-2B91-2A23C78988C2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007965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7C5479E6-8320-9DA3-C437-3B3420B8AF24}"/>
              </a:ext>
            </a:extLst>
          </p:cNvPr>
          <p:cNvSpPr/>
          <p:nvPr/>
        </p:nvSpPr>
        <p:spPr>
          <a:xfrm>
            <a:off x="7603958" y="870069"/>
            <a:ext cx="2136808" cy="58312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25000">
                <a:srgbClr val="007965"/>
              </a:gs>
              <a:gs pos="91000">
                <a:srgbClr val="236D54"/>
              </a:gs>
            </a:gsLst>
            <a:lin ang="18900000" scaled="1"/>
            <a:tileRect/>
          </a:gradFill>
          <a:ln w="19050">
            <a:noFill/>
          </a:ln>
          <a:effectLst>
            <a:outerShdw blurRad="127000" dist="88900" dir="2700000" algn="tl" rotWithShape="0">
              <a:prstClr val="black">
                <a:alpha val="9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A9276-4AE7-0CF0-7D54-CBC6BDF38661}"/>
              </a:ext>
            </a:extLst>
          </p:cNvPr>
          <p:cNvSpPr txBox="1"/>
          <p:nvPr/>
        </p:nvSpPr>
        <p:spPr>
          <a:xfrm>
            <a:off x="8053021" y="872543"/>
            <a:ext cx="2196935" cy="954107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OUTCOME</a:t>
            </a: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1" y="58849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1748F08-3CAE-2829-2BEA-A55E1E786E0C}"/>
              </a:ext>
            </a:extLst>
          </p:cNvPr>
          <p:cNvSpPr/>
          <p:nvPr/>
        </p:nvSpPr>
        <p:spPr>
          <a:xfrm>
            <a:off x="172610" y="1903278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3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0" y="-15554"/>
            <a:ext cx="5365255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1485524" y="1126949"/>
            <a:ext cx="2444750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B3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721063" y="1260379"/>
            <a:ext cx="3851107" cy="70492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BRIEF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20219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705298" y="1849007"/>
            <a:ext cx="473748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5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unique products number in 2020 </a:t>
            </a:r>
            <a:r>
              <a:rPr lang="en-US" sz="250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</a:t>
            </a:r>
            <a:r>
              <a:rPr lang="en-US" sz="250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245</a:t>
            </a:r>
            <a:r>
              <a:rPr lang="en-US" sz="250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in 2021 is </a:t>
            </a:r>
            <a:r>
              <a:rPr lang="en-US" sz="250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334</a:t>
            </a:r>
            <a:r>
              <a:rPr lang="en-US" sz="250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50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So,the percentage change is </a:t>
            </a:r>
            <a:br>
              <a:rPr lang="en-US" sz="250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5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36.33 %.</a:t>
            </a:r>
            <a:endParaRPr lang="en-IN" sz="2500" b="0" i="0" u="none" strike="noStrike" baseline="0" noProof="1">
              <a:solidFill>
                <a:srgbClr val="FBFF4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6520F-E3EF-287D-505B-1DDB1E542021}"/>
              </a:ext>
            </a:extLst>
          </p:cNvPr>
          <p:cNvSpPr txBox="1"/>
          <p:nvPr/>
        </p:nvSpPr>
        <p:spPr>
          <a:xfrm>
            <a:off x="437618" y="3099770"/>
            <a:ext cx="441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17912-F894-EBF8-2B91-2A23C78988C2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007965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1" y="5908955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1748F08-3CAE-2829-2BEA-A55E1E786E0C}"/>
              </a:ext>
            </a:extLst>
          </p:cNvPr>
          <p:cNvSpPr/>
          <p:nvPr/>
        </p:nvSpPr>
        <p:spPr>
          <a:xfrm>
            <a:off x="417270" y="2487806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A8E3090-DA70-488C-128A-5F9B3AECF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806511"/>
              </p:ext>
            </p:extLst>
          </p:nvPr>
        </p:nvGraphicFramePr>
        <p:xfrm>
          <a:off x="6480133" y="1582287"/>
          <a:ext cx="4309761" cy="4222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Arrow: Bent 17">
            <a:extLst>
              <a:ext uri="{FF2B5EF4-FFF2-40B4-BE49-F238E27FC236}">
                <a16:creationId xmlns:a16="http://schemas.microsoft.com/office/drawing/2014/main" id="{A95217B4-EED8-CB8B-14D4-F42874F6BD1E}"/>
              </a:ext>
            </a:extLst>
          </p:cNvPr>
          <p:cNvSpPr/>
          <p:nvPr/>
        </p:nvSpPr>
        <p:spPr>
          <a:xfrm>
            <a:off x="8217725" y="2242490"/>
            <a:ext cx="570015" cy="448020"/>
          </a:xfrm>
          <a:prstGeom prst="bentArrow">
            <a:avLst/>
          </a:prstGeom>
          <a:solidFill>
            <a:srgbClr val="007965">
              <a:alpha val="82000"/>
            </a:srgbClr>
          </a:solidFill>
          <a:ln>
            <a:noFill/>
          </a:ln>
          <a:effectLst>
            <a:outerShdw blurRad="101600" dist="1270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72E221CE-623C-99DC-EEC9-9BFE702A6D4E}"/>
              </a:ext>
            </a:extLst>
          </p:cNvPr>
          <p:cNvSpPr/>
          <p:nvPr/>
        </p:nvSpPr>
        <p:spPr>
          <a:xfrm>
            <a:off x="8293100" y="1582287"/>
            <a:ext cx="723900" cy="520222"/>
          </a:xfrm>
          <a:prstGeom prst="wedgeRoundRectCallout">
            <a:avLst/>
          </a:prstGeom>
          <a:solidFill>
            <a:srgbClr val="92D050"/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CCB88-23DF-9EC4-26C7-B856792A791E}"/>
              </a:ext>
            </a:extLst>
          </p:cNvPr>
          <p:cNvSpPr txBox="1"/>
          <p:nvPr/>
        </p:nvSpPr>
        <p:spPr>
          <a:xfrm>
            <a:off x="8293100" y="1672298"/>
            <a:ext cx="1091375" cy="338554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36.33%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71DB31A-D657-5DA3-AA8F-DFA837F784ED}"/>
              </a:ext>
            </a:extLst>
          </p:cNvPr>
          <p:cNvSpPr txBox="1">
            <a:spLocks/>
          </p:cNvSpPr>
          <p:nvPr/>
        </p:nvSpPr>
        <p:spPr>
          <a:xfrm>
            <a:off x="6835943" y="752636"/>
            <a:ext cx="3851107" cy="7049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rgbClr val="007965"/>
                </a:solidFill>
                <a:latin typeface="Bahnschrift SemiBold" panose="020B0502040204020203" pitchFamily="34" charset="0"/>
              </a:rPr>
              <a:t>GRAPHICAL REPRESNTATION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6C6D54-7FAC-1292-38F0-1CE4864544DC}"/>
              </a:ext>
            </a:extLst>
          </p:cNvPr>
          <p:cNvCxnSpPr>
            <a:cxnSpLocks/>
          </p:cNvCxnSpPr>
          <p:nvPr/>
        </p:nvCxnSpPr>
        <p:spPr>
          <a:xfrm>
            <a:off x="7008836" y="1126949"/>
            <a:ext cx="3589314" cy="0"/>
          </a:xfrm>
          <a:prstGeom prst="line">
            <a:avLst/>
          </a:prstGeom>
          <a:ln w="19050">
            <a:solidFill>
              <a:srgbClr val="007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6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64B74-63A0-12DC-B286-CDC92D5BBAE1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92D05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720" y="0"/>
            <a:ext cx="532022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900048" y="380503"/>
            <a:ext cx="3176652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735276" y="456703"/>
            <a:ext cx="3851107" cy="70492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QUERY 3</a:t>
            </a:r>
            <a:endParaRPr lang="en-IN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20220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1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476248" y="1084181"/>
            <a:ext cx="5454651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3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 a report with all the unique product counts for each segment </a:t>
            </a:r>
          </a:p>
          <a:p>
            <a:r>
              <a:rPr lang="en-US" sz="23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sort them in descending order </a:t>
            </a:r>
          </a:p>
          <a:p>
            <a:r>
              <a:rPr lang="en-US" sz="23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 product counts. The final output contains 2 fields</a:t>
            </a:r>
            <a:r>
              <a:rPr lang="en-US" sz="2300" dirty="0">
                <a:solidFill>
                  <a:srgbClr val="FDFFAE"/>
                </a:solidFill>
                <a:latin typeface="Arial" panose="020B0604020202020204" pitchFamily="34" charset="0"/>
                <a:ea typeface="Cambria" panose="02040503050406030204" pitchFamily="18" charset="0"/>
              </a:rPr>
              <a:t>,</a:t>
            </a:r>
            <a:endParaRPr lang="en-IN" sz="2300" b="0" i="0" u="none" strike="noStrike" baseline="0" noProof="1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8E98A57-A2CB-586C-25AF-49D9B17CF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19158"/>
              </p:ext>
            </p:extLst>
          </p:nvPr>
        </p:nvGraphicFramePr>
        <p:xfrm>
          <a:off x="6880340" y="2218404"/>
          <a:ext cx="3768660" cy="256364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01235">
                  <a:extLst>
                    <a:ext uri="{9D8B030D-6E8A-4147-A177-3AD203B41FA5}">
                      <a16:colId xmlns:a16="http://schemas.microsoft.com/office/drawing/2014/main" val="46994971"/>
                    </a:ext>
                  </a:extLst>
                </a:gridCol>
                <a:gridCol w="2067425">
                  <a:extLst>
                    <a:ext uri="{9D8B030D-6E8A-4147-A177-3AD203B41FA5}">
                      <a16:colId xmlns:a16="http://schemas.microsoft.com/office/drawing/2014/main" val="2192103658"/>
                    </a:ext>
                  </a:extLst>
                </a:gridCol>
              </a:tblGrid>
              <a:tr h="336985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SEGMENT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  PRODUCT_COUNT</a:t>
                      </a:r>
                      <a:endParaRPr lang="en-IN" sz="1500" dirty="0"/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783591715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Notebook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129</a:t>
                      </a:r>
                      <a:endParaRPr lang="en-IN" sz="1500" dirty="0"/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977179275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noProof="1"/>
                        <a:t>Accessories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116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2675742155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noProof="1"/>
                        <a:t>Peripherals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84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4257874194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noProof="1"/>
                        <a:t>Desktop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32</a:t>
                      </a:r>
                      <a:endParaRPr lang="en-IN" sz="1500" dirty="0"/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3473515126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noProof="1"/>
                        <a:t>Storage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27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956505252"/>
                  </a:ext>
                </a:extLst>
              </a:tr>
              <a:tr h="476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noProof="1"/>
                        <a:t>Networking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9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784792574"/>
                  </a:ext>
                </a:extLst>
              </a:tr>
            </a:tbl>
          </a:graphicData>
        </a:graphic>
      </p:graphicFrame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8C51219-8676-D3AD-15F3-5A3CBC684DCF}"/>
              </a:ext>
            </a:extLst>
          </p:cNvPr>
          <p:cNvSpPr/>
          <p:nvPr/>
        </p:nvSpPr>
        <p:spPr>
          <a:xfrm>
            <a:off x="7595262" y="591954"/>
            <a:ext cx="2136808" cy="58312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25000">
                <a:srgbClr val="007965"/>
              </a:gs>
              <a:gs pos="91000">
                <a:srgbClr val="236D54"/>
              </a:gs>
            </a:gsLst>
            <a:lin ang="18900000" scaled="1"/>
            <a:tileRect/>
          </a:gradFill>
          <a:ln w="19050">
            <a:noFill/>
          </a:ln>
          <a:effectLst>
            <a:outerShdw blurRad="127000" dist="88900" dir="2700000" algn="tl" rotWithShape="0">
              <a:prstClr val="black">
                <a:alpha val="9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154CE-EAD7-C448-7562-99F5FEF9CC98}"/>
              </a:ext>
            </a:extLst>
          </p:cNvPr>
          <p:cNvSpPr txBox="1"/>
          <p:nvPr/>
        </p:nvSpPr>
        <p:spPr>
          <a:xfrm>
            <a:off x="8044325" y="594428"/>
            <a:ext cx="2196935" cy="954107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OUTCOME</a:t>
            </a: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631EC6C-1E4A-DBCC-841D-1E08F68D80E1}"/>
              </a:ext>
            </a:extLst>
          </p:cNvPr>
          <p:cNvSpPr/>
          <p:nvPr/>
        </p:nvSpPr>
        <p:spPr>
          <a:xfrm>
            <a:off x="241117" y="1711810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AEDFF-CF3B-29D9-F6FA-1C18132930E2}"/>
              </a:ext>
            </a:extLst>
          </p:cNvPr>
          <p:cNvSpPr txBox="1"/>
          <p:nvPr/>
        </p:nvSpPr>
        <p:spPr>
          <a:xfrm>
            <a:off x="1499317" y="2696960"/>
            <a:ext cx="24688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4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segment ,</a:t>
            </a:r>
          </a:p>
          <a:p>
            <a:r>
              <a:rPr lang="en-IN" sz="24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product_count. </a:t>
            </a:r>
          </a:p>
          <a:p>
            <a:endParaRPr lang="en-IN" sz="2400" b="0" i="0" u="none" strike="noStrike" baseline="0" dirty="0">
              <a:latin typeface="Arial" panose="020B0604020202020204" pitchFamily="34" charset="0"/>
            </a:endParaRPr>
          </a:p>
          <a:p>
            <a:r>
              <a:rPr lang="en-IN" sz="2400" b="0" i="0" u="none" strike="noStrike" baseline="0" dirty="0">
                <a:latin typeface="Arial" panose="020B0604020202020204" pitchFamily="34" charset="0"/>
              </a:rPr>
              <a:t> </a:t>
            </a:r>
            <a:endParaRPr lang="en-IN" sz="2400" b="0" i="0" u="none" strike="noStrike" baseline="0" noProof="1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9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0" y="-15554"/>
            <a:ext cx="5365255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1485524" y="1126949"/>
            <a:ext cx="2444750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B3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721063" y="1260379"/>
            <a:ext cx="3851107" cy="70492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BRIEF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65254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823026" y="1779620"/>
            <a:ext cx="49387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noProof="1">
              <a:latin typeface="Arial" panose="020B0604020202020204" pitchFamily="34" charset="0"/>
            </a:endParaRPr>
          </a:p>
          <a:p>
            <a:r>
              <a:rPr lang="en-IN" sz="24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unique products count</a:t>
            </a:r>
          </a:p>
          <a:p>
            <a:r>
              <a:rPr lang="en-IN" sz="24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</a:t>
            </a:r>
            <a:r>
              <a:rPr lang="en-IN" sz="240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in </a:t>
            </a:r>
            <a:r>
              <a:rPr lang="en-IN" sz="2400" noProof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Notebook, Accessories, </a:t>
            </a:r>
            <a:br>
              <a:rPr lang="en-IN" sz="2400" noProof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400" noProof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Peripherals </a:t>
            </a:r>
            <a:r>
              <a:rPr lang="en-IN" sz="240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category rather than </a:t>
            </a:r>
            <a:r>
              <a:rPr lang="en-IN" sz="2400" noProof="1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Desktop,Storage,Networking.</a:t>
            </a:r>
            <a:endParaRPr lang="en-IN" sz="2400" b="0" i="0" u="none" strike="noStrike" baseline="0" noProof="1">
              <a:solidFill>
                <a:srgbClr val="FF33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BD378-242C-901B-62C4-5BF29889319C}"/>
              </a:ext>
            </a:extLst>
          </p:cNvPr>
          <p:cNvSpPr txBox="1"/>
          <p:nvPr/>
        </p:nvSpPr>
        <p:spPr>
          <a:xfrm>
            <a:off x="172610" y="3413446"/>
            <a:ext cx="4811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17912-F894-EBF8-2B91-2A23C78988C2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007965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7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1748F08-3CAE-2829-2BEA-A55E1E786E0C}"/>
              </a:ext>
            </a:extLst>
          </p:cNvPr>
          <p:cNvSpPr/>
          <p:nvPr/>
        </p:nvSpPr>
        <p:spPr>
          <a:xfrm>
            <a:off x="417270" y="2487806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A8E3090-DA70-488C-128A-5F9B3AECF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123255"/>
              </p:ext>
            </p:extLst>
          </p:nvPr>
        </p:nvGraphicFramePr>
        <p:xfrm>
          <a:off x="6523247" y="1582287"/>
          <a:ext cx="4309761" cy="4222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Subtitle 2">
            <a:extLst>
              <a:ext uri="{FF2B5EF4-FFF2-40B4-BE49-F238E27FC236}">
                <a16:creationId xmlns:a16="http://schemas.microsoft.com/office/drawing/2014/main" id="{E71DB31A-D657-5DA3-AA8F-DFA837F784ED}"/>
              </a:ext>
            </a:extLst>
          </p:cNvPr>
          <p:cNvSpPr txBox="1">
            <a:spLocks/>
          </p:cNvSpPr>
          <p:nvPr/>
        </p:nvSpPr>
        <p:spPr>
          <a:xfrm>
            <a:off x="6835943" y="752636"/>
            <a:ext cx="3851107" cy="7049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rgbClr val="007965"/>
                </a:solidFill>
                <a:latin typeface="Bahnschrift SemiBold" panose="020B0502040204020203" pitchFamily="34" charset="0"/>
              </a:rPr>
              <a:t>GRAPHICAL REPRESNTATION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932B5-1AEA-0F3A-288B-14A8029866B5}"/>
              </a:ext>
            </a:extLst>
          </p:cNvPr>
          <p:cNvCxnSpPr>
            <a:cxnSpLocks/>
          </p:cNvCxnSpPr>
          <p:nvPr/>
        </p:nvCxnSpPr>
        <p:spPr>
          <a:xfrm>
            <a:off x="7008836" y="1126949"/>
            <a:ext cx="3589314" cy="0"/>
          </a:xfrm>
          <a:prstGeom prst="line">
            <a:avLst/>
          </a:prstGeom>
          <a:ln w="19050">
            <a:solidFill>
              <a:srgbClr val="007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1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64B74-63A0-12DC-B286-CDC92D5BBAE1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92D05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-12699" y="0"/>
            <a:ext cx="532022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900048" y="380503"/>
            <a:ext cx="3176652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735276" y="456703"/>
            <a:ext cx="3851107" cy="70492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QUERY 4</a:t>
            </a:r>
            <a:endParaRPr lang="en-IN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07520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1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520337" y="591955"/>
            <a:ext cx="47167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28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segment had the most increase in unique products in 2021 vs 2020? The final output contains these fields, </a:t>
            </a:r>
            <a:endParaRPr lang="en-IN" sz="26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8E98A57-A2CB-586C-25AF-49D9B17CF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08395"/>
              </p:ext>
            </p:extLst>
          </p:nvPr>
        </p:nvGraphicFramePr>
        <p:xfrm>
          <a:off x="5877906" y="2577089"/>
          <a:ext cx="5588911" cy="11315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27605">
                  <a:extLst>
                    <a:ext uri="{9D8B030D-6E8A-4147-A177-3AD203B41FA5}">
                      <a16:colId xmlns:a16="http://schemas.microsoft.com/office/drawing/2014/main" val="1079865651"/>
                    </a:ext>
                  </a:extLst>
                </a:gridCol>
                <a:gridCol w="1423008">
                  <a:extLst>
                    <a:ext uri="{9D8B030D-6E8A-4147-A177-3AD203B41FA5}">
                      <a16:colId xmlns:a16="http://schemas.microsoft.com/office/drawing/2014/main" val="2875828145"/>
                    </a:ext>
                  </a:extLst>
                </a:gridCol>
                <a:gridCol w="1537102">
                  <a:extLst>
                    <a:ext uri="{9D8B030D-6E8A-4147-A177-3AD203B41FA5}">
                      <a16:colId xmlns:a16="http://schemas.microsoft.com/office/drawing/2014/main" val="46994971"/>
                    </a:ext>
                  </a:extLst>
                </a:gridCol>
                <a:gridCol w="1701196">
                  <a:extLst>
                    <a:ext uri="{9D8B030D-6E8A-4147-A177-3AD203B41FA5}">
                      <a16:colId xmlns:a16="http://schemas.microsoft.com/office/drawing/2014/main" val="2192103658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SEGMENT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PRODUCT_COUNT</a:t>
                      </a:r>
                      <a:br>
                        <a:rPr lang="en-IN" sz="1200" dirty="0"/>
                      </a:br>
                      <a:r>
                        <a:rPr lang="en-IN" sz="1200" dirty="0"/>
                        <a:t>2020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PRODUT_COUNT</a:t>
                      </a:r>
                      <a:br>
                        <a:rPr lang="en-IN" sz="1200" dirty="0"/>
                      </a:br>
                      <a:r>
                        <a:rPr lang="en-IN" sz="1200" dirty="0"/>
                        <a:t>2021</a:t>
                      </a:r>
                    </a:p>
                    <a:p>
                      <a:pPr algn="ctr"/>
                      <a:endParaRPr lang="en-IN" sz="1500" dirty="0"/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DIFFERENCE</a:t>
                      </a:r>
                      <a:endParaRPr lang="en-IN" sz="1200" dirty="0"/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783591715"/>
                  </a:ext>
                </a:extLst>
              </a:tr>
              <a:tr h="422478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Desktop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7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22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2.1429</a:t>
                      </a:r>
                      <a:endParaRPr lang="en-IN" sz="1500" dirty="0"/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977179275"/>
                  </a:ext>
                </a:extLst>
              </a:tr>
            </a:tbl>
          </a:graphicData>
        </a:graphic>
      </p:graphicFrame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8C51219-8676-D3AD-15F3-5A3CBC684DCF}"/>
              </a:ext>
            </a:extLst>
          </p:cNvPr>
          <p:cNvSpPr/>
          <p:nvPr/>
        </p:nvSpPr>
        <p:spPr>
          <a:xfrm>
            <a:off x="7595262" y="591954"/>
            <a:ext cx="2136808" cy="58312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25000">
                <a:srgbClr val="007965"/>
              </a:gs>
              <a:gs pos="91000">
                <a:srgbClr val="236D54"/>
              </a:gs>
            </a:gsLst>
            <a:lin ang="18900000" scaled="1"/>
            <a:tileRect/>
          </a:gradFill>
          <a:ln w="19050">
            <a:noFill/>
          </a:ln>
          <a:effectLst>
            <a:outerShdw blurRad="127000" dist="88900" dir="2700000" algn="tl" rotWithShape="0">
              <a:prstClr val="black">
                <a:alpha val="9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154CE-EAD7-C448-7562-99F5FEF9CC98}"/>
              </a:ext>
            </a:extLst>
          </p:cNvPr>
          <p:cNvSpPr txBox="1"/>
          <p:nvPr/>
        </p:nvSpPr>
        <p:spPr>
          <a:xfrm>
            <a:off x="8044325" y="594428"/>
            <a:ext cx="2196935" cy="954107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OUTCOME</a:t>
            </a: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631EC6C-1E4A-DBCC-841D-1E08F68D80E1}"/>
              </a:ext>
            </a:extLst>
          </p:cNvPr>
          <p:cNvSpPr/>
          <p:nvPr/>
        </p:nvSpPr>
        <p:spPr>
          <a:xfrm>
            <a:off x="241117" y="1711810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AEDFF-CF3B-29D9-F6FA-1C18132930E2}"/>
              </a:ext>
            </a:extLst>
          </p:cNvPr>
          <p:cNvSpPr txBox="1"/>
          <p:nvPr/>
        </p:nvSpPr>
        <p:spPr>
          <a:xfrm>
            <a:off x="1367027" y="1851420"/>
            <a:ext cx="329752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4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egment </a:t>
            </a:r>
            <a:r>
              <a:rPr lang="en-US" sz="240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24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roduct_count_2020 Product_count_2021 Difference. </a:t>
            </a:r>
            <a:endParaRPr lang="en-IN" sz="24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0" i="0" u="none" strike="noStrike" baseline="0" dirty="0">
                <a:solidFill>
                  <a:srgbClr val="FDFFAE"/>
                </a:solidFill>
                <a:latin typeface="Arial" panose="020B0604020202020204" pitchFamily="34" charset="0"/>
              </a:rPr>
              <a:t> </a:t>
            </a:r>
            <a:endParaRPr lang="en-IN" sz="2400" b="0" i="0" u="none" strike="noStrike" baseline="0" noProof="1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6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0" y="-15554"/>
            <a:ext cx="5365255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1485524" y="1126949"/>
            <a:ext cx="2444750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B3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721063" y="1260379"/>
            <a:ext cx="3851107" cy="70492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BRIEF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65254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823025" y="1779620"/>
            <a:ext cx="45787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noProof="1">
              <a:latin typeface="Arial" panose="020B0604020202020204" pitchFamily="34" charset="0"/>
            </a:endParaRPr>
          </a:p>
          <a:p>
            <a:r>
              <a:rPr lang="en-IN" sz="28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28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800" b="0" i="0" u="none" strike="noStrike" baseline="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Desktop</a:t>
            </a:r>
            <a:r>
              <a:rPr lang="en-US" sz="28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segment had the most increase in unique products in 2021 vs 2020</a:t>
            </a:r>
            <a:r>
              <a:rPr lang="en-IN" sz="280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.The increment is </a:t>
            </a:r>
            <a:br>
              <a:rPr lang="en-IN" sz="280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800" noProof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2.12%</a:t>
            </a:r>
            <a:endParaRPr lang="en-IN" sz="2800" b="0" i="0" u="none" strike="noStrike" baseline="0" noProof="1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BD378-242C-901B-62C4-5BF29889319C}"/>
              </a:ext>
            </a:extLst>
          </p:cNvPr>
          <p:cNvSpPr txBox="1"/>
          <p:nvPr/>
        </p:nvSpPr>
        <p:spPr>
          <a:xfrm>
            <a:off x="210710" y="3413446"/>
            <a:ext cx="4811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17912-F894-EBF8-2B91-2A23C78988C2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007965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1" y="5933893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1748F08-3CAE-2829-2BEA-A55E1E786E0C}"/>
              </a:ext>
            </a:extLst>
          </p:cNvPr>
          <p:cNvSpPr/>
          <p:nvPr/>
        </p:nvSpPr>
        <p:spPr>
          <a:xfrm>
            <a:off x="417270" y="2487806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A8E3090-DA70-488C-128A-5F9B3AECF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932571"/>
              </p:ext>
            </p:extLst>
          </p:nvPr>
        </p:nvGraphicFramePr>
        <p:xfrm>
          <a:off x="6523247" y="1582287"/>
          <a:ext cx="4390667" cy="4351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Subtitle 2">
            <a:extLst>
              <a:ext uri="{FF2B5EF4-FFF2-40B4-BE49-F238E27FC236}">
                <a16:creationId xmlns:a16="http://schemas.microsoft.com/office/drawing/2014/main" id="{E71DB31A-D657-5DA3-AA8F-DFA837F784ED}"/>
              </a:ext>
            </a:extLst>
          </p:cNvPr>
          <p:cNvSpPr txBox="1">
            <a:spLocks/>
          </p:cNvSpPr>
          <p:nvPr/>
        </p:nvSpPr>
        <p:spPr>
          <a:xfrm>
            <a:off x="6835943" y="752636"/>
            <a:ext cx="3851107" cy="7049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rgbClr val="007965"/>
                </a:solidFill>
                <a:latin typeface="Bahnschrift SemiBold" panose="020B0502040204020203" pitchFamily="34" charset="0"/>
              </a:rPr>
              <a:t>GRAPHICAL REPRESNTATION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932B5-1AEA-0F3A-288B-14A8029866B5}"/>
              </a:ext>
            </a:extLst>
          </p:cNvPr>
          <p:cNvCxnSpPr>
            <a:cxnSpLocks/>
          </p:cNvCxnSpPr>
          <p:nvPr/>
        </p:nvCxnSpPr>
        <p:spPr>
          <a:xfrm>
            <a:off x="7008836" y="1126949"/>
            <a:ext cx="3589314" cy="0"/>
          </a:xfrm>
          <a:prstGeom prst="line">
            <a:avLst/>
          </a:prstGeom>
          <a:ln w="19050">
            <a:solidFill>
              <a:srgbClr val="007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Bent 1">
            <a:extLst>
              <a:ext uri="{FF2B5EF4-FFF2-40B4-BE49-F238E27FC236}">
                <a16:creationId xmlns:a16="http://schemas.microsoft.com/office/drawing/2014/main" id="{E998F2C3-2EBF-5194-CDD6-D1E9C7FF4996}"/>
              </a:ext>
            </a:extLst>
          </p:cNvPr>
          <p:cNvSpPr/>
          <p:nvPr/>
        </p:nvSpPr>
        <p:spPr>
          <a:xfrm>
            <a:off x="8217725" y="2242490"/>
            <a:ext cx="570015" cy="1185430"/>
          </a:xfrm>
          <a:prstGeom prst="bentArrow">
            <a:avLst/>
          </a:prstGeom>
          <a:solidFill>
            <a:srgbClr val="007965">
              <a:alpha val="82000"/>
            </a:srgbClr>
          </a:solidFill>
          <a:ln>
            <a:noFill/>
          </a:ln>
          <a:effectLst>
            <a:outerShdw blurRad="101600" dist="1270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FC0BF0-188C-D166-17B6-7031B9C5D124}"/>
              </a:ext>
            </a:extLst>
          </p:cNvPr>
          <p:cNvSpPr/>
          <p:nvPr/>
        </p:nvSpPr>
        <p:spPr>
          <a:xfrm>
            <a:off x="7696365" y="1722268"/>
            <a:ext cx="723900" cy="520222"/>
          </a:xfrm>
          <a:prstGeom prst="wedgeRoundRectCallout">
            <a:avLst/>
          </a:prstGeom>
          <a:solidFill>
            <a:srgbClr val="92D050"/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A461B-469A-AA7B-CDFE-E32810B8CD34}"/>
              </a:ext>
            </a:extLst>
          </p:cNvPr>
          <p:cNvSpPr txBox="1"/>
          <p:nvPr/>
        </p:nvSpPr>
        <p:spPr>
          <a:xfrm>
            <a:off x="7711607" y="1822804"/>
            <a:ext cx="1091375" cy="338554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2.12%</a:t>
            </a:r>
          </a:p>
        </p:txBody>
      </p:sp>
    </p:spTree>
    <p:extLst>
      <p:ext uri="{BB962C8B-B14F-4D97-AF65-F5344CB8AC3E}">
        <p14:creationId xmlns:p14="http://schemas.microsoft.com/office/powerpoint/2010/main" val="246252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64B74-63A0-12DC-B286-CDC92D5BBAE1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92D05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-12699" y="0"/>
            <a:ext cx="532022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900048" y="380503"/>
            <a:ext cx="3176652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669580" y="456703"/>
            <a:ext cx="3851107" cy="70492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QUERY 5</a:t>
            </a:r>
            <a:endParaRPr lang="en-IN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20220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1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520337" y="79426"/>
            <a:ext cx="4787184" cy="3217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28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4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 the products that have the highest and lowest manufacturing costs</a:t>
            </a:r>
            <a:r>
              <a:rPr lang="en-US" noProof="1">
                <a:solidFill>
                  <a:srgbClr val="FDFFAE"/>
                </a:solidFill>
                <a:latin typeface="Arial" panose="020B0604020202020204" pitchFamily="34" charset="0"/>
                <a:ea typeface="Cambria" panose="02040503050406030204" pitchFamily="18" charset="0"/>
              </a:rPr>
              <a:t>.</a:t>
            </a:r>
            <a:r>
              <a:rPr lang="en-US" sz="26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final output contains these fields,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8E98A57-A2CB-586C-25AF-49D9B17CF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13201"/>
              </p:ext>
            </p:extLst>
          </p:nvPr>
        </p:nvGraphicFramePr>
        <p:xfrm>
          <a:off x="5950041" y="2476032"/>
          <a:ext cx="5459201" cy="144731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46537">
                  <a:extLst>
                    <a:ext uri="{9D8B030D-6E8A-4147-A177-3AD203B41FA5}">
                      <a16:colId xmlns:a16="http://schemas.microsoft.com/office/drawing/2014/main" val="2875828145"/>
                    </a:ext>
                  </a:extLst>
                </a:gridCol>
                <a:gridCol w="2283342">
                  <a:extLst>
                    <a:ext uri="{9D8B030D-6E8A-4147-A177-3AD203B41FA5}">
                      <a16:colId xmlns:a16="http://schemas.microsoft.com/office/drawing/2014/main" val="46994971"/>
                    </a:ext>
                  </a:extLst>
                </a:gridCol>
                <a:gridCol w="1729322">
                  <a:extLst>
                    <a:ext uri="{9D8B030D-6E8A-4147-A177-3AD203B41FA5}">
                      <a16:colId xmlns:a16="http://schemas.microsoft.com/office/drawing/2014/main" val="2192103658"/>
                    </a:ext>
                  </a:extLst>
                </a:gridCol>
              </a:tblGrid>
              <a:tr h="45265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PRODUCT_CODE</a:t>
                      </a:r>
                    </a:p>
                  </a:txBody>
                  <a:tcPr marL="105872" marR="105872" marT="52934" marB="529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PRODUCT</a:t>
                      </a:r>
                      <a:endParaRPr lang="en-IN" sz="1400" dirty="0"/>
                    </a:p>
                  </a:txBody>
                  <a:tcPr marL="105872" marR="105872" marT="52934" marB="529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MANUFACTURING</a:t>
                      </a:r>
                    </a:p>
                    <a:p>
                      <a:pPr algn="ctr"/>
                      <a:r>
                        <a:rPr lang="en-IN" sz="1100" dirty="0"/>
                        <a:t>COST</a:t>
                      </a:r>
                    </a:p>
                  </a:txBody>
                  <a:tcPr marL="105872" marR="105872" marT="52934" marB="52934"/>
                </a:tc>
                <a:extLst>
                  <a:ext uri="{0D108BD9-81ED-4DB2-BD59-A6C34878D82A}">
                    <a16:rowId xmlns:a16="http://schemas.microsoft.com/office/drawing/2014/main" val="1783591715"/>
                  </a:ext>
                </a:extLst>
              </a:tr>
              <a:tr h="604801">
                <a:tc>
                  <a:txBody>
                    <a:bodyPr/>
                    <a:lstStyle/>
                    <a:p>
                      <a:r>
                        <a:rPr lang="en-IN" sz="1700" dirty="0"/>
                        <a:t>A2118150101</a:t>
                      </a:r>
                    </a:p>
                  </a:txBody>
                  <a:tcPr marL="84380" marR="84380" marT="42191" marB="42191" anchor="ctr"/>
                </a:tc>
                <a:tc>
                  <a:txBody>
                    <a:bodyPr/>
                    <a:lstStyle/>
                    <a:p>
                      <a:r>
                        <a:rPr lang="en-US" sz="1700" noProof="1"/>
                        <a:t>AQ Master wired x1 Ms</a:t>
                      </a:r>
                    </a:p>
                  </a:txBody>
                  <a:tcPr marL="84380" marR="84380" marT="42191" marB="42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0.8920</a:t>
                      </a:r>
                    </a:p>
                  </a:txBody>
                  <a:tcPr marL="84380" marR="84380" marT="42191" marB="42191" anchor="ctr"/>
                </a:tc>
                <a:extLst>
                  <a:ext uri="{0D108BD9-81ED-4DB2-BD59-A6C34878D82A}">
                    <a16:rowId xmlns:a16="http://schemas.microsoft.com/office/drawing/2014/main" val="1977179275"/>
                  </a:ext>
                </a:extLst>
              </a:tr>
              <a:tr h="389859">
                <a:tc>
                  <a:txBody>
                    <a:bodyPr/>
                    <a:lstStyle/>
                    <a:p>
                      <a:r>
                        <a:rPr lang="en-IN" sz="1700" dirty="0"/>
                        <a:t>A6120110206</a:t>
                      </a:r>
                    </a:p>
                  </a:txBody>
                  <a:tcPr marL="84380" marR="84380" marT="42191" marB="42191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AQ HOME Allin1 Gen 2</a:t>
                      </a:r>
                    </a:p>
                  </a:txBody>
                  <a:tcPr marL="84380" marR="84380" marT="42191" marB="42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240.5364</a:t>
                      </a:r>
                    </a:p>
                  </a:txBody>
                  <a:tcPr marL="84380" marR="84380" marT="42191" marB="42191" anchor="ctr"/>
                </a:tc>
                <a:extLst>
                  <a:ext uri="{0D108BD9-81ED-4DB2-BD59-A6C34878D82A}">
                    <a16:rowId xmlns:a16="http://schemas.microsoft.com/office/drawing/2014/main" val="4028140763"/>
                  </a:ext>
                </a:extLst>
              </a:tr>
            </a:tbl>
          </a:graphicData>
        </a:graphic>
      </p:graphicFrame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8C51219-8676-D3AD-15F3-5A3CBC684DCF}"/>
              </a:ext>
            </a:extLst>
          </p:cNvPr>
          <p:cNvSpPr/>
          <p:nvPr/>
        </p:nvSpPr>
        <p:spPr>
          <a:xfrm>
            <a:off x="7595262" y="591954"/>
            <a:ext cx="2136808" cy="58312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25000">
                <a:srgbClr val="007965"/>
              </a:gs>
              <a:gs pos="91000">
                <a:srgbClr val="236D54"/>
              </a:gs>
            </a:gsLst>
            <a:lin ang="18900000" scaled="1"/>
            <a:tileRect/>
          </a:gradFill>
          <a:ln w="19050">
            <a:noFill/>
          </a:ln>
          <a:effectLst>
            <a:outerShdw blurRad="127000" dist="88900" dir="2700000" algn="tl" rotWithShape="0">
              <a:prstClr val="black">
                <a:alpha val="9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154CE-EAD7-C448-7562-99F5FEF9CC98}"/>
              </a:ext>
            </a:extLst>
          </p:cNvPr>
          <p:cNvSpPr txBox="1"/>
          <p:nvPr/>
        </p:nvSpPr>
        <p:spPr>
          <a:xfrm>
            <a:off x="8044325" y="594428"/>
            <a:ext cx="2196935" cy="954107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OUTCOME</a:t>
            </a: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631EC6C-1E4A-DBCC-841D-1E08F68D80E1}"/>
              </a:ext>
            </a:extLst>
          </p:cNvPr>
          <p:cNvSpPr/>
          <p:nvPr/>
        </p:nvSpPr>
        <p:spPr>
          <a:xfrm>
            <a:off x="241117" y="1711810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AEDFF-CF3B-29D9-F6FA-1C18132930E2}"/>
              </a:ext>
            </a:extLst>
          </p:cNvPr>
          <p:cNvSpPr txBox="1"/>
          <p:nvPr/>
        </p:nvSpPr>
        <p:spPr>
          <a:xfrm>
            <a:off x="1401746" y="1502153"/>
            <a:ext cx="32975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IN" sz="24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IN" sz="24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roduct_code</a:t>
            </a:r>
          </a:p>
          <a:p>
            <a:r>
              <a:rPr lang="en-IN" sz="24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</a:t>
            </a:r>
          </a:p>
          <a:p>
            <a:r>
              <a:rPr lang="en-IN" sz="24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Manufacturing_cost</a:t>
            </a:r>
            <a:r>
              <a:rPr lang="en-IN" sz="24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3F89036-2F0F-F8C8-3255-F3B14A495156}"/>
              </a:ext>
            </a:extLst>
          </p:cNvPr>
          <p:cNvSpPr/>
          <p:nvPr/>
        </p:nvSpPr>
        <p:spPr>
          <a:xfrm>
            <a:off x="720" y="-3922"/>
            <a:ext cx="12191280" cy="6858000"/>
          </a:xfrm>
          <a:prstGeom prst="rect">
            <a:avLst/>
          </a:prstGeom>
          <a:gradFill>
            <a:gsLst>
              <a:gs pos="8000">
                <a:schemeClr val="tx1">
                  <a:lumMod val="85000"/>
                  <a:lumOff val="15000"/>
                </a:schemeClr>
              </a:gs>
              <a:gs pos="89000">
                <a:srgbClr val="228765"/>
              </a:gs>
            </a:gsLst>
            <a:lin ang="2700000" scaled="1"/>
          </a:gradFill>
          <a:ln>
            <a:noFill/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068FF-2D4E-05F0-341B-DF1A1AFFF171}"/>
              </a:ext>
            </a:extLst>
          </p:cNvPr>
          <p:cNvCxnSpPr>
            <a:cxnSpLocks/>
          </p:cNvCxnSpPr>
          <p:nvPr/>
        </p:nvCxnSpPr>
        <p:spPr>
          <a:xfrm>
            <a:off x="2146300" y="-3922"/>
            <a:ext cx="0" cy="1949707"/>
          </a:xfrm>
          <a:prstGeom prst="line">
            <a:avLst/>
          </a:prstGeom>
          <a:ln w="28575">
            <a:solidFill>
              <a:srgbClr val="FD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6641675" y="251380"/>
            <a:ext cx="2885121" cy="14087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dirty="0">
                <a:solidFill>
                  <a:srgbClr val="FDFFA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6A4BC-EB0E-A27D-FC74-DC1BA861FC5F}"/>
              </a:ext>
            </a:extLst>
          </p:cNvPr>
          <p:cNvSpPr txBox="1"/>
          <p:nvPr/>
        </p:nvSpPr>
        <p:spPr>
          <a:xfrm>
            <a:off x="6639225" y="2007617"/>
            <a:ext cx="3056775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97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DFFAE"/>
                </a:solidFill>
                <a:latin typeface="Bahnschrift Condensed" panose="020B0502040204020203" pitchFamily="34" charset="0"/>
              </a:rPr>
              <a:t>   ABOUT 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9055A-87BD-7BC5-81DA-DAD31668F7EE}"/>
              </a:ext>
            </a:extLst>
          </p:cNvPr>
          <p:cNvSpPr txBox="1"/>
          <p:nvPr/>
        </p:nvSpPr>
        <p:spPr>
          <a:xfrm>
            <a:off x="6687836" y="3648642"/>
            <a:ext cx="3048000" cy="101566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97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965"/>
                </a:solidFill>
                <a:latin typeface="Bahnschrift Condensed" panose="020B0502040204020203" pitchFamily="34" charset="0"/>
              </a:rPr>
              <a:t>    </a:t>
            </a:r>
            <a:r>
              <a:rPr lang="en-IN" sz="3200" dirty="0">
                <a:solidFill>
                  <a:srgbClr val="FDFFAE"/>
                </a:solidFill>
                <a:latin typeface="Bahnschrift Condensed" panose="020B0502040204020203" pitchFamily="34" charset="0"/>
              </a:rPr>
              <a:t>INPUT   DATASET</a:t>
            </a:r>
          </a:p>
          <a:p>
            <a:pPr marL="514350" indent="-514350">
              <a:buAutoNum type="arabicPeriod" startAt="3"/>
            </a:pPr>
            <a:endParaRPr lang="en-IN" sz="2800" dirty="0">
              <a:solidFill>
                <a:srgbClr val="B3FFA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2D669-7EF0-4F69-7489-16FB56D601F2}"/>
              </a:ext>
            </a:extLst>
          </p:cNvPr>
          <p:cNvSpPr txBox="1"/>
          <p:nvPr/>
        </p:nvSpPr>
        <p:spPr>
          <a:xfrm>
            <a:off x="6648000" y="4433414"/>
            <a:ext cx="3048000" cy="101566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98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71952"/>
                </a:solidFill>
                <a:latin typeface="Bahnschrift Condensed" panose="020B0502040204020203" pitchFamily="34" charset="0"/>
              </a:rPr>
              <a:t>   </a:t>
            </a:r>
            <a:r>
              <a:rPr lang="en-IN" sz="3200" dirty="0">
                <a:solidFill>
                  <a:srgbClr val="FDFFAE"/>
                </a:solidFill>
                <a:latin typeface="Bahnschrift Condensed" panose="020B0502040204020203" pitchFamily="34" charset="0"/>
              </a:rPr>
              <a:t>RESOLUTION</a:t>
            </a:r>
          </a:p>
          <a:p>
            <a:pPr marL="514350" indent="-514350">
              <a:buAutoNum type="arabicPeriod" startAt="3"/>
            </a:pPr>
            <a:endParaRPr lang="en-IN" sz="2800" dirty="0">
              <a:solidFill>
                <a:srgbClr val="B3FFA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AD461BC-BC15-F083-973E-681B7E371DAD}"/>
              </a:ext>
            </a:extLst>
          </p:cNvPr>
          <p:cNvSpPr/>
          <p:nvPr/>
        </p:nvSpPr>
        <p:spPr>
          <a:xfrm>
            <a:off x="0" y="3921"/>
            <a:ext cx="5233248" cy="5228480"/>
          </a:xfrm>
          <a:custGeom>
            <a:avLst/>
            <a:gdLst>
              <a:gd name="connsiteX0" fmla="*/ 0 w 5233248"/>
              <a:gd name="connsiteY0" fmla="*/ 0 h 5228480"/>
              <a:gd name="connsiteX1" fmla="*/ 4559638 w 5233248"/>
              <a:gd name="connsiteY1" fmla="*/ 0 h 5228480"/>
              <a:gd name="connsiteX2" fmla="*/ 4682263 w 5233248"/>
              <a:gd name="connsiteY2" fmla="*/ 165073 h 5228480"/>
              <a:gd name="connsiteX3" fmla="*/ 5233248 w 5233248"/>
              <a:gd name="connsiteY3" fmla="*/ 1980852 h 5228480"/>
              <a:gd name="connsiteX4" fmla="*/ 2007044 w 5233248"/>
              <a:gd name="connsiteY4" fmla="*/ 5228480 h 5228480"/>
              <a:gd name="connsiteX5" fmla="*/ 203243 w 5233248"/>
              <a:gd name="connsiteY5" fmla="*/ 4673836 h 5228480"/>
              <a:gd name="connsiteX6" fmla="*/ 0 w 5233248"/>
              <a:gd name="connsiteY6" fmla="*/ 4520845 h 52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3248" h="5228480">
                <a:moveTo>
                  <a:pt x="0" y="0"/>
                </a:moveTo>
                <a:lnTo>
                  <a:pt x="4559638" y="0"/>
                </a:lnTo>
                <a:lnTo>
                  <a:pt x="4682263" y="165073"/>
                </a:lnTo>
                <a:cubicBezTo>
                  <a:pt x="5030126" y="683397"/>
                  <a:pt x="5233248" y="1308247"/>
                  <a:pt x="5233248" y="1980852"/>
                </a:cubicBezTo>
                <a:cubicBezTo>
                  <a:pt x="5233248" y="3774467"/>
                  <a:pt x="3788827" y="5228480"/>
                  <a:pt x="2007044" y="5228480"/>
                </a:cubicBezTo>
                <a:cubicBezTo>
                  <a:pt x="1338876" y="5228480"/>
                  <a:pt x="718149" y="5024010"/>
                  <a:pt x="203243" y="4673836"/>
                </a:cubicBezTo>
                <a:lnTo>
                  <a:pt x="0" y="4520845"/>
                </a:ln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39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456E6CC-070E-E474-7B5A-F9ADC6675366}"/>
              </a:ext>
            </a:extLst>
          </p:cNvPr>
          <p:cNvSpPr/>
          <p:nvPr/>
        </p:nvSpPr>
        <p:spPr>
          <a:xfrm>
            <a:off x="2" y="3921"/>
            <a:ext cx="4919447" cy="4952392"/>
          </a:xfrm>
          <a:custGeom>
            <a:avLst/>
            <a:gdLst>
              <a:gd name="connsiteX0" fmla="*/ 0 w 4919447"/>
              <a:gd name="connsiteY0" fmla="*/ 0 h 4952392"/>
              <a:gd name="connsiteX1" fmla="*/ 4437300 w 4919447"/>
              <a:gd name="connsiteY1" fmla="*/ 0 h 4952392"/>
              <a:gd name="connsiteX2" fmla="*/ 4492012 w 4919447"/>
              <a:gd name="connsiteY2" fmla="*/ 88235 h 4952392"/>
              <a:gd name="connsiteX3" fmla="*/ 4919447 w 4919447"/>
              <a:gd name="connsiteY3" fmla="*/ 1704764 h 4952392"/>
              <a:gd name="connsiteX4" fmla="*/ 1693243 w 4919447"/>
              <a:gd name="connsiteY4" fmla="*/ 4952392 h 4952392"/>
              <a:gd name="connsiteX5" fmla="*/ 87378 w 4919447"/>
              <a:gd name="connsiteY5" fmla="*/ 4522119 h 4952392"/>
              <a:gd name="connsiteX6" fmla="*/ 0 w 4919447"/>
              <a:gd name="connsiteY6" fmla="*/ 4467216 h 49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9447" h="4952392">
                <a:moveTo>
                  <a:pt x="0" y="0"/>
                </a:moveTo>
                <a:lnTo>
                  <a:pt x="4437300" y="0"/>
                </a:lnTo>
                <a:lnTo>
                  <a:pt x="4492012" y="88235"/>
                </a:lnTo>
                <a:cubicBezTo>
                  <a:pt x="4763932" y="564268"/>
                  <a:pt x="4919447" y="1116235"/>
                  <a:pt x="4919447" y="1704764"/>
                </a:cubicBezTo>
                <a:cubicBezTo>
                  <a:pt x="4919447" y="3498379"/>
                  <a:pt x="3475026" y="4952392"/>
                  <a:pt x="1693243" y="4952392"/>
                </a:cubicBezTo>
                <a:cubicBezTo>
                  <a:pt x="1108596" y="4952392"/>
                  <a:pt x="560271" y="4795845"/>
                  <a:pt x="87378" y="4522119"/>
                </a:cubicBezTo>
                <a:lnTo>
                  <a:pt x="0" y="4467216"/>
                </a:lnTo>
                <a:close/>
              </a:path>
            </a:pathLst>
          </a:custGeom>
          <a:blipFill>
            <a:blip r:embed="rId2">
              <a:alphaModFix amt="95000"/>
            </a:blip>
            <a:stretch>
              <a:fillRect/>
            </a:stretch>
          </a:blip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96EBBB-CEAD-5626-9E0B-7056B16BED19}"/>
              </a:ext>
            </a:extLst>
          </p:cNvPr>
          <p:cNvCxnSpPr>
            <a:cxnSpLocks/>
          </p:cNvCxnSpPr>
          <p:nvPr/>
        </p:nvCxnSpPr>
        <p:spPr>
          <a:xfrm>
            <a:off x="6536365" y="946150"/>
            <a:ext cx="3285770" cy="0"/>
          </a:xfrm>
          <a:prstGeom prst="line">
            <a:avLst/>
          </a:prstGeom>
          <a:ln w="28575">
            <a:solidFill>
              <a:srgbClr val="FD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E2FC2231-B290-46CE-374E-6027EA4D5653}"/>
              </a:ext>
            </a:extLst>
          </p:cNvPr>
          <p:cNvSpPr/>
          <p:nvPr/>
        </p:nvSpPr>
        <p:spPr>
          <a:xfrm>
            <a:off x="6293907" y="2054763"/>
            <a:ext cx="430890" cy="43089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EAAE4-14CF-331B-988C-D5CADE8169A2}"/>
              </a:ext>
            </a:extLst>
          </p:cNvPr>
          <p:cNvSpPr txBox="1"/>
          <p:nvPr/>
        </p:nvSpPr>
        <p:spPr>
          <a:xfrm>
            <a:off x="6745790" y="2424806"/>
            <a:ext cx="3079354" cy="95410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97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rgbClr val="B3FFAE"/>
              </a:solidFill>
              <a:latin typeface="Bahnschrift Condensed" panose="020B0502040204020203" pitchFamily="34" charset="0"/>
            </a:endParaRPr>
          </a:p>
          <a:p>
            <a:r>
              <a:rPr lang="en-IN" sz="3200" dirty="0">
                <a:solidFill>
                  <a:srgbClr val="B3FFAE"/>
                </a:solidFill>
                <a:latin typeface="Bahnschrift Condensed" panose="020B0502040204020203" pitchFamily="34" charset="0"/>
              </a:rPr>
              <a:t>  </a:t>
            </a:r>
            <a:r>
              <a:rPr lang="en-IN" sz="3200" dirty="0">
                <a:solidFill>
                  <a:srgbClr val="FDFFAE"/>
                </a:solidFill>
                <a:latin typeface="Bahnschrift Condensed" panose="020B0502040204020203" pitchFamily="34" charset="0"/>
              </a:rPr>
              <a:t>ABOUT  COMPANY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BB958A-3518-D187-374A-815D1BD6D214}"/>
              </a:ext>
            </a:extLst>
          </p:cNvPr>
          <p:cNvSpPr/>
          <p:nvPr/>
        </p:nvSpPr>
        <p:spPr>
          <a:xfrm>
            <a:off x="1" y="5888141"/>
            <a:ext cx="12191280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9E6D6F-7D74-E6C3-F4E8-228F246A1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C5EE7B-0343-EC98-9BC6-94B418EF0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250" y="5908491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5D765721-E554-B786-0D4B-369E55CF8F18}"/>
              </a:ext>
            </a:extLst>
          </p:cNvPr>
          <p:cNvSpPr/>
          <p:nvPr/>
        </p:nvSpPr>
        <p:spPr>
          <a:xfrm>
            <a:off x="6293907" y="2889882"/>
            <a:ext cx="430890" cy="43089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DFFAE"/>
              </a:solidFill>
            </a:endParaRPr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628064C0-5B05-1653-A43D-FB96F7859AFF}"/>
              </a:ext>
            </a:extLst>
          </p:cNvPr>
          <p:cNvSpPr/>
          <p:nvPr/>
        </p:nvSpPr>
        <p:spPr>
          <a:xfrm>
            <a:off x="6306152" y="3733082"/>
            <a:ext cx="430890" cy="43089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DFFAE"/>
              </a:solidFill>
            </a:endParaRP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7CF562BC-7ACB-EB2C-C286-3CFD4111F64F}"/>
              </a:ext>
            </a:extLst>
          </p:cNvPr>
          <p:cNvSpPr/>
          <p:nvPr/>
        </p:nvSpPr>
        <p:spPr>
          <a:xfrm>
            <a:off x="6296781" y="4517854"/>
            <a:ext cx="430890" cy="43089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DFF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1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0" y="-67626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9117912-F894-EBF8-2B91-2A23C78988C2}"/>
              </a:ext>
            </a:extLst>
          </p:cNvPr>
          <p:cNvSpPr/>
          <p:nvPr/>
        </p:nvSpPr>
        <p:spPr>
          <a:xfrm>
            <a:off x="647700" y="456704"/>
            <a:ext cx="10950742" cy="5713426"/>
          </a:xfrm>
          <a:prstGeom prst="rect">
            <a:avLst/>
          </a:prstGeom>
          <a:noFill/>
          <a:ln w="25400">
            <a:solidFill>
              <a:srgbClr val="FDFFAE">
                <a:alpha val="9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BD378-242C-901B-62C4-5BF29889319C}"/>
              </a:ext>
            </a:extLst>
          </p:cNvPr>
          <p:cNvSpPr txBox="1"/>
          <p:nvPr/>
        </p:nvSpPr>
        <p:spPr>
          <a:xfrm>
            <a:off x="210710" y="3413446"/>
            <a:ext cx="4811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1" y="5933893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E71DB31A-D657-5DA3-AA8F-DFA837F784ED}"/>
              </a:ext>
            </a:extLst>
          </p:cNvPr>
          <p:cNvSpPr txBox="1">
            <a:spLocks/>
          </p:cNvSpPr>
          <p:nvPr/>
        </p:nvSpPr>
        <p:spPr>
          <a:xfrm>
            <a:off x="4265549" y="687871"/>
            <a:ext cx="3851107" cy="7049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COST COMPARISON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932B5-1AEA-0F3A-288B-14A8029866B5}"/>
              </a:ext>
            </a:extLst>
          </p:cNvPr>
          <p:cNvCxnSpPr>
            <a:cxnSpLocks/>
          </p:cNvCxnSpPr>
          <p:nvPr/>
        </p:nvCxnSpPr>
        <p:spPr>
          <a:xfrm>
            <a:off x="4265549" y="1221670"/>
            <a:ext cx="3851107" cy="0"/>
          </a:xfrm>
          <a:prstGeom prst="line">
            <a:avLst/>
          </a:prstGeom>
          <a:ln w="19050">
            <a:solidFill>
              <a:srgbClr val="B3F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C93778-7BD9-880E-F56A-EC8896E4B925}"/>
              </a:ext>
            </a:extLst>
          </p:cNvPr>
          <p:cNvGrpSpPr/>
          <p:nvPr/>
        </p:nvGrpSpPr>
        <p:grpSpPr>
          <a:xfrm>
            <a:off x="7416527" y="875280"/>
            <a:ext cx="3674138" cy="3674136"/>
            <a:chOff x="8096391" y="1340674"/>
            <a:chExt cx="3674138" cy="3674136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5DCF5075-DBB2-8CFC-59D6-26CE634DBC7E}"/>
                </a:ext>
              </a:extLst>
            </p:cNvPr>
            <p:cNvSpPr/>
            <p:nvPr/>
          </p:nvSpPr>
          <p:spPr>
            <a:xfrm>
              <a:off x="8138482" y="1713529"/>
              <a:ext cx="3149622" cy="3018268"/>
            </a:xfrm>
            <a:prstGeom prst="flowChartConnector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6000">
                  <a:srgbClr val="228765"/>
                </a:gs>
                <a:gs pos="0">
                  <a:srgbClr val="D6FFBE"/>
                </a:gs>
              </a:gsLst>
              <a:lin ang="2700000" scaled="1"/>
            </a:gradFill>
            <a:ln>
              <a:noFill/>
            </a:ln>
            <a:effectLst>
              <a:outerShdw blurRad="304800" dist="165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EF2F1A-DF34-11E9-0F2F-407BBD17E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391" y="1340674"/>
              <a:ext cx="3674138" cy="3674136"/>
            </a:xfrm>
            <a:prstGeom prst="rect">
              <a:avLst/>
            </a:prstGeom>
            <a:effectLst>
              <a:outerShdw blurRad="304800" dist="165100" dir="2700000" algn="tl" rotWithShape="0">
                <a:prstClr val="black">
                  <a:alpha val="60000"/>
                </a:prstClr>
              </a:outerShdw>
            </a:effectLst>
          </p:spPr>
        </p:pic>
      </p:grp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7475593A-032B-404B-C64E-2AED3D6A9F04}"/>
              </a:ext>
            </a:extLst>
          </p:cNvPr>
          <p:cNvSpPr/>
          <p:nvPr/>
        </p:nvSpPr>
        <p:spPr>
          <a:xfrm>
            <a:off x="1328675" y="4549180"/>
            <a:ext cx="4178300" cy="987000"/>
          </a:xfrm>
          <a:prstGeom prst="round2DiagRect">
            <a:avLst/>
          </a:prstGeom>
          <a:gradFill>
            <a:gsLst>
              <a:gs pos="95000">
                <a:srgbClr val="7CC392"/>
              </a:gs>
              <a:gs pos="14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noFill/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4EB63A5D-9155-7AD7-67CD-EADDF12F7DB9}"/>
              </a:ext>
            </a:extLst>
          </p:cNvPr>
          <p:cNvSpPr/>
          <p:nvPr/>
        </p:nvSpPr>
        <p:spPr>
          <a:xfrm>
            <a:off x="6912365" y="4474492"/>
            <a:ext cx="4178300" cy="987000"/>
          </a:xfrm>
          <a:prstGeom prst="round2DiagRect">
            <a:avLst/>
          </a:prstGeom>
          <a:gradFill>
            <a:gsLst>
              <a:gs pos="0">
                <a:srgbClr val="7CC392"/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noFill/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100" noProof="1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22BCCC-78BD-F54D-D094-9F78FFE80F9A}"/>
              </a:ext>
            </a:extLst>
          </p:cNvPr>
          <p:cNvSpPr txBox="1"/>
          <p:nvPr/>
        </p:nvSpPr>
        <p:spPr>
          <a:xfrm>
            <a:off x="1518214" y="4616563"/>
            <a:ext cx="3789306" cy="1354217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Manufacturing cost is </a:t>
            </a:r>
            <a:r>
              <a:rPr lang="en-IN" sz="21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heighest </a:t>
            </a:r>
            <a:r>
              <a:rPr lang="en-IN" sz="210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sz="210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AQ HOME Allin1 Gen 2</a:t>
            </a:r>
          </a:p>
          <a:p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63BE4-B9DE-558E-4A68-5C3D28B3587A}"/>
              </a:ext>
            </a:extLst>
          </p:cNvPr>
          <p:cNvSpPr txBox="1"/>
          <p:nvPr/>
        </p:nvSpPr>
        <p:spPr>
          <a:xfrm>
            <a:off x="6983870" y="4554956"/>
            <a:ext cx="3789306" cy="707886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989B6-0969-378B-FEDB-1CA46F91781A}"/>
              </a:ext>
            </a:extLst>
          </p:cNvPr>
          <p:cNvSpPr txBox="1"/>
          <p:nvPr/>
        </p:nvSpPr>
        <p:spPr>
          <a:xfrm>
            <a:off x="7051665" y="4579676"/>
            <a:ext cx="3789306" cy="1354217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Manufacturing cost is </a:t>
            </a:r>
            <a:r>
              <a:rPr lang="en-IN" sz="21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lowest </a:t>
            </a:r>
            <a:r>
              <a:rPr lang="en-IN" sz="210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sz="210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AQ Master Wired  X1 </a:t>
            </a:r>
            <a:r>
              <a:rPr lang="en-US" sz="21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Ms</a:t>
            </a:r>
          </a:p>
          <a:p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Bahnschrift Light Condensed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D2D701-F072-4A31-8C53-ED55932130AA}"/>
              </a:ext>
            </a:extLst>
          </p:cNvPr>
          <p:cNvGrpSpPr/>
          <p:nvPr/>
        </p:nvGrpSpPr>
        <p:grpSpPr>
          <a:xfrm>
            <a:off x="1747332" y="1325753"/>
            <a:ext cx="3149622" cy="3018268"/>
            <a:chOff x="1861167" y="1925944"/>
            <a:chExt cx="3149622" cy="3018268"/>
          </a:xfrm>
        </p:grpSpPr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74D1E6B8-F09D-2123-F7A0-AC87F0A52F44}"/>
                </a:ext>
              </a:extLst>
            </p:cNvPr>
            <p:cNvSpPr/>
            <p:nvPr/>
          </p:nvSpPr>
          <p:spPr>
            <a:xfrm>
              <a:off x="1861167" y="1925944"/>
              <a:ext cx="3149622" cy="3018268"/>
            </a:xfrm>
            <a:prstGeom prst="flowChartConnector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7000">
                  <a:srgbClr val="228765"/>
                </a:gs>
                <a:gs pos="3000">
                  <a:srgbClr val="D6FFBE"/>
                </a:gs>
              </a:gsLst>
              <a:lin ang="2700000" scaled="1"/>
            </a:gradFill>
            <a:ln>
              <a:noFill/>
            </a:ln>
            <a:effectLst>
              <a:outerShdw blurRad="304800" dist="165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4EC418B-90D3-59EB-E9C4-59A9622EE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536" y="2257329"/>
              <a:ext cx="2686883" cy="2686883"/>
            </a:xfrm>
            <a:prstGeom prst="rect">
              <a:avLst/>
            </a:prstGeom>
            <a:effectLst>
              <a:outerShdw blurRad="330200" dist="165100" dir="2700000" algn="tl" rotWithShape="0">
                <a:prstClr val="black">
                  <a:alpha val="60000"/>
                </a:prstClr>
              </a:outerShdw>
            </a:effectLst>
          </p:spPr>
        </p:pic>
      </p:grp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AC9B6E2D-432A-65F7-E77B-FDE41F653B62}"/>
              </a:ext>
            </a:extLst>
          </p:cNvPr>
          <p:cNvSpPr/>
          <p:nvPr/>
        </p:nvSpPr>
        <p:spPr>
          <a:xfrm>
            <a:off x="6836074" y="1412218"/>
            <a:ext cx="1188584" cy="727870"/>
          </a:xfrm>
          <a:prstGeom prst="foldedCorner">
            <a:avLst/>
          </a:prstGeom>
          <a:gradFill>
            <a:gsLst>
              <a:gs pos="14000">
                <a:srgbClr val="92D050"/>
              </a:gs>
              <a:gs pos="93000">
                <a:schemeClr val="bg1"/>
              </a:gs>
            </a:gsLst>
            <a:lin ang="27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3AD55-1A73-98B8-7AA4-F4BCE0419EE3}"/>
              </a:ext>
            </a:extLst>
          </p:cNvPr>
          <p:cNvSpPr txBox="1"/>
          <p:nvPr/>
        </p:nvSpPr>
        <p:spPr>
          <a:xfrm>
            <a:off x="1675200" y="1407382"/>
            <a:ext cx="100873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71F57A0B-55D1-D781-E12D-7C48B1143BC6}"/>
              </a:ext>
            </a:extLst>
          </p:cNvPr>
          <p:cNvSpPr/>
          <p:nvPr/>
        </p:nvSpPr>
        <p:spPr>
          <a:xfrm>
            <a:off x="1168455" y="1321820"/>
            <a:ext cx="1188584" cy="727870"/>
          </a:xfrm>
          <a:prstGeom prst="foldedCorner">
            <a:avLst/>
          </a:prstGeom>
          <a:gradFill>
            <a:gsLst>
              <a:gs pos="9000">
                <a:srgbClr val="92D050"/>
              </a:gs>
              <a:gs pos="93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28BB-5B70-A115-A387-9557FDB7ED01}"/>
              </a:ext>
            </a:extLst>
          </p:cNvPr>
          <p:cNvSpPr txBox="1"/>
          <p:nvPr/>
        </p:nvSpPr>
        <p:spPr>
          <a:xfrm>
            <a:off x="1346342" y="1458021"/>
            <a:ext cx="1793495" cy="477054"/>
          </a:xfrm>
          <a:prstGeom prst="rect">
            <a:avLst/>
          </a:prstGeom>
          <a:noFill/>
          <a:effectLst>
            <a:outerShdw blurRad="1016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Bahnschrift" panose="020B0502040204020203" pitchFamily="34" charset="0"/>
              </a:rPr>
              <a:t>$.89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B72BC-F75C-504B-E434-562BE3711AF5}"/>
              </a:ext>
            </a:extLst>
          </p:cNvPr>
          <p:cNvSpPr txBox="1"/>
          <p:nvPr/>
        </p:nvSpPr>
        <p:spPr>
          <a:xfrm>
            <a:off x="6779878" y="1512485"/>
            <a:ext cx="1793495" cy="4770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Bahnschrift" panose="020B0502040204020203" pitchFamily="34" charset="0"/>
              </a:rPr>
              <a:t>$.240.5</a:t>
            </a:r>
          </a:p>
        </p:txBody>
      </p:sp>
    </p:spTree>
    <p:extLst>
      <p:ext uri="{BB962C8B-B14F-4D97-AF65-F5344CB8AC3E}">
        <p14:creationId xmlns:p14="http://schemas.microsoft.com/office/powerpoint/2010/main" val="814677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64B74-63A0-12DC-B286-CDC92D5BBAE1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92D05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-50224" y="0"/>
            <a:ext cx="532022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900048" y="380503"/>
            <a:ext cx="3176652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464047" y="413506"/>
            <a:ext cx="3851107" cy="70492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QUERY 6</a:t>
            </a:r>
            <a:endParaRPr lang="en-IN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-50224" y="5898781"/>
            <a:ext cx="5320220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1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476249" y="-303016"/>
            <a:ext cx="4411369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24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2400" b="0" i="0" u="none" strike="noStrike" baseline="0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IN" sz="24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2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Generate a report which contains the top 5 customers who received</a:t>
            </a:r>
            <a:br>
              <a:rPr lang="en-IN" sz="22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2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 average high pre_invoice_discount_pct for the fiscal year 2021 and in the Indian market. The final output contains these fields</a:t>
            </a:r>
            <a:r>
              <a:rPr lang="en-IN" sz="220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sz="2200" b="0" i="0" u="none" strike="noStrike" baseline="0" noProof="1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8E98A57-A2CB-586C-25AF-49D9B17CF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67991"/>
              </p:ext>
            </p:extLst>
          </p:nvPr>
        </p:nvGraphicFramePr>
        <p:xfrm>
          <a:off x="6339588" y="1886740"/>
          <a:ext cx="4790489" cy="238747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47247">
                  <a:extLst>
                    <a:ext uri="{9D8B030D-6E8A-4147-A177-3AD203B41FA5}">
                      <a16:colId xmlns:a16="http://schemas.microsoft.com/office/drawing/2014/main" val="2875828145"/>
                    </a:ext>
                  </a:extLst>
                </a:gridCol>
                <a:gridCol w="2016225">
                  <a:extLst>
                    <a:ext uri="{9D8B030D-6E8A-4147-A177-3AD203B41FA5}">
                      <a16:colId xmlns:a16="http://schemas.microsoft.com/office/drawing/2014/main" val="46994971"/>
                    </a:ext>
                  </a:extLst>
                </a:gridCol>
                <a:gridCol w="1527017">
                  <a:extLst>
                    <a:ext uri="{9D8B030D-6E8A-4147-A177-3AD203B41FA5}">
                      <a16:colId xmlns:a16="http://schemas.microsoft.com/office/drawing/2014/main" val="2192103658"/>
                    </a:ext>
                  </a:extLst>
                </a:gridCol>
              </a:tblGrid>
              <a:tr h="417905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CUSTOMER_CODE</a:t>
                      </a:r>
                    </a:p>
                  </a:txBody>
                  <a:tcPr marL="88884" marR="88884" marT="44440" marB="44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CUSTOMER</a:t>
                      </a:r>
                    </a:p>
                  </a:txBody>
                  <a:tcPr marL="88884" marR="88884" marT="44440" marB="44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AVERAGE_DISCOUNT</a:t>
                      </a:r>
                      <a:br>
                        <a:rPr lang="en-IN" sz="1100" dirty="0"/>
                      </a:br>
                      <a:r>
                        <a:rPr lang="en-IN" sz="1100" dirty="0"/>
                        <a:t>PCT</a:t>
                      </a:r>
                    </a:p>
                  </a:txBody>
                  <a:tcPr marL="88884" marR="88884" marT="44440" marB="44440"/>
                </a:tc>
                <a:extLst>
                  <a:ext uri="{0D108BD9-81ED-4DB2-BD59-A6C34878D82A}">
                    <a16:rowId xmlns:a16="http://schemas.microsoft.com/office/drawing/2014/main" val="1783591715"/>
                  </a:ext>
                </a:extLst>
              </a:tr>
              <a:tr h="500271">
                <a:tc>
                  <a:txBody>
                    <a:bodyPr/>
                    <a:lstStyle/>
                    <a:p>
                      <a:r>
                        <a:rPr lang="en-IN" sz="1500" dirty="0"/>
                        <a:t>90002009</a:t>
                      </a:r>
                    </a:p>
                  </a:txBody>
                  <a:tcPr marL="76768" marR="76768" marT="38384" marB="38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noProof="1"/>
                        <a:t>Flipkart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179275"/>
                  </a:ext>
                </a:extLst>
              </a:tr>
              <a:tr h="360366">
                <a:tc>
                  <a:txBody>
                    <a:bodyPr/>
                    <a:lstStyle/>
                    <a:p>
                      <a:r>
                        <a:rPr lang="en-IN" sz="1500" dirty="0"/>
                        <a:t>90002006</a:t>
                      </a:r>
                    </a:p>
                  </a:txBody>
                  <a:tcPr marL="76768" marR="76768" marT="38384" marB="38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noProof="1"/>
                        <a:t>Viveks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140763"/>
                  </a:ext>
                </a:extLst>
              </a:tr>
              <a:tr h="360366">
                <a:tc>
                  <a:txBody>
                    <a:bodyPr/>
                    <a:lstStyle/>
                    <a:p>
                      <a:r>
                        <a:rPr lang="en-IN" sz="1500" dirty="0"/>
                        <a:t>90002003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noProof="1"/>
                        <a:t>Ezone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470265"/>
                  </a:ext>
                </a:extLst>
              </a:tr>
              <a:tr h="360366">
                <a:tc>
                  <a:txBody>
                    <a:bodyPr/>
                    <a:lstStyle/>
                    <a:p>
                      <a:r>
                        <a:rPr lang="en-IN" sz="1500" dirty="0"/>
                        <a:t>90002002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noProof="1"/>
                        <a:t>Croma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34127"/>
                  </a:ext>
                </a:extLst>
              </a:tr>
              <a:tr h="360366">
                <a:tc>
                  <a:txBody>
                    <a:bodyPr/>
                    <a:lstStyle/>
                    <a:p>
                      <a:r>
                        <a:rPr lang="en-IN" sz="1500" dirty="0"/>
                        <a:t>90002016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noProof="1"/>
                        <a:t>Amazon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0.2933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81102"/>
                  </a:ext>
                </a:extLst>
              </a:tr>
            </a:tbl>
          </a:graphicData>
        </a:graphic>
      </p:graphicFrame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8C51219-8676-D3AD-15F3-5A3CBC684DCF}"/>
              </a:ext>
            </a:extLst>
          </p:cNvPr>
          <p:cNvSpPr/>
          <p:nvPr/>
        </p:nvSpPr>
        <p:spPr>
          <a:xfrm>
            <a:off x="7595262" y="591954"/>
            <a:ext cx="2136808" cy="58312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25000">
                <a:srgbClr val="007965"/>
              </a:gs>
              <a:gs pos="91000">
                <a:srgbClr val="236D54"/>
              </a:gs>
            </a:gsLst>
            <a:lin ang="18900000" scaled="1"/>
            <a:tileRect/>
          </a:gradFill>
          <a:ln w="19050">
            <a:noFill/>
          </a:ln>
          <a:effectLst>
            <a:outerShdw blurRad="127000" dist="88900" dir="2700000" algn="tl" rotWithShape="0">
              <a:prstClr val="black">
                <a:alpha val="9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154CE-EAD7-C448-7562-99F5FEF9CC98}"/>
              </a:ext>
            </a:extLst>
          </p:cNvPr>
          <p:cNvSpPr txBox="1"/>
          <p:nvPr/>
        </p:nvSpPr>
        <p:spPr>
          <a:xfrm>
            <a:off x="8044325" y="594428"/>
            <a:ext cx="2196935" cy="954107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OUTCOME</a:t>
            </a: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631EC6C-1E4A-DBCC-841D-1E08F68D80E1}"/>
              </a:ext>
            </a:extLst>
          </p:cNvPr>
          <p:cNvSpPr/>
          <p:nvPr/>
        </p:nvSpPr>
        <p:spPr>
          <a:xfrm>
            <a:off x="197029" y="1607520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AEDFF-CF3B-29D9-F6FA-1C18132930E2}"/>
              </a:ext>
            </a:extLst>
          </p:cNvPr>
          <p:cNvSpPr txBox="1"/>
          <p:nvPr/>
        </p:nvSpPr>
        <p:spPr>
          <a:xfrm>
            <a:off x="1401746" y="2182329"/>
            <a:ext cx="3297523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IN" sz="22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</a:t>
            </a:r>
            <a:r>
              <a:rPr lang="en-IN" sz="22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_code</a:t>
            </a:r>
          </a:p>
          <a:p>
            <a:r>
              <a:rPr lang="en-IN" sz="22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</a:t>
            </a:r>
            <a:br>
              <a:rPr lang="en-IN" sz="22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2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Average_discount_pct</a:t>
            </a:r>
          </a:p>
        </p:txBody>
      </p:sp>
    </p:spTree>
    <p:extLst>
      <p:ext uri="{BB962C8B-B14F-4D97-AF65-F5344CB8AC3E}">
        <p14:creationId xmlns:p14="http://schemas.microsoft.com/office/powerpoint/2010/main" val="1288490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0" y="-15554"/>
            <a:ext cx="5365255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1485524" y="1126949"/>
            <a:ext cx="2444750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B3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721063" y="1260379"/>
            <a:ext cx="3851107" cy="70492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BRIEF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65254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795375" y="1778612"/>
            <a:ext cx="415782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noProof="1">
              <a:latin typeface="Arial" panose="020B0604020202020204" pitchFamily="34" charset="0"/>
            </a:endParaRPr>
          </a:p>
          <a:p>
            <a:r>
              <a:rPr lang="en-IN" sz="24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Top 5 customer are </a:t>
            </a:r>
            <a:r>
              <a:rPr lang="en-IN" sz="2400" b="0" i="0" u="none" strike="noStrike" baseline="0" noProof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Flipkart,Viveks,Ezone,Croma,Amazon</a:t>
            </a:r>
            <a:r>
              <a:rPr lang="en-IN" sz="24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N" sz="24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customers received high discount percentage.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BD378-242C-901B-62C4-5BF29889319C}"/>
              </a:ext>
            </a:extLst>
          </p:cNvPr>
          <p:cNvSpPr txBox="1"/>
          <p:nvPr/>
        </p:nvSpPr>
        <p:spPr>
          <a:xfrm>
            <a:off x="152399" y="3429000"/>
            <a:ext cx="4811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17912-F894-EBF8-2B91-2A23C78988C2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007965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7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1748F08-3CAE-2829-2BEA-A55E1E786E0C}"/>
              </a:ext>
            </a:extLst>
          </p:cNvPr>
          <p:cNvSpPr/>
          <p:nvPr/>
        </p:nvSpPr>
        <p:spPr>
          <a:xfrm>
            <a:off x="417270" y="2487806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71DB31A-D657-5DA3-AA8F-DFA837F784ED}"/>
              </a:ext>
            </a:extLst>
          </p:cNvPr>
          <p:cNvSpPr txBox="1">
            <a:spLocks/>
          </p:cNvSpPr>
          <p:nvPr/>
        </p:nvSpPr>
        <p:spPr>
          <a:xfrm>
            <a:off x="6835943" y="752636"/>
            <a:ext cx="3851107" cy="7049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rgbClr val="007965"/>
                </a:solidFill>
                <a:latin typeface="Bahnschrift SemiBold" panose="020B0502040204020203" pitchFamily="34" charset="0"/>
              </a:rPr>
              <a:t>GRAPHICAL REPRESNTATION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932B5-1AEA-0F3A-288B-14A8029866B5}"/>
              </a:ext>
            </a:extLst>
          </p:cNvPr>
          <p:cNvCxnSpPr>
            <a:cxnSpLocks/>
          </p:cNvCxnSpPr>
          <p:nvPr/>
        </p:nvCxnSpPr>
        <p:spPr>
          <a:xfrm>
            <a:off x="7008836" y="1126949"/>
            <a:ext cx="3589314" cy="0"/>
          </a:xfrm>
          <a:prstGeom prst="line">
            <a:avLst/>
          </a:prstGeom>
          <a:ln w="19050">
            <a:solidFill>
              <a:srgbClr val="007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D3A0587-1868-E0EA-6206-F21E78A47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59832"/>
              </p:ext>
            </p:extLst>
          </p:nvPr>
        </p:nvGraphicFramePr>
        <p:xfrm>
          <a:off x="6188281" y="1317902"/>
          <a:ext cx="4644727" cy="4222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254990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AD1D98-4B39-F1B6-2390-83851987EA42}"/>
              </a:ext>
            </a:extLst>
          </p:cNvPr>
          <p:cNvSpPr/>
          <p:nvPr/>
        </p:nvSpPr>
        <p:spPr>
          <a:xfrm>
            <a:off x="5796469" y="331868"/>
            <a:ext cx="5781973" cy="6115646"/>
          </a:xfrm>
          <a:prstGeom prst="rect">
            <a:avLst/>
          </a:prstGeom>
          <a:noFill/>
          <a:ln w="19050">
            <a:solidFill>
              <a:srgbClr val="92D05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15C05-0C91-E15C-E44D-F82625BD63B4}"/>
              </a:ext>
            </a:extLst>
          </p:cNvPr>
          <p:cNvSpPr/>
          <p:nvPr/>
        </p:nvSpPr>
        <p:spPr>
          <a:xfrm>
            <a:off x="-50224" y="0"/>
            <a:ext cx="532022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900048" y="380503"/>
            <a:ext cx="3176652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476747" y="432851"/>
            <a:ext cx="3851107" cy="70492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QUERY 7</a:t>
            </a:r>
            <a:endParaRPr lang="en-IN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269995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436" y="6049759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476249" y="-571206"/>
            <a:ext cx="4843972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24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2400" b="0" i="0" u="none" strike="noStrike" baseline="0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IN" sz="24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2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 the complete report of the Gross sales amount for the customer </a:t>
            </a:r>
            <a:r>
              <a:rPr lang="en-US" sz="2200" b="1" i="0" u="none" strike="noStrike" baseline="0" noProof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“Atliq Exclusive” </a:t>
            </a:r>
            <a:r>
              <a:rPr lang="en-US" sz="22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each month </a:t>
            </a:r>
            <a:r>
              <a:rPr lang="en-US" sz="2200" b="1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2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analysis helps to get an idea of low and high-performing months and take strategic decisions</a:t>
            </a:r>
            <a:r>
              <a:rPr lang="en-IN" sz="22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.The final output contains these fields</a:t>
            </a:r>
            <a:r>
              <a:rPr lang="en-IN" sz="220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sz="2200" b="0" i="0" u="none" strike="noStrike" baseline="0" noProof="1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8E98A57-A2CB-586C-25AF-49D9B17CF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92336"/>
              </p:ext>
            </p:extLst>
          </p:nvPr>
        </p:nvGraphicFramePr>
        <p:xfrm>
          <a:off x="6392242" y="1217423"/>
          <a:ext cx="4525388" cy="493213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09416">
                  <a:extLst>
                    <a:ext uri="{9D8B030D-6E8A-4147-A177-3AD203B41FA5}">
                      <a16:colId xmlns:a16="http://schemas.microsoft.com/office/drawing/2014/main" val="2875828145"/>
                    </a:ext>
                  </a:extLst>
                </a:gridCol>
                <a:gridCol w="1886902">
                  <a:extLst>
                    <a:ext uri="{9D8B030D-6E8A-4147-A177-3AD203B41FA5}">
                      <a16:colId xmlns:a16="http://schemas.microsoft.com/office/drawing/2014/main" val="46994971"/>
                    </a:ext>
                  </a:extLst>
                </a:gridCol>
                <a:gridCol w="1429070">
                  <a:extLst>
                    <a:ext uri="{9D8B030D-6E8A-4147-A177-3AD203B41FA5}">
                      <a16:colId xmlns:a16="http://schemas.microsoft.com/office/drawing/2014/main" val="2192103658"/>
                    </a:ext>
                  </a:extLst>
                </a:gridCol>
              </a:tblGrid>
              <a:tr h="295747"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MONTH</a:t>
                      </a:r>
                    </a:p>
                  </a:txBody>
                  <a:tcPr marL="72237" marR="72237" marT="36117" marB="3611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700" dirty="0"/>
                        <a:t>YEAR</a:t>
                      </a:r>
                    </a:p>
                  </a:txBody>
                  <a:tcPr marL="72237" marR="72237" marT="36117" marB="36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GROSS_SALES</a:t>
                      </a:r>
                      <a:br>
                        <a:rPr lang="en-IN" sz="700" dirty="0"/>
                      </a:br>
                      <a:r>
                        <a:rPr lang="en-IN" sz="700" dirty="0"/>
                        <a:t>AMOUNT</a:t>
                      </a:r>
                    </a:p>
                  </a:txBody>
                  <a:tcPr marL="72237" marR="72237" marT="36117" marB="36117"/>
                </a:tc>
                <a:extLst>
                  <a:ext uri="{0D108BD9-81ED-4DB2-BD59-A6C34878D82A}">
                    <a16:rowId xmlns:a16="http://schemas.microsoft.com/office/drawing/2014/main" val="1783591715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September</a:t>
                      </a:r>
                    </a:p>
                    <a:p>
                      <a:pPr algn="ctr"/>
                      <a:endParaRPr lang="en-IN" sz="600" dirty="0"/>
                    </a:p>
                  </a:txBody>
                  <a:tcPr marL="62391" marR="62391" marT="31195" marB="311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noProof="1"/>
                        <a:t>2019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9092700</a:t>
                      </a:r>
                    </a:p>
                  </a:txBody>
                  <a:tcPr marL="74315" marR="74315" marT="37158" marB="37158" anchor="ctr"/>
                </a:tc>
                <a:extLst>
                  <a:ext uri="{0D108BD9-81ED-4DB2-BD59-A6C34878D82A}">
                    <a16:rowId xmlns:a16="http://schemas.microsoft.com/office/drawing/2014/main" val="1977179275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October</a:t>
                      </a:r>
                    </a:p>
                  </a:txBody>
                  <a:tcPr marL="62391" marR="62391" marT="31195" marB="311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2019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10378600</a:t>
                      </a:r>
                    </a:p>
                  </a:txBody>
                  <a:tcPr marL="74315" marR="74315" marT="37158" marB="37158" anchor="ctr"/>
                </a:tc>
                <a:extLst>
                  <a:ext uri="{0D108BD9-81ED-4DB2-BD59-A6C34878D82A}">
                    <a16:rowId xmlns:a16="http://schemas.microsoft.com/office/drawing/2014/main" val="4028140763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November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2019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15231900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3498470265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December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2019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9755800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3401434127"/>
                  </a:ext>
                </a:extLst>
              </a:tr>
              <a:tr h="2698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/>
                        <a:t>September</a:t>
                      </a:r>
                    </a:p>
                    <a:p>
                      <a:pPr algn="ctr"/>
                      <a:endParaRPr lang="en-IN" sz="600" dirty="0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noProof="1"/>
                        <a:t>2020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19530300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2594281102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October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2020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21016200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690700162"/>
                  </a:ext>
                </a:extLst>
              </a:tr>
              <a:tr h="28027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November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2020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32247300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2963205764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May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2020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1587000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2873129557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March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2020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767000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2394982674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June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2020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3429700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1079695063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July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2020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5151800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559782299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January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2020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9585000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2860632620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February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2020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8084000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82100740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December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2020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20409100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2234354721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August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2020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5638300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3397038794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algn="ctr"/>
                      <a:r>
                        <a:rPr lang="en-IN" sz="600" dirty="0"/>
                        <a:t>April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2020</a:t>
                      </a:r>
                    </a:p>
                    <a:p>
                      <a:pPr algn="ctr"/>
                      <a:endParaRPr lang="en-IN" sz="600" noProof="1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800100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4271143156"/>
                  </a:ext>
                </a:extLst>
              </a:tr>
              <a:tr h="273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/>
                        <a:t>May</a:t>
                      </a:r>
                    </a:p>
                    <a:p>
                      <a:pPr algn="ctr"/>
                      <a:endParaRPr lang="en-IN" sz="600" dirty="0"/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noProof="1"/>
                        <a:t>2021</a:t>
                      </a:r>
                    </a:p>
                  </a:txBody>
                  <a:tcPr marL="74315" marR="74315" marT="37158" marB="371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19204300</a:t>
                      </a:r>
                    </a:p>
                  </a:txBody>
                  <a:tcPr marL="83817" marR="83817" marT="41909" marB="41909" anchor="ctr"/>
                </a:tc>
                <a:extLst>
                  <a:ext uri="{0D108BD9-81ED-4DB2-BD59-A6C34878D82A}">
                    <a16:rowId xmlns:a16="http://schemas.microsoft.com/office/drawing/2014/main" val="1813717880"/>
                  </a:ext>
                </a:extLst>
              </a:tr>
            </a:tbl>
          </a:graphicData>
        </a:graphic>
      </p:graphicFrame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631EC6C-1E4A-DBCC-841D-1E08F68D80E1}"/>
              </a:ext>
            </a:extLst>
          </p:cNvPr>
          <p:cNvSpPr/>
          <p:nvPr/>
        </p:nvSpPr>
        <p:spPr>
          <a:xfrm>
            <a:off x="197029" y="1607520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AEDFF-CF3B-29D9-F6FA-1C18132930E2}"/>
              </a:ext>
            </a:extLst>
          </p:cNvPr>
          <p:cNvSpPr txBox="1"/>
          <p:nvPr/>
        </p:nvSpPr>
        <p:spPr>
          <a:xfrm>
            <a:off x="1500770" y="2186734"/>
            <a:ext cx="3297523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200" b="0" i="0" u="none" strike="noStrike" baseline="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Month </a:t>
            </a:r>
            <a:br>
              <a:rPr lang="en-US" sz="2200" b="0" i="0" u="none" strike="noStrike" baseline="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b="0" i="0" u="none" strike="noStrike" baseline="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Year </a:t>
            </a:r>
            <a:br>
              <a:rPr lang="en-US" sz="2200" b="0" i="0" u="none" strike="noStrike" baseline="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b="0" i="0" u="none" strike="noStrike" baseline="0" dirty="0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Gross sales Amount 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C6935BF3-07ED-6A9D-9883-3F15223F5B82}"/>
              </a:ext>
            </a:extLst>
          </p:cNvPr>
          <p:cNvSpPr/>
          <p:nvPr/>
        </p:nvSpPr>
        <p:spPr>
          <a:xfrm>
            <a:off x="7628627" y="432851"/>
            <a:ext cx="1855878" cy="51610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25000">
                <a:srgbClr val="007965"/>
              </a:gs>
              <a:gs pos="91000">
                <a:srgbClr val="236D54"/>
              </a:gs>
            </a:gsLst>
            <a:lin ang="18900000" scaled="1"/>
            <a:tileRect/>
          </a:gradFill>
          <a:ln w="19050">
            <a:noFill/>
          </a:ln>
          <a:effectLst>
            <a:outerShdw blurRad="127000" dist="88900" dir="2700000" algn="tl" rotWithShape="0">
              <a:prstClr val="black">
                <a:alpha val="9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19FF5-7971-117A-0528-4C8776E7C1E2}"/>
              </a:ext>
            </a:extLst>
          </p:cNvPr>
          <p:cNvSpPr txBox="1"/>
          <p:nvPr/>
        </p:nvSpPr>
        <p:spPr>
          <a:xfrm>
            <a:off x="8053301" y="465495"/>
            <a:ext cx="1268308" cy="907941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OUTCOME</a:t>
            </a: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6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87D760-3574-AD49-6A85-6D5E5392FF38}"/>
              </a:ext>
            </a:extLst>
          </p:cNvPr>
          <p:cNvSpPr/>
          <p:nvPr/>
        </p:nvSpPr>
        <p:spPr>
          <a:xfrm>
            <a:off x="38915" y="0"/>
            <a:ext cx="1219128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92D050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226F1D-3E5B-0690-ED86-321EF9CD6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884210"/>
              </p:ext>
            </p:extLst>
          </p:nvPr>
        </p:nvGraphicFramePr>
        <p:xfrm>
          <a:off x="838469" y="546411"/>
          <a:ext cx="10160000" cy="564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3215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64B74-63A0-12DC-B286-CDC92D5BBAE1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92D05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-12699" y="0"/>
            <a:ext cx="532022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900048" y="380503"/>
            <a:ext cx="3176652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537993" y="483460"/>
            <a:ext cx="3851107" cy="70492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QUERY 8</a:t>
            </a:r>
            <a:endParaRPr lang="en-IN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20220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1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533405" y="306589"/>
            <a:ext cx="4774116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28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5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which quarter of 2020, got</a:t>
            </a:r>
            <a:br>
              <a:rPr lang="en-US" sz="25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5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 maximum total_sold_quantity? The final output contains these fields sorted by </a:t>
            </a:r>
            <a:r>
              <a:rPr lang="en-US" sz="250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8E98A57-A2CB-586C-25AF-49D9B17CF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53953"/>
              </p:ext>
            </p:extLst>
          </p:nvPr>
        </p:nvGraphicFramePr>
        <p:xfrm>
          <a:off x="6961747" y="1310328"/>
          <a:ext cx="3749322" cy="46524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11728">
                  <a:extLst>
                    <a:ext uri="{9D8B030D-6E8A-4147-A177-3AD203B41FA5}">
                      <a16:colId xmlns:a16="http://schemas.microsoft.com/office/drawing/2014/main" val="1079865651"/>
                    </a:ext>
                  </a:extLst>
                </a:gridCol>
                <a:gridCol w="2137594">
                  <a:extLst>
                    <a:ext uri="{9D8B030D-6E8A-4147-A177-3AD203B41FA5}">
                      <a16:colId xmlns:a16="http://schemas.microsoft.com/office/drawing/2014/main" val="3353093168"/>
                    </a:ext>
                  </a:extLst>
                </a:gridCol>
              </a:tblGrid>
              <a:tr h="49851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QUARTER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TOTAL SOLD</a:t>
                      </a:r>
                      <a:br>
                        <a:rPr lang="en-IN" sz="1200" dirty="0"/>
                      </a:br>
                      <a:r>
                        <a:rPr lang="en-IN" sz="1200" dirty="0"/>
                        <a:t>QUANTITY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783591715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Q1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1764002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977179275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Q1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2190792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643345678"/>
                  </a:ext>
                </a:extLst>
              </a:tr>
              <a:tr h="368248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Q1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3050825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2324309860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Q2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3184205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2889538951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Q2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1762652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3764478209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Q2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1702785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2135562985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Q3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23861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955817065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Q3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819956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169146266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Q3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1016170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80589589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Q4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1559773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2403345982"/>
                  </a:ext>
                </a:extLst>
              </a:tr>
              <a:tr h="352431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Q4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1692575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768050224"/>
                  </a:ext>
                </a:extLst>
              </a:tr>
              <a:tr h="175364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Q4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1790193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830905312"/>
                  </a:ext>
                </a:extLst>
              </a:tr>
            </a:tbl>
          </a:graphicData>
        </a:graphic>
      </p:graphicFrame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8C51219-8676-D3AD-15F3-5A3CBC684DCF}"/>
              </a:ext>
            </a:extLst>
          </p:cNvPr>
          <p:cNvSpPr/>
          <p:nvPr/>
        </p:nvSpPr>
        <p:spPr>
          <a:xfrm>
            <a:off x="7595262" y="668867"/>
            <a:ext cx="2136808" cy="448734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25000">
                <a:srgbClr val="007965"/>
              </a:gs>
              <a:gs pos="91000">
                <a:srgbClr val="236D54"/>
              </a:gs>
            </a:gsLst>
            <a:lin ang="18900000" scaled="1"/>
            <a:tileRect/>
          </a:gradFill>
          <a:ln w="19050">
            <a:noFill/>
          </a:ln>
          <a:effectLst>
            <a:outerShdw blurRad="127000" dist="88900" dir="2700000" algn="tl" rotWithShape="0">
              <a:prstClr val="black">
                <a:alpha val="9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154CE-EAD7-C448-7562-99F5FEF9CC98}"/>
              </a:ext>
            </a:extLst>
          </p:cNvPr>
          <p:cNvSpPr txBox="1"/>
          <p:nvPr/>
        </p:nvSpPr>
        <p:spPr>
          <a:xfrm>
            <a:off x="8137458" y="663630"/>
            <a:ext cx="2196935" cy="907941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OUTCOME</a:t>
            </a: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631EC6C-1E4A-DBCC-841D-1E08F68D80E1}"/>
              </a:ext>
            </a:extLst>
          </p:cNvPr>
          <p:cNvSpPr/>
          <p:nvPr/>
        </p:nvSpPr>
        <p:spPr>
          <a:xfrm>
            <a:off x="241117" y="1711810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AEDFF-CF3B-29D9-F6FA-1C18132930E2}"/>
              </a:ext>
            </a:extLst>
          </p:cNvPr>
          <p:cNvSpPr txBox="1"/>
          <p:nvPr/>
        </p:nvSpPr>
        <p:spPr>
          <a:xfrm>
            <a:off x="1271701" y="2035765"/>
            <a:ext cx="329752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5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Quarter </a:t>
            </a:r>
            <a:br>
              <a:rPr lang="en-IN" sz="25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5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total_sold_quantity  </a:t>
            </a:r>
          </a:p>
        </p:txBody>
      </p:sp>
    </p:spTree>
    <p:extLst>
      <p:ext uri="{BB962C8B-B14F-4D97-AF65-F5344CB8AC3E}">
        <p14:creationId xmlns:p14="http://schemas.microsoft.com/office/powerpoint/2010/main" val="2402531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0" y="-15554"/>
            <a:ext cx="5365255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1485524" y="1126949"/>
            <a:ext cx="2444750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B3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721063" y="1260379"/>
            <a:ext cx="3851107" cy="70492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BRIEF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20219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800100" y="2098737"/>
            <a:ext cx="452012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sz="2800" b="0" i="0" u="none" strike="noStrike" baseline="0" noProof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 quarter </a:t>
            </a:r>
            <a:r>
              <a:rPr lang="en-US" sz="28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2020</a:t>
            </a:r>
            <a:br>
              <a:rPr lang="en-US" sz="28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</a:t>
            </a:r>
            <a:r>
              <a:rPr lang="en-US" sz="2800" b="0" i="0" u="none" strike="noStrike" baseline="3000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sz="28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September 1995 to 1</a:t>
            </a:r>
            <a:r>
              <a:rPr lang="en-US" sz="2800" b="0" i="0" u="none" strike="noStrike" baseline="3000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sz="28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November  2019), </a:t>
            </a:r>
            <a:br>
              <a:rPr lang="en-US" sz="28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total_sold_quantity was </a:t>
            </a:r>
            <a:br>
              <a:rPr lang="en-US" sz="28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maximum.</a:t>
            </a:r>
            <a:endParaRPr lang="en-IN" sz="2800" b="0" i="0" u="none" strike="noStrike" baseline="0" noProof="1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17912-F894-EBF8-2B91-2A23C78988C2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007965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7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1748F08-3CAE-2829-2BEA-A55E1E786E0C}"/>
              </a:ext>
            </a:extLst>
          </p:cNvPr>
          <p:cNvSpPr/>
          <p:nvPr/>
        </p:nvSpPr>
        <p:spPr>
          <a:xfrm>
            <a:off x="417270" y="2487806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71DB31A-D657-5DA3-AA8F-DFA837F784ED}"/>
              </a:ext>
            </a:extLst>
          </p:cNvPr>
          <p:cNvSpPr txBox="1">
            <a:spLocks/>
          </p:cNvSpPr>
          <p:nvPr/>
        </p:nvSpPr>
        <p:spPr>
          <a:xfrm>
            <a:off x="6835943" y="752636"/>
            <a:ext cx="3851107" cy="7049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rgbClr val="007965"/>
                </a:solidFill>
                <a:latin typeface="Bahnschrift SemiBold" panose="020B0502040204020203" pitchFamily="34" charset="0"/>
              </a:rPr>
              <a:t>GRAPHICAL REPRESNTATION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932B5-1AEA-0F3A-288B-14A8029866B5}"/>
              </a:ext>
            </a:extLst>
          </p:cNvPr>
          <p:cNvCxnSpPr>
            <a:cxnSpLocks/>
          </p:cNvCxnSpPr>
          <p:nvPr/>
        </p:nvCxnSpPr>
        <p:spPr>
          <a:xfrm>
            <a:off x="7008836" y="1126949"/>
            <a:ext cx="3589314" cy="0"/>
          </a:xfrm>
          <a:prstGeom prst="line">
            <a:avLst/>
          </a:prstGeom>
          <a:ln w="19050">
            <a:solidFill>
              <a:srgbClr val="007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765D766-D287-C84C-F526-D83229DAEF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523588"/>
              </p:ext>
            </p:extLst>
          </p:nvPr>
        </p:nvGraphicFramePr>
        <p:xfrm>
          <a:off x="6086318" y="1698946"/>
          <a:ext cx="5179614" cy="3931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0BC07C5F-990A-F708-BC5F-502BF97306B1}"/>
              </a:ext>
            </a:extLst>
          </p:cNvPr>
          <p:cNvSpPr/>
          <p:nvPr/>
        </p:nvSpPr>
        <p:spPr>
          <a:xfrm>
            <a:off x="7080658" y="4270101"/>
            <a:ext cx="438470" cy="438150"/>
          </a:xfrm>
          <a:prstGeom prst="foldedCorner">
            <a:avLst/>
          </a:prstGeom>
          <a:gradFill>
            <a:gsLst>
              <a:gs pos="95000">
                <a:schemeClr val="bg1"/>
              </a:gs>
              <a:gs pos="98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0968D1-2812-D48F-27E0-093BFCF1DAEF}"/>
              </a:ext>
            </a:extLst>
          </p:cNvPr>
          <p:cNvSpPr txBox="1"/>
          <p:nvPr/>
        </p:nvSpPr>
        <p:spPr>
          <a:xfrm>
            <a:off x="7111999" y="4336776"/>
            <a:ext cx="50376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Bahnschrift" panose="020B0502040204020203" pitchFamily="34" charset="0"/>
              </a:rPr>
              <a:t>7M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D63C27F0-9251-3051-67F8-8B3C1CEAEE83}"/>
              </a:ext>
            </a:extLst>
          </p:cNvPr>
          <p:cNvSpPr/>
          <p:nvPr/>
        </p:nvSpPr>
        <p:spPr>
          <a:xfrm>
            <a:off x="8233892" y="4256200"/>
            <a:ext cx="438470" cy="438150"/>
          </a:xfrm>
          <a:prstGeom prst="foldedCorner">
            <a:avLst/>
          </a:prstGeom>
          <a:gradFill>
            <a:gsLst>
              <a:gs pos="95000">
                <a:schemeClr val="bg1"/>
              </a:gs>
              <a:gs pos="98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A6A8-3246-FEEB-22C0-DB1247663A35}"/>
              </a:ext>
            </a:extLst>
          </p:cNvPr>
          <p:cNvSpPr txBox="1"/>
          <p:nvPr/>
        </p:nvSpPr>
        <p:spPr>
          <a:xfrm>
            <a:off x="8233892" y="4336775"/>
            <a:ext cx="50376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Bahnschrift" panose="020B0502040204020203" pitchFamily="34" charset="0"/>
              </a:rPr>
              <a:t>6.6M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01C4766B-BC6E-4FF6-3504-74D73D5F52E9}"/>
              </a:ext>
            </a:extLst>
          </p:cNvPr>
          <p:cNvSpPr/>
          <p:nvPr/>
        </p:nvSpPr>
        <p:spPr>
          <a:xfrm>
            <a:off x="10467815" y="4262644"/>
            <a:ext cx="438470" cy="438150"/>
          </a:xfrm>
          <a:prstGeom prst="foldedCorner">
            <a:avLst/>
          </a:prstGeom>
          <a:gradFill>
            <a:gsLst>
              <a:gs pos="95000">
                <a:schemeClr val="bg1"/>
              </a:gs>
              <a:gs pos="98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17C102A2-80FF-92B1-82BB-FC9E667BDE49}"/>
              </a:ext>
            </a:extLst>
          </p:cNvPr>
          <p:cNvSpPr/>
          <p:nvPr/>
        </p:nvSpPr>
        <p:spPr>
          <a:xfrm>
            <a:off x="9477215" y="3248262"/>
            <a:ext cx="438470" cy="438150"/>
          </a:xfrm>
          <a:prstGeom prst="foldedCorner">
            <a:avLst/>
          </a:prstGeom>
          <a:solidFill>
            <a:srgbClr val="FFFFFF"/>
          </a:solidFill>
          <a:ln>
            <a:noFill/>
          </a:ln>
          <a:effectLst>
            <a:outerShdw blurRad="1016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95615D-0B3A-F06D-A0D3-1C6CAC140781}"/>
              </a:ext>
            </a:extLst>
          </p:cNvPr>
          <p:cNvSpPr txBox="1"/>
          <p:nvPr/>
        </p:nvSpPr>
        <p:spPr>
          <a:xfrm>
            <a:off x="10467815" y="4343219"/>
            <a:ext cx="50376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Bahnschrift" panose="020B0502040204020203" pitchFamily="34" charset="0"/>
              </a:rPr>
              <a:t>5M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D1269D-7D39-881D-7FAC-40202DC0710D}"/>
              </a:ext>
            </a:extLst>
          </p:cNvPr>
          <p:cNvSpPr txBox="1"/>
          <p:nvPr/>
        </p:nvSpPr>
        <p:spPr>
          <a:xfrm>
            <a:off x="9444566" y="3290500"/>
            <a:ext cx="50376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C00000"/>
                </a:solidFill>
                <a:latin typeface="Bahnschrift" panose="020B0502040204020203" pitchFamily="34" charset="0"/>
              </a:rPr>
              <a:t>1.8M</a:t>
            </a:r>
          </a:p>
        </p:txBody>
      </p:sp>
    </p:spTree>
    <p:extLst>
      <p:ext uri="{BB962C8B-B14F-4D97-AF65-F5344CB8AC3E}">
        <p14:creationId xmlns:p14="http://schemas.microsoft.com/office/powerpoint/2010/main" val="2823339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64B74-63A0-12DC-B286-CDC92D5BBAE1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92D05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-12699" y="0"/>
            <a:ext cx="532022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900048" y="380503"/>
            <a:ext cx="3176652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464047" y="454349"/>
            <a:ext cx="3851107" cy="70492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QUERY 9</a:t>
            </a:r>
            <a:endParaRPr lang="en-IN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20220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1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552952" y="-318292"/>
            <a:ext cx="4384061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channel helped to bring more gross sales in the fiscal year 2021 and the percentage of contribution? The final output contains these fields, </a:t>
            </a:r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8C51219-8676-D3AD-15F3-5A3CBC684DCF}"/>
              </a:ext>
            </a:extLst>
          </p:cNvPr>
          <p:cNvSpPr/>
          <p:nvPr/>
        </p:nvSpPr>
        <p:spPr>
          <a:xfrm>
            <a:off x="7595262" y="591954"/>
            <a:ext cx="2136808" cy="58312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25000">
                <a:srgbClr val="007965"/>
              </a:gs>
              <a:gs pos="91000">
                <a:srgbClr val="236D54"/>
              </a:gs>
            </a:gsLst>
            <a:lin ang="18900000" scaled="1"/>
            <a:tileRect/>
          </a:gradFill>
          <a:ln w="19050">
            <a:noFill/>
          </a:ln>
          <a:effectLst>
            <a:outerShdw blurRad="127000" dist="88900" dir="2700000" algn="tl" rotWithShape="0">
              <a:prstClr val="black">
                <a:alpha val="9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154CE-EAD7-C448-7562-99F5FEF9CC98}"/>
              </a:ext>
            </a:extLst>
          </p:cNvPr>
          <p:cNvSpPr txBox="1"/>
          <p:nvPr/>
        </p:nvSpPr>
        <p:spPr>
          <a:xfrm>
            <a:off x="8044325" y="594428"/>
            <a:ext cx="2196935" cy="954107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OUTCOME</a:t>
            </a: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631EC6C-1E4A-DBCC-841D-1E08F68D80E1}"/>
              </a:ext>
            </a:extLst>
          </p:cNvPr>
          <p:cNvSpPr/>
          <p:nvPr/>
        </p:nvSpPr>
        <p:spPr>
          <a:xfrm>
            <a:off x="241117" y="1711810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AEDFF-CF3B-29D9-F6FA-1C18132930E2}"/>
              </a:ext>
            </a:extLst>
          </p:cNvPr>
          <p:cNvSpPr txBox="1"/>
          <p:nvPr/>
        </p:nvSpPr>
        <p:spPr>
          <a:xfrm>
            <a:off x="1209727" y="2020922"/>
            <a:ext cx="3297523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5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channel </a:t>
            </a:r>
            <a:br>
              <a:rPr lang="en-US" sz="25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5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gross_sales_mln </a:t>
            </a:r>
            <a:br>
              <a:rPr lang="en-US" sz="25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5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percentage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C985B3-58A5-9B1C-1AE5-1420A1B6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08239"/>
              </p:ext>
            </p:extLst>
          </p:nvPr>
        </p:nvGraphicFramePr>
        <p:xfrm>
          <a:off x="6007100" y="2551472"/>
          <a:ext cx="5408620" cy="10124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5956">
                  <a:extLst>
                    <a:ext uri="{9D8B030D-6E8A-4147-A177-3AD203B41FA5}">
                      <a16:colId xmlns:a16="http://schemas.microsoft.com/office/drawing/2014/main" val="2875828145"/>
                    </a:ext>
                  </a:extLst>
                </a:gridCol>
                <a:gridCol w="2077622">
                  <a:extLst>
                    <a:ext uri="{9D8B030D-6E8A-4147-A177-3AD203B41FA5}">
                      <a16:colId xmlns:a16="http://schemas.microsoft.com/office/drawing/2014/main" val="46994971"/>
                    </a:ext>
                  </a:extLst>
                </a:gridCol>
                <a:gridCol w="1935042">
                  <a:extLst>
                    <a:ext uri="{9D8B030D-6E8A-4147-A177-3AD203B41FA5}">
                      <a16:colId xmlns:a16="http://schemas.microsoft.com/office/drawing/2014/main" val="2192103658"/>
                    </a:ext>
                  </a:extLst>
                </a:gridCol>
              </a:tblGrid>
              <a:tr h="40762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CHANNEL</a:t>
                      </a:r>
                    </a:p>
                  </a:txBody>
                  <a:tcPr marL="105872" marR="105872" marT="52934" marB="529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GROSS SALE</a:t>
                      </a:r>
                    </a:p>
                  </a:txBody>
                  <a:tcPr marL="105872" marR="105872" marT="52934" marB="529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PERCENTAGE</a:t>
                      </a:r>
                    </a:p>
                  </a:txBody>
                  <a:tcPr marL="105872" marR="105872" marT="52934" marB="52934"/>
                </a:tc>
                <a:extLst>
                  <a:ext uri="{0D108BD9-81ED-4DB2-BD59-A6C34878D82A}">
                    <a16:rowId xmlns:a16="http://schemas.microsoft.com/office/drawing/2014/main" val="1783591715"/>
                  </a:ext>
                </a:extLst>
              </a:tr>
              <a:tr h="604801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Retailer</a:t>
                      </a:r>
                    </a:p>
                  </a:txBody>
                  <a:tcPr marL="84380" marR="84380" marT="42191" marB="42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noProof="1"/>
                        <a:t>2690556298.9562</a:t>
                      </a:r>
                    </a:p>
                  </a:txBody>
                  <a:tcPr marL="84380" marR="84380" marT="42191" marB="42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72.5</a:t>
                      </a:r>
                    </a:p>
                  </a:txBody>
                  <a:tcPr marL="84380" marR="84380" marT="42191" marB="42191" anchor="ctr"/>
                </a:tc>
                <a:extLst>
                  <a:ext uri="{0D108BD9-81ED-4DB2-BD59-A6C34878D82A}">
                    <a16:rowId xmlns:a16="http://schemas.microsoft.com/office/drawing/2014/main" val="197717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485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0" y="-15554"/>
            <a:ext cx="5365255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1485524" y="1126949"/>
            <a:ext cx="2444750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B3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721063" y="1260379"/>
            <a:ext cx="3851107" cy="70492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BRIEF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20219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BD378-242C-901B-62C4-5BF29889319C}"/>
              </a:ext>
            </a:extLst>
          </p:cNvPr>
          <p:cNvSpPr txBox="1"/>
          <p:nvPr/>
        </p:nvSpPr>
        <p:spPr>
          <a:xfrm>
            <a:off x="172610" y="3413446"/>
            <a:ext cx="4811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17912-F894-EBF8-2B91-2A23C78988C2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007965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7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1748F08-3CAE-2829-2BEA-A55E1E786E0C}"/>
              </a:ext>
            </a:extLst>
          </p:cNvPr>
          <p:cNvSpPr/>
          <p:nvPr/>
        </p:nvSpPr>
        <p:spPr>
          <a:xfrm>
            <a:off x="417270" y="2487806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71DB31A-D657-5DA3-AA8F-DFA837F784ED}"/>
              </a:ext>
            </a:extLst>
          </p:cNvPr>
          <p:cNvSpPr txBox="1">
            <a:spLocks/>
          </p:cNvSpPr>
          <p:nvPr/>
        </p:nvSpPr>
        <p:spPr>
          <a:xfrm>
            <a:off x="6835943" y="752636"/>
            <a:ext cx="3851107" cy="7049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rgbClr val="007965"/>
                </a:solidFill>
                <a:latin typeface="Bahnschrift SemiBold" panose="020B0502040204020203" pitchFamily="34" charset="0"/>
              </a:rPr>
              <a:t>GRAPHICAL REPRESNTATION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932B5-1AEA-0F3A-288B-14A8029866B5}"/>
              </a:ext>
            </a:extLst>
          </p:cNvPr>
          <p:cNvCxnSpPr>
            <a:cxnSpLocks/>
          </p:cNvCxnSpPr>
          <p:nvPr/>
        </p:nvCxnSpPr>
        <p:spPr>
          <a:xfrm>
            <a:off x="7008836" y="1126949"/>
            <a:ext cx="3589314" cy="0"/>
          </a:xfrm>
          <a:prstGeom prst="line">
            <a:avLst/>
          </a:prstGeom>
          <a:ln w="19050">
            <a:solidFill>
              <a:srgbClr val="007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DEE7B30-2214-65EB-F6A1-73C5E7341E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751798"/>
              </p:ext>
            </p:extLst>
          </p:nvPr>
        </p:nvGraphicFramePr>
        <p:xfrm>
          <a:off x="6430204" y="1698946"/>
          <a:ext cx="4475121" cy="3553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6464032-31C8-185B-F565-F73173677CFB}"/>
              </a:ext>
            </a:extLst>
          </p:cNvPr>
          <p:cNvSpPr txBox="1"/>
          <p:nvPr/>
        </p:nvSpPr>
        <p:spPr>
          <a:xfrm>
            <a:off x="817390" y="518036"/>
            <a:ext cx="4384061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Retailer</a:t>
            </a:r>
            <a:r>
              <a:rPr lang="en-US" sz="250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channel helped to bring more gross sales in the fiscal year 2021 and the percentage of contribution is </a:t>
            </a:r>
            <a:br>
              <a:rPr lang="en-US" sz="25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500" b="0" i="0" u="none" strike="noStrike" baseline="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72.5%.</a:t>
            </a:r>
            <a:endParaRPr lang="en-IN" sz="2500" b="0" i="0" u="none" strike="noStrike" baseline="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82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64B74-63A0-12DC-B286-CDC92D5BBAE1}"/>
              </a:ext>
            </a:extLst>
          </p:cNvPr>
          <p:cNvSpPr/>
          <p:nvPr/>
        </p:nvSpPr>
        <p:spPr>
          <a:xfrm>
            <a:off x="5746282" y="456703"/>
            <a:ext cx="5852160" cy="5809343"/>
          </a:xfrm>
          <a:prstGeom prst="rect">
            <a:avLst/>
          </a:prstGeom>
          <a:noFill/>
          <a:ln w="19050">
            <a:solidFill>
              <a:srgbClr val="92D05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-12699" y="0"/>
            <a:ext cx="532022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900048" y="380503"/>
            <a:ext cx="3176652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520337" y="456703"/>
            <a:ext cx="3851107" cy="70492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QUERY 10</a:t>
            </a:r>
          </a:p>
          <a:p>
            <a:endParaRPr lang="en-IN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1" y="5898781"/>
            <a:ext cx="5320220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41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BD7E4-4F27-71B0-EE42-551AD0E89BF4}"/>
              </a:ext>
            </a:extLst>
          </p:cNvPr>
          <p:cNvSpPr txBox="1"/>
          <p:nvPr/>
        </p:nvSpPr>
        <p:spPr>
          <a:xfrm>
            <a:off x="558074" y="-318292"/>
            <a:ext cx="446076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5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N" sz="25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5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N" sz="25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N" sz="25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 the Top 3 products in each division that have a high total_sold_quantity in the fiscal_year 2021? The final output contains these fields</a:t>
            </a:r>
            <a:r>
              <a:rPr lang="en-US" sz="2500" b="0" i="0" u="none" strike="noStrike" baseline="0" dirty="0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endParaRPr lang="en-IN" sz="2500" b="0" i="0" u="none" strike="noStrike" baseline="0" dirty="0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8E98A57-A2CB-586C-25AF-49D9B17CF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19342"/>
              </p:ext>
            </p:extLst>
          </p:nvPr>
        </p:nvGraphicFramePr>
        <p:xfrm>
          <a:off x="6959710" y="1578518"/>
          <a:ext cx="3749323" cy="36133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26495">
                  <a:extLst>
                    <a:ext uri="{9D8B030D-6E8A-4147-A177-3AD203B41FA5}">
                      <a16:colId xmlns:a16="http://schemas.microsoft.com/office/drawing/2014/main" val="1079865651"/>
                    </a:ext>
                  </a:extLst>
                </a:gridCol>
                <a:gridCol w="1361414">
                  <a:extLst>
                    <a:ext uri="{9D8B030D-6E8A-4147-A177-3AD203B41FA5}">
                      <a16:colId xmlns:a16="http://schemas.microsoft.com/office/drawing/2014/main" val="3353093168"/>
                    </a:ext>
                  </a:extLst>
                </a:gridCol>
                <a:gridCol w="1361414">
                  <a:extLst>
                    <a:ext uri="{9D8B030D-6E8A-4147-A177-3AD203B41FA5}">
                      <a16:colId xmlns:a16="http://schemas.microsoft.com/office/drawing/2014/main" val="1273505149"/>
                    </a:ext>
                  </a:extLst>
                </a:gridCol>
              </a:tblGrid>
              <a:tr h="49851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DIVISION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PRODUCT_CODE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RANK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783591715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N&amp;S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A6720160103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1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977179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noProof="1"/>
                        <a:t>N&amp;S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A6818160202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2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643345678"/>
                  </a:ext>
                </a:extLst>
              </a:tr>
              <a:tr h="368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noProof="1"/>
                        <a:t>N&amp;S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A6819160203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3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2324309860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P&amp;A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A2319150302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1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2889538951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noProof="1"/>
                        <a:t>P&amp;A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A2520150501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2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3764478209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noProof="1"/>
                        <a:t>P&amp;A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A2520150504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3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2135562985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PC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A4218110202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1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955817065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PC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A4319110306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2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169146266"/>
                  </a:ext>
                </a:extLst>
              </a:tr>
              <a:tr h="33652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PC</a:t>
                      </a:r>
                    </a:p>
                  </a:txBody>
                  <a:tcPr marL="114731" marR="114731" marT="57364" marB="573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A4218110208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1"/>
                        <a:t>3</a:t>
                      </a:r>
                    </a:p>
                  </a:txBody>
                  <a:tcPr marL="114731" marR="114731" marT="57364" marB="57364"/>
                </a:tc>
                <a:extLst>
                  <a:ext uri="{0D108BD9-81ED-4DB2-BD59-A6C34878D82A}">
                    <a16:rowId xmlns:a16="http://schemas.microsoft.com/office/drawing/2014/main" val="180589589"/>
                  </a:ext>
                </a:extLst>
              </a:tr>
            </a:tbl>
          </a:graphicData>
        </a:graphic>
      </p:graphicFrame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8C51219-8676-D3AD-15F3-5A3CBC684DCF}"/>
              </a:ext>
            </a:extLst>
          </p:cNvPr>
          <p:cNvSpPr/>
          <p:nvPr/>
        </p:nvSpPr>
        <p:spPr>
          <a:xfrm>
            <a:off x="7595262" y="591954"/>
            <a:ext cx="2136808" cy="58312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25000">
                <a:srgbClr val="007965"/>
              </a:gs>
              <a:gs pos="91000">
                <a:srgbClr val="236D54"/>
              </a:gs>
            </a:gsLst>
            <a:lin ang="18900000" scaled="1"/>
            <a:tileRect/>
          </a:gradFill>
          <a:ln w="19050">
            <a:noFill/>
          </a:ln>
          <a:effectLst>
            <a:outerShdw blurRad="127000" dist="88900" dir="2700000" algn="tl" rotWithShape="0">
              <a:prstClr val="black">
                <a:alpha val="9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154CE-EAD7-C448-7562-99F5FEF9CC98}"/>
              </a:ext>
            </a:extLst>
          </p:cNvPr>
          <p:cNvSpPr txBox="1"/>
          <p:nvPr/>
        </p:nvSpPr>
        <p:spPr>
          <a:xfrm>
            <a:off x="8124358" y="591954"/>
            <a:ext cx="2196935" cy="954107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OUTCOME</a:t>
            </a: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631EC6C-1E4A-DBCC-841D-1E08F68D80E1}"/>
              </a:ext>
            </a:extLst>
          </p:cNvPr>
          <p:cNvSpPr/>
          <p:nvPr/>
        </p:nvSpPr>
        <p:spPr>
          <a:xfrm>
            <a:off x="241117" y="1711810"/>
            <a:ext cx="279220" cy="279220"/>
          </a:xfrm>
          <a:prstGeom prst="flowChartConnector">
            <a:avLst/>
          </a:prstGeom>
          <a:gradFill>
            <a:gsLst>
              <a:gs pos="0">
                <a:srgbClr val="FDFFAE"/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AEDFF-CF3B-29D9-F6FA-1C18132930E2}"/>
              </a:ext>
            </a:extLst>
          </p:cNvPr>
          <p:cNvSpPr txBox="1"/>
          <p:nvPr/>
        </p:nvSpPr>
        <p:spPr>
          <a:xfrm>
            <a:off x="1639490" y="1991030"/>
            <a:ext cx="329752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24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solidFill>
                <a:srgbClr val="FDFFAE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5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Division</a:t>
            </a:r>
            <a:br>
              <a:rPr lang="en-IN" sz="25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5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Product_code</a:t>
            </a:r>
            <a:br>
              <a:rPr lang="en-IN" sz="25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50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Rank</a:t>
            </a:r>
            <a:r>
              <a:rPr lang="en-IN" sz="2500" b="0" i="0" u="none" strike="noStrike" baseline="0" noProof="1">
                <a:solidFill>
                  <a:srgbClr val="FBFF4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IN" sz="2500" b="0" i="0" u="none" strike="noStrike" baseline="0" noProof="1">
                <a:solidFill>
                  <a:srgbClr val="FDFFA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500" b="0" i="0" u="none" strike="noStrike" baseline="0" noProof="1">
              <a:solidFill>
                <a:srgbClr val="FDFFA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0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-13446" y="-39427"/>
            <a:ext cx="1219128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655140" y="347968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6500" y="3425680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oogle Shape;54;p13">
            <a:extLst>
              <a:ext uri="{FF2B5EF4-FFF2-40B4-BE49-F238E27FC236}">
                <a16:creationId xmlns:a16="http://schemas.microsoft.com/office/drawing/2014/main" id="{F08A46A5-A622-2F9E-72E8-57661378EA9B}"/>
              </a:ext>
            </a:extLst>
          </p:cNvPr>
          <p:cNvGrpSpPr/>
          <p:nvPr/>
        </p:nvGrpSpPr>
        <p:grpSpPr>
          <a:xfrm>
            <a:off x="3824270" y="1867834"/>
            <a:ext cx="4615447" cy="3250590"/>
            <a:chOff x="2523825" y="1354400"/>
            <a:chExt cx="4476450" cy="3155825"/>
          </a:xfrm>
          <a:effectLst>
            <a:outerShdw blurRad="215900" dist="114300" dir="2700000" algn="tl" rotWithShape="0">
              <a:prstClr val="black">
                <a:alpha val="59000"/>
              </a:prstClr>
            </a:outerShdw>
          </a:effectLst>
        </p:grpSpPr>
        <p:sp>
          <p:nvSpPr>
            <p:cNvPr id="57" name="Google Shape;55;p13">
              <a:extLst>
                <a:ext uri="{FF2B5EF4-FFF2-40B4-BE49-F238E27FC236}">
                  <a16:creationId xmlns:a16="http://schemas.microsoft.com/office/drawing/2014/main" id="{1A668C26-5F3F-0694-84B7-EECB3635C5A4}"/>
                </a:ext>
              </a:extLst>
            </p:cNvPr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56;p13">
              <a:extLst>
                <a:ext uri="{FF2B5EF4-FFF2-40B4-BE49-F238E27FC236}">
                  <a16:creationId xmlns:a16="http://schemas.microsoft.com/office/drawing/2014/main" id="{32FABF31-FFF9-7676-3158-0DBD78BFF348}"/>
                </a:ext>
              </a:extLst>
            </p:cNvPr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57;p13">
              <a:extLst>
                <a:ext uri="{FF2B5EF4-FFF2-40B4-BE49-F238E27FC236}">
                  <a16:creationId xmlns:a16="http://schemas.microsoft.com/office/drawing/2014/main" id="{9F6E5731-6A48-D95E-8F65-6F5A19A581F3}"/>
                </a:ext>
              </a:extLst>
            </p:cNvPr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58;p13">
              <a:extLst>
                <a:ext uri="{FF2B5EF4-FFF2-40B4-BE49-F238E27FC236}">
                  <a16:creationId xmlns:a16="http://schemas.microsoft.com/office/drawing/2014/main" id="{04A514F4-42D5-2861-0E12-BE1385DA439D}"/>
                </a:ext>
              </a:extLst>
            </p:cNvPr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59;p13">
              <a:extLst>
                <a:ext uri="{FF2B5EF4-FFF2-40B4-BE49-F238E27FC236}">
                  <a16:creationId xmlns:a16="http://schemas.microsoft.com/office/drawing/2014/main" id="{BEBAE100-3160-3BAF-E62B-0360F54A9795}"/>
                </a:ext>
              </a:extLst>
            </p:cNvPr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60;p13">
              <a:extLst>
                <a:ext uri="{FF2B5EF4-FFF2-40B4-BE49-F238E27FC236}">
                  <a16:creationId xmlns:a16="http://schemas.microsoft.com/office/drawing/2014/main" id="{2E6DE5FD-2909-FE51-CEF8-F4F44C3D2519}"/>
                </a:ext>
              </a:extLst>
            </p:cNvPr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61;p13">
              <a:extLst>
                <a:ext uri="{FF2B5EF4-FFF2-40B4-BE49-F238E27FC236}">
                  <a16:creationId xmlns:a16="http://schemas.microsoft.com/office/drawing/2014/main" id="{52DBF0BD-34F7-3276-CC95-BF43D8C6FB12}"/>
                </a:ext>
              </a:extLst>
            </p:cNvPr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62;p13">
              <a:extLst>
                <a:ext uri="{FF2B5EF4-FFF2-40B4-BE49-F238E27FC236}">
                  <a16:creationId xmlns:a16="http://schemas.microsoft.com/office/drawing/2014/main" id="{DF817BFF-1A49-2E5B-C957-07C2D55A9E43}"/>
                </a:ext>
              </a:extLst>
            </p:cNvPr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3;p13">
              <a:extLst>
                <a:ext uri="{FF2B5EF4-FFF2-40B4-BE49-F238E27FC236}">
                  <a16:creationId xmlns:a16="http://schemas.microsoft.com/office/drawing/2014/main" id="{CCCF6B5A-3438-7EB4-80C1-E146A3BF842F}"/>
                </a:ext>
              </a:extLst>
            </p:cNvPr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4;p13">
              <a:extLst>
                <a:ext uri="{FF2B5EF4-FFF2-40B4-BE49-F238E27FC236}">
                  <a16:creationId xmlns:a16="http://schemas.microsoft.com/office/drawing/2014/main" id="{E9B12569-4EE2-7E99-1847-A318569C97FC}"/>
                </a:ext>
              </a:extLst>
            </p:cNvPr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65;p13">
              <a:extLst>
                <a:ext uri="{FF2B5EF4-FFF2-40B4-BE49-F238E27FC236}">
                  <a16:creationId xmlns:a16="http://schemas.microsoft.com/office/drawing/2014/main" id="{79C7B3A9-5D59-385F-9EAD-E46FB7F2EDE5}"/>
                </a:ext>
              </a:extLst>
            </p:cNvPr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66;p13">
              <a:extLst>
                <a:ext uri="{FF2B5EF4-FFF2-40B4-BE49-F238E27FC236}">
                  <a16:creationId xmlns:a16="http://schemas.microsoft.com/office/drawing/2014/main" id="{1DA2748B-6A8E-5EF0-6808-8CA751D2CF4D}"/>
                </a:ext>
              </a:extLst>
            </p:cNvPr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7;p13">
              <a:extLst>
                <a:ext uri="{FF2B5EF4-FFF2-40B4-BE49-F238E27FC236}">
                  <a16:creationId xmlns:a16="http://schemas.microsoft.com/office/drawing/2014/main" id="{0D9265F9-FB79-2C77-3593-137C197A5AB2}"/>
                </a:ext>
              </a:extLst>
            </p:cNvPr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68;p13">
              <a:extLst>
                <a:ext uri="{FF2B5EF4-FFF2-40B4-BE49-F238E27FC236}">
                  <a16:creationId xmlns:a16="http://schemas.microsoft.com/office/drawing/2014/main" id="{8F129F58-EDA6-BFAF-D457-5FEDD38BDF54}"/>
                </a:ext>
              </a:extLst>
            </p:cNvPr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69;p13">
              <a:extLst>
                <a:ext uri="{FF2B5EF4-FFF2-40B4-BE49-F238E27FC236}">
                  <a16:creationId xmlns:a16="http://schemas.microsoft.com/office/drawing/2014/main" id="{37920FEE-4A68-622F-D5CC-400599C8497E}"/>
                </a:ext>
              </a:extLst>
            </p:cNvPr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70;p13">
              <a:extLst>
                <a:ext uri="{FF2B5EF4-FFF2-40B4-BE49-F238E27FC236}">
                  <a16:creationId xmlns:a16="http://schemas.microsoft.com/office/drawing/2014/main" id="{1095168F-C4FC-8F37-810F-0AC2C3C3A9D5}"/>
                </a:ext>
              </a:extLst>
            </p:cNvPr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1;p13">
              <a:extLst>
                <a:ext uri="{FF2B5EF4-FFF2-40B4-BE49-F238E27FC236}">
                  <a16:creationId xmlns:a16="http://schemas.microsoft.com/office/drawing/2014/main" id="{85609108-A466-3A7B-88EA-F27D8AEF0130}"/>
                </a:ext>
              </a:extLst>
            </p:cNvPr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72;p13">
              <a:extLst>
                <a:ext uri="{FF2B5EF4-FFF2-40B4-BE49-F238E27FC236}">
                  <a16:creationId xmlns:a16="http://schemas.microsoft.com/office/drawing/2014/main" id="{0F08F06E-EAA5-55A7-0CF5-42B6A53F0AAD}"/>
                </a:ext>
              </a:extLst>
            </p:cNvPr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3;p13">
              <a:extLst>
                <a:ext uri="{FF2B5EF4-FFF2-40B4-BE49-F238E27FC236}">
                  <a16:creationId xmlns:a16="http://schemas.microsoft.com/office/drawing/2014/main" id="{CA3BEF54-F247-395C-AF0C-DE7E79D5D0BA}"/>
                </a:ext>
              </a:extLst>
            </p:cNvPr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4;p13">
              <a:extLst>
                <a:ext uri="{FF2B5EF4-FFF2-40B4-BE49-F238E27FC236}">
                  <a16:creationId xmlns:a16="http://schemas.microsoft.com/office/drawing/2014/main" id="{591D4D75-836C-4E22-5E99-FC23499AA12E}"/>
                </a:ext>
              </a:extLst>
            </p:cNvPr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5;p13">
              <a:extLst>
                <a:ext uri="{FF2B5EF4-FFF2-40B4-BE49-F238E27FC236}">
                  <a16:creationId xmlns:a16="http://schemas.microsoft.com/office/drawing/2014/main" id="{5976D472-E369-A5D8-5C12-00A86EA09F30}"/>
                </a:ext>
              </a:extLst>
            </p:cNvPr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6;p13">
              <a:extLst>
                <a:ext uri="{FF2B5EF4-FFF2-40B4-BE49-F238E27FC236}">
                  <a16:creationId xmlns:a16="http://schemas.microsoft.com/office/drawing/2014/main" id="{B57C9720-CE32-1DDA-C754-6CC0AE70C50D}"/>
                </a:ext>
              </a:extLst>
            </p:cNvPr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7;p13">
              <a:extLst>
                <a:ext uri="{FF2B5EF4-FFF2-40B4-BE49-F238E27FC236}">
                  <a16:creationId xmlns:a16="http://schemas.microsoft.com/office/drawing/2014/main" id="{49BAB139-4FDC-77AE-03E1-0BEA327E4C77}"/>
                </a:ext>
              </a:extLst>
            </p:cNvPr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78;p13">
              <a:extLst>
                <a:ext uri="{FF2B5EF4-FFF2-40B4-BE49-F238E27FC236}">
                  <a16:creationId xmlns:a16="http://schemas.microsoft.com/office/drawing/2014/main" id="{E00A6BCB-5C2A-0153-2E3A-04809B7B06C3}"/>
                </a:ext>
              </a:extLst>
            </p:cNvPr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79;p13">
              <a:extLst>
                <a:ext uri="{FF2B5EF4-FFF2-40B4-BE49-F238E27FC236}">
                  <a16:creationId xmlns:a16="http://schemas.microsoft.com/office/drawing/2014/main" id="{F7288AEB-5B62-C0A7-D7F5-C457589CEAFC}"/>
                </a:ext>
              </a:extLst>
            </p:cNvPr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80;p13">
              <a:extLst>
                <a:ext uri="{FF2B5EF4-FFF2-40B4-BE49-F238E27FC236}">
                  <a16:creationId xmlns:a16="http://schemas.microsoft.com/office/drawing/2014/main" id="{91B3DCCF-2C84-55B5-4A44-CF48821CC005}"/>
                </a:ext>
              </a:extLst>
            </p:cNvPr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81;p13">
              <a:extLst>
                <a:ext uri="{FF2B5EF4-FFF2-40B4-BE49-F238E27FC236}">
                  <a16:creationId xmlns:a16="http://schemas.microsoft.com/office/drawing/2014/main" id="{11EFB9E4-3AE9-A7E0-6239-7C73A0EFFA82}"/>
                </a:ext>
              </a:extLst>
            </p:cNvPr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82;p13">
              <a:extLst>
                <a:ext uri="{FF2B5EF4-FFF2-40B4-BE49-F238E27FC236}">
                  <a16:creationId xmlns:a16="http://schemas.microsoft.com/office/drawing/2014/main" id="{1A74BF2F-6815-AC3D-5BE8-20D6750A7286}"/>
                </a:ext>
              </a:extLst>
            </p:cNvPr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83;p13">
              <a:extLst>
                <a:ext uri="{FF2B5EF4-FFF2-40B4-BE49-F238E27FC236}">
                  <a16:creationId xmlns:a16="http://schemas.microsoft.com/office/drawing/2014/main" id="{92D1F7DF-DC20-D5B2-C268-8BFCE01A7779}"/>
                </a:ext>
              </a:extLst>
            </p:cNvPr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84;p13">
              <a:extLst>
                <a:ext uri="{FF2B5EF4-FFF2-40B4-BE49-F238E27FC236}">
                  <a16:creationId xmlns:a16="http://schemas.microsoft.com/office/drawing/2014/main" id="{A8623342-4CE2-2C7A-8028-25B09717F12F}"/>
                </a:ext>
              </a:extLst>
            </p:cNvPr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85;p13">
              <a:extLst>
                <a:ext uri="{FF2B5EF4-FFF2-40B4-BE49-F238E27FC236}">
                  <a16:creationId xmlns:a16="http://schemas.microsoft.com/office/drawing/2014/main" id="{02C5CBAB-CF1E-1789-E902-A30CFE6C7942}"/>
                </a:ext>
              </a:extLst>
            </p:cNvPr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86;p13">
              <a:extLst>
                <a:ext uri="{FF2B5EF4-FFF2-40B4-BE49-F238E27FC236}">
                  <a16:creationId xmlns:a16="http://schemas.microsoft.com/office/drawing/2014/main" id="{3E35CF5D-5C71-7A42-F39B-3C2047162AE4}"/>
                </a:ext>
              </a:extLst>
            </p:cNvPr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7;p13">
              <a:extLst>
                <a:ext uri="{FF2B5EF4-FFF2-40B4-BE49-F238E27FC236}">
                  <a16:creationId xmlns:a16="http://schemas.microsoft.com/office/drawing/2014/main" id="{79561610-0665-3715-AE19-181E91AFBF2E}"/>
                </a:ext>
              </a:extLst>
            </p:cNvPr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88;p13">
              <a:extLst>
                <a:ext uri="{FF2B5EF4-FFF2-40B4-BE49-F238E27FC236}">
                  <a16:creationId xmlns:a16="http://schemas.microsoft.com/office/drawing/2014/main" id="{33C28287-6472-F91F-2B7F-0CCADDEC768B}"/>
                </a:ext>
              </a:extLst>
            </p:cNvPr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89;p13">
              <a:extLst>
                <a:ext uri="{FF2B5EF4-FFF2-40B4-BE49-F238E27FC236}">
                  <a16:creationId xmlns:a16="http://schemas.microsoft.com/office/drawing/2014/main" id="{131A46A6-DD43-113E-FC23-791796CDF894}"/>
                </a:ext>
              </a:extLst>
            </p:cNvPr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90;p13">
              <a:extLst>
                <a:ext uri="{FF2B5EF4-FFF2-40B4-BE49-F238E27FC236}">
                  <a16:creationId xmlns:a16="http://schemas.microsoft.com/office/drawing/2014/main" id="{13A28969-CF7E-75C3-883C-F1D412491DA1}"/>
                </a:ext>
              </a:extLst>
            </p:cNvPr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91;p13">
              <a:extLst>
                <a:ext uri="{FF2B5EF4-FFF2-40B4-BE49-F238E27FC236}">
                  <a16:creationId xmlns:a16="http://schemas.microsoft.com/office/drawing/2014/main" id="{14493AD4-C898-2C58-E843-4BE240536E74}"/>
                </a:ext>
              </a:extLst>
            </p:cNvPr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92;p13">
              <a:extLst>
                <a:ext uri="{FF2B5EF4-FFF2-40B4-BE49-F238E27FC236}">
                  <a16:creationId xmlns:a16="http://schemas.microsoft.com/office/drawing/2014/main" id="{AD5D30A0-2E8A-DDB0-B22C-0024ABA252D3}"/>
                </a:ext>
              </a:extLst>
            </p:cNvPr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93;p13">
              <a:extLst>
                <a:ext uri="{FF2B5EF4-FFF2-40B4-BE49-F238E27FC236}">
                  <a16:creationId xmlns:a16="http://schemas.microsoft.com/office/drawing/2014/main" id="{FF094435-F36B-ED92-B3F1-FABFD0312453}"/>
                </a:ext>
              </a:extLst>
            </p:cNvPr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94;p13">
              <a:extLst>
                <a:ext uri="{FF2B5EF4-FFF2-40B4-BE49-F238E27FC236}">
                  <a16:creationId xmlns:a16="http://schemas.microsoft.com/office/drawing/2014/main" id="{692F9665-AA8A-60A9-DFE9-A8DBB59DDED2}"/>
                </a:ext>
              </a:extLst>
            </p:cNvPr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95;p13">
              <a:extLst>
                <a:ext uri="{FF2B5EF4-FFF2-40B4-BE49-F238E27FC236}">
                  <a16:creationId xmlns:a16="http://schemas.microsoft.com/office/drawing/2014/main" id="{4EBE5096-ABCB-1078-9203-69662CDF2D79}"/>
                </a:ext>
              </a:extLst>
            </p:cNvPr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96;p13">
              <a:extLst>
                <a:ext uri="{FF2B5EF4-FFF2-40B4-BE49-F238E27FC236}">
                  <a16:creationId xmlns:a16="http://schemas.microsoft.com/office/drawing/2014/main" id="{13B668D4-546D-3E65-586D-971777E58213}"/>
                </a:ext>
              </a:extLst>
            </p:cNvPr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97;p13">
              <a:extLst>
                <a:ext uri="{FF2B5EF4-FFF2-40B4-BE49-F238E27FC236}">
                  <a16:creationId xmlns:a16="http://schemas.microsoft.com/office/drawing/2014/main" id="{7539431A-693E-5DEF-2F60-572D9F198631}"/>
                </a:ext>
              </a:extLst>
            </p:cNvPr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98;p13">
              <a:extLst>
                <a:ext uri="{FF2B5EF4-FFF2-40B4-BE49-F238E27FC236}">
                  <a16:creationId xmlns:a16="http://schemas.microsoft.com/office/drawing/2014/main" id="{5F889552-DC98-599D-5C89-FEC70ED31AD1}"/>
                </a:ext>
              </a:extLst>
            </p:cNvPr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99;p13">
              <a:extLst>
                <a:ext uri="{FF2B5EF4-FFF2-40B4-BE49-F238E27FC236}">
                  <a16:creationId xmlns:a16="http://schemas.microsoft.com/office/drawing/2014/main" id="{C9D1A2C2-F295-72F8-4213-3D53F2C8011F}"/>
                </a:ext>
              </a:extLst>
            </p:cNvPr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00;p13">
              <a:extLst>
                <a:ext uri="{FF2B5EF4-FFF2-40B4-BE49-F238E27FC236}">
                  <a16:creationId xmlns:a16="http://schemas.microsoft.com/office/drawing/2014/main" id="{B59D1A41-F192-B0C5-0108-C93A7DD21E41}"/>
                </a:ext>
              </a:extLst>
            </p:cNvPr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01;p13">
              <a:extLst>
                <a:ext uri="{FF2B5EF4-FFF2-40B4-BE49-F238E27FC236}">
                  <a16:creationId xmlns:a16="http://schemas.microsoft.com/office/drawing/2014/main" id="{E61800C5-7789-0872-FDCB-367929FC24AF}"/>
                </a:ext>
              </a:extLst>
            </p:cNvPr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02;p13">
              <a:extLst>
                <a:ext uri="{FF2B5EF4-FFF2-40B4-BE49-F238E27FC236}">
                  <a16:creationId xmlns:a16="http://schemas.microsoft.com/office/drawing/2014/main" id="{2C17266B-9241-7513-6582-5B0ABDB6B61C}"/>
                </a:ext>
              </a:extLst>
            </p:cNvPr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03;p13">
              <a:extLst>
                <a:ext uri="{FF2B5EF4-FFF2-40B4-BE49-F238E27FC236}">
                  <a16:creationId xmlns:a16="http://schemas.microsoft.com/office/drawing/2014/main" id="{F6D45DD5-0E72-C389-F5BF-451038577B76}"/>
                </a:ext>
              </a:extLst>
            </p:cNvPr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04;p13">
              <a:extLst>
                <a:ext uri="{FF2B5EF4-FFF2-40B4-BE49-F238E27FC236}">
                  <a16:creationId xmlns:a16="http://schemas.microsoft.com/office/drawing/2014/main" id="{F8874D84-375E-06BC-93DB-8F54FAD9CF85}"/>
                </a:ext>
              </a:extLst>
            </p:cNvPr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05;p13">
              <a:extLst>
                <a:ext uri="{FF2B5EF4-FFF2-40B4-BE49-F238E27FC236}">
                  <a16:creationId xmlns:a16="http://schemas.microsoft.com/office/drawing/2014/main" id="{8285E50C-88FD-C819-D1B3-10E2FB0C28AC}"/>
                </a:ext>
              </a:extLst>
            </p:cNvPr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06;p13">
              <a:extLst>
                <a:ext uri="{FF2B5EF4-FFF2-40B4-BE49-F238E27FC236}">
                  <a16:creationId xmlns:a16="http://schemas.microsoft.com/office/drawing/2014/main" id="{59BAC44D-C3F1-299E-7C98-0C06C276A1D2}"/>
                </a:ext>
              </a:extLst>
            </p:cNvPr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07;p13">
              <a:extLst>
                <a:ext uri="{FF2B5EF4-FFF2-40B4-BE49-F238E27FC236}">
                  <a16:creationId xmlns:a16="http://schemas.microsoft.com/office/drawing/2014/main" id="{E97E6CA7-B77D-19D5-7A40-0E82E667AEAF}"/>
                </a:ext>
              </a:extLst>
            </p:cNvPr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08;p13">
              <a:extLst>
                <a:ext uri="{FF2B5EF4-FFF2-40B4-BE49-F238E27FC236}">
                  <a16:creationId xmlns:a16="http://schemas.microsoft.com/office/drawing/2014/main" id="{58EDFDCB-4EE2-BBA2-748C-694169D9B3C8}"/>
                </a:ext>
              </a:extLst>
            </p:cNvPr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09;p13">
              <a:extLst>
                <a:ext uri="{FF2B5EF4-FFF2-40B4-BE49-F238E27FC236}">
                  <a16:creationId xmlns:a16="http://schemas.microsoft.com/office/drawing/2014/main" id="{2839395A-2814-14BD-8683-B66F302A8358}"/>
                </a:ext>
              </a:extLst>
            </p:cNvPr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10;p13">
              <a:extLst>
                <a:ext uri="{FF2B5EF4-FFF2-40B4-BE49-F238E27FC236}">
                  <a16:creationId xmlns:a16="http://schemas.microsoft.com/office/drawing/2014/main" id="{B64BFBB9-FC36-B2CB-01C9-363DA83F9DC7}"/>
                </a:ext>
              </a:extLst>
            </p:cNvPr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11;p13">
              <a:extLst>
                <a:ext uri="{FF2B5EF4-FFF2-40B4-BE49-F238E27FC236}">
                  <a16:creationId xmlns:a16="http://schemas.microsoft.com/office/drawing/2014/main" id="{8374C4C6-D25F-AA20-D45F-453E0B1B88D1}"/>
                </a:ext>
              </a:extLst>
            </p:cNvPr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2;p13">
              <a:extLst>
                <a:ext uri="{FF2B5EF4-FFF2-40B4-BE49-F238E27FC236}">
                  <a16:creationId xmlns:a16="http://schemas.microsoft.com/office/drawing/2014/main" id="{421B0ADE-5CF6-B220-5421-F092BE982F04}"/>
                </a:ext>
              </a:extLst>
            </p:cNvPr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3;p13">
              <a:extLst>
                <a:ext uri="{FF2B5EF4-FFF2-40B4-BE49-F238E27FC236}">
                  <a16:creationId xmlns:a16="http://schemas.microsoft.com/office/drawing/2014/main" id="{CDB48ACD-EA9E-8AD6-6A5A-3B9BF1EC3B1B}"/>
                </a:ext>
              </a:extLst>
            </p:cNvPr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4;p13">
              <a:extLst>
                <a:ext uri="{FF2B5EF4-FFF2-40B4-BE49-F238E27FC236}">
                  <a16:creationId xmlns:a16="http://schemas.microsoft.com/office/drawing/2014/main" id="{C2E4FA4C-93E2-3CB5-8C0A-7DF2E0B5AC4A}"/>
                </a:ext>
              </a:extLst>
            </p:cNvPr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5;p13">
              <a:extLst>
                <a:ext uri="{FF2B5EF4-FFF2-40B4-BE49-F238E27FC236}">
                  <a16:creationId xmlns:a16="http://schemas.microsoft.com/office/drawing/2014/main" id="{DD0166A6-FAC0-20BD-FAB3-D2BD63060C01}"/>
                </a:ext>
              </a:extLst>
            </p:cNvPr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16;p13">
              <a:extLst>
                <a:ext uri="{FF2B5EF4-FFF2-40B4-BE49-F238E27FC236}">
                  <a16:creationId xmlns:a16="http://schemas.microsoft.com/office/drawing/2014/main" id="{F9969B87-CB6B-A95B-0003-0640C9C8AE03}"/>
                </a:ext>
              </a:extLst>
            </p:cNvPr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17;p13">
              <a:extLst>
                <a:ext uri="{FF2B5EF4-FFF2-40B4-BE49-F238E27FC236}">
                  <a16:creationId xmlns:a16="http://schemas.microsoft.com/office/drawing/2014/main" id="{40061C49-A56D-EC17-7C78-96BD57D96241}"/>
                </a:ext>
              </a:extLst>
            </p:cNvPr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18;p13">
              <a:extLst>
                <a:ext uri="{FF2B5EF4-FFF2-40B4-BE49-F238E27FC236}">
                  <a16:creationId xmlns:a16="http://schemas.microsoft.com/office/drawing/2014/main" id="{6F1ACCFA-6278-36BF-5D04-9356BF84BD88}"/>
                </a:ext>
              </a:extLst>
            </p:cNvPr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19;p13">
              <a:extLst>
                <a:ext uri="{FF2B5EF4-FFF2-40B4-BE49-F238E27FC236}">
                  <a16:creationId xmlns:a16="http://schemas.microsoft.com/office/drawing/2014/main" id="{990316D5-6960-5068-BB06-2EF9C588BD61}"/>
                </a:ext>
              </a:extLst>
            </p:cNvPr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20;p13">
              <a:extLst>
                <a:ext uri="{FF2B5EF4-FFF2-40B4-BE49-F238E27FC236}">
                  <a16:creationId xmlns:a16="http://schemas.microsoft.com/office/drawing/2014/main" id="{1D67AB70-6B2A-0F94-3AD7-D8F4507E3F2F}"/>
                </a:ext>
              </a:extLst>
            </p:cNvPr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21;p13">
              <a:extLst>
                <a:ext uri="{FF2B5EF4-FFF2-40B4-BE49-F238E27FC236}">
                  <a16:creationId xmlns:a16="http://schemas.microsoft.com/office/drawing/2014/main" id="{588D6CCB-2C13-F1FD-204E-BF8E4CBEF973}"/>
                </a:ext>
              </a:extLst>
            </p:cNvPr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22;p13">
              <a:extLst>
                <a:ext uri="{FF2B5EF4-FFF2-40B4-BE49-F238E27FC236}">
                  <a16:creationId xmlns:a16="http://schemas.microsoft.com/office/drawing/2014/main" id="{973C20C9-8DBF-1AA9-13E1-8175912D477F}"/>
                </a:ext>
              </a:extLst>
            </p:cNvPr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23;p13">
              <a:extLst>
                <a:ext uri="{FF2B5EF4-FFF2-40B4-BE49-F238E27FC236}">
                  <a16:creationId xmlns:a16="http://schemas.microsoft.com/office/drawing/2014/main" id="{C2C0345E-B885-855F-570E-EE2C84CC32CE}"/>
                </a:ext>
              </a:extLst>
            </p:cNvPr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24;p13">
              <a:extLst>
                <a:ext uri="{FF2B5EF4-FFF2-40B4-BE49-F238E27FC236}">
                  <a16:creationId xmlns:a16="http://schemas.microsoft.com/office/drawing/2014/main" id="{0B8448A2-ADC0-517F-CCEC-D66DDAD39771}"/>
                </a:ext>
              </a:extLst>
            </p:cNvPr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25;p13">
              <a:extLst>
                <a:ext uri="{FF2B5EF4-FFF2-40B4-BE49-F238E27FC236}">
                  <a16:creationId xmlns:a16="http://schemas.microsoft.com/office/drawing/2014/main" id="{DE01BD02-DC8F-49B7-51E1-6FA284621E56}"/>
                </a:ext>
              </a:extLst>
            </p:cNvPr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6;p13">
              <a:extLst>
                <a:ext uri="{FF2B5EF4-FFF2-40B4-BE49-F238E27FC236}">
                  <a16:creationId xmlns:a16="http://schemas.microsoft.com/office/drawing/2014/main" id="{9A94F503-7F3F-B3C0-34B6-91A3E61981E6}"/>
                </a:ext>
              </a:extLst>
            </p:cNvPr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7;p13">
              <a:extLst>
                <a:ext uri="{FF2B5EF4-FFF2-40B4-BE49-F238E27FC236}">
                  <a16:creationId xmlns:a16="http://schemas.microsoft.com/office/drawing/2014/main" id="{4E2BF97D-0472-9691-0A57-6AA27C40C522}"/>
                </a:ext>
              </a:extLst>
            </p:cNvPr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28;p13">
              <a:extLst>
                <a:ext uri="{FF2B5EF4-FFF2-40B4-BE49-F238E27FC236}">
                  <a16:creationId xmlns:a16="http://schemas.microsoft.com/office/drawing/2014/main" id="{791C689D-1553-8EDB-DCAF-0E061A708D0D}"/>
                </a:ext>
              </a:extLst>
            </p:cNvPr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29;p13">
              <a:extLst>
                <a:ext uri="{FF2B5EF4-FFF2-40B4-BE49-F238E27FC236}">
                  <a16:creationId xmlns:a16="http://schemas.microsoft.com/office/drawing/2014/main" id="{3C67A03B-C5CA-5806-4B2D-1CE7F4297CFB}"/>
                </a:ext>
              </a:extLst>
            </p:cNvPr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30;p13">
              <a:extLst>
                <a:ext uri="{FF2B5EF4-FFF2-40B4-BE49-F238E27FC236}">
                  <a16:creationId xmlns:a16="http://schemas.microsoft.com/office/drawing/2014/main" id="{7F2B0F36-3FB2-9C5E-5B35-960ADDC8E23C}"/>
                </a:ext>
              </a:extLst>
            </p:cNvPr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31;p13">
              <a:extLst>
                <a:ext uri="{FF2B5EF4-FFF2-40B4-BE49-F238E27FC236}">
                  <a16:creationId xmlns:a16="http://schemas.microsoft.com/office/drawing/2014/main" id="{AB5BC1F3-8A0E-3FEC-FDF2-D9A481A9C182}"/>
                </a:ext>
              </a:extLst>
            </p:cNvPr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32;p13">
              <a:extLst>
                <a:ext uri="{FF2B5EF4-FFF2-40B4-BE49-F238E27FC236}">
                  <a16:creationId xmlns:a16="http://schemas.microsoft.com/office/drawing/2014/main" id="{87E5A8F8-7EFD-8D41-245D-BA79C524BAD6}"/>
                </a:ext>
              </a:extLst>
            </p:cNvPr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33;p13">
              <a:extLst>
                <a:ext uri="{FF2B5EF4-FFF2-40B4-BE49-F238E27FC236}">
                  <a16:creationId xmlns:a16="http://schemas.microsoft.com/office/drawing/2014/main" id="{A8BE774A-B681-E5DB-D7F2-C6B8C4DA96B6}"/>
                </a:ext>
              </a:extLst>
            </p:cNvPr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34;p13">
              <a:extLst>
                <a:ext uri="{FF2B5EF4-FFF2-40B4-BE49-F238E27FC236}">
                  <a16:creationId xmlns:a16="http://schemas.microsoft.com/office/drawing/2014/main" id="{D909C0FB-AB66-CFE3-D655-D15C47E32BFD}"/>
                </a:ext>
              </a:extLst>
            </p:cNvPr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35;p13">
              <a:extLst>
                <a:ext uri="{FF2B5EF4-FFF2-40B4-BE49-F238E27FC236}">
                  <a16:creationId xmlns:a16="http://schemas.microsoft.com/office/drawing/2014/main" id="{102DB51A-D654-6BF1-AD77-14A57A4B8659}"/>
                </a:ext>
              </a:extLst>
            </p:cNvPr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6;p13">
              <a:extLst>
                <a:ext uri="{FF2B5EF4-FFF2-40B4-BE49-F238E27FC236}">
                  <a16:creationId xmlns:a16="http://schemas.microsoft.com/office/drawing/2014/main" id="{7F324EE4-5359-0AD8-C876-4081024C6CF1}"/>
                </a:ext>
              </a:extLst>
            </p:cNvPr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7;p13">
              <a:extLst>
                <a:ext uri="{FF2B5EF4-FFF2-40B4-BE49-F238E27FC236}">
                  <a16:creationId xmlns:a16="http://schemas.microsoft.com/office/drawing/2014/main" id="{D4E17E2B-0BD2-831A-6B7E-A7F8CD04BB06}"/>
                </a:ext>
              </a:extLst>
            </p:cNvPr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38;p13">
              <a:extLst>
                <a:ext uri="{FF2B5EF4-FFF2-40B4-BE49-F238E27FC236}">
                  <a16:creationId xmlns:a16="http://schemas.microsoft.com/office/drawing/2014/main" id="{3F245F7A-3A80-11F7-E644-14F0CC0FEEAD}"/>
                </a:ext>
              </a:extLst>
            </p:cNvPr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39;p13">
              <a:extLst>
                <a:ext uri="{FF2B5EF4-FFF2-40B4-BE49-F238E27FC236}">
                  <a16:creationId xmlns:a16="http://schemas.microsoft.com/office/drawing/2014/main" id="{2122C70A-E873-BAE9-888D-3AB9CF1504FA}"/>
                </a:ext>
              </a:extLst>
            </p:cNvPr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40;p13">
              <a:extLst>
                <a:ext uri="{FF2B5EF4-FFF2-40B4-BE49-F238E27FC236}">
                  <a16:creationId xmlns:a16="http://schemas.microsoft.com/office/drawing/2014/main" id="{5B074A76-CB3F-92BD-54CB-5844346428D7}"/>
                </a:ext>
              </a:extLst>
            </p:cNvPr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1;p13">
              <a:extLst>
                <a:ext uri="{FF2B5EF4-FFF2-40B4-BE49-F238E27FC236}">
                  <a16:creationId xmlns:a16="http://schemas.microsoft.com/office/drawing/2014/main" id="{682B382D-F9D3-1BCD-3375-F8596C4DB342}"/>
                </a:ext>
              </a:extLst>
            </p:cNvPr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2;p13">
              <a:extLst>
                <a:ext uri="{FF2B5EF4-FFF2-40B4-BE49-F238E27FC236}">
                  <a16:creationId xmlns:a16="http://schemas.microsoft.com/office/drawing/2014/main" id="{B2B4692E-DFE8-44B4-67A7-DA8DF10AAEB4}"/>
                </a:ext>
              </a:extLst>
            </p:cNvPr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3;p13">
              <a:extLst>
                <a:ext uri="{FF2B5EF4-FFF2-40B4-BE49-F238E27FC236}">
                  <a16:creationId xmlns:a16="http://schemas.microsoft.com/office/drawing/2014/main" id="{A9DCE6CD-FB07-31AF-E5CF-4420000F863F}"/>
                </a:ext>
              </a:extLst>
            </p:cNvPr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4;p13">
              <a:extLst>
                <a:ext uri="{FF2B5EF4-FFF2-40B4-BE49-F238E27FC236}">
                  <a16:creationId xmlns:a16="http://schemas.microsoft.com/office/drawing/2014/main" id="{5C0AEB40-484F-C37D-B21D-1B18CC4B7E4B}"/>
                </a:ext>
              </a:extLst>
            </p:cNvPr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5;p13">
              <a:extLst>
                <a:ext uri="{FF2B5EF4-FFF2-40B4-BE49-F238E27FC236}">
                  <a16:creationId xmlns:a16="http://schemas.microsoft.com/office/drawing/2014/main" id="{33CBAE96-D3EF-C578-B1D8-ED86BBAB6B30}"/>
                </a:ext>
              </a:extLst>
            </p:cNvPr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6;p13">
              <a:extLst>
                <a:ext uri="{FF2B5EF4-FFF2-40B4-BE49-F238E27FC236}">
                  <a16:creationId xmlns:a16="http://schemas.microsoft.com/office/drawing/2014/main" id="{3BF56839-953F-D9AF-B493-8B04BB9D3A90}"/>
                </a:ext>
              </a:extLst>
            </p:cNvPr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7;p13">
              <a:extLst>
                <a:ext uri="{FF2B5EF4-FFF2-40B4-BE49-F238E27FC236}">
                  <a16:creationId xmlns:a16="http://schemas.microsoft.com/office/drawing/2014/main" id="{B3759429-2867-E218-78A9-90DE2C4E1FFA}"/>
                </a:ext>
              </a:extLst>
            </p:cNvPr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48;p13">
              <a:extLst>
                <a:ext uri="{FF2B5EF4-FFF2-40B4-BE49-F238E27FC236}">
                  <a16:creationId xmlns:a16="http://schemas.microsoft.com/office/drawing/2014/main" id="{FFA0BA71-90CD-4832-33B0-82BF687C3334}"/>
                </a:ext>
              </a:extLst>
            </p:cNvPr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49;p13">
              <a:extLst>
                <a:ext uri="{FF2B5EF4-FFF2-40B4-BE49-F238E27FC236}">
                  <a16:creationId xmlns:a16="http://schemas.microsoft.com/office/drawing/2014/main" id="{DDD505F6-5160-34F7-C8ED-7272A8EDE37A}"/>
                </a:ext>
              </a:extLst>
            </p:cNvPr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0;p13">
              <a:extLst>
                <a:ext uri="{FF2B5EF4-FFF2-40B4-BE49-F238E27FC236}">
                  <a16:creationId xmlns:a16="http://schemas.microsoft.com/office/drawing/2014/main" id="{69D6FF39-9AAE-F0A2-B3F7-9DAD52A23E89}"/>
                </a:ext>
              </a:extLst>
            </p:cNvPr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1;p13">
              <a:extLst>
                <a:ext uri="{FF2B5EF4-FFF2-40B4-BE49-F238E27FC236}">
                  <a16:creationId xmlns:a16="http://schemas.microsoft.com/office/drawing/2014/main" id="{FD9AD8D3-B5E9-A4CF-9A21-788164CD0F2F}"/>
                </a:ext>
              </a:extLst>
            </p:cNvPr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2;p13">
              <a:extLst>
                <a:ext uri="{FF2B5EF4-FFF2-40B4-BE49-F238E27FC236}">
                  <a16:creationId xmlns:a16="http://schemas.microsoft.com/office/drawing/2014/main" id="{DBD2467D-7BBC-1A99-E5D0-B57DBA632E15}"/>
                </a:ext>
              </a:extLst>
            </p:cNvPr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3;p13">
              <a:extLst>
                <a:ext uri="{FF2B5EF4-FFF2-40B4-BE49-F238E27FC236}">
                  <a16:creationId xmlns:a16="http://schemas.microsoft.com/office/drawing/2014/main" id="{C3D929B9-D694-4D5C-7F11-C010E145B8C3}"/>
                </a:ext>
              </a:extLst>
            </p:cNvPr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4;p13">
              <a:extLst>
                <a:ext uri="{FF2B5EF4-FFF2-40B4-BE49-F238E27FC236}">
                  <a16:creationId xmlns:a16="http://schemas.microsoft.com/office/drawing/2014/main" id="{1938689F-CAEF-5B58-A0E1-64B91F49E664}"/>
                </a:ext>
              </a:extLst>
            </p:cNvPr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5;p13">
              <a:extLst>
                <a:ext uri="{FF2B5EF4-FFF2-40B4-BE49-F238E27FC236}">
                  <a16:creationId xmlns:a16="http://schemas.microsoft.com/office/drawing/2014/main" id="{8E61C111-7585-9E6C-CC64-F88190514DB1}"/>
                </a:ext>
              </a:extLst>
            </p:cNvPr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56;p13">
              <a:extLst>
                <a:ext uri="{FF2B5EF4-FFF2-40B4-BE49-F238E27FC236}">
                  <a16:creationId xmlns:a16="http://schemas.microsoft.com/office/drawing/2014/main" id="{556B4EFA-CA47-8791-280B-CDA103D91CE1}"/>
                </a:ext>
              </a:extLst>
            </p:cNvPr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7;p13">
              <a:extLst>
                <a:ext uri="{FF2B5EF4-FFF2-40B4-BE49-F238E27FC236}">
                  <a16:creationId xmlns:a16="http://schemas.microsoft.com/office/drawing/2014/main" id="{B3D8B622-5F0F-7414-F910-F8624E98EE3A}"/>
                </a:ext>
              </a:extLst>
            </p:cNvPr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58;p13">
              <a:extLst>
                <a:ext uri="{FF2B5EF4-FFF2-40B4-BE49-F238E27FC236}">
                  <a16:creationId xmlns:a16="http://schemas.microsoft.com/office/drawing/2014/main" id="{2A2A15C5-2980-325E-6FC2-26DB1EA795C5}"/>
                </a:ext>
              </a:extLst>
            </p:cNvPr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59;p13">
              <a:extLst>
                <a:ext uri="{FF2B5EF4-FFF2-40B4-BE49-F238E27FC236}">
                  <a16:creationId xmlns:a16="http://schemas.microsoft.com/office/drawing/2014/main" id="{47B4343B-B666-47DE-6001-7A2C171A1177}"/>
                </a:ext>
              </a:extLst>
            </p:cNvPr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0;p13">
              <a:extLst>
                <a:ext uri="{FF2B5EF4-FFF2-40B4-BE49-F238E27FC236}">
                  <a16:creationId xmlns:a16="http://schemas.microsoft.com/office/drawing/2014/main" id="{508E1092-4E51-8B24-0F75-F7E60444DBF3}"/>
                </a:ext>
              </a:extLst>
            </p:cNvPr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1;p13">
              <a:extLst>
                <a:ext uri="{FF2B5EF4-FFF2-40B4-BE49-F238E27FC236}">
                  <a16:creationId xmlns:a16="http://schemas.microsoft.com/office/drawing/2014/main" id="{CB01C6B0-396C-39B0-7647-81AE5556060A}"/>
                </a:ext>
              </a:extLst>
            </p:cNvPr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2;p13">
              <a:extLst>
                <a:ext uri="{FF2B5EF4-FFF2-40B4-BE49-F238E27FC236}">
                  <a16:creationId xmlns:a16="http://schemas.microsoft.com/office/drawing/2014/main" id="{79139C32-3C2E-B83C-BE0B-6DB44DFE3303}"/>
                </a:ext>
              </a:extLst>
            </p:cNvPr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63;p13">
              <a:extLst>
                <a:ext uri="{FF2B5EF4-FFF2-40B4-BE49-F238E27FC236}">
                  <a16:creationId xmlns:a16="http://schemas.microsoft.com/office/drawing/2014/main" id="{28E468A5-110D-8380-7E09-A81C98056FC8}"/>
                </a:ext>
              </a:extLst>
            </p:cNvPr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3327649" y="555976"/>
            <a:ext cx="5641614" cy="764576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4289115" y="647339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400" dirty="0">
                <a:solidFill>
                  <a:srgbClr val="FDFFAE"/>
                </a:solidFill>
                <a:latin typeface="Bahnschrift Light" panose="020B0502040204020203" pitchFamily="34" charset="0"/>
              </a:rPr>
              <a:t>ABOUT PROJECT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D724BC-531B-1178-8E66-0491DEBDC40B}"/>
              </a:ext>
            </a:extLst>
          </p:cNvPr>
          <p:cNvGrpSpPr/>
          <p:nvPr/>
        </p:nvGrpSpPr>
        <p:grpSpPr>
          <a:xfrm>
            <a:off x="2184399" y="523390"/>
            <a:ext cx="1143249" cy="868144"/>
            <a:chOff x="1903450" y="555977"/>
            <a:chExt cx="1147960" cy="871722"/>
          </a:xfrm>
          <a:noFill/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A8BF4821-604C-82FF-4110-119C3FB80368}"/>
                </a:ext>
              </a:extLst>
            </p:cNvPr>
            <p:cNvSpPr/>
            <p:nvPr/>
          </p:nvSpPr>
          <p:spPr>
            <a:xfrm>
              <a:off x="1903450" y="555977"/>
              <a:ext cx="871722" cy="871722"/>
            </a:xfrm>
            <a:prstGeom prst="flowChartConnector">
              <a:avLst/>
            </a:prstGeom>
            <a:grpFill/>
            <a:ln w="28575">
              <a:solidFill>
                <a:srgbClr val="FDFFAE"/>
              </a:solidFill>
            </a:ln>
            <a:effectLst>
              <a:outerShdw blurRad="190500" dist="469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5B171-0ED9-426D-7B7D-BB91467AC5BD}"/>
                </a:ext>
              </a:extLst>
            </p:cNvPr>
            <p:cNvSpPr txBox="1"/>
            <p:nvPr/>
          </p:nvSpPr>
          <p:spPr>
            <a:xfrm>
              <a:off x="2190761" y="634278"/>
              <a:ext cx="860649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DFFAE"/>
                  </a:solidFill>
                  <a:latin typeface="Bahnschrift Condensed" panose="020B0502040204020203" pitchFamily="34" charset="0"/>
                </a:rPr>
                <a:t>1</a:t>
              </a:r>
              <a:endParaRPr lang="en-IN" sz="3600" dirty="0">
                <a:solidFill>
                  <a:srgbClr val="FDFFAE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0" y="5887703"/>
            <a:ext cx="12191280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250" y="5908491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786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117912-F894-EBF8-2B91-2A23C78988C2}"/>
              </a:ext>
            </a:extLst>
          </p:cNvPr>
          <p:cNvSpPr/>
          <p:nvPr/>
        </p:nvSpPr>
        <p:spPr>
          <a:xfrm>
            <a:off x="313149" y="317105"/>
            <a:ext cx="11427343" cy="6122661"/>
          </a:xfrm>
          <a:prstGeom prst="rect">
            <a:avLst/>
          </a:prstGeom>
          <a:noFill/>
          <a:ln w="19050">
            <a:solidFill>
              <a:srgbClr val="007965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2799312" y="579663"/>
            <a:ext cx="6363006" cy="571997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B3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" y="5919130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BD378-242C-901B-62C4-5BF29889319C}"/>
              </a:ext>
            </a:extLst>
          </p:cNvPr>
          <p:cNvSpPr txBox="1"/>
          <p:nvPr/>
        </p:nvSpPr>
        <p:spPr>
          <a:xfrm>
            <a:off x="172610" y="3413446"/>
            <a:ext cx="4811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7" y="591913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E71DB31A-D657-5DA3-AA8F-DFA837F784ED}"/>
              </a:ext>
            </a:extLst>
          </p:cNvPr>
          <p:cNvSpPr txBox="1">
            <a:spLocks/>
          </p:cNvSpPr>
          <p:nvPr/>
        </p:nvSpPr>
        <p:spPr>
          <a:xfrm>
            <a:off x="4101268" y="738195"/>
            <a:ext cx="3851107" cy="7049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rgbClr val="FDFFAE"/>
                </a:solidFill>
                <a:latin typeface="Bahnschrift SemiBold" panose="020B0502040204020203" pitchFamily="34" charset="0"/>
              </a:rPr>
              <a:t>GRAPHICAL</a:t>
            </a:r>
            <a:r>
              <a:rPr lang="en-IN" sz="1600" dirty="0">
                <a:solidFill>
                  <a:srgbClr val="007965"/>
                </a:solidFill>
                <a:latin typeface="Bahnschrift SemiBold" panose="020B0502040204020203" pitchFamily="34" charset="0"/>
              </a:rPr>
              <a:t> </a:t>
            </a:r>
            <a:r>
              <a:rPr lang="en-IN" sz="1600" dirty="0">
                <a:solidFill>
                  <a:srgbClr val="FDFFAE"/>
                </a:solidFill>
                <a:latin typeface="Bahnschrift SemiBold" panose="020B0502040204020203" pitchFamily="34" charset="0"/>
              </a:rPr>
              <a:t>REPRESNTATION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C4B69EF-353F-1A28-2E6A-1329A0482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7327056"/>
              </p:ext>
            </p:extLst>
          </p:nvPr>
        </p:nvGraphicFramePr>
        <p:xfrm>
          <a:off x="1231371" y="1624639"/>
          <a:ext cx="9699422" cy="412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CA6D1DE6-7477-A9F4-D78F-02D561D41190}"/>
              </a:ext>
            </a:extLst>
          </p:cNvPr>
          <p:cNvSpPr/>
          <p:nvPr/>
        </p:nvSpPr>
        <p:spPr>
          <a:xfrm>
            <a:off x="2060396" y="3892673"/>
            <a:ext cx="1790700" cy="533337"/>
          </a:xfrm>
          <a:prstGeom prst="foldedCorner">
            <a:avLst/>
          </a:prstGeom>
          <a:gradFill>
            <a:gsLst>
              <a:gs pos="95000">
                <a:schemeClr val="bg1"/>
              </a:gs>
              <a:gs pos="29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1E9C0A-6038-5BCD-1C49-FC1CA34A46D5}"/>
              </a:ext>
            </a:extLst>
          </p:cNvPr>
          <p:cNvSpPr txBox="1"/>
          <p:nvPr/>
        </p:nvSpPr>
        <p:spPr>
          <a:xfrm>
            <a:off x="2127647" y="3917991"/>
            <a:ext cx="17018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Bahnschrift" panose="020B0502040204020203" pitchFamily="34" charset="0"/>
              </a:rPr>
              <a:t>USB Drives are the most selling 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6C59AB7F-331F-278E-AA30-712CD48F6985}"/>
              </a:ext>
            </a:extLst>
          </p:cNvPr>
          <p:cNvSpPr/>
          <p:nvPr/>
        </p:nvSpPr>
        <p:spPr>
          <a:xfrm>
            <a:off x="5207799" y="3892673"/>
            <a:ext cx="1790700" cy="533337"/>
          </a:xfrm>
          <a:prstGeom prst="foldedCorner">
            <a:avLst/>
          </a:prstGeom>
          <a:gradFill>
            <a:gsLst>
              <a:gs pos="95000">
                <a:schemeClr val="bg1"/>
              </a:gs>
              <a:gs pos="29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2C5960-93B8-40A4-3B20-AB604E13FB08}"/>
              </a:ext>
            </a:extLst>
          </p:cNvPr>
          <p:cNvSpPr txBox="1"/>
          <p:nvPr/>
        </p:nvSpPr>
        <p:spPr>
          <a:xfrm>
            <a:off x="5223532" y="3959286"/>
            <a:ext cx="17018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Bahnschrift" panose="020B0502040204020203" pitchFamily="34" charset="0"/>
              </a:rPr>
              <a:t>Mouse are the most selling 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1C4A51B4-451F-3F49-80CF-92D813C57BB1}"/>
              </a:ext>
            </a:extLst>
          </p:cNvPr>
          <p:cNvSpPr/>
          <p:nvPr/>
        </p:nvSpPr>
        <p:spPr>
          <a:xfrm>
            <a:off x="8266968" y="3892673"/>
            <a:ext cx="1790700" cy="533337"/>
          </a:xfrm>
          <a:prstGeom prst="foldedCorner">
            <a:avLst/>
          </a:prstGeom>
          <a:gradFill>
            <a:gsLst>
              <a:gs pos="95000">
                <a:schemeClr val="bg1"/>
              </a:gs>
              <a:gs pos="29000">
                <a:srgbClr val="92D050"/>
              </a:gs>
            </a:gsLst>
            <a:lin ang="27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C539CE-7F7D-668F-F8BB-7AD0517C7EF9}"/>
              </a:ext>
            </a:extLst>
          </p:cNvPr>
          <p:cNvSpPr txBox="1"/>
          <p:nvPr/>
        </p:nvSpPr>
        <p:spPr>
          <a:xfrm>
            <a:off x="8226306" y="3936666"/>
            <a:ext cx="170180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Bahnschrift" panose="020B0502040204020203" pitchFamily="34" charset="0"/>
              </a:rPr>
              <a:t>Personal laptop are the most selling </a:t>
            </a:r>
          </a:p>
        </p:txBody>
      </p:sp>
    </p:spTree>
    <p:extLst>
      <p:ext uri="{BB962C8B-B14F-4D97-AF65-F5344CB8AC3E}">
        <p14:creationId xmlns:p14="http://schemas.microsoft.com/office/powerpoint/2010/main" val="10478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0" y="-67626"/>
            <a:ext cx="12192000" cy="6925626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7475593A-032B-404B-C64E-2AED3D6A9F04}"/>
              </a:ext>
            </a:extLst>
          </p:cNvPr>
          <p:cNvSpPr/>
          <p:nvPr/>
        </p:nvSpPr>
        <p:spPr>
          <a:xfrm>
            <a:off x="1874107" y="2322282"/>
            <a:ext cx="8107599" cy="2145810"/>
          </a:xfrm>
          <a:prstGeom prst="round2DiagRect">
            <a:avLst/>
          </a:prstGeom>
          <a:gradFill>
            <a:gsLst>
              <a:gs pos="95000">
                <a:srgbClr val="7CC392"/>
              </a:gs>
              <a:gs pos="14000">
                <a:srgbClr val="92D050"/>
              </a:gs>
              <a:gs pos="100000">
                <a:srgbClr val="D6FFBE"/>
              </a:gs>
            </a:gsLst>
            <a:lin ang="2700000" scaled="1"/>
          </a:gradFill>
          <a:ln w="22225">
            <a:noFill/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9117912-F894-EBF8-2B91-2A23C78988C2}"/>
              </a:ext>
            </a:extLst>
          </p:cNvPr>
          <p:cNvSpPr/>
          <p:nvPr/>
        </p:nvSpPr>
        <p:spPr>
          <a:xfrm>
            <a:off x="647700" y="456704"/>
            <a:ext cx="10950742" cy="5713426"/>
          </a:xfrm>
          <a:prstGeom prst="rect">
            <a:avLst/>
          </a:prstGeom>
          <a:noFill/>
          <a:ln w="25400">
            <a:solidFill>
              <a:srgbClr val="FDFFAE">
                <a:alpha val="9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789894" y="31996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0894" y="314569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6BD378-242C-901B-62C4-5BF29889319C}"/>
              </a:ext>
            </a:extLst>
          </p:cNvPr>
          <p:cNvSpPr txBox="1"/>
          <p:nvPr/>
        </p:nvSpPr>
        <p:spPr>
          <a:xfrm>
            <a:off x="210710" y="3413446"/>
            <a:ext cx="4811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71DB31A-D657-5DA3-AA8F-DFA837F784ED}"/>
              </a:ext>
            </a:extLst>
          </p:cNvPr>
          <p:cNvSpPr txBox="1">
            <a:spLocks/>
          </p:cNvSpPr>
          <p:nvPr/>
        </p:nvSpPr>
        <p:spPr>
          <a:xfrm>
            <a:off x="4314758" y="2936921"/>
            <a:ext cx="3851107" cy="704928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6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932B5-1AEA-0F3A-288B-14A8029866B5}"/>
              </a:ext>
            </a:extLst>
          </p:cNvPr>
          <p:cNvCxnSpPr>
            <a:cxnSpLocks/>
          </p:cNvCxnSpPr>
          <p:nvPr/>
        </p:nvCxnSpPr>
        <p:spPr>
          <a:xfrm>
            <a:off x="3184755" y="3899352"/>
            <a:ext cx="611777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E63BE4-B9DE-558E-4A68-5C3D28B3587A}"/>
              </a:ext>
            </a:extLst>
          </p:cNvPr>
          <p:cNvSpPr txBox="1"/>
          <p:nvPr/>
        </p:nvSpPr>
        <p:spPr>
          <a:xfrm>
            <a:off x="6983870" y="4554956"/>
            <a:ext cx="3789306" cy="707886"/>
          </a:xfrm>
          <a:prstGeom prst="rect">
            <a:avLst/>
          </a:prstGeom>
          <a:noFill/>
          <a:effectLst>
            <a:outerShdw blurRad="190500" dist="889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1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0" y="-57676"/>
            <a:ext cx="12288154" cy="691567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152400" dist="101600" dir="2700000" sx="89000" sy="89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655140" y="347968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6140" y="342568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9E47F643-470C-FF16-A412-0F34650B7232}"/>
              </a:ext>
            </a:extLst>
          </p:cNvPr>
          <p:cNvSpPr/>
          <p:nvPr/>
        </p:nvSpPr>
        <p:spPr>
          <a:xfrm>
            <a:off x="647700" y="1048624"/>
            <a:ext cx="11010900" cy="4984564"/>
          </a:xfrm>
          <a:prstGeom prst="roundRect">
            <a:avLst/>
          </a:prstGeom>
          <a:noFill/>
          <a:ln w="25400">
            <a:solidFill>
              <a:srgbClr val="FDFFAE"/>
            </a:solidFill>
          </a:ln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3957917" y="224270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400" dirty="0">
                <a:solidFill>
                  <a:srgbClr val="FBFF4F"/>
                </a:solidFill>
                <a:latin typeface="Bahnschrift Light" panose="020B0502040204020203" pitchFamily="34" charset="0"/>
              </a:rPr>
              <a:t>ABOUT PROJECT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9E6D6F-7D74-E6C3-F4E8-228F246A1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33188"/>
            <a:ext cx="615590" cy="6446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26480F-4DD4-2595-488E-613C914675BA}"/>
              </a:ext>
            </a:extLst>
          </p:cNvPr>
          <p:cNvSpPr txBox="1"/>
          <p:nvPr/>
        </p:nvSpPr>
        <p:spPr>
          <a:xfrm>
            <a:off x="1270271" y="1647516"/>
            <a:ext cx="100496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FBFF4F"/>
                </a:solidFill>
                <a:latin typeface="Bahnschrift" panose="020B0502040204020203" pitchFamily="34" charset="0"/>
              </a:rPr>
              <a:t>INTRODUCTION</a:t>
            </a:r>
            <a:r>
              <a:rPr lang="en-US" sz="2400" noProof="1">
                <a:solidFill>
                  <a:srgbClr val="B3FFAE"/>
                </a:solidFill>
                <a:latin typeface="Bahnschrift" panose="020B0502040204020203" pitchFamily="34" charset="0"/>
              </a:rPr>
              <a:t> </a:t>
            </a:r>
            <a:r>
              <a:rPr lang="en-US" sz="2200" noProof="1">
                <a:solidFill>
                  <a:srgbClr val="FDFFAE"/>
                </a:solidFill>
                <a:latin typeface="Bahnschrift" panose="020B0502040204020203" pitchFamily="34" charset="0"/>
              </a:rPr>
              <a:t>: </a:t>
            </a:r>
            <a:r>
              <a:rPr lang="en-US" sz="2200" b="0" i="0" noProof="1">
                <a:solidFill>
                  <a:srgbClr val="F8FFDB"/>
                </a:solidFill>
                <a:effectLst/>
                <a:latin typeface="Bahnschrift Light" panose="020B0502040204020203" pitchFamily="34" charset="0"/>
              </a:rPr>
              <a:t>Atliq Hardwares (imaginary company) is one of the leading computer hardware producers in India and well expanded in other countries too.</a:t>
            </a:r>
            <a:endParaRPr lang="en-US" sz="2200" noProof="1">
              <a:solidFill>
                <a:srgbClr val="F8FFD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6F56D-9A22-D4C2-E498-7B7C5F34FF62}"/>
              </a:ext>
            </a:extLst>
          </p:cNvPr>
          <p:cNvSpPr txBox="1"/>
          <p:nvPr/>
        </p:nvSpPr>
        <p:spPr>
          <a:xfrm>
            <a:off x="1287876" y="3231671"/>
            <a:ext cx="9730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FBFF4F"/>
                </a:solidFill>
                <a:latin typeface="Bahnschrift" panose="020B0502040204020203" pitchFamily="34" charset="0"/>
              </a:rPr>
              <a:t>PROBLEM</a:t>
            </a:r>
            <a:r>
              <a:rPr lang="en-US" sz="24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 </a:t>
            </a:r>
            <a:r>
              <a:rPr lang="en-US" sz="2400" noProof="1">
                <a:solidFill>
                  <a:srgbClr val="F8FFDB"/>
                </a:solidFill>
                <a:latin typeface="Bahnschrift" panose="020B0502040204020203" pitchFamily="34" charset="0"/>
              </a:rPr>
              <a:t>:  </a:t>
            </a:r>
            <a:r>
              <a:rPr lang="en-US" sz="2200" noProof="1">
                <a:solidFill>
                  <a:srgbClr val="F8FFDB"/>
                </a:solidFill>
                <a:latin typeface="Bahnschrift Light" panose="020B0502040204020203" pitchFamily="34" charset="0"/>
              </a:rPr>
              <a:t>T</a:t>
            </a:r>
            <a:r>
              <a:rPr lang="en-US" sz="2200" b="0" i="0" dirty="0">
                <a:solidFill>
                  <a:srgbClr val="F8FFDB"/>
                </a:solidFill>
                <a:effectLst/>
                <a:latin typeface="Bahnschrift Light" panose="020B0502040204020203" pitchFamily="34" charset="0"/>
              </a:rPr>
              <a:t>he management noticed that they do not get enough insights   to make quick and smart data-informed decisions.</a:t>
            </a:r>
            <a:endParaRPr lang="en-US" sz="2200" noProof="1">
              <a:solidFill>
                <a:srgbClr val="F8FFDB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CC99850-8688-4AFD-BF67-4192780262CB}"/>
              </a:ext>
            </a:extLst>
          </p:cNvPr>
          <p:cNvSpPr/>
          <p:nvPr/>
        </p:nvSpPr>
        <p:spPr>
          <a:xfrm>
            <a:off x="888190" y="1752748"/>
            <a:ext cx="279220" cy="279220"/>
          </a:xfrm>
          <a:prstGeom prst="flowChartConnector">
            <a:avLst/>
          </a:prstGeom>
          <a:gradFill>
            <a:gsLst>
              <a:gs pos="100000">
                <a:srgbClr val="FDFFAE"/>
              </a:gs>
              <a:gs pos="0">
                <a:schemeClr val="tx1">
                  <a:lumMod val="85000"/>
                  <a:lumOff val="15000"/>
                </a:schemeClr>
              </a:gs>
              <a:gs pos="30000">
                <a:srgbClr val="228765"/>
              </a:gs>
              <a:gs pos="15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B1FF818-8411-3175-0381-5E24003E1E23}"/>
              </a:ext>
            </a:extLst>
          </p:cNvPr>
          <p:cNvSpPr/>
          <p:nvPr/>
        </p:nvSpPr>
        <p:spPr>
          <a:xfrm>
            <a:off x="883506" y="3371325"/>
            <a:ext cx="279220" cy="279220"/>
          </a:xfrm>
          <a:prstGeom prst="flowChartConnector">
            <a:avLst/>
          </a:prstGeom>
          <a:gradFill>
            <a:gsLst>
              <a:gs pos="100000">
                <a:srgbClr val="FDFFAE"/>
              </a:gs>
              <a:gs pos="0">
                <a:schemeClr val="tx1">
                  <a:lumMod val="85000"/>
                  <a:lumOff val="15000"/>
                </a:schemeClr>
              </a:gs>
              <a:gs pos="30000">
                <a:srgbClr val="228765"/>
              </a:gs>
              <a:gs pos="15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478D7-0021-454B-FAEC-13666A6835AE}"/>
              </a:ext>
            </a:extLst>
          </p:cNvPr>
          <p:cNvSpPr txBox="1"/>
          <p:nvPr/>
        </p:nvSpPr>
        <p:spPr>
          <a:xfrm>
            <a:off x="1270271" y="4729270"/>
            <a:ext cx="107826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FBFF4F"/>
                </a:solidFill>
                <a:latin typeface="Bahnschrift" panose="020B0502040204020203" pitchFamily="34" charset="0"/>
              </a:rPr>
              <a:t>TASKS</a:t>
            </a:r>
            <a:r>
              <a:rPr lang="en-US" sz="2400" noProof="1">
                <a:solidFill>
                  <a:schemeClr val="accent1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noProof="1">
                <a:solidFill>
                  <a:srgbClr val="FDFFAE"/>
                </a:solidFill>
                <a:latin typeface="Bahnschrift" panose="020B0502040204020203" pitchFamily="34" charset="0"/>
              </a:rPr>
              <a:t>:  </a:t>
            </a:r>
            <a:r>
              <a:rPr lang="en-US" sz="2400" noProof="1">
                <a:solidFill>
                  <a:srgbClr val="F8FFDB"/>
                </a:solidFill>
                <a:latin typeface="Bahnschrift" panose="020B0502040204020203" pitchFamily="34" charset="0"/>
              </a:rPr>
              <a:t>1.</a:t>
            </a:r>
            <a:r>
              <a:rPr lang="en-US" sz="2400" b="0" i="0" dirty="0">
                <a:solidFill>
                  <a:srgbClr val="F8FFDB"/>
                </a:solidFill>
                <a:effectLst/>
                <a:latin typeface="Manrope"/>
              </a:rPr>
              <a:t> </a:t>
            </a:r>
            <a:r>
              <a:rPr lang="en-US" sz="2200" b="0" i="0" dirty="0">
                <a:solidFill>
                  <a:srgbClr val="F8FFDB"/>
                </a:solidFill>
                <a:effectLst/>
                <a:latin typeface="Bahnschrift Light" panose="020B0502040204020203" pitchFamily="34" charset="0"/>
              </a:rPr>
              <a:t>There are 10 ad hoc requests for which the business needs insights.</a:t>
            </a:r>
            <a:br>
              <a:rPr lang="en-US" sz="2200" b="0" i="0" dirty="0">
                <a:solidFill>
                  <a:srgbClr val="F8FFDB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2200" b="0" i="0" dirty="0">
                <a:solidFill>
                  <a:srgbClr val="F8FFDB"/>
                </a:solidFill>
                <a:effectLst/>
                <a:latin typeface="Bahnschrift Light" panose="020B0502040204020203" pitchFamily="34" charset="0"/>
              </a:rPr>
              <a:t>                 </a:t>
            </a:r>
            <a:r>
              <a:rPr lang="en-US" sz="2200" dirty="0">
                <a:solidFill>
                  <a:srgbClr val="F8FFDB"/>
                </a:solidFill>
                <a:latin typeface="Bahnschrift SemiCondensed" panose="020B0502040204020203" pitchFamily="34" charset="0"/>
              </a:rPr>
              <a:t>2.</a:t>
            </a:r>
            <a:r>
              <a:rPr lang="en-US" sz="2200" b="0" i="0" dirty="0">
                <a:solidFill>
                  <a:srgbClr val="F8FFDB"/>
                </a:solidFill>
                <a:effectLst/>
                <a:latin typeface="Bahnschrift Light" panose="020B0502040204020203" pitchFamily="34" charset="0"/>
              </a:rPr>
              <a:t>You need to run a SQL query to answer these requests</a:t>
            </a:r>
            <a:r>
              <a:rPr lang="en-US" sz="2200" b="0" i="0" dirty="0">
                <a:solidFill>
                  <a:srgbClr val="F8FFDB"/>
                </a:solidFill>
                <a:effectLst/>
                <a:latin typeface="Bahnschrift SemiCondensed" panose="020B0502040204020203" pitchFamily="34" charset="0"/>
              </a:rPr>
              <a:t>. </a:t>
            </a:r>
            <a:endParaRPr lang="en-US" sz="2200" noProof="1">
              <a:solidFill>
                <a:srgbClr val="F8FFDB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FEDE0EA-9557-FC30-83BD-F6C0869313F9}"/>
              </a:ext>
            </a:extLst>
          </p:cNvPr>
          <p:cNvSpPr/>
          <p:nvPr/>
        </p:nvSpPr>
        <p:spPr>
          <a:xfrm>
            <a:off x="882380" y="4821041"/>
            <a:ext cx="279220" cy="279220"/>
          </a:xfrm>
          <a:prstGeom prst="flowChartConnector">
            <a:avLst/>
          </a:prstGeom>
          <a:gradFill>
            <a:gsLst>
              <a:gs pos="100000">
                <a:srgbClr val="FDFFAE"/>
              </a:gs>
              <a:gs pos="0">
                <a:schemeClr val="tx1">
                  <a:lumMod val="85000"/>
                  <a:lumOff val="15000"/>
                </a:schemeClr>
              </a:gs>
              <a:gs pos="30000">
                <a:srgbClr val="228765"/>
              </a:gs>
              <a:gs pos="15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F8EA5C-1934-0543-F4F4-90DAED172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15" y="6052036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97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-19769" y="0"/>
            <a:ext cx="12259333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655140" y="347968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6140" y="342568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3327649" y="555976"/>
            <a:ext cx="5641614" cy="764576"/>
          </a:xfrm>
          <a:prstGeom prst="chevron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sx="101000" sy="101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4289115" y="647339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400" dirty="0">
                <a:solidFill>
                  <a:srgbClr val="FDFFAE"/>
                </a:solidFill>
                <a:latin typeface="Bahnschrift Light" panose="020B0502040204020203" pitchFamily="34" charset="0"/>
              </a:rPr>
              <a:t>ABOUT COMPANY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D724BC-531B-1178-8E66-0491DEBDC40B}"/>
              </a:ext>
            </a:extLst>
          </p:cNvPr>
          <p:cNvGrpSpPr/>
          <p:nvPr/>
        </p:nvGrpSpPr>
        <p:grpSpPr>
          <a:xfrm>
            <a:off x="2184399" y="523390"/>
            <a:ext cx="1091076" cy="868144"/>
            <a:chOff x="1903450" y="555977"/>
            <a:chExt cx="1095572" cy="871722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A8BF4821-604C-82FF-4110-119C3FB80368}"/>
                </a:ext>
              </a:extLst>
            </p:cNvPr>
            <p:cNvSpPr/>
            <p:nvPr/>
          </p:nvSpPr>
          <p:spPr>
            <a:xfrm>
              <a:off x="1903450" y="555977"/>
              <a:ext cx="871722" cy="871722"/>
            </a:xfrm>
            <a:prstGeom prst="flowChartConnector">
              <a:avLst/>
            </a:prstGeom>
            <a:gradFill>
              <a:gsLst>
                <a:gs pos="4000">
                  <a:schemeClr val="tx1">
                    <a:lumMod val="85000"/>
                    <a:lumOff val="15000"/>
                  </a:schemeClr>
                </a:gs>
                <a:gs pos="96000">
                  <a:srgbClr val="228765"/>
                </a:gs>
                <a:gs pos="100000">
                  <a:srgbClr val="D6FFBE"/>
                </a:gs>
              </a:gsLst>
              <a:lin ang="2700000" scaled="1"/>
            </a:gradFill>
            <a:ln w="28575">
              <a:solidFill>
                <a:srgbClr val="FDFFAE"/>
              </a:solidFill>
            </a:ln>
            <a:effectLst>
              <a:outerShdw blurRad="190500" dist="469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5B171-0ED9-426D-7B7D-BB91467AC5BD}"/>
                </a:ext>
              </a:extLst>
            </p:cNvPr>
            <p:cNvSpPr txBox="1"/>
            <p:nvPr/>
          </p:nvSpPr>
          <p:spPr>
            <a:xfrm>
              <a:off x="2127300" y="661379"/>
              <a:ext cx="871722" cy="64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DFFAE"/>
                  </a:solidFill>
                  <a:latin typeface="Bahnschrift Condensed" panose="020B0502040204020203" pitchFamily="34" charset="0"/>
                </a:rPr>
                <a:t>2</a:t>
              </a:r>
              <a:endParaRPr lang="en-IN" sz="3600" dirty="0">
                <a:solidFill>
                  <a:srgbClr val="FDFFAE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66391" y="5898781"/>
            <a:ext cx="12191280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250" y="5908491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C61365-7EFF-C67E-5D5D-6147A78B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75" y="1200411"/>
            <a:ext cx="5010250" cy="5010250"/>
          </a:xfrm>
          <a:prstGeom prst="rect">
            <a:avLst/>
          </a:prstGeom>
          <a:effectLst>
            <a:outerShdw blurRad="177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92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8000">
                <a:srgbClr val="227F60"/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655140" y="347968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6140" y="342568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3159675" y="215024"/>
            <a:ext cx="5892800" cy="76375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BFF4F"/>
                </a:solidFill>
                <a:latin typeface="Bahnschrift Light" panose="020B0502040204020203" pitchFamily="34" charset="0"/>
              </a:rPr>
              <a:t>COMPANY NETWORK</a:t>
            </a:r>
            <a:endParaRPr lang="en-IN" sz="3200" dirty="0">
              <a:solidFill>
                <a:srgbClr val="FBFF4F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9E6D6F-7D74-E6C3-F4E8-228F246A1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93192"/>
            <a:ext cx="653780" cy="6846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F8EA5C-1934-0543-F4F4-90DAED172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15" y="6052036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006002-DCFE-D151-0FC0-E26F1A1F5EF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50" t="2266" r="250"/>
          <a:stretch>
            <a:fillRect/>
          </a:stretch>
        </p:blipFill>
        <p:spPr>
          <a:xfrm>
            <a:off x="868683" y="1028600"/>
            <a:ext cx="10259650" cy="5110780"/>
          </a:xfrm>
          <a:custGeom>
            <a:avLst/>
            <a:gdLst>
              <a:gd name="connsiteX0" fmla="*/ 857085 w 9973482"/>
              <a:gd name="connsiteY0" fmla="*/ 0 h 5142408"/>
              <a:gd name="connsiteX1" fmla="*/ 9948696 w 9973482"/>
              <a:gd name="connsiteY1" fmla="*/ 0 h 5142408"/>
              <a:gd name="connsiteX2" fmla="*/ 9973482 w 9973482"/>
              <a:gd name="connsiteY2" fmla="*/ 24786 h 5142408"/>
              <a:gd name="connsiteX3" fmla="*/ 9973482 w 9973482"/>
              <a:gd name="connsiteY3" fmla="*/ 4285323 h 5142408"/>
              <a:gd name="connsiteX4" fmla="*/ 9116397 w 9973482"/>
              <a:gd name="connsiteY4" fmla="*/ 5142408 h 5142408"/>
              <a:gd name="connsiteX5" fmla="*/ 24786 w 9973482"/>
              <a:gd name="connsiteY5" fmla="*/ 5142408 h 5142408"/>
              <a:gd name="connsiteX6" fmla="*/ 0 w 9973482"/>
              <a:gd name="connsiteY6" fmla="*/ 5117622 h 5142408"/>
              <a:gd name="connsiteX7" fmla="*/ 0 w 9973482"/>
              <a:gd name="connsiteY7" fmla="*/ 857085 h 5142408"/>
              <a:gd name="connsiteX8" fmla="*/ 857085 w 9973482"/>
              <a:gd name="connsiteY8" fmla="*/ 0 h 514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73482" h="5142408">
                <a:moveTo>
                  <a:pt x="857085" y="0"/>
                </a:moveTo>
                <a:lnTo>
                  <a:pt x="9948696" y="0"/>
                </a:lnTo>
                <a:cubicBezTo>
                  <a:pt x="9962385" y="0"/>
                  <a:pt x="9973482" y="11097"/>
                  <a:pt x="9973482" y="24786"/>
                </a:cubicBezTo>
                <a:lnTo>
                  <a:pt x="9973482" y="4285323"/>
                </a:lnTo>
                <a:cubicBezTo>
                  <a:pt x="9973482" y="4758678"/>
                  <a:pt x="9589752" y="5142408"/>
                  <a:pt x="9116397" y="5142408"/>
                </a:cubicBezTo>
                <a:lnTo>
                  <a:pt x="24786" y="5142408"/>
                </a:lnTo>
                <a:cubicBezTo>
                  <a:pt x="11097" y="5142408"/>
                  <a:pt x="0" y="5131311"/>
                  <a:pt x="0" y="5117622"/>
                </a:cubicBezTo>
                <a:lnTo>
                  <a:pt x="0" y="857085"/>
                </a:lnTo>
                <a:cubicBezTo>
                  <a:pt x="0" y="383730"/>
                  <a:pt x="383730" y="0"/>
                  <a:pt x="857085" y="0"/>
                </a:cubicBezTo>
                <a:close/>
              </a:path>
            </a:pathLst>
          </a:custGeom>
          <a:effectLst>
            <a:outerShdw blurRad="215900" dist="1143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01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-97971" y="0"/>
            <a:ext cx="12286977" cy="697009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65000">
                <a:srgbClr val="236D54"/>
              </a:gs>
              <a:gs pos="100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152400" dist="101600" dir="2700000" sx="89000" sy="89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B3FFA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03B97B2-0F47-F851-8191-A73B7E496301}"/>
              </a:ext>
            </a:extLst>
          </p:cNvPr>
          <p:cNvSpPr/>
          <p:nvPr/>
        </p:nvSpPr>
        <p:spPr>
          <a:xfrm>
            <a:off x="0" y="6013883"/>
            <a:ext cx="12191999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655140" y="347968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6140" y="342568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150" name="Rectangle: Diagonal Corners Rounded 149">
            <a:extLst>
              <a:ext uri="{FF2B5EF4-FFF2-40B4-BE49-F238E27FC236}">
                <a16:creationId xmlns:a16="http://schemas.microsoft.com/office/drawing/2014/main" id="{A0349213-9979-DD7F-9FEE-8EF133DE3419}"/>
              </a:ext>
            </a:extLst>
          </p:cNvPr>
          <p:cNvSpPr/>
          <p:nvPr/>
        </p:nvSpPr>
        <p:spPr>
          <a:xfrm>
            <a:off x="3643142" y="200328"/>
            <a:ext cx="4818341" cy="66997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91000">
                <a:srgbClr val="236D54"/>
              </a:gs>
            </a:gsLst>
            <a:lin ang="18900000" scaled="1"/>
            <a:tileRect/>
          </a:gradFill>
          <a:ln w="19050">
            <a:solidFill>
              <a:srgbClr val="FDFFAE"/>
            </a:solidFill>
          </a:ln>
          <a:effectLst>
            <a:outerShdw blurRad="1905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3744907" y="3771851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P</a:t>
            </a:r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ERIPHERALS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FEDE0EA-9557-FC30-83BD-F6C0869313F9}"/>
              </a:ext>
            </a:extLst>
          </p:cNvPr>
          <p:cNvSpPr/>
          <p:nvPr/>
        </p:nvSpPr>
        <p:spPr>
          <a:xfrm>
            <a:off x="4327061" y="1952129"/>
            <a:ext cx="279220" cy="279220"/>
          </a:xfrm>
          <a:prstGeom prst="flowChartConnector">
            <a:avLst/>
          </a:prstGeom>
          <a:gradFill>
            <a:gsLst>
              <a:gs pos="100000">
                <a:srgbClr val="FDFFAE"/>
              </a:gs>
              <a:gs pos="0">
                <a:schemeClr val="tx1">
                  <a:lumMod val="85000"/>
                  <a:lumOff val="15000"/>
                </a:schemeClr>
              </a:gs>
              <a:gs pos="30000">
                <a:srgbClr val="228765"/>
              </a:gs>
              <a:gs pos="15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1461D-4BC9-B5AC-468F-D9CB670E7D96}"/>
              </a:ext>
            </a:extLst>
          </p:cNvPr>
          <p:cNvSpPr txBox="1"/>
          <p:nvPr/>
        </p:nvSpPr>
        <p:spPr>
          <a:xfrm>
            <a:off x="1688670" y="1186344"/>
            <a:ext cx="22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PC</a:t>
            </a:r>
            <a:endParaRPr lang="en-IN" sz="3200" dirty="0">
              <a:solidFill>
                <a:schemeClr val="accent4">
                  <a:lumMod val="60000"/>
                  <a:lumOff val="4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AF6EE-6583-CE60-5B78-80BC32CCF2B8}"/>
              </a:ext>
            </a:extLst>
          </p:cNvPr>
          <p:cNvSpPr txBox="1"/>
          <p:nvPr/>
        </p:nvSpPr>
        <p:spPr>
          <a:xfrm>
            <a:off x="9388155" y="1178888"/>
            <a:ext cx="22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N&amp;S</a:t>
            </a:r>
            <a:endParaRPr lang="en-IN" sz="3200" dirty="0">
              <a:solidFill>
                <a:schemeClr val="accent4">
                  <a:lumMod val="60000"/>
                  <a:lumOff val="4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3531A-FEA1-3402-9215-66973AAC24DC}"/>
              </a:ext>
            </a:extLst>
          </p:cNvPr>
          <p:cNvSpPr txBox="1"/>
          <p:nvPr/>
        </p:nvSpPr>
        <p:spPr>
          <a:xfrm>
            <a:off x="5324675" y="1212569"/>
            <a:ext cx="22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P&amp;A</a:t>
            </a:r>
            <a:endParaRPr lang="en-IN" sz="3200" dirty="0">
              <a:solidFill>
                <a:schemeClr val="accent4">
                  <a:lumMod val="60000"/>
                  <a:lumOff val="4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F4E6208-4059-9002-4592-78744F87B789}"/>
              </a:ext>
            </a:extLst>
          </p:cNvPr>
          <p:cNvSpPr txBox="1">
            <a:spLocks/>
          </p:cNvSpPr>
          <p:nvPr/>
        </p:nvSpPr>
        <p:spPr>
          <a:xfrm>
            <a:off x="2994" y="1902402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D</a:t>
            </a:r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ESKTOP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753C908-924B-C711-0EEF-0384FC491EC4}"/>
              </a:ext>
            </a:extLst>
          </p:cNvPr>
          <p:cNvSpPr txBox="1">
            <a:spLocks/>
          </p:cNvSpPr>
          <p:nvPr/>
        </p:nvSpPr>
        <p:spPr>
          <a:xfrm>
            <a:off x="3854264" y="1895198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ACCESSORIES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46C69DB-1839-F719-A23C-9C4645D0135F}"/>
              </a:ext>
            </a:extLst>
          </p:cNvPr>
          <p:cNvSpPr txBox="1">
            <a:spLocks/>
          </p:cNvSpPr>
          <p:nvPr/>
        </p:nvSpPr>
        <p:spPr>
          <a:xfrm>
            <a:off x="7892558" y="1866781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N</a:t>
            </a:r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ETWORKING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4FF02E36-9495-C1AE-323B-EDE26132F9C1}"/>
              </a:ext>
            </a:extLst>
          </p:cNvPr>
          <p:cNvSpPr txBox="1">
            <a:spLocks/>
          </p:cNvSpPr>
          <p:nvPr/>
        </p:nvSpPr>
        <p:spPr>
          <a:xfrm>
            <a:off x="71601" y="3771851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N</a:t>
            </a:r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ETWORK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D49E964F-D30E-0DA7-24DE-70B2EEBA6394}"/>
              </a:ext>
            </a:extLst>
          </p:cNvPr>
          <p:cNvSpPr txBox="1">
            <a:spLocks/>
          </p:cNvSpPr>
          <p:nvPr/>
        </p:nvSpPr>
        <p:spPr>
          <a:xfrm>
            <a:off x="7550814" y="3742358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FFAE"/>
                </a:solidFill>
                <a:latin typeface="Bahnschrift Light" panose="020B0502040204020203" pitchFamily="34" charset="0"/>
              </a:rPr>
              <a:t>S</a:t>
            </a:r>
            <a:r>
              <a:rPr lang="en-IN" dirty="0">
                <a:solidFill>
                  <a:srgbClr val="FDFFAE"/>
                </a:solidFill>
                <a:latin typeface="Bahnschrift Light" panose="020B0502040204020203" pitchFamily="34" charset="0"/>
              </a:rPr>
              <a:t>TORAGE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F76611B5-6F31-6F3E-9A84-59C4BF1DC784}"/>
              </a:ext>
            </a:extLst>
          </p:cNvPr>
          <p:cNvSpPr/>
          <p:nvPr/>
        </p:nvSpPr>
        <p:spPr>
          <a:xfrm rot="16200000">
            <a:off x="598913" y="2317180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B77C28-1CC9-C661-1186-7B0CCBEAFB43}"/>
              </a:ext>
            </a:extLst>
          </p:cNvPr>
          <p:cNvSpPr txBox="1"/>
          <p:nvPr/>
        </p:nvSpPr>
        <p:spPr>
          <a:xfrm>
            <a:off x="1027389" y="2414042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Business Laptop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7F4A0B-69CB-40E3-5420-E47CCD954AB7}"/>
              </a:ext>
            </a:extLst>
          </p:cNvPr>
          <p:cNvSpPr txBox="1"/>
          <p:nvPr/>
        </p:nvSpPr>
        <p:spPr>
          <a:xfrm>
            <a:off x="1325986" y="2922605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Personal Laptop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42" name="Flowchart: Off-page Connector 41">
            <a:extLst>
              <a:ext uri="{FF2B5EF4-FFF2-40B4-BE49-F238E27FC236}">
                <a16:creationId xmlns:a16="http://schemas.microsoft.com/office/drawing/2014/main" id="{14448A6C-5073-B76B-C7F6-10A6D13077A2}"/>
              </a:ext>
            </a:extLst>
          </p:cNvPr>
          <p:cNvSpPr/>
          <p:nvPr/>
        </p:nvSpPr>
        <p:spPr>
          <a:xfrm rot="16200000">
            <a:off x="837181" y="2844783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Off-page Connector 42">
            <a:extLst>
              <a:ext uri="{FF2B5EF4-FFF2-40B4-BE49-F238E27FC236}">
                <a16:creationId xmlns:a16="http://schemas.microsoft.com/office/drawing/2014/main" id="{609DC20A-1CAD-81F6-85CD-A684567F82E0}"/>
              </a:ext>
            </a:extLst>
          </p:cNvPr>
          <p:cNvSpPr/>
          <p:nvPr/>
        </p:nvSpPr>
        <p:spPr>
          <a:xfrm rot="16200000">
            <a:off x="8701508" y="2330322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Off-page Connector 43">
            <a:extLst>
              <a:ext uri="{FF2B5EF4-FFF2-40B4-BE49-F238E27FC236}">
                <a16:creationId xmlns:a16="http://schemas.microsoft.com/office/drawing/2014/main" id="{ABD28F20-DEC9-6E48-6BF5-0CB2535820F4}"/>
              </a:ext>
            </a:extLst>
          </p:cNvPr>
          <p:cNvSpPr/>
          <p:nvPr/>
        </p:nvSpPr>
        <p:spPr>
          <a:xfrm rot="16200000">
            <a:off x="4348968" y="2727351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Off-page Connector 44">
            <a:extLst>
              <a:ext uri="{FF2B5EF4-FFF2-40B4-BE49-F238E27FC236}">
                <a16:creationId xmlns:a16="http://schemas.microsoft.com/office/drawing/2014/main" id="{CABF1208-ED40-5EEA-65AB-597175F5B6D2}"/>
              </a:ext>
            </a:extLst>
          </p:cNvPr>
          <p:cNvSpPr/>
          <p:nvPr/>
        </p:nvSpPr>
        <p:spPr>
          <a:xfrm rot="16200000">
            <a:off x="4635433" y="2316287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FD9703D9-9948-BAC4-0A58-85E3B73E17E4}"/>
              </a:ext>
            </a:extLst>
          </p:cNvPr>
          <p:cNvSpPr/>
          <p:nvPr/>
        </p:nvSpPr>
        <p:spPr>
          <a:xfrm rot="16200000">
            <a:off x="882271" y="5115640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lowchart: Off-page Connector 48">
            <a:extLst>
              <a:ext uri="{FF2B5EF4-FFF2-40B4-BE49-F238E27FC236}">
                <a16:creationId xmlns:a16="http://schemas.microsoft.com/office/drawing/2014/main" id="{03AFDB7C-B1B5-79B6-C27E-4E0BC13E77EE}"/>
              </a:ext>
            </a:extLst>
          </p:cNvPr>
          <p:cNvSpPr/>
          <p:nvPr/>
        </p:nvSpPr>
        <p:spPr>
          <a:xfrm rot="16200000">
            <a:off x="867031" y="4127062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320D381C-C494-FA07-9CBB-BDE89C88B5B2}"/>
              </a:ext>
            </a:extLst>
          </p:cNvPr>
          <p:cNvSpPr/>
          <p:nvPr/>
        </p:nvSpPr>
        <p:spPr>
          <a:xfrm rot="16200000">
            <a:off x="668092" y="4627856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487A94-DFBE-189D-99B2-3186947F5097}"/>
              </a:ext>
            </a:extLst>
          </p:cNvPr>
          <p:cNvSpPr txBox="1"/>
          <p:nvPr/>
        </p:nvSpPr>
        <p:spPr>
          <a:xfrm>
            <a:off x="1259210" y="4224136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 Personal Laptop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BE1F70-7651-EE01-B2BD-CEF5F1712E72}"/>
              </a:ext>
            </a:extLst>
          </p:cNvPr>
          <p:cNvSpPr txBox="1"/>
          <p:nvPr/>
        </p:nvSpPr>
        <p:spPr>
          <a:xfrm>
            <a:off x="1069016" y="4750788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 Gaming Laptop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CBA9BF-B93C-CF4B-9F5B-6528B47FC667}"/>
              </a:ext>
            </a:extLst>
          </p:cNvPr>
          <p:cNvSpPr txBox="1"/>
          <p:nvPr/>
        </p:nvSpPr>
        <p:spPr>
          <a:xfrm>
            <a:off x="1229359" y="5253046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 Business Laptop 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AEE305-CAE2-CA84-1B7D-9B544457F5A5}"/>
              </a:ext>
            </a:extLst>
          </p:cNvPr>
          <p:cNvSpPr txBox="1"/>
          <p:nvPr/>
        </p:nvSpPr>
        <p:spPr>
          <a:xfrm>
            <a:off x="5065117" y="4351327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Graphic card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2605B0-EDB9-02E7-86E5-25F5CBC4A203}"/>
              </a:ext>
            </a:extLst>
          </p:cNvPr>
          <p:cNvSpPr txBox="1"/>
          <p:nvPr/>
        </p:nvSpPr>
        <p:spPr>
          <a:xfrm>
            <a:off x="4802959" y="2846446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 Mouse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5C9FA7-2885-B66E-0B82-1071ED8032E7}"/>
              </a:ext>
            </a:extLst>
          </p:cNvPr>
          <p:cNvSpPr txBox="1"/>
          <p:nvPr/>
        </p:nvSpPr>
        <p:spPr>
          <a:xfrm>
            <a:off x="5065389" y="2429643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Key board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61" name="Flowchart: Off-page Connector 60">
            <a:extLst>
              <a:ext uri="{FF2B5EF4-FFF2-40B4-BE49-F238E27FC236}">
                <a16:creationId xmlns:a16="http://schemas.microsoft.com/office/drawing/2014/main" id="{17536D58-C333-C7B5-BE16-0912F28A5BB3}"/>
              </a:ext>
            </a:extLst>
          </p:cNvPr>
          <p:cNvSpPr/>
          <p:nvPr/>
        </p:nvSpPr>
        <p:spPr>
          <a:xfrm rot="16200000">
            <a:off x="4615805" y="4240083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lowchart: Off-page Connector 61">
            <a:extLst>
              <a:ext uri="{FF2B5EF4-FFF2-40B4-BE49-F238E27FC236}">
                <a16:creationId xmlns:a16="http://schemas.microsoft.com/office/drawing/2014/main" id="{B1221D3A-128D-27D6-EDAB-DDDD5434F504}"/>
              </a:ext>
            </a:extLst>
          </p:cNvPr>
          <p:cNvSpPr/>
          <p:nvPr/>
        </p:nvSpPr>
        <p:spPr>
          <a:xfrm rot="16200000">
            <a:off x="4336923" y="4685233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Off-page Connector 62">
            <a:extLst>
              <a:ext uri="{FF2B5EF4-FFF2-40B4-BE49-F238E27FC236}">
                <a16:creationId xmlns:a16="http://schemas.microsoft.com/office/drawing/2014/main" id="{96652AB0-8034-3E64-B675-DF7567A12AF8}"/>
              </a:ext>
            </a:extLst>
          </p:cNvPr>
          <p:cNvSpPr/>
          <p:nvPr/>
        </p:nvSpPr>
        <p:spPr>
          <a:xfrm rot="16200000">
            <a:off x="4642735" y="5207017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995C259E-4B31-B7E8-C994-2270E7151577}"/>
              </a:ext>
            </a:extLst>
          </p:cNvPr>
          <p:cNvSpPr/>
          <p:nvPr/>
        </p:nvSpPr>
        <p:spPr>
          <a:xfrm>
            <a:off x="1394202" y="1345729"/>
            <a:ext cx="294468" cy="361626"/>
          </a:xfrm>
          <a:prstGeom prst="chevron">
            <a:avLst/>
          </a:prstGeom>
          <a:solidFill>
            <a:srgbClr val="B3FFAE"/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F1FD1C81-2FC2-2956-B052-50214C268A34}"/>
              </a:ext>
            </a:extLst>
          </p:cNvPr>
          <p:cNvSpPr/>
          <p:nvPr/>
        </p:nvSpPr>
        <p:spPr>
          <a:xfrm>
            <a:off x="9093687" y="1326868"/>
            <a:ext cx="294468" cy="361626"/>
          </a:xfrm>
          <a:prstGeom prst="chevron">
            <a:avLst/>
          </a:prstGeom>
          <a:solidFill>
            <a:srgbClr val="B3FFAE"/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Arrow: Chevron 129">
            <a:extLst>
              <a:ext uri="{FF2B5EF4-FFF2-40B4-BE49-F238E27FC236}">
                <a16:creationId xmlns:a16="http://schemas.microsoft.com/office/drawing/2014/main" id="{53C6183C-7D7E-9992-E128-BD7743583600}"/>
              </a:ext>
            </a:extLst>
          </p:cNvPr>
          <p:cNvSpPr/>
          <p:nvPr/>
        </p:nvSpPr>
        <p:spPr>
          <a:xfrm>
            <a:off x="4996554" y="1323244"/>
            <a:ext cx="294468" cy="361626"/>
          </a:xfrm>
          <a:prstGeom prst="chevron">
            <a:avLst/>
          </a:prstGeom>
          <a:solidFill>
            <a:srgbClr val="B3FFAE"/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9778BF5-1E0C-3960-1C1E-944D28038A17}"/>
              </a:ext>
            </a:extLst>
          </p:cNvPr>
          <p:cNvSpPr txBox="1"/>
          <p:nvPr/>
        </p:nvSpPr>
        <p:spPr>
          <a:xfrm>
            <a:off x="4739004" y="4811764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Internal HDD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0EACB0A-4EE5-E974-0D96-A57FB8571EDE}"/>
              </a:ext>
            </a:extLst>
          </p:cNvPr>
          <p:cNvSpPr txBox="1"/>
          <p:nvPr/>
        </p:nvSpPr>
        <p:spPr>
          <a:xfrm>
            <a:off x="5017875" y="5307529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Processor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2938362-0897-A93E-656F-5F96A62923D2}"/>
              </a:ext>
            </a:extLst>
          </p:cNvPr>
          <p:cNvSpPr txBox="1"/>
          <p:nvPr/>
        </p:nvSpPr>
        <p:spPr>
          <a:xfrm>
            <a:off x="5065116" y="3244334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Batteries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43C0704-67C7-1EB3-135F-B10D779321CD}"/>
              </a:ext>
            </a:extLst>
          </p:cNvPr>
          <p:cNvSpPr txBox="1"/>
          <p:nvPr/>
        </p:nvSpPr>
        <p:spPr>
          <a:xfrm>
            <a:off x="9134144" y="2473824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WIFI  Extender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138" name="Flowchart: Off-page Connector 137">
            <a:extLst>
              <a:ext uri="{FF2B5EF4-FFF2-40B4-BE49-F238E27FC236}">
                <a16:creationId xmlns:a16="http://schemas.microsoft.com/office/drawing/2014/main" id="{0C8C1C35-9AB0-0FF7-828E-FE416AF555A7}"/>
              </a:ext>
            </a:extLst>
          </p:cNvPr>
          <p:cNvSpPr/>
          <p:nvPr/>
        </p:nvSpPr>
        <p:spPr>
          <a:xfrm rot="16200000">
            <a:off x="4625696" y="3140911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Flowchart: Off-page Connector 138">
            <a:extLst>
              <a:ext uri="{FF2B5EF4-FFF2-40B4-BE49-F238E27FC236}">
                <a16:creationId xmlns:a16="http://schemas.microsoft.com/office/drawing/2014/main" id="{3FD67EE7-1216-1EAE-A2BF-DBB1BC204C1F}"/>
              </a:ext>
            </a:extLst>
          </p:cNvPr>
          <p:cNvSpPr/>
          <p:nvPr/>
        </p:nvSpPr>
        <p:spPr>
          <a:xfrm rot="16200000">
            <a:off x="8642154" y="4112892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C392771-7620-7AE8-6A92-7D4324AFEAB0}"/>
              </a:ext>
            </a:extLst>
          </p:cNvPr>
          <p:cNvSpPr txBox="1"/>
          <p:nvPr/>
        </p:nvSpPr>
        <p:spPr>
          <a:xfrm>
            <a:off x="9134144" y="4262930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External SSD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B4F5C242-F711-F5D1-D4BC-ECBA74426B5F}"/>
              </a:ext>
            </a:extLst>
          </p:cNvPr>
          <p:cNvSpPr/>
          <p:nvPr/>
        </p:nvSpPr>
        <p:spPr>
          <a:xfrm>
            <a:off x="950138" y="3838546"/>
            <a:ext cx="279220" cy="279220"/>
          </a:xfrm>
          <a:prstGeom prst="flowChartConnector">
            <a:avLst/>
          </a:prstGeom>
          <a:gradFill>
            <a:gsLst>
              <a:gs pos="100000">
                <a:srgbClr val="FDFFAE"/>
              </a:gs>
              <a:gs pos="0">
                <a:schemeClr val="tx1">
                  <a:lumMod val="85000"/>
                  <a:lumOff val="15000"/>
                </a:schemeClr>
              </a:gs>
              <a:gs pos="30000">
                <a:srgbClr val="228765"/>
              </a:gs>
              <a:gs pos="15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0B26AFBB-CD67-DAA4-5350-692692037AAB}"/>
              </a:ext>
            </a:extLst>
          </p:cNvPr>
          <p:cNvSpPr/>
          <p:nvPr/>
        </p:nvSpPr>
        <p:spPr>
          <a:xfrm>
            <a:off x="929406" y="1934848"/>
            <a:ext cx="279220" cy="279220"/>
          </a:xfrm>
          <a:prstGeom prst="flowChartConnector">
            <a:avLst/>
          </a:prstGeom>
          <a:gradFill>
            <a:gsLst>
              <a:gs pos="96000">
                <a:srgbClr val="FDFFAE"/>
              </a:gs>
              <a:gs pos="0">
                <a:schemeClr val="tx1">
                  <a:lumMod val="85000"/>
                  <a:lumOff val="15000"/>
                </a:schemeClr>
              </a:gs>
              <a:gs pos="30000">
                <a:srgbClr val="228765"/>
              </a:gs>
              <a:gs pos="15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29A984D9-AB11-8A99-41C7-37D2E4F6E315}"/>
              </a:ext>
            </a:extLst>
          </p:cNvPr>
          <p:cNvSpPr/>
          <p:nvPr/>
        </p:nvSpPr>
        <p:spPr>
          <a:xfrm>
            <a:off x="8461483" y="3838546"/>
            <a:ext cx="279220" cy="279220"/>
          </a:xfrm>
          <a:prstGeom prst="flowChartConnector">
            <a:avLst/>
          </a:prstGeom>
          <a:gradFill>
            <a:gsLst>
              <a:gs pos="100000">
                <a:srgbClr val="FDFFAE"/>
              </a:gs>
              <a:gs pos="0">
                <a:schemeClr val="tx1">
                  <a:lumMod val="85000"/>
                  <a:lumOff val="15000"/>
                </a:schemeClr>
              </a:gs>
              <a:gs pos="30000">
                <a:srgbClr val="228765"/>
              </a:gs>
              <a:gs pos="15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5A7D003E-CEC4-F853-1AF2-DD52B670414F}"/>
              </a:ext>
            </a:extLst>
          </p:cNvPr>
          <p:cNvSpPr/>
          <p:nvPr/>
        </p:nvSpPr>
        <p:spPr>
          <a:xfrm>
            <a:off x="4334787" y="3788730"/>
            <a:ext cx="279220" cy="279220"/>
          </a:xfrm>
          <a:prstGeom prst="flowChartConnector">
            <a:avLst/>
          </a:prstGeom>
          <a:gradFill>
            <a:gsLst>
              <a:gs pos="100000">
                <a:srgbClr val="FDFFAE"/>
              </a:gs>
              <a:gs pos="0">
                <a:schemeClr val="tx1">
                  <a:lumMod val="85000"/>
                  <a:lumOff val="15000"/>
                </a:schemeClr>
              </a:gs>
              <a:gs pos="30000">
                <a:srgbClr val="228765"/>
              </a:gs>
              <a:gs pos="15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FC1A4607-EBD0-7715-A972-7EBAF096595F}"/>
              </a:ext>
            </a:extLst>
          </p:cNvPr>
          <p:cNvSpPr/>
          <p:nvPr/>
        </p:nvSpPr>
        <p:spPr>
          <a:xfrm>
            <a:off x="8461483" y="1997912"/>
            <a:ext cx="279220" cy="279220"/>
          </a:xfrm>
          <a:prstGeom prst="flowChartConnector">
            <a:avLst/>
          </a:prstGeom>
          <a:gradFill>
            <a:gsLst>
              <a:gs pos="100000">
                <a:srgbClr val="FDFFAE"/>
              </a:gs>
              <a:gs pos="0">
                <a:schemeClr val="tx1">
                  <a:lumMod val="85000"/>
                  <a:lumOff val="15000"/>
                </a:schemeClr>
              </a:gs>
              <a:gs pos="30000">
                <a:srgbClr val="228765"/>
              </a:gs>
              <a:gs pos="15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1671B44D-577F-360F-EB5B-7255852EDAC7}"/>
              </a:ext>
            </a:extLst>
          </p:cNvPr>
          <p:cNvSpPr txBox="1">
            <a:spLocks/>
          </p:cNvSpPr>
          <p:nvPr/>
        </p:nvSpPr>
        <p:spPr>
          <a:xfrm>
            <a:off x="3103937" y="291433"/>
            <a:ext cx="5892800" cy="76375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COMPANY PRODUCTS</a:t>
            </a:r>
            <a:endParaRPr lang="en-IN" sz="32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C68BD3-1764-70A0-3E14-8735D004F2D9}"/>
              </a:ext>
            </a:extLst>
          </p:cNvPr>
          <p:cNvSpPr txBox="1"/>
          <p:nvPr/>
        </p:nvSpPr>
        <p:spPr>
          <a:xfrm>
            <a:off x="9463824" y="4642831"/>
            <a:ext cx="23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FFAE"/>
                </a:solidFill>
              </a:rPr>
              <a:t>USB Flash Driver</a:t>
            </a:r>
            <a:endParaRPr lang="en-IN" dirty="0">
              <a:solidFill>
                <a:srgbClr val="B3FFAE"/>
              </a:solidFill>
            </a:endParaRPr>
          </a:p>
        </p:txBody>
      </p:sp>
      <p:sp>
        <p:nvSpPr>
          <p:cNvPr id="149" name="Flowchart: Off-page Connector 148">
            <a:extLst>
              <a:ext uri="{FF2B5EF4-FFF2-40B4-BE49-F238E27FC236}">
                <a16:creationId xmlns:a16="http://schemas.microsoft.com/office/drawing/2014/main" id="{9FEE13A8-43F5-5D14-7FC8-882DED86D6F1}"/>
              </a:ext>
            </a:extLst>
          </p:cNvPr>
          <p:cNvSpPr/>
          <p:nvPr/>
        </p:nvSpPr>
        <p:spPr>
          <a:xfrm rot="16200000">
            <a:off x="9002277" y="4521237"/>
            <a:ext cx="192538" cy="591820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7965"/>
            </a:solidFill>
          </a:ln>
          <a:effectLst>
            <a:outerShdw blurRad="1143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9E6D6F-7D74-E6C3-F4E8-228F246A1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6013882"/>
            <a:ext cx="591820" cy="62735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F8EA5C-1934-0543-F4F4-90DAED172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398" y="6055260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08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-33196" y="0"/>
            <a:ext cx="12257671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noFill/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655140" y="347968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6140" y="342568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22D261-1C34-3555-8B2C-2A91A5C460BB}"/>
              </a:ext>
            </a:extLst>
          </p:cNvPr>
          <p:cNvSpPr/>
          <p:nvPr/>
        </p:nvSpPr>
        <p:spPr>
          <a:xfrm>
            <a:off x="3327649" y="555976"/>
            <a:ext cx="5641614" cy="764576"/>
          </a:xfrm>
          <a:prstGeom prst="chevron">
            <a:avLst/>
          </a:prstGeom>
          <a:gradFill>
            <a:gsLst>
              <a:gs pos="0">
                <a:schemeClr val="tx1">
                  <a:lumMod val="86000"/>
                  <a:lumOff val="14000"/>
                </a:schemeClr>
              </a:gs>
              <a:gs pos="96000">
                <a:srgbClr val="228765"/>
              </a:gs>
              <a:gs pos="100000">
                <a:srgbClr val="D6FFBE"/>
              </a:gs>
            </a:gsLst>
            <a:lin ang="2700000" scaled="1"/>
          </a:gradFill>
          <a:ln w="22225">
            <a:solidFill>
              <a:srgbClr val="FDFFAE"/>
            </a:solidFill>
          </a:ln>
          <a:effectLst>
            <a:outerShdw blurRad="190500" dist="469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4289115" y="647339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rgbClr val="FDFFAE"/>
                </a:solidFill>
                <a:latin typeface="Bahnschrift Light" panose="020B0502040204020203" pitchFamily="34" charset="0"/>
              </a:rPr>
              <a:t>INPUT DATASET</a:t>
            </a:r>
            <a:endParaRPr lang="en-IN" sz="3400" dirty="0">
              <a:solidFill>
                <a:srgbClr val="FDFFAE"/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D724BC-531B-1178-8E66-0491DEBDC40B}"/>
              </a:ext>
            </a:extLst>
          </p:cNvPr>
          <p:cNvGrpSpPr/>
          <p:nvPr/>
        </p:nvGrpSpPr>
        <p:grpSpPr>
          <a:xfrm>
            <a:off x="2184399" y="523390"/>
            <a:ext cx="1143249" cy="868144"/>
            <a:chOff x="1903450" y="555977"/>
            <a:chExt cx="1147960" cy="871722"/>
          </a:xfrm>
          <a:noFill/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A8BF4821-604C-82FF-4110-119C3FB80368}"/>
                </a:ext>
              </a:extLst>
            </p:cNvPr>
            <p:cNvSpPr/>
            <p:nvPr/>
          </p:nvSpPr>
          <p:spPr>
            <a:xfrm>
              <a:off x="1903450" y="555977"/>
              <a:ext cx="871722" cy="871722"/>
            </a:xfrm>
            <a:prstGeom prst="flowChartConnector">
              <a:avLst/>
            </a:prstGeom>
            <a:grpFill/>
            <a:ln w="28575">
              <a:solidFill>
                <a:srgbClr val="FDFFAE"/>
              </a:solidFill>
            </a:ln>
            <a:effectLst>
              <a:outerShdw blurRad="190500" dist="469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5B171-0ED9-426D-7B7D-BB91467AC5BD}"/>
                </a:ext>
              </a:extLst>
            </p:cNvPr>
            <p:cNvSpPr txBox="1"/>
            <p:nvPr/>
          </p:nvSpPr>
          <p:spPr>
            <a:xfrm>
              <a:off x="2190761" y="634278"/>
              <a:ext cx="860649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DFFAE"/>
                  </a:solidFill>
                  <a:latin typeface="Bahnschrift Condensed" panose="020B0502040204020203" pitchFamily="34" charset="0"/>
                </a:rPr>
                <a:t>3</a:t>
              </a:r>
              <a:endParaRPr lang="en-IN" sz="3600" dirty="0">
                <a:solidFill>
                  <a:srgbClr val="FDFFAE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0" y="5898781"/>
            <a:ext cx="12257671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250" y="5908491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1D8BA8-E7BE-AAB5-BAC5-2FB1EB376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79" y="1673328"/>
            <a:ext cx="3872780" cy="3872780"/>
          </a:xfrm>
          <a:prstGeom prst="rect">
            <a:avLst/>
          </a:prstGeom>
          <a:effectLst>
            <a:outerShdw blurRad="177800" dist="1143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96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0CA2526-E174-5230-908A-2E55D8DD6E8D}"/>
              </a:ext>
            </a:extLst>
          </p:cNvPr>
          <p:cNvSpPr/>
          <p:nvPr/>
        </p:nvSpPr>
        <p:spPr>
          <a:xfrm>
            <a:off x="-65671" y="-76200"/>
            <a:ext cx="12257671" cy="69342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228765"/>
              </a:gs>
              <a:gs pos="100000">
                <a:srgbClr val="D6FFBE"/>
              </a:gs>
            </a:gsLst>
            <a:lin ang="2700000" scaled="1"/>
          </a:gradFill>
          <a:ln>
            <a:solidFill>
              <a:srgbClr val="FDFFAE"/>
            </a:solidFill>
          </a:ln>
          <a:effectLst>
            <a:outerShdw blurRad="152400" dist="1016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14:cNvPr>
              <p14:cNvContentPartPr/>
              <p14:nvPr/>
            </p14:nvContentPartPr>
            <p14:xfrm>
              <a:off x="7200580" y="5829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902BFA-87BC-ABD4-7D87-9DE35253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580" y="577504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14:cNvPr>
              <p14:cNvContentPartPr/>
              <p14:nvPr/>
            </p14:nvContentPartPr>
            <p14:xfrm>
              <a:off x="10655140" y="347968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377C33-869B-7D88-4B2B-3E9A3BD40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6140" y="342568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ubtitle 2">
            <a:extLst>
              <a:ext uri="{FF2B5EF4-FFF2-40B4-BE49-F238E27FC236}">
                <a16:creationId xmlns:a16="http://schemas.microsoft.com/office/drawing/2014/main" id="{81D7C956-2BB9-C9A5-E555-A0D661E200FE}"/>
              </a:ext>
            </a:extLst>
          </p:cNvPr>
          <p:cNvSpPr txBox="1">
            <a:spLocks/>
          </p:cNvSpPr>
          <p:nvPr/>
        </p:nvSpPr>
        <p:spPr>
          <a:xfrm>
            <a:off x="3932202" y="136788"/>
            <a:ext cx="3873501" cy="7837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BFF4F"/>
                </a:solidFill>
                <a:latin typeface="Bahnschrift Light" panose="020B0502040204020203" pitchFamily="34" charset="0"/>
              </a:rPr>
              <a:t>INPUT DATASET</a:t>
            </a:r>
            <a:endParaRPr lang="en-IN" sz="2800" dirty="0">
              <a:solidFill>
                <a:srgbClr val="FBFF4F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6A7F7-AF8A-1DBA-7905-63293876B857}"/>
              </a:ext>
            </a:extLst>
          </p:cNvPr>
          <p:cNvSpPr/>
          <p:nvPr/>
        </p:nvSpPr>
        <p:spPr>
          <a:xfrm>
            <a:off x="-32836" y="5874755"/>
            <a:ext cx="12257671" cy="627351"/>
          </a:xfrm>
          <a:prstGeom prst="rect">
            <a:avLst/>
          </a:prstGeom>
          <a:solidFill>
            <a:srgbClr val="B3FFAE">
              <a:alpha val="74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E36EA-32A5-0EC4-89B5-614880C23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835967"/>
            <a:ext cx="647701" cy="7049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A3566-048D-E150-A147-74BCAE22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250" y="5908491"/>
            <a:ext cx="607002" cy="607002"/>
          </a:xfrm>
          <a:prstGeom prst="rect">
            <a:avLst/>
          </a:prstGeom>
          <a:ln>
            <a:noFill/>
          </a:ln>
          <a:effectLst>
            <a:outerShdw blurRad="190500" dist="101600" dir="600000" algn="tl" rotWithShape="0">
              <a:prstClr val="black">
                <a:alpha val="62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C090C2-80B1-06D5-CAE9-94BED9E1D01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" r="8"/>
          <a:stretch>
            <a:fillRect/>
          </a:stretch>
        </p:blipFill>
        <p:spPr>
          <a:xfrm>
            <a:off x="1448132" y="790803"/>
            <a:ext cx="9207008" cy="4776110"/>
          </a:xfrm>
          <a:custGeom>
            <a:avLst/>
            <a:gdLst>
              <a:gd name="connsiteX0" fmla="*/ 545119 w 9147038"/>
              <a:gd name="connsiteY0" fmla="*/ 0 h 4745000"/>
              <a:gd name="connsiteX1" fmla="*/ 9147038 w 9147038"/>
              <a:gd name="connsiteY1" fmla="*/ 0 h 4745000"/>
              <a:gd name="connsiteX2" fmla="*/ 9147038 w 9147038"/>
              <a:gd name="connsiteY2" fmla="*/ 3983373 h 4745000"/>
              <a:gd name="connsiteX3" fmla="*/ 8655099 w 9147038"/>
              <a:gd name="connsiteY3" fmla="*/ 4725536 h 4745000"/>
              <a:gd name="connsiteX4" fmla="*/ 8601919 w 9147038"/>
              <a:gd name="connsiteY4" fmla="*/ 4745000 h 4745000"/>
              <a:gd name="connsiteX5" fmla="*/ 0 w 9147038"/>
              <a:gd name="connsiteY5" fmla="*/ 4745000 h 4745000"/>
              <a:gd name="connsiteX6" fmla="*/ 0 w 9147038"/>
              <a:gd name="connsiteY6" fmla="*/ 761627 h 4745000"/>
              <a:gd name="connsiteX7" fmla="*/ 491939 w 9147038"/>
              <a:gd name="connsiteY7" fmla="*/ 19464 h 474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7038" h="4745000">
                <a:moveTo>
                  <a:pt x="545119" y="0"/>
                </a:moveTo>
                <a:lnTo>
                  <a:pt x="9147038" y="0"/>
                </a:lnTo>
                <a:lnTo>
                  <a:pt x="9147038" y="3983373"/>
                </a:lnTo>
                <a:cubicBezTo>
                  <a:pt x="9147038" y="4317005"/>
                  <a:pt x="8944191" y="4603261"/>
                  <a:pt x="8655099" y="4725536"/>
                </a:cubicBezTo>
                <a:lnTo>
                  <a:pt x="8601919" y="4745000"/>
                </a:lnTo>
                <a:lnTo>
                  <a:pt x="0" y="4745000"/>
                </a:lnTo>
                <a:lnTo>
                  <a:pt x="0" y="761627"/>
                </a:lnTo>
                <a:cubicBezTo>
                  <a:pt x="0" y="427995"/>
                  <a:pt x="202847" y="141740"/>
                  <a:pt x="491939" y="19464"/>
                </a:cubicBezTo>
                <a:close/>
              </a:path>
            </a:pathLst>
          </a:custGeom>
          <a:effectLst>
            <a:outerShdw blurRad="1778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626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4241EE63EAC642BDE069C5862CFDEE" ma:contentTypeVersion="0" ma:contentTypeDescription="Create a new document." ma:contentTypeScope="" ma:versionID="7994a3b4e0af3a8c7f44e7683cf25d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7d854de8d5d0dffb761c94b1e61a5d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519331-C8EC-453D-AFFF-EF50DD68EE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9B2037-3A3C-4083-A812-1ECD453E61F8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1701AAB-7D68-4D35-A684-3E3C5A7514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1050</Words>
  <Application>Microsoft Office PowerPoint</Application>
  <PresentationFormat>Widescreen</PresentationFormat>
  <Paragraphs>433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HP Simplified Jpan</vt:lpstr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SemiCondensed</vt:lpstr>
      <vt:lpstr>Calibri</vt:lpstr>
      <vt:lpstr>Calibri Light</vt:lpstr>
      <vt:lpstr>Cambria</vt:lpstr>
      <vt:lpstr>Cambria Math</vt:lpstr>
      <vt:lpstr>Manrope</vt:lpstr>
      <vt:lpstr>Roboto</vt:lpstr>
      <vt:lpstr>Segoe UI Semibold</vt:lpstr>
      <vt:lpstr>Office Theme</vt:lpstr>
      <vt:lpstr>Atliq Hardware  Ad_Hoc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  Ad_Hoc Insights</dc:title>
  <dc:creator>gsutapa40@gmail.com</dc:creator>
  <cp:lastModifiedBy>gsutapa40@gmail.com</cp:lastModifiedBy>
  <cp:revision>4</cp:revision>
  <dcterms:created xsi:type="dcterms:W3CDTF">2023-08-16T09:19:55Z</dcterms:created>
  <dcterms:modified xsi:type="dcterms:W3CDTF">2023-08-18T13:15:44Z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0x0101000E4241EE63EAC642BDE069C5862CFDEE</vt:lpwstr>
  </property>
</Properties>
</file>