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2" r:id="rId6"/>
    <p:sldId id="263" r:id="rId7"/>
    <p:sldId id="265" r:id="rId8"/>
    <p:sldId id="266" r:id="rId9"/>
    <p:sldId id="283" r:id="rId10"/>
    <p:sldId id="267" r:id="rId11"/>
    <p:sldId id="268" r:id="rId12"/>
    <p:sldId id="269" r:id="rId13"/>
    <p:sldId id="270" r:id="rId14"/>
    <p:sldId id="271" r:id="rId15"/>
    <p:sldId id="272" r:id="rId16"/>
    <p:sldId id="273" r:id="rId17"/>
    <p:sldId id="274" r:id="rId18"/>
    <p:sldId id="275" r:id="rId19"/>
    <p:sldId id="276" r:id="rId20"/>
    <p:sldId id="280" r:id="rId21"/>
    <p:sldId id="281" r:id="rId22"/>
    <p:sldId id="282" r:id="rId23"/>
    <p:sldId id="286" r:id="rId24"/>
    <p:sldId id="287" r:id="rId25"/>
    <p:sldId id="288" r:id="rId26"/>
    <p:sldId id="290" r:id="rId27"/>
    <p:sldId id="291" r:id="rId28"/>
    <p:sldId id="294"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B230"/>
    <a:srgbClr val="5C8E26"/>
    <a:srgbClr val="476D1D"/>
    <a:srgbClr val="FAFA50"/>
    <a:srgbClr val="FFDA65"/>
    <a:srgbClr val="FFFF99"/>
    <a:srgbClr val="FFD757"/>
    <a:srgbClr val="FFC305"/>
    <a:srgbClr val="FFFF61"/>
    <a:srgbClr val="ADDB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1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479E-1F2C-76BC-9097-B2DC924B01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5A4FBA-523A-1F27-797C-590B6ABBE7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DD51C1-3A21-159B-36B8-2537566BABF4}"/>
              </a:ext>
            </a:extLst>
          </p:cNvPr>
          <p:cNvSpPr>
            <a:spLocks noGrp="1"/>
          </p:cNvSpPr>
          <p:nvPr>
            <p:ph type="dt" sz="half" idx="10"/>
          </p:nvPr>
        </p:nvSpPr>
        <p:spPr/>
        <p:txBody>
          <a:bodyPr/>
          <a:lstStyle/>
          <a:p>
            <a:fld id="{4C599537-FE8B-4930-9C40-0B1994978AEE}" type="datetimeFigureOut">
              <a:rPr lang="en-IN" smtClean="0"/>
              <a:t>06-09-2023</a:t>
            </a:fld>
            <a:endParaRPr lang="en-IN"/>
          </a:p>
        </p:txBody>
      </p:sp>
      <p:sp>
        <p:nvSpPr>
          <p:cNvPr id="5" name="Footer Placeholder 4">
            <a:extLst>
              <a:ext uri="{FF2B5EF4-FFF2-40B4-BE49-F238E27FC236}">
                <a16:creationId xmlns:a16="http://schemas.microsoft.com/office/drawing/2014/main" id="{284726B5-55B0-E6FF-AD32-CBDBD51E8A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7E86D0-5807-759C-CA4D-B7DB08477329}"/>
              </a:ext>
            </a:extLst>
          </p:cNvPr>
          <p:cNvSpPr>
            <a:spLocks noGrp="1"/>
          </p:cNvSpPr>
          <p:nvPr>
            <p:ph type="sldNum" sz="quarter" idx="12"/>
          </p:nvPr>
        </p:nvSpPr>
        <p:spPr/>
        <p:txBody>
          <a:bodyPr/>
          <a:lstStyle/>
          <a:p>
            <a:fld id="{09D98E77-35F4-4059-84A2-F4ABE6D222AA}" type="slidenum">
              <a:rPr lang="en-IN" smtClean="0"/>
              <a:t>‹#›</a:t>
            </a:fld>
            <a:endParaRPr lang="en-IN"/>
          </a:p>
        </p:txBody>
      </p:sp>
    </p:spTree>
    <p:extLst>
      <p:ext uri="{BB962C8B-B14F-4D97-AF65-F5344CB8AC3E}">
        <p14:creationId xmlns:p14="http://schemas.microsoft.com/office/powerpoint/2010/main" val="299618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1B1A-CA96-89BD-A8AC-C92D3EF7A6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EE2E8-BE4D-1039-8A96-2B15A77AC7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F566D-1CA9-9DF5-6669-49769D170D81}"/>
              </a:ext>
            </a:extLst>
          </p:cNvPr>
          <p:cNvSpPr>
            <a:spLocks noGrp="1"/>
          </p:cNvSpPr>
          <p:nvPr>
            <p:ph type="dt" sz="half" idx="10"/>
          </p:nvPr>
        </p:nvSpPr>
        <p:spPr/>
        <p:txBody>
          <a:bodyPr/>
          <a:lstStyle/>
          <a:p>
            <a:fld id="{4C599537-FE8B-4930-9C40-0B1994978AEE}" type="datetimeFigureOut">
              <a:rPr lang="en-IN" smtClean="0"/>
              <a:t>06-09-2023</a:t>
            </a:fld>
            <a:endParaRPr lang="en-IN"/>
          </a:p>
        </p:txBody>
      </p:sp>
      <p:sp>
        <p:nvSpPr>
          <p:cNvPr id="5" name="Footer Placeholder 4">
            <a:extLst>
              <a:ext uri="{FF2B5EF4-FFF2-40B4-BE49-F238E27FC236}">
                <a16:creationId xmlns:a16="http://schemas.microsoft.com/office/drawing/2014/main" id="{F68EE1EA-35E2-482D-0B80-29AFD8BAF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C6A4CA-934B-2817-CEB5-47D60336FC36}"/>
              </a:ext>
            </a:extLst>
          </p:cNvPr>
          <p:cNvSpPr>
            <a:spLocks noGrp="1"/>
          </p:cNvSpPr>
          <p:nvPr>
            <p:ph type="sldNum" sz="quarter" idx="12"/>
          </p:nvPr>
        </p:nvSpPr>
        <p:spPr/>
        <p:txBody>
          <a:bodyPr/>
          <a:lstStyle/>
          <a:p>
            <a:fld id="{09D98E77-35F4-4059-84A2-F4ABE6D222AA}" type="slidenum">
              <a:rPr lang="en-IN" smtClean="0"/>
              <a:t>‹#›</a:t>
            </a:fld>
            <a:endParaRPr lang="en-IN"/>
          </a:p>
        </p:txBody>
      </p:sp>
    </p:spTree>
    <p:extLst>
      <p:ext uri="{BB962C8B-B14F-4D97-AF65-F5344CB8AC3E}">
        <p14:creationId xmlns:p14="http://schemas.microsoft.com/office/powerpoint/2010/main" val="183813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844D1-FB63-D84C-F1B6-8E787598F5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D10E2A-4989-041A-2233-CFCC923F7C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8944C-2459-BC4F-BE34-E7BA526D64E5}"/>
              </a:ext>
            </a:extLst>
          </p:cNvPr>
          <p:cNvSpPr>
            <a:spLocks noGrp="1"/>
          </p:cNvSpPr>
          <p:nvPr>
            <p:ph type="dt" sz="half" idx="10"/>
          </p:nvPr>
        </p:nvSpPr>
        <p:spPr/>
        <p:txBody>
          <a:bodyPr/>
          <a:lstStyle/>
          <a:p>
            <a:fld id="{4C599537-FE8B-4930-9C40-0B1994978AEE}" type="datetimeFigureOut">
              <a:rPr lang="en-IN" smtClean="0"/>
              <a:t>06-09-2023</a:t>
            </a:fld>
            <a:endParaRPr lang="en-IN"/>
          </a:p>
        </p:txBody>
      </p:sp>
      <p:sp>
        <p:nvSpPr>
          <p:cNvPr id="5" name="Footer Placeholder 4">
            <a:extLst>
              <a:ext uri="{FF2B5EF4-FFF2-40B4-BE49-F238E27FC236}">
                <a16:creationId xmlns:a16="http://schemas.microsoft.com/office/drawing/2014/main" id="{B62249D0-FF0D-AE81-0A8E-A71630F97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BB881D-1B69-7FFE-4496-22DB629066E7}"/>
              </a:ext>
            </a:extLst>
          </p:cNvPr>
          <p:cNvSpPr>
            <a:spLocks noGrp="1"/>
          </p:cNvSpPr>
          <p:nvPr>
            <p:ph type="sldNum" sz="quarter" idx="12"/>
          </p:nvPr>
        </p:nvSpPr>
        <p:spPr/>
        <p:txBody>
          <a:bodyPr/>
          <a:lstStyle/>
          <a:p>
            <a:fld id="{09D98E77-35F4-4059-84A2-F4ABE6D222AA}" type="slidenum">
              <a:rPr lang="en-IN" smtClean="0"/>
              <a:t>‹#›</a:t>
            </a:fld>
            <a:endParaRPr lang="en-IN"/>
          </a:p>
        </p:txBody>
      </p:sp>
    </p:spTree>
    <p:extLst>
      <p:ext uri="{BB962C8B-B14F-4D97-AF65-F5344CB8AC3E}">
        <p14:creationId xmlns:p14="http://schemas.microsoft.com/office/powerpoint/2010/main" val="376129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493F-A4C2-10EB-936E-37C7AB180F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7570D-29DD-1E3B-00FA-1844174BE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3B128-4526-B5F4-5114-FFE8FF052F0C}"/>
              </a:ext>
            </a:extLst>
          </p:cNvPr>
          <p:cNvSpPr>
            <a:spLocks noGrp="1"/>
          </p:cNvSpPr>
          <p:nvPr>
            <p:ph type="dt" sz="half" idx="10"/>
          </p:nvPr>
        </p:nvSpPr>
        <p:spPr/>
        <p:txBody>
          <a:bodyPr/>
          <a:lstStyle/>
          <a:p>
            <a:fld id="{4C599537-FE8B-4930-9C40-0B1994978AEE}" type="datetimeFigureOut">
              <a:rPr lang="en-IN" smtClean="0"/>
              <a:t>06-09-2023</a:t>
            </a:fld>
            <a:endParaRPr lang="en-IN"/>
          </a:p>
        </p:txBody>
      </p:sp>
      <p:sp>
        <p:nvSpPr>
          <p:cNvPr id="5" name="Footer Placeholder 4">
            <a:extLst>
              <a:ext uri="{FF2B5EF4-FFF2-40B4-BE49-F238E27FC236}">
                <a16:creationId xmlns:a16="http://schemas.microsoft.com/office/drawing/2014/main" id="{9235520F-B7CB-3ADE-E982-F364FA97B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164CD-7B28-1D22-6384-D7654F53BB38}"/>
              </a:ext>
            </a:extLst>
          </p:cNvPr>
          <p:cNvSpPr>
            <a:spLocks noGrp="1"/>
          </p:cNvSpPr>
          <p:nvPr>
            <p:ph type="sldNum" sz="quarter" idx="12"/>
          </p:nvPr>
        </p:nvSpPr>
        <p:spPr/>
        <p:txBody>
          <a:bodyPr/>
          <a:lstStyle/>
          <a:p>
            <a:fld id="{09D98E77-35F4-4059-84A2-F4ABE6D222AA}" type="slidenum">
              <a:rPr lang="en-IN" smtClean="0"/>
              <a:t>‹#›</a:t>
            </a:fld>
            <a:endParaRPr lang="en-IN"/>
          </a:p>
        </p:txBody>
      </p:sp>
    </p:spTree>
    <p:extLst>
      <p:ext uri="{BB962C8B-B14F-4D97-AF65-F5344CB8AC3E}">
        <p14:creationId xmlns:p14="http://schemas.microsoft.com/office/powerpoint/2010/main" val="423057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AE0-C237-2920-70C8-BCF469A6E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771646-FA8A-A8A3-5F93-D886087E2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12D8ED-1741-5D83-72C3-B7A508B8411F}"/>
              </a:ext>
            </a:extLst>
          </p:cNvPr>
          <p:cNvSpPr>
            <a:spLocks noGrp="1"/>
          </p:cNvSpPr>
          <p:nvPr>
            <p:ph type="dt" sz="half" idx="10"/>
          </p:nvPr>
        </p:nvSpPr>
        <p:spPr/>
        <p:txBody>
          <a:bodyPr/>
          <a:lstStyle/>
          <a:p>
            <a:fld id="{4C599537-FE8B-4930-9C40-0B1994978AEE}" type="datetimeFigureOut">
              <a:rPr lang="en-IN" smtClean="0"/>
              <a:t>06-09-2023</a:t>
            </a:fld>
            <a:endParaRPr lang="en-IN"/>
          </a:p>
        </p:txBody>
      </p:sp>
      <p:sp>
        <p:nvSpPr>
          <p:cNvPr id="5" name="Footer Placeholder 4">
            <a:extLst>
              <a:ext uri="{FF2B5EF4-FFF2-40B4-BE49-F238E27FC236}">
                <a16:creationId xmlns:a16="http://schemas.microsoft.com/office/drawing/2014/main" id="{AF960061-EA39-DAE4-CC45-1C2D119E4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D8DF5-56A5-CFD3-521F-78268792C121}"/>
              </a:ext>
            </a:extLst>
          </p:cNvPr>
          <p:cNvSpPr>
            <a:spLocks noGrp="1"/>
          </p:cNvSpPr>
          <p:nvPr>
            <p:ph type="sldNum" sz="quarter" idx="12"/>
          </p:nvPr>
        </p:nvSpPr>
        <p:spPr/>
        <p:txBody>
          <a:bodyPr/>
          <a:lstStyle/>
          <a:p>
            <a:fld id="{09D98E77-35F4-4059-84A2-F4ABE6D222AA}" type="slidenum">
              <a:rPr lang="en-IN" smtClean="0"/>
              <a:t>‹#›</a:t>
            </a:fld>
            <a:endParaRPr lang="en-IN"/>
          </a:p>
        </p:txBody>
      </p:sp>
    </p:spTree>
    <p:extLst>
      <p:ext uri="{BB962C8B-B14F-4D97-AF65-F5344CB8AC3E}">
        <p14:creationId xmlns:p14="http://schemas.microsoft.com/office/powerpoint/2010/main" val="349874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CBE0-FE82-BEF9-023E-53D55C2740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CC09CB-AE01-8E4F-7415-B1AA7574AD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73A5B9-47D9-B27B-C78D-CDCABEB563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28C13E-A2A0-2348-58D9-F7242AD76AD4}"/>
              </a:ext>
            </a:extLst>
          </p:cNvPr>
          <p:cNvSpPr>
            <a:spLocks noGrp="1"/>
          </p:cNvSpPr>
          <p:nvPr>
            <p:ph type="dt" sz="half" idx="10"/>
          </p:nvPr>
        </p:nvSpPr>
        <p:spPr/>
        <p:txBody>
          <a:bodyPr/>
          <a:lstStyle/>
          <a:p>
            <a:fld id="{4C599537-FE8B-4930-9C40-0B1994978AEE}" type="datetimeFigureOut">
              <a:rPr lang="en-IN" smtClean="0"/>
              <a:t>06-09-2023</a:t>
            </a:fld>
            <a:endParaRPr lang="en-IN"/>
          </a:p>
        </p:txBody>
      </p:sp>
      <p:sp>
        <p:nvSpPr>
          <p:cNvPr id="6" name="Footer Placeholder 5">
            <a:extLst>
              <a:ext uri="{FF2B5EF4-FFF2-40B4-BE49-F238E27FC236}">
                <a16:creationId xmlns:a16="http://schemas.microsoft.com/office/drawing/2014/main" id="{18C32F9E-FDFB-496B-BE80-18650B8816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5B72D8-3300-D175-B2C3-A0F5CA8B43BD}"/>
              </a:ext>
            </a:extLst>
          </p:cNvPr>
          <p:cNvSpPr>
            <a:spLocks noGrp="1"/>
          </p:cNvSpPr>
          <p:nvPr>
            <p:ph type="sldNum" sz="quarter" idx="12"/>
          </p:nvPr>
        </p:nvSpPr>
        <p:spPr/>
        <p:txBody>
          <a:bodyPr/>
          <a:lstStyle/>
          <a:p>
            <a:fld id="{09D98E77-35F4-4059-84A2-F4ABE6D222AA}" type="slidenum">
              <a:rPr lang="en-IN" smtClean="0"/>
              <a:t>‹#›</a:t>
            </a:fld>
            <a:endParaRPr lang="en-IN"/>
          </a:p>
        </p:txBody>
      </p:sp>
    </p:spTree>
    <p:extLst>
      <p:ext uri="{BB962C8B-B14F-4D97-AF65-F5344CB8AC3E}">
        <p14:creationId xmlns:p14="http://schemas.microsoft.com/office/powerpoint/2010/main" val="268508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6AFF-AF5C-CE4B-2350-01411BD744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38F56E-1A3F-BC6E-FB06-6C337A689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5D4EEA-D950-8CC5-2065-4F5E824CDD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EDAA05-5195-E25B-0ED6-7701F8FDA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93591E-3CC3-04A0-5732-F8E8E20339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B10DBC-C551-2F80-749D-DF54E1D39C0F}"/>
              </a:ext>
            </a:extLst>
          </p:cNvPr>
          <p:cNvSpPr>
            <a:spLocks noGrp="1"/>
          </p:cNvSpPr>
          <p:nvPr>
            <p:ph type="dt" sz="half" idx="10"/>
          </p:nvPr>
        </p:nvSpPr>
        <p:spPr/>
        <p:txBody>
          <a:bodyPr/>
          <a:lstStyle/>
          <a:p>
            <a:fld id="{4C599537-FE8B-4930-9C40-0B1994978AEE}" type="datetimeFigureOut">
              <a:rPr lang="en-IN" smtClean="0"/>
              <a:t>06-09-2023</a:t>
            </a:fld>
            <a:endParaRPr lang="en-IN"/>
          </a:p>
        </p:txBody>
      </p:sp>
      <p:sp>
        <p:nvSpPr>
          <p:cNvPr id="8" name="Footer Placeholder 7">
            <a:extLst>
              <a:ext uri="{FF2B5EF4-FFF2-40B4-BE49-F238E27FC236}">
                <a16:creationId xmlns:a16="http://schemas.microsoft.com/office/drawing/2014/main" id="{26AAABFE-ECB3-C6A3-2024-27E2C6B520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770A62-5784-8D5A-03AA-2516C6197123}"/>
              </a:ext>
            </a:extLst>
          </p:cNvPr>
          <p:cNvSpPr>
            <a:spLocks noGrp="1"/>
          </p:cNvSpPr>
          <p:nvPr>
            <p:ph type="sldNum" sz="quarter" idx="12"/>
          </p:nvPr>
        </p:nvSpPr>
        <p:spPr/>
        <p:txBody>
          <a:bodyPr/>
          <a:lstStyle/>
          <a:p>
            <a:fld id="{09D98E77-35F4-4059-84A2-F4ABE6D222AA}" type="slidenum">
              <a:rPr lang="en-IN" smtClean="0"/>
              <a:t>‹#›</a:t>
            </a:fld>
            <a:endParaRPr lang="en-IN"/>
          </a:p>
        </p:txBody>
      </p:sp>
    </p:spTree>
    <p:extLst>
      <p:ext uri="{BB962C8B-B14F-4D97-AF65-F5344CB8AC3E}">
        <p14:creationId xmlns:p14="http://schemas.microsoft.com/office/powerpoint/2010/main" val="183239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85C8-2C92-5A8F-0AB9-B6674DC6F6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B47939-8603-1C2E-71B6-C1DBDD4C4BDD}"/>
              </a:ext>
            </a:extLst>
          </p:cNvPr>
          <p:cNvSpPr>
            <a:spLocks noGrp="1"/>
          </p:cNvSpPr>
          <p:nvPr>
            <p:ph type="dt" sz="half" idx="10"/>
          </p:nvPr>
        </p:nvSpPr>
        <p:spPr/>
        <p:txBody>
          <a:bodyPr/>
          <a:lstStyle/>
          <a:p>
            <a:fld id="{4C599537-FE8B-4930-9C40-0B1994978AEE}" type="datetimeFigureOut">
              <a:rPr lang="en-IN" smtClean="0"/>
              <a:t>06-09-2023</a:t>
            </a:fld>
            <a:endParaRPr lang="en-IN"/>
          </a:p>
        </p:txBody>
      </p:sp>
      <p:sp>
        <p:nvSpPr>
          <p:cNvPr id="4" name="Footer Placeholder 3">
            <a:extLst>
              <a:ext uri="{FF2B5EF4-FFF2-40B4-BE49-F238E27FC236}">
                <a16:creationId xmlns:a16="http://schemas.microsoft.com/office/drawing/2014/main" id="{C0F77D88-297B-A14F-770B-8797434018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27F5C4-C569-F2CD-F8C8-05B2A8F54D63}"/>
              </a:ext>
            </a:extLst>
          </p:cNvPr>
          <p:cNvSpPr>
            <a:spLocks noGrp="1"/>
          </p:cNvSpPr>
          <p:nvPr>
            <p:ph type="sldNum" sz="quarter" idx="12"/>
          </p:nvPr>
        </p:nvSpPr>
        <p:spPr/>
        <p:txBody>
          <a:bodyPr/>
          <a:lstStyle/>
          <a:p>
            <a:fld id="{09D98E77-35F4-4059-84A2-F4ABE6D222AA}" type="slidenum">
              <a:rPr lang="en-IN" smtClean="0"/>
              <a:t>‹#›</a:t>
            </a:fld>
            <a:endParaRPr lang="en-IN"/>
          </a:p>
        </p:txBody>
      </p:sp>
    </p:spTree>
    <p:extLst>
      <p:ext uri="{BB962C8B-B14F-4D97-AF65-F5344CB8AC3E}">
        <p14:creationId xmlns:p14="http://schemas.microsoft.com/office/powerpoint/2010/main" val="603201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1E0A97-A768-1FDF-41E5-25A6911F20E0}"/>
              </a:ext>
            </a:extLst>
          </p:cNvPr>
          <p:cNvSpPr>
            <a:spLocks noGrp="1"/>
          </p:cNvSpPr>
          <p:nvPr>
            <p:ph type="dt" sz="half" idx="10"/>
          </p:nvPr>
        </p:nvSpPr>
        <p:spPr/>
        <p:txBody>
          <a:bodyPr/>
          <a:lstStyle/>
          <a:p>
            <a:fld id="{4C599537-FE8B-4930-9C40-0B1994978AEE}" type="datetimeFigureOut">
              <a:rPr lang="en-IN" smtClean="0"/>
              <a:t>06-09-2023</a:t>
            </a:fld>
            <a:endParaRPr lang="en-IN"/>
          </a:p>
        </p:txBody>
      </p:sp>
      <p:sp>
        <p:nvSpPr>
          <p:cNvPr id="3" name="Footer Placeholder 2">
            <a:extLst>
              <a:ext uri="{FF2B5EF4-FFF2-40B4-BE49-F238E27FC236}">
                <a16:creationId xmlns:a16="http://schemas.microsoft.com/office/drawing/2014/main" id="{F78826EA-5A65-0C21-636C-D1CABF641E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600BD5-8ECD-1A24-40CF-160B6C4C71CA}"/>
              </a:ext>
            </a:extLst>
          </p:cNvPr>
          <p:cNvSpPr>
            <a:spLocks noGrp="1"/>
          </p:cNvSpPr>
          <p:nvPr>
            <p:ph type="sldNum" sz="quarter" idx="12"/>
          </p:nvPr>
        </p:nvSpPr>
        <p:spPr/>
        <p:txBody>
          <a:bodyPr/>
          <a:lstStyle/>
          <a:p>
            <a:fld id="{09D98E77-35F4-4059-84A2-F4ABE6D222AA}" type="slidenum">
              <a:rPr lang="en-IN" smtClean="0"/>
              <a:t>‹#›</a:t>
            </a:fld>
            <a:endParaRPr lang="en-IN"/>
          </a:p>
        </p:txBody>
      </p:sp>
    </p:spTree>
    <p:extLst>
      <p:ext uri="{BB962C8B-B14F-4D97-AF65-F5344CB8AC3E}">
        <p14:creationId xmlns:p14="http://schemas.microsoft.com/office/powerpoint/2010/main" val="516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0AE5-41CA-79C0-C583-D1CBA20101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289553-8BDA-FF64-A8AC-7B63D6CAD4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89E203-7EDD-41B9-9E20-C4ED5280D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8F44E-D989-240F-E829-3D06860E9FF9}"/>
              </a:ext>
            </a:extLst>
          </p:cNvPr>
          <p:cNvSpPr>
            <a:spLocks noGrp="1"/>
          </p:cNvSpPr>
          <p:nvPr>
            <p:ph type="dt" sz="half" idx="10"/>
          </p:nvPr>
        </p:nvSpPr>
        <p:spPr/>
        <p:txBody>
          <a:bodyPr/>
          <a:lstStyle/>
          <a:p>
            <a:fld id="{4C599537-FE8B-4930-9C40-0B1994978AEE}" type="datetimeFigureOut">
              <a:rPr lang="en-IN" smtClean="0"/>
              <a:t>06-09-2023</a:t>
            </a:fld>
            <a:endParaRPr lang="en-IN"/>
          </a:p>
        </p:txBody>
      </p:sp>
      <p:sp>
        <p:nvSpPr>
          <p:cNvPr id="6" name="Footer Placeholder 5">
            <a:extLst>
              <a:ext uri="{FF2B5EF4-FFF2-40B4-BE49-F238E27FC236}">
                <a16:creationId xmlns:a16="http://schemas.microsoft.com/office/drawing/2014/main" id="{0421F049-B013-C0DC-0995-85B744BCB1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5AF636-6F9B-053F-D778-3B5D0A581B0B}"/>
              </a:ext>
            </a:extLst>
          </p:cNvPr>
          <p:cNvSpPr>
            <a:spLocks noGrp="1"/>
          </p:cNvSpPr>
          <p:nvPr>
            <p:ph type="sldNum" sz="quarter" idx="12"/>
          </p:nvPr>
        </p:nvSpPr>
        <p:spPr/>
        <p:txBody>
          <a:bodyPr/>
          <a:lstStyle/>
          <a:p>
            <a:fld id="{09D98E77-35F4-4059-84A2-F4ABE6D222AA}" type="slidenum">
              <a:rPr lang="en-IN" smtClean="0"/>
              <a:t>‹#›</a:t>
            </a:fld>
            <a:endParaRPr lang="en-IN"/>
          </a:p>
        </p:txBody>
      </p:sp>
    </p:spTree>
    <p:extLst>
      <p:ext uri="{BB962C8B-B14F-4D97-AF65-F5344CB8AC3E}">
        <p14:creationId xmlns:p14="http://schemas.microsoft.com/office/powerpoint/2010/main" val="19571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5AF4-E79C-6015-F82F-97A9054F9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3F6850-71CB-7FE9-5446-375264149B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E5109D-9F52-382B-0D5C-BC6536B25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6C219-E56E-8FEC-4570-3B2CC87F1476}"/>
              </a:ext>
            </a:extLst>
          </p:cNvPr>
          <p:cNvSpPr>
            <a:spLocks noGrp="1"/>
          </p:cNvSpPr>
          <p:nvPr>
            <p:ph type="dt" sz="half" idx="10"/>
          </p:nvPr>
        </p:nvSpPr>
        <p:spPr/>
        <p:txBody>
          <a:bodyPr/>
          <a:lstStyle/>
          <a:p>
            <a:fld id="{4C599537-FE8B-4930-9C40-0B1994978AEE}" type="datetimeFigureOut">
              <a:rPr lang="en-IN" smtClean="0"/>
              <a:t>06-09-2023</a:t>
            </a:fld>
            <a:endParaRPr lang="en-IN"/>
          </a:p>
        </p:txBody>
      </p:sp>
      <p:sp>
        <p:nvSpPr>
          <p:cNvPr id="6" name="Footer Placeholder 5">
            <a:extLst>
              <a:ext uri="{FF2B5EF4-FFF2-40B4-BE49-F238E27FC236}">
                <a16:creationId xmlns:a16="http://schemas.microsoft.com/office/drawing/2014/main" id="{0B08EF4F-63F1-C791-ADE6-80B561E7BE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52192-507A-A848-BA3A-F6E3BBC66083}"/>
              </a:ext>
            </a:extLst>
          </p:cNvPr>
          <p:cNvSpPr>
            <a:spLocks noGrp="1"/>
          </p:cNvSpPr>
          <p:nvPr>
            <p:ph type="sldNum" sz="quarter" idx="12"/>
          </p:nvPr>
        </p:nvSpPr>
        <p:spPr/>
        <p:txBody>
          <a:bodyPr/>
          <a:lstStyle/>
          <a:p>
            <a:fld id="{09D98E77-35F4-4059-84A2-F4ABE6D222AA}" type="slidenum">
              <a:rPr lang="en-IN" smtClean="0"/>
              <a:t>‹#›</a:t>
            </a:fld>
            <a:endParaRPr lang="en-IN"/>
          </a:p>
        </p:txBody>
      </p:sp>
    </p:spTree>
    <p:extLst>
      <p:ext uri="{BB962C8B-B14F-4D97-AF65-F5344CB8AC3E}">
        <p14:creationId xmlns:p14="http://schemas.microsoft.com/office/powerpoint/2010/main" val="15382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6D088-558F-1FB9-24E0-272E79A32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65F2C6-E9C7-2253-BD32-1982D2C0C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10E29D-D86B-5506-977C-394D04574D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99537-FE8B-4930-9C40-0B1994978AEE}" type="datetimeFigureOut">
              <a:rPr lang="en-IN" smtClean="0"/>
              <a:t>06-09-2023</a:t>
            </a:fld>
            <a:endParaRPr lang="en-IN"/>
          </a:p>
        </p:txBody>
      </p:sp>
      <p:sp>
        <p:nvSpPr>
          <p:cNvPr id="5" name="Footer Placeholder 4">
            <a:extLst>
              <a:ext uri="{FF2B5EF4-FFF2-40B4-BE49-F238E27FC236}">
                <a16:creationId xmlns:a16="http://schemas.microsoft.com/office/drawing/2014/main" id="{BD18A3F9-FF60-37A6-A815-5084A856D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CA3C93-CB10-1BF5-AF33-9035BEBE1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98E77-35F4-4059-84A2-F4ABE6D222AA}" type="slidenum">
              <a:rPr lang="en-IN" smtClean="0"/>
              <a:t>‹#›</a:t>
            </a:fld>
            <a:endParaRPr lang="en-IN"/>
          </a:p>
        </p:txBody>
      </p:sp>
    </p:spTree>
    <p:extLst>
      <p:ext uri="{BB962C8B-B14F-4D97-AF65-F5344CB8AC3E}">
        <p14:creationId xmlns:p14="http://schemas.microsoft.com/office/powerpoint/2010/main" val="474678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9.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0.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1.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3.xml"/><Relationship Id="rId6" Type="http://schemas.openxmlformats.org/officeDocument/2006/relationships/image" Target="../media/image23.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5.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7.xml"/><Relationship Id="rId6" Type="http://schemas.openxmlformats.org/officeDocument/2006/relationships/image" Target="../media/image28.png"/><Relationship Id="rId5" Type="http://schemas.openxmlformats.org/officeDocument/2006/relationships/image" Target="../media/image21.sv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8.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1.png"/><Relationship Id="rId7" Type="http://schemas.openxmlformats.org/officeDocument/2006/relationships/image" Target="../media/image35.svg"/><Relationship Id="rId2" Type="http://schemas.openxmlformats.org/officeDocument/2006/relationships/slideLayout" Target="../slideLayouts/slideLayout1.xml"/><Relationship Id="rId1" Type="http://schemas.openxmlformats.org/officeDocument/2006/relationships/themeOverride" Target="../theme/themeOverride2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1.xml"/><Relationship Id="rId5" Type="http://schemas.openxmlformats.org/officeDocument/2006/relationships/image" Target="../media/image37.sv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3.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24.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10.sv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13677"/>
            <a:ext cx="12239769" cy="6858000"/>
          </a:xfrm>
          <a:prstGeom prst="rect">
            <a:avLst/>
          </a:prstGeom>
          <a:no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Freeform: Shape 19">
            <a:extLst>
              <a:ext uri="{FF2B5EF4-FFF2-40B4-BE49-F238E27FC236}">
                <a16:creationId xmlns:a16="http://schemas.microsoft.com/office/drawing/2014/main" id="{AFD9DDA8-9E77-3ACA-608B-7DECFE2D0ADF}"/>
              </a:ext>
            </a:extLst>
          </p:cNvPr>
          <p:cNvSpPr/>
          <p:nvPr/>
        </p:nvSpPr>
        <p:spPr>
          <a:xfrm rot="3506542">
            <a:off x="-2684223" y="1216666"/>
            <a:ext cx="9692706" cy="6285662"/>
          </a:xfrm>
          <a:custGeom>
            <a:avLst/>
            <a:gdLst>
              <a:gd name="connsiteX0" fmla="*/ 0 w 9692706"/>
              <a:gd name="connsiteY0" fmla="*/ 2703645 h 6285662"/>
              <a:gd name="connsiteX1" fmla="*/ 1660539 w 9692706"/>
              <a:gd name="connsiteY1" fmla="*/ 0 h 6285662"/>
              <a:gd name="connsiteX2" fmla="*/ 9692706 w 9692706"/>
              <a:gd name="connsiteY2" fmla="*/ 0 h 6285662"/>
              <a:gd name="connsiteX3" fmla="*/ 5832145 w 9692706"/>
              <a:gd name="connsiteY3" fmla="*/ 6285662 h 6285662"/>
            </a:gdLst>
            <a:ahLst/>
            <a:cxnLst>
              <a:cxn ang="0">
                <a:pos x="connsiteX0" y="connsiteY0"/>
              </a:cxn>
              <a:cxn ang="0">
                <a:pos x="connsiteX1" y="connsiteY1"/>
              </a:cxn>
              <a:cxn ang="0">
                <a:pos x="connsiteX2" y="connsiteY2"/>
              </a:cxn>
              <a:cxn ang="0">
                <a:pos x="connsiteX3" y="connsiteY3"/>
              </a:cxn>
            </a:cxnLst>
            <a:rect l="l" t="t" r="r" b="b"/>
            <a:pathLst>
              <a:path w="9692706" h="6285662">
                <a:moveTo>
                  <a:pt x="0" y="2703645"/>
                </a:moveTo>
                <a:lnTo>
                  <a:pt x="1660539" y="0"/>
                </a:lnTo>
                <a:lnTo>
                  <a:pt x="9692706" y="0"/>
                </a:lnTo>
                <a:lnTo>
                  <a:pt x="5832145" y="6285662"/>
                </a:lnTo>
                <a:close/>
              </a:path>
            </a:pathLst>
          </a:custGeom>
          <a:gradFill flip="none" rotWithShape="1">
            <a:gsLst>
              <a:gs pos="0">
                <a:srgbClr val="F5800B"/>
              </a:gs>
              <a:gs pos="54000">
                <a:srgbClr val="FEC200"/>
              </a:gs>
              <a:gs pos="78000">
                <a:srgbClr val="FFE100"/>
              </a:gs>
              <a:gs pos="97000">
                <a:schemeClr val="bg1"/>
              </a:gs>
            </a:gsLst>
            <a:lin ang="18900000" scaled="1"/>
            <a:tileRect/>
          </a:gradFill>
          <a:ln>
            <a:noFill/>
          </a:ln>
          <a:effectLst>
            <a:outerShdw blurRad="304800" dist="1651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5EE534E9-F864-1A10-1DD5-30D6DA3E52FC}"/>
              </a:ext>
            </a:extLst>
          </p:cNvPr>
          <p:cNvSpPr/>
          <p:nvPr/>
        </p:nvSpPr>
        <p:spPr>
          <a:xfrm>
            <a:off x="3647661" y="0"/>
            <a:ext cx="4470426" cy="6844323"/>
          </a:xfrm>
          <a:custGeom>
            <a:avLst/>
            <a:gdLst>
              <a:gd name="connsiteX0" fmla="*/ 0 w 4494978"/>
              <a:gd name="connsiteY0" fmla="*/ 0 h 6871677"/>
              <a:gd name="connsiteX1" fmla="*/ 206421 w 4494978"/>
              <a:gd name="connsiteY1" fmla="*/ 0 h 6871677"/>
              <a:gd name="connsiteX2" fmla="*/ 4494978 w 4494978"/>
              <a:gd name="connsiteY2" fmla="*/ 6871677 h 6871677"/>
              <a:gd name="connsiteX3" fmla="*/ 4288557 w 4494978"/>
              <a:gd name="connsiteY3" fmla="*/ 6871677 h 6871677"/>
            </a:gdLst>
            <a:ahLst/>
            <a:cxnLst>
              <a:cxn ang="0">
                <a:pos x="connsiteX0" y="connsiteY0"/>
              </a:cxn>
              <a:cxn ang="0">
                <a:pos x="connsiteX1" y="connsiteY1"/>
              </a:cxn>
              <a:cxn ang="0">
                <a:pos x="connsiteX2" y="connsiteY2"/>
              </a:cxn>
              <a:cxn ang="0">
                <a:pos x="connsiteX3" y="connsiteY3"/>
              </a:cxn>
            </a:cxnLst>
            <a:rect l="l" t="t" r="r" b="b"/>
            <a:pathLst>
              <a:path w="4494978" h="6871677">
                <a:moveTo>
                  <a:pt x="0" y="0"/>
                </a:moveTo>
                <a:lnTo>
                  <a:pt x="206421" y="0"/>
                </a:lnTo>
                <a:lnTo>
                  <a:pt x="4494978" y="6871677"/>
                </a:lnTo>
                <a:lnTo>
                  <a:pt x="4288557" y="6871677"/>
                </a:lnTo>
                <a:close/>
              </a:path>
            </a:pathLst>
          </a:custGeom>
          <a:solidFill>
            <a:srgbClr val="74B230"/>
          </a:solidFill>
          <a:ln w="50800">
            <a:noFill/>
          </a:ln>
          <a:effectLst>
            <a:outerShdw blurRad="50800" dist="38100" dir="2700000" algn="tl" rotWithShape="0">
              <a:prstClr val="black">
                <a:alpha val="74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Freeform: Shape 26">
            <a:extLst>
              <a:ext uri="{FF2B5EF4-FFF2-40B4-BE49-F238E27FC236}">
                <a16:creationId xmlns:a16="http://schemas.microsoft.com/office/drawing/2014/main" id="{CC9D4B24-9343-5C50-7D70-D1DBDD62E2B7}"/>
              </a:ext>
            </a:extLst>
          </p:cNvPr>
          <p:cNvSpPr/>
          <p:nvPr/>
        </p:nvSpPr>
        <p:spPr>
          <a:xfrm>
            <a:off x="0" y="13677"/>
            <a:ext cx="12192000" cy="6830646"/>
          </a:xfrm>
          <a:custGeom>
            <a:avLst/>
            <a:gdLst>
              <a:gd name="connsiteX0" fmla="*/ 12152192 w 12192000"/>
              <a:gd name="connsiteY0" fmla="*/ 0 h 6830646"/>
              <a:gd name="connsiteX1" fmla="*/ 12192000 w 12192000"/>
              <a:gd name="connsiteY1" fmla="*/ 0 h 6830646"/>
              <a:gd name="connsiteX2" fmla="*/ 12192000 w 12192000"/>
              <a:gd name="connsiteY2" fmla="*/ 6830646 h 6830646"/>
              <a:gd name="connsiteX3" fmla="*/ 0 w 12192000"/>
              <a:gd name="connsiteY3" fmla="*/ 6830646 h 6830646"/>
              <a:gd name="connsiteX4" fmla="*/ 0 w 12192000"/>
              <a:gd name="connsiteY4" fmla="*/ 6689551 h 6830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30646">
                <a:moveTo>
                  <a:pt x="12152192" y="0"/>
                </a:moveTo>
                <a:lnTo>
                  <a:pt x="12192000" y="0"/>
                </a:lnTo>
                <a:lnTo>
                  <a:pt x="12192000" y="6830646"/>
                </a:lnTo>
                <a:lnTo>
                  <a:pt x="0" y="6830646"/>
                </a:lnTo>
                <a:lnTo>
                  <a:pt x="0" y="6689551"/>
                </a:lnTo>
                <a:close/>
              </a:path>
            </a:pathLst>
          </a:custGeom>
          <a:solidFill>
            <a:srgbClr val="FEFDC6">
              <a:alpha val="40000"/>
            </a:srgbClr>
          </a:solidFill>
          <a:ln>
            <a:noFill/>
          </a:ln>
          <a:effectLst>
            <a:outerShdw blurRad="50800" dist="25400" dir="2700000" algn="tl" rotWithShape="0">
              <a:schemeClr val="bg1">
                <a:alpha val="82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Rectangle 23">
            <a:extLst>
              <a:ext uri="{FF2B5EF4-FFF2-40B4-BE49-F238E27FC236}">
                <a16:creationId xmlns:a16="http://schemas.microsoft.com/office/drawing/2014/main" id="{BCA68D61-CA48-49BA-48B0-E69AEC6E2617}"/>
              </a:ext>
            </a:extLst>
          </p:cNvPr>
          <p:cNvSpPr/>
          <p:nvPr/>
        </p:nvSpPr>
        <p:spPr>
          <a:xfrm>
            <a:off x="4773735" y="2357196"/>
            <a:ext cx="7402286" cy="2116253"/>
          </a:xfrm>
          <a:prstGeom prst="rect">
            <a:avLst/>
          </a:prstGeom>
          <a:solidFill>
            <a:srgbClr val="74B230"/>
          </a:solidFill>
          <a:ln w="76200">
            <a:solidFill>
              <a:schemeClr val="bg1"/>
            </a:solid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8" name="Oval 27">
            <a:extLst>
              <a:ext uri="{FF2B5EF4-FFF2-40B4-BE49-F238E27FC236}">
                <a16:creationId xmlns:a16="http://schemas.microsoft.com/office/drawing/2014/main" id="{365E8A0E-5FD5-DB4F-EEC0-50C5E8868B0D}"/>
              </a:ext>
            </a:extLst>
          </p:cNvPr>
          <p:cNvSpPr/>
          <p:nvPr/>
        </p:nvSpPr>
        <p:spPr>
          <a:xfrm>
            <a:off x="3037292" y="1786248"/>
            <a:ext cx="3058708" cy="3058708"/>
          </a:xfrm>
          <a:prstGeom prst="ellipse">
            <a:avLst/>
          </a:prstGeom>
          <a:gradFill>
            <a:gsLst>
              <a:gs pos="78000">
                <a:srgbClr val="92D050"/>
              </a:gs>
              <a:gs pos="0">
                <a:schemeClr val="accent1">
                  <a:lumMod val="5000"/>
                  <a:lumOff val="95000"/>
                </a:schemeClr>
              </a:gs>
            </a:gsLst>
            <a:lin ang="18000000" scaled="0"/>
          </a:gradFill>
          <a:ln w="76200">
            <a:solidFill>
              <a:schemeClr val="bg1"/>
            </a:solidFill>
          </a:ln>
          <a:effectLst>
            <a:outerShdw blurRad="254000" dist="152400" dir="2700000" algn="tl" rotWithShape="0">
              <a:prstClr val="black">
                <a:alpha val="62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9" name="Group 28">
            <a:extLst>
              <a:ext uri="{FF2B5EF4-FFF2-40B4-BE49-F238E27FC236}">
                <a16:creationId xmlns:a16="http://schemas.microsoft.com/office/drawing/2014/main" id="{468A8E86-A8B1-1A09-275F-93CF99BFE204}"/>
              </a:ext>
            </a:extLst>
          </p:cNvPr>
          <p:cNvGrpSpPr/>
          <p:nvPr/>
        </p:nvGrpSpPr>
        <p:grpSpPr>
          <a:xfrm>
            <a:off x="2844227" y="1619856"/>
            <a:ext cx="3504472" cy="3588248"/>
            <a:chOff x="5475027" y="1144535"/>
            <a:chExt cx="4738211" cy="4788829"/>
          </a:xfrm>
          <a:noFill/>
          <a:effectLst>
            <a:outerShdw blurRad="50800" dist="50800" dir="5400000" algn="ctr" rotWithShape="0">
              <a:schemeClr val="bg1"/>
            </a:outerShdw>
          </a:effectLst>
        </p:grpSpPr>
        <p:pic>
          <p:nvPicPr>
            <p:cNvPr id="30" name="Picture 29">
              <a:extLst>
                <a:ext uri="{FF2B5EF4-FFF2-40B4-BE49-F238E27FC236}">
                  <a16:creationId xmlns:a16="http://schemas.microsoft.com/office/drawing/2014/main" id="{86AC3799-C108-2A71-0809-CF54503F9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027" y="1197591"/>
              <a:ext cx="4735773" cy="4735773"/>
            </a:xfrm>
            <a:prstGeom prst="rect">
              <a:avLst/>
            </a:prstGeom>
            <a:grpFill/>
            <a:effectLst>
              <a:outerShdw blurRad="50800" dist="38100" dir="13500000" algn="br" rotWithShape="0">
                <a:prstClr val="black">
                  <a:alpha val="40000"/>
                </a:prstClr>
              </a:outerShdw>
            </a:effectLst>
          </p:spPr>
        </p:pic>
        <p:pic>
          <p:nvPicPr>
            <p:cNvPr id="31" name="Picture 30">
              <a:extLst>
                <a:ext uri="{FF2B5EF4-FFF2-40B4-BE49-F238E27FC236}">
                  <a16:creationId xmlns:a16="http://schemas.microsoft.com/office/drawing/2014/main" id="{B565784C-48D1-7225-6E49-43A81D62A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465" y="1144535"/>
              <a:ext cx="4735773" cy="4735773"/>
            </a:xfrm>
            <a:prstGeom prst="rect">
              <a:avLst/>
            </a:prstGeom>
            <a:grpFill/>
            <a:effectLst>
              <a:outerShdw blurRad="127000" dist="152400" dir="2700000" algn="tl" rotWithShape="0">
                <a:prstClr val="black">
                  <a:alpha val="60000"/>
                </a:prstClr>
              </a:outerShdw>
            </a:effectLst>
          </p:spPr>
        </p:pic>
      </p:grpSp>
      <p:sp>
        <p:nvSpPr>
          <p:cNvPr id="33" name="TextBox 32">
            <a:extLst>
              <a:ext uri="{FF2B5EF4-FFF2-40B4-BE49-F238E27FC236}">
                <a16:creationId xmlns:a16="http://schemas.microsoft.com/office/drawing/2014/main" id="{7605734D-A167-95EB-1F9C-34B2C9566C52}"/>
              </a:ext>
            </a:extLst>
          </p:cNvPr>
          <p:cNvSpPr txBox="1"/>
          <p:nvPr/>
        </p:nvSpPr>
        <p:spPr>
          <a:xfrm>
            <a:off x="5784376" y="2581710"/>
            <a:ext cx="6407624" cy="1384995"/>
          </a:xfrm>
          <a:prstGeom prst="rect">
            <a:avLst/>
          </a:prstGeom>
          <a:noFill/>
          <a:effectLst>
            <a:outerShdw blurRad="63500" dist="38100" dir="2700000" algn="tl" rotWithShape="0">
              <a:prstClr val="black">
                <a:alpha val="84000"/>
              </a:prstClr>
            </a:outerShdw>
          </a:effectLst>
        </p:spPr>
        <p:txBody>
          <a:bodyPr wrap="square">
            <a:spAutoFit/>
          </a:bodyPr>
          <a:lstStyle/>
          <a:p>
            <a:pPr algn="ctr"/>
            <a:r>
              <a:rPr lang="en-IN" sz="4200" noProof="1">
                <a:solidFill>
                  <a:srgbClr val="FCF84E"/>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Telengana Government</a:t>
            </a:r>
            <a:br>
              <a:rPr lang="en-IN" sz="4200" noProof="1">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br>
            <a:r>
              <a:rPr lang="en-IN" sz="4200" noProof="1">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Growth Insights </a:t>
            </a:r>
            <a:endParaRPr lang="en-IN" sz="4200" dirty="0">
              <a:solidFill>
                <a:schemeClr val="bg1"/>
              </a:solidFill>
            </a:endParaRPr>
          </a:p>
        </p:txBody>
      </p:sp>
      <p:pic>
        <p:nvPicPr>
          <p:cNvPr id="34" name="Picture 33">
            <a:extLst>
              <a:ext uri="{FF2B5EF4-FFF2-40B4-BE49-F238E27FC236}">
                <a16:creationId xmlns:a16="http://schemas.microsoft.com/office/drawing/2014/main" id="{2C4199C9-2306-D27C-5F19-497E9963B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31" y="5691242"/>
            <a:ext cx="947377" cy="947377"/>
          </a:xfrm>
          <a:prstGeom prst="rect">
            <a:avLst/>
          </a:prstGeom>
          <a:ln>
            <a:noFill/>
          </a:ln>
          <a:effectLst>
            <a:outerShdw blurRad="190500" dist="101600" dir="600000" algn="tl" rotWithShape="0">
              <a:prstClr val="black">
                <a:alpha val="62000"/>
              </a:prstClr>
            </a:outerShdw>
          </a:effectLst>
        </p:spPr>
      </p:pic>
      <p:sp>
        <p:nvSpPr>
          <p:cNvPr id="40" name="TextBox 39">
            <a:extLst>
              <a:ext uri="{FF2B5EF4-FFF2-40B4-BE49-F238E27FC236}">
                <a16:creationId xmlns:a16="http://schemas.microsoft.com/office/drawing/2014/main" id="{3D9B763E-157D-237B-C36F-FAE9F5BEC3F3}"/>
              </a:ext>
            </a:extLst>
          </p:cNvPr>
          <p:cNvSpPr txBox="1"/>
          <p:nvPr/>
        </p:nvSpPr>
        <p:spPr>
          <a:xfrm>
            <a:off x="7523810" y="3990165"/>
            <a:ext cx="7233622" cy="369332"/>
          </a:xfrm>
          <a:prstGeom prst="rect">
            <a:avLst/>
          </a:prstGeom>
          <a:noFill/>
          <a:effectLst>
            <a:outerShdw blurRad="50800" dist="50800" dir="5400000" algn="ctr" rotWithShape="0">
              <a:srgbClr val="000000">
                <a:alpha val="84000"/>
              </a:srgbClr>
            </a:outerShdw>
          </a:effectLst>
        </p:spPr>
        <p:txBody>
          <a:bodyPr wrap="square" rtlCol="0">
            <a:spAutoFit/>
          </a:bodyPr>
          <a:lstStyle/>
          <a:p>
            <a:r>
              <a:rPr lang="en-IN" noProof="1">
                <a:solidFill>
                  <a:srgbClr val="FBFF4F"/>
                </a:solidFill>
                <a:latin typeface="HP Simplified Jpan" panose="020B0500000000000000" pitchFamily="34" charset="-128"/>
                <a:ea typeface="HP Simplified Jpan" panose="020B0500000000000000" pitchFamily="34" charset="-128"/>
              </a:rPr>
              <a:t>Created By:  Sutapa Ghosh</a:t>
            </a:r>
          </a:p>
        </p:txBody>
      </p:sp>
    </p:spTree>
    <p:extLst>
      <p:ext uri="{BB962C8B-B14F-4D97-AF65-F5344CB8AC3E}">
        <p14:creationId xmlns:p14="http://schemas.microsoft.com/office/powerpoint/2010/main" val="1605154658"/>
      </p:ext>
    </p:extLst>
  </p:cSld>
  <p:clrMapOvr>
    <a:masterClrMapping/>
  </p:clrMapOvr>
  <mc:AlternateContent xmlns:mc="http://schemas.openxmlformats.org/markup-compatibility/2006" xmlns:p14="http://schemas.microsoft.com/office/powerpoint/2010/main">
    <mc:Choice Requires="p14">
      <p:transition spd="slow" p14:dur="2000" advTm="24833"/>
    </mc:Choice>
    <mc:Fallback xmlns="">
      <p:transition spd="slow" advTm="248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5827785" cy="6858000"/>
          </a:xfrm>
          <a:prstGeom prst="rect">
            <a:avLst/>
          </a:prstGeom>
          <a:gradFill flip="none" rotWithShape="1">
            <a:gsLst>
              <a:gs pos="0">
                <a:srgbClr val="74B23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6364216" y="355599"/>
            <a:ext cx="5294383" cy="61585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1272746" y="424671"/>
            <a:ext cx="3313637" cy="662724"/>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735276" y="47022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400" dirty="0">
                <a:solidFill>
                  <a:srgbClr val="FFFF00"/>
                </a:solidFill>
                <a:latin typeface="Bahnschrift Light" panose="020B0502040204020203" pitchFamily="34" charset="0"/>
              </a:rPr>
              <a:t>QUERY 1</a:t>
            </a:r>
            <a:endParaRPr lang="en-IN" sz="3400"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533400" y="1519266"/>
            <a:ext cx="4762500" cy="3539430"/>
          </a:xfrm>
          <a:prstGeom prst="rect">
            <a:avLst/>
          </a:prstGeom>
          <a:noFill/>
          <a:effectLst/>
        </p:spPr>
        <p:txBody>
          <a:bodyPr wrap="square" rtlCol="0">
            <a:spAutoFit/>
          </a:bodyPr>
          <a:lstStyle/>
          <a:p>
            <a:r>
              <a:rPr lang="en-US" sz="2800" b="0" i="0" u="none" strike="noStrike" baseline="0" dirty="0">
                <a:latin typeface="Bahnschrift Light Condensed" panose="020B0502040204020203" pitchFamily="34" charset="0"/>
              </a:rPr>
              <a:t>How does the revenue generated from document registration vary across districts in Telangana? </a:t>
            </a:r>
            <a:br>
              <a:rPr lang="en-US" sz="2800" b="0" i="0" u="none" strike="noStrike" baseline="0" dirty="0">
                <a:latin typeface="Bahnschrift Light Condensed" panose="020B0502040204020203" pitchFamily="34" charset="0"/>
              </a:rPr>
            </a:br>
            <a:br>
              <a:rPr lang="en-US" sz="2800" b="0" i="0" u="none" strike="noStrike" baseline="0" dirty="0">
                <a:latin typeface="Bahnschrift Light Condensed" panose="020B0502040204020203" pitchFamily="34" charset="0"/>
              </a:rPr>
            </a:br>
            <a:r>
              <a:rPr lang="en-US" sz="2800" b="0" i="0" u="none" strike="noStrike" baseline="0" dirty="0">
                <a:latin typeface="Bahnschrift Light Condensed" panose="020B0502040204020203" pitchFamily="34" charset="0"/>
              </a:rPr>
              <a:t>List down the top 5 districts that showed the highest document registration revenue growth between FY 2019 and 2022. </a:t>
            </a:r>
          </a:p>
        </p:txBody>
      </p:sp>
      <p:sp>
        <p:nvSpPr>
          <p:cNvPr id="7" name="Arrow: Pentagon 6">
            <a:extLst>
              <a:ext uri="{FF2B5EF4-FFF2-40B4-BE49-F238E27FC236}">
                <a16:creationId xmlns:a16="http://schemas.microsoft.com/office/drawing/2014/main" id="{6BF69D60-A2DB-7971-1CE7-89FB1CBE62D5}"/>
              </a:ext>
            </a:extLst>
          </p:cNvPr>
          <p:cNvSpPr/>
          <p:nvPr/>
        </p:nvSpPr>
        <p:spPr>
          <a:xfrm>
            <a:off x="312809" y="1612898"/>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Arrow: Pentagon 10">
            <a:extLst>
              <a:ext uri="{FF2B5EF4-FFF2-40B4-BE49-F238E27FC236}">
                <a16:creationId xmlns:a16="http://schemas.microsoft.com/office/drawing/2014/main" id="{FB96A23B-3E1A-F6DB-37FB-89D010200C5E}"/>
              </a:ext>
            </a:extLst>
          </p:cNvPr>
          <p:cNvSpPr/>
          <p:nvPr/>
        </p:nvSpPr>
        <p:spPr>
          <a:xfrm>
            <a:off x="235971" y="3350422"/>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7963865" y="11101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grpSp>
        <p:nvGrpSpPr>
          <p:cNvPr id="42" name="Group 41">
            <a:extLst>
              <a:ext uri="{FF2B5EF4-FFF2-40B4-BE49-F238E27FC236}">
                <a16:creationId xmlns:a16="http://schemas.microsoft.com/office/drawing/2014/main" id="{C41EF535-8738-4874-BBDE-8719A4FE458B}"/>
              </a:ext>
            </a:extLst>
          </p:cNvPr>
          <p:cNvGrpSpPr/>
          <p:nvPr/>
        </p:nvGrpSpPr>
        <p:grpSpPr>
          <a:xfrm>
            <a:off x="7634126" y="3288980"/>
            <a:ext cx="2725108" cy="2582788"/>
            <a:chOff x="7228573" y="3533568"/>
            <a:chExt cx="2931428" cy="2778332"/>
          </a:xfrm>
        </p:grpSpPr>
        <p:pic>
          <p:nvPicPr>
            <p:cNvPr id="41" name="Picture 40">
              <a:extLst>
                <a:ext uri="{FF2B5EF4-FFF2-40B4-BE49-F238E27FC236}">
                  <a16:creationId xmlns:a16="http://schemas.microsoft.com/office/drawing/2014/main" id="{5631DE65-B088-4473-E732-8F75865C9249}"/>
                </a:ext>
              </a:extLst>
            </p:cNvPr>
            <p:cNvPicPr>
              <a:picLocks noChangeAspect="1"/>
            </p:cNvPicPr>
            <p:nvPr/>
          </p:nvPicPr>
          <p:blipFill>
            <a:blip r:embed="rId4">
              <a:extLst>
                <a:ext uri="{28A0092B-C50C-407E-A947-70E740481C1C}">
                  <a14:useLocalDpi xmlns:a14="http://schemas.microsoft.com/office/drawing/2010/main" val="0"/>
                </a:ext>
              </a:extLst>
            </a:blip>
            <a:srcRect l="2375" t="3564" r="3031" b="1737"/>
            <a:stretch>
              <a:fillRect/>
            </a:stretch>
          </p:blipFill>
          <p:spPr>
            <a:xfrm>
              <a:off x="7228573" y="3533568"/>
              <a:ext cx="2931428" cy="2778332"/>
            </a:xfrm>
            <a:custGeom>
              <a:avLst/>
              <a:gdLst>
                <a:gd name="connsiteX0" fmla="*/ 463065 w 2931428"/>
                <a:gd name="connsiteY0" fmla="*/ 0 h 2778332"/>
                <a:gd name="connsiteX1" fmla="*/ 2468363 w 2931428"/>
                <a:gd name="connsiteY1" fmla="*/ 0 h 2778332"/>
                <a:gd name="connsiteX2" fmla="*/ 2931428 w 2931428"/>
                <a:gd name="connsiteY2" fmla="*/ 463065 h 2778332"/>
                <a:gd name="connsiteX3" fmla="*/ 2931428 w 2931428"/>
                <a:gd name="connsiteY3" fmla="*/ 2315267 h 2778332"/>
                <a:gd name="connsiteX4" fmla="*/ 2468363 w 2931428"/>
                <a:gd name="connsiteY4" fmla="*/ 2778332 h 2778332"/>
                <a:gd name="connsiteX5" fmla="*/ 463065 w 2931428"/>
                <a:gd name="connsiteY5" fmla="*/ 2778332 h 2778332"/>
                <a:gd name="connsiteX6" fmla="*/ 0 w 2931428"/>
                <a:gd name="connsiteY6" fmla="*/ 2315267 h 2778332"/>
                <a:gd name="connsiteX7" fmla="*/ 0 w 2931428"/>
                <a:gd name="connsiteY7" fmla="*/ 463065 h 2778332"/>
                <a:gd name="connsiteX8" fmla="*/ 463065 w 2931428"/>
                <a:gd name="connsiteY8" fmla="*/ 0 h 277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1428" h="2778332">
                  <a:moveTo>
                    <a:pt x="463065" y="0"/>
                  </a:moveTo>
                  <a:lnTo>
                    <a:pt x="2468363" y="0"/>
                  </a:lnTo>
                  <a:cubicBezTo>
                    <a:pt x="2724107" y="0"/>
                    <a:pt x="2931428" y="207321"/>
                    <a:pt x="2931428" y="463065"/>
                  </a:cubicBezTo>
                  <a:lnTo>
                    <a:pt x="2931428" y="2315267"/>
                  </a:lnTo>
                  <a:cubicBezTo>
                    <a:pt x="2931428" y="2571011"/>
                    <a:pt x="2724107" y="2778332"/>
                    <a:pt x="2468363" y="2778332"/>
                  </a:cubicBezTo>
                  <a:lnTo>
                    <a:pt x="463065" y="2778332"/>
                  </a:lnTo>
                  <a:cubicBezTo>
                    <a:pt x="207321" y="2778332"/>
                    <a:pt x="0" y="2571011"/>
                    <a:pt x="0" y="2315267"/>
                  </a:cubicBezTo>
                  <a:lnTo>
                    <a:pt x="0" y="463065"/>
                  </a:lnTo>
                  <a:cubicBezTo>
                    <a:pt x="0" y="207321"/>
                    <a:pt x="207321" y="0"/>
                    <a:pt x="463065" y="0"/>
                  </a:cubicBezTo>
                  <a:close/>
                </a:path>
              </a:pathLst>
            </a:custGeom>
            <a:effectLst>
              <a:outerShdw blurRad="101600" dist="76200" dir="13500000" algn="br" rotWithShape="0">
                <a:prstClr val="black">
                  <a:alpha val="60000"/>
                </a:prstClr>
              </a:outerShdw>
            </a:effectLst>
          </p:spPr>
        </p:pic>
        <p:pic>
          <p:nvPicPr>
            <p:cNvPr id="40" name="Picture 39">
              <a:extLst>
                <a:ext uri="{FF2B5EF4-FFF2-40B4-BE49-F238E27FC236}">
                  <a16:creationId xmlns:a16="http://schemas.microsoft.com/office/drawing/2014/main" id="{A0107C68-9E42-2F71-4561-09FDC6FFEF28}"/>
                </a:ext>
              </a:extLst>
            </p:cNvPr>
            <p:cNvPicPr>
              <a:picLocks noChangeAspect="1"/>
            </p:cNvPicPr>
            <p:nvPr/>
          </p:nvPicPr>
          <p:blipFill>
            <a:blip r:embed="rId4">
              <a:extLst>
                <a:ext uri="{28A0092B-C50C-407E-A947-70E740481C1C}">
                  <a14:useLocalDpi xmlns:a14="http://schemas.microsoft.com/office/drawing/2010/main" val="0"/>
                </a:ext>
              </a:extLst>
            </a:blip>
            <a:srcRect l="2375" t="3564" r="3031" b="1737"/>
            <a:stretch>
              <a:fillRect/>
            </a:stretch>
          </p:blipFill>
          <p:spPr>
            <a:xfrm>
              <a:off x="7228573" y="3533568"/>
              <a:ext cx="2931428" cy="2778332"/>
            </a:xfrm>
            <a:custGeom>
              <a:avLst/>
              <a:gdLst>
                <a:gd name="connsiteX0" fmla="*/ 463065 w 2931428"/>
                <a:gd name="connsiteY0" fmla="*/ 0 h 2778332"/>
                <a:gd name="connsiteX1" fmla="*/ 2468363 w 2931428"/>
                <a:gd name="connsiteY1" fmla="*/ 0 h 2778332"/>
                <a:gd name="connsiteX2" fmla="*/ 2931428 w 2931428"/>
                <a:gd name="connsiteY2" fmla="*/ 463065 h 2778332"/>
                <a:gd name="connsiteX3" fmla="*/ 2931428 w 2931428"/>
                <a:gd name="connsiteY3" fmla="*/ 2315267 h 2778332"/>
                <a:gd name="connsiteX4" fmla="*/ 2468363 w 2931428"/>
                <a:gd name="connsiteY4" fmla="*/ 2778332 h 2778332"/>
                <a:gd name="connsiteX5" fmla="*/ 463065 w 2931428"/>
                <a:gd name="connsiteY5" fmla="*/ 2778332 h 2778332"/>
                <a:gd name="connsiteX6" fmla="*/ 0 w 2931428"/>
                <a:gd name="connsiteY6" fmla="*/ 2315267 h 2778332"/>
                <a:gd name="connsiteX7" fmla="*/ 0 w 2931428"/>
                <a:gd name="connsiteY7" fmla="*/ 463065 h 2778332"/>
                <a:gd name="connsiteX8" fmla="*/ 463065 w 2931428"/>
                <a:gd name="connsiteY8" fmla="*/ 0 h 277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1428" h="2778332">
                  <a:moveTo>
                    <a:pt x="463065" y="0"/>
                  </a:moveTo>
                  <a:lnTo>
                    <a:pt x="2468363" y="0"/>
                  </a:lnTo>
                  <a:cubicBezTo>
                    <a:pt x="2724107" y="0"/>
                    <a:pt x="2931428" y="207321"/>
                    <a:pt x="2931428" y="463065"/>
                  </a:cubicBezTo>
                  <a:lnTo>
                    <a:pt x="2931428" y="2315267"/>
                  </a:lnTo>
                  <a:cubicBezTo>
                    <a:pt x="2931428" y="2571011"/>
                    <a:pt x="2724107" y="2778332"/>
                    <a:pt x="2468363" y="2778332"/>
                  </a:cubicBezTo>
                  <a:lnTo>
                    <a:pt x="463065" y="2778332"/>
                  </a:lnTo>
                  <a:cubicBezTo>
                    <a:pt x="207321" y="2778332"/>
                    <a:pt x="0" y="2571011"/>
                    <a:pt x="0" y="2315267"/>
                  </a:cubicBezTo>
                  <a:lnTo>
                    <a:pt x="0" y="463065"/>
                  </a:lnTo>
                  <a:cubicBezTo>
                    <a:pt x="0" y="207321"/>
                    <a:pt x="207321" y="0"/>
                    <a:pt x="463065" y="0"/>
                  </a:cubicBezTo>
                  <a:close/>
                </a:path>
              </a:pathLst>
            </a:custGeom>
            <a:effectLst>
              <a:outerShdw blurRad="101600" dist="63500" dir="2700000" algn="tl" rotWithShape="0">
                <a:prstClr val="black">
                  <a:alpha val="60000"/>
                </a:prstClr>
              </a:outerShdw>
            </a:effectLst>
          </p:spPr>
        </p:pic>
      </p:grpSp>
      <p:sp>
        <p:nvSpPr>
          <p:cNvPr id="33" name="TextBox 32">
            <a:extLst>
              <a:ext uri="{FF2B5EF4-FFF2-40B4-BE49-F238E27FC236}">
                <a16:creationId xmlns:a16="http://schemas.microsoft.com/office/drawing/2014/main" id="{488ABD3A-B0FF-E500-D2A9-41ADE5BD1EDB}"/>
              </a:ext>
            </a:extLst>
          </p:cNvPr>
          <p:cNvSpPr txBox="1"/>
          <p:nvPr/>
        </p:nvSpPr>
        <p:spPr>
          <a:xfrm>
            <a:off x="8498871" y="111012"/>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grpSp>
        <p:nvGrpSpPr>
          <p:cNvPr id="22" name="Group 21">
            <a:extLst>
              <a:ext uri="{FF2B5EF4-FFF2-40B4-BE49-F238E27FC236}">
                <a16:creationId xmlns:a16="http://schemas.microsoft.com/office/drawing/2014/main" id="{24EDCB93-A715-2A32-31A6-4A59B997265E}"/>
              </a:ext>
            </a:extLst>
          </p:cNvPr>
          <p:cNvGrpSpPr/>
          <p:nvPr/>
        </p:nvGrpSpPr>
        <p:grpSpPr>
          <a:xfrm>
            <a:off x="6914264" y="810391"/>
            <a:ext cx="4099311" cy="2338263"/>
            <a:chOff x="7233920" y="986231"/>
            <a:chExt cx="3525520" cy="2010970"/>
          </a:xfrm>
        </p:grpSpPr>
        <p:pic>
          <p:nvPicPr>
            <p:cNvPr id="21" name="Picture 20">
              <a:extLst>
                <a:ext uri="{FF2B5EF4-FFF2-40B4-BE49-F238E27FC236}">
                  <a16:creationId xmlns:a16="http://schemas.microsoft.com/office/drawing/2014/main" id="{4617C2F8-5DCD-CEB7-6EB5-C6E3BD429AE4}"/>
                </a:ext>
              </a:extLst>
            </p:cNvPr>
            <p:cNvPicPr>
              <a:picLocks noChangeAspect="1"/>
            </p:cNvPicPr>
            <p:nvPr/>
          </p:nvPicPr>
          <p:blipFill>
            <a:blip r:embed="rId5">
              <a:extLst>
                <a:ext uri="{28A0092B-C50C-407E-A947-70E740481C1C}">
                  <a14:useLocalDpi xmlns:a14="http://schemas.microsoft.com/office/drawing/2010/main" val="0"/>
                </a:ext>
              </a:extLst>
            </a:blip>
            <a:srcRect l="3553" t="6129" r="2534" b="6735"/>
            <a:stretch>
              <a:fillRect/>
            </a:stretch>
          </p:blipFill>
          <p:spPr>
            <a:xfrm>
              <a:off x="7233920" y="986231"/>
              <a:ext cx="3525520" cy="2010969"/>
            </a:xfrm>
            <a:custGeom>
              <a:avLst/>
              <a:gdLst>
                <a:gd name="connsiteX0" fmla="*/ 335168 w 3525520"/>
                <a:gd name="connsiteY0" fmla="*/ 0 h 2010969"/>
                <a:gd name="connsiteX1" fmla="*/ 3190352 w 3525520"/>
                <a:gd name="connsiteY1" fmla="*/ 0 h 2010969"/>
                <a:gd name="connsiteX2" fmla="*/ 3525520 w 3525520"/>
                <a:gd name="connsiteY2" fmla="*/ 335168 h 2010969"/>
                <a:gd name="connsiteX3" fmla="*/ 3525520 w 3525520"/>
                <a:gd name="connsiteY3" fmla="*/ 1675801 h 2010969"/>
                <a:gd name="connsiteX4" fmla="*/ 3190352 w 3525520"/>
                <a:gd name="connsiteY4" fmla="*/ 2010969 h 2010969"/>
                <a:gd name="connsiteX5" fmla="*/ 335168 w 3525520"/>
                <a:gd name="connsiteY5" fmla="*/ 2010969 h 2010969"/>
                <a:gd name="connsiteX6" fmla="*/ 0 w 3525520"/>
                <a:gd name="connsiteY6" fmla="*/ 1675801 h 2010969"/>
                <a:gd name="connsiteX7" fmla="*/ 0 w 3525520"/>
                <a:gd name="connsiteY7" fmla="*/ 335168 h 2010969"/>
                <a:gd name="connsiteX8" fmla="*/ 335168 w 3525520"/>
                <a:gd name="connsiteY8" fmla="*/ 0 h 201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5520" h="2010969">
                  <a:moveTo>
                    <a:pt x="335168" y="0"/>
                  </a:moveTo>
                  <a:lnTo>
                    <a:pt x="3190352" y="0"/>
                  </a:lnTo>
                  <a:cubicBezTo>
                    <a:pt x="3375460" y="0"/>
                    <a:pt x="3525520" y="150060"/>
                    <a:pt x="3525520" y="335168"/>
                  </a:cubicBezTo>
                  <a:lnTo>
                    <a:pt x="3525520" y="1675801"/>
                  </a:lnTo>
                  <a:cubicBezTo>
                    <a:pt x="3525520" y="1860909"/>
                    <a:pt x="3375460" y="2010969"/>
                    <a:pt x="3190352" y="2010969"/>
                  </a:cubicBezTo>
                  <a:lnTo>
                    <a:pt x="335168" y="2010969"/>
                  </a:lnTo>
                  <a:cubicBezTo>
                    <a:pt x="150060" y="2010969"/>
                    <a:pt x="0" y="1860909"/>
                    <a:pt x="0" y="1675801"/>
                  </a:cubicBezTo>
                  <a:lnTo>
                    <a:pt x="0" y="335168"/>
                  </a:lnTo>
                  <a:cubicBezTo>
                    <a:pt x="0" y="150060"/>
                    <a:pt x="150060" y="0"/>
                    <a:pt x="335168" y="0"/>
                  </a:cubicBezTo>
                  <a:close/>
                </a:path>
              </a:pathLst>
            </a:custGeom>
            <a:effectLst>
              <a:outerShdw blurRad="101600" dist="50800" dir="2700000" algn="tl" rotWithShape="0">
                <a:prstClr val="black">
                  <a:alpha val="60000"/>
                </a:prstClr>
              </a:outerShdw>
            </a:effectLst>
          </p:spPr>
        </p:pic>
        <p:pic>
          <p:nvPicPr>
            <p:cNvPr id="20" name="Picture 19">
              <a:extLst>
                <a:ext uri="{FF2B5EF4-FFF2-40B4-BE49-F238E27FC236}">
                  <a16:creationId xmlns:a16="http://schemas.microsoft.com/office/drawing/2014/main" id="{D73BBF23-EE25-E32C-65AB-A7BF9AA20462}"/>
                </a:ext>
              </a:extLst>
            </p:cNvPr>
            <p:cNvPicPr>
              <a:picLocks noChangeAspect="1"/>
            </p:cNvPicPr>
            <p:nvPr/>
          </p:nvPicPr>
          <p:blipFill>
            <a:blip r:embed="rId5">
              <a:extLst>
                <a:ext uri="{28A0092B-C50C-407E-A947-70E740481C1C}">
                  <a14:useLocalDpi xmlns:a14="http://schemas.microsoft.com/office/drawing/2010/main" val="0"/>
                </a:ext>
              </a:extLst>
            </a:blip>
            <a:srcRect l="3553" t="6129" r="2534" b="6735"/>
            <a:stretch>
              <a:fillRect/>
            </a:stretch>
          </p:blipFill>
          <p:spPr>
            <a:xfrm>
              <a:off x="7233920" y="986232"/>
              <a:ext cx="3525520" cy="2010969"/>
            </a:xfrm>
            <a:custGeom>
              <a:avLst/>
              <a:gdLst>
                <a:gd name="connsiteX0" fmla="*/ 335168 w 3525520"/>
                <a:gd name="connsiteY0" fmla="*/ 0 h 2010969"/>
                <a:gd name="connsiteX1" fmla="*/ 3190352 w 3525520"/>
                <a:gd name="connsiteY1" fmla="*/ 0 h 2010969"/>
                <a:gd name="connsiteX2" fmla="*/ 3525520 w 3525520"/>
                <a:gd name="connsiteY2" fmla="*/ 335168 h 2010969"/>
                <a:gd name="connsiteX3" fmla="*/ 3525520 w 3525520"/>
                <a:gd name="connsiteY3" fmla="*/ 1675801 h 2010969"/>
                <a:gd name="connsiteX4" fmla="*/ 3190352 w 3525520"/>
                <a:gd name="connsiteY4" fmla="*/ 2010969 h 2010969"/>
                <a:gd name="connsiteX5" fmla="*/ 335168 w 3525520"/>
                <a:gd name="connsiteY5" fmla="*/ 2010969 h 2010969"/>
                <a:gd name="connsiteX6" fmla="*/ 0 w 3525520"/>
                <a:gd name="connsiteY6" fmla="*/ 1675801 h 2010969"/>
                <a:gd name="connsiteX7" fmla="*/ 0 w 3525520"/>
                <a:gd name="connsiteY7" fmla="*/ 335168 h 2010969"/>
                <a:gd name="connsiteX8" fmla="*/ 335168 w 3525520"/>
                <a:gd name="connsiteY8" fmla="*/ 0 h 201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5520" h="2010969">
                  <a:moveTo>
                    <a:pt x="335168" y="0"/>
                  </a:moveTo>
                  <a:lnTo>
                    <a:pt x="3190352" y="0"/>
                  </a:lnTo>
                  <a:cubicBezTo>
                    <a:pt x="3375460" y="0"/>
                    <a:pt x="3525520" y="150060"/>
                    <a:pt x="3525520" y="335168"/>
                  </a:cubicBezTo>
                  <a:lnTo>
                    <a:pt x="3525520" y="1675801"/>
                  </a:lnTo>
                  <a:cubicBezTo>
                    <a:pt x="3525520" y="1860909"/>
                    <a:pt x="3375460" y="2010969"/>
                    <a:pt x="3190352" y="2010969"/>
                  </a:cubicBezTo>
                  <a:lnTo>
                    <a:pt x="335168" y="2010969"/>
                  </a:lnTo>
                  <a:cubicBezTo>
                    <a:pt x="150060" y="2010969"/>
                    <a:pt x="0" y="1860909"/>
                    <a:pt x="0" y="1675801"/>
                  </a:cubicBezTo>
                  <a:lnTo>
                    <a:pt x="0" y="335168"/>
                  </a:lnTo>
                  <a:cubicBezTo>
                    <a:pt x="0" y="150060"/>
                    <a:pt x="150060" y="0"/>
                    <a:pt x="335168" y="0"/>
                  </a:cubicBezTo>
                  <a:close/>
                </a:path>
              </a:pathLst>
            </a:custGeom>
            <a:effectLst>
              <a:outerShdw blurRad="101600" dist="50800" dir="2700000" algn="tl" rotWithShape="0">
                <a:prstClr val="black">
                  <a:alpha val="60000"/>
                </a:prstClr>
              </a:outerShdw>
            </a:effectLst>
          </p:spPr>
        </p:pic>
      </p:grpSp>
    </p:spTree>
    <p:extLst>
      <p:ext uri="{BB962C8B-B14F-4D97-AF65-F5344CB8AC3E}">
        <p14:creationId xmlns:p14="http://schemas.microsoft.com/office/powerpoint/2010/main" val="190237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7862"/>
    </mc:Choice>
    <mc:Fallback xmlns="">
      <p:transition spd="slow" advTm="6786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5827785" cy="6858000"/>
          </a:xfrm>
          <a:prstGeom prst="rect">
            <a:avLst/>
          </a:prstGeom>
          <a:gradFill flip="none" rotWithShape="1">
            <a:gsLst>
              <a:gs pos="0">
                <a:srgbClr val="FFC305"/>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6364216" y="355599"/>
            <a:ext cx="5294383" cy="61585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1272746" y="424671"/>
            <a:ext cx="3313637" cy="662724"/>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735276" y="47022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400" dirty="0">
                <a:solidFill>
                  <a:srgbClr val="FFFF00"/>
                </a:solidFill>
                <a:latin typeface="Bahnschrift Light" panose="020B0502040204020203" pitchFamily="34" charset="0"/>
              </a:rPr>
              <a:t>QUERY 2</a:t>
            </a:r>
            <a:endParaRPr lang="en-IN" sz="3400"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626119" y="1371715"/>
            <a:ext cx="5103471" cy="5262979"/>
          </a:xfrm>
          <a:prstGeom prst="rect">
            <a:avLst/>
          </a:prstGeom>
          <a:noFill/>
          <a:effectLst/>
        </p:spPr>
        <p:txBody>
          <a:bodyPr wrap="square" rtlCol="0">
            <a:spAutoFit/>
          </a:bodyPr>
          <a:lstStyle/>
          <a:p>
            <a:r>
              <a:rPr lang="en-US" sz="2800" b="0" i="0" u="none" strike="noStrike" baseline="0" dirty="0">
                <a:solidFill>
                  <a:srgbClr val="000000"/>
                </a:solidFill>
                <a:latin typeface="Bahnschrift Light Condensed" panose="020B0502040204020203" pitchFamily="34" charset="0"/>
              </a:rPr>
              <a:t>How does the revenue generated from document registration compare to the revenue generated from e-stamp challans across districts? </a:t>
            </a:r>
          </a:p>
          <a:p>
            <a:endParaRPr lang="en-US" sz="2800" dirty="0">
              <a:solidFill>
                <a:srgbClr val="000000"/>
              </a:solidFill>
              <a:latin typeface="Bahnschrift Light Condensed" panose="020B0502040204020203" pitchFamily="34" charset="0"/>
            </a:endParaRPr>
          </a:p>
          <a:p>
            <a:r>
              <a:rPr lang="en-US" sz="2800" b="0" i="0" u="none" strike="noStrike" baseline="0" dirty="0">
                <a:solidFill>
                  <a:srgbClr val="000000"/>
                </a:solidFill>
                <a:latin typeface="Bahnschrift Light Condensed" panose="020B0502040204020203" pitchFamily="34" charset="0"/>
              </a:rPr>
              <a:t>List down the top 5 districts where E-stamps revenue contributes significantly more to the revenue than the documents in FY 2022? </a:t>
            </a:r>
          </a:p>
          <a:p>
            <a:br>
              <a:rPr lang="en-US" sz="2800" b="0" i="0" u="none" strike="noStrike" baseline="0" dirty="0">
                <a:latin typeface="Bahnschrift Light Condensed" panose="020B0502040204020203" pitchFamily="34" charset="0"/>
              </a:rPr>
            </a:br>
            <a:br>
              <a:rPr lang="en-US" sz="2800" b="0" i="0" u="none" strike="noStrike" baseline="0" dirty="0">
                <a:latin typeface="Bahnschrift Light Condensed" panose="020B0502040204020203" pitchFamily="34" charset="0"/>
              </a:rPr>
            </a:br>
            <a:endParaRPr lang="en-US" sz="2800" b="0" i="0" u="none" strike="noStrike" baseline="0" dirty="0">
              <a:latin typeface="Bahnschrift Light Condensed" panose="020B0502040204020203" pitchFamily="34" charset="0"/>
            </a:endParaRPr>
          </a:p>
        </p:txBody>
      </p:sp>
      <p:sp>
        <p:nvSpPr>
          <p:cNvPr id="7" name="Arrow: Pentagon 6">
            <a:extLst>
              <a:ext uri="{FF2B5EF4-FFF2-40B4-BE49-F238E27FC236}">
                <a16:creationId xmlns:a16="http://schemas.microsoft.com/office/drawing/2014/main" id="{6BF69D60-A2DB-7971-1CE7-89FB1CBE62D5}"/>
              </a:ext>
            </a:extLst>
          </p:cNvPr>
          <p:cNvSpPr/>
          <p:nvPr/>
        </p:nvSpPr>
        <p:spPr>
          <a:xfrm>
            <a:off x="301571" y="1545722"/>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Arrow: Pentagon 10">
            <a:extLst>
              <a:ext uri="{FF2B5EF4-FFF2-40B4-BE49-F238E27FC236}">
                <a16:creationId xmlns:a16="http://schemas.microsoft.com/office/drawing/2014/main" id="{FB96A23B-3E1A-F6DB-37FB-89D010200C5E}"/>
              </a:ext>
            </a:extLst>
          </p:cNvPr>
          <p:cNvSpPr/>
          <p:nvPr/>
        </p:nvSpPr>
        <p:spPr>
          <a:xfrm>
            <a:off x="335494" y="3622567"/>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7963865" y="11101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8498871" y="111012"/>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grpSp>
        <p:nvGrpSpPr>
          <p:cNvPr id="17" name="Group 16">
            <a:extLst>
              <a:ext uri="{FF2B5EF4-FFF2-40B4-BE49-F238E27FC236}">
                <a16:creationId xmlns:a16="http://schemas.microsoft.com/office/drawing/2014/main" id="{66716914-E2A3-C0C1-5169-A0816EFA21F1}"/>
              </a:ext>
            </a:extLst>
          </p:cNvPr>
          <p:cNvGrpSpPr/>
          <p:nvPr/>
        </p:nvGrpSpPr>
        <p:grpSpPr>
          <a:xfrm>
            <a:off x="7442348" y="1015232"/>
            <a:ext cx="2850309" cy="2607335"/>
            <a:chOff x="7385050" y="901700"/>
            <a:chExt cx="2946400" cy="2695235"/>
          </a:xfrm>
        </p:grpSpPr>
        <p:pic>
          <p:nvPicPr>
            <p:cNvPr id="16" name="Picture 15">
              <a:extLst>
                <a:ext uri="{FF2B5EF4-FFF2-40B4-BE49-F238E27FC236}">
                  <a16:creationId xmlns:a16="http://schemas.microsoft.com/office/drawing/2014/main" id="{BF0C4639-4E99-EAC1-C5D4-CE7184BCB87B}"/>
                </a:ext>
              </a:extLst>
            </p:cNvPr>
            <p:cNvPicPr>
              <a:picLocks noChangeAspect="1"/>
            </p:cNvPicPr>
            <p:nvPr/>
          </p:nvPicPr>
          <p:blipFill>
            <a:blip r:embed="rId4">
              <a:extLst>
                <a:ext uri="{28A0092B-C50C-407E-A947-70E740481C1C}">
                  <a14:useLocalDpi xmlns:a14="http://schemas.microsoft.com/office/drawing/2010/main" val="0"/>
                </a:ext>
              </a:extLst>
            </a:blip>
            <a:srcRect l="8179" t="2677" r="7119" b="6080"/>
            <a:stretch>
              <a:fillRect/>
            </a:stretch>
          </p:blipFill>
          <p:spPr>
            <a:xfrm>
              <a:off x="7385050" y="901700"/>
              <a:ext cx="2946400" cy="2695235"/>
            </a:xfrm>
            <a:custGeom>
              <a:avLst/>
              <a:gdLst>
                <a:gd name="connsiteX0" fmla="*/ 449215 w 2946400"/>
                <a:gd name="connsiteY0" fmla="*/ 0 h 2695235"/>
                <a:gd name="connsiteX1" fmla="*/ 2497185 w 2946400"/>
                <a:gd name="connsiteY1" fmla="*/ 0 h 2695235"/>
                <a:gd name="connsiteX2" fmla="*/ 2946400 w 2946400"/>
                <a:gd name="connsiteY2" fmla="*/ 449215 h 2695235"/>
                <a:gd name="connsiteX3" fmla="*/ 2946400 w 2946400"/>
                <a:gd name="connsiteY3" fmla="*/ 2246020 h 2695235"/>
                <a:gd name="connsiteX4" fmla="*/ 2497185 w 2946400"/>
                <a:gd name="connsiteY4" fmla="*/ 2695235 h 2695235"/>
                <a:gd name="connsiteX5" fmla="*/ 449215 w 2946400"/>
                <a:gd name="connsiteY5" fmla="*/ 2695235 h 2695235"/>
                <a:gd name="connsiteX6" fmla="*/ 0 w 2946400"/>
                <a:gd name="connsiteY6" fmla="*/ 2246020 h 2695235"/>
                <a:gd name="connsiteX7" fmla="*/ 0 w 2946400"/>
                <a:gd name="connsiteY7" fmla="*/ 449215 h 2695235"/>
                <a:gd name="connsiteX8" fmla="*/ 449215 w 2946400"/>
                <a:gd name="connsiteY8" fmla="*/ 0 h 2695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6400" h="2695235">
                  <a:moveTo>
                    <a:pt x="449215" y="0"/>
                  </a:moveTo>
                  <a:lnTo>
                    <a:pt x="2497185" y="0"/>
                  </a:lnTo>
                  <a:cubicBezTo>
                    <a:pt x="2745280" y="0"/>
                    <a:pt x="2946400" y="201120"/>
                    <a:pt x="2946400" y="449215"/>
                  </a:cubicBezTo>
                  <a:lnTo>
                    <a:pt x="2946400" y="2246020"/>
                  </a:lnTo>
                  <a:cubicBezTo>
                    <a:pt x="2946400" y="2494115"/>
                    <a:pt x="2745280" y="2695235"/>
                    <a:pt x="2497185" y="2695235"/>
                  </a:cubicBezTo>
                  <a:lnTo>
                    <a:pt x="449215" y="2695235"/>
                  </a:lnTo>
                  <a:cubicBezTo>
                    <a:pt x="201120" y="2695235"/>
                    <a:pt x="0" y="2494115"/>
                    <a:pt x="0" y="2246020"/>
                  </a:cubicBezTo>
                  <a:lnTo>
                    <a:pt x="0" y="449215"/>
                  </a:lnTo>
                  <a:cubicBezTo>
                    <a:pt x="0" y="201120"/>
                    <a:pt x="201120" y="0"/>
                    <a:pt x="449215" y="0"/>
                  </a:cubicBezTo>
                  <a:close/>
                </a:path>
              </a:pathLst>
            </a:custGeom>
            <a:effectLst>
              <a:outerShdw blurRad="101600" dist="50800" dir="13500000" algn="br" rotWithShape="0">
                <a:prstClr val="black">
                  <a:alpha val="60000"/>
                </a:prstClr>
              </a:outerShdw>
            </a:effectLst>
          </p:spPr>
        </p:pic>
        <p:pic>
          <p:nvPicPr>
            <p:cNvPr id="15" name="Picture 14">
              <a:extLst>
                <a:ext uri="{FF2B5EF4-FFF2-40B4-BE49-F238E27FC236}">
                  <a16:creationId xmlns:a16="http://schemas.microsoft.com/office/drawing/2014/main" id="{A0F029BD-36B3-A767-13B1-B795F57BA4B0}"/>
                </a:ext>
              </a:extLst>
            </p:cNvPr>
            <p:cNvPicPr>
              <a:picLocks noChangeAspect="1"/>
            </p:cNvPicPr>
            <p:nvPr/>
          </p:nvPicPr>
          <p:blipFill>
            <a:blip r:embed="rId4">
              <a:extLst>
                <a:ext uri="{28A0092B-C50C-407E-A947-70E740481C1C}">
                  <a14:useLocalDpi xmlns:a14="http://schemas.microsoft.com/office/drawing/2010/main" val="0"/>
                </a:ext>
              </a:extLst>
            </a:blip>
            <a:srcRect l="8179" t="2677" r="7119" b="6080"/>
            <a:stretch>
              <a:fillRect/>
            </a:stretch>
          </p:blipFill>
          <p:spPr>
            <a:xfrm>
              <a:off x="7385050" y="901700"/>
              <a:ext cx="2946400" cy="2695235"/>
            </a:xfrm>
            <a:custGeom>
              <a:avLst/>
              <a:gdLst>
                <a:gd name="connsiteX0" fmla="*/ 449215 w 2946400"/>
                <a:gd name="connsiteY0" fmla="*/ 0 h 2695235"/>
                <a:gd name="connsiteX1" fmla="*/ 2497185 w 2946400"/>
                <a:gd name="connsiteY1" fmla="*/ 0 h 2695235"/>
                <a:gd name="connsiteX2" fmla="*/ 2946400 w 2946400"/>
                <a:gd name="connsiteY2" fmla="*/ 449215 h 2695235"/>
                <a:gd name="connsiteX3" fmla="*/ 2946400 w 2946400"/>
                <a:gd name="connsiteY3" fmla="*/ 2246020 h 2695235"/>
                <a:gd name="connsiteX4" fmla="*/ 2497185 w 2946400"/>
                <a:gd name="connsiteY4" fmla="*/ 2695235 h 2695235"/>
                <a:gd name="connsiteX5" fmla="*/ 449215 w 2946400"/>
                <a:gd name="connsiteY5" fmla="*/ 2695235 h 2695235"/>
                <a:gd name="connsiteX6" fmla="*/ 0 w 2946400"/>
                <a:gd name="connsiteY6" fmla="*/ 2246020 h 2695235"/>
                <a:gd name="connsiteX7" fmla="*/ 0 w 2946400"/>
                <a:gd name="connsiteY7" fmla="*/ 449215 h 2695235"/>
                <a:gd name="connsiteX8" fmla="*/ 449215 w 2946400"/>
                <a:gd name="connsiteY8" fmla="*/ 0 h 2695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6400" h="2695235">
                  <a:moveTo>
                    <a:pt x="449215" y="0"/>
                  </a:moveTo>
                  <a:lnTo>
                    <a:pt x="2497185" y="0"/>
                  </a:lnTo>
                  <a:cubicBezTo>
                    <a:pt x="2745280" y="0"/>
                    <a:pt x="2946400" y="201120"/>
                    <a:pt x="2946400" y="449215"/>
                  </a:cubicBezTo>
                  <a:lnTo>
                    <a:pt x="2946400" y="2246020"/>
                  </a:lnTo>
                  <a:cubicBezTo>
                    <a:pt x="2946400" y="2494115"/>
                    <a:pt x="2745280" y="2695235"/>
                    <a:pt x="2497185" y="2695235"/>
                  </a:cubicBezTo>
                  <a:lnTo>
                    <a:pt x="449215" y="2695235"/>
                  </a:lnTo>
                  <a:cubicBezTo>
                    <a:pt x="201120" y="2695235"/>
                    <a:pt x="0" y="2494115"/>
                    <a:pt x="0" y="2246020"/>
                  </a:cubicBezTo>
                  <a:lnTo>
                    <a:pt x="0" y="449215"/>
                  </a:lnTo>
                  <a:cubicBezTo>
                    <a:pt x="0" y="201120"/>
                    <a:pt x="201120" y="0"/>
                    <a:pt x="449215" y="0"/>
                  </a:cubicBezTo>
                  <a:close/>
                </a:path>
              </a:pathLst>
            </a:custGeom>
            <a:effectLst>
              <a:outerShdw blurRad="101600" dist="50800" dir="2700000" algn="tl" rotWithShape="0">
                <a:prstClr val="black">
                  <a:alpha val="60000"/>
                </a:prstClr>
              </a:outerShdw>
            </a:effectLst>
          </p:spPr>
        </p:pic>
      </p:grpSp>
      <p:grpSp>
        <p:nvGrpSpPr>
          <p:cNvPr id="26" name="Group 25">
            <a:extLst>
              <a:ext uri="{FF2B5EF4-FFF2-40B4-BE49-F238E27FC236}">
                <a16:creationId xmlns:a16="http://schemas.microsoft.com/office/drawing/2014/main" id="{279BA24C-AF4F-F831-3084-B9DDAC2E468F}"/>
              </a:ext>
            </a:extLst>
          </p:cNvPr>
          <p:cNvGrpSpPr/>
          <p:nvPr/>
        </p:nvGrpSpPr>
        <p:grpSpPr>
          <a:xfrm>
            <a:off x="7963865" y="3928504"/>
            <a:ext cx="2026196" cy="2060965"/>
            <a:chOff x="7780867" y="3946257"/>
            <a:chExt cx="2218266" cy="2361410"/>
          </a:xfrm>
        </p:grpSpPr>
        <p:pic>
          <p:nvPicPr>
            <p:cNvPr id="25" name="Picture 24">
              <a:extLst>
                <a:ext uri="{FF2B5EF4-FFF2-40B4-BE49-F238E27FC236}">
                  <a16:creationId xmlns:a16="http://schemas.microsoft.com/office/drawing/2014/main" id="{07A79072-3B13-75B3-31BF-62D6A8D2326F}"/>
                </a:ext>
              </a:extLst>
            </p:cNvPr>
            <p:cNvPicPr>
              <a:picLocks noChangeAspect="1"/>
            </p:cNvPicPr>
            <p:nvPr/>
          </p:nvPicPr>
          <p:blipFill>
            <a:blip r:embed="rId5">
              <a:extLst>
                <a:ext uri="{28A0092B-C50C-407E-A947-70E740481C1C}">
                  <a14:useLocalDpi xmlns:a14="http://schemas.microsoft.com/office/drawing/2010/main" val="0"/>
                </a:ext>
              </a:extLst>
            </a:blip>
            <a:srcRect l="8202" r="4018" b="875"/>
            <a:stretch>
              <a:fillRect/>
            </a:stretch>
          </p:blipFill>
          <p:spPr>
            <a:xfrm>
              <a:off x="7780867" y="3946257"/>
              <a:ext cx="2218266" cy="2361410"/>
            </a:xfrm>
            <a:custGeom>
              <a:avLst/>
              <a:gdLst>
                <a:gd name="connsiteX0" fmla="*/ 369718 w 2218266"/>
                <a:gd name="connsiteY0" fmla="*/ 0 h 2361410"/>
                <a:gd name="connsiteX1" fmla="*/ 1848548 w 2218266"/>
                <a:gd name="connsiteY1" fmla="*/ 0 h 2361410"/>
                <a:gd name="connsiteX2" fmla="*/ 2218266 w 2218266"/>
                <a:gd name="connsiteY2" fmla="*/ 369718 h 2361410"/>
                <a:gd name="connsiteX3" fmla="*/ 2218266 w 2218266"/>
                <a:gd name="connsiteY3" fmla="*/ 1991692 h 2361410"/>
                <a:gd name="connsiteX4" fmla="*/ 1848548 w 2218266"/>
                <a:gd name="connsiteY4" fmla="*/ 2361410 h 2361410"/>
                <a:gd name="connsiteX5" fmla="*/ 369718 w 2218266"/>
                <a:gd name="connsiteY5" fmla="*/ 2361410 h 2361410"/>
                <a:gd name="connsiteX6" fmla="*/ 0 w 2218266"/>
                <a:gd name="connsiteY6" fmla="*/ 1991692 h 2361410"/>
                <a:gd name="connsiteX7" fmla="*/ 0 w 2218266"/>
                <a:gd name="connsiteY7" fmla="*/ 369718 h 2361410"/>
                <a:gd name="connsiteX8" fmla="*/ 369718 w 2218266"/>
                <a:gd name="connsiteY8" fmla="*/ 0 h 236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266" h="2361410">
                  <a:moveTo>
                    <a:pt x="369718" y="0"/>
                  </a:moveTo>
                  <a:lnTo>
                    <a:pt x="1848548" y="0"/>
                  </a:lnTo>
                  <a:cubicBezTo>
                    <a:pt x="2052738" y="0"/>
                    <a:pt x="2218266" y="165528"/>
                    <a:pt x="2218266" y="369718"/>
                  </a:cubicBezTo>
                  <a:lnTo>
                    <a:pt x="2218266" y="1991692"/>
                  </a:lnTo>
                  <a:cubicBezTo>
                    <a:pt x="2218266" y="2195882"/>
                    <a:pt x="2052738" y="2361410"/>
                    <a:pt x="1848548" y="2361410"/>
                  </a:cubicBezTo>
                  <a:lnTo>
                    <a:pt x="369718" y="2361410"/>
                  </a:lnTo>
                  <a:cubicBezTo>
                    <a:pt x="165528" y="2361410"/>
                    <a:pt x="0" y="2195882"/>
                    <a:pt x="0" y="1991692"/>
                  </a:cubicBezTo>
                  <a:lnTo>
                    <a:pt x="0" y="369718"/>
                  </a:lnTo>
                  <a:cubicBezTo>
                    <a:pt x="0" y="165528"/>
                    <a:pt x="165528" y="0"/>
                    <a:pt x="369718" y="0"/>
                  </a:cubicBezTo>
                  <a:close/>
                </a:path>
              </a:pathLst>
            </a:custGeom>
            <a:effectLst>
              <a:outerShdw blurRad="101600" dist="50800" dir="13500000" algn="br" rotWithShape="0">
                <a:prstClr val="black">
                  <a:alpha val="60000"/>
                </a:prstClr>
              </a:outerShdw>
            </a:effectLst>
          </p:spPr>
        </p:pic>
        <p:pic>
          <p:nvPicPr>
            <p:cNvPr id="24" name="Picture 23">
              <a:extLst>
                <a:ext uri="{FF2B5EF4-FFF2-40B4-BE49-F238E27FC236}">
                  <a16:creationId xmlns:a16="http://schemas.microsoft.com/office/drawing/2014/main" id="{B050F81D-E0F2-2512-A5B9-458004A76E0C}"/>
                </a:ext>
              </a:extLst>
            </p:cNvPr>
            <p:cNvPicPr>
              <a:picLocks noChangeAspect="1"/>
            </p:cNvPicPr>
            <p:nvPr/>
          </p:nvPicPr>
          <p:blipFill>
            <a:blip r:embed="rId5">
              <a:extLst>
                <a:ext uri="{28A0092B-C50C-407E-A947-70E740481C1C}">
                  <a14:useLocalDpi xmlns:a14="http://schemas.microsoft.com/office/drawing/2010/main" val="0"/>
                </a:ext>
              </a:extLst>
            </a:blip>
            <a:srcRect l="8202" r="4018" b="875"/>
            <a:stretch>
              <a:fillRect/>
            </a:stretch>
          </p:blipFill>
          <p:spPr>
            <a:xfrm>
              <a:off x="7780867" y="3946257"/>
              <a:ext cx="2218266" cy="2361410"/>
            </a:xfrm>
            <a:custGeom>
              <a:avLst/>
              <a:gdLst>
                <a:gd name="connsiteX0" fmla="*/ 369718 w 2218266"/>
                <a:gd name="connsiteY0" fmla="*/ 0 h 2361410"/>
                <a:gd name="connsiteX1" fmla="*/ 1848548 w 2218266"/>
                <a:gd name="connsiteY1" fmla="*/ 0 h 2361410"/>
                <a:gd name="connsiteX2" fmla="*/ 2218266 w 2218266"/>
                <a:gd name="connsiteY2" fmla="*/ 369718 h 2361410"/>
                <a:gd name="connsiteX3" fmla="*/ 2218266 w 2218266"/>
                <a:gd name="connsiteY3" fmla="*/ 1991692 h 2361410"/>
                <a:gd name="connsiteX4" fmla="*/ 1848548 w 2218266"/>
                <a:gd name="connsiteY4" fmla="*/ 2361410 h 2361410"/>
                <a:gd name="connsiteX5" fmla="*/ 369718 w 2218266"/>
                <a:gd name="connsiteY5" fmla="*/ 2361410 h 2361410"/>
                <a:gd name="connsiteX6" fmla="*/ 0 w 2218266"/>
                <a:gd name="connsiteY6" fmla="*/ 1991692 h 2361410"/>
                <a:gd name="connsiteX7" fmla="*/ 0 w 2218266"/>
                <a:gd name="connsiteY7" fmla="*/ 369718 h 2361410"/>
                <a:gd name="connsiteX8" fmla="*/ 369718 w 2218266"/>
                <a:gd name="connsiteY8" fmla="*/ 0 h 236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8266" h="2361410">
                  <a:moveTo>
                    <a:pt x="369718" y="0"/>
                  </a:moveTo>
                  <a:lnTo>
                    <a:pt x="1848548" y="0"/>
                  </a:lnTo>
                  <a:cubicBezTo>
                    <a:pt x="2052738" y="0"/>
                    <a:pt x="2218266" y="165528"/>
                    <a:pt x="2218266" y="369718"/>
                  </a:cubicBezTo>
                  <a:lnTo>
                    <a:pt x="2218266" y="1991692"/>
                  </a:lnTo>
                  <a:cubicBezTo>
                    <a:pt x="2218266" y="2195882"/>
                    <a:pt x="2052738" y="2361410"/>
                    <a:pt x="1848548" y="2361410"/>
                  </a:cubicBezTo>
                  <a:lnTo>
                    <a:pt x="369718" y="2361410"/>
                  </a:lnTo>
                  <a:cubicBezTo>
                    <a:pt x="165528" y="2361410"/>
                    <a:pt x="0" y="2195882"/>
                    <a:pt x="0" y="1991692"/>
                  </a:cubicBezTo>
                  <a:lnTo>
                    <a:pt x="0" y="369718"/>
                  </a:lnTo>
                  <a:cubicBezTo>
                    <a:pt x="0" y="165528"/>
                    <a:pt x="165528" y="0"/>
                    <a:pt x="369718" y="0"/>
                  </a:cubicBezTo>
                  <a:close/>
                </a:path>
              </a:pathLst>
            </a:custGeom>
            <a:effectLst>
              <a:outerShdw blurRad="101600" dist="50800" dir="2700000" algn="tl" rotWithShape="0">
                <a:prstClr val="black">
                  <a:alpha val="60000"/>
                </a:prstClr>
              </a:outerShdw>
            </a:effectLst>
          </p:spPr>
        </p:pic>
      </p:grpSp>
      <p:sp>
        <p:nvSpPr>
          <p:cNvPr id="27" name="TextBox 26">
            <a:extLst>
              <a:ext uri="{FF2B5EF4-FFF2-40B4-BE49-F238E27FC236}">
                <a16:creationId xmlns:a16="http://schemas.microsoft.com/office/drawing/2014/main" id="{167C2422-67AF-078E-431B-9D7ACB2F1BD7}"/>
              </a:ext>
            </a:extLst>
          </p:cNvPr>
          <p:cNvSpPr txBox="1"/>
          <p:nvPr/>
        </p:nvSpPr>
        <p:spPr>
          <a:xfrm>
            <a:off x="7723205" y="6095556"/>
            <a:ext cx="4372304" cy="276999"/>
          </a:xfrm>
          <a:prstGeom prst="rect">
            <a:avLst/>
          </a:prstGeom>
          <a:noFill/>
          <a:effectLst/>
        </p:spPr>
        <p:txBody>
          <a:bodyPr wrap="square" rtlCol="0">
            <a:spAutoFit/>
          </a:bodyPr>
          <a:lstStyle/>
          <a:p>
            <a:r>
              <a:rPr lang="en-US" sz="12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Net Revenue : </a:t>
            </a:r>
            <a:r>
              <a:rPr lang="en-US" sz="1200" dirty="0">
                <a:latin typeface="Bahnschrift Light Condensed" panose="020B0502040204020203" pitchFamily="34" charset="0"/>
                <a:ea typeface="Calibri Light" panose="020F0302020204030204" pitchFamily="34" charset="0"/>
                <a:cs typeface="Calibri Light" panose="020F0302020204030204" pitchFamily="34" charset="0"/>
              </a:rPr>
              <a:t>( E-stamp Rev – Registration Rev)</a:t>
            </a:r>
          </a:p>
        </p:txBody>
      </p:sp>
    </p:spTree>
    <p:extLst>
      <p:ext uri="{BB962C8B-B14F-4D97-AF65-F5344CB8AC3E}">
        <p14:creationId xmlns:p14="http://schemas.microsoft.com/office/powerpoint/2010/main" val="37432605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6757"/>
    </mc:Choice>
    <mc:Fallback xmlns="">
      <p:transition spd="slow" advTm="8675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5827785" cy="6858000"/>
          </a:xfrm>
          <a:prstGeom prst="rect">
            <a:avLst/>
          </a:prstGeom>
          <a:gradFill flip="none" rotWithShape="1">
            <a:gsLst>
              <a:gs pos="0">
                <a:srgbClr val="74B23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6364216" y="355599"/>
            <a:ext cx="5294383" cy="61585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1272746" y="424671"/>
            <a:ext cx="3313637" cy="662724"/>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735276" y="47022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400" dirty="0">
                <a:solidFill>
                  <a:srgbClr val="FFFF00"/>
                </a:solidFill>
                <a:latin typeface="Bahnschrift Light" panose="020B0502040204020203" pitchFamily="34" charset="0"/>
              </a:rPr>
              <a:t>QUERY 3</a:t>
            </a:r>
            <a:endParaRPr lang="en-IN" sz="3400"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558273" y="1794975"/>
            <a:ext cx="5033535" cy="3877985"/>
          </a:xfrm>
          <a:prstGeom prst="rect">
            <a:avLst/>
          </a:prstGeom>
          <a:noFill/>
          <a:effectLst/>
        </p:spPr>
        <p:txBody>
          <a:bodyPr wrap="square" rtlCol="0">
            <a:spAutoFit/>
          </a:bodyPr>
          <a:lstStyle/>
          <a:p>
            <a:r>
              <a:rPr lang="en-US" sz="2700" b="0" i="0" u="none" strike="noStrike" baseline="0" dirty="0">
                <a:solidFill>
                  <a:srgbClr val="000000"/>
                </a:solidFill>
                <a:latin typeface="Bahnschrift Light Condensed" panose="020B0502040204020203" pitchFamily="34" charset="0"/>
              </a:rPr>
              <a:t>Is there any alteration of e-Stamp challan count and document registration count pattern since the implementation of e-Stamp challan? </a:t>
            </a:r>
            <a:br>
              <a:rPr lang="en-US" sz="2700" b="0" i="0" u="none" strike="noStrike" baseline="0" dirty="0">
                <a:solidFill>
                  <a:srgbClr val="000000"/>
                </a:solidFill>
                <a:latin typeface="Bahnschrift Light Condensed" panose="020B0502040204020203" pitchFamily="34" charset="0"/>
              </a:rPr>
            </a:br>
            <a:r>
              <a:rPr lang="en-US" sz="2700" b="0" i="0" u="none" strike="noStrike" baseline="0" dirty="0">
                <a:solidFill>
                  <a:srgbClr val="000000"/>
                </a:solidFill>
                <a:latin typeface="Bahnschrift Light Condensed" panose="020B0502040204020203" pitchFamily="34" charset="0"/>
              </a:rPr>
              <a:t>If so, what suggestions would you propose to the government? </a:t>
            </a:r>
          </a:p>
          <a:p>
            <a:br>
              <a:rPr lang="en-US" sz="2800" b="0" i="0" u="none" strike="noStrike" baseline="0" dirty="0">
                <a:latin typeface="Bahnschrift Light Condensed" panose="020B0502040204020203" pitchFamily="34" charset="0"/>
              </a:rPr>
            </a:br>
            <a:br>
              <a:rPr lang="en-US" sz="2800" b="0" i="0" u="none" strike="noStrike" baseline="0" dirty="0">
                <a:latin typeface="Bahnschrift Light Condensed" panose="020B0502040204020203" pitchFamily="34" charset="0"/>
              </a:rPr>
            </a:br>
            <a:endParaRPr lang="en-US" sz="2800" b="0" i="0" u="none" strike="noStrike" baseline="0" dirty="0">
              <a:latin typeface="Bahnschrift Light Condensed" panose="020B0502040204020203" pitchFamily="34" charset="0"/>
            </a:endParaRPr>
          </a:p>
        </p:txBody>
      </p:sp>
      <p:sp>
        <p:nvSpPr>
          <p:cNvPr id="7" name="Arrow: Pentagon 6">
            <a:extLst>
              <a:ext uri="{FF2B5EF4-FFF2-40B4-BE49-F238E27FC236}">
                <a16:creationId xmlns:a16="http://schemas.microsoft.com/office/drawing/2014/main" id="{6BF69D60-A2DB-7971-1CE7-89FB1CBE62D5}"/>
              </a:ext>
            </a:extLst>
          </p:cNvPr>
          <p:cNvSpPr/>
          <p:nvPr/>
        </p:nvSpPr>
        <p:spPr>
          <a:xfrm>
            <a:off x="301571" y="1935372"/>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7963865" y="11101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8498871" y="111012"/>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grpSp>
        <p:nvGrpSpPr>
          <p:cNvPr id="17" name="Group 16">
            <a:extLst>
              <a:ext uri="{FF2B5EF4-FFF2-40B4-BE49-F238E27FC236}">
                <a16:creationId xmlns:a16="http://schemas.microsoft.com/office/drawing/2014/main" id="{4FB6114C-7300-8E8D-3CEB-324B5FB3CEC4}"/>
              </a:ext>
            </a:extLst>
          </p:cNvPr>
          <p:cNvGrpSpPr/>
          <p:nvPr/>
        </p:nvGrpSpPr>
        <p:grpSpPr>
          <a:xfrm>
            <a:off x="6863255" y="1003564"/>
            <a:ext cx="4372304" cy="1695450"/>
            <a:chOff x="6946900" y="1193801"/>
            <a:chExt cx="4191000" cy="1695450"/>
          </a:xfrm>
        </p:grpSpPr>
        <p:pic>
          <p:nvPicPr>
            <p:cNvPr id="16" name="Picture 15">
              <a:extLst>
                <a:ext uri="{FF2B5EF4-FFF2-40B4-BE49-F238E27FC236}">
                  <a16:creationId xmlns:a16="http://schemas.microsoft.com/office/drawing/2014/main" id="{950B2500-212B-2E21-6CCE-67511FF4F0C1}"/>
                </a:ext>
              </a:extLst>
            </p:cNvPr>
            <p:cNvPicPr>
              <a:picLocks noChangeAspect="1"/>
            </p:cNvPicPr>
            <p:nvPr/>
          </p:nvPicPr>
          <p:blipFill>
            <a:blip r:embed="rId4">
              <a:extLst>
                <a:ext uri="{28A0092B-C50C-407E-A947-70E740481C1C}">
                  <a14:useLocalDpi xmlns:a14="http://schemas.microsoft.com/office/drawing/2010/main" val="0"/>
                </a:ext>
              </a:extLst>
            </a:blip>
            <a:srcRect l="4017" t="5661" r="2636" b="4141"/>
            <a:stretch>
              <a:fillRect/>
            </a:stretch>
          </p:blipFill>
          <p:spPr>
            <a:xfrm>
              <a:off x="6946900" y="1193801"/>
              <a:ext cx="4191000" cy="1695450"/>
            </a:xfrm>
            <a:custGeom>
              <a:avLst/>
              <a:gdLst>
                <a:gd name="connsiteX0" fmla="*/ 282581 w 4191000"/>
                <a:gd name="connsiteY0" fmla="*/ 0 h 1695450"/>
                <a:gd name="connsiteX1" fmla="*/ 3908419 w 4191000"/>
                <a:gd name="connsiteY1" fmla="*/ 0 h 1695450"/>
                <a:gd name="connsiteX2" fmla="*/ 4191000 w 4191000"/>
                <a:gd name="connsiteY2" fmla="*/ 282581 h 1695450"/>
                <a:gd name="connsiteX3" fmla="*/ 4191000 w 4191000"/>
                <a:gd name="connsiteY3" fmla="*/ 1412869 h 1695450"/>
                <a:gd name="connsiteX4" fmla="*/ 3908419 w 4191000"/>
                <a:gd name="connsiteY4" fmla="*/ 1695450 h 1695450"/>
                <a:gd name="connsiteX5" fmla="*/ 282581 w 4191000"/>
                <a:gd name="connsiteY5" fmla="*/ 1695450 h 1695450"/>
                <a:gd name="connsiteX6" fmla="*/ 0 w 4191000"/>
                <a:gd name="connsiteY6" fmla="*/ 1412869 h 1695450"/>
                <a:gd name="connsiteX7" fmla="*/ 0 w 4191000"/>
                <a:gd name="connsiteY7" fmla="*/ 282581 h 1695450"/>
                <a:gd name="connsiteX8" fmla="*/ 282581 w 4191000"/>
                <a:gd name="connsiteY8" fmla="*/ 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0" h="1695450">
                  <a:moveTo>
                    <a:pt x="282581" y="0"/>
                  </a:moveTo>
                  <a:lnTo>
                    <a:pt x="3908419" y="0"/>
                  </a:lnTo>
                  <a:cubicBezTo>
                    <a:pt x="4064484" y="0"/>
                    <a:pt x="4191000" y="126516"/>
                    <a:pt x="4191000" y="282581"/>
                  </a:cubicBezTo>
                  <a:lnTo>
                    <a:pt x="4191000" y="1412869"/>
                  </a:lnTo>
                  <a:cubicBezTo>
                    <a:pt x="4191000" y="1568934"/>
                    <a:pt x="4064484" y="1695450"/>
                    <a:pt x="3908419" y="1695450"/>
                  </a:cubicBezTo>
                  <a:lnTo>
                    <a:pt x="282581" y="1695450"/>
                  </a:lnTo>
                  <a:cubicBezTo>
                    <a:pt x="126516" y="1695450"/>
                    <a:pt x="0" y="1568934"/>
                    <a:pt x="0" y="1412869"/>
                  </a:cubicBezTo>
                  <a:lnTo>
                    <a:pt x="0" y="282581"/>
                  </a:lnTo>
                  <a:cubicBezTo>
                    <a:pt x="0" y="126516"/>
                    <a:pt x="126516" y="0"/>
                    <a:pt x="282581" y="0"/>
                  </a:cubicBezTo>
                  <a:close/>
                </a:path>
              </a:pathLst>
            </a:custGeom>
            <a:effectLst>
              <a:outerShdw blurRad="101600" dist="50800" dir="13500000" algn="br" rotWithShape="0">
                <a:prstClr val="black">
                  <a:alpha val="60000"/>
                </a:prstClr>
              </a:outerShdw>
            </a:effectLst>
          </p:spPr>
        </p:pic>
        <p:pic>
          <p:nvPicPr>
            <p:cNvPr id="15" name="Picture 14">
              <a:extLst>
                <a:ext uri="{FF2B5EF4-FFF2-40B4-BE49-F238E27FC236}">
                  <a16:creationId xmlns:a16="http://schemas.microsoft.com/office/drawing/2014/main" id="{5F63FA12-4377-D311-21ED-DBED1A2F1C4B}"/>
                </a:ext>
              </a:extLst>
            </p:cNvPr>
            <p:cNvPicPr>
              <a:picLocks noChangeAspect="1"/>
            </p:cNvPicPr>
            <p:nvPr/>
          </p:nvPicPr>
          <p:blipFill>
            <a:blip r:embed="rId4">
              <a:extLst>
                <a:ext uri="{28A0092B-C50C-407E-A947-70E740481C1C}">
                  <a14:useLocalDpi xmlns:a14="http://schemas.microsoft.com/office/drawing/2010/main" val="0"/>
                </a:ext>
              </a:extLst>
            </a:blip>
            <a:srcRect l="4017" t="5661" r="2636" b="4141"/>
            <a:stretch>
              <a:fillRect/>
            </a:stretch>
          </p:blipFill>
          <p:spPr>
            <a:xfrm>
              <a:off x="6946900" y="1193801"/>
              <a:ext cx="4191000" cy="1695450"/>
            </a:xfrm>
            <a:custGeom>
              <a:avLst/>
              <a:gdLst>
                <a:gd name="connsiteX0" fmla="*/ 282581 w 4191000"/>
                <a:gd name="connsiteY0" fmla="*/ 0 h 1695450"/>
                <a:gd name="connsiteX1" fmla="*/ 3908419 w 4191000"/>
                <a:gd name="connsiteY1" fmla="*/ 0 h 1695450"/>
                <a:gd name="connsiteX2" fmla="*/ 4191000 w 4191000"/>
                <a:gd name="connsiteY2" fmla="*/ 282581 h 1695450"/>
                <a:gd name="connsiteX3" fmla="*/ 4191000 w 4191000"/>
                <a:gd name="connsiteY3" fmla="*/ 1412869 h 1695450"/>
                <a:gd name="connsiteX4" fmla="*/ 3908419 w 4191000"/>
                <a:gd name="connsiteY4" fmla="*/ 1695450 h 1695450"/>
                <a:gd name="connsiteX5" fmla="*/ 282581 w 4191000"/>
                <a:gd name="connsiteY5" fmla="*/ 1695450 h 1695450"/>
                <a:gd name="connsiteX6" fmla="*/ 0 w 4191000"/>
                <a:gd name="connsiteY6" fmla="*/ 1412869 h 1695450"/>
                <a:gd name="connsiteX7" fmla="*/ 0 w 4191000"/>
                <a:gd name="connsiteY7" fmla="*/ 282581 h 1695450"/>
                <a:gd name="connsiteX8" fmla="*/ 282581 w 4191000"/>
                <a:gd name="connsiteY8" fmla="*/ 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0" h="1695450">
                  <a:moveTo>
                    <a:pt x="282581" y="0"/>
                  </a:moveTo>
                  <a:lnTo>
                    <a:pt x="3908419" y="0"/>
                  </a:lnTo>
                  <a:cubicBezTo>
                    <a:pt x="4064484" y="0"/>
                    <a:pt x="4191000" y="126516"/>
                    <a:pt x="4191000" y="282581"/>
                  </a:cubicBezTo>
                  <a:lnTo>
                    <a:pt x="4191000" y="1412869"/>
                  </a:lnTo>
                  <a:cubicBezTo>
                    <a:pt x="4191000" y="1568934"/>
                    <a:pt x="4064484" y="1695450"/>
                    <a:pt x="3908419" y="1695450"/>
                  </a:cubicBezTo>
                  <a:lnTo>
                    <a:pt x="282581" y="1695450"/>
                  </a:lnTo>
                  <a:cubicBezTo>
                    <a:pt x="126516" y="1695450"/>
                    <a:pt x="0" y="1568934"/>
                    <a:pt x="0" y="1412869"/>
                  </a:cubicBezTo>
                  <a:lnTo>
                    <a:pt x="0" y="282581"/>
                  </a:lnTo>
                  <a:cubicBezTo>
                    <a:pt x="0" y="126516"/>
                    <a:pt x="126516" y="0"/>
                    <a:pt x="282581" y="0"/>
                  </a:cubicBezTo>
                  <a:close/>
                </a:path>
              </a:pathLst>
            </a:custGeom>
            <a:effectLst>
              <a:outerShdw blurRad="101600" dist="50800" dir="2700000" algn="tl" rotWithShape="0">
                <a:prstClr val="black">
                  <a:alpha val="60000"/>
                </a:prstClr>
              </a:outerShdw>
            </a:effectLst>
          </p:spPr>
        </p:pic>
      </p:grpSp>
      <p:sp>
        <p:nvSpPr>
          <p:cNvPr id="21" name="TextBox 20">
            <a:extLst>
              <a:ext uri="{FF2B5EF4-FFF2-40B4-BE49-F238E27FC236}">
                <a16:creationId xmlns:a16="http://schemas.microsoft.com/office/drawing/2014/main" id="{2CC9EF7B-BBDA-8348-93F2-36133F4B153B}"/>
              </a:ext>
            </a:extLst>
          </p:cNvPr>
          <p:cNvSpPr txBox="1"/>
          <p:nvPr/>
        </p:nvSpPr>
        <p:spPr>
          <a:xfrm>
            <a:off x="7071144" y="3764233"/>
            <a:ext cx="4255378" cy="3835821"/>
          </a:xfrm>
          <a:prstGeom prst="rect">
            <a:avLst/>
          </a:prstGeom>
          <a:noFill/>
          <a:effectLst/>
        </p:spPr>
        <p:txBody>
          <a:bodyPr wrap="square" rtlCol="0">
            <a:spAutoFit/>
          </a:bodyPr>
          <a:lstStyle/>
          <a:p>
            <a:r>
              <a:rPr lang="en-US" sz="105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Promotion and awareness campaign</a:t>
            </a:r>
            <a: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t>: After the implementation of this facility there was an immediate surge, so govt. should launch campaign to highlight the advantages of this to maintain the continued usage.</a:t>
            </a:r>
            <a:b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br>
            <a:b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br>
            <a:r>
              <a:rPr lang="en-US" sz="105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Analyze the success factor</a:t>
            </a:r>
            <a: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t>: Investigate the reason for immediate surge in JANUARY 2021 and replicate the same strategy.</a:t>
            </a:r>
            <a:b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br>
            <a:b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br>
            <a:r>
              <a:rPr lang="en-US" sz="105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Address the seasonal drop</a:t>
            </a:r>
            <a: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t>: Implementing strategy like promotion and incentive to mitigate the drop in MAY(Q2) 2021.</a:t>
            </a:r>
            <a:b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br>
            <a:endParaRPr lang="en-US" sz="1050" dirty="0">
              <a:latin typeface="Bahnschrift Light Condensed" panose="020B0502040204020203" pitchFamily="34" charset="0"/>
              <a:ea typeface="Calibri Light" panose="020F0302020204030204" pitchFamily="34" charset="0"/>
              <a:cs typeface="Calibri Light" panose="020F0302020204030204" pitchFamily="34" charset="0"/>
            </a:endParaRPr>
          </a:p>
          <a:p>
            <a:r>
              <a:rPr lang="en-US" sz="105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Enhance User Experience</a:t>
            </a:r>
            <a: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t>: They can focus on user experience by enhancing the streamline Process, Enhancing Digital platforms and giving user support.</a:t>
            </a:r>
            <a:b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br>
            <a:b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br>
            <a:r>
              <a:rPr lang="en-US" sz="105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Digital Adoption incentive</a:t>
            </a:r>
            <a:r>
              <a:rPr lang="en-US" sz="1050" dirty="0">
                <a:latin typeface="Bahnschrift Light Condensed" panose="020B0502040204020203" pitchFamily="34" charset="0"/>
                <a:ea typeface="Calibri Light" panose="020F0302020204030204" pitchFamily="34" charset="0"/>
                <a:cs typeface="Calibri Light" panose="020F0302020204030204" pitchFamily="34" charset="0"/>
              </a:rPr>
              <a:t>: Encourage Digital Adoption by giving discount and faster and hustle free processing.</a:t>
            </a:r>
          </a:p>
          <a:p>
            <a:br>
              <a:rPr lang="en-US" sz="2800" b="0" i="0" u="none" strike="noStrike" baseline="0" dirty="0">
                <a:latin typeface="Bahnschrift Light Condensed" panose="020B0502040204020203" pitchFamily="34" charset="0"/>
              </a:rPr>
            </a:br>
            <a:br>
              <a:rPr lang="en-US" sz="2800" b="0" i="0" u="none" strike="noStrike" baseline="0" dirty="0">
                <a:latin typeface="Bahnschrift Light Condensed" panose="020B0502040204020203" pitchFamily="34" charset="0"/>
              </a:rPr>
            </a:br>
            <a:endParaRPr lang="en-US" sz="2800" b="0" i="0" u="none" strike="noStrike" baseline="0" dirty="0">
              <a:latin typeface="Bahnschrift Light Condensed" panose="020B0502040204020203" pitchFamily="34" charset="0"/>
            </a:endParaRPr>
          </a:p>
        </p:txBody>
      </p:sp>
      <p:pic>
        <p:nvPicPr>
          <p:cNvPr id="23" name="Graphic 22" descr="Lightbulb">
            <a:extLst>
              <a:ext uri="{FF2B5EF4-FFF2-40B4-BE49-F238E27FC236}">
                <a16:creationId xmlns:a16="http://schemas.microsoft.com/office/drawing/2014/main" id="{02B32696-2CE8-592B-88EF-38913B638D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6776" y="3844865"/>
            <a:ext cx="184368" cy="184368"/>
          </a:xfrm>
          <a:prstGeom prst="rect">
            <a:avLst/>
          </a:prstGeom>
        </p:spPr>
      </p:pic>
      <p:pic>
        <p:nvPicPr>
          <p:cNvPr id="24" name="Graphic 23" descr="Lightbulb">
            <a:extLst>
              <a:ext uri="{FF2B5EF4-FFF2-40B4-BE49-F238E27FC236}">
                <a16:creationId xmlns:a16="http://schemas.microsoft.com/office/drawing/2014/main" id="{E47702B1-A14D-02A6-B7AA-574CB0AB3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6776" y="4460266"/>
            <a:ext cx="184368" cy="184368"/>
          </a:xfrm>
          <a:prstGeom prst="rect">
            <a:avLst/>
          </a:prstGeom>
        </p:spPr>
      </p:pic>
      <p:pic>
        <p:nvPicPr>
          <p:cNvPr id="25" name="Graphic 24" descr="Lightbulb">
            <a:extLst>
              <a:ext uri="{FF2B5EF4-FFF2-40B4-BE49-F238E27FC236}">
                <a16:creationId xmlns:a16="http://schemas.microsoft.com/office/drawing/2014/main" id="{9C403B5E-924C-2450-54A8-4CC23657EA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92961" y="4924825"/>
            <a:ext cx="184368" cy="184368"/>
          </a:xfrm>
          <a:prstGeom prst="rect">
            <a:avLst/>
          </a:prstGeom>
        </p:spPr>
      </p:pic>
      <p:pic>
        <p:nvPicPr>
          <p:cNvPr id="26" name="Graphic 25" descr="Lightbulb">
            <a:extLst>
              <a:ext uri="{FF2B5EF4-FFF2-40B4-BE49-F238E27FC236}">
                <a16:creationId xmlns:a16="http://schemas.microsoft.com/office/drawing/2014/main" id="{B2EA5421-E98B-C2F6-507E-D236C52FC9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6776" y="5416547"/>
            <a:ext cx="184368" cy="184368"/>
          </a:xfrm>
          <a:prstGeom prst="rect">
            <a:avLst/>
          </a:prstGeom>
        </p:spPr>
      </p:pic>
      <p:pic>
        <p:nvPicPr>
          <p:cNvPr id="27" name="Graphic 26" descr="Lightbulb">
            <a:extLst>
              <a:ext uri="{FF2B5EF4-FFF2-40B4-BE49-F238E27FC236}">
                <a16:creationId xmlns:a16="http://schemas.microsoft.com/office/drawing/2014/main" id="{A3BA98CE-57E0-02F1-7300-6F14F9937A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6776" y="5908269"/>
            <a:ext cx="184368" cy="184368"/>
          </a:xfrm>
          <a:prstGeom prst="rect">
            <a:avLst/>
          </a:prstGeom>
        </p:spPr>
      </p:pic>
      <p:sp>
        <p:nvSpPr>
          <p:cNvPr id="8" name="TextBox 7">
            <a:extLst>
              <a:ext uri="{FF2B5EF4-FFF2-40B4-BE49-F238E27FC236}">
                <a16:creationId xmlns:a16="http://schemas.microsoft.com/office/drawing/2014/main" id="{BCC75CAB-2A18-2B61-A57B-C6F60D785AC7}"/>
              </a:ext>
            </a:extLst>
          </p:cNvPr>
          <p:cNvSpPr txBox="1"/>
          <p:nvPr/>
        </p:nvSpPr>
        <p:spPr>
          <a:xfrm>
            <a:off x="6771270" y="2964014"/>
            <a:ext cx="4650263" cy="800219"/>
          </a:xfrm>
          <a:prstGeom prst="rect">
            <a:avLst/>
          </a:prstGeom>
          <a:noFill/>
          <a:effectLst/>
        </p:spPr>
        <p:txBody>
          <a:bodyPr wrap="square" rtlCol="0">
            <a:spAutoFit/>
          </a:bodyPr>
          <a:lstStyle/>
          <a:p>
            <a:r>
              <a:rPr lang="en-US" sz="1150" dirty="0">
                <a:solidFill>
                  <a:schemeClr val="accent2">
                    <a:lumMod val="75000"/>
                  </a:schemeClr>
                </a:solidFill>
                <a:latin typeface="Bahnschrift Light Condensed" panose="020B0502040204020203" pitchFamily="34" charset="0"/>
              </a:rPr>
              <a:t>E</a:t>
            </a:r>
            <a:r>
              <a:rPr lang="en-US" sz="1150" b="0" i="0" dirty="0">
                <a:solidFill>
                  <a:schemeClr val="accent2">
                    <a:lumMod val="75000"/>
                  </a:schemeClr>
                </a:solidFill>
                <a:effectLst/>
                <a:latin typeface="Bahnschrift Light Condensed" panose="020B0502040204020203" pitchFamily="34" charset="0"/>
              </a:rPr>
              <a:t>-Stamping was introduced in November 2020, leading to a significant increase in document registrations and E-stamping count in January 2021. However, this surge was followed by a decline in both E-Stamp and Document registration counts in May 2021, similar to the previous year's pattern.</a:t>
            </a:r>
            <a:endParaRPr lang="en-US" sz="115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643568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8822"/>
    </mc:Choice>
    <mc:Fallback xmlns="">
      <p:transition spd="slow" advTm="12882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5827785" cy="6858000"/>
          </a:xfrm>
          <a:prstGeom prst="rect">
            <a:avLst/>
          </a:prstGeom>
          <a:gradFill flip="none" rotWithShape="1">
            <a:gsLst>
              <a:gs pos="0">
                <a:srgbClr val="FFC305"/>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IN" dirty="0">
              <a:solidFill>
                <a:srgbClr val="000000"/>
              </a:solidFill>
              <a:latin typeface="Arial" panose="020B0604020202020204" pitchFamily="34" charset="0"/>
            </a:endParaRPr>
          </a:p>
          <a:p>
            <a:r>
              <a:rPr lang="en-IN"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6364216" y="355599"/>
            <a:ext cx="5294383" cy="61585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1272746" y="424671"/>
            <a:ext cx="3313637" cy="662724"/>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735276" y="47022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400" dirty="0">
                <a:solidFill>
                  <a:srgbClr val="FFFF00"/>
                </a:solidFill>
                <a:latin typeface="Bahnschrift Light" panose="020B0502040204020203" pitchFamily="34" charset="0"/>
              </a:rPr>
              <a:t>QUERY 4</a:t>
            </a:r>
            <a:endParaRPr lang="en-IN" sz="3400"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576893" y="1351100"/>
            <a:ext cx="5073880" cy="2800767"/>
          </a:xfrm>
          <a:prstGeom prst="rect">
            <a:avLst/>
          </a:prstGeom>
          <a:noFill/>
          <a:effectLst/>
        </p:spPr>
        <p:txBody>
          <a:bodyPr wrap="square" rtlCol="0">
            <a:sp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a:p>
            <a:r>
              <a:rPr lang="en-US" sz="2800" b="0" i="0" u="none" strike="noStrike" baseline="0" dirty="0">
                <a:solidFill>
                  <a:srgbClr val="000000"/>
                </a:solidFill>
                <a:latin typeface="Bahnschrift Light Condensed" panose="020B0502040204020203" pitchFamily="34" charset="0"/>
              </a:rPr>
              <a:t>Categorize districts into three segments based on their stamp registration revenue generation during the fiscal year 2021 to 2022. </a:t>
            </a:r>
          </a:p>
          <a:p>
            <a:endParaRPr lang="en-US" sz="2800" b="0" i="0" u="none" strike="noStrike" baseline="0" dirty="0">
              <a:latin typeface="Bahnschrift Light Condensed" panose="020B0502040204020203" pitchFamily="34" charset="0"/>
            </a:endParaRPr>
          </a:p>
        </p:txBody>
      </p:sp>
      <p:sp>
        <p:nvSpPr>
          <p:cNvPr id="7" name="Arrow: Pentagon 6">
            <a:extLst>
              <a:ext uri="{FF2B5EF4-FFF2-40B4-BE49-F238E27FC236}">
                <a16:creationId xmlns:a16="http://schemas.microsoft.com/office/drawing/2014/main" id="{6BF69D60-A2DB-7971-1CE7-89FB1CBE62D5}"/>
              </a:ext>
            </a:extLst>
          </p:cNvPr>
          <p:cNvSpPr/>
          <p:nvPr/>
        </p:nvSpPr>
        <p:spPr>
          <a:xfrm>
            <a:off x="288760" y="2019174"/>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7963865" y="11101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8498871" y="111012"/>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grpSp>
        <p:nvGrpSpPr>
          <p:cNvPr id="14" name="Group 13">
            <a:extLst>
              <a:ext uri="{FF2B5EF4-FFF2-40B4-BE49-F238E27FC236}">
                <a16:creationId xmlns:a16="http://schemas.microsoft.com/office/drawing/2014/main" id="{C05D9848-EC07-24C5-42CC-90BCB9AE2A82}"/>
              </a:ext>
            </a:extLst>
          </p:cNvPr>
          <p:cNvGrpSpPr/>
          <p:nvPr/>
        </p:nvGrpSpPr>
        <p:grpSpPr>
          <a:xfrm>
            <a:off x="7719125" y="1003564"/>
            <a:ext cx="2671382" cy="3221312"/>
            <a:chOff x="7763933" y="1248151"/>
            <a:chExt cx="2861734" cy="3484716"/>
          </a:xfrm>
        </p:grpSpPr>
        <p:pic>
          <p:nvPicPr>
            <p:cNvPr id="13" name="Picture 12">
              <a:extLst>
                <a:ext uri="{FF2B5EF4-FFF2-40B4-BE49-F238E27FC236}">
                  <a16:creationId xmlns:a16="http://schemas.microsoft.com/office/drawing/2014/main" id="{7251E86D-CCB5-2311-28AE-F01B959C1E74}"/>
                </a:ext>
              </a:extLst>
            </p:cNvPr>
            <p:cNvPicPr>
              <a:picLocks noChangeAspect="1"/>
            </p:cNvPicPr>
            <p:nvPr/>
          </p:nvPicPr>
          <p:blipFill>
            <a:blip r:embed="rId4">
              <a:extLst>
                <a:ext uri="{28A0092B-C50C-407E-A947-70E740481C1C}">
                  <a14:useLocalDpi xmlns:a14="http://schemas.microsoft.com/office/drawing/2010/main" val="0"/>
                </a:ext>
              </a:extLst>
            </a:blip>
            <a:srcRect l="3092" t="1868" r="4373" b="1861"/>
            <a:stretch>
              <a:fillRect/>
            </a:stretch>
          </p:blipFill>
          <p:spPr>
            <a:xfrm>
              <a:off x="7763933" y="1248151"/>
              <a:ext cx="2861734" cy="3484716"/>
            </a:xfrm>
            <a:custGeom>
              <a:avLst/>
              <a:gdLst>
                <a:gd name="connsiteX0" fmla="*/ 476965 w 2861734"/>
                <a:gd name="connsiteY0" fmla="*/ 0 h 3484716"/>
                <a:gd name="connsiteX1" fmla="*/ 2384769 w 2861734"/>
                <a:gd name="connsiteY1" fmla="*/ 0 h 3484716"/>
                <a:gd name="connsiteX2" fmla="*/ 2861734 w 2861734"/>
                <a:gd name="connsiteY2" fmla="*/ 476965 h 3484716"/>
                <a:gd name="connsiteX3" fmla="*/ 2861734 w 2861734"/>
                <a:gd name="connsiteY3" fmla="*/ 3007751 h 3484716"/>
                <a:gd name="connsiteX4" fmla="*/ 2384769 w 2861734"/>
                <a:gd name="connsiteY4" fmla="*/ 3484716 h 3484716"/>
                <a:gd name="connsiteX5" fmla="*/ 476965 w 2861734"/>
                <a:gd name="connsiteY5" fmla="*/ 3484716 h 3484716"/>
                <a:gd name="connsiteX6" fmla="*/ 0 w 2861734"/>
                <a:gd name="connsiteY6" fmla="*/ 3007751 h 3484716"/>
                <a:gd name="connsiteX7" fmla="*/ 0 w 2861734"/>
                <a:gd name="connsiteY7" fmla="*/ 476965 h 3484716"/>
                <a:gd name="connsiteX8" fmla="*/ 476965 w 2861734"/>
                <a:gd name="connsiteY8" fmla="*/ 0 h 348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1734" h="3484716">
                  <a:moveTo>
                    <a:pt x="476965" y="0"/>
                  </a:moveTo>
                  <a:lnTo>
                    <a:pt x="2384769" y="0"/>
                  </a:lnTo>
                  <a:cubicBezTo>
                    <a:pt x="2648189" y="0"/>
                    <a:pt x="2861734" y="213545"/>
                    <a:pt x="2861734" y="476965"/>
                  </a:cubicBezTo>
                  <a:lnTo>
                    <a:pt x="2861734" y="3007751"/>
                  </a:lnTo>
                  <a:cubicBezTo>
                    <a:pt x="2861734" y="3271171"/>
                    <a:pt x="2648189" y="3484716"/>
                    <a:pt x="2384769" y="3484716"/>
                  </a:cubicBezTo>
                  <a:lnTo>
                    <a:pt x="476965" y="3484716"/>
                  </a:lnTo>
                  <a:cubicBezTo>
                    <a:pt x="213545" y="3484716"/>
                    <a:pt x="0" y="3271171"/>
                    <a:pt x="0" y="3007751"/>
                  </a:cubicBezTo>
                  <a:lnTo>
                    <a:pt x="0" y="476965"/>
                  </a:lnTo>
                  <a:cubicBezTo>
                    <a:pt x="0" y="213545"/>
                    <a:pt x="213545" y="0"/>
                    <a:pt x="476965" y="0"/>
                  </a:cubicBezTo>
                  <a:close/>
                </a:path>
              </a:pathLst>
            </a:custGeom>
            <a:effectLst>
              <a:outerShdw blurRad="101600" dist="50800" dir="13500000" algn="br" rotWithShape="0">
                <a:prstClr val="black">
                  <a:alpha val="60000"/>
                </a:prstClr>
              </a:outerShdw>
            </a:effectLst>
          </p:spPr>
        </p:pic>
        <p:pic>
          <p:nvPicPr>
            <p:cNvPr id="12" name="Picture 11">
              <a:extLst>
                <a:ext uri="{FF2B5EF4-FFF2-40B4-BE49-F238E27FC236}">
                  <a16:creationId xmlns:a16="http://schemas.microsoft.com/office/drawing/2014/main" id="{C6DD098B-AFF4-5CF9-821B-2F09BA0002C4}"/>
                </a:ext>
              </a:extLst>
            </p:cNvPr>
            <p:cNvPicPr>
              <a:picLocks noChangeAspect="1"/>
            </p:cNvPicPr>
            <p:nvPr/>
          </p:nvPicPr>
          <p:blipFill>
            <a:blip r:embed="rId4">
              <a:extLst>
                <a:ext uri="{28A0092B-C50C-407E-A947-70E740481C1C}">
                  <a14:useLocalDpi xmlns:a14="http://schemas.microsoft.com/office/drawing/2010/main" val="0"/>
                </a:ext>
              </a:extLst>
            </a:blip>
            <a:srcRect l="3092" t="1868" r="4373" b="1861"/>
            <a:stretch>
              <a:fillRect/>
            </a:stretch>
          </p:blipFill>
          <p:spPr>
            <a:xfrm>
              <a:off x="7763933" y="1248151"/>
              <a:ext cx="2861734" cy="3484716"/>
            </a:xfrm>
            <a:custGeom>
              <a:avLst/>
              <a:gdLst>
                <a:gd name="connsiteX0" fmla="*/ 476965 w 2861734"/>
                <a:gd name="connsiteY0" fmla="*/ 0 h 3484716"/>
                <a:gd name="connsiteX1" fmla="*/ 2384769 w 2861734"/>
                <a:gd name="connsiteY1" fmla="*/ 0 h 3484716"/>
                <a:gd name="connsiteX2" fmla="*/ 2861734 w 2861734"/>
                <a:gd name="connsiteY2" fmla="*/ 476965 h 3484716"/>
                <a:gd name="connsiteX3" fmla="*/ 2861734 w 2861734"/>
                <a:gd name="connsiteY3" fmla="*/ 3007751 h 3484716"/>
                <a:gd name="connsiteX4" fmla="*/ 2384769 w 2861734"/>
                <a:gd name="connsiteY4" fmla="*/ 3484716 h 3484716"/>
                <a:gd name="connsiteX5" fmla="*/ 476965 w 2861734"/>
                <a:gd name="connsiteY5" fmla="*/ 3484716 h 3484716"/>
                <a:gd name="connsiteX6" fmla="*/ 0 w 2861734"/>
                <a:gd name="connsiteY6" fmla="*/ 3007751 h 3484716"/>
                <a:gd name="connsiteX7" fmla="*/ 0 w 2861734"/>
                <a:gd name="connsiteY7" fmla="*/ 476965 h 3484716"/>
                <a:gd name="connsiteX8" fmla="*/ 476965 w 2861734"/>
                <a:gd name="connsiteY8" fmla="*/ 0 h 348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1734" h="3484716">
                  <a:moveTo>
                    <a:pt x="476965" y="0"/>
                  </a:moveTo>
                  <a:lnTo>
                    <a:pt x="2384769" y="0"/>
                  </a:lnTo>
                  <a:cubicBezTo>
                    <a:pt x="2648189" y="0"/>
                    <a:pt x="2861734" y="213545"/>
                    <a:pt x="2861734" y="476965"/>
                  </a:cubicBezTo>
                  <a:lnTo>
                    <a:pt x="2861734" y="3007751"/>
                  </a:lnTo>
                  <a:cubicBezTo>
                    <a:pt x="2861734" y="3271171"/>
                    <a:pt x="2648189" y="3484716"/>
                    <a:pt x="2384769" y="3484716"/>
                  </a:cubicBezTo>
                  <a:lnTo>
                    <a:pt x="476965" y="3484716"/>
                  </a:lnTo>
                  <a:cubicBezTo>
                    <a:pt x="213545" y="3484716"/>
                    <a:pt x="0" y="3271171"/>
                    <a:pt x="0" y="3007751"/>
                  </a:cubicBezTo>
                  <a:lnTo>
                    <a:pt x="0" y="476965"/>
                  </a:lnTo>
                  <a:cubicBezTo>
                    <a:pt x="0" y="213545"/>
                    <a:pt x="213545" y="0"/>
                    <a:pt x="476965" y="0"/>
                  </a:cubicBezTo>
                  <a:close/>
                </a:path>
              </a:pathLst>
            </a:custGeom>
            <a:effectLst>
              <a:outerShdw blurRad="101600" dist="50800" dir="2700000" algn="tl" rotWithShape="0">
                <a:prstClr val="black">
                  <a:alpha val="60000"/>
                </a:prstClr>
              </a:outerShdw>
            </a:effectLst>
          </p:spPr>
        </p:pic>
      </p:grpSp>
      <p:sp>
        <p:nvSpPr>
          <p:cNvPr id="15" name="TextBox 14">
            <a:extLst>
              <a:ext uri="{FF2B5EF4-FFF2-40B4-BE49-F238E27FC236}">
                <a16:creationId xmlns:a16="http://schemas.microsoft.com/office/drawing/2014/main" id="{F9912D5A-444A-BEF6-8B8F-548F49223D81}"/>
              </a:ext>
            </a:extLst>
          </p:cNvPr>
          <p:cNvSpPr txBox="1"/>
          <p:nvPr/>
        </p:nvSpPr>
        <p:spPr>
          <a:xfrm>
            <a:off x="7649476" y="4469464"/>
            <a:ext cx="4372304" cy="1600438"/>
          </a:xfrm>
          <a:prstGeom prst="rect">
            <a:avLst/>
          </a:prstGeom>
          <a:noFill/>
          <a:effectLst/>
        </p:spPr>
        <p:txBody>
          <a:bodyPr wrap="square" rtlCol="0">
            <a:spAutoFit/>
          </a:bodyPr>
          <a:lstStyle/>
          <a:p>
            <a:r>
              <a:rPr lang="en-US" sz="14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HIGH REVENUE </a:t>
            </a:r>
            <a:r>
              <a:rPr lang="en-US" sz="1400" dirty="0">
                <a:latin typeface="Bahnschrift Light Condensed" panose="020B0502040204020203" pitchFamily="34" charset="0"/>
                <a:ea typeface="Calibri Light" panose="020F0302020204030204" pitchFamily="34" charset="0"/>
                <a:cs typeface="Calibri Light" panose="020F0302020204030204" pitchFamily="34" charset="0"/>
              </a:rPr>
              <a:t>: TOTAL REV ‘2022-’2021 &gt; 2 Billion</a:t>
            </a:r>
            <a:br>
              <a:rPr lang="en-US" sz="1400" dirty="0">
                <a:latin typeface="Bahnschrift Light Condensed" panose="020B0502040204020203" pitchFamily="34" charset="0"/>
                <a:ea typeface="Calibri Light" panose="020F0302020204030204" pitchFamily="34" charset="0"/>
                <a:cs typeface="Calibri Light" panose="020F0302020204030204" pitchFamily="34" charset="0"/>
              </a:rPr>
            </a:br>
            <a:r>
              <a:rPr lang="en-US" sz="14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GOOD GOING </a:t>
            </a:r>
            <a:r>
              <a:rPr lang="en-US" sz="1400" dirty="0">
                <a:latin typeface="Bahnschrift Light Condensed" panose="020B0502040204020203" pitchFamily="34" charset="0"/>
                <a:ea typeface="Calibri Light" panose="020F0302020204030204" pitchFamily="34" charset="0"/>
                <a:cs typeface="Calibri Light" panose="020F0302020204030204" pitchFamily="34" charset="0"/>
              </a:rPr>
              <a:t>: TOTAL REV ‘2022-’2021 &gt; 500 Million</a:t>
            </a:r>
          </a:p>
          <a:p>
            <a:r>
              <a:rPr lang="en-US" sz="14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LOW </a:t>
            </a:r>
            <a:r>
              <a:rPr lang="en-US" sz="1400" dirty="0">
                <a:latin typeface="Bahnschrift Light Condensed" panose="020B0502040204020203" pitchFamily="34" charset="0"/>
                <a:ea typeface="Calibri Light" panose="020F0302020204030204" pitchFamily="34" charset="0"/>
                <a:cs typeface="Calibri Light" panose="020F0302020204030204" pitchFamily="34" charset="0"/>
              </a:rPr>
              <a:t>: TOTAL REV ‘2022-’2021 &lt; 500 Million</a:t>
            </a:r>
            <a:br>
              <a:rPr lang="en-US" sz="1400" dirty="0">
                <a:latin typeface="Bahnschrift Light Condensed" panose="020B0502040204020203" pitchFamily="34" charset="0"/>
                <a:ea typeface="Calibri Light" panose="020F0302020204030204" pitchFamily="34" charset="0"/>
                <a:cs typeface="Calibri Light" panose="020F0302020204030204" pitchFamily="34" charset="0"/>
              </a:rPr>
            </a:br>
            <a:endParaRPr lang="en-US" sz="1400" dirty="0">
              <a:latin typeface="Bahnschrift Light Condensed" panose="020B0502040204020203" pitchFamily="34" charset="0"/>
              <a:ea typeface="Calibri Light" panose="020F0302020204030204" pitchFamily="34" charset="0"/>
              <a:cs typeface="Calibri Light" panose="020F0302020204030204" pitchFamily="34" charset="0"/>
            </a:endParaRPr>
          </a:p>
          <a:p>
            <a:r>
              <a:rPr lang="en-US" sz="14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TOTAL REVENUE </a:t>
            </a:r>
            <a:r>
              <a:rPr lang="en-US" sz="1400" dirty="0">
                <a:latin typeface="Bahnschrift Light Condensed" panose="020B0502040204020203" pitchFamily="34" charset="0"/>
                <a:ea typeface="Calibri Light" panose="020F0302020204030204" pitchFamily="34" charset="0"/>
                <a:cs typeface="Calibri Light" panose="020F0302020204030204" pitchFamily="34" charset="0"/>
              </a:rPr>
              <a:t>: (ESTAMP REV + REGISTRATION REV)</a:t>
            </a:r>
            <a:br>
              <a:rPr lang="en-US" sz="1400" b="0" i="0" u="none" strike="noStrike" baseline="0" dirty="0">
                <a:latin typeface="Bahnschrift Light Condensed" panose="020B0502040204020203" pitchFamily="34" charset="0"/>
              </a:rPr>
            </a:br>
            <a:br>
              <a:rPr lang="en-US" sz="1400" b="0" i="0" u="none" strike="noStrike" baseline="0" dirty="0">
                <a:latin typeface="Bahnschrift Light Condensed" panose="020B0502040204020203" pitchFamily="34" charset="0"/>
              </a:rPr>
            </a:br>
            <a:endParaRPr lang="en-US" sz="1400" b="0" i="0" u="none" strike="noStrike" baseline="0" dirty="0">
              <a:latin typeface="Bahnschrift Light Condensed" panose="020B0502040204020203" pitchFamily="34" charset="0"/>
            </a:endParaRPr>
          </a:p>
        </p:txBody>
      </p:sp>
      <p:pic>
        <p:nvPicPr>
          <p:cNvPr id="17" name="Graphic 16" descr="Research">
            <a:extLst>
              <a:ext uri="{FF2B5EF4-FFF2-40B4-BE49-F238E27FC236}">
                <a16:creationId xmlns:a16="http://schemas.microsoft.com/office/drawing/2014/main" id="{9FE613B9-2274-9771-9389-E2AFA340EF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599719">
            <a:off x="7494332" y="4526250"/>
            <a:ext cx="204012" cy="204012"/>
          </a:xfrm>
          <a:prstGeom prst="rect">
            <a:avLst/>
          </a:prstGeom>
        </p:spPr>
      </p:pic>
      <p:pic>
        <p:nvPicPr>
          <p:cNvPr id="18" name="Graphic 17" descr="Research">
            <a:extLst>
              <a:ext uri="{FF2B5EF4-FFF2-40B4-BE49-F238E27FC236}">
                <a16:creationId xmlns:a16="http://schemas.microsoft.com/office/drawing/2014/main" id="{2B810421-525B-4059-F235-EB1024538D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599719">
            <a:off x="7476617" y="5337925"/>
            <a:ext cx="204012" cy="204012"/>
          </a:xfrm>
          <a:prstGeom prst="rect">
            <a:avLst/>
          </a:prstGeom>
        </p:spPr>
      </p:pic>
    </p:spTree>
    <p:extLst>
      <p:ext uri="{BB962C8B-B14F-4D97-AF65-F5344CB8AC3E}">
        <p14:creationId xmlns:p14="http://schemas.microsoft.com/office/powerpoint/2010/main" val="42549529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70849"/>
    </mc:Choice>
    <mc:Fallback xmlns="">
      <p:transition spd="slow" advTm="7084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5827785" cy="6858000"/>
          </a:xfrm>
          <a:prstGeom prst="rect">
            <a:avLst/>
          </a:prstGeom>
          <a:gradFill flip="none" rotWithShape="1">
            <a:gsLst>
              <a:gs pos="0">
                <a:srgbClr val="74B23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6364216" y="355599"/>
            <a:ext cx="5294383" cy="61585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1272746" y="424671"/>
            <a:ext cx="3313637" cy="662724"/>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735276" y="47022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400" dirty="0">
                <a:solidFill>
                  <a:srgbClr val="FFFF00"/>
                </a:solidFill>
                <a:latin typeface="Bahnschrift Light" panose="020B0502040204020203" pitchFamily="34" charset="0"/>
              </a:rPr>
              <a:t>QUERY 5</a:t>
            </a:r>
            <a:endParaRPr lang="en-IN" sz="3400"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598960" y="1545587"/>
            <a:ext cx="4497164" cy="3724096"/>
          </a:xfrm>
          <a:prstGeom prst="rect">
            <a:avLst/>
          </a:prstGeom>
          <a:noFill/>
          <a:effectLst/>
        </p:spPr>
        <p:txBody>
          <a:bodyPr wrap="square" rtlCol="0">
            <a:spAutoFit/>
          </a:bodyPr>
          <a:lstStyle/>
          <a:p>
            <a:r>
              <a:rPr lang="en-US" sz="2600" b="0" i="0" u="none" strike="noStrike" baseline="0" dirty="0">
                <a:solidFill>
                  <a:srgbClr val="000000"/>
                </a:solidFill>
                <a:latin typeface="Bahnschrift Light Condensed" panose="020B0502040204020203" pitchFamily="34" charset="0"/>
              </a:rPr>
              <a:t>Investigate whether there is any correlation between vehicle sales and specific months or seasons in different districts. </a:t>
            </a:r>
            <a:br>
              <a:rPr lang="en-US" sz="2600" b="0" i="0" u="none" strike="noStrike" baseline="0" dirty="0">
                <a:solidFill>
                  <a:srgbClr val="000000"/>
                </a:solidFill>
                <a:latin typeface="Bahnschrift Light Condensed" panose="020B0502040204020203" pitchFamily="34" charset="0"/>
              </a:rPr>
            </a:br>
            <a:r>
              <a:rPr lang="en-US" sz="2600" b="0" i="0" u="none" strike="noStrike" baseline="0" dirty="0">
                <a:solidFill>
                  <a:srgbClr val="000000"/>
                </a:solidFill>
                <a:latin typeface="Bahnschrift Light Condensed" panose="020B0502040204020203" pitchFamily="34" charset="0"/>
              </a:rPr>
              <a:t>Are there any months or seasons that consistently show higher or lower sales rate, and if yes, what could be the driving factors? </a:t>
            </a:r>
          </a:p>
          <a:p>
            <a:endParaRPr lang="en-US" sz="2800" b="0" i="0" u="none" strike="noStrike" baseline="0" dirty="0">
              <a:latin typeface="Bahnschrift Light Condensed" panose="020B0502040204020203" pitchFamily="34" charset="0"/>
            </a:endParaRPr>
          </a:p>
        </p:txBody>
      </p:sp>
      <p:sp>
        <p:nvSpPr>
          <p:cNvPr id="7" name="Arrow: Pentagon 6">
            <a:extLst>
              <a:ext uri="{FF2B5EF4-FFF2-40B4-BE49-F238E27FC236}">
                <a16:creationId xmlns:a16="http://schemas.microsoft.com/office/drawing/2014/main" id="{6BF69D60-A2DB-7971-1CE7-89FB1CBE62D5}"/>
              </a:ext>
            </a:extLst>
          </p:cNvPr>
          <p:cNvSpPr/>
          <p:nvPr/>
        </p:nvSpPr>
        <p:spPr>
          <a:xfrm>
            <a:off x="342258" y="1677331"/>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7963865" y="11101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8498871" y="111012"/>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sp>
        <p:nvSpPr>
          <p:cNvPr id="15" name="TextBox 14">
            <a:extLst>
              <a:ext uri="{FF2B5EF4-FFF2-40B4-BE49-F238E27FC236}">
                <a16:creationId xmlns:a16="http://schemas.microsoft.com/office/drawing/2014/main" id="{F9912D5A-444A-BEF6-8B8F-548F49223D81}"/>
              </a:ext>
            </a:extLst>
          </p:cNvPr>
          <p:cNvSpPr txBox="1"/>
          <p:nvPr/>
        </p:nvSpPr>
        <p:spPr>
          <a:xfrm>
            <a:off x="7051670" y="3658668"/>
            <a:ext cx="4372304" cy="584775"/>
          </a:xfrm>
          <a:prstGeom prst="rect">
            <a:avLst/>
          </a:prstGeom>
          <a:noFill/>
          <a:effectLst/>
        </p:spPr>
        <p:txBody>
          <a:bodyPr wrap="square" rtlCol="0">
            <a:spAutoFit/>
          </a:bodyPr>
          <a:lstStyle/>
          <a:p>
            <a:r>
              <a:rPr lang="en-US" sz="10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 SALES WERE HIGH </a:t>
            </a: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Oct month of (2019,2020,2021),Jan 2022 </a:t>
            </a:r>
            <a:b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b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a:t>
            </a:r>
            <a:r>
              <a:rPr lang="en-US" sz="10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SALES WERE LOW </a:t>
            </a: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Sept 2019,May 2021,Sept 2021,Nov 2022</a:t>
            </a:r>
            <a:br>
              <a:rPr lang="en-US" sz="1200" dirty="0">
                <a:latin typeface="Bahnschrift Light Condensed" panose="020B0502040204020203" pitchFamily="34" charset="0"/>
                <a:ea typeface="Calibri Light" panose="020F0302020204030204" pitchFamily="34" charset="0"/>
                <a:cs typeface="Calibri Light" panose="020F0302020204030204" pitchFamily="34" charset="0"/>
              </a:rPr>
            </a:br>
            <a:endParaRPr lang="en-US" sz="1200" dirty="0">
              <a:latin typeface="Bahnschrift Light Condensed" panose="020B0502040204020203" pitchFamily="34" charset="0"/>
              <a:ea typeface="Calibri Light" panose="020F0302020204030204" pitchFamily="34" charset="0"/>
              <a:cs typeface="Calibri Light" panose="020F0302020204030204" pitchFamily="34" charset="0"/>
            </a:endParaRPr>
          </a:p>
        </p:txBody>
      </p:sp>
      <p:pic>
        <p:nvPicPr>
          <p:cNvPr id="17" name="Graphic 16" descr="Research">
            <a:extLst>
              <a:ext uri="{FF2B5EF4-FFF2-40B4-BE49-F238E27FC236}">
                <a16:creationId xmlns:a16="http://schemas.microsoft.com/office/drawing/2014/main" id="{9FE613B9-2274-9771-9389-E2AFA340EF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4599719">
            <a:off x="6817126" y="3498136"/>
            <a:ext cx="204012" cy="204012"/>
          </a:xfrm>
          <a:prstGeom prst="rect">
            <a:avLst/>
          </a:prstGeom>
        </p:spPr>
      </p:pic>
      <p:pic>
        <p:nvPicPr>
          <p:cNvPr id="18" name="Graphic 17" descr="Research">
            <a:extLst>
              <a:ext uri="{FF2B5EF4-FFF2-40B4-BE49-F238E27FC236}">
                <a16:creationId xmlns:a16="http://schemas.microsoft.com/office/drawing/2014/main" id="{2B810421-525B-4059-F235-EB1024538D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4599719">
            <a:off x="6799434" y="4678799"/>
            <a:ext cx="204012" cy="204012"/>
          </a:xfrm>
          <a:prstGeom prst="rect">
            <a:avLst/>
          </a:prstGeom>
        </p:spPr>
      </p:pic>
      <p:sp>
        <p:nvSpPr>
          <p:cNvPr id="5" name="Arrow: Pentagon 4">
            <a:extLst>
              <a:ext uri="{FF2B5EF4-FFF2-40B4-BE49-F238E27FC236}">
                <a16:creationId xmlns:a16="http://schemas.microsoft.com/office/drawing/2014/main" id="{1F8219AD-F335-FADD-FE6A-01054A961B8B}"/>
              </a:ext>
            </a:extLst>
          </p:cNvPr>
          <p:cNvSpPr/>
          <p:nvPr/>
        </p:nvSpPr>
        <p:spPr>
          <a:xfrm>
            <a:off x="312103" y="3261848"/>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6" name="Group 25">
            <a:extLst>
              <a:ext uri="{FF2B5EF4-FFF2-40B4-BE49-F238E27FC236}">
                <a16:creationId xmlns:a16="http://schemas.microsoft.com/office/drawing/2014/main" id="{85AE70C8-62BE-2D2A-A3E3-21CF14A40A38}"/>
              </a:ext>
            </a:extLst>
          </p:cNvPr>
          <p:cNvGrpSpPr/>
          <p:nvPr/>
        </p:nvGrpSpPr>
        <p:grpSpPr>
          <a:xfrm>
            <a:off x="6796345" y="786138"/>
            <a:ext cx="4319225" cy="1768011"/>
            <a:chOff x="6878865" y="1341814"/>
            <a:chExt cx="4273819" cy="1749425"/>
          </a:xfrm>
        </p:grpSpPr>
        <p:pic>
          <p:nvPicPr>
            <p:cNvPr id="25" name="Picture 24">
              <a:extLst>
                <a:ext uri="{FF2B5EF4-FFF2-40B4-BE49-F238E27FC236}">
                  <a16:creationId xmlns:a16="http://schemas.microsoft.com/office/drawing/2014/main" id="{4238F8A9-1E98-8494-67B3-3EC6B357FF86}"/>
                </a:ext>
              </a:extLst>
            </p:cNvPr>
            <p:cNvPicPr>
              <a:picLocks noChangeAspect="1"/>
            </p:cNvPicPr>
            <p:nvPr/>
          </p:nvPicPr>
          <p:blipFill>
            <a:blip r:embed="rId6">
              <a:extLst>
                <a:ext uri="{28A0092B-C50C-407E-A947-70E740481C1C}">
                  <a14:useLocalDpi xmlns:a14="http://schemas.microsoft.com/office/drawing/2010/main" val="0"/>
                </a:ext>
              </a:extLst>
            </a:blip>
            <a:srcRect l="3643" t="5691" r="3075" b="3986"/>
            <a:stretch>
              <a:fillRect/>
            </a:stretch>
          </p:blipFill>
          <p:spPr>
            <a:xfrm>
              <a:off x="6878865" y="1341814"/>
              <a:ext cx="4265084" cy="1749425"/>
            </a:xfrm>
            <a:custGeom>
              <a:avLst/>
              <a:gdLst>
                <a:gd name="connsiteX0" fmla="*/ 291577 w 4265084"/>
                <a:gd name="connsiteY0" fmla="*/ 0 h 1749425"/>
                <a:gd name="connsiteX1" fmla="*/ 3973507 w 4265084"/>
                <a:gd name="connsiteY1" fmla="*/ 0 h 1749425"/>
                <a:gd name="connsiteX2" fmla="*/ 4265084 w 4265084"/>
                <a:gd name="connsiteY2" fmla="*/ 291577 h 1749425"/>
                <a:gd name="connsiteX3" fmla="*/ 4265084 w 4265084"/>
                <a:gd name="connsiteY3" fmla="*/ 1457848 h 1749425"/>
                <a:gd name="connsiteX4" fmla="*/ 3973507 w 4265084"/>
                <a:gd name="connsiteY4" fmla="*/ 1749425 h 1749425"/>
                <a:gd name="connsiteX5" fmla="*/ 291577 w 4265084"/>
                <a:gd name="connsiteY5" fmla="*/ 1749425 h 1749425"/>
                <a:gd name="connsiteX6" fmla="*/ 0 w 4265084"/>
                <a:gd name="connsiteY6" fmla="*/ 1457848 h 1749425"/>
                <a:gd name="connsiteX7" fmla="*/ 0 w 4265084"/>
                <a:gd name="connsiteY7" fmla="*/ 291577 h 1749425"/>
                <a:gd name="connsiteX8" fmla="*/ 291577 w 4265084"/>
                <a:gd name="connsiteY8" fmla="*/ 0 h 174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5084" h="1749425">
                  <a:moveTo>
                    <a:pt x="291577" y="0"/>
                  </a:moveTo>
                  <a:lnTo>
                    <a:pt x="3973507" y="0"/>
                  </a:lnTo>
                  <a:cubicBezTo>
                    <a:pt x="4134541" y="0"/>
                    <a:pt x="4265084" y="130543"/>
                    <a:pt x="4265084" y="291577"/>
                  </a:cubicBezTo>
                  <a:lnTo>
                    <a:pt x="4265084" y="1457848"/>
                  </a:lnTo>
                  <a:cubicBezTo>
                    <a:pt x="4265084" y="1618882"/>
                    <a:pt x="4134541" y="1749425"/>
                    <a:pt x="3973507" y="1749425"/>
                  </a:cubicBezTo>
                  <a:lnTo>
                    <a:pt x="291577" y="1749425"/>
                  </a:lnTo>
                  <a:cubicBezTo>
                    <a:pt x="130543" y="1749425"/>
                    <a:pt x="0" y="1618882"/>
                    <a:pt x="0" y="1457848"/>
                  </a:cubicBezTo>
                  <a:lnTo>
                    <a:pt x="0" y="291577"/>
                  </a:lnTo>
                  <a:cubicBezTo>
                    <a:pt x="0" y="130543"/>
                    <a:pt x="130543" y="0"/>
                    <a:pt x="291577" y="0"/>
                  </a:cubicBezTo>
                  <a:close/>
                </a:path>
              </a:pathLst>
            </a:custGeom>
            <a:effectLst>
              <a:outerShdw blurRad="101600" dist="50800" dir="13500000" algn="br" rotWithShape="0">
                <a:prstClr val="black">
                  <a:alpha val="60000"/>
                </a:prstClr>
              </a:outerShdw>
            </a:effectLst>
          </p:spPr>
        </p:pic>
        <p:pic>
          <p:nvPicPr>
            <p:cNvPr id="24" name="Picture 23">
              <a:extLst>
                <a:ext uri="{FF2B5EF4-FFF2-40B4-BE49-F238E27FC236}">
                  <a16:creationId xmlns:a16="http://schemas.microsoft.com/office/drawing/2014/main" id="{5DB60AFE-B85C-B440-817A-CA397A347662}"/>
                </a:ext>
              </a:extLst>
            </p:cNvPr>
            <p:cNvPicPr>
              <a:picLocks noChangeAspect="1"/>
            </p:cNvPicPr>
            <p:nvPr/>
          </p:nvPicPr>
          <p:blipFill>
            <a:blip r:embed="rId6">
              <a:extLst>
                <a:ext uri="{28A0092B-C50C-407E-A947-70E740481C1C}">
                  <a14:useLocalDpi xmlns:a14="http://schemas.microsoft.com/office/drawing/2010/main" val="0"/>
                </a:ext>
              </a:extLst>
            </a:blip>
            <a:srcRect l="3643" t="5691" r="3075" b="3986"/>
            <a:stretch>
              <a:fillRect/>
            </a:stretch>
          </p:blipFill>
          <p:spPr>
            <a:xfrm>
              <a:off x="6887600" y="1341814"/>
              <a:ext cx="4265084" cy="1749425"/>
            </a:xfrm>
            <a:custGeom>
              <a:avLst/>
              <a:gdLst>
                <a:gd name="connsiteX0" fmla="*/ 291577 w 4265084"/>
                <a:gd name="connsiteY0" fmla="*/ 0 h 1749425"/>
                <a:gd name="connsiteX1" fmla="*/ 3973507 w 4265084"/>
                <a:gd name="connsiteY1" fmla="*/ 0 h 1749425"/>
                <a:gd name="connsiteX2" fmla="*/ 4265084 w 4265084"/>
                <a:gd name="connsiteY2" fmla="*/ 291577 h 1749425"/>
                <a:gd name="connsiteX3" fmla="*/ 4265084 w 4265084"/>
                <a:gd name="connsiteY3" fmla="*/ 1457848 h 1749425"/>
                <a:gd name="connsiteX4" fmla="*/ 3973507 w 4265084"/>
                <a:gd name="connsiteY4" fmla="*/ 1749425 h 1749425"/>
                <a:gd name="connsiteX5" fmla="*/ 291577 w 4265084"/>
                <a:gd name="connsiteY5" fmla="*/ 1749425 h 1749425"/>
                <a:gd name="connsiteX6" fmla="*/ 0 w 4265084"/>
                <a:gd name="connsiteY6" fmla="*/ 1457848 h 1749425"/>
                <a:gd name="connsiteX7" fmla="*/ 0 w 4265084"/>
                <a:gd name="connsiteY7" fmla="*/ 291577 h 1749425"/>
                <a:gd name="connsiteX8" fmla="*/ 291577 w 4265084"/>
                <a:gd name="connsiteY8" fmla="*/ 0 h 174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5084" h="1749425">
                  <a:moveTo>
                    <a:pt x="291577" y="0"/>
                  </a:moveTo>
                  <a:lnTo>
                    <a:pt x="3973507" y="0"/>
                  </a:lnTo>
                  <a:cubicBezTo>
                    <a:pt x="4134541" y="0"/>
                    <a:pt x="4265084" y="130543"/>
                    <a:pt x="4265084" y="291577"/>
                  </a:cubicBezTo>
                  <a:lnTo>
                    <a:pt x="4265084" y="1457848"/>
                  </a:lnTo>
                  <a:cubicBezTo>
                    <a:pt x="4265084" y="1618882"/>
                    <a:pt x="4134541" y="1749425"/>
                    <a:pt x="3973507" y="1749425"/>
                  </a:cubicBezTo>
                  <a:lnTo>
                    <a:pt x="291577" y="1749425"/>
                  </a:lnTo>
                  <a:cubicBezTo>
                    <a:pt x="130543" y="1749425"/>
                    <a:pt x="0" y="1618882"/>
                    <a:pt x="0" y="1457848"/>
                  </a:cubicBezTo>
                  <a:lnTo>
                    <a:pt x="0" y="291577"/>
                  </a:lnTo>
                  <a:cubicBezTo>
                    <a:pt x="0" y="130543"/>
                    <a:pt x="130543" y="0"/>
                    <a:pt x="291577" y="0"/>
                  </a:cubicBezTo>
                  <a:close/>
                </a:path>
              </a:pathLst>
            </a:custGeom>
            <a:effectLst>
              <a:outerShdw blurRad="50800" dist="38100" dir="2700000" algn="tl" rotWithShape="0">
                <a:prstClr val="black">
                  <a:alpha val="40000"/>
                </a:prstClr>
              </a:outerShdw>
            </a:effectLst>
          </p:spPr>
        </p:pic>
      </p:grpSp>
      <p:sp>
        <p:nvSpPr>
          <p:cNvPr id="27" name="TextBox 26">
            <a:extLst>
              <a:ext uri="{FF2B5EF4-FFF2-40B4-BE49-F238E27FC236}">
                <a16:creationId xmlns:a16="http://schemas.microsoft.com/office/drawing/2014/main" id="{96CB3F19-9E3D-28CA-9E2E-06FF57B034E3}"/>
              </a:ext>
            </a:extLst>
          </p:cNvPr>
          <p:cNvSpPr txBox="1"/>
          <p:nvPr/>
        </p:nvSpPr>
        <p:spPr>
          <a:xfrm>
            <a:off x="6763120" y="2658547"/>
            <a:ext cx="4372304" cy="646331"/>
          </a:xfrm>
          <a:prstGeom prst="rect">
            <a:avLst/>
          </a:prstGeom>
          <a:noFill/>
          <a:effectLst/>
        </p:spPr>
        <p:txBody>
          <a:bodyPr wrap="square" rtlCol="0">
            <a:spAutoFit/>
          </a:bodyPr>
          <a:lstStyle/>
          <a:p>
            <a:r>
              <a:rPr lang="en-US" sz="1200" dirty="0">
                <a:solidFill>
                  <a:schemeClr val="accent2">
                    <a:lumMod val="75000"/>
                  </a:schemeClr>
                </a:solidFill>
                <a:latin typeface="Bahnschrift Light Condensed" panose="020B0502040204020203" pitchFamily="34" charset="0"/>
              </a:rPr>
              <a:t>Yes,</a:t>
            </a:r>
            <a:r>
              <a:rPr lang="en-US" sz="1200" b="0" i="0" u="none" strike="noStrike" baseline="0" dirty="0">
                <a:solidFill>
                  <a:schemeClr val="accent2">
                    <a:lumMod val="75000"/>
                  </a:schemeClr>
                </a:solidFill>
                <a:latin typeface="Bahnschrift Light Condensed" panose="020B0502040204020203" pitchFamily="34" charset="0"/>
              </a:rPr>
              <a:t> there is weak correlation between vehicle sales and specific months or seasons in different districts as it shows high sales in OCTOBER month of every year (2019,2020,2021). </a:t>
            </a:r>
          </a:p>
        </p:txBody>
      </p:sp>
      <p:sp>
        <p:nvSpPr>
          <p:cNvPr id="28" name="TextBox 27">
            <a:extLst>
              <a:ext uri="{FF2B5EF4-FFF2-40B4-BE49-F238E27FC236}">
                <a16:creationId xmlns:a16="http://schemas.microsoft.com/office/drawing/2014/main" id="{A15BC3F7-3B2F-3535-97E8-4373564A58E8}"/>
              </a:ext>
            </a:extLst>
          </p:cNvPr>
          <p:cNvSpPr txBox="1"/>
          <p:nvPr/>
        </p:nvSpPr>
        <p:spPr>
          <a:xfrm>
            <a:off x="6990050" y="3439876"/>
            <a:ext cx="4372304" cy="461665"/>
          </a:xfrm>
          <a:prstGeom prst="rect">
            <a:avLst/>
          </a:prstGeom>
          <a:noFill/>
          <a:effectLst/>
        </p:spPr>
        <p:txBody>
          <a:bodyPr wrap="square" rtlCol="0">
            <a:spAutoFit/>
          </a:bodyPr>
          <a:lstStyle/>
          <a:p>
            <a:r>
              <a:rPr lang="en-US" sz="1100" u="sng"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FOR DIESEL AND PETROL FUEL TYPE</a:t>
            </a:r>
            <a:br>
              <a:rPr lang="en-US" sz="12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br>
            <a:endParaRPr lang="en-US" sz="12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endParaRPr>
          </a:p>
        </p:txBody>
      </p:sp>
      <p:sp>
        <p:nvSpPr>
          <p:cNvPr id="29" name="TextBox 28">
            <a:extLst>
              <a:ext uri="{FF2B5EF4-FFF2-40B4-BE49-F238E27FC236}">
                <a16:creationId xmlns:a16="http://schemas.microsoft.com/office/drawing/2014/main" id="{7891C2C6-91D1-90FB-A38C-05E97E346423}"/>
              </a:ext>
            </a:extLst>
          </p:cNvPr>
          <p:cNvSpPr txBox="1"/>
          <p:nvPr/>
        </p:nvSpPr>
        <p:spPr>
          <a:xfrm>
            <a:off x="6995959" y="3962791"/>
            <a:ext cx="4372304" cy="461665"/>
          </a:xfrm>
          <a:prstGeom prst="rect">
            <a:avLst/>
          </a:prstGeom>
          <a:noFill/>
          <a:effectLst/>
        </p:spPr>
        <p:txBody>
          <a:bodyPr wrap="square" rtlCol="0">
            <a:spAutoFit/>
          </a:bodyPr>
          <a:lstStyle/>
          <a:p>
            <a:r>
              <a:rPr lang="en-US" sz="1100" u="sng"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REASONS</a:t>
            </a:r>
            <a:br>
              <a:rPr lang="en-US" sz="12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br>
            <a:endParaRPr lang="en-US" sz="12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endParaRPr>
          </a:p>
        </p:txBody>
      </p:sp>
      <p:sp>
        <p:nvSpPr>
          <p:cNvPr id="30" name="TextBox 29">
            <a:extLst>
              <a:ext uri="{FF2B5EF4-FFF2-40B4-BE49-F238E27FC236}">
                <a16:creationId xmlns:a16="http://schemas.microsoft.com/office/drawing/2014/main" id="{8FA4BE8F-CB2D-D102-491A-5AC21689437D}"/>
              </a:ext>
            </a:extLst>
          </p:cNvPr>
          <p:cNvSpPr txBox="1"/>
          <p:nvPr/>
        </p:nvSpPr>
        <p:spPr>
          <a:xfrm>
            <a:off x="7107380" y="4125681"/>
            <a:ext cx="4008189" cy="738664"/>
          </a:xfrm>
          <a:prstGeom prst="rect">
            <a:avLst/>
          </a:prstGeom>
          <a:noFill/>
          <a:effectLst/>
        </p:spPr>
        <p:txBody>
          <a:bodyPr wrap="square" rtlCol="0">
            <a:spAutoFit/>
          </a:bodyPr>
          <a:lstStyle/>
          <a:p>
            <a:r>
              <a:rPr lang="en-US" sz="10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 PEAK IN OCTOBER </a:t>
            </a: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This can be caused by factors like festive seasons ,new launches.</a:t>
            </a:r>
            <a:b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b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a:t>
            </a:r>
            <a:r>
              <a:rPr lang="en-US" sz="10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PEAK IN JANUARY </a:t>
            </a: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This can be caused by Economy recovery and launching new models, as offices are returning to the office culture many people are preferring own vehicle.</a:t>
            </a:r>
            <a:br>
              <a:rPr lang="en-US" sz="1200" dirty="0">
                <a:latin typeface="Bahnschrift Light Condensed" panose="020B0502040204020203" pitchFamily="34" charset="0"/>
                <a:ea typeface="Calibri Light" panose="020F0302020204030204" pitchFamily="34" charset="0"/>
                <a:cs typeface="Calibri Light" panose="020F0302020204030204" pitchFamily="34" charset="0"/>
              </a:rPr>
            </a:br>
            <a:endParaRPr lang="en-US" sz="1200" dirty="0">
              <a:latin typeface="Bahnschrift Light Condensed" panose="020B0502040204020203" pitchFamily="34" charset="0"/>
              <a:ea typeface="Calibri Light" panose="020F0302020204030204" pitchFamily="34" charset="0"/>
              <a:cs typeface="Calibri Light" panose="020F0302020204030204" pitchFamily="34" charset="0"/>
            </a:endParaRPr>
          </a:p>
        </p:txBody>
      </p:sp>
      <p:sp>
        <p:nvSpPr>
          <p:cNvPr id="31" name="TextBox 30">
            <a:extLst>
              <a:ext uri="{FF2B5EF4-FFF2-40B4-BE49-F238E27FC236}">
                <a16:creationId xmlns:a16="http://schemas.microsoft.com/office/drawing/2014/main" id="{6789DD54-3E20-CD52-ED85-AC56A4EC47DD}"/>
              </a:ext>
            </a:extLst>
          </p:cNvPr>
          <p:cNvSpPr txBox="1"/>
          <p:nvPr/>
        </p:nvSpPr>
        <p:spPr>
          <a:xfrm>
            <a:off x="7107380" y="4780805"/>
            <a:ext cx="3999361" cy="861774"/>
          </a:xfrm>
          <a:prstGeom prst="rect">
            <a:avLst/>
          </a:prstGeom>
          <a:noFill/>
          <a:effectLst/>
        </p:spPr>
        <p:txBody>
          <a:bodyPr wrap="square" rtlCol="0">
            <a:spAutoFit/>
          </a:bodyPr>
          <a:lstStyle/>
          <a:p>
            <a:r>
              <a:rPr lang="en-US" sz="10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 LOW  IN BEGINNING</a:t>
            </a: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This can be caused by factors like limited electric vehicle infrastructure &amp; customer hesitancy.</a:t>
            </a:r>
            <a:b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b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a:t>
            </a:r>
            <a:r>
              <a:rPr lang="en-US" sz="10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PEAK IN 2021(Q2) </a:t>
            </a: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This uptick can be caused by Economy recovery, growing environmental awareness, improvements in EV infrastructure, availability of more charging networks  etc.</a:t>
            </a:r>
            <a:endParaRPr lang="en-US" sz="1200" dirty="0">
              <a:latin typeface="Bahnschrift Light Condensed" panose="020B0502040204020203" pitchFamily="34" charset="0"/>
              <a:ea typeface="Calibri Light" panose="020F0302020204030204" pitchFamily="34" charset="0"/>
              <a:cs typeface="Calibri Light" panose="020F0302020204030204" pitchFamily="34" charset="0"/>
            </a:endParaRPr>
          </a:p>
        </p:txBody>
      </p:sp>
      <p:sp>
        <p:nvSpPr>
          <p:cNvPr id="34" name="TextBox 33">
            <a:extLst>
              <a:ext uri="{FF2B5EF4-FFF2-40B4-BE49-F238E27FC236}">
                <a16:creationId xmlns:a16="http://schemas.microsoft.com/office/drawing/2014/main" id="{69E23B1E-D4D9-F3C2-1973-3D0DD624ABC2}"/>
              </a:ext>
            </a:extLst>
          </p:cNvPr>
          <p:cNvSpPr txBox="1"/>
          <p:nvPr/>
        </p:nvSpPr>
        <p:spPr>
          <a:xfrm>
            <a:off x="6990050" y="4603856"/>
            <a:ext cx="4372304" cy="261610"/>
          </a:xfrm>
          <a:prstGeom prst="rect">
            <a:avLst/>
          </a:prstGeom>
          <a:noFill/>
          <a:effectLst/>
        </p:spPr>
        <p:txBody>
          <a:bodyPr wrap="square" rtlCol="0">
            <a:spAutoFit/>
          </a:bodyPr>
          <a:lstStyle/>
          <a:p>
            <a:r>
              <a:rPr lang="en-US" sz="1100" u="sng"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FOR ELECTRIC FUEL TYPE</a:t>
            </a:r>
            <a:endParaRPr lang="en-US" sz="11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endParaRPr>
          </a:p>
        </p:txBody>
      </p:sp>
      <p:sp>
        <p:nvSpPr>
          <p:cNvPr id="35" name="TextBox 34">
            <a:extLst>
              <a:ext uri="{FF2B5EF4-FFF2-40B4-BE49-F238E27FC236}">
                <a16:creationId xmlns:a16="http://schemas.microsoft.com/office/drawing/2014/main" id="{497E3636-6AE9-0418-D126-A670D7036D43}"/>
              </a:ext>
            </a:extLst>
          </p:cNvPr>
          <p:cNvSpPr txBox="1"/>
          <p:nvPr/>
        </p:nvSpPr>
        <p:spPr>
          <a:xfrm>
            <a:off x="7008694" y="5532750"/>
            <a:ext cx="4372304" cy="261610"/>
          </a:xfrm>
          <a:prstGeom prst="rect">
            <a:avLst/>
          </a:prstGeom>
          <a:noFill/>
          <a:effectLst/>
        </p:spPr>
        <p:txBody>
          <a:bodyPr wrap="square" rtlCol="0">
            <a:spAutoFit/>
          </a:bodyPr>
          <a:lstStyle/>
          <a:p>
            <a:r>
              <a:rPr lang="en-US" sz="1100" u="sng"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FOR OTHERS FUEL TYPE</a:t>
            </a:r>
            <a:endParaRPr lang="en-US" sz="11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endParaRPr>
          </a:p>
        </p:txBody>
      </p:sp>
      <p:sp>
        <p:nvSpPr>
          <p:cNvPr id="36" name="TextBox 35">
            <a:extLst>
              <a:ext uri="{FF2B5EF4-FFF2-40B4-BE49-F238E27FC236}">
                <a16:creationId xmlns:a16="http://schemas.microsoft.com/office/drawing/2014/main" id="{47A9DC82-7AD0-8F2A-3EB4-7B1B7F4FDA8B}"/>
              </a:ext>
            </a:extLst>
          </p:cNvPr>
          <p:cNvSpPr txBox="1"/>
          <p:nvPr/>
        </p:nvSpPr>
        <p:spPr>
          <a:xfrm>
            <a:off x="7107380" y="5732134"/>
            <a:ext cx="4254973" cy="553998"/>
          </a:xfrm>
          <a:prstGeom prst="rect">
            <a:avLst/>
          </a:prstGeom>
          <a:noFill/>
          <a:effectLst/>
        </p:spPr>
        <p:txBody>
          <a:bodyPr wrap="square" rtlCol="0">
            <a:spAutoFit/>
          </a:bodyPr>
          <a:lstStyle/>
          <a:p>
            <a:r>
              <a:rPr lang="en-US" sz="10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 LOW  IN BEGINNING</a:t>
            </a: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This can be caused by factors like global pandemic impact on economic condition and supply chain.</a:t>
            </a:r>
            <a:b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b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a:t>
            </a:r>
            <a:r>
              <a:rPr lang="en-US" sz="10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PEAK IN 2021(Q2) </a:t>
            </a:r>
            <a:r>
              <a:rPr lang="en-US" sz="1000" dirty="0">
                <a:latin typeface="Bahnschrift Light Condensed" panose="020B0502040204020203" pitchFamily="34" charset="0"/>
                <a:ea typeface="Calibri Light" panose="020F0302020204030204" pitchFamily="34" charset="0"/>
                <a:cs typeface="Calibri Light" panose="020F0302020204030204" pitchFamily="34" charset="0"/>
              </a:rPr>
              <a:t>: This uptick can be caused by Economy recovery.</a:t>
            </a:r>
            <a:endParaRPr lang="en-US" sz="1200" dirty="0">
              <a:latin typeface="Bahnschrift Light Condensed" panose="020B0502040204020203" pitchFamily="34" charset="0"/>
              <a:ea typeface="Calibri Light" panose="020F0302020204030204" pitchFamily="34" charset="0"/>
              <a:cs typeface="Calibri Light" panose="020F0302020204030204" pitchFamily="34" charset="0"/>
            </a:endParaRPr>
          </a:p>
        </p:txBody>
      </p:sp>
      <p:pic>
        <p:nvPicPr>
          <p:cNvPr id="37" name="Graphic 36" descr="Research">
            <a:extLst>
              <a:ext uri="{FF2B5EF4-FFF2-40B4-BE49-F238E27FC236}">
                <a16:creationId xmlns:a16="http://schemas.microsoft.com/office/drawing/2014/main" id="{FF4E3337-B8CC-4133-1EB4-D46791C118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4599719">
            <a:off x="6815748" y="5558063"/>
            <a:ext cx="204012" cy="204012"/>
          </a:xfrm>
          <a:prstGeom prst="rect">
            <a:avLst/>
          </a:prstGeom>
        </p:spPr>
      </p:pic>
    </p:spTree>
    <p:extLst>
      <p:ext uri="{BB962C8B-B14F-4D97-AF65-F5344CB8AC3E}">
        <p14:creationId xmlns:p14="http://schemas.microsoft.com/office/powerpoint/2010/main" val="261311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15621"/>
    </mc:Choice>
    <mc:Fallback xmlns="">
      <p:transition spd="slow" advTm="11562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5827785" cy="6858000"/>
          </a:xfrm>
          <a:prstGeom prst="rect">
            <a:avLst/>
          </a:prstGeom>
          <a:gradFill flip="none" rotWithShape="1">
            <a:gsLst>
              <a:gs pos="0">
                <a:srgbClr val="FFC305"/>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6364216" y="355599"/>
            <a:ext cx="5294383" cy="61585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1272746" y="424671"/>
            <a:ext cx="3313637" cy="662724"/>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735276" y="47022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400" dirty="0">
                <a:solidFill>
                  <a:srgbClr val="FFFF00"/>
                </a:solidFill>
                <a:latin typeface="Bahnschrift Light" panose="020B0502040204020203" pitchFamily="34" charset="0"/>
              </a:rPr>
              <a:t>QUERY 6</a:t>
            </a:r>
            <a:endParaRPr lang="en-IN" sz="3400"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598960" y="1545587"/>
            <a:ext cx="4664156" cy="3724096"/>
          </a:xfrm>
          <a:prstGeom prst="rect">
            <a:avLst/>
          </a:prstGeom>
          <a:noFill/>
          <a:effectLst/>
        </p:spPr>
        <p:txBody>
          <a:bodyPr wrap="square" rtlCol="0">
            <a:spAutoFit/>
          </a:bodyPr>
          <a:lstStyle/>
          <a:p>
            <a:r>
              <a:rPr lang="en-US" sz="2600" b="0" i="0" u="none" strike="noStrike" baseline="0" dirty="0">
                <a:solidFill>
                  <a:srgbClr val="000000"/>
                </a:solidFill>
                <a:latin typeface="Bahnschrift Light Condensed" panose="020B0502040204020203" pitchFamily="34" charset="0"/>
              </a:rPr>
              <a:t>How does the distribution of vehicles vary by vehicle class (Motor Cycle, Motor Car, Auto Rickshaw, Agriculture) across different districts? </a:t>
            </a:r>
          </a:p>
          <a:p>
            <a:r>
              <a:rPr lang="en-US" sz="2600" b="0" i="0" u="none" strike="noStrike" baseline="0" dirty="0">
                <a:solidFill>
                  <a:srgbClr val="000000"/>
                </a:solidFill>
                <a:latin typeface="Bahnschrift Light Condensed" panose="020B0502040204020203" pitchFamily="34" charset="0"/>
              </a:rPr>
              <a:t>Are there any districts with a predominant preference for a specific vehicle class? Consider FY 2022 for analysis</a:t>
            </a:r>
            <a:r>
              <a:rPr lang="en-US" sz="1800" b="0" i="0" u="none" strike="noStrike" baseline="0" dirty="0">
                <a:solidFill>
                  <a:srgbClr val="000000"/>
                </a:solidFill>
                <a:latin typeface="Arial" panose="020B0604020202020204" pitchFamily="34" charset="0"/>
              </a:rPr>
              <a:t>. </a:t>
            </a:r>
          </a:p>
          <a:p>
            <a:endParaRPr lang="en-US" sz="2800" b="0" i="0" u="none" strike="noStrike" baseline="0" dirty="0">
              <a:latin typeface="Bahnschrift Light Condensed" panose="020B0502040204020203" pitchFamily="34" charset="0"/>
            </a:endParaRPr>
          </a:p>
        </p:txBody>
      </p:sp>
      <p:sp>
        <p:nvSpPr>
          <p:cNvPr id="7" name="Arrow: Pentagon 6">
            <a:extLst>
              <a:ext uri="{FF2B5EF4-FFF2-40B4-BE49-F238E27FC236}">
                <a16:creationId xmlns:a16="http://schemas.microsoft.com/office/drawing/2014/main" id="{6BF69D60-A2DB-7971-1CE7-89FB1CBE62D5}"/>
              </a:ext>
            </a:extLst>
          </p:cNvPr>
          <p:cNvSpPr/>
          <p:nvPr/>
        </p:nvSpPr>
        <p:spPr>
          <a:xfrm>
            <a:off x="326546" y="1638316"/>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7963865" y="11101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8498871" y="111012"/>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sp>
        <p:nvSpPr>
          <p:cNvPr id="5" name="Arrow: Pentagon 4">
            <a:extLst>
              <a:ext uri="{FF2B5EF4-FFF2-40B4-BE49-F238E27FC236}">
                <a16:creationId xmlns:a16="http://schemas.microsoft.com/office/drawing/2014/main" id="{1F8219AD-F335-FADD-FE6A-01054A961B8B}"/>
              </a:ext>
            </a:extLst>
          </p:cNvPr>
          <p:cNvSpPr/>
          <p:nvPr/>
        </p:nvSpPr>
        <p:spPr>
          <a:xfrm>
            <a:off x="342258" y="3283008"/>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TextBox 23">
            <a:extLst>
              <a:ext uri="{FF2B5EF4-FFF2-40B4-BE49-F238E27FC236}">
                <a16:creationId xmlns:a16="http://schemas.microsoft.com/office/drawing/2014/main" id="{DD788740-8F49-3A0A-1610-9E92060AD328}"/>
              </a:ext>
            </a:extLst>
          </p:cNvPr>
          <p:cNvSpPr txBox="1"/>
          <p:nvPr/>
        </p:nvSpPr>
        <p:spPr>
          <a:xfrm>
            <a:off x="6609464" y="3892974"/>
            <a:ext cx="4746922" cy="461665"/>
          </a:xfrm>
          <a:prstGeom prst="rect">
            <a:avLst/>
          </a:prstGeom>
          <a:noFill/>
          <a:effectLst/>
        </p:spPr>
        <p:txBody>
          <a:bodyPr wrap="square" rtlCol="0">
            <a:spAutoFit/>
          </a:bodyPr>
          <a:lstStyle/>
          <a:p>
            <a:r>
              <a:rPr lang="en-US" sz="1200" dirty="0">
                <a:solidFill>
                  <a:schemeClr val="accent2">
                    <a:lumMod val="75000"/>
                  </a:schemeClr>
                </a:solidFill>
                <a:latin typeface="Bahnschrift Light Condensed" panose="020B0502040204020203" pitchFamily="34" charset="0"/>
              </a:rPr>
              <a:t>Yes,</a:t>
            </a:r>
            <a:r>
              <a:rPr lang="en-US" sz="1200" b="0" i="0" u="none" strike="noStrike" baseline="0" dirty="0">
                <a:solidFill>
                  <a:schemeClr val="accent2">
                    <a:lumMod val="75000"/>
                  </a:schemeClr>
                </a:solidFill>
                <a:latin typeface="Bahnschrift Light Condensed" panose="020B0502040204020203" pitchFamily="34" charset="0"/>
              </a:rPr>
              <a:t> the Clustered bar chart does suggest that there is a trend of Predominant Preference for motorbikes across all the districts.</a:t>
            </a:r>
          </a:p>
        </p:txBody>
      </p:sp>
      <p:sp>
        <p:nvSpPr>
          <p:cNvPr id="25" name="TextBox 24">
            <a:extLst>
              <a:ext uri="{FF2B5EF4-FFF2-40B4-BE49-F238E27FC236}">
                <a16:creationId xmlns:a16="http://schemas.microsoft.com/office/drawing/2014/main" id="{B45E9197-4B76-A382-A4D1-6B5E8B9FEC1A}"/>
              </a:ext>
            </a:extLst>
          </p:cNvPr>
          <p:cNvSpPr txBox="1"/>
          <p:nvPr/>
        </p:nvSpPr>
        <p:spPr>
          <a:xfrm>
            <a:off x="6800095" y="4354639"/>
            <a:ext cx="4464347" cy="1908215"/>
          </a:xfrm>
          <a:prstGeom prst="rect">
            <a:avLst/>
          </a:prstGeom>
          <a:noFill/>
        </p:spPr>
        <p:txBody>
          <a:bodyPr wrap="square" rtlCol="0">
            <a:spAutoFit/>
          </a:bodyPr>
          <a:lstStyle/>
          <a:p>
            <a:pPr algn="l"/>
            <a:r>
              <a:rPr lang="en-US" sz="1000" b="0" i="0" dirty="0">
                <a:solidFill>
                  <a:schemeClr val="accent2">
                    <a:lumMod val="75000"/>
                  </a:schemeClr>
                </a:solidFill>
                <a:effectLst/>
                <a:latin typeface="Bahnschrift Light Condensed" panose="020B0502040204020203" pitchFamily="34" charset="0"/>
              </a:rPr>
              <a:t>Cost-Effective Transportation</a:t>
            </a:r>
            <a:r>
              <a:rPr lang="en-US" sz="1000" b="0" i="0" dirty="0">
                <a:solidFill>
                  <a:srgbClr val="374151"/>
                </a:solidFill>
                <a:effectLst/>
                <a:latin typeface="Bahnschrift Light Condensed" panose="020B0502040204020203" pitchFamily="34" charset="0"/>
              </a:rPr>
              <a:t>: Motorbikes are often more affordable than cars and offer a cost-effective mode of transportation for individuals and families.</a:t>
            </a:r>
          </a:p>
          <a:p>
            <a:pPr algn="l"/>
            <a:endParaRPr lang="en-US" sz="1000" b="0" i="0" dirty="0">
              <a:solidFill>
                <a:srgbClr val="374151"/>
              </a:solidFill>
              <a:effectLst/>
              <a:latin typeface="Bahnschrift Light Condensed" panose="020B0502040204020203" pitchFamily="34" charset="0"/>
            </a:endParaRPr>
          </a:p>
          <a:p>
            <a:pPr algn="l"/>
            <a:r>
              <a:rPr lang="en-US" sz="1000" b="0" i="0" dirty="0">
                <a:solidFill>
                  <a:srgbClr val="374151"/>
                </a:solidFill>
                <a:effectLst/>
                <a:latin typeface="Bahnschrift Light Condensed" panose="020B0502040204020203" pitchFamily="34" charset="0"/>
              </a:rPr>
              <a:t> </a:t>
            </a:r>
            <a:r>
              <a:rPr lang="en-US" sz="1000" b="0" i="0" dirty="0">
                <a:solidFill>
                  <a:schemeClr val="accent2">
                    <a:lumMod val="75000"/>
                  </a:schemeClr>
                </a:solidFill>
                <a:effectLst/>
                <a:latin typeface="Bahnschrift Light Condensed" panose="020B0502040204020203" pitchFamily="34" charset="0"/>
              </a:rPr>
              <a:t>Traffic Congestion</a:t>
            </a:r>
            <a:r>
              <a:rPr lang="en-US" sz="1000" b="0" i="0" dirty="0">
                <a:solidFill>
                  <a:srgbClr val="374151"/>
                </a:solidFill>
                <a:effectLst/>
                <a:latin typeface="Bahnschrift Light Condensed" panose="020B0502040204020203" pitchFamily="34" charset="0"/>
              </a:rPr>
              <a:t>: In urban areas, including districts in Telangana, traffic congestion can be a significant issue. Motorbikes are more  convenient and can navigate through traffic more easily than larger vehicles.</a:t>
            </a:r>
          </a:p>
          <a:p>
            <a:pPr algn="l"/>
            <a:endParaRPr lang="en-US" sz="1000" b="0" i="0" dirty="0">
              <a:solidFill>
                <a:srgbClr val="374151"/>
              </a:solidFill>
              <a:effectLst/>
              <a:latin typeface="Söhne"/>
            </a:endParaRPr>
          </a:p>
          <a:p>
            <a:pPr algn="l"/>
            <a:r>
              <a:rPr lang="en-US" sz="1000" b="0" i="0" dirty="0">
                <a:solidFill>
                  <a:schemeClr val="accent2">
                    <a:lumMod val="75000"/>
                  </a:schemeClr>
                </a:solidFill>
                <a:effectLst/>
                <a:latin typeface="Bahnschrift Light Condensed" panose="020B0502040204020203" pitchFamily="34" charset="0"/>
              </a:rPr>
              <a:t>Rural Areas and Agriculture</a:t>
            </a:r>
            <a:r>
              <a:rPr lang="en-US" sz="1000" b="0" i="0" dirty="0">
                <a:solidFill>
                  <a:srgbClr val="374151"/>
                </a:solidFill>
                <a:effectLst/>
                <a:latin typeface="Bahnschrift Light Condensed" panose="020B0502040204020203" pitchFamily="34" charset="0"/>
              </a:rPr>
              <a:t>: Telangana has a significant rural population engaged In agriculture. Motorbikes are often used for agricultural purposes, such as transporting farm produce, accessing remote fields, and conducting other farming-related activities.</a:t>
            </a:r>
          </a:p>
          <a:p>
            <a:endParaRPr lang="en-IN" dirty="0"/>
          </a:p>
        </p:txBody>
      </p:sp>
      <p:grpSp>
        <p:nvGrpSpPr>
          <p:cNvPr id="26" name="Group 25">
            <a:extLst>
              <a:ext uri="{FF2B5EF4-FFF2-40B4-BE49-F238E27FC236}">
                <a16:creationId xmlns:a16="http://schemas.microsoft.com/office/drawing/2014/main" id="{435A2210-280E-DFED-CAFB-BB5D57050493}"/>
              </a:ext>
            </a:extLst>
          </p:cNvPr>
          <p:cNvGrpSpPr/>
          <p:nvPr/>
        </p:nvGrpSpPr>
        <p:grpSpPr>
          <a:xfrm>
            <a:off x="6609464" y="787256"/>
            <a:ext cx="4746922" cy="2793576"/>
            <a:chOff x="2377440" y="1289785"/>
            <a:chExt cx="7555832" cy="4235116"/>
          </a:xfrm>
        </p:grpSpPr>
        <p:pic>
          <p:nvPicPr>
            <p:cNvPr id="27" name="Picture 26">
              <a:extLst>
                <a:ext uri="{FF2B5EF4-FFF2-40B4-BE49-F238E27FC236}">
                  <a16:creationId xmlns:a16="http://schemas.microsoft.com/office/drawing/2014/main" id="{BC81475D-9C4E-8BA6-9B01-A50089F80C74}"/>
                </a:ext>
              </a:extLst>
            </p:cNvPr>
            <p:cNvPicPr>
              <a:picLocks noChangeAspect="1"/>
            </p:cNvPicPr>
            <p:nvPr/>
          </p:nvPicPr>
          <p:blipFill>
            <a:blip r:embed="rId4">
              <a:extLst>
                <a:ext uri="{28A0092B-C50C-407E-A947-70E740481C1C}">
                  <a14:useLocalDpi xmlns:a14="http://schemas.microsoft.com/office/drawing/2010/main" val="0"/>
                </a:ext>
              </a:extLst>
            </a:blip>
            <a:srcRect l="2455" t="2053" r="938" b="3024"/>
            <a:stretch>
              <a:fillRect/>
            </a:stretch>
          </p:blipFill>
          <p:spPr>
            <a:xfrm>
              <a:off x="2377440" y="1289785"/>
              <a:ext cx="7555832" cy="4235116"/>
            </a:xfrm>
            <a:custGeom>
              <a:avLst/>
              <a:gdLst>
                <a:gd name="connsiteX0" fmla="*/ 705867 w 7555832"/>
                <a:gd name="connsiteY0" fmla="*/ 0 h 4235116"/>
                <a:gd name="connsiteX1" fmla="*/ 6849965 w 7555832"/>
                <a:gd name="connsiteY1" fmla="*/ 0 h 4235116"/>
                <a:gd name="connsiteX2" fmla="*/ 7555832 w 7555832"/>
                <a:gd name="connsiteY2" fmla="*/ 705867 h 4235116"/>
                <a:gd name="connsiteX3" fmla="*/ 7555832 w 7555832"/>
                <a:gd name="connsiteY3" fmla="*/ 3529249 h 4235116"/>
                <a:gd name="connsiteX4" fmla="*/ 6849965 w 7555832"/>
                <a:gd name="connsiteY4" fmla="*/ 4235116 h 4235116"/>
                <a:gd name="connsiteX5" fmla="*/ 705867 w 7555832"/>
                <a:gd name="connsiteY5" fmla="*/ 4235116 h 4235116"/>
                <a:gd name="connsiteX6" fmla="*/ 0 w 7555832"/>
                <a:gd name="connsiteY6" fmla="*/ 3529249 h 4235116"/>
                <a:gd name="connsiteX7" fmla="*/ 0 w 7555832"/>
                <a:gd name="connsiteY7" fmla="*/ 705867 h 4235116"/>
                <a:gd name="connsiteX8" fmla="*/ 705867 w 7555832"/>
                <a:gd name="connsiteY8" fmla="*/ 0 h 423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55832" h="4235116">
                  <a:moveTo>
                    <a:pt x="705867" y="0"/>
                  </a:moveTo>
                  <a:lnTo>
                    <a:pt x="6849965" y="0"/>
                  </a:lnTo>
                  <a:cubicBezTo>
                    <a:pt x="7239805" y="0"/>
                    <a:pt x="7555832" y="316027"/>
                    <a:pt x="7555832" y="705867"/>
                  </a:cubicBezTo>
                  <a:lnTo>
                    <a:pt x="7555832" y="3529249"/>
                  </a:lnTo>
                  <a:cubicBezTo>
                    <a:pt x="7555832" y="3919089"/>
                    <a:pt x="7239805" y="4235116"/>
                    <a:pt x="6849965" y="4235116"/>
                  </a:cubicBezTo>
                  <a:lnTo>
                    <a:pt x="705867" y="4235116"/>
                  </a:lnTo>
                  <a:cubicBezTo>
                    <a:pt x="316027" y="4235116"/>
                    <a:pt x="0" y="3919089"/>
                    <a:pt x="0" y="3529249"/>
                  </a:cubicBezTo>
                  <a:lnTo>
                    <a:pt x="0" y="705867"/>
                  </a:lnTo>
                  <a:cubicBezTo>
                    <a:pt x="0" y="316027"/>
                    <a:pt x="316027" y="0"/>
                    <a:pt x="705867" y="0"/>
                  </a:cubicBezTo>
                  <a:close/>
                </a:path>
              </a:pathLst>
            </a:custGeom>
            <a:effectLst>
              <a:outerShdw blurRad="101600" dist="50800" dir="13500000" algn="br" rotWithShape="0">
                <a:prstClr val="black">
                  <a:alpha val="60000"/>
                </a:prstClr>
              </a:outerShdw>
            </a:effectLst>
          </p:spPr>
        </p:pic>
        <p:pic>
          <p:nvPicPr>
            <p:cNvPr id="28" name="Picture 27">
              <a:extLst>
                <a:ext uri="{FF2B5EF4-FFF2-40B4-BE49-F238E27FC236}">
                  <a16:creationId xmlns:a16="http://schemas.microsoft.com/office/drawing/2014/main" id="{5B39F5AB-D29F-1DF1-BFA5-AE2DAC6372D1}"/>
                </a:ext>
              </a:extLst>
            </p:cNvPr>
            <p:cNvPicPr>
              <a:picLocks noChangeAspect="1"/>
            </p:cNvPicPr>
            <p:nvPr/>
          </p:nvPicPr>
          <p:blipFill>
            <a:blip r:embed="rId4">
              <a:extLst>
                <a:ext uri="{28A0092B-C50C-407E-A947-70E740481C1C}">
                  <a14:useLocalDpi xmlns:a14="http://schemas.microsoft.com/office/drawing/2010/main" val="0"/>
                </a:ext>
              </a:extLst>
            </a:blip>
            <a:srcRect l="2455" t="2053" r="938" b="3024"/>
            <a:stretch>
              <a:fillRect/>
            </a:stretch>
          </p:blipFill>
          <p:spPr>
            <a:xfrm>
              <a:off x="2377440" y="1289785"/>
              <a:ext cx="7555832" cy="4235116"/>
            </a:xfrm>
            <a:custGeom>
              <a:avLst/>
              <a:gdLst>
                <a:gd name="connsiteX0" fmla="*/ 705867 w 7555832"/>
                <a:gd name="connsiteY0" fmla="*/ 0 h 4235116"/>
                <a:gd name="connsiteX1" fmla="*/ 6849965 w 7555832"/>
                <a:gd name="connsiteY1" fmla="*/ 0 h 4235116"/>
                <a:gd name="connsiteX2" fmla="*/ 7555832 w 7555832"/>
                <a:gd name="connsiteY2" fmla="*/ 705867 h 4235116"/>
                <a:gd name="connsiteX3" fmla="*/ 7555832 w 7555832"/>
                <a:gd name="connsiteY3" fmla="*/ 3529249 h 4235116"/>
                <a:gd name="connsiteX4" fmla="*/ 6849965 w 7555832"/>
                <a:gd name="connsiteY4" fmla="*/ 4235116 h 4235116"/>
                <a:gd name="connsiteX5" fmla="*/ 705867 w 7555832"/>
                <a:gd name="connsiteY5" fmla="*/ 4235116 h 4235116"/>
                <a:gd name="connsiteX6" fmla="*/ 0 w 7555832"/>
                <a:gd name="connsiteY6" fmla="*/ 3529249 h 4235116"/>
                <a:gd name="connsiteX7" fmla="*/ 0 w 7555832"/>
                <a:gd name="connsiteY7" fmla="*/ 705867 h 4235116"/>
                <a:gd name="connsiteX8" fmla="*/ 705867 w 7555832"/>
                <a:gd name="connsiteY8" fmla="*/ 0 h 423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55832" h="4235116">
                  <a:moveTo>
                    <a:pt x="705867" y="0"/>
                  </a:moveTo>
                  <a:lnTo>
                    <a:pt x="6849965" y="0"/>
                  </a:lnTo>
                  <a:cubicBezTo>
                    <a:pt x="7239805" y="0"/>
                    <a:pt x="7555832" y="316027"/>
                    <a:pt x="7555832" y="705867"/>
                  </a:cubicBezTo>
                  <a:lnTo>
                    <a:pt x="7555832" y="3529249"/>
                  </a:lnTo>
                  <a:cubicBezTo>
                    <a:pt x="7555832" y="3919089"/>
                    <a:pt x="7239805" y="4235116"/>
                    <a:pt x="6849965" y="4235116"/>
                  </a:cubicBezTo>
                  <a:lnTo>
                    <a:pt x="705867" y="4235116"/>
                  </a:lnTo>
                  <a:cubicBezTo>
                    <a:pt x="316027" y="4235116"/>
                    <a:pt x="0" y="3919089"/>
                    <a:pt x="0" y="3529249"/>
                  </a:cubicBezTo>
                  <a:lnTo>
                    <a:pt x="0" y="705867"/>
                  </a:lnTo>
                  <a:cubicBezTo>
                    <a:pt x="0" y="316027"/>
                    <a:pt x="316027" y="0"/>
                    <a:pt x="705867" y="0"/>
                  </a:cubicBezTo>
                  <a:close/>
                </a:path>
              </a:pathLst>
            </a:custGeom>
            <a:effectLst>
              <a:outerShdw blurRad="101600" dist="50800" dir="2700000" algn="tl" rotWithShape="0">
                <a:prstClr val="black">
                  <a:alpha val="60000"/>
                </a:prstClr>
              </a:outerShdw>
            </a:effectLst>
          </p:spPr>
        </p:pic>
      </p:grpSp>
    </p:spTree>
    <p:extLst>
      <p:ext uri="{BB962C8B-B14F-4D97-AF65-F5344CB8AC3E}">
        <p14:creationId xmlns:p14="http://schemas.microsoft.com/office/powerpoint/2010/main" val="3577284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4043"/>
    </mc:Choice>
    <mc:Fallback xmlns="">
      <p:transition spd="slow" advTm="12404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5827785" cy="6858000"/>
          </a:xfrm>
          <a:prstGeom prst="rect">
            <a:avLst/>
          </a:prstGeom>
          <a:gradFill flip="none" rotWithShape="1">
            <a:gsLst>
              <a:gs pos="0">
                <a:srgbClr val="74B23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6364216" y="355599"/>
            <a:ext cx="5294383" cy="61585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1272746" y="424671"/>
            <a:ext cx="3313637" cy="662724"/>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735276" y="47022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400" dirty="0">
                <a:solidFill>
                  <a:srgbClr val="FFFF00"/>
                </a:solidFill>
                <a:latin typeface="Bahnschrift Light" panose="020B0502040204020203" pitchFamily="34" charset="0"/>
              </a:rPr>
              <a:t>QUERY 7</a:t>
            </a:r>
            <a:endParaRPr lang="en-IN" sz="3400"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598960" y="1189062"/>
            <a:ext cx="4935566" cy="3385542"/>
          </a:xfrm>
          <a:prstGeom prst="rect">
            <a:avLst/>
          </a:prstGeom>
          <a:noFill/>
          <a:effectLst/>
        </p:spPr>
        <p:txBody>
          <a:bodyPr wrap="square" rtlCol="0">
            <a:spAutoFit/>
          </a:bodyPr>
          <a:lstStyle/>
          <a:p>
            <a:pPr algn="l"/>
            <a:endParaRPr lang="en-IN" sz="1800" b="0" i="0" u="none" strike="noStrike" baseline="0" dirty="0">
              <a:solidFill>
                <a:srgbClr val="000000"/>
              </a:solidFill>
              <a:latin typeface="Arial" panose="020B0604020202020204" pitchFamily="34" charset="0"/>
            </a:endParaRPr>
          </a:p>
          <a:p>
            <a:r>
              <a:rPr lang="en-US" sz="2700" b="0" i="0" u="none" strike="noStrike" baseline="0" dirty="0">
                <a:solidFill>
                  <a:srgbClr val="000000"/>
                </a:solidFill>
                <a:latin typeface="Bahnschrift Light Condensed" panose="020B0502040204020203" pitchFamily="34" charset="0"/>
              </a:rPr>
              <a:t>List down the top 3 and bottom 3 districts that have shown the highest and lowest vehicle sales growth during FY 2022 compared to FY 2021? (Consider and compare categories: Petrol, Diesel and Electric) </a:t>
            </a:r>
          </a:p>
          <a:p>
            <a:endParaRPr lang="en-US" sz="2800" b="0" i="0" u="none" strike="noStrike" baseline="0" dirty="0">
              <a:latin typeface="Bahnschrift Light Condensed" panose="020B0502040204020203" pitchFamily="34" charset="0"/>
            </a:endParaRPr>
          </a:p>
        </p:txBody>
      </p:sp>
      <p:sp>
        <p:nvSpPr>
          <p:cNvPr id="7" name="Arrow: Pentagon 6">
            <a:extLst>
              <a:ext uri="{FF2B5EF4-FFF2-40B4-BE49-F238E27FC236}">
                <a16:creationId xmlns:a16="http://schemas.microsoft.com/office/drawing/2014/main" id="{6BF69D60-A2DB-7971-1CE7-89FB1CBE62D5}"/>
              </a:ext>
            </a:extLst>
          </p:cNvPr>
          <p:cNvSpPr/>
          <p:nvPr/>
        </p:nvSpPr>
        <p:spPr>
          <a:xfrm>
            <a:off x="326546" y="1638316"/>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7963865" y="11101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8498871" y="111012"/>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grpSp>
        <p:nvGrpSpPr>
          <p:cNvPr id="24" name="Group 23">
            <a:extLst>
              <a:ext uri="{FF2B5EF4-FFF2-40B4-BE49-F238E27FC236}">
                <a16:creationId xmlns:a16="http://schemas.microsoft.com/office/drawing/2014/main" id="{4736DD3F-1E04-3810-61E6-2C56C78ACB66}"/>
              </a:ext>
            </a:extLst>
          </p:cNvPr>
          <p:cNvGrpSpPr/>
          <p:nvPr/>
        </p:nvGrpSpPr>
        <p:grpSpPr>
          <a:xfrm>
            <a:off x="7519691" y="1003564"/>
            <a:ext cx="2761795" cy="2229124"/>
            <a:chOff x="7810500" y="1107067"/>
            <a:chExt cx="1916960" cy="1547234"/>
          </a:xfrm>
        </p:grpSpPr>
        <p:pic>
          <p:nvPicPr>
            <p:cNvPr id="23" name="Picture 22">
              <a:extLst>
                <a:ext uri="{FF2B5EF4-FFF2-40B4-BE49-F238E27FC236}">
                  <a16:creationId xmlns:a16="http://schemas.microsoft.com/office/drawing/2014/main" id="{AD002E27-8EBB-0776-37B0-BB1E239A61DE}"/>
                </a:ext>
              </a:extLst>
            </p:cNvPr>
            <p:cNvPicPr>
              <a:picLocks noChangeAspect="1"/>
            </p:cNvPicPr>
            <p:nvPr/>
          </p:nvPicPr>
          <p:blipFill>
            <a:blip r:embed="rId4">
              <a:extLst>
                <a:ext uri="{28A0092B-C50C-407E-A947-70E740481C1C}">
                  <a14:useLocalDpi xmlns:a14="http://schemas.microsoft.com/office/drawing/2010/main" val="0"/>
                </a:ext>
              </a:extLst>
            </a:blip>
            <a:srcRect l="3588" t="3519" r="3243" b="4266"/>
            <a:stretch>
              <a:fillRect/>
            </a:stretch>
          </p:blipFill>
          <p:spPr>
            <a:xfrm>
              <a:off x="7810500" y="1107067"/>
              <a:ext cx="1916960" cy="1545981"/>
            </a:xfrm>
            <a:custGeom>
              <a:avLst/>
              <a:gdLst>
                <a:gd name="connsiteX0" fmla="*/ 257669 w 1916960"/>
                <a:gd name="connsiteY0" fmla="*/ 0 h 1545981"/>
                <a:gd name="connsiteX1" fmla="*/ 1659291 w 1916960"/>
                <a:gd name="connsiteY1" fmla="*/ 0 h 1545981"/>
                <a:gd name="connsiteX2" fmla="*/ 1916960 w 1916960"/>
                <a:gd name="connsiteY2" fmla="*/ 257669 h 1545981"/>
                <a:gd name="connsiteX3" fmla="*/ 1916960 w 1916960"/>
                <a:gd name="connsiteY3" fmla="*/ 1288312 h 1545981"/>
                <a:gd name="connsiteX4" fmla="*/ 1659291 w 1916960"/>
                <a:gd name="connsiteY4" fmla="*/ 1545981 h 1545981"/>
                <a:gd name="connsiteX5" fmla="*/ 257669 w 1916960"/>
                <a:gd name="connsiteY5" fmla="*/ 1545981 h 1545981"/>
                <a:gd name="connsiteX6" fmla="*/ 0 w 1916960"/>
                <a:gd name="connsiteY6" fmla="*/ 1288312 h 1545981"/>
                <a:gd name="connsiteX7" fmla="*/ 0 w 1916960"/>
                <a:gd name="connsiteY7" fmla="*/ 257669 h 1545981"/>
                <a:gd name="connsiteX8" fmla="*/ 257669 w 1916960"/>
                <a:gd name="connsiteY8" fmla="*/ 0 h 15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6960" h="1545981">
                  <a:moveTo>
                    <a:pt x="257669" y="0"/>
                  </a:moveTo>
                  <a:lnTo>
                    <a:pt x="1659291" y="0"/>
                  </a:lnTo>
                  <a:cubicBezTo>
                    <a:pt x="1801598" y="0"/>
                    <a:pt x="1916960" y="115362"/>
                    <a:pt x="1916960" y="257669"/>
                  </a:cubicBezTo>
                  <a:lnTo>
                    <a:pt x="1916960" y="1288312"/>
                  </a:lnTo>
                  <a:cubicBezTo>
                    <a:pt x="1916960" y="1430619"/>
                    <a:pt x="1801598" y="1545981"/>
                    <a:pt x="1659291" y="1545981"/>
                  </a:cubicBezTo>
                  <a:lnTo>
                    <a:pt x="257669" y="1545981"/>
                  </a:lnTo>
                  <a:cubicBezTo>
                    <a:pt x="115362" y="1545981"/>
                    <a:pt x="0" y="1430619"/>
                    <a:pt x="0" y="1288312"/>
                  </a:cubicBezTo>
                  <a:lnTo>
                    <a:pt x="0" y="257669"/>
                  </a:lnTo>
                  <a:cubicBezTo>
                    <a:pt x="0" y="115362"/>
                    <a:pt x="115362" y="0"/>
                    <a:pt x="257669" y="0"/>
                  </a:cubicBezTo>
                  <a:close/>
                </a:path>
              </a:pathLst>
            </a:custGeom>
            <a:effectLst>
              <a:outerShdw blurRad="101600" dist="63500" dir="2700000" algn="tl" rotWithShape="0">
                <a:prstClr val="black">
                  <a:alpha val="60000"/>
                </a:prstClr>
              </a:outerShdw>
            </a:effectLst>
          </p:spPr>
        </p:pic>
        <p:pic>
          <p:nvPicPr>
            <p:cNvPr id="22" name="Picture 21">
              <a:extLst>
                <a:ext uri="{FF2B5EF4-FFF2-40B4-BE49-F238E27FC236}">
                  <a16:creationId xmlns:a16="http://schemas.microsoft.com/office/drawing/2014/main" id="{1781064D-325A-2E84-DD67-33B9ACEE8528}"/>
                </a:ext>
              </a:extLst>
            </p:cNvPr>
            <p:cNvPicPr>
              <a:picLocks noChangeAspect="1"/>
            </p:cNvPicPr>
            <p:nvPr/>
          </p:nvPicPr>
          <p:blipFill>
            <a:blip r:embed="rId4">
              <a:extLst>
                <a:ext uri="{28A0092B-C50C-407E-A947-70E740481C1C}">
                  <a14:useLocalDpi xmlns:a14="http://schemas.microsoft.com/office/drawing/2010/main" val="0"/>
                </a:ext>
              </a:extLst>
            </a:blip>
            <a:srcRect l="3588" t="3519" r="3243" b="4266"/>
            <a:stretch>
              <a:fillRect/>
            </a:stretch>
          </p:blipFill>
          <p:spPr>
            <a:xfrm>
              <a:off x="7810500" y="1108320"/>
              <a:ext cx="1916960" cy="1545981"/>
            </a:xfrm>
            <a:custGeom>
              <a:avLst/>
              <a:gdLst>
                <a:gd name="connsiteX0" fmla="*/ 257669 w 1916960"/>
                <a:gd name="connsiteY0" fmla="*/ 0 h 1545981"/>
                <a:gd name="connsiteX1" fmla="*/ 1659291 w 1916960"/>
                <a:gd name="connsiteY1" fmla="*/ 0 h 1545981"/>
                <a:gd name="connsiteX2" fmla="*/ 1916960 w 1916960"/>
                <a:gd name="connsiteY2" fmla="*/ 257669 h 1545981"/>
                <a:gd name="connsiteX3" fmla="*/ 1916960 w 1916960"/>
                <a:gd name="connsiteY3" fmla="*/ 1288312 h 1545981"/>
                <a:gd name="connsiteX4" fmla="*/ 1659291 w 1916960"/>
                <a:gd name="connsiteY4" fmla="*/ 1545981 h 1545981"/>
                <a:gd name="connsiteX5" fmla="*/ 257669 w 1916960"/>
                <a:gd name="connsiteY5" fmla="*/ 1545981 h 1545981"/>
                <a:gd name="connsiteX6" fmla="*/ 0 w 1916960"/>
                <a:gd name="connsiteY6" fmla="*/ 1288312 h 1545981"/>
                <a:gd name="connsiteX7" fmla="*/ 0 w 1916960"/>
                <a:gd name="connsiteY7" fmla="*/ 257669 h 1545981"/>
                <a:gd name="connsiteX8" fmla="*/ 257669 w 1916960"/>
                <a:gd name="connsiteY8" fmla="*/ 0 h 15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6960" h="1545981">
                  <a:moveTo>
                    <a:pt x="257669" y="0"/>
                  </a:moveTo>
                  <a:lnTo>
                    <a:pt x="1659291" y="0"/>
                  </a:lnTo>
                  <a:cubicBezTo>
                    <a:pt x="1801598" y="0"/>
                    <a:pt x="1916960" y="115362"/>
                    <a:pt x="1916960" y="257669"/>
                  </a:cubicBezTo>
                  <a:lnTo>
                    <a:pt x="1916960" y="1288312"/>
                  </a:lnTo>
                  <a:cubicBezTo>
                    <a:pt x="1916960" y="1430619"/>
                    <a:pt x="1801598" y="1545981"/>
                    <a:pt x="1659291" y="1545981"/>
                  </a:cubicBezTo>
                  <a:lnTo>
                    <a:pt x="257669" y="1545981"/>
                  </a:lnTo>
                  <a:cubicBezTo>
                    <a:pt x="115362" y="1545981"/>
                    <a:pt x="0" y="1430619"/>
                    <a:pt x="0" y="1288312"/>
                  </a:cubicBezTo>
                  <a:lnTo>
                    <a:pt x="0" y="257669"/>
                  </a:lnTo>
                  <a:cubicBezTo>
                    <a:pt x="0" y="115362"/>
                    <a:pt x="115362" y="0"/>
                    <a:pt x="257669" y="0"/>
                  </a:cubicBezTo>
                  <a:close/>
                </a:path>
              </a:pathLst>
            </a:custGeom>
            <a:effectLst>
              <a:outerShdw blurRad="101600" dist="63500" dir="2700000" algn="tl" rotWithShape="0">
                <a:prstClr val="black">
                  <a:alpha val="60000"/>
                </a:prstClr>
              </a:outerShdw>
            </a:effectLst>
          </p:spPr>
        </p:pic>
      </p:grpSp>
      <p:grpSp>
        <p:nvGrpSpPr>
          <p:cNvPr id="28" name="Group 27">
            <a:extLst>
              <a:ext uri="{FF2B5EF4-FFF2-40B4-BE49-F238E27FC236}">
                <a16:creationId xmlns:a16="http://schemas.microsoft.com/office/drawing/2014/main" id="{E59B15E7-0E0E-45CA-811E-CABA3A837971}"/>
              </a:ext>
            </a:extLst>
          </p:cNvPr>
          <p:cNvGrpSpPr/>
          <p:nvPr/>
        </p:nvGrpSpPr>
        <p:grpSpPr>
          <a:xfrm>
            <a:off x="7634252" y="3480909"/>
            <a:ext cx="2711965" cy="2187390"/>
            <a:chOff x="7963865" y="3641027"/>
            <a:chExt cx="1916736" cy="1545982"/>
          </a:xfrm>
        </p:grpSpPr>
        <p:pic>
          <p:nvPicPr>
            <p:cNvPr id="26" name="Picture 25">
              <a:extLst>
                <a:ext uri="{FF2B5EF4-FFF2-40B4-BE49-F238E27FC236}">
                  <a16:creationId xmlns:a16="http://schemas.microsoft.com/office/drawing/2014/main" id="{1AA3D4D3-EE56-6EEC-6E22-1610C8BC0B97}"/>
                </a:ext>
              </a:extLst>
            </p:cNvPr>
            <p:cNvPicPr>
              <a:picLocks noChangeAspect="1"/>
            </p:cNvPicPr>
            <p:nvPr/>
          </p:nvPicPr>
          <p:blipFill>
            <a:blip r:embed="rId5">
              <a:extLst>
                <a:ext uri="{28A0092B-C50C-407E-A947-70E740481C1C}">
                  <a14:useLocalDpi xmlns:a14="http://schemas.microsoft.com/office/drawing/2010/main" val="0"/>
                </a:ext>
              </a:extLst>
            </a:blip>
            <a:srcRect l="4676" t="3754" r="2737" b="3754"/>
            <a:stretch>
              <a:fillRect/>
            </a:stretch>
          </p:blipFill>
          <p:spPr>
            <a:xfrm>
              <a:off x="7963866" y="3642280"/>
              <a:ext cx="1916735" cy="1544729"/>
            </a:xfrm>
            <a:custGeom>
              <a:avLst/>
              <a:gdLst>
                <a:gd name="connsiteX0" fmla="*/ 257460 w 1916735"/>
                <a:gd name="connsiteY0" fmla="*/ 0 h 1544729"/>
                <a:gd name="connsiteX1" fmla="*/ 1659275 w 1916735"/>
                <a:gd name="connsiteY1" fmla="*/ 0 h 1544729"/>
                <a:gd name="connsiteX2" fmla="*/ 1916735 w 1916735"/>
                <a:gd name="connsiteY2" fmla="*/ 257460 h 1544729"/>
                <a:gd name="connsiteX3" fmla="*/ 1916735 w 1916735"/>
                <a:gd name="connsiteY3" fmla="*/ 1287269 h 1544729"/>
                <a:gd name="connsiteX4" fmla="*/ 1659275 w 1916735"/>
                <a:gd name="connsiteY4" fmla="*/ 1544729 h 1544729"/>
                <a:gd name="connsiteX5" fmla="*/ 257460 w 1916735"/>
                <a:gd name="connsiteY5" fmla="*/ 1544729 h 1544729"/>
                <a:gd name="connsiteX6" fmla="*/ 0 w 1916735"/>
                <a:gd name="connsiteY6" fmla="*/ 1287269 h 1544729"/>
                <a:gd name="connsiteX7" fmla="*/ 0 w 1916735"/>
                <a:gd name="connsiteY7" fmla="*/ 257460 h 1544729"/>
                <a:gd name="connsiteX8" fmla="*/ 257460 w 1916735"/>
                <a:gd name="connsiteY8" fmla="*/ 0 h 1544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6735" h="1544729">
                  <a:moveTo>
                    <a:pt x="257460" y="0"/>
                  </a:moveTo>
                  <a:lnTo>
                    <a:pt x="1659275" y="0"/>
                  </a:lnTo>
                  <a:cubicBezTo>
                    <a:pt x="1801466" y="0"/>
                    <a:pt x="1916735" y="115269"/>
                    <a:pt x="1916735" y="257460"/>
                  </a:cubicBezTo>
                  <a:lnTo>
                    <a:pt x="1916735" y="1287269"/>
                  </a:lnTo>
                  <a:cubicBezTo>
                    <a:pt x="1916735" y="1429460"/>
                    <a:pt x="1801466" y="1544729"/>
                    <a:pt x="1659275" y="1544729"/>
                  </a:cubicBezTo>
                  <a:lnTo>
                    <a:pt x="257460" y="1544729"/>
                  </a:lnTo>
                  <a:cubicBezTo>
                    <a:pt x="115269" y="1544729"/>
                    <a:pt x="0" y="1429460"/>
                    <a:pt x="0" y="1287269"/>
                  </a:cubicBezTo>
                  <a:lnTo>
                    <a:pt x="0" y="257460"/>
                  </a:lnTo>
                  <a:cubicBezTo>
                    <a:pt x="0" y="115269"/>
                    <a:pt x="115269" y="0"/>
                    <a:pt x="257460" y="0"/>
                  </a:cubicBezTo>
                  <a:close/>
                </a:path>
              </a:pathLst>
            </a:custGeom>
            <a:effectLst>
              <a:outerShdw blurRad="50800" dist="38100" dir="13500000" algn="br" rotWithShape="0">
                <a:prstClr val="black">
                  <a:alpha val="40000"/>
                </a:prstClr>
              </a:outerShdw>
            </a:effectLst>
          </p:spPr>
        </p:pic>
        <p:pic>
          <p:nvPicPr>
            <p:cNvPr id="25" name="Picture 24">
              <a:extLst>
                <a:ext uri="{FF2B5EF4-FFF2-40B4-BE49-F238E27FC236}">
                  <a16:creationId xmlns:a16="http://schemas.microsoft.com/office/drawing/2014/main" id="{491D5416-C2C0-56A0-55B3-F128C68CD0DA}"/>
                </a:ext>
              </a:extLst>
            </p:cNvPr>
            <p:cNvPicPr>
              <a:picLocks noChangeAspect="1"/>
            </p:cNvPicPr>
            <p:nvPr/>
          </p:nvPicPr>
          <p:blipFill>
            <a:blip r:embed="rId5">
              <a:extLst>
                <a:ext uri="{28A0092B-C50C-407E-A947-70E740481C1C}">
                  <a14:useLocalDpi xmlns:a14="http://schemas.microsoft.com/office/drawing/2010/main" val="0"/>
                </a:ext>
              </a:extLst>
            </a:blip>
            <a:srcRect l="4676" t="3754" r="2737" b="3754"/>
            <a:stretch>
              <a:fillRect/>
            </a:stretch>
          </p:blipFill>
          <p:spPr>
            <a:xfrm>
              <a:off x="7963865" y="3641027"/>
              <a:ext cx="1916735" cy="1544729"/>
            </a:xfrm>
            <a:custGeom>
              <a:avLst/>
              <a:gdLst>
                <a:gd name="connsiteX0" fmla="*/ 257460 w 1916735"/>
                <a:gd name="connsiteY0" fmla="*/ 0 h 1544729"/>
                <a:gd name="connsiteX1" fmla="*/ 1659275 w 1916735"/>
                <a:gd name="connsiteY1" fmla="*/ 0 h 1544729"/>
                <a:gd name="connsiteX2" fmla="*/ 1916735 w 1916735"/>
                <a:gd name="connsiteY2" fmla="*/ 257460 h 1544729"/>
                <a:gd name="connsiteX3" fmla="*/ 1916735 w 1916735"/>
                <a:gd name="connsiteY3" fmla="*/ 1287269 h 1544729"/>
                <a:gd name="connsiteX4" fmla="*/ 1659275 w 1916735"/>
                <a:gd name="connsiteY4" fmla="*/ 1544729 h 1544729"/>
                <a:gd name="connsiteX5" fmla="*/ 257460 w 1916735"/>
                <a:gd name="connsiteY5" fmla="*/ 1544729 h 1544729"/>
                <a:gd name="connsiteX6" fmla="*/ 0 w 1916735"/>
                <a:gd name="connsiteY6" fmla="*/ 1287269 h 1544729"/>
                <a:gd name="connsiteX7" fmla="*/ 0 w 1916735"/>
                <a:gd name="connsiteY7" fmla="*/ 257460 h 1544729"/>
                <a:gd name="connsiteX8" fmla="*/ 257460 w 1916735"/>
                <a:gd name="connsiteY8" fmla="*/ 0 h 1544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6735" h="1544729">
                  <a:moveTo>
                    <a:pt x="257460" y="0"/>
                  </a:moveTo>
                  <a:lnTo>
                    <a:pt x="1659275" y="0"/>
                  </a:lnTo>
                  <a:cubicBezTo>
                    <a:pt x="1801466" y="0"/>
                    <a:pt x="1916735" y="115269"/>
                    <a:pt x="1916735" y="257460"/>
                  </a:cubicBezTo>
                  <a:lnTo>
                    <a:pt x="1916735" y="1287269"/>
                  </a:lnTo>
                  <a:cubicBezTo>
                    <a:pt x="1916735" y="1429460"/>
                    <a:pt x="1801466" y="1544729"/>
                    <a:pt x="1659275" y="1544729"/>
                  </a:cubicBezTo>
                  <a:lnTo>
                    <a:pt x="257460" y="1544729"/>
                  </a:lnTo>
                  <a:cubicBezTo>
                    <a:pt x="115269" y="1544729"/>
                    <a:pt x="0" y="1429460"/>
                    <a:pt x="0" y="1287269"/>
                  </a:cubicBezTo>
                  <a:lnTo>
                    <a:pt x="0" y="257460"/>
                  </a:lnTo>
                  <a:cubicBezTo>
                    <a:pt x="0" y="115269"/>
                    <a:pt x="115269" y="0"/>
                    <a:pt x="257460" y="0"/>
                  </a:cubicBezTo>
                  <a:close/>
                </a:path>
              </a:pathLst>
            </a:custGeom>
            <a:effectLst>
              <a:outerShdw blurRad="101600" dist="76200" dir="2700000" algn="tl" rotWithShape="0">
                <a:prstClr val="black">
                  <a:alpha val="59000"/>
                </a:prstClr>
              </a:outerShdw>
            </a:effectLst>
          </p:spPr>
        </p:pic>
      </p:grpSp>
    </p:spTree>
    <p:extLst>
      <p:ext uri="{BB962C8B-B14F-4D97-AF65-F5344CB8AC3E}">
        <p14:creationId xmlns:p14="http://schemas.microsoft.com/office/powerpoint/2010/main" val="42135514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3405"/>
    </mc:Choice>
    <mc:Fallback xmlns="">
      <p:transition spd="slow" advTm="4340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5827785" cy="6858000"/>
          </a:xfrm>
          <a:prstGeom prst="rect">
            <a:avLst/>
          </a:prstGeom>
          <a:gradFill flip="none" rotWithShape="1">
            <a:gsLst>
              <a:gs pos="0">
                <a:srgbClr val="FFC00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6364216" y="355599"/>
            <a:ext cx="5294383" cy="61585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1272746" y="424671"/>
            <a:ext cx="3313637" cy="662724"/>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735276" y="47022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400" dirty="0">
                <a:solidFill>
                  <a:srgbClr val="FFFF00"/>
                </a:solidFill>
                <a:latin typeface="Bahnschrift Light" panose="020B0502040204020203" pitchFamily="34" charset="0"/>
              </a:rPr>
              <a:t>QUERY 8</a:t>
            </a:r>
            <a:endParaRPr lang="en-IN" sz="3400"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735276" y="1973892"/>
            <a:ext cx="4598724" cy="1815882"/>
          </a:xfrm>
          <a:prstGeom prst="rect">
            <a:avLst/>
          </a:prstGeom>
          <a:noFill/>
          <a:effectLst/>
        </p:spPr>
        <p:txBody>
          <a:bodyPr wrap="square" rtlCol="0">
            <a:spAutoFit/>
          </a:bodyPr>
          <a:lstStyle/>
          <a:p>
            <a:r>
              <a:rPr lang="en-US" sz="2800" b="0" i="0" u="none" strike="noStrike" baseline="0" dirty="0">
                <a:solidFill>
                  <a:srgbClr val="000000"/>
                </a:solidFill>
                <a:latin typeface="Bahnschrift Light Condensed" panose="020B0502040204020203" pitchFamily="34" charset="0"/>
              </a:rPr>
              <a:t>List down the top 5 sectors that have witnessed the most significant investments in FY 2022. </a:t>
            </a:r>
          </a:p>
          <a:p>
            <a:endParaRPr lang="en-US" sz="2800" b="0" i="0" u="none" strike="noStrike" baseline="0" dirty="0">
              <a:latin typeface="Bahnschrift Light Condensed" panose="020B0502040204020203" pitchFamily="34" charset="0"/>
            </a:endParaRPr>
          </a:p>
        </p:txBody>
      </p:sp>
      <p:sp>
        <p:nvSpPr>
          <p:cNvPr id="7" name="Arrow: Pentagon 6">
            <a:extLst>
              <a:ext uri="{FF2B5EF4-FFF2-40B4-BE49-F238E27FC236}">
                <a16:creationId xmlns:a16="http://schemas.microsoft.com/office/drawing/2014/main" id="{6BF69D60-A2DB-7971-1CE7-89FB1CBE62D5}"/>
              </a:ext>
            </a:extLst>
          </p:cNvPr>
          <p:cNvSpPr/>
          <p:nvPr/>
        </p:nvSpPr>
        <p:spPr>
          <a:xfrm>
            <a:off x="405050" y="2071328"/>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7963865" y="11101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8498871" y="111012"/>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grpSp>
        <p:nvGrpSpPr>
          <p:cNvPr id="22" name="Group 21">
            <a:extLst>
              <a:ext uri="{FF2B5EF4-FFF2-40B4-BE49-F238E27FC236}">
                <a16:creationId xmlns:a16="http://schemas.microsoft.com/office/drawing/2014/main" id="{FB541F17-387A-EB77-84CF-C4F21FCB5761}"/>
              </a:ext>
            </a:extLst>
          </p:cNvPr>
          <p:cNvGrpSpPr/>
          <p:nvPr/>
        </p:nvGrpSpPr>
        <p:grpSpPr>
          <a:xfrm>
            <a:off x="7445073" y="1573653"/>
            <a:ext cx="3132668" cy="3115734"/>
            <a:chOff x="7396145" y="2195953"/>
            <a:chExt cx="3132668" cy="3115734"/>
          </a:xfrm>
        </p:grpSpPr>
        <p:pic>
          <p:nvPicPr>
            <p:cNvPr id="21" name="Picture 20">
              <a:extLst>
                <a:ext uri="{FF2B5EF4-FFF2-40B4-BE49-F238E27FC236}">
                  <a16:creationId xmlns:a16="http://schemas.microsoft.com/office/drawing/2014/main" id="{83653B02-E51F-D236-B810-265C83D0CEE6}"/>
                </a:ext>
              </a:extLst>
            </p:cNvPr>
            <p:cNvPicPr>
              <a:picLocks noChangeAspect="1"/>
            </p:cNvPicPr>
            <p:nvPr/>
          </p:nvPicPr>
          <p:blipFill>
            <a:blip r:embed="rId4">
              <a:extLst>
                <a:ext uri="{28A0092B-C50C-407E-A947-70E740481C1C}">
                  <a14:useLocalDpi xmlns:a14="http://schemas.microsoft.com/office/drawing/2010/main" val="0"/>
                </a:ext>
              </a:extLst>
            </a:blip>
            <a:srcRect l="4817" t="3696" r="4817" b="3902"/>
            <a:stretch>
              <a:fillRect/>
            </a:stretch>
          </p:blipFill>
          <p:spPr>
            <a:xfrm>
              <a:off x="7396145" y="2195953"/>
              <a:ext cx="3132667" cy="3115733"/>
            </a:xfrm>
            <a:custGeom>
              <a:avLst/>
              <a:gdLst>
                <a:gd name="connsiteX0" fmla="*/ 519299 w 3132667"/>
                <a:gd name="connsiteY0" fmla="*/ 0 h 3115733"/>
                <a:gd name="connsiteX1" fmla="*/ 2613368 w 3132667"/>
                <a:gd name="connsiteY1" fmla="*/ 0 h 3115733"/>
                <a:gd name="connsiteX2" fmla="*/ 3132667 w 3132667"/>
                <a:gd name="connsiteY2" fmla="*/ 519299 h 3115733"/>
                <a:gd name="connsiteX3" fmla="*/ 3132667 w 3132667"/>
                <a:gd name="connsiteY3" fmla="*/ 2596434 h 3115733"/>
                <a:gd name="connsiteX4" fmla="*/ 2613368 w 3132667"/>
                <a:gd name="connsiteY4" fmla="*/ 3115733 h 3115733"/>
                <a:gd name="connsiteX5" fmla="*/ 519299 w 3132667"/>
                <a:gd name="connsiteY5" fmla="*/ 3115733 h 3115733"/>
                <a:gd name="connsiteX6" fmla="*/ 0 w 3132667"/>
                <a:gd name="connsiteY6" fmla="*/ 2596434 h 3115733"/>
                <a:gd name="connsiteX7" fmla="*/ 0 w 3132667"/>
                <a:gd name="connsiteY7" fmla="*/ 519299 h 3115733"/>
                <a:gd name="connsiteX8" fmla="*/ 519299 w 3132667"/>
                <a:gd name="connsiteY8" fmla="*/ 0 h 311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2667" h="3115733">
                  <a:moveTo>
                    <a:pt x="519299" y="0"/>
                  </a:moveTo>
                  <a:lnTo>
                    <a:pt x="2613368" y="0"/>
                  </a:lnTo>
                  <a:cubicBezTo>
                    <a:pt x="2900169" y="0"/>
                    <a:pt x="3132667" y="232498"/>
                    <a:pt x="3132667" y="519299"/>
                  </a:cubicBezTo>
                  <a:lnTo>
                    <a:pt x="3132667" y="2596434"/>
                  </a:lnTo>
                  <a:cubicBezTo>
                    <a:pt x="3132667" y="2883235"/>
                    <a:pt x="2900169" y="3115733"/>
                    <a:pt x="2613368" y="3115733"/>
                  </a:cubicBezTo>
                  <a:lnTo>
                    <a:pt x="519299" y="3115733"/>
                  </a:lnTo>
                  <a:cubicBezTo>
                    <a:pt x="232498" y="3115733"/>
                    <a:pt x="0" y="2883235"/>
                    <a:pt x="0" y="2596434"/>
                  </a:cubicBezTo>
                  <a:lnTo>
                    <a:pt x="0" y="519299"/>
                  </a:lnTo>
                  <a:cubicBezTo>
                    <a:pt x="0" y="232498"/>
                    <a:pt x="232498" y="0"/>
                    <a:pt x="519299" y="0"/>
                  </a:cubicBezTo>
                  <a:close/>
                </a:path>
              </a:pathLst>
            </a:custGeom>
            <a:effectLst>
              <a:outerShdw blurRad="101600" dist="50800" dir="13500000" algn="br" rotWithShape="0">
                <a:prstClr val="black">
                  <a:alpha val="60000"/>
                </a:prstClr>
              </a:outerShdw>
            </a:effectLst>
          </p:spPr>
        </p:pic>
        <p:pic>
          <p:nvPicPr>
            <p:cNvPr id="20" name="Picture 19">
              <a:extLst>
                <a:ext uri="{FF2B5EF4-FFF2-40B4-BE49-F238E27FC236}">
                  <a16:creationId xmlns:a16="http://schemas.microsoft.com/office/drawing/2014/main" id="{EA6AACF8-4F68-CDB4-2D84-0276FF9D616A}"/>
                </a:ext>
              </a:extLst>
            </p:cNvPr>
            <p:cNvPicPr>
              <a:picLocks noChangeAspect="1"/>
            </p:cNvPicPr>
            <p:nvPr/>
          </p:nvPicPr>
          <p:blipFill>
            <a:blip r:embed="rId4">
              <a:extLst>
                <a:ext uri="{28A0092B-C50C-407E-A947-70E740481C1C}">
                  <a14:useLocalDpi xmlns:a14="http://schemas.microsoft.com/office/drawing/2010/main" val="0"/>
                </a:ext>
              </a:extLst>
            </a:blip>
            <a:srcRect l="4817" t="3696" r="4817" b="3902"/>
            <a:stretch>
              <a:fillRect/>
            </a:stretch>
          </p:blipFill>
          <p:spPr>
            <a:xfrm>
              <a:off x="7396146" y="2195954"/>
              <a:ext cx="3132667" cy="3115733"/>
            </a:xfrm>
            <a:custGeom>
              <a:avLst/>
              <a:gdLst>
                <a:gd name="connsiteX0" fmla="*/ 519299 w 3132667"/>
                <a:gd name="connsiteY0" fmla="*/ 0 h 3115733"/>
                <a:gd name="connsiteX1" fmla="*/ 2613368 w 3132667"/>
                <a:gd name="connsiteY1" fmla="*/ 0 h 3115733"/>
                <a:gd name="connsiteX2" fmla="*/ 3132667 w 3132667"/>
                <a:gd name="connsiteY2" fmla="*/ 519299 h 3115733"/>
                <a:gd name="connsiteX3" fmla="*/ 3132667 w 3132667"/>
                <a:gd name="connsiteY3" fmla="*/ 2596434 h 3115733"/>
                <a:gd name="connsiteX4" fmla="*/ 2613368 w 3132667"/>
                <a:gd name="connsiteY4" fmla="*/ 3115733 h 3115733"/>
                <a:gd name="connsiteX5" fmla="*/ 519299 w 3132667"/>
                <a:gd name="connsiteY5" fmla="*/ 3115733 h 3115733"/>
                <a:gd name="connsiteX6" fmla="*/ 0 w 3132667"/>
                <a:gd name="connsiteY6" fmla="*/ 2596434 h 3115733"/>
                <a:gd name="connsiteX7" fmla="*/ 0 w 3132667"/>
                <a:gd name="connsiteY7" fmla="*/ 519299 h 3115733"/>
                <a:gd name="connsiteX8" fmla="*/ 519299 w 3132667"/>
                <a:gd name="connsiteY8" fmla="*/ 0 h 311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2667" h="3115733">
                  <a:moveTo>
                    <a:pt x="519299" y="0"/>
                  </a:moveTo>
                  <a:lnTo>
                    <a:pt x="2613368" y="0"/>
                  </a:lnTo>
                  <a:cubicBezTo>
                    <a:pt x="2900169" y="0"/>
                    <a:pt x="3132667" y="232498"/>
                    <a:pt x="3132667" y="519299"/>
                  </a:cubicBezTo>
                  <a:lnTo>
                    <a:pt x="3132667" y="2596434"/>
                  </a:lnTo>
                  <a:cubicBezTo>
                    <a:pt x="3132667" y="2883235"/>
                    <a:pt x="2900169" y="3115733"/>
                    <a:pt x="2613368" y="3115733"/>
                  </a:cubicBezTo>
                  <a:lnTo>
                    <a:pt x="519299" y="3115733"/>
                  </a:lnTo>
                  <a:cubicBezTo>
                    <a:pt x="232498" y="3115733"/>
                    <a:pt x="0" y="2883235"/>
                    <a:pt x="0" y="2596434"/>
                  </a:cubicBezTo>
                  <a:lnTo>
                    <a:pt x="0" y="519299"/>
                  </a:lnTo>
                  <a:cubicBezTo>
                    <a:pt x="0" y="232498"/>
                    <a:pt x="232498" y="0"/>
                    <a:pt x="519299" y="0"/>
                  </a:cubicBezTo>
                  <a:close/>
                </a:path>
              </a:pathLst>
            </a:custGeom>
            <a:effectLst>
              <a:outerShdw blurRad="101600" dist="50800" dir="2700000" algn="tl" rotWithShape="0">
                <a:prstClr val="black">
                  <a:alpha val="60000"/>
                </a:prstClr>
              </a:outerShdw>
            </a:effectLst>
          </p:spPr>
        </p:pic>
      </p:grpSp>
    </p:spTree>
    <p:extLst>
      <p:ext uri="{BB962C8B-B14F-4D97-AF65-F5344CB8AC3E}">
        <p14:creationId xmlns:p14="http://schemas.microsoft.com/office/powerpoint/2010/main" val="102137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2846"/>
    </mc:Choice>
    <mc:Fallback xmlns="">
      <p:transition spd="slow" advTm="4284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5827785" cy="6858000"/>
          </a:xfrm>
          <a:prstGeom prst="rect">
            <a:avLst/>
          </a:prstGeom>
          <a:gradFill flip="none" rotWithShape="1">
            <a:gsLst>
              <a:gs pos="0">
                <a:srgbClr val="74B23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6433717" y="355599"/>
            <a:ext cx="5294383" cy="61585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1272746" y="424671"/>
            <a:ext cx="3313637" cy="662724"/>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735276" y="47022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400" dirty="0">
                <a:solidFill>
                  <a:srgbClr val="FFFF00"/>
                </a:solidFill>
                <a:latin typeface="Bahnschrift Light" panose="020B0502040204020203" pitchFamily="34" charset="0"/>
              </a:rPr>
              <a:t>QUERY 9</a:t>
            </a:r>
            <a:endParaRPr lang="en-IN" sz="3400"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735276" y="1373728"/>
            <a:ext cx="4598724" cy="3970318"/>
          </a:xfrm>
          <a:prstGeom prst="rect">
            <a:avLst/>
          </a:prstGeom>
          <a:noFill/>
          <a:effectLst/>
        </p:spPr>
        <p:txBody>
          <a:bodyPr wrap="square" rtlCol="0">
            <a:spAutoFit/>
          </a:bodyPr>
          <a:lstStyle/>
          <a:p>
            <a:pPr algn="l"/>
            <a:endParaRPr lang="en-IN" sz="1800" b="0" i="0" u="none" strike="noStrike" baseline="0" dirty="0">
              <a:solidFill>
                <a:srgbClr val="000000"/>
              </a:solidFill>
              <a:latin typeface="Arial" panose="020B0604020202020204" pitchFamily="34" charset="0"/>
            </a:endParaRPr>
          </a:p>
          <a:p>
            <a:r>
              <a:rPr lang="en-US" sz="2600" b="0" i="0" u="none" strike="noStrike" baseline="0" dirty="0">
                <a:solidFill>
                  <a:srgbClr val="000000"/>
                </a:solidFill>
                <a:latin typeface="Bahnschrift Light Condensed" panose="020B0502040204020203" pitchFamily="34" charset="0"/>
              </a:rPr>
              <a:t>List down the top 3 districts that have attracted the most significant sector investments during FY 2019 to 2022? </a:t>
            </a:r>
          </a:p>
          <a:p>
            <a:endParaRPr lang="en-US" sz="2600" dirty="0">
              <a:solidFill>
                <a:srgbClr val="000000"/>
              </a:solidFill>
              <a:latin typeface="Bahnschrift Light Condensed" panose="020B0502040204020203" pitchFamily="34" charset="0"/>
            </a:endParaRPr>
          </a:p>
          <a:p>
            <a:r>
              <a:rPr lang="en-US" sz="2600" b="0" i="0" u="none" strike="noStrike" baseline="0" dirty="0">
                <a:solidFill>
                  <a:srgbClr val="000000"/>
                </a:solidFill>
                <a:latin typeface="Bahnschrift Light Condensed" panose="020B0502040204020203" pitchFamily="34" charset="0"/>
              </a:rPr>
              <a:t>What factors could have led to the substantial investments in these particular districts? </a:t>
            </a:r>
          </a:p>
          <a:p>
            <a:endParaRPr lang="en-US" sz="2400" b="0" i="0" u="none" strike="noStrike" baseline="0" dirty="0">
              <a:solidFill>
                <a:srgbClr val="000000"/>
              </a:solidFill>
              <a:latin typeface="Bahnschrift Light Condensed" panose="020B0502040204020203" pitchFamily="34" charset="0"/>
            </a:endParaRPr>
          </a:p>
          <a:p>
            <a:endParaRPr lang="en-US" sz="2800" b="0" i="0" u="none" strike="noStrike" baseline="0" dirty="0">
              <a:latin typeface="Bahnschrift Light Condensed" panose="020B0502040204020203" pitchFamily="34" charset="0"/>
            </a:endParaRPr>
          </a:p>
        </p:txBody>
      </p:sp>
      <p:sp>
        <p:nvSpPr>
          <p:cNvPr id="7" name="Arrow: Pentagon 6">
            <a:extLst>
              <a:ext uri="{FF2B5EF4-FFF2-40B4-BE49-F238E27FC236}">
                <a16:creationId xmlns:a16="http://schemas.microsoft.com/office/drawing/2014/main" id="{6BF69D60-A2DB-7971-1CE7-89FB1CBE62D5}"/>
              </a:ext>
            </a:extLst>
          </p:cNvPr>
          <p:cNvSpPr/>
          <p:nvPr/>
        </p:nvSpPr>
        <p:spPr>
          <a:xfrm>
            <a:off x="463900" y="1775932"/>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7963865" y="11101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8498871" y="111012"/>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sp>
        <p:nvSpPr>
          <p:cNvPr id="5" name="Arrow: Pentagon 4">
            <a:extLst>
              <a:ext uri="{FF2B5EF4-FFF2-40B4-BE49-F238E27FC236}">
                <a16:creationId xmlns:a16="http://schemas.microsoft.com/office/drawing/2014/main" id="{5F15B3A3-A6C0-416F-6E8C-8970EDE95396}"/>
              </a:ext>
            </a:extLst>
          </p:cNvPr>
          <p:cNvSpPr/>
          <p:nvPr/>
        </p:nvSpPr>
        <p:spPr>
          <a:xfrm>
            <a:off x="417111" y="3304373"/>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TextBox 20">
            <a:extLst>
              <a:ext uri="{FF2B5EF4-FFF2-40B4-BE49-F238E27FC236}">
                <a16:creationId xmlns:a16="http://schemas.microsoft.com/office/drawing/2014/main" id="{CC0D3BDC-A1C9-99B0-65C6-786EE6365763}"/>
              </a:ext>
            </a:extLst>
          </p:cNvPr>
          <p:cNvSpPr txBox="1"/>
          <p:nvPr/>
        </p:nvSpPr>
        <p:spPr>
          <a:xfrm>
            <a:off x="6825254" y="3633641"/>
            <a:ext cx="4372304" cy="461665"/>
          </a:xfrm>
          <a:prstGeom prst="rect">
            <a:avLst/>
          </a:prstGeom>
          <a:noFill/>
          <a:effectLst/>
        </p:spPr>
        <p:txBody>
          <a:bodyPr wrap="square" rtlCol="0">
            <a:spAutoFit/>
          </a:bodyPr>
          <a:lstStyle/>
          <a:p>
            <a:r>
              <a:rPr lang="en-US" sz="1100" u="sng"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FACTORS FOR THIS SUBSTANTIAL INVESTMENT </a:t>
            </a:r>
            <a:br>
              <a:rPr lang="en-US" sz="12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br>
            <a:endParaRPr lang="en-US" sz="12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endParaRPr>
          </a:p>
        </p:txBody>
      </p:sp>
      <p:sp>
        <p:nvSpPr>
          <p:cNvPr id="22" name="TextBox 21">
            <a:extLst>
              <a:ext uri="{FF2B5EF4-FFF2-40B4-BE49-F238E27FC236}">
                <a16:creationId xmlns:a16="http://schemas.microsoft.com/office/drawing/2014/main" id="{091B8840-87EB-921D-0826-21323EEA7FF4}"/>
              </a:ext>
            </a:extLst>
          </p:cNvPr>
          <p:cNvSpPr txBox="1"/>
          <p:nvPr/>
        </p:nvSpPr>
        <p:spPr>
          <a:xfrm>
            <a:off x="6808610" y="3057647"/>
            <a:ext cx="4372304" cy="461665"/>
          </a:xfrm>
          <a:prstGeom prst="rect">
            <a:avLst/>
          </a:prstGeom>
          <a:noFill/>
          <a:effectLst/>
        </p:spPr>
        <p:txBody>
          <a:bodyPr wrap="square" rtlCol="0">
            <a:spAutoFit/>
          </a:bodyPr>
          <a:lstStyle/>
          <a:p>
            <a:r>
              <a:rPr lang="en-US" sz="12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Mainly this districts have attracted Real estate &amp; industrial park, Plastic rubber, </a:t>
            </a:r>
            <a:r>
              <a:rPr lang="en-US" sz="1200" noProof="1">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Phermaceuticals &amp; chemicals</a:t>
            </a:r>
            <a:r>
              <a:rPr lang="en-US" sz="12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 Engineering this sectors during 2019 to 2022.</a:t>
            </a:r>
          </a:p>
        </p:txBody>
      </p:sp>
      <p:sp>
        <p:nvSpPr>
          <p:cNvPr id="23" name="TextBox 22">
            <a:extLst>
              <a:ext uri="{FF2B5EF4-FFF2-40B4-BE49-F238E27FC236}">
                <a16:creationId xmlns:a16="http://schemas.microsoft.com/office/drawing/2014/main" id="{CBFD4871-D34B-4209-F29C-7D2F835620C5}"/>
              </a:ext>
            </a:extLst>
          </p:cNvPr>
          <p:cNvSpPr txBox="1"/>
          <p:nvPr/>
        </p:nvSpPr>
        <p:spPr>
          <a:xfrm>
            <a:off x="6920824" y="3887196"/>
            <a:ext cx="3906564" cy="3216265"/>
          </a:xfrm>
          <a:prstGeom prst="rect">
            <a:avLst/>
          </a:prstGeom>
          <a:noFill/>
          <a:effectLst/>
        </p:spPr>
        <p:txBody>
          <a:bodyPr wrap="square" rtlCol="0">
            <a:spAutoFit/>
          </a:bodyPr>
          <a:lstStyle/>
          <a:p>
            <a:r>
              <a:rPr lang="en-US" sz="1050" noProof="1">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Proximitiy to Hydrabad </a:t>
            </a:r>
            <a:r>
              <a:rPr lang="en-US" sz="1050" noProof="1">
                <a:latin typeface="Bahnschrift Light Condensed" panose="020B0502040204020203" pitchFamily="34" charset="0"/>
                <a:ea typeface="Calibri Light" panose="020F0302020204030204" pitchFamily="34" charset="0"/>
                <a:cs typeface="Calibri Light" panose="020F0302020204030204" pitchFamily="34" charset="0"/>
              </a:rPr>
              <a:t>: Rangareddy  and Medchal both are located close to the capital city Hydrabad ,which is a major urban centre and IT hub.Proximity to a urban centre &amp; pool of skilled people can attract various industries.</a:t>
            </a:r>
            <a:br>
              <a:rPr lang="en-US" sz="1050" noProof="1">
                <a:latin typeface="Bahnschrift Light Condensed" panose="020B0502040204020203" pitchFamily="34" charset="0"/>
                <a:ea typeface="Calibri Light" panose="020F0302020204030204" pitchFamily="34" charset="0"/>
                <a:cs typeface="Calibri Light" panose="020F0302020204030204" pitchFamily="34" charset="0"/>
              </a:rPr>
            </a:br>
            <a:br>
              <a:rPr lang="en-US" sz="1050" noProof="1">
                <a:latin typeface="Bahnschrift Light Condensed" panose="020B0502040204020203" pitchFamily="34" charset="0"/>
                <a:ea typeface="Calibri Light" panose="020F0302020204030204" pitchFamily="34" charset="0"/>
                <a:cs typeface="Calibri Light" panose="020F0302020204030204" pitchFamily="34" charset="0"/>
              </a:rPr>
            </a:br>
            <a:r>
              <a:rPr lang="en-US" sz="1050" noProof="1">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Govt. initiative </a:t>
            </a:r>
            <a:r>
              <a:rPr lang="en-US" sz="1050" noProof="1">
                <a:latin typeface="Bahnschrift Light Condensed" panose="020B0502040204020203" pitchFamily="34" charset="0"/>
                <a:ea typeface="Calibri Light" panose="020F0302020204030204" pitchFamily="34" charset="0"/>
                <a:cs typeface="Calibri Light" panose="020F0302020204030204" pitchFamily="34" charset="0"/>
              </a:rPr>
              <a:t>: Since Telengana govt. has implemented TS_IPASS, it has attracted a large no. of new  business like plastic, brevarage,textile and many more.  This TS_Ipass system made it really easy for businesses to get approvals, encouraging them to invest. </a:t>
            </a:r>
          </a:p>
          <a:p>
            <a:endParaRPr lang="en-US" sz="1050" noProof="1">
              <a:latin typeface="Bahnschrift Light Condensed" panose="020B0502040204020203" pitchFamily="34" charset="0"/>
              <a:ea typeface="Calibri Light" panose="020F0302020204030204" pitchFamily="34" charset="0"/>
              <a:cs typeface="Calibri Light" panose="020F0302020204030204" pitchFamily="34" charset="0"/>
            </a:endParaRPr>
          </a:p>
          <a:p>
            <a:r>
              <a:rPr lang="en-US" sz="1050" noProof="1">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Infrastructure &amp; Resources </a:t>
            </a:r>
            <a:r>
              <a:rPr lang="en-US" sz="1050" noProof="1">
                <a:latin typeface="Bahnschrift Light Condensed" panose="020B0502040204020203" pitchFamily="34" charset="0"/>
                <a:ea typeface="Calibri Light" panose="020F0302020204030204" pitchFamily="34" charset="0"/>
                <a:cs typeface="Calibri Light" panose="020F0302020204030204" pitchFamily="34" charset="0"/>
              </a:rPr>
              <a:t>: There is availability of infrastructure &amp; resources like land, power supply, water. It also can influence the investment decision.</a:t>
            </a:r>
            <a:br>
              <a:rPr lang="en-US" sz="1050" noProof="1">
                <a:latin typeface="Bahnschrift Light Condensed" panose="020B0502040204020203" pitchFamily="34" charset="0"/>
                <a:ea typeface="Calibri Light" panose="020F0302020204030204" pitchFamily="34" charset="0"/>
                <a:cs typeface="Calibri Light" panose="020F0302020204030204" pitchFamily="34" charset="0"/>
              </a:rPr>
            </a:br>
            <a:endParaRPr lang="en-US" sz="1050" noProof="1">
              <a:latin typeface="Bahnschrift Light Condensed" panose="020B0502040204020203" pitchFamily="34" charset="0"/>
              <a:ea typeface="Calibri Light" panose="020F0302020204030204" pitchFamily="34" charset="0"/>
              <a:cs typeface="Calibri Light" panose="020F0302020204030204" pitchFamily="34" charset="0"/>
            </a:endParaRPr>
          </a:p>
          <a:p>
            <a:r>
              <a:rPr lang="en-US" sz="1050" b="0" i="0" u="none" strike="noStrike" baseline="0" noProof="1">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Engineering colleges </a:t>
            </a:r>
            <a:r>
              <a:rPr lang="en-US" sz="1050" b="0" i="0" u="none" strike="noStrike" baseline="0" noProof="1">
                <a:latin typeface="Bahnschrift Light Condensed" panose="020B0502040204020203" pitchFamily="34" charset="0"/>
                <a:ea typeface="Calibri Light" panose="020F0302020204030204" pitchFamily="34" charset="0"/>
                <a:cs typeface="Calibri Light" panose="020F0302020204030204" pitchFamily="34" charset="0"/>
              </a:rPr>
              <a:t>: Proximity to various colleges also ensures about the skilled people for jobs</a:t>
            </a:r>
            <a:br>
              <a:rPr lang="en-US" sz="2800" b="0" i="0" u="none" strike="noStrike" baseline="0" dirty="0">
                <a:latin typeface="Bahnschrift Light Condensed" panose="020B0502040204020203" pitchFamily="34" charset="0"/>
              </a:rPr>
            </a:br>
            <a:br>
              <a:rPr lang="en-US" sz="2800" b="0" i="0" u="none" strike="noStrike" baseline="0" dirty="0">
                <a:latin typeface="Bahnschrift Light Condensed" panose="020B0502040204020203" pitchFamily="34" charset="0"/>
              </a:rPr>
            </a:br>
            <a:endParaRPr lang="en-US" sz="2800" b="0" i="0" u="none" strike="noStrike" baseline="0" dirty="0">
              <a:latin typeface="Bahnschrift Light Condensed" panose="020B0502040204020203" pitchFamily="34" charset="0"/>
            </a:endParaRPr>
          </a:p>
        </p:txBody>
      </p:sp>
      <p:pic>
        <p:nvPicPr>
          <p:cNvPr id="24" name="Graphic 23" descr="Lightbulb">
            <a:extLst>
              <a:ext uri="{FF2B5EF4-FFF2-40B4-BE49-F238E27FC236}">
                <a16:creationId xmlns:a16="http://schemas.microsoft.com/office/drawing/2014/main" id="{F09A1957-A59E-C830-FF9F-E2EC67F05D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13304" y="3910938"/>
            <a:ext cx="184368" cy="184368"/>
          </a:xfrm>
          <a:prstGeom prst="rect">
            <a:avLst/>
          </a:prstGeom>
        </p:spPr>
      </p:pic>
      <p:pic>
        <p:nvPicPr>
          <p:cNvPr id="25" name="Graphic 24" descr="Lightbulb">
            <a:extLst>
              <a:ext uri="{FF2B5EF4-FFF2-40B4-BE49-F238E27FC236}">
                <a16:creationId xmlns:a16="http://schemas.microsoft.com/office/drawing/2014/main" id="{0453CE2B-19A6-7372-CF50-72B2D00698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09130" y="4595107"/>
            <a:ext cx="184368" cy="184368"/>
          </a:xfrm>
          <a:prstGeom prst="rect">
            <a:avLst/>
          </a:prstGeom>
        </p:spPr>
      </p:pic>
      <p:pic>
        <p:nvPicPr>
          <p:cNvPr id="26" name="Graphic 25" descr="Lightbulb">
            <a:extLst>
              <a:ext uri="{FF2B5EF4-FFF2-40B4-BE49-F238E27FC236}">
                <a16:creationId xmlns:a16="http://schemas.microsoft.com/office/drawing/2014/main" id="{94BE7A1C-4A1B-7970-1E07-D1EDEFDBE2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08610" y="5396177"/>
            <a:ext cx="184368" cy="184368"/>
          </a:xfrm>
          <a:prstGeom prst="rect">
            <a:avLst/>
          </a:prstGeom>
        </p:spPr>
      </p:pic>
      <p:pic>
        <p:nvPicPr>
          <p:cNvPr id="27" name="Graphic 26" descr="Lightbulb">
            <a:extLst>
              <a:ext uri="{FF2B5EF4-FFF2-40B4-BE49-F238E27FC236}">
                <a16:creationId xmlns:a16="http://schemas.microsoft.com/office/drawing/2014/main" id="{75C60664-CAAC-7880-5892-E6D564DD0E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5715" y="5848397"/>
            <a:ext cx="184368" cy="184368"/>
          </a:xfrm>
          <a:prstGeom prst="rect">
            <a:avLst/>
          </a:prstGeom>
        </p:spPr>
      </p:pic>
      <p:grpSp>
        <p:nvGrpSpPr>
          <p:cNvPr id="34" name="Group 33">
            <a:extLst>
              <a:ext uri="{FF2B5EF4-FFF2-40B4-BE49-F238E27FC236}">
                <a16:creationId xmlns:a16="http://schemas.microsoft.com/office/drawing/2014/main" id="{61DC11B6-E1B8-8F30-6F19-53CEA135FCA9}"/>
              </a:ext>
            </a:extLst>
          </p:cNvPr>
          <p:cNvGrpSpPr/>
          <p:nvPr/>
        </p:nvGrpSpPr>
        <p:grpSpPr>
          <a:xfrm>
            <a:off x="7892939" y="840634"/>
            <a:ext cx="2136807" cy="2061131"/>
            <a:chOff x="7823200" y="910226"/>
            <a:chExt cx="2061468" cy="1988460"/>
          </a:xfrm>
        </p:grpSpPr>
        <p:pic>
          <p:nvPicPr>
            <p:cNvPr id="31" name="Picture 30">
              <a:extLst>
                <a:ext uri="{FF2B5EF4-FFF2-40B4-BE49-F238E27FC236}">
                  <a16:creationId xmlns:a16="http://schemas.microsoft.com/office/drawing/2014/main" id="{404C7905-7E86-4579-A975-F31420007241}"/>
                </a:ext>
              </a:extLst>
            </p:cNvPr>
            <p:cNvPicPr>
              <a:picLocks noChangeAspect="1"/>
            </p:cNvPicPr>
            <p:nvPr/>
          </p:nvPicPr>
          <p:blipFill>
            <a:blip r:embed="rId6">
              <a:extLst>
                <a:ext uri="{28A0092B-C50C-407E-A947-70E740481C1C}">
                  <a14:useLocalDpi xmlns:a14="http://schemas.microsoft.com/office/drawing/2010/main" val="0"/>
                </a:ext>
              </a:extLst>
            </a:blip>
            <a:srcRect l="14122" t="3545" r="4248" b="595"/>
            <a:stretch>
              <a:fillRect/>
            </a:stretch>
          </p:blipFill>
          <p:spPr>
            <a:xfrm>
              <a:off x="7823200" y="910226"/>
              <a:ext cx="2061468" cy="1980664"/>
            </a:xfrm>
            <a:custGeom>
              <a:avLst/>
              <a:gdLst>
                <a:gd name="connsiteX0" fmla="*/ 330117 w 2061468"/>
                <a:gd name="connsiteY0" fmla="*/ 0 h 1980664"/>
                <a:gd name="connsiteX1" fmla="*/ 1731351 w 2061468"/>
                <a:gd name="connsiteY1" fmla="*/ 0 h 1980664"/>
                <a:gd name="connsiteX2" fmla="*/ 2061468 w 2061468"/>
                <a:gd name="connsiteY2" fmla="*/ 330117 h 1980664"/>
                <a:gd name="connsiteX3" fmla="*/ 2061468 w 2061468"/>
                <a:gd name="connsiteY3" fmla="*/ 1650547 h 1980664"/>
                <a:gd name="connsiteX4" fmla="*/ 1731351 w 2061468"/>
                <a:gd name="connsiteY4" fmla="*/ 1980664 h 1980664"/>
                <a:gd name="connsiteX5" fmla="*/ 330117 w 2061468"/>
                <a:gd name="connsiteY5" fmla="*/ 1980664 h 1980664"/>
                <a:gd name="connsiteX6" fmla="*/ 0 w 2061468"/>
                <a:gd name="connsiteY6" fmla="*/ 1650547 h 1980664"/>
                <a:gd name="connsiteX7" fmla="*/ 0 w 2061468"/>
                <a:gd name="connsiteY7" fmla="*/ 330117 h 1980664"/>
                <a:gd name="connsiteX8" fmla="*/ 330117 w 2061468"/>
                <a:gd name="connsiteY8" fmla="*/ 0 h 198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1468" h="1980664">
                  <a:moveTo>
                    <a:pt x="330117" y="0"/>
                  </a:moveTo>
                  <a:lnTo>
                    <a:pt x="1731351" y="0"/>
                  </a:lnTo>
                  <a:cubicBezTo>
                    <a:pt x="1913670" y="0"/>
                    <a:pt x="2061468" y="147798"/>
                    <a:pt x="2061468" y="330117"/>
                  </a:cubicBezTo>
                  <a:lnTo>
                    <a:pt x="2061468" y="1650547"/>
                  </a:lnTo>
                  <a:cubicBezTo>
                    <a:pt x="2061468" y="1832866"/>
                    <a:pt x="1913670" y="1980664"/>
                    <a:pt x="1731351" y="1980664"/>
                  </a:cubicBezTo>
                  <a:lnTo>
                    <a:pt x="330117" y="1980664"/>
                  </a:lnTo>
                  <a:cubicBezTo>
                    <a:pt x="147798" y="1980664"/>
                    <a:pt x="0" y="1832866"/>
                    <a:pt x="0" y="1650547"/>
                  </a:cubicBezTo>
                  <a:lnTo>
                    <a:pt x="0" y="330117"/>
                  </a:lnTo>
                  <a:cubicBezTo>
                    <a:pt x="0" y="147798"/>
                    <a:pt x="147798" y="0"/>
                    <a:pt x="330117" y="0"/>
                  </a:cubicBezTo>
                  <a:close/>
                </a:path>
              </a:pathLst>
            </a:custGeom>
            <a:effectLst>
              <a:outerShdw blurRad="101600" dist="50800" dir="13500000" algn="br" rotWithShape="0">
                <a:prstClr val="black">
                  <a:alpha val="60000"/>
                </a:prstClr>
              </a:outerShdw>
            </a:effectLst>
          </p:spPr>
        </p:pic>
        <p:pic>
          <p:nvPicPr>
            <p:cNvPr id="30" name="Picture 29">
              <a:extLst>
                <a:ext uri="{FF2B5EF4-FFF2-40B4-BE49-F238E27FC236}">
                  <a16:creationId xmlns:a16="http://schemas.microsoft.com/office/drawing/2014/main" id="{06C4022B-C437-FE5E-B3DE-E21250CF7356}"/>
                </a:ext>
              </a:extLst>
            </p:cNvPr>
            <p:cNvPicPr>
              <a:picLocks noChangeAspect="1"/>
            </p:cNvPicPr>
            <p:nvPr/>
          </p:nvPicPr>
          <p:blipFill>
            <a:blip r:embed="rId6">
              <a:extLst>
                <a:ext uri="{28A0092B-C50C-407E-A947-70E740481C1C}">
                  <a14:useLocalDpi xmlns:a14="http://schemas.microsoft.com/office/drawing/2010/main" val="0"/>
                </a:ext>
              </a:extLst>
            </a:blip>
            <a:srcRect l="14122" t="3545" r="4248" b="595"/>
            <a:stretch>
              <a:fillRect/>
            </a:stretch>
          </p:blipFill>
          <p:spPr>
            <a:xfrm>
              <a:off x="7823200" y="918022"/>
              <a:ext cx="2061468" cy="1980664"/>
            </a:xfrm>
            <a:custGeom>
              <a:avLst/>
              <a:gdLst>
                <a:gd name="connsiteX0" fmla="*/ 330117 w 2061468"/>
                <a:gd name="connsiteY0" fmla="*/ 0 h 1980664"/>
                <a:gd name="connsiteX1" fmla="*/ 1731351 w 2061468"/>
                <a:gd name="connsiteY1" fmla="*/ 0 h 1980664"/>
                <a:gd name="connsiteX2" fmla="*/ 2061468 w 2061468"/>
                <a:gd name="connsiteY2" fmla="*/ 330117 h 1980664"/>
                <a:gd name="connsiteX3" fmla="*/ 2061468 w 2061468"/>
                <a:gd name="connsiteY3" fmla="*/ 1650547 h 1980664"/>
                <a:gd name="connsiteX4" fmla="*/ 1731351 w 2061468"/>
                <a:gd name="connsiteY4" fmla="*/ 1980664 h 1980664"/>
                <a:gd name="connsiteX5" fmla="*/ 330117 w 2061468"/>
                <a:gd name="connsiteY5" fmla="*/ 1980664 h 1980664"/>
                <a:gd name="connsiteX6" fmla="*/ 0 w 2061468"/>
                <a:gd name="connsiteY6" fmla="*/ 1650547 h 1980664"/>
                <a:gd name="connsiteX7" fmla="*/ 0 w 2061468"/>
                <a:gd name="connsiteY7" fmla="*/ 330117 h 1980664"/>
                <a:gd name="connsiteX8" fmla="*/ 330117 w 2061468"/>
                <a:gd name="connsiteY8" fmla="*/ 0 h 198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1468" h="1980664">
                  <a:moveTo>
                    <a:pt x="330117" y="0"/>
                  </a:moveTo>
                  <a:lnTo>
                    <a:pt x="1731351" y="0"/>
                  </a:lnTo>
                  <a:cubicBezTo>
                    <a:pt x="1913670" y="0"/>
                    <a:pt x="2061468" y="147798"/>
                    <a:pt x="2061468" y="330117"/>
                  </a:cubicBezTo>
                  <a:lnTo>
                    <a:pt x="2061468" y="1650547"/>
                  </a:lnTo>
                  <a:cubicBezTo>
                    <a:pt x="2061468" y="1832866"/>
                    <a:pt x="1913670" y="1980664"/>
                    <a:pt x="1731351" y="1980664"/>
                  </a:cubicBezTo>
                  <a:lnTo>
                    <a:pt x="330117" y="1980664"/>
                  </a:lnTo>
                  <a:cubicBezTo>
                    <a:pt x="147798" y="1980664"/>
                    <a:pt x="0" y="1832866"/>
                    <a:pt x="0" y="1650547"/>
                  </a:cubicBezTo>
                  <a:lnTo>
                    <a:pt x="0" y="330117"/>
                  </a:lnTo>
                  <a:cubicBezTo>
                    <a:pt x="0" y="147798"/>
                    <a:pt x="147798" y="0"/>
                    <a:pt x="330117" y="0"/>
                  </a:cubicBezTo>
                  <a:close/>
                </a:path>
              </a:pathLst>
            </a:custGeom>
            <a:effectLst>
              <a:outerShdw blurRad="101600" dist="50800" dir="2700000" algn="tl" rotWithShape="0">
                <a:prstClr val="black">
                  <a:alpha val="60000"/>
                </a:prstClr>
              </a:outerShdw>
            </a:effectLst>
          </p:spPr>
        </p:pic>
      </p:grpSp>
    </p:spTree>
    <p:extLst>
      <p:ext uri="{BB962C8B-B14F-4D97-AF65-F5344CB8AC3E}">
        <p14:creationId xmlns:p14="http://schemas.microsoft.com/office/powerpoint/2010/main" val="3333136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4908"/>
    </mc:Choice>
    <mc:Fallback xmlns="">
      <p:transition spd="slow" advTm="12490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12192000" cy="6857999"/>
          </a:xfrm>
          <a:prstGeom prst="rect">
            <a:avLst/>
          </a:prstGeom>
          <a:gradFill flip="none" rotWithShape="1">
            <a:gsLst>
              <a:gs pos="0">
                <a:srgbClr val="FFD757"/>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405204" y="1577974"/>
            <a:ext cx="11381591" cy="4713496"/>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01" y="5902626"/>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545462" y="399876"/>
            <a:ext cx="2144993" cy="503625"/>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485025" y="424953"/>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FF00"/>
                </a:solidFill>
                <a:latin typeface="Bahnschrift Light" panose="020B0502040204020203" pitchFamily="34" charset="0"/>
              </a:rPr>
              <a:t>QUERY 10</a:t>
            </a:r>
            <a:endParaRPr lang="en-IN"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2843532" y="258714"/>
            <a:ext cx="8726167" cy="1323439"/>
          </a:xfrm>
          <a:prstGeom prst="rect">
            <a:avLst/>
          </a:prstGeom>
          <a:noFill/>
          <a:effectLst/>
        </p:spPr>
        <p:txBody>
          <a:bodyPr wrap="square" rtlCol="0">
            <a:spAutoFit/>
          </a:bodyPr>
          <a:lstStyle/>
          <a:p>
            <a:r>
              <a:rPr lang="en-US" sz="2600" b="0" i="0" u="none" strike="noStrike" baseline="0" dirty="0">
                <a:solidFill>
                  <a:srgbClr val="000000"/>
                </a:solidFill>
                <a:latin typeface="Bahnschrift Light Condensed" panose="020B0502040204020203" pitchFamily="34" charset="0"/>
              </a:rPr>
              <a:t>Is there any relationship between district investments, vehicles sales and stamps revenue within the same district between FY 2021 </a:t>
            </a:r>
            <a:r>
              <a:rPr lang="en-IN" sz="2600" b="0" i="0" u="none" strike="noStrike" baseline="0" dirty="0">
                <a:solidFill>
                  <a:srgbClr val="000000"/>
                </a:solidFill>
                <a:latin typeface="Bahnschrift Light Condensed" panose="020B0502040204020203" pitchFamily="34" charset="0"/>
              </a:rPr>
              <a:t>and 2022? </a:t>
            </a:r>
            <a:endParaRPr lang="en-US" sz="2600" b="0" i="0" u="none" strike="noStrike" baseline="0" dirty="0">
              <a:solidFill>
                <a:srgbClr val="000000"/>
              </a:solidFill>
              <a:latin typeface="Bahnschrift Light Condensed" panose="020B0502040204020203" pitchFamily="34" charset="0"/>
            </a:endParaRPr>
          </a:p>
          <a:p>
            <a:endParaRPr lang="en-US" sz="2800" b="0" i="0" u="none" strike="noStrike" baseline="0" dirty="0">
              <a:latin typeface="Bahnschrift Light Condensed" panose="020B0502040204020203" pitchFamily="34" charset="0"/>
            </a:endParaRPr>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5298936" y="1351693"/>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5896594" y="1372986"/>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grpSp>
        <p:nvGrpSpPr>
          <p:cNvPr id="19" name="Group 18">
            <a:extLst>
              <a:ext uri="{FF2B5EF4-FFF2-40B4-BE49-F238E27FC236}">
                <a16:creationId xmlns:a16="http://schemas.microsoft.com/office/drawing/2014/main" id="{512CC394-5E0F-5546-5F9D-ED2AB800160F}"/>
              </a:ext>
            </a:extLst>
          </p:cNvPr>
          <p:cNvGrpSpPr/>
          <p:nvPr/>
        </p:nvGrpSpPr>
        <p:grpSpPr>
          <a:xfrm>
            <a:off x="752431" y="2435956"/>
            <a:ext cx="5259953" cy="3147318"/>
            <a:chOff x="6930188" y="904775"/>
            <a:chExt cx="4395478" cy="2524225"/>
          </a:xfrm>
        </p:grpSpPr>
        <p:pic>
          <p:nvPicPr>
            <p:cNvPr id="18" name="Picture 17">
              <a:extLst>
                <a:ext uri="{FF2B5EF4-FFF2-40B4-BE49-F238E27FC236}">
                  <a16:creationId xmlns:a16="http://schemas.microsoft.com/office/drawing/2014/main" id="{A671AA4C-FB1A-7C5F-5302-C80E0B19B7F4}"/>
                </a:ext>
              </a:extLst>
            </p:cNvPr>
            <p:cNvPicPr>
              <a:picLocks noChangeAspect="1"/>
            </p:cNvPicPr>
            <p:nvPr/>
          </p:nvPicPr>
          <p:blipFill>
            <a:blip r:embed="rId4">
              <a:extLst>
                <a:ext uri="{28A0092B-C50C-407E-A947-70E740481C1C}">
                  <a14:useLocalDpi xmlns:a14="http://schemas.microsoft.com/office/drawing/2010/main" val="0"/>
                </a:ext>
              </a:extLst>
            </a:blip>
            <a:srcRect l="3266" t="4407" r="3514" b="8194"/>
            <a:stretch>
              <a:fillRect/>
            </a:stretch>
          </p:blipFill>
          <p:spPr>
            <a:xfrm>
              <a:off x="6930188" y="904775"/>
              <a:ext cx="4395477" cy="2524225"/>
            </a:xfrm>
            <a:custGeom>
              <a:avLst/>
              <a:gdLst>
                <a:gd name="connsiteX0" fmla="*/ 420713 w 4395477"/>
                <a:gd name="connsiteY0" fmla="*/ 0 h 2524225"/>
                <a:gd name="connsiteX1" fmla="*/ 3974764 w 4395477"/>
                <a:gd name="connsiteY1" fmla="*/ 0 h 2524225"/>
                <a:gd name="connsiteX2" fmla="*/ 4395477 w 4395477"/>
                <a:gd name="connsiteY2" fmla="*/ 420713 h 2524225"/>
                <a:gd name="connsiteX3" fmla="*/ 4395477 w 4395477"/>
                <a:gd name="connsiteY3" fmla="*/ 2103512 h 2524225"/>
                <a:gd name="connsiteX4" fmla="*/ 3974764 w 4395477"/>
                <a:gd name="connsiteY4" fmla="*/ 2524225 h 2524225"/>
                <a:gd name="connsiteX5" fmla="*/ 420713 w 4395477"/>
                <a:gd name="connsiteY5" fmla="*/ 2524225 h 2524225"/>
                <a:gd name="connsiteX6" fmla="*/ 0 w 4395477"/>
                <a:gd name="connsiteY6" fmla="*/ 2103512 h 2524225"/>
                <a:gd name="connsiteX7" fmla="*/ 0 w 4395477"/>
                <a:gd name="connsiteY7" fmla="*/ 420713 h 2524225"/>
                <a:gd name="connsiteX8" fmla="*/ 420713 w 4395477"/>
                <a:gd name="connsiteY8" fmla="*/ 0 h 252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5477" h="2524225">
                  <a:moveTo>
                    <a:pt x="420713" y="0"/>
                  </a:moveTo>
                  <a:lnTo>
                    <a:pt x="3974764" y="0"/>
                  </a:lnTo>
                  <a:cubicBezTo>
                    <a:pt x="4207117" y="0"/>
                    <a:pt x="4395477" y="188360"/>
                    <a:pt x="4395477" y="420713"/>
                  </a:cubicBezTo>
                  <a:lnTo>
                    <a:pt x="4395477" y="2103512"/>
                  </a:lnTo>
                  <a:cubicBezTo>
                    <a:pt x="4395477" y="2335865"/>
                    <a:pt x="4207117" y="2524225"/>
                    <a:pt x="3974764" y="2524225"/>
                  </a:cubicBezTo>
                  <a:lnTo>
                    <a:pt x="420713" y="2524225"/>
                  </a:lnTo>
                  <a:cubicBezTo>
                    <a:pt x="188360" y="2524225"/>
                    <a:pt x="0" y="2335865"/>
                    <a:pt x="0" y="2103512"/>
                  </a:cubicBezTo>
                  <a:lnTo>
                    <a:pt x="0" y="420713"/>
                  </a:lnTo>
                  <a:cubicBezTo>
                    <a:pt x="0" y="188360"/>
                    <a:pt x="188360" y="0"/>
                    <a:pt x="420713" y="0"/>
                  </a:cubicBezTo>
                  <a:close/>
                </a:path>
              </a:pathLst>
            </a:custGeom>
            <a:effectLst>
              <a:outerShdw blurRad="101600" dist="50800" dir="13500000" algn="br" rotWithShape="0">
                <a:prstClr val="black">
                  <a:alpha val="60000"/>
                </a:prstClr>
              </a:outerShdw>
            </a:effectLst>
          </p:spPr>
        </p:pic>
        <p:pic>
          <p:nvPicPr>
            <p:cNvPr id="17" name="Picture 16">
              <a:extLst>
                <a:ext uri="{FF2B5EF4-FFF2-40B4-BE49-F238E27FC236}">
                  <a16:creationId xmlns:a16="http://schemas.microsoft.com/office/drawing/2014/main" id="{0986ED48-BED3-0B1B-B16D-9ABB951FB389}"/>
                </a:ext>
              </a:extLst>
            </p:cNvPr>
            <p:cNvPicPr>
              <a:picLocks noChangeAspect="1"/>
            </p:cNvPicPr>
            <p:nvPr/>
          </p:nvPicPr>
          <p:blipFill>
            <a:blip r:embed="rId4">
              <a:extLst>
                <a:ext uri="{28A0092B-C50C-407E-A947-70E740481C1C}">
                  <a14:useLocalDpi xmlns:a14="http://schemas.microsoft.com/office/drawing/2010/main" val="0"/>
                </a:ext>
              </a:extLst>
            </a:blip>
            <a:srcRect l="3266" t="4407" r="3514" b="8194"/>
            <a:stretch>
              <a:fillRect/>
            </a:stretch>
          </p:blipFill>
          <p:spPr>
            <a:xfrm>
              <a:off x="6930189" y="904775"/>
              <a:ext cx="4395477" cy="2524225"/>
            </a:xfrm>
            <a:custGeom>
              <a:avLst/>
              <a:gdLst>
                <a:gd name="connsiteX0" fmla="*/ 420713 w 4395477"/>
                <a:gd name="connsiteY0" fmla="*/ 0 h 2524225"/>
                <a:gd name="connsiteX1" fmla="*/ 3974764 w 4395477"/>
                <a:gd name="connsiteY1" fmla="*/ 0 h 2524225"/>
                <a:gd name="connsiteX2" fmla="*/ 4395477 w 4395477"/>
                <a:gd name="connsiteY2" fmla="*/ 420713 h 2524225"/>
                <a:gd name="connsiteX3" fmla="*/ 4395477 w 4395477"/>
                <a:gd name="connsiteY3" fmla="*/ 2103512 h 2524225"/>
                <a:gd name="connsiteX4" fmla="*/ 3974764 w 4395477"/>
                <a:gd name="connsiteY4" fmla="*/ 2524225 h 2524225"/>
                <a:gd name="connsiteX5" fmla="*/ 420713 w 4395477"/>
                <a:gd name="connsiteY5" fmla="*/ 2524225 h 2524225"/>
                <a:gd name="connsiteX6" fmla="*/ 0 w 4395477"/>
                <a:gd name="connsiteY6" fmla="*/ 2103512 h 2524225"/>
                <a:gd name="connsiteX7" fmla="*/ 0 w 4395477"/>
                <a:gd name="connsiteY7" fmla="*/ 420713 h 2524225"/>
                <a:gd name="connsiteX8" fmla="*/ 420713 w 4395477"/>
                <a:gd name="connsiteY8" fmla="*/ 0 h 252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5477" h="2524225">
                  <a:moveTo>
                    <a:pt x="420713" y="0"/>
                  </a:moveTo>
                  <a:lnTo>
                    <a:pt x="3974764" y="0"/>
                  </a:lnTo>
                  <a:cubicBezTo>
                    <a:pt x="4207117" y="0"/>
                    <a:pt x="4395477" y="188360"/>
                    <a:pt x="4395477" y="420713"/>
                  </a:cubicBezTo>
                  <a:lnTo>
                    <a:pt x="4395477" y="2103512"/>
                  </a:lnTo>
                  <a:cubicBezTo>
                    <a:pt x="4395477" y="2335865"/>
                    <a:pt x="4207117" y="2524225"/>
                    <a:pt x="3974764" y="2524225"/>
                  </a:cubicBezTo>
                  <a:lnTo>
                    <a:pt x="420713" y="2524225"/>
                  </a:lnTo>
                  <a:cubicBezTo>
                    <a:pt x="188360" y="2524225"/>
                    <a:pt x="0" y="2335865"/>
                    <a:pt x="0" y="2103512"/>
                  </a:cubicBezTo>
                  <a:lnTo>
                    <a:pt x="0" y="420713"/>
                  </a:lnTo>
                  <a:cubicBezTo>
                    <a:pt x="0" y="188360"/>
                    <a:pt x="188360" y="0"/>
                    <a:pt x="420713" y="0"/>
                  </a:cubicBezTo>
                  <a:close/>
                </a:path>
              </a:pathLst>
            </a:custGeom>
            <a:effectLst>
              <a:outerShdw blurRad="101600" dist="50800" dir="2700000" algn="tl" rotWithShape="0">
                <a:prstClr val="black">
                  <a:alpha val="60000"/>
                </a:prstClr>
              </a:outerShdw>
            </a:effectLst>
          </p:spPr>
        </p:pic>
      </p:grpSp>
      <p:grpSp>
        <p:nvGrpSpPr>
          <p:cNvPr id="25" name="Group 24">
            <a:extLst>
              <a:ext uri="{FF2B5EF4-FFF2-40B4-BE49-F238E27FC236}">
                <a16:creationId xmlns:a16="http://schemas.microsoft.com/office/drawing/2014/main" id="{559695E1-65BE-32C2-9EED-F1A24C09BD03}"/>
              </a:ext>
            </a:extLst>
          </p:cNvPr>
          <p:cNvGrpSpPr/>
          <p:nvPr/>
        </p:nvGrpSpPr>
        <p:grpSpPr>
          <a:xfrm>
            <a:off x="6462696" y="2435957"/>
            <a:ext cx="4873785" cy="3147318"/>
            <a:chOff x="6968691" y="3534548"/>
            <a:chExt cx="4032984" cy="2606371"/>
          </a:xfrm>
        </p:grpSpPr>
        <p:pic>
          <p:nvPicPr>
            <p:cNvPr id="24" name="Picture 23">
              <a:extLst>
                <a:ext uri="{FF2B5EF4-FFF2-40B4-BE49-F238E27FC236}">
                  <a16:creationId xmlns:a16="http://schemas.microsoft.com/office/drawing/2014/main" id="{C81E4BAF-F71D-1138-0D35-D2BDD9D5F272}"/>
                </a:ext>
              </a:extLst>
            </p:cNvPr>
            <p:cNvPicPr>
              <a:picLocks noChangeAspect="1"/>
            </p:cNvPicPr>
            <p:nvPr/>
          </p:nvPicPr>
          <p:blipFill>
            <a:blip r:embed="rId5">
              <a:extLst>
                <a:ext uri="{28A0092B-C50C-407E-A947-70E740481C1C}">
                  <a14:useLocalDpi xmlns:a14="http://schemas.microsoft.com/office/drawing/2010/main" val="0"/>
                </a:ext>
              </a:extLst>
            </a:blip>
            <a:srcRect l="3710" t="1094" r="5822" b="5698"/>
            <a:stretch>
              <a:fillRect/>
            </a:stretch>
          </p:blipFill>
          <p:spPr>
            <a:xfrm>
              <a:off x="6968691" y="3534548"/>
              <a:ext cx="4032984" cy="2604359"/>
            </a:xfrm>
            <a:custGeom>
              <a:avLst/>
              <a:gdLst>
                <a:gd name="connsiteX0" fmla="*/ 434069 w 4032984"/>
                <a:gd name="connsiteY0" fmla="*/ 0 h 2604359"/>
                <a:gd name="connsiteX1" fmla="*/ 3598915 w 4032984"/>
                <a:gd name="connsiteY1" fmla="*/ 0 h 2604359"/>
                <a:gd name="connsiteX2" fmla="*/ 4032984 w 4032984"/>
                <a:gd name="connsiteY2" fmla="*/ 434069 h 2604359"/>
                <a:gd name="connsiteX3" fmla="*/ 4032984 w 4032984"/>
                <a:gd name="connsiteY3" fmla="*/ 2170290 h 2604359"/>
                <a:gd name="connsiteX4" fmla="*/ 3598915 w 4032984"/>
                <a:gd name="connsiteY4" fmla="*/ 2604359 h 2604359"/>
                <a:gd name="connsiteX5" fmla="*/ 434069 w 4032984"/>
                <a:gd name="connsiteY5" fmla="*/ 2604359 h 2604359"/>
                <a:gd name="connsiteX6" fmla="*/ 0 w 4032984"/>
                <a:gd name="connsiteY6" fmla="*/ 2170290 h 2604359"/>
                <a:gd name="connsiteX7" fmla="*/ 0 w 4032984"/>
                <a:gd name="connsiteY7" fmla="*/ 434069 h 2604359"/>
                <a:gd name="connsiteX8" fmla="*/ 434069 w 4032984"/>
                <a:gd name="connsiteY8" fmla="*/ 0 h 260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2984" h="2604359">
                  <a:moveTo>
                    <a:pt x="434069" y="0"/>
                  </a:moveTo>
                  <a:lnTo>
                    <a:pt x="3598915" y="0"/>
                  </a:lnTo>
                  <a:cubicBezTo>
                    <a:pt x="3838645" y="0"/>
                    <a:pt x="4032984" y="194339"/>
                    <a:pt x="4032984" y="434069"/>
                  </a:cubicBezTo>
                  <a:lnTo>
                    <a:pt x="4032984" y="2170290"/>
                  </a:lnTo>
                  <a:cubicBezTo>
                    <a:pt x="4032984" y="2410020"/>
                    <a:pt x="3838645" y="2604359"/>
                    <a:pt x="3598915" y="2604359"/>
                  </a:cubicBezTo>
                  <a:lnTo>
                    <a:pt x="434069" y="2604359"/>
                  </a:lnTo>
                  <a:cubicBezTo>
                    <a:pt x="194339" y="2604359"/>
                    <a:pt x="0" y="2410020"/>
                    <a:pt x="0" y="2170290"/>
                  </a:cubicBezTo>
                  <a:lnTo>
                    <a:pt x="0" y="434069"/>
                  </a:lnTo>
                  <a:cubicBezTo>
                    <a:pt x="0" y="194339"/>
                    <a:pt x="194339" y="0"/>
                    <a:pt x="434069" y="0"/>
                  </a:cubicBezTo>
                  <a:close/>
                </a:path>
              </a:pathLst>
            </a:custGeom>
            <a:effectLst>
              <a:outerShdw blurRad="101600" dist="50800" dir="13500000" algn="br" rotWithShape="0">
                <a:prstClr val="black">
                  <a:alpha val="60000"/>
                </a:prstClr>
              </a:outerShdw>
            </a:effectLst>
          </p:spPr>
        </p:pic>
        <p:pic>
          <p:nvPicPr>
            <p:cNvPr id="23" name="Picture 22">
              <a:extLst>
                <a:ext uri="{FF2B5EF4-FFF2-40B4-BE49-F238E27FC236}">
                  <a16:creationId xmlns:a16="http://schemas.microsoft.com/office/drawing/2014/main" id="{3099E533-9E00-23DE-5A81-357F92B69DAB}"/>
                </a:ext>
              </a:extLst>
            </p:cNvPr>
            <p:cNvPicPr>
              <a:picLocks noChangeAspect="1"/>
            </p:cNvPicPr>
            <p:nvPr/>
          </p:nvPicPr>
          <p:blipFill>
            <a:blip r:embed="rId5">
              <a:extLst>
                <a:ext uri="{28A0092B-C50C-407E-A947-70E740481C1C}">
                  <a14:useLocalDpi xmlns:a14="http://schemas.microsoft.com/office/drawing/2010/main" val="0"/>
                </a:ext>
              </a:extLst>
            </a:blip>
            <a:srcRect l="3710" t="1094" r="5822" b="5698"/>
            <a:stretch>
              <a:fillRect/>
            </a:stretch>
          </p:blipFill>
          <p:spPr>
            <a:xfrm>
              <a:off x="6968691" y="3536560"/>
              <a:ext cx="4032984" cy="2604359"/>
            </a:xfrm>
            <a:custGeom>
              <a:avLst/>
              <a:gdLst>
                <a:gd name="connsiteX0" fmla="*/ 434069 w 4032984"/>
                <a:gd name="connsiteY0" fmla="*/ 0 h 2604359"/>
                <a:gd name="connsiteX1" fmla="*/ 3598915 w 4032984"/>
                <a:gd name="connsiteY1" fmla="*/ 0 h 2604359"/>
                <a:gd name="connsiteX2" fmla="*/ 4032984 w 4032984"/>
                <a:gd name="connsiteY2" fmla="*/ 434069 h 2604359"/>
                <a:gd name="connsiteX3" fmla="*/ 4032984 w 4032984"/>
                <a:gd name="connsiteY3" fmla="*/ 2170290 h 2604359"/>
                <a:gd name="connsiteX4" fmla="*/ 3598915 w 4032984"/>
                <a:gd name="connsiteY4" fmla="*/ 2604359 h 2604359"/>
                <a:gd name="connsiteX5" fmla="*/ 434069 w 4032984"/>
                <a:gd name="connsiteY5" fmla="*/ 2604359 h 2604359"/>
                <a:gd name="connsiteX6" fmla="*/ 0 w 4032984"/>
                <a:gd name="connsiteY6" fmla="*/ 2170290 h 2604359"/>
                <a:gd name="connsiteX7" fmla="*/ 0 w 4032984"/>
                <a:gd name="connsiteY7" fmla="*/ 434069 h 2604359"/>
                <a:gd name="connsiteX8" fmla="*/ 434069 w 4032984"/>
                <a:gd name="connsiteY8" fmla="*/ 0 h 260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2984" h="2604359">
                  <a:moveTo>
                    <a:pt x="434069" y="0"/>
                  </a:moveTo>
                  <a:lnTo>
                    <a:pt x="3598915" y="0"/>
                  </a:lnTo>
                  <a:cubicBezTo>
                    <a:pt x="3838645" y="0"/>
                    <a:pt x="4032984" y="194339"/>
                    <a:pt x="4032984" y="434069"/>
                  </a:cubicBezTo>
                  <a:lnTo>
                    <a:pt x="4032984" y="2170290"/>
                  </a:lnTo>
                  <a:cubicBezTo>
                    <a:pt x="4032984" y="2410020"/>
                    <a:pt x="3838645" y="2604359"/>
                    <a:pt x="3598915" y="2604359"/>
                  </a:cubicBezTo>
                  <a:lnTo>
                    <a:pt x="434069" y="2604359"/>
                  </a:lnTo>
                  <a:cubicBezTo>
                    <a:pt x="194339" y="2604359"/>
                    <a:pt x="0" y="2410020"/>
                    <a:pt x="0" y="2170290"/>
                  </a:cubicBezTo>
                  <a:lnTo>
                    <a:pt x="0" y="434069"/>
                  </a:lnTo>
                  <a:cubicBezTo>
                    <a:pt x="0" y="194339"/>
                    <a:pt x="194339" y="0"/>
                    <a:pt x="434069" y="0"/>
                  </a:cubicBezTo>
                  <a:close/>
                </a:path>
              </a:pathLst>
            </a:custGeom>
            <a:effectLst>
              <a:outerShdw blurRad="101600" dist="50800" dir="2700000" algn="tl" rotWithShape="0">
                <a:prstClr val="black">
                  <a:alpha val="60000"/>
                </a:prstClr>
              </a:outerShdw>
            </a:effectLst>
          </p:spPr>
        </p:pic>
      </p:grpSp>
    </p:spTree>
    <p:extLst>
      <p:ext uri="{BB962C8B-B14F-4D97-AF65-F5344CB8AC3E}">
        <p14:creationId xmlns:p14="http://schemas.microsoft.com/office/powerpoint/2010/main" val="1565774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7606"/>
    </mc:Choice>
    <mc:Fallback xmlns="">
      <p:transition spd="slow" advTm="6760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23885" y="-13678"/>
            <a:ext cx="12239769" cy="6858000"/>
          </a:xfrm>
          <a:prstGeom prst="rect">
            <a:avLst/>
          </a:prstGeom>
          <a:gradFill flip="none" rotWithShape="1">
            <a:gsLst>
              <a:gs pos="0">
                <a:srgbClr val="FEC20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84" y="5884674"/>
            <a:ext cx="750484" cy="750484"/>
          </a:xfrm>
          <a:prstGeom prst="rect">
            <a:avLst/>
          </a:prstGeom>
          <a:ln>
            <a:noFill/>
          </a:ln>
          <a:effectLst>
            <a:outerShdw blurRad="190500" dist="101600" dir="600000" algn="tl" rotWithShape="0">
              <a:prstClr val="black">
                <a:alpha val="62000"/>
              </a:prstClr>
            </a:outerShdw>
          </a:effectLst>
        </p:spPr>
      </p:pic>
      <p:sp>
        <p:nvSpPr>
          <p:cNvPr id="21" name="Freeform: Shape 20">
            <a:extLst>
              <a:ext uri="{FF2B5EF4-FFF2-40B4-BE49-F238E27FC236}">
                <a16:creationId xmlns:a16="http://schemas.microsoft.com/office/drawing/2014/main" id="{F30CA968-E9B5-3B55-EBD5-3A57AB6DD7E2}"/>
              </a:ext>
            </a:extLst>
          </p:cNvPr>
          <p:cNvSpPr/>
          <p:nvPr/>
        </p:nvSpPr>
        <p:spPr>
          <a:xfrm>
            <a:off x="-30773" y="-30577"/>
            <a:ext cx="4963887" cy="5108192"/>
          </a:xfrm>
          <a:custGeom>
            <a:avLst/>
            <a:gdLst>
              <a:gd name="connsiteX0" fmla="*/ 0 w 5233248"/>
              <a:gd name="connsiteY0" fmla="*/ 0 h 5228480"/>
              <a:gd name="connsiteX1" fmla="*/ 4559638 w 5233248"/>
              <a:gd name="connsiteY1" fmla="*/ 0 h 5228480"/>
              <a:gd name="connsiteX2" fmla="*/ 4682263 w 5233248"/>
              <a:gd name="connsiteY2" fmla="*/ 165073 h 5228480"/>
              <a:gd name="connsiteX3" fmla="*/ 5233248 w 5233248"/>
              <a:gd name="connsiteY3" fmla="*/ 1980852 h 5228480"/>
              <a:gd name="connsiteX4" fmla="*/ 2007044 w 5233248"/>
              <a:gd name="connsiteY4" fmla="*/ 5228480 h 5228480"/>
              <a:gd name="connsiteX5" fmla="*/ 203243 w 5233248"/>
              <a:gd name="connsiteY5" fmla="*/ 4673836 h 5228480"/>
              <a:gd name="connsiteX6" fmla="*/ 0 w 5233248"/>
              <a:gd name="connsiteY6" fmla="*/ 4520845 h 522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3248" h="5228480">
                <a:moveTo>
                  <a:pt x="0" y="0"/>
                </a:moveTo>
                <a:lnTo>
                  <a:pt x="4559638" y="0"/>
                </a:lnTo>
                <a:lnTo>
                  <a:pt x="4682263" y="165073"/>
                </a:lnTo>
                <a:cubicBezTo>
                  <a:pt x="5030126" y="683397"/>
                  <a:pt x="5233248" y="1308247"/>
                  <a:pt x="5233248" y="1980852"/>
                </a:cubicBezTo>
                <a:cubicBezTo>
                  <a:pt x="5233248" y="3774467"/>
                  <a:pt x="3788827" y="5228480"/>
                  <a:pt x="2007044" y="5228480"/>
                </a:cubicBezTo>
                <a:cubicBezTo>
                  <a:pt x="1338876" y="5228480"/>
                  <a:pt x="718149" y="5024010"/>
                  <a:pt x="203243" y="4673836"/>
                </a:cubicBezTo>
                <a:lnTo>
                  <a:pt x="0" y="4520845"/>
                </a:lnTo>
                <a:close/>
              </a:path>
            </a:pathLst>
          </a:custGeom>
          <a:gradFill>
            <a:gsLst>
              <a:gs pos="0">
                <a:schemeClr val="tx1">
                  <a:lumMod val="75000"/>
                  <a:lumOff val="25000"/>
                </a:schemeClr>
              </a:gs>
              <a:gs pos="0">
                <a:srgbClr val="FFC000"/>
              </a:gs>
              <a:gs pos="100000">
                <a:srgbClr val="92D050"/>
              </a:gs>
              <a:gs pos="3000">
                <a:schemeClr val="bg1"/>
              </a:gs>
            </a:gsLst>
            <a:lin ang="18900000" scaled="1"/>
          </a:gradFill>
          <a:ln>
            <a:noFill/>
          </a:ln>
          <a:effectLst>
            <a:outerShdw blurRad="266700" dist="190500" dir="2700000" algn="tl" rotWithShape="0">
              <a:prstClr val="black">
                <a:alpha val="62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Freeform: Shape 28">
            <a:extLst>
              <a:ext uri="{FF2B5EF4-FFF2-40B4-BE49-F238E27FC236}">
                <a16:creationId xmlns:a16="http://schemas.microsoft.com/office/drawing/2014/main" id="{DF025E7A-DC85-9919-196B-482E1AEC0F06}"/>
              </a:ext>
            </a:extLst>
          </p:cNvPr>
          <p:cNvSpPr/>
          <p:nvPr/>
        </p:nvSpPr>
        <p:spPr>
          <a:xfrm>
            <a:off x="-41490" y="-41879"/>
            <a:ext cx="4441370" cy="4630057"/>
          </a:xfrm>
          <a:custGeom>
            <a:avLst/>
            <a:gdLst>
              <a:gd name="connsiteX0" fmla="*/ 0 w 5233248"/>
              <a:gd name="connsiteY0" fmla="*/ 0 h 5228480"/>
              <a:gd name="connsiteX1" fmla="*/ 4559638 w 5233248"/>
              <a:gd name="connsiteY1" fmla="*/ 0 h 5228480"/>
              <a:gd name="connsiteX2" fmla="*/ 4682263 w 5233248"/>
              <a:gd name="connsiteY2" fmla="*/ 165073 h 5228480"/>
              <a:gd name="connsiteX3" fmla="*/ 5233248 w 5233248"/>
              <a:gd name="connsiteY3" fmla="*/ 1980852 h 5228480"/>
              <a:gd name="connsiteX4" fmla="*/ 2007044 w 5233248"/>
              <a:gd name="connsiteY4" fmla="*/ 5228480 h 5228480"/>
              <a:gd name="connsiteX5" fmla="*/ 203243 w 5233248"/>
              <a:gd name="connsiteY5" fmla="*/ 4673836 h 5228480"/>
              <a:gd name="connsiteX6" fmla="*/ 0 w 5233248"/>
              <a:gd name="connsiteY6" fmla="*/ 4520845 h 522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3248" h="5228480">
                <a:moveTo>
                  <a:pt x="0" y="0"/>
                </a:moveTo>
                <a:lnTo>
                  <a:pt x="4559638" y="0"/>
                </a:lnTo>
                <a:lnTo>
                  <a:pt x="4682263" y="165073"/>
                </a:lnTo>
                <a:cubicBezTo>
                  <a:pt x="5030126" y="683397"/>
                  <a:pt x="5233248" y="1308247"/>
                  <a:pt x="5233248" y="1980852"/>
                </a:cubicBezTo>
                <a:cubicBezTo>
                  <a:pt x="5233248" y="3774467"/>
                  <a:pt x="3788827" y="5228480"/>
                  <a:pt x="2007044" y="5228480"/>
                </a:cubicBezTo>
                <a:cubicBezTo>
                  <a:pt x="1338876" y="5228480"/>
                  <a:pt x="718149" y="5024010"/>
                  <a:pt x="203243" y="4673836"/>
                </a:cubicBezTo>
                <a:lnTo>
                  <a:pt x="0" y="4520845"/>
                </a:lnTo>
                <a:close/>
              </a:path>
            </a:pathLst>
          </a:custGeom>
          <a:gradFill flip="none" rotWithShape="1">
            <a:gsLst>
              <a:gs pos="99000">
                <a:srgbClr val="92D050"/>
              </a:gs>
              <a:gs pos="0">
                <a:schemeClr val="bg1"/>
              </a:gs>
            </a:gsLst>
            <a:lin ang="5400000" scaled="1"/>
            <a:tileRect/>
          </a:gradFill>
          <a:ln>
            <a:noFill/>
          </a:ln>
          <a:effectLst>
            <a:outerShdw blurRad="266700" dist="190500" dir="2700000" algn="tl" rotWithShape="0">
              <a:prstClr val="black">
                <a:alpha val="62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8" name="Freeform: Shape 27">
            <a:extLst>
              <a:ext uri="{FF2B5EF4-FFF2-40B4-BE49-F238E27FC236}">
                <a16:creationId xmlns:a16="http://schemas.microsoft.com/office/drawing/2014/main" id="{C2996EB3-AE75-0BD6-9C8E-C23220C24A15}"/>
              </a:ext>
            </a:extLst>
          </p:cNvPr>
          <p:cNvSpPr/>
          <p:nvPr/>
        </p:nvSpPr>
        <p:spPr>
          <a:xfrm>
            <a:off x="-28474" y="0"/>
            <a:ext cx="4151088" cy="4311580"/>
          </a:xfrm>
          <a:custGeom>
            <a:avLst/>
            <a:gdLst>
              <a:gd name="connsiteX0" fmla="*/ 0 w 5233248"/>
              <a:gd name="connsiteY0" fmla="*/ 0 h 5228480"/>
              <a:gd name="connsiteX1" fmla="*/ 4559638 w 5233248"/>
              <a:gd name="connsiteY1" fmla="*/ 0 h 5228480"/>
              <a:gd name="connsiteX2" fmla="*/ 4682263 w 5233248"/>
              <a:gd name="connsiteY2" fmla="*/ 165073 h 5228480"/>
              <a:gd name="connsiteX3" fmla="*/ 5233248 w 5233248"/>
              <a:gd name="connsiteY3" fmla="*/ 1980852 h 5228480"/>
              <a:gd name="connsiteX4" fmla="*/ 2007044 w 5233248"/>
              <a:gd name="connsiteY4" fmla="*/ 5228480 h 5228480"/>
              <a:gd name="connsiteX5" fmla="*/ 203243 w 5233248"/>
              <a:gd name="connsiteY5" fmla="*/ 4673836 h 5228480"/>
              <a:gd name="connsiteX6" fmla="*/ 0 w 5233248"/>
              <a:gd name="connsiteY6" fmla="*/ 4520845 h 522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3248" h="5228480">
                <a:moveTo>
                  <a:pt x="0" y="0"/>
                </a:moveTo>
                <a:lnTo>
                  <a:pt x="4559638" y="0"/>
                </a:lnTo>
                <a:lnTo>
                  <a:pt x="4682263" y="165073"/>
                </a:lnTo>
                <a:cubicBezTo>
                  <a:pt x="5030126" y="683397"/>
                  <a:pt x="5233248" y="1308247"/>
                  <a:pt x="5233248" y="1980852"/>
                </a:cubicBezTo>
                <a:cubicBezTo>
                  <a:pt x="5233248" y="3774467"/>
                  <a:pt x="3788827" y="5228480"/>
                  <a:pt x="2007044" y="5228480"/>
                </a:cubicBezTo>
                <a:cubicBezTo>
                  <a:pt x="1338876" y="5228480"/>
                  <a:pt x="718149" y="5024010"/>
                  <a:pt x="203243" y="4673836"/>
                </a:cubicBezTo>
                <a:lnTo>
                  <a:pt x="0" y="4520845"/>
                </a:lnTo>
                <a:close/>
              </a:path>
            </a:pathLst>
          </a:custGeom>
          <a:blipFill>
            <a:blip r:embed="rId4"/>
            <a:stretch>
              <a:fillRect/>
            </a:stretch>
          </a:blipFill>
          <a:ln>
            <a:noFill/>
          </a:ln>
          <a:effectLst>
            <a:outerShdw dist="139700" dir="2700000" algn="tl" rotWithShape="0">
              <a:prstClr val="black">
                <a:alpha val="97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0" name="Subtitle 2">
            <a:extLst>
              <a:ext uri="{FF2B5EF4-FFF2-40B4-BE49-F238E27FC236}">
                <a16:creationId xmlns:a16="http://schemas.microsoft.com/office/drawing/2014/main" id="{F4BC83BB-7347-DB27-98C3-35AC804AB9D6}"/>
              </a:ext>
            </a:extLst>
          </p:cNvPr>
          <p:cNvSpPr txBox="1">
            <a:spLocks/>
          </p:cNvSpPr>
          <p:nvPr/>
        </p:nvSpPr>
        <p:spPr>
          <a:xfrm>
            <a:off x="6552760" y="651112"/>
            <a:ext cx="4050364" cy="1408794"/>
          </a:xfrm>
          <a:prstGeom prst="rect">
            <a:avLst/>
          </a:prstGeom>
          <a:effectLst>
            <a:outerShdw dist="38100" dir="2700000" algn="tl" rotWithShape="0">
              <a:prstClr val="black">
                <a:alpha val="67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6000" dirty="0">
                <a:solidFill>
                  <a:schemeClr val="accent2">
                    <a:lumMod val="75000"/>
                  </a:schemeClr>
                </a:solidFill>
                <a:latin typeface="Cambria Math" panose="02040503050406030204" pitchFamily="18" charset="0"/>
                <a:ea typeface="Cambria Math" panose="02040503050406030204" pitchFamily="18" charset="0"/>
              </a:rPr>
              <a:t>AGENDA</a:t>
            </a:r>
          </a:p>
        </p:txBody>
      </p:sp>
      <p:cxnSp>
        <p:nvCxnSpPr>
          <p:cNvPr id="31" name="Straight Connector 30">
            <a:extLst>
              <a:ext uri="{FF2B5EF4-FFF2-40B4-BE49-F238E27FC236}">
                <a16:creationId xmlns:a16="http://schemas.microsoft.com/office/drawing/2014/main" id="{39397986-86D1-8EBC-C9FF-65EFCD12B198}"/>
              </a:ext>
            </a:extLst>
          </p:cNvPr>
          <p:cNvCxnSpPr>
            <a:cxnSpLocks/>
          </p:cNvCxnSpPr>
          <p:nvPr/>
        </p:nvCxnSpPr>
        <p:spPr>
          <a:xfrm>
            <a:off x="6552760" y="1657461"/>
            <a:ext cx="4175125" cy="0"/>
          </a:xfrm>
          <a:prstGeom prst="line">
            <a:avLst/>
          </a:prstGeom>
          <a:ln w="349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948112-857E-FCCF-FBF1-B2F40E965E97}"/>
              </a:ext>
            </a:extLst>
          </p:cNvPr>
          <p:cNvSpPr txBox="1"/>
          <p:nvPr/>
        </p:nvSpPr>
        <p:spPr>
          <a:xfrm>
            <a:off x="6812399" y="1877188"/>
            <a:ext cx="3449201" cy="646331"/>
          </a:xfrm>
          <a:prstGeom prst="rect">
            <a:avLst/>
          </a:prstGeom>
          <a:noFill/>
          <a:effectLst>
            <a:outerShdw blurRad="50800" dist="50800" dir="5400000" algn="ctr" rotWithShape="0">
              <a:schemeClr val="tx1">
                <a:alpha val="97000"/>
              </a:schemeClr>
            </a:outerShdw>
          </a:effectLst>
        </p:spPr>
        <p:txBody>
          <a:bodyPr wrap="square" rtlCol="0">
            <a:spAutoFit/>
          </a:bodyPr>
          <a:lstStyle/>
          <a:p>
            <a:r>
              <a:rPr lang="en-IN" sz="3600" dirty="0">
                <a:solidFill>
                  <a:srgbClr val="FDFFAE"/>
                </a:solidFill>
                <a:latin typeface="Bahnschrift Condensed" panose="020B0502040204020203" pitchFamily="34" charset="0"/>
              </a:rPr>
              <a:t>       </a:t>
            </a:r>
            <a:r>
              <a:rPr lang="en-IN" sz="3600" dirty="0">
                <a:solidFill>
                  <a:srgbClr val="FFFF61"/>
                </a:solidFill>
                <a:latin typeface="Bahnschrift Condensed" panose="020B0502040204020203" pitchFamily="34" charset="0"/>
              </a:rPr>
              <a:t>ABOUT  PROJECT</a:t>
            </a:r>
          </a:p>
        </p:txBody>
      </p:sp>
      <p:sp>
        <p:nvSpPr>
          <p:cNvPr id="40" name="TextBox 39">
            <a:extLst>
              <a:ext uri="{FF2B5EF4-FFF2-40B4-BE49-F238E27FC236}">
                <a16:creationId xmlns:a16="http://schemas.microsoft.com/office/drawing/2014/main" id="{2E1BD806-64B8-FDF9-DEC2-30666A84AF36}"/>
              </a:ext>
            </a:extLst>
          </p:cNvPr>
          <p:cNvSpPr txBox="1"/>
          <p:nvPr/>
        </p:nvSpPr>
        <p:spPr>
          <a:xfrm>
            <a:off x="6831967" y="2751338"/>
            <a:ext cx="3347601" cy="1077218"/>
          </a:xfrm>
          <a:prstGeom prst="rect">
            <a:avLst/>
          </a:prstGeom>
          <a:noFill/>
          <a:effectLst>
            <a:outerShdw blurRad="50800" dist="50800" dir="5400000" algn="ctr" rotWithShape="0">
              <a:schemeClr val="tx1">
                <a:alpha val="97000"/>
              </a:schemeClr>
            </a:outerShdw>
          </a:effectLst>
        </p:spPr>
        <p:txBody>
          <a:bodyPr wrap="square" rtlCol="0">
            <a:spAutoFit/>
          </a:bodyPr>
          <a:lstStyle/>
          <a:p>
            <a:r>
              <a:rPr lang="en-IN" sz="3600" dirty="0">
                <a:solidFill>
                  <a:srgbClr val="92D050"/>
                </a:solidFill>
                <a:latin typeface="Bahnschrift Condensed" panose="020B0502040204020203" pitchFamily="34" charset="0"/>
              </a:rPr>
              <a:t>       </a:t>
            </a:r>
            <a:r>
              <a:rPr lang="en-IN" sz="3600" dirty="0">
                <a:solidFill>
                  <a:srgbClr val="FFFF61"/>
                </a:solidFill>
                <a:latin typeface="Bahnschrift Condensed" panose="020B0502040204020203" pitchFamily="34" charset="0"/>
              </a:rPr>
              <a:t>INPUT  DATASET</a:t>
            </a:r>
          </a:p>
          <a:p>
            <a:pPr marL="514350" indent="-514350">
              <a:buAutoNum type="arabicPeriod" startAt="3"/>
            </a:pPr>
            <a:endParaRPr lang="en-IN" sz="2800" dirty="0">
              <a:solidFill>
                <a:srgbClr val="B3FFAE"/>
              </a:solidFill>
              <a:latin typeface="Bahnschrift Condensed" panose="020B0502040204020203" pitchFamily="34" charset="0"/>
            </a:endParaRPr>
          </a:p>
        </p:txBody>
      </p:sp>
      <p:sp>
        <p:nvSpPr>
          <p:cNvPr id="42" name="TextBox 41">
            <a:extLst>
              <a:ext uri="{FF2B5EF4-FFF2-40B4-BE49-F238E27FC236}">
                <a16:creationId xmlns:a16="http://schemas.microsoft.com/office/drawing/2014/main" id="{BB21D396-83B5-DBD3-249A-7EE7C28EC9DE}"/>
              </a:ext>
            </a:extLst>
          </p:cNvPr>
          <p:cNvSpPr txBox="1"/>
          <p:nvPr/>
        </p:nvSpPr>
        <p:spPr>
          <a:xfrm>
            <a:off x="6838047" y="3573146"/>
            <a:ext cx="3048000" cy="1077218"/>
          </a:xfrm>
          <a:prstGeom prst="rect">
            <a:avLst/>
          </a:prstGeom>
          <a:noFill/>
          <a:effectLst>
            <a:outerShdw blurRad="50800" dist="50800" dir="5400000" algn="ctr" rotWithShape="0">
              <a:schemeClr val="tx1">
                <a:alpha val="98000"/>
              </a:schemeClr>
            </a:outerShdw>
          </a:effectLst>
        </p:spPr>
        <p:txBody>
          <a:bodyPr wrap="square" rtlCol="0">
            <a:spAutoFit/>
          </a:bodyPr>
          <a:lstStyle/>
          <a:p>
            <a:r>
              <a:rPr lang="en-IN" sz="3600" dirty="0">
                <a:solidFill>
                  <a:schemeClr val="bg1"/>
                </a:solidFill>
                <a:latin typeface="Bahnschrift Condensed" panose="020B0502040204020203" pitchFamily="34" charset="0"/>
              </a:rPr>
              <a:t>       </a:t>
            </a:r>
            <a:r>
              <a:rPr lang="en-IN" sz="3600" dirty="0">
                <a:solidFill>
                  <a:srgbClr val="FFFF61"/>
                </a:solidFill>
                <a:latin typeface="Bahnschrift Condensed" panose="020B0502040204020203" pitchFamily="34" charset="0"/>
              </a:rPr>
              <a:t>RESOLUTION</a:t>
            </a:r>
          </a:p>
          <a:p>
            <a:pPr marL="514350" indent="-514350">
              <a:buAutoNum type="arabicPeriod" startAt="3"/>
            </a:pPr>
            <a:endParaRPr lang="en-IN" sz="2800" dirty="0">
              <a:solidFill>
                <a:srgbClr val="B3FFAE"/>
              </a:solidFill>
              <a:latin typeface="Bahnschrift Condensed" panose="020B0502040204020203" pitchFamily="34" charset="0"/>
            </a:endParaRPr>
          </a:p>
        </p:txBody>
      </p:sp>
      <p:grpSp>
        <p:nvGrpSpPr>
          <p:cNvPr id="54" name="Group 53">
            <a:extLst>
              <a:ext uri="{FF2B5EF4-FFF2-40B4-BE49-F238E27FC236}">
                <a16:creationId xmlns:a16="http://schemas.microsoft.com/office/drawing/2014/main" id="{358444A3-A769-B577-F79D-9A424472686D}"/>
              </a:ext>
            </a:extLst>
          </p:cNvPr>
          <p:cNvGrpSpPr/>
          <p:nvPr/>
        </p:nvGrpSpPr>
        <p:grpSpPr>
          <a:xfrm rot="19573369">
            <a:off x="6799735" y="2028181"/>
            <a:ext cx="532158" cy="532158"/>
            <a:chOff x="6719955" y="2048238"/>
            <a:chExt cx="532158" cy="532158"/>
          </a:xfrm>
        </p:grpSpPr>
        <p:sp>
          <p:nvSpPr>
            <p:cNvPr id="44" name="Flowchart: Connector 43">
              <a:extLst>
                <a:ext uri="{FF2B5EF4-FFF2-40B4-BE49-F238E27FC236}">
                  <a16:creationId xmlns:a16="http://schemas.microsoft.com/office/drawing/2014/main" id="{8C758428-7343-72D3-2282-152DFE51EB6E}"/>
                </a:ext>
              </a:extLst>
            </p:cNvPr>
            <p:cNvSpPr/>
            <p:nvPr/>
          </p:nvSpPr>
          <p:spPr>
            <a:xfrm>
              <a:off x="6862303" y="2078688"/>
              <a:ext cx="324476" cy="322354"/>
            </a:xfrm>
            <a:prstGeom prst="flowChartConnector">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50" name="Graphic 49" descr="Research">
              <a:extLst>
                <a:ext uri="{FF2B5EF4-FFF2-40B4-BE49-F238E27FC236}">
                  <a16:creationId xmlns:a16="http://schemas.microsoft.com/office/drawing/2014/main" id="{87F0A41D-B2C6-14BE-3594-3378626879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599719">
              <a:off x="6719955" y="2048238"/>
              <a:ext cx="532158" cy="532158"/>
            </a:xfrm>
            <a:prstGeom prst="rect">
              <a:avLst/>
            </a:prstGeom>
          </p:spPr>
        </p:pic>
      </p:grpSp>
      <p:grpSp>
        <p:nvGrpSpPr>
          <p:cNvPr id="58" name="Group 57">
            <a:extLst>
              <a:ext uri="{FF2B5EF4-FFF2-40B4-BE49-F238E27FC236}">
                <a16:creationId xmlns:a16="http://schemas.microsoft.com/office/drawing/2014/main" id="{97C41383-5166-5F80-BADF-D968BD495C0E}"/>
              </a:ext>
            </a:extLst>
          </p:cNvPr>
          <p:cNvGrpSpPr/>
          <p:nvPr/>
        </p:nvGrpSpPr>
        <p:grpSpPr>
          <a:xfrm rot="19708952">
            <a:off x="6830969" y="3665026"/>
            <a:ext cx="532158" cy="532158"/>
            <a:chOff x="6719955" y="2048238"/>
            <a:chExt cx="532158" cy="532158"/>
          </a:xfrm>
        </p:grpSpPr>
        <p:sp>
          <p:nvSpPr>
            <p:cNvPr id="59" name="Flowchart: Connector 58">
              <a:extLst>
                <a:ext uri="{FF2B5EF4-FFF2-40B4-BE49-F238E27FC236}">
                  <a16:creationId xmlns:a16="http://schemas.microsoft.com/office/drawing/2014/main" id="{E932B485-09F3-9F6A-16C0-CEEBC3C7E8AA}"/>
                </a:ext>
              </a:extLst>
            </p:cNvPr>
            <p:cNvSpPr/>
            <p:nvPr/>
          </p:nvSpPr>
          <p:spPr>
            <a:xfrm>
              <a:off x="6862303" y="2078688"/>
              <a:ext cx="324476" cy="322354"/>
            </a:xfrm>
            <a:prstGeom prst="flowChartConnector">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0" name="Graphic 59" descr="Research">
              <a:extLst>
                <a:ext uri="{FF2B5EF4-FFF2-40B4-BE49-F238E27FC236}">
                  <a16:creationId xmlns:a16="http://schemas.microsoft.com/office/drawing/2014/main" id="{95BF7715-CD1D-F98B-3648-6B74FFF500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599719">
              <a:off x="6719955" y="2048238"/>
              <a:ext cx="532158" cy="532158"/>
            </a:xfrm>
            <a:prstGeom prst="rect">
              <a:avLst/>
            </a:prstGeom>
          </p:spPr>
        </p:pic>
      </p:grpSp>
      <p:grpSp>
        <p:nvGrpSpPr>
          <p:cNvPr id="61" name="Group 60">
            <a:extLst>
              <a:ext uri="{FF2B5EF4-FFF2-40B4-BE49-F238E27FC236}">
                <a16:creationId xmlns:a16="http://schemas.microsoft.com/office/drawing/2014/main" id="{49706485-AD44-8AE9-7066-D49872A0E103}"/>
              </a:ext>
            </a:extLst>
          </p:cNvPr>
          <p:cNvGrpSpPr/>
          <p:nvPr/>
        </p:nvGrpSpPr>
        <p:grpSpPr>
          <a:xfrm rot="19835800">
            <a:off x="6813336" y="2880973"/>
            <a:ext cx="532158" cy="532158"/>
            <a:chOff x="6719955" y="2048238"/>
            <a:chExt cx="532158" cy="532158"/>
          </a:xfrm>
        </p:grpSpPr>
        <p:sp>
          <p:nvSpPr>
            <p:cNvPr id="62" name="Flowchart: Connector 61">
              <a:extLst>
                <a:ext uri="{FF2B5EF4-FFF2-40B4-BE49-F238E27FC236}">
                  <a16:creationId xmlns:a16="http://schemas.microsoft.com/office/drawing/2014/main" id="{43059731-49DB-FD36-0C0A-199F2D4D069A}"/>
                </a:ext>
              </a:extLst>
            </p:cNvPr>
            <p:cNvSpPr/>
            <p:nvPr/>
          </p:nvSpPr>
          <p:spPr>
            <a:xfrm>
              <a:off x="6862303" y="2078688"/>
              <a:ext cx="324476" cy="322354"/>
            </a:xfrm>
            <a:prstGeom prst="flowChartConnector">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3" name="Graphic 62" descr="Research">
              <a:extLst>
                <a:ext uri="{FF2B5EF4-FFF2-40B4-BE49-F238E27FC236}">
                  <a16:creationId xmlns:a16="http://schemas.microsoft.com/office/drawing/2014/main" id="{BD8CB95F-0A6C-96AB-552F-366C2968B8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599719">
              <a:off x="6719955" y="2048238"/>
              <a:ext cx="532158" cy="532158"/>
            </a:xfrm>
            <a:prstGeom prst="rect">
              <a:avLst/>
            </a:prstGeom>
          </p:spPr>
        </p:pic>
      </p:grpSp>
      <p:sp>
        <p:nvSpPr>
          <p:cNvPr id="2" name="TextBox 1">
            <a:extLst>
              <a:ext uri="{FF2B5EF4-FFF2-40B4-BE49-F238E27FC236}">
                <a16:creationId xmlns:a16="http://schemas.microsoft.com/office/drawing/2014/main" id="{54F78AC9-4789-9977-800F-908E43911D51}"/>
              </a:ext>
            </a:extLst>
          </p:cNvPr>
          <p:cNvSpPr txBox="1"/>
          <p:nvPr/>
        </p:nvSpPr>
        <p:spPr>
          <a:xfrm>
            <a:off x="7466414" y="4245009"/>
            <a:ext cx="3742162" cy="1077218"/>
          </a:xfrm>
          <a:prstGeom prst="rect">
            <a:avLst/>
          </a:prstGeom>
          <a:noFill/>
          <a:effectLst>
            <a:outerShdw blurRad="38100" dist="38100" dir="5400000" algn="ctr" rotWithShape="0">
              <a:schemeClr val="tx1">
                <a:alpha val="98000"/>
              </a:schemeClr>
            </a:outerShdw>
          </a:effectLst>
        </p:spPr>
        <p:txBody>
          <a:bodyPr wrap="square" rtlCol="0">
            <a:spAutoFit/>
          </a:bodyPr>
          <a:lstStyle/>
          <a:p>
            <a:r>
              <a:rPr lang="en-IN" sz="3600" dirty="0">
                <a:solidFill>
                  <a:schemeClr val="bg1"/>
                </a:solidFill>
                <a:latin typeface="Bahnschrift Condensed" panose="020B0502040204020203" pitchFamily="34" charset="0"/>
              </a:rPr>
              <a:t>      </a:t>
            </a:r>
            <a:r>
              <a:rPr lang="en-IN" sz="3000" dirty="0">
                <a:solidFill>
                  <a:schemeClr val="accent2">
                    <a:lumMod val="75000"/>
                  </a:schemeClr>
                </a:solidFill>
                <a:latin typeface="Bahnschrift Condensed" panose="020B0502040204020203" pitchFamily="34" charset="0"/>
              </a:rPr>
              <a:t>PRIMARY RESEARCH</a:t>
            </a:r>
          </a:p>
          <a:p>
            <a:pPr marL="514350" indent="-514350">
              <a:buAutoNum type="arabicPeriod" startAt="3"/>
            </a:pPr>
            <a:endParaRPr lang="en-IN" sz="2800" dirty="0">
              <a:solidFill>
                <a:srgbClr val="B3FFAE"/>
              </a:solidFill>
              <a:latin typeface="Bahnschrift Condensed" panose="020B0502040204020203" pitchFamily="34" charset="0"/>
            </a:endParaRPr>
          </a:p>
        </p:txBody>
      </p:sp>
      <p:sp>
        <p:nvSpPr>
          <p:cNvPr id="3" name="TextBox 2">
            <a:extLst>
              <a:ext uri="{FF2B5EF4-FFF2-40B4-BE49-F238E27FC236}">
                <a16:creationId xmlns:a16="http://schemas.microsoft.com/office/drawing/2014/main" id="{D24983B7-440E-5803-2279-864D2B640039}"/>
              </a:ext>
            </a:extLst>
          </p:cNvPr>
          <p:cNvSpPr txBox="1"/>
          <p:nvPr/>
        </p:nvSpPr>
        <p:spPr>
          <a:xfrm>
            <a:off x="7412878" y="4604126"/>
            <a:ext cx="3742162" cy="1077218"/>
          </a:xfrm>
          <a:prstGeom prst="rect">
            <a:avLst/>
          </a:prstGeom>
          <a:noFill/>
          <a:effectLst>
            <a:outerShdw blurRad="38100" dist="38100" dir="5400000" algn="ctr" rotWithShape="0">
              <a:schemeClr val="tx1">
                <a:alpha val="98000"/>
              </a:schemeClr>
            </a:outerShdw>
          </a:effectLst>
        </p:spPr>
        <p:txBody>
          <a:bodyPr wrap="square" rtlCol="0">
            <a:spAutoFit/>
          </a:bodyPr>
          <a:lstStyle/>
          <a:p>
            <a:r>
              <a:rPr lang="en-IN" sz="3600" dirty="0">
                <a:solidFill>
                  <a:schemeClr val="bg1"/>
                </a:solidFill>
                <a:latin typeface="Bahnschrift Condensed" panose="020B0502040204020203" pitchFamily="34" charset="0"/>
              </a:rPr>
              <a:t>      </a:t>
            </a:r>
            <a:r>
              <a:rPr lang="en-IN" sz="3000" dirty="0">
                <a:solidFill>
                  <a:schemeClr val="accent2">
                    <a:lumMod val="75000"/>
                  </a:schemeClr>
                </a:solidFill>
                <a:latin typeface="Bahnschrift Condensed" panose="020B0502040204020203" pitchFamily="34" charset="0"/>
              </a:rPr>
              <a:t>SECONDARY RESEARCH</a:t>
            </a:r>
          </a:p>
          <a:p>
            <a:pPr marL="514350" indent="-514350">
              <a:buAutoNum type="arabicPeriod" startAt="3"/>
            </a:pPr>
            <a:endParaRPr lang="en-IN" sz="2800" dirty="0">
              <a:solidFill>
                <a:srgbClr val="B3FFAE"/>
              </a:solidFill>
              <a:latin typeface="Bahnschrift Condensed" panose="020B0502040204020203" pitchFamily="34" charset="0"/>
            </a:endParaRPr>
          </a:p>
        </p:txBody>
      </p:sp>
      <p:sp>
        <p:nvSpPr>
          <p:cNvPr id="5" name="Oval 4">
            <a:extLst>
              <a:ext uri="{FF2B5EF4-FFF2-40B4-BE49-F238E27FC236}">
                <a16:creationId xmlns:a16="http://schemas.microsoft.com/office/drawing/2014/main" id="{DD4709E2-0421-9BCF-48D3-4D525775E9C7}"/>
              </a:ext>
            </a:extLst>
          </p:cNvPr>
          <p:cNvSpPr/>
          <p:nvPr/>
        </p:nvSpPr>
        <p:spPr>
          <a:xfrm>
            <a:off x="7775345" y="4858590"/>
            <a:ext cx="161480" cy="172410"/>
          </a:xfrm>
          <a:prstGeom prst="ellipse">
            <a:avLst/>
          </a:prstGeom>
          <a:gradFill>
            <a:gsLst>
              <a:gs pos="21000">
                <a:srgbClr val="74B230"/>
              </a:gs>
              <a:gs pos="100000">
                <a:schemeClr val="bg1"/>
              </a:gs>
            </a:gsLst>
            <a:lin ang="189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5172186-CAD9-9757-1D42-752DD6457D8E}"/>
              </a:ext>
            </a:extLst>
          </p:cNvPr>
          <p:cNvSpPr/>
          <p:nvPr/>
        </p:nvSpPr>
        <p:spPr>
          <a:xfrm>
            <a:off x="7763320" y="4452925"/>
            <a:ext cx="161480" cy="172410"/>
          </a:xfrm>
          <a:prstGeom prst="ellipse">
            <a:avLst/>
          </a:prstGeom>
          <a:gradFill>
            <a:gsLst>
              <a:gs pos="21000">
                <a:srgbClr val="74B230"/>
              </a:gs>
              <a:gs pos="100000">
                <a:schemeClr val="bg1"/>
              </a:gs>
            </a:gsLst>
            <a:lin ang="189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25289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510"/>
    </mc:Choice>
    <mc:Fallback xmlns="">
      <p:transition spd="slow" advTm="1851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12192000" cy="6857999"/>
          </a:xfrm>
          <a:prstGeom prst="rect">
            <a:avLst/>
          </a:prstGeom>
          <a:gradFill flip="none" rotWithShape="1">
            <a:gsLst>
              <a:gs pos="0">
                <a:srgbClr val="FFD757"/>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747042" y="1524117"/>
            <a:ext cx="10697915" cy="4749683"/>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00" y="5867998"/>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545462" y="399876"/>
            <a:ext cx="2144993" cy="503625"/>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485025" y="424953"/>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FF00"/>
                </a:solidFill>
                <a:latin typeface="Bahnschrift Light" panose="020B0502040204020203" pitchFamily="34" charset="0"/>
              </a:rPr>
              <a:t>QUERY 10</a:t>
            </a:r>
            <a:endParaRPr lang="en-IN"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2843532" y="238818"/>
            <a:ext cx="8726167" cy="1323439"/>
          </a:xfrm>
          <a:prstGeom prst="rect">
            <a:avLst/>
          </a:prstGeom>
          <a:noFill/>
          <a:effectLst/>
        </p:spPr>
        <p:txBody>
          <a:bodyPr wrap="square" rtlCol="0">
            <a:spAutoFit/>
          </a:bodyPr>
          <a:lstStyle/>
          <a:p>
            <a:r>
              <a:rPr lang="en-US" sz="2600" b="0" i="0" u="none" strike="noStrike" baseline="0" dirty="0">
                <a:solidFill>
                  <a:srgbClr val="000000"/>
                </a:solidFill>
                <a:latin typeface="Bahnschrift Light Condensed" panose="020B0502040204020203" pitchFamily="34" charset="0"/>
              </a:rPr>
              <a:t>Is there any relationship between district investments, vehicles sales and stamps revenue within the same district between FY 2021 </a:t>
            </a:r>
            <a:r>
              <a:rPr lang="en-IN" sz="2600" b="0" i="0" u="none" strike="noStrike" baseline="0" dirty="0">
                <a:solidFill>
                  <a:srgbClr val="000000"/>
                </a:solidFill>
                <a:latin typeface="Bahnschrift Light Condensed" panose="020B0502040204020203" pitchFamily="34" charset="0"/>
              </a:rPr>
              <a:t>and 2022? </a:t>
            </a:r>
            <a:endParaRPr lang="en-US" sz="2600" b="0" i="0" u="none" strike="noStrike" baseline="0" dirty="0">
              <a:solidFill>
                <a:srgbClr val="000000"/>
              </a:solidFill>
              <a:latin typeface="Bahnschrift Light Condensed" panose="020B0502040204020203" pitchFamily="34" charset="0"/>
            </a:endParaRPr>
          </a:p>
          <a:p>
            <a:endParaRPr lang="en-US" sz="2800" b="0" i="0" u="none" strike="noStrike" baseline="0" dirty="0">
              <a:latin typeface="Bahnschrift Light Condensed" panose="020B0502040204020203" pitchFamily="34" charset="0"/>
            </a:endParaRPr>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5152338" y="1309747"/>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5719740" y="1311997"/>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INSIGHTS</a:t>
            </a:r>
          </a:p>
          <a:p>
            <a:endParaRPr lang="en-IN" sz="2800" dirty="0">
              <a:latin typeface="Bahnschrift Light Condensed" panose="020B0502040204020203" pitchFamily="34" charset="0"/>
            </a:endParaRPr>
          </a:p>
        </p:txBody>
      </p:sp>
      <p:sp>
        <p:nvSpPr>
          <p:cNvPr id="5" name="TextBox 4">
            <a:extLst>
              <a:ext uri="{FF2B5EF4-FFF2-40B4-BE49-F238E27FC236}">
                <a16:creationId xmlns:a16="http://schemas.microsoft.com/office/drawing/2014/main" id="{C55F4F28-A6FF-CE0C-C868-D1743535CB95}"/>
              </a:ext>
            </a:extLst>
          </p:cNvPr>
          <p:cNvSpPr txBox="1"/>
          <p:nvPr/>
        </p:nvSpPr>
        <p:spPr>
          <a:xfrm>
            <a:off x="871785" y="2102955"/>
            <a:ext cx="10697914" cy="707886"/>
          </a:xfrm>
          <a:prstGeom prst="rect">
            <a:avLst/>
          </a:prstGeom>
          <a:noFill/>
          <a:effectLst/>
        </p:spPr>
        <p:txBody>
          <a:bodyPr wrap="square" rtlCol="0">
            <a:spAutoFit/>
          </a:bodyPr>
          <a:lstStyle/>
          <a:p>
            <a:r>
              <a:rPr lang="en-US" sz="2000" dirty="0">
                <a:solidFill>
                  <a:schemeClr val="accent2">
                    <a:lumMod val="75000"/>
                  </a:schemeClr>
                </a:solidFill>
                <a:latin typeface="Bahnschrift Light Condensed" panose="020B0502040204020203" pitchFamily="34" charset="0"/>
              </a:rPr>
              <a:t>Yes,</a:t>
            </a:r>
            <a:r>
              <a:rPr lang="en-US" sz="2000" b="0" i="0" u="none" strike="noStrike" baseline="0" dirty="0">
                <a:solidFill>
                  <a:schemeClr val="accent2">
                    <a:lumMod val="75000"/>
                  </a:schemeClr>
                </a:solidFill>
                <a:latin typeface="Bahnschrift Light Condensed" panose="020B0502040204020203" pitchFamily="34" charset="0"/>
              </a:rPr>
              <a:t> there is a latent correlation between E-challan Revenue , District Investment, Vehicle Sales within few districts of    </a:t>
            </a:r>
            <a:r>
              <a:rPr lang="en-US" sz="2000" b="0" i="0" u="none" strike="noStrike" baseline="0" noProof="1">
                <a:solidFill>
                  <a:schemeClr val="accent2">
                    <a:lumMod val="75000"/>
                  </a:schemeClr>
                </a:solidFill>
                <a:latin typeface="Bahnschrift Light Condensed" panose="020B0502040204020203" pitchFamily="34" charset="0"/>
              </a:rPr>
              <a:t>Telengana</a:t>
            </a:r>
            <a:r>
              <a:rPr lang="en-US" sz="2000" b="0" i="0" u="none" strike="noStrike" baseline="0" dirty="0">
                <a:solidFill>
                  <a:schemeClr val="accent2">
                    <a:lumMod val="75000"/>
                  </a:schemeClr>
                </a:solidFill>
                <a:latin typeface="Bahnschrift Light Condensed" panose="020B0502040204020203" pitchFamily="34" charset="0"/>
              </a:rPr>
              <a:t>  Between the FY 2021 and FY 2022.</a:t>
            </a:r>
          </a:p>
        </p:txBody>
      </p:sp>
      <p:sp>
        <p:nvSpPr>
          <p:cNvPr id="8" name="TextBox 7">
            <a:extLst>
              <a:ext uri="{FF2B5EF4-FFF2-40B4-BE49-F238E27FC236}">
                <a16:creationId xmlns:a16="http://schemas.microsoft.com/office/drawing/2014/main" id="{36851FF2-3E2E-B927-5649-79385ED02D84}"/>
              </a:ext>
            </a:extLst>
          </p:cNvPr>
          <p:cNvSpPr txBox="1"/>
          <p:nvPr/>
        </p:nvSpPr>
        <p:spPr>
          <a:xfrm>
            <a:off x="1276989" y="3047505"/>
            <a:ext cx="9670411" cy="3631763"/>
          </a:xfrm>
          <a:prstGeom prst="rect">
            <a:avLst/>
          </a:prstGeom>
          <a:noFill/>
          <a:effectLst/>
        </p:spPr>
        <p:txBody>
          <a:bodyPr wrap="square" rtlCol="0">
            <a:spAutoFit/>
          </a:bodyPr>
          <a:lstStyle/>
          <a:p>
            <a:r>
              <a:rPr lang="en-US" sz="1600" noProof="1">
                <a:solidFill>
                  <a:srgbClr val="C00000"/>
                </a:solidFill>
                <a:latin typeface="Bahnschrift Light Condensed" panose="020B0502040204020203" pitchFamily="34" charset="0"/>
                <a:ea typeface="Calibri Light" panose="020F0302020204030204" pitchFamily="34" charset="0"/>
                <a:cs typeface="Calibri Light" panose="020F0302020204030204" pitchFamily="34" charset="0"/>
              </a:rPr>
              <a:t>District Investment </a:t>
            </a:r>
            <a:r>
              <a:rPr lang="en-US" sz="1600" noProof="1">
                <a:latin typeface="Bahnschrift Light Condensed" panose="020B0502040204020203" pitchFamily="34" charset="0"/>
                <a:ea typeface="Calibri Light" panose="020F0302020204030204" pitchFamily="34" charset="0"/>
                <a:cs typeface="Calibri Light" panose="020F0302020204030204" pitchFamily="34" charset="0"/>
              </a:rPr>
              <a:t>: Rangareddy,Sangareddy,Medchal,Mahabubnagar,Kamareddy these </a:t>
            </a:r>
            <a:r>
              <a:rPr lang="en-US" sz="1600" b="0" i="0" dirty="0">
                <a:effectLst/>
                <a:latin typeface="Bahnschrift Light Condensed" panose="020B0502040204020203" pitchFamily="34" charset="0"/>
              </a:rPr>
              <a:t>Districts have experienced higher sector investment and increased business activities often witness a rise in vehicle sales or any property sales, which can lead to higher E-challan revenue due to increased demand.</a:t>
            </a:r>
            <a:br>
              <a:rPr lang="en-US" sz="1600" b="0" i="0" dirty="0">
                <a:effectLst/>
                <a:latin typeface="Bahnschrift Light Condensed" panose="020B0502040204020203" pitchFamily="34" charset="0"/>
              </a:rPr>
            </a:br>
            <a:endParaRPr lang="en-US" sz="1600" noProof="1">
              <a:latin typeface="Bahnschrift Light Condensed" panose="020B0502040204020203" pitchFamily="34" charset="0"/>
              <a:ea typeface="Calibri Light" panose="020F0302020204030204" pitchFamily="34" charset="0"/>
              <a:cs typeface="Calibri Light" panose="020F0302020204030204" pitchFamily="34" charset="0"/>
            </a:endParaRPr>
          </a:p>
          <a:p>
            <a:r>
              <a:rPr lang="en-US" sz="1600" noProof="1">
                <a:solidFill>
                  <a:srgbClr val="C00000"/>
                </a:solidFill>
                <a:latin typeface="Bahnschrift Light Condensed" panose="020B0502040204020203" pitchFamily="34" charset="0"/>
                <a:ea typeface="Calibri Light" panose="020F0302020204030204" pitchFamily="34" charset="0"/>
                <a:cs typeface="Calibri Light" panose="020F0302020204030204" pitchFamily="34" charset="0"/>
              </a:rPr>
              <a:t>Vehicle sales</a:t>
            </a:r>
            <a:r>
              <a:rPr lang="en-US" sz="1600" noProof="1">
                <a:latin typeface="Bahnschrift Light Condensed" panose="020B0502040204020203" pitchFamily="34" charset="0"/>
                <a:ea typeface="Calibri Light" panose="020F0302020204030204" pitchFamily="34" charset="0"/>
                <a:cs typeface="Calibri Light" panose="020F0302020204030204" pitchFamily="34" charset="0"/>
              </a:rPr>
              <a:t>: </a:t>
            </a:r>
            <a:r>
              <a:rPr lang="en-US" sz="1600" b="0" i="0" dirty="0">
                <a:solidFill>
                  <a:schemeClr val="tx1">
                    <a:lumMod val="95000"/>
                    <a:lumOff val="5000"/>
                  </a:schemeClr>
                </a:solidFill>
                <a:effectLst/>
                <a:latin typeface="Bahnschrift Light Condensed" panose="020B0502040204020203" pitchFamily="34" charset="0"/>
              </a:rPr>
              <a:t>The Telangana government's TS_IPASS implementation has stimulated the arrival of numerous businesses in sectors. These businesses are expanding, resulting in a growing workforce. Many employees are opting for two-wheelers or vehicles for commuting, leading to a notable increase in E-challan revenue.</a:t>
            </a:r>
            <a:br>
              <a:rPr lang="en-US" sz="1600" noProof="1">
                <a:solidFill>
                  <a:schemeClr val="tx1">
                    <a:lumMod val="95000"/>
                    <a:lumOff val="5000"/>
                  </a:schemeClr>
                </a:solidFill>
                <a:latin typeface="Bahnschrift Light Condensed" panose="020B0502040204020203" pitchFamily="34" charset="0"/>
                <a:ea typeface="Calibri Light" panose="020F0302020204030204" pitchFamily="34" charset="0"/>
                <a:cs typeface="Calibri Light" panose="020F0302020204030204" pitchFamily="34" charset="0"/>
              </a:rPr>
            </a:br>
            <a:endParaRPr lang="en-US" sz="1600" noProof="1">
              <a:solidFill>
                <a:schemeClr val="tx1">
                  <a:lumMod val="95000"/>
                  <a:lumOff val="5000"/>
                </a:schemeClr>
              </a:solidFill>
              <a:latin typeface="Bahnschrift Light Condensed" panose="020B0502040204020203" pitchFamily="34" charset="0"/>
              <a:ea typeface="Calibri Light" panose="020F0302020204030204" pitchFamily="34" charset="0"/>
              <a:cs typeface="Calibri Light" panose="020F0302020204030204" pitchFamily="34" charset="0"/>
            </a:endParaRPr>
          </a:p>
          <a:p>
            <a:r>
              <a:rPr lang="en-US" sz="1600" noProof="1">
                <a:solidFill>
                  <a:srgbClr val="C00000"/>
                </a:solidFill>
                <a:latin typeface="Bahnschrift Light Condensed" panose="020B0502040204020203" pitchFamily="34" charset="0"/>
                <a:ea typeface="Calibri Light" panose="020F0302020204030204" pitchFamily="34" charset="0"/>
                <a:cs typeface="Calibri Light" panose="020F0302020204030204" pitchFamily="34" charset="0"/>
              </a:rPr>
              <a:t>E-challan Revenue</a:t>
            </a:r>
            <a:r>
              <a:rPr lang="en-US" sz="1600" noProof="1">
                <a:latin typeface="Bahnschrift Light Condensed" panose="020B0502040204020203" pitchFamily="34" charset="0"/>
                <a:ea typeface="Calibri Light" panose="020F0302020204030204" pitchFamily="34" charset="0"/>
                <a:cs typeface="Calibri Light" panose="020F0302020204030204" pitchFamily="34" charset="0"/>
              </a:rPr>
              <a:t>: Rangareddy,Sangareddy,Medchal,Hydreabad these </a:t>
            </a:r>
            <a:r>
              <a:rPr lang="en-US" sz="1600" b="0" i="0" dirty="0">
                <a:effectLst/>
                <a:latin typeface="Bahnschrift Light Condensed" panose="020B0502040204020203" pitchFamily="34" charset="0"/>
              </a:rPr>
              <a:t>Districts have experienced higher </a:t>
            </a:r>
            <a:r>
              <a:rPr lang="en-US" sz="1600" dirty="0">
                <a:latin typeface="Bahnschrift Light Condensed" panose="020B0502040204020203" pitchFamily="34" charset="0"/>
              </a:rPr>
              <a:t>E-challan Revenue.</a:t>
            </a:r>
            <a:r>
              <a:rPr lang="en-US" sz="1600" b="0" i="0" dirty="0">
                <a:solidFill>
                  <a:srgbClr val="374151"/>
                </a:solidFill>
                <a:effectLst/>
                <a:latin typeface="Bahnschrift Light Condensed" panose="020B0502040204020203" pitchFamily="34" charset="0"/>
              </a:rPr>
              <a:t> </a:t>
            </a:r>
            <a:r>
              <a:rPr lang="en-US" sz="1600" b="0" i="0" dirty="0">
                <a:solidFill>
                  <a:schemeClr val="tx1">
                    <a:lumMod val="95000"/>
                    <a:lumOff val="5000"/>
                  </a:schemeClr>
                </a:solidFill>
                <a:effectLst/>
                <a:latin typeface="Bahnschrift Light Condensed" panose="020B0502040204020203" pitchFamily="34" charset="0"/>
              </a:rPr>
              <a:t>When E-challan revenue increases, governments have more funds available for various other sector projects that can attracts more investments , such as infrastructure, healthcare, Development and many more.</a:t>
            </a:r>
            <a:endParaRPr lang="en-US" sz="1600" noProof="1">
              <a:solidFill>
                <a:schemeClr val="tx1">
                  <a:lumMod val="95000"/>
                  <a:lumOff val="5000"/>
                </a:schemeClr>
              </a:solidFill>
              <a:latin typeface="Bahnschrift Light Condensed" panose="020B0502040204020203" pitchFamily="34" charset="0"/>
              <a:ea typeface="Calibri Light" panose="020F0302020204030204" pitchFamily="34" charset="0"/>
              <a:cs typeface="Calibri Light" panose="020F0302020204030204" pitchFamily="34" charset="0"/>
            </a:endParaRPr>
          </a:p>
          <a:p>
            <a:br>
              <a:rPr lang="en-US" b="0" i="0" u="none" strike="noStrike" baseline="0" dirty="0">
                <a:latin typeface="Bahnschrift Light Condensed" panose="020B0502040204020203" pitchFamily="34" charset="0"/>
              </a:rPr>
            </a:br>
            <a:br>
              <a:rPr lang="en-US" b="0" i="0" u="none" strike="noStrike" baseline="0" dirty="0">
                <a:latin typeface="Bahnschrift Light Condensed" panose="020B0502040204020203" pitchFamily="34" charset="0"/>
              </a:rPr>
            </a:br>
            <a:endParaRPr lang="en-US" b="0" i="0" u="none" strike="noStrike" baseline="0" dirty="0">
              <a:latin typeface="Bahnschrift Light Condensed" panose="020B0502040204020203" pitchFamily="34" charset="0"/>
            </a:endParaRPr>
          </a:p>
        </p:txBody>
      </p:sp>
    </p:spTree>
    <p:extLst>
      <p:ext uri="{BB962C8B-B14F-4D97-AF65-F5344CB8AC3E}">
        <p14:creationId xmlns:p14="http://schemas.microsoft.com/office/powerpoint/2010/main" val="34463992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17983"/>
    </mc:Choice>
    <mc:Fallback xmlns="">
      <p:transition spd="slow" advTm="11798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34361" y="0"/>
            <a:ext cx="12192000" cy="6858000"/>
          </a:xfrm>
          <a:prstGeom prst="rect">
            <a:avLst/>
          </a:prstGeom>
          <a:gradFill flip="none" rotWithShape="1">
            <a:gsLst>
              <a:gs pos="0">
                <a:srgbClr val="92D050"/>
              </a:gs>
              <a:gs pos="100000">
                <a:schemeClr val="bg1"/>
              </a:gs>
            </a:gsLst>
            <a:lin ang="162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3" name="Arrow: Pentagon 2">
            <a:extLst>
              <a:ext uri="{FF2B5EF4-FFF2-40B4-BE49-F238E27FC236}">
                <a16:creationId xmlns:a16="http://schemas.microsoft.com/office/drawing/2014/main" id="{0AEFC2DC-DC11-2DFD-CBA7-FE398A591187}"/>
              </a:ext>
            </a:extLst>
          </p:cNvPr>
          <p:cNvSpPr/>
          <p:nvPr/>
        </p:nvSpPr>
        <p:spPr>
          <a:xfrm>
            <a:off x="422195" y="278276"/>
            <a:ext cx="2215124" cy="521780"/>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535151" y="313963"/>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FF00"/>
                </a:solidFill>
                <a:latin typeface="Bahnschrift Light" panose="020B0502040204020203" pitchFamily="34" charset="0"/>
              </a:rPr>
              <a:t>QUERY 11</a:t>
            </a:r>
            <a:endParaRPr lang="en-IN" dirty="0">
              <a:solidFill>
                <a:srgbClr val="FFFF00"/>
              </a:solidFill>
              <a:latin typeface="Bahnschrift Light" panose="020B0502040204020203" pitchFamily="34" charset="0"/>
            </a:endParaRPr>
          </a:p>
        </p:txBody>
      </p:sp>
      <p:sp>
        <p:nvSpPr>
          <p:cNvPr id="6" name="TextBox 5">
            <a:extLst>
              <a:ext uri="{FF2B5EF4-FFF2-40B4-BE49-F238E27FC236}">
                <a16:creationId xmlns:a16="http://schemas.microsoft.com/office/drawing/2014/main" id="{7C339783-0EFA-10F7-934C-2FBBEBD293B9}"/>
              </a:ext>
            </a:extLst>
          </p:cNvPr>
          <p:cNvSpPr txBox="1"/>
          <p:nvPr/>
        </p:nvSpPr>
        <p:spPr>
          <a:xfrm>
            <a:off x="2764893" y="278276"/>
            <a:ext cx="9265172" cy="830997"/>
          </a:xfrm>
          <a:prstGeom prst="rect">
            <a:avLst/>
          </a:prstGeom>
          <a:noFill/>
          <a:effectLst/>
        </p:spPr>
        <p:txBody>
          <a:bodyPr wrap="square" rtlCol="0">
            <a:spAutoFit/>
          </a:bodyPr>
          <a:lstStyle/>
          <a:p>
            <a:r>
              <a:rPr lang="en-US" sz="2400" b="0" i="0" u="none" strike="noStrike" baseline="0" dirty="0">
                <a:solidFill>
                  <a:srgbClr val="000000"/>
                </a:solidFill>
                <a:latin typeface="Bahnschrift Light Condensed" panose="020B0502040204020203" pitchFamily="34" charset="0"/>
              </a:rPr>
              <a:t>Are there any particular sectors that have shown substantial investment in multiple districts between FY 2021 and 2022? </a:t>
            </a:r>
            <a:endParaRPr lang="en-US" sz="2400" b="0" i="0" u="none" strike="noStrike" baseline="0" dirty="0">
              <a:latin typeface="Bahnschrift Light Condensed" panose="020B0502040204020203" pitchFamily="34" charset="0"/>
            </a:endParaRPr>
          </a:p>
        </p:txBody>
      </p:sp>
      <p:grpSp>
        <p:nvGrpSpPr>
          <p:cNvPr id="36" name="Group 35">
            <a:extLst>
              <a:ext uri="{FF2B5EF4-FFF2-40B4-BE49-F238E27FC236}">
                <a16:creationId xmlns:a16="http://schemas.microsoft.com/office/drawing/2014/main" id="{8B16B4E6-6305-0F5B-3DA3-1A650961BE1A}"/>
              </a:ext>
            </a:extLst>
          </p:cNvPr>
          <p:cNvGrpSpPr/>
          <p:nvPr/>
        </p:nvGrpSpPr>
        <p:grpSpPr>
          <a:xfrm>
            <a:off x="920704" y="2128953"/>
            <a:ext cx="10350906" cy="3709367"/>
            <a:chOff x="920704" y="1710447"/>
            <a:chExt cx="10350906" cy="3709367"/>
          </a:xfrm>
        </p:grpSpPr>
        <p:grpSp>
          <p:nvGrpSpPr>
            <p:cNvPr id="9" name="Group 8">
              <a:extLst>
                <a:ext uri="{FF2B5EF4-FFF2-40B4-BE49-F238E27FC236}">
                  <a16:creationId xmlns:a16="http://schemas.microsoft.com/office/drawing/2014/main" id="{F2806C0B-F0F4-9F7C-B530-4FE15EF3F278}"/>
                </a:ext>
              </a:extLst>
            </p:cNvPr>
            <p:cNvGrpSpPr/>
            <p:nvPr/>
          </p:nvGrpSpPr>
          <p:grpSpPr>
            <a:xfrm>
              <a:off x="920704" y="2321866"/>
              <a:ext cx="3333484" cy="3029615"/>
              <a:chOff x="7772400" y="844774"/>
              <a:chExt cx="2683933" cy="2355627"/>
            </a:xfrm>
          </p:grpSpPr>
          <p:pic>
            <p:nvPicPr>
              <p:cNvPr id="11" name="Picture 10">
                <a:extLst>
                  <a:ext uri="{FF2B5EF4-FFF2-40B4-BE49-F238E27FC236}">
                    <a16:creationId xmlns:a16="http://schemas.microsoft.com/office/drawing/2014/main" id="{35E40D42-D82E-2A84-358E-644D4C4397B5}"/>
                  </a:ext>
                </a:extLst>
              </p:cNvPr>
              <p:cNvPicPr>
                <a:picLocks noChangeAspect="1"/>
              </p:cNvPicPr>
              <p:nvPr/>
            </p:nvPicPr>
            <p:blipFill>
              <a:blip r:embed="rId3">
                <a:extLst>
                  <a:ext uri="{28A0092B-C50C-407E-A947-70E740481C1C}">
                    <a14:useLocalDpi xmlns:a14="http://schemas.microsoft.com/office/drawing/2010/main" val="0"/>
                  </a:ext>
                </a:extLst>
              </a:blip>
              <a:srcRect l="5038" r="1485" b="6510"/>
              <a:stretch>
                <a:fillRect/>
              </a:stretch>
            </p:blipFill>
            <p:spPr>
              <a:xfrm>
                <a:off x="7772400" y="844774"/>
                <a:ext cx="2683933" cy="2355627"/>
              </a:xfrm>
              <a:custGeom>
                <a:avLst/>
                <a:gdLst>
                  <a:gd name="connsiteX0" fmla="*/ 392612 w 2683933"/>
                  <a:gd name="connsiteY0" fmla="*/ 0 h 2355627"/>
                  <a:gd name="connsiteX1" fmla="*/ 2291321 w 2683933"/>
                  <a:gd name="connsiteY1" fmla="*/ 0 h 2355627"/>
                  <a:gd name="connsiteX2" fmla="*/ 2683933 w 2683933"/>
                  <a:gd name="connsiteY2" fmla="*/ 392612 h 2355627"/>
                  <a:gd name="connsiteX3" fmla="*/ 2683933 w 2683933"/>
                  <a:gd name="connsiteY3" fmla="*/ 1963015 h 2355627"/>
                  <a:gd name="connsiteX4" fmla="*/ 2291321 w 2683933"/>
                  <a:gd name="connsiteY4" fmla="*/ 2355627 h 2355627"/>
                  <a:gd name="connsiteX5" fmla="*/ 392612 w 2683933"/>
                  <a:gd name="connsiteY5" fmla="*/ 2355627 h 2355627"/>
                  <a:gd name="connsiteX6" fmla="*/ 0 w 2683933"/>
                  <a:gd name="connsiteY6" fmla="*/ 1963015 h 2355627"/>
                  <a:gd name="connsiteX7" fmla="*/ 0 w 2683933"/>
                  <a:gd name="connsiteY7" fmla="*/ 392612 h 2355627"/>
                  <a:gd name="connsiteX8" fmla="*/ 392612 w 2683933"/>
                  <a:gd name="connsiteY8" fmla="*/ 0 h 235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3933" h="2355627">
                    <a:moveTo>
                      <a:pt x="392612" y="0"/>
                    </a:moveTo>
                    <a:lnTo>
                      <a:pt x="2291321" y="0"/>
                    </a:lnTo>
                    <a:cubicBezTo>
                      <a:pt x="2508155" y="0"/>
                      <a:pt x="2683933" y="175778"/>
                      <a:pt x="2683933" y="392612"/>
                    </a:cubicBezTo>
                    <a:lnTo>
                      <a:pt x="2683933" y="1963015"/>
                    </a:lnTo>
                    <a:cubicBezTo>
                      <a:pt x="2683933" y="2179849"/>
                      <a:pt x="2508155" y="2355627"/>
                      <a:pt x="2291321" y="2355627"/>
                    </a:cubicBezTo>
                    <a:lnTo>
                      <a:pt x="392612" y="2355627"/>
                    </a:lnTo>
                    <a:cubicBezTo>
                      <a:pt x="175778" y="2355627"/>
                      <a:pt x="0" y="2179849"/>
                      <a:pt x="0" y="1963015"/>
                    </a:cubicBezTo>
                    <a:lnTo>
                      <a:pt x="0" y="392612"/>
                    </a:lnTo>
                    <a:cubicBezTo>
                      <a:pt x="0" y="175778"/>
                      <a:pt x="175778" y="0"/>
                      <a:pt x="392612" y="0"/>
                    </a:cubicBezTo>
                    <a:close/>
                  </a:path>
                </a:pathLst>
              </a:custGeom>
              <a:effectLst>
                <a:outerShdw blurRad="101600" dist="50800" dir="13500000" algn="br" rotWithShape="0">
                  <a:prstClr val="black">
                    <a:alpha val="60000"/>
                  </a:prstClr>
                </a:outerShdw>
              </a:effectLst>
            </p:spPr>
          </p:pic>
          <p:pic>
            <p:nvPicPr>
              <p:cNvPr id="16" name="Picture 15">
                <a:extLst>
                  <a:ext uri="{FF2B5EF4-FFF2-40B4-BE49-F238E27FC236}">
                    <a16:creationId xmlns:a16="http://schemas.microsoft.com/office/drawing/2014/main" id="{EE2A7348-6F9B-3867-91A1-DC1AAB5BF581}"/>
                  </a:ext>
                </a:extLst>
              </p:cNvPr>
              <p:cNvPicPr>
                <a:picLocks noChangeAspect="1"/>
              </p:cNvPicPr>
              <p:nvPr/>
            </p:nvPicPr>
            <p:blipFill>
              <a:blip r:embed="rId3">
                <a:extLst>
                  <a:ext uri="{28A0092B-C50C-407E-A947-70E740481C1C}">
                    <a14:useLocalDpi xmlns:a14="http://schemas.microsoft.com/office/drawing/2010/main" val="0"/>
                  </a:ext>
                </a:extLst>
              </a:blip>
              <a:srcRect l="5038" r="1485" b="6510"/>
              <a:stretch>
                <a:fillRect/>
              </a:stretch>
            </p:blipFill>
            <p:spPr>
              <a:xfrm>
                <a:off x="7772400" y="844774"/>
                <a:ext cx="2683933" cy="2355627"/>
              </a:xfrm>
              <a:custGeom>
                <a:avLst/>
                <a:gdLst>
                  <a:gd name="connsiteX0" fmla="*/ 392612 w 2683933"/>
                  <a:gd name="connsiteY0" fmla="*/ 0 h 2355627"/>
                  <a:gd name="connsiteX1" fmla="*/ 2291321 w 2683933"/>
                  <a:gd name="connsiteY1" fmla="*/ 0 h 2355627"/>
                  <a:gd name="connsiteX2" fmla="*/ 2683933 w 2683933"/>
                  <a:gd name="connsiteY2" fmla="*/ 392612 h 2355627"/>
                  <a:gd name="connsiteX3" fmla="*/ 2683933 w 2683933"/>
                  <a:gd name="connsiteY3" fmla="*/ 1963015 h 2355627"/>
                  <a:gd name="connsiteX4" fmla="*/ 2291321 w 2683933"/>
                  <a:gd name="connsiteY4" fmla="*/ 2355627 h 2355627"/>
                  <a:gd name="connsiteX5" fmla="*/ 392612 w 2683933"/>
                  <a:gd name="connsiteY5" fmla="*/ 2355627 h 2355627"/>
                  <a:gd name="connsiteX6" fmla="*/ 0 w 2683933"/>
                  <a:gd name="connsiteY6" fmla="*/ 1963015 h 2355627"/>
                  <a:gd name="connsiteX7" fmla="*/ 0 w 2683933"/>
                  <a:gd name="connsiteY7" fmla="*/ 392612 h 2355627"/>
                  <a:gd name="connsiteX8" fmla="*/ 392612 w 2683933"/>
                  <a:gd name="connsiteY8" fmla="*/ 0 h 235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3933" h="2355627">
                    <a:moveTo>
                      <a:pt x="392612" y="0"/>
                    </a:moveTo>
                    <a:lnTo>
                      <a:pt x="2291321" y="0"/>
                    </a:lnTo>
                    <a:cubicBezTo>
                      <a:pt x="2508155" y="0"/>
                      <a:pt x="2683933" y="175778"/>
                      <a:pt x="2683933" y="392612"/>
                    </a:cubicBezTo>
                    <a:lnTo>
                      <a:pt x="2683933" y="1963015"/>
                    </a:lnTo>
                    <a:cubicBezTo>
                      <a:pt x="2683933" y="2179849"/>
                      <a:pt x="2508155" y="2355627"/>
                      <a:pt x="2291321" y="2355627"/>
                    </a:cubicBezTo>
                    <a:lnTo>
                      <a:pt x="392612" y="2355627"/>
                    </a:lnTo>
                    <a:cubicBezTo>
                      <a:pt x="175778" y="2355627"/>
                      <a:pt x="0" y="2179849"/>
                      <a:pt x="0" y="1963015"/>
                    </a:cubicBezTo>
                    <a:lnTo>
                      <a:pt x="0" y="392612"/>
                    </a:lnTo>
                    <a:cubicBezTo>
                      <a:pt x="0" y="175778"/>
                      <a:pt x="175778" y="0"/>
                      <a:pt x="392612" y="0"/>
                    </a:cubicBezTo>
                    <a:close/>
                  </a:path>
                </a:pathLst>
              </a:custGeom>
              <a:effectLst>
                <a:outerShdw blurRad="101600" dist="50800" dir="2700000" algn="tl" rotWithShape="0">
                  <a:prstClr val="black">
                    <a:alpha val="60000"/>
                  </a:prstClr>
                </a:outerShdw>
              </a:effectLst>
            </p:spPr>
          </p:pic>
        </p:grpSp>
        <p:grpSp>
          <p:nvGrpSpPr>
            <p:cNvPr id="17" name="Group 16">
              <a:extLst>
                <a:ext uri="{FF2B5EF4-FFF2-40B4-BE49-F238E27FC236}">
                  <a16:creationId xmlns:a16="http://schemas.microsoft.com/office/drawing/2014/main" id="{588FCBD6-4CC9-15EB-1755-CD7C4116C3AD}"/>
                </a:ext>
              </a:extLst>
            </p:cNvPr>
            <p:cNvGrpSpPr/>
            <p:nvPr/>
          </p:nvGrpSpPr>
          <p:grpSpPr>
            <a:xfrm>
              <a:off x="4451130" y="2338464"/>
              <a:ext cx="3333484" cy="3029615"/>
              <a:chOff x="7302500" y="2225352"/>
              <a:chExt cx="3041650" cy="2778448"/>
            </a:xfrm>
          </p:grpSpPr>
          <p:pic>
            <p:nvPicPr>
              <p:cNvPr id="18" name="Picture 17">
                <a:extLst>
                  <a:ext uri="{FF2B5EF4-FFF2-40B4-BE49-F238E27FC236}">
                    <a16:creationId xmlns:a16="http://schemas.microsoft.com/office/drawing/2014/main" id="{8BA18360-90B0-8271-DD71-A6DC52A67AB8}"/>
                  </a:ext>
                </a:extLst>
              </p:cNvPr>
              <p:cNvPicPr>
                <a:picLocks noChangeAspect="1"/>
              </p:cNvPicPr>
              <p:nvPr/>
            </p:nvPicPr>
            <p:blipFill>
              <a:blip r:embed="rId4"/>
              <a:srcRect l="3559" t="1982" r="9101" b="1740"/>
              <a:stretch>
                <a:fillRect/>
              </a:stretch>
            </p:blipFill>
            <p:spPr>
              <a:xfrm>
                <a:off x="7302500" y="2225352"/>
                <a:ext cx="3041650" cy="2774950"/>
              </a:xfrm>
              <a:custGeom>
                <a:avLst/>
                <a:gdLst>
                  <a:gd name="connsiteX0" fmla="*/ 462501 w 3041650"/>
                  <a:gd name="connsiteY0" fmla="*/ 0 h 2774950"/>
                  <a:gd name="connsiteX1" fmla="*/ 2579149 w 3041650"/>
                  <a:gd name="connsiteY1" fmla="*/ 0 h 2774950"/>
                  <a:gd name="connsiteX2" fmla="*/ 3041650 w 3041650"/>
                  <a:gd name="connsiteY2" fmla="*/ 462501 h 2774950"/>
                  <a:gd name="connsiteX3" fmla="*/ 3041650 w 3041650"/>
                  <a:gd name="connsiteY3" fmla="*/ 2312449 h 2774950"/>
                  <a:gd name="connsiteX4" fmla="*/ 2579149 w 3041650"/>
                  <a:gd name="connsiteY4" fmla="*/ 2774950 h 2774950"/>
                  <a:gd name="connsiteX5" fmla="*/ 462501 w 3041650"/>
                  <a:gd name="connsiteY5" fmla="*/ 2774950 h 2774950"/>
                  <a:gd name="connsiteX6" fmla="*/ 0 w 3041650"/>
                  <a:gd name="connsiteY6" fmla="*/ 2312449 h 2774950"/>
                  <a:gd name="connsiteX7" fmla="*/ 0 w 3041650"/>
                  <a:gd name="connsiteY7" fmla="*/ 462501 h 2774950"/>
                  <a:gd name="connsiteX8" fmla="*/ 462501 w 3041650"/>
                  <a:gd name="connsiteY8" fmla="*/ 0 h 277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1650" h="2774950">
                    <a:moveTo>
                      <a:pt x="462501" y="0"/>
                    </a:moveTo>
                    <a:lnTo>
                      <a:pt x="2579149" y="0"/>
                    </a:lnTo>
                    <a:cubicBezTo>
                      <a:pt x="2834581" y="0"/>
                      <a:pt x="3041650" y="207069"/>
                      <a:pt x="3041650" y="462501"/>
                    </a:cubicBezTo>
                    <a:lnTo>
                      <a:pt x="3041650" y="2312449"/>
                    </a:lnTo>
                    <a:cubicBezTo>
                      <a:pt x="3041650" y="2567881"/>
                      <a:pt x="2834581" y="2774950"/>
                      <a:pt x="2579149" y="2774950"/>
                    </a:cubicBezTo>
                    <a:lnTo>
                      <a:pt x="462501" y="2774950"/>
                    </a:lnTo>
                    <a:cubicBezTo>
                      <a:pt x="207069" y="2774950"/>
                      <a:pt x="0" y="2567881"/>
                      <a:pt x="0" y="2312449"/>
                    </a:cubicBezTo>
                    <a:lnTo>
                      <a:pt x="0" y="462501"/>
                    </a:lnTo>
                    <a:cubicBezTo>
                      <a:pt x="0" y="207069"/>
                      <a:pt x="207069" y="0"/>
                      <a:pt x="462501" y="0"/>
                    </a:cubicBezTo>
                    <a:close/>
                  </a:path>
                </a:pathLst>
              </a:custGeom>
              <a:effectLst>
                <a:outerShdw blurRad="101600" dist="50800" dir="13500000" algn="br" rotWithShape="0">
                  <a:prstClr val="black">
                    <a:alpha val="60000"/>
                  </a:prstClr>
                </a:outerShdw>
              </a:effectLst>
            </p:spPr>
          </p:pic>
          <p:pic>
            <p:nvPicPr>
              <p:cNvPr id="19" name="Picture 18">
                <a:extLst>
                  <a:ext uri="{FF2B5EF4-FFF2-40B4-BE49-F238E27FC236}">
                    <a16:creationId xmlns:a16="http://schemas.microsoft.com/office/drawing/2014/main" id="{06AF5271-01FC-644A-3182-0AC283AD7556}"/>
                  </a:ext>
                </a:extLst>
              </p:cNvPr>
              <p:cNvPicPr>
                <a:picLocks noChangeAspect="1"/>
              </p:cNvPicPr>
              <p:nvPr/>
            </p:nvPicPr>
            <p:blipFill>
              <a:blip r:embed="rId4"/>
              <a:srcRect l="3559" t="1982" r="9101" b="1740"/>
              <a:stretch>
                <a:fillRect/>
              </a:stretch>
            </p:blipFill>
            <p:spPr>
              <a:xfrm>
                <a:off x="7302500" y="2228850"/>
                <a:ext cx="3041650" cy="2774950"/>
              </a:xfrm>
              <a:custGeom>
                <a:avLst/>
                <a:gdLst>
                  <a:gd name="connsiteX0" fmla="*/ 462501 w 3041650"/>
                  <a:gd name="connsiteY0" fmla="*/ 0 h 2774950"/>
                  <a:gd name="connsiteX1" fmla="*/ 2579149 w 3041650"/>
                  <a:gd name="connsiteY1" fmla="*/ 0 h 2774950"/>
                  <a:gd name="connsiteX2" fmla="*/ 3041650 w 3041650"/>
                  <a:gd name="connsiteY2" fmla="*/ 462501 h 2774950"/>
                  <a:gd name="connsiteX3" fmla="*/ 3041650 w 3041650"/>
                  <a:gd name="connsiteY3" fmla="*/ 2312449 h 2774950"/>
                  <a:gd name="connsiteX4" fmla="*/ 2579149 w 3041650"/>
                  <a:gd name="connsiteY4" fmla="*/ 2774950 h 2774950"/>
                  <a:gd name="connsiteX5" fmla="*/ 462501 w 3041650"/>
                  <a:gd name="connsiteY5" fmla="*/ 2774950 h 2774950"/>
                  <a:gd name="connsiteX6" fmla="*/ 0 w 3041650"/>
                  <a:gd name="connsiteY6" fmla="*/ 2312449 h 2774950"/>
                  <a:gd name="connsiteX7" fmla="*/ 0 w 3041650"/>
                  <a:gd name="connsiteY7" fmla="*/ 462501 h 2774950"/>
                  <a:gd name="connsiteX8" fmla="*/ 462501 w 3041650"/>
                  <a:gd name="connsiteY8" fmla="*/ 0 h 277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1650" h="2774950">
                    <a:moveTo>
                      <a:pt x="462501" y="0"/>
                    </a:moveTo>
                    <a:lnTo>
                      <a:pt x="2579149" y="0"/>
                    </a:lnTo>
                    <a:cubicBezTo>
                      <a:pt x="2834581" y="0"/>
                      <a:pt x="3041650" y="207069"/>
                      <a:pt x="3041650" y="462501"/>
                    </a:cubicBezTo>
                    <a:lnTo>
                      <a:pt x="3041650" y="2312449"/>
                    </a:lnTo>
                    <a:cubicBezTo>
                      <a:pt x="3041650" y="2567881"/>
                      <a:pt x="2834581" y="2774950"/>
                      <a:pt x="2579149" y="2774950"/>
                    </a:cubicBezTo>
                    <a:lnTo>
                      <a:pt x="462501" y="2774950"/>
                    </a:lnTo>
                    <a:cubicBezTo>
                      <a:pt x="207069" y="2774950"/>
                      <a:pt x="0" y="2567881"/>
                      <a:pt x="0" y="2312449"/>
                    </a:cubicBezTo>
                    <a:lnTo>
                      <a:pt x="0" y="462501"/>
                    </a:lnTo>
                    <a:cubicBezTo>
                      <a:pt x="0" y="207069"/>
                      <a:pt x="207069" y="0"/>
                      <a:pt x="462501" y="0"/>
                    </a:cubicBezTo>
                    <a:close/>
                  </a:path>
                </a:pathLst>
              </a:custGeom>
              <a:effectLst>
                <a:outerShdw blurRad="101600" dist="50800" dir="2700000" algn="tl" rotWithShape="0">
                  <a:prstClr val="black">
                    <a:alpha val="60000"/>
                  </a:prstClr>
                </a:outerShdw>
              </a:effectLst>
            </p:spPr>
          </p:pic>
        </p:grpSp>
        <p:grpSp>
          <p:nvGrpSpPr>
            <p:cNvPr id="20" name="Group 19">
              <a:extLst>
                <a:ext uri="{FF2B5EF4-FFF2-40B4-BE49-F238E27FC236}">
                  <a16:creationId xmlns:a16="http://schemas.microsoft.com/office/drawing/2014/main" id="{01B83AC3-05E5-1C97-F37E-29253AB25C30}"/>
                </a:ext>
              </a:extLst>
            </p:cNvPr>
            <p:cNvGrpSpPr/>
            <p:nvPr/>
          </p:nvGrpSpPr>
          <p:grpSpPr>
            <a:xfrm>
              <a:off x="7892961" y="2286731"/>
              <a:ext cx="3378649" cy="3133083"/>
              <a:chOff x="7152624" y="1887858"/>
              <a:chExt cx="2882492" cy="2842892"/>
            </a:xfrm>
          </p:grpSpPr>
          <p:pic>
            <p:nvPicPr>
              <p:cNvPr id="21" name="Picture 20">
                <a:extLst>
                  <a:ext uri="{FF2B5EF4-FFF2-40B4-BE49-F238E27FC236}">
                    <a16:creationId xmlns:a16="http://schemas.microsoft.com/office/drawing/2014/main" id="{41E33B9F-F795-82EA-4C48-CEBE1A2658DC}"/>
                  </a:ext>
                </a:extLst>
              </p:cNvPr>
              <p:cNvPicPr>
                <a:picLocks noChangeAspect="1"/>
              </p:cNvPicPr>
              <p:nvPr/>
            </p:nvPicPr>
            <p:blipFill>
              <a:blip r:embed="rId5">
                <a:extLst>
                  <a:ext uri="{28A0092B-C50C-407E-A947-70E740481C1C}">
                    <a14:useLocalDpi xmlns:a14="http://schemas.microsoft.com/office/drawing/2010/main" val="0"/>
                  </a:ext>
                </a:extLst>
              </a:blip>
              <a:srcRect l="2139" r="18311" b="803"/>
              <a:stretch>
                <a:fillRect/>
              </a:stretch>
            </p:blipFill>
            <p:spPr>
              <a:xfrm>
                <a:off x="7152624" y="1887858"/>
                <a:ext cx="2870200" cy="2842892"/>
              </a:xfrm>
              <a:custGeom>
                <a:avLst/>
                <a:gdLst>
                  <a:gd name="connsiteX0" fmla="*/ 473825 w 2870200"/>
                  <a:gd name="connsiteY0" fmla="*/ 0 h 2842892"/>
                  <a:gd name="connsiteX1" fmla="*/ 2396375 w 2870200"/>
                  <a:gd name="connsiteY1" fmla="*/ 0 h 2842892"/>
                  <a:gd name="connsiteX2" fmla="*/ 2870200 w 2870200"/>
                  <a:gd name="connsiteY2" fmla="*/ 473825 h 2842892"/>
                  <a:gd name="connsiteX3" fmla="*/ 2870200 w 2870200"/>
                  <a:gd name="connsiteY3" fmla="*/ 2369067 h 2842892"/>
                  <a:gd name="connsiteX4" fmla="*/ 2396375 w 2870200"/>
                  <a:gd name="connsiteY4" fmla="*/ 2842892 h 2842892"/>
                  <a:gd name="connsiteX5" fmla="*/ 473825 w 2870200"/>
                  <a:gd name="connsiteY5" fmla="*/ 2842892 h 2842892"/>
                  <a:gd name="connsiteX6" fmla="*/ 0 w 2870200"/>
                  <a:gd name="connsiteY6" fmla="*/ 2369067 h 2842892"/>
                  <a:gd name="connsiteX7" fmla="*/ 0 w 2870200"/>
                  <a:gd name="connsiteY7" fmla="*/ 473825 h 2842892"/>
                  <a:gd name="connsiteX8" fmla="*/ 473825 w 2870200"/>
                  <a:gd name="connsiteY8" fmla="*/ 0 h 284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0200" h="2842892">
                    <a:moveTo>
                      <a:pt x="473825" y="0"/>
                    </a:moveTo>
                    <a:lnTo>
                      <a:pt x="2396375" y="0"/>
                    </a:lnTo>
                    <a:cubicBezTo>
                      <a:pt x="2658061" y="0"/>
                      <a:pt x="2870200" y="212139"/>
                      <a:pt x="2870200" y="473825"/>
                    </a:cubicBezTo>
                    <a:lnTo>
                      <a:pt x="2870200" y="2369067"/>
                    </a:lnTo>
                    <a:cubicBezTo>
                      <a:pt x="2870200" y="2630753"/>
                      <a:pt x="2658061" y="2842892"/>
                      <a:pt x="2396375" y="2842892"/>
                    </a:cubicBezTo>
                    <a:lnTo>
                      <a:pt x="473825" y="2842892"/>
                    </a:lnTo>
                    <a:cubicBezTo>
                      <a:pt x="212139" y="2842892"/>
                      <a:pt x="0" y="2630753"/>
                      <a:pt x="0" y="2369067"/>
                    </a:cubicBezTo>
                    <a:lnTo>
                      <a:pt x="0" y="473825"/>
                    </a:lnTo>
                    <a:cubicBezTo>
                      <a:pt x="0" y="212139"/>
                      <a:pt x="212139" y="0"/>
                      <a:pt x="473825" y="0"/>
                    </a:cubicBezTo>
                    <a:close/>
                  </a:path>
                </a:pathLst>
              </a:custGeom>
              <a:effectLst>
                <a:outerShdw blurRad="101600" dist="50800" dir="13500000" algn="br" rotWithShape="0">
                  <a:prstClr val="black">
                    <a:alpha val="60000"/>
                  </a:prstClr>
                </a:outerShdw>
              </a:effectLst>
            </p:spPr>
          </p:pic>
          <p:pic>
            <p:nvPicPr>
              <p:cNvPr id="22" name="Picture 21">
                <a:extLst>
                  <a:ext uri="{FF2B5EF4-FFF2-40B4-BE49-F238E27FC236}">
                    <a16:creationId xmlns:a16="http://schemas.microsoft.com/office/drawing/2014/main" id="{E8667914-629A-49CF-FC72-A7F2FD2620A6}"/>
                  </a:ext>
                </a:extLst>
              </p:cNvPr>
              <p:cNvPicPr>
                <a:picLocks noChangeAspect="1"/>
              </p:cNvPicPr>
              <p:nvPr/>
            </p:nvPicPr>
            <p:blipFill>
              <a:blip r:embed="rId5">
                <a:extLst>
                  <a:ext uri="{28A0092B-C50C-407E-A947-70E740481C1C}">
                    <a14:useLocalDpi xmlns:a14="http://schemas.microsoft.com/office/drawing/2010/main" val="0"/>
                  </a:ext>
                </a:extLst>
              </a:blip>
              <a:srcRect l="2139" r="18311" b="803"/>
              <a:stretch>
                <a:fillRect/>
              </a:stretch>
            </p:blipFill>
            <p:spPr>
              <a:xfrm>
                <a:off x="7164916" y="1887858"/>
                <a:ext cx="2870200" cy="2842892"/>
              </a:xfrm>
              <a:custGeom>
                <a:avLst/>
                <a:gdLst>
                  <a:gd name="connsiteX0" fmla="*/ 473825 w 2870200"/>
                  <a:gd name="connsiteY0" fmla="*/ 0 h 2842892"/>
                  <a:gd name="connsiteX1" fmla="*/ 2396375 w 2870200"/>
                  <a:gd name="connsiteY1" fmla="*/ 0 h 2842892"/>
                  <a:gd name="connsiteX2" fmla="*/ 2870200 w 2870200"/>
                  <a:gd name="connsiteY2" fmla="*/ 473825 h 2842892"/>
                  <a:gd name="connsiteX3" fmla="*/ 2870200 w 2870200"/>
                  <a:gd name="connsiteY3" fmla="*/ 2369067 h 2842892"/>
                  <a:gd name="connsiteX4" fmla="*/ 2396375 w 2870200"/>
                  <a:gd name="connsiteY4" fmla="*/ 2842892 h 2842892"/>
                  <a:gd name="connsiteX5" fmla="*/ 473825 w 2870200"/>
                  <a:gd name="connsiteY5" fmla="*/ 2842892 h 2842892"/>
                  <a:gd name="connsiteX6" fmla="*/ 0 w 2870200"/>
                  <a:gd name="connsiteY6" fmla="*/ 2369067 h 2842892"/>
                  <a:gd name="connsiteX7" fmla="*/ 0 w 2870200"/>
                  <a:gd name="connsiteY7" fmla="*/ 473825 h 2842892"/>
                  <a:gd name="connsiteX8" fmla="*/ 473825 w 2870200"/>
                  <a:gd name="connsiteY8" fmla="*/ 0 h 284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0200" h="2842892">
                    <a:moveTo>
                      <a:pt x="473825" y="0"/>
                    </a:moveTo>
                    <a:lnTo>
                      <a:pt x="2396375" y="0"/>
                    </a:lnTo>
                    <a:cubicBezTo>
                      <a:pt x="2658061" y="0"/>
                      <a:pt x="2870200" y="212139"/>
                      <a:pt x="2870200" y="473825"/>
                    </a:cubicBezTo>
                    <a:lnTo>
                      <a:pt x="2870200" y="2369067"/>
                    </a:lnTo>
                    <a:cubicBezTo>
                      <a:pt x="2870200" y="2630753"/>
                      <a:pt x="2658061" y="2842892"/>
                      <a:pt x="2396375" y="2842892"/>
                    </a:cubicBezTo>
                    <a:lnTo>
                      <a:pt x="473825" y="2842892"/>
                    </a:lnTo>
                    <a:cubicBezTo>
                      <a:pt x="212139" y="2842892"/>
                      <a:pt x="0" y="2630753"/>
                      <a:pt x="0" y="2369067"/>
                    </a:cubicBezTo>
                    <a:lnTo>
                      <a:pt x="0" y="473825"/>
                    </a:lnTo>
                    <a:cubicBezTo>
                      <a:pt x="0" y="212139"/>
                      <a:pt x="212139" y="0"/>
                      <a:pt x="473825" y="0"/>
                    </a:cubicBezTo>
                    <a:close/>
                  </a:path>
                </a:pathLst>
              </a:custGeom>
              <a:effectLst>
                <a:outerShdw blurRad="101600" dist="50800" dir="2700000" algn="tl" rotWithShape="0">
                  <a:prstClr val="black">
                    <a:alpha val="60000"/>
                  </a:prstClr>
                </a:outerShdw>
              </a:effectLst>
            </p:spPr>
          </p:pic>
        </p:grpSp>
        <p:sp>
          <p:nvSpPr>
            <p:cNvPr id="23" name="Rectangle: Single Corner Rounded 22">
              <a:extLst>
                <a:ext uri="{FF2B5EF4-FFF2-40B4-BE49-F238E27FC236}">
                  <a16:creationId xmlns:a16="http://schemas.microsoft.com/office/drawing/2014/main" id="{771ADC49-BD6D-C027-FDD5-F8A8FC2C62AA}"/>
                </a:ext>
              </a:extLst>
            </p:cNvPr>
            <p:cNvSpPr/>
            <p:nvPr/>
          </p:nvSpPr>
          <p:spPr>
            <a:xfrm>
              <a:off x="1390403" y="1728369"/>
              <a:ext cx="2101453" cy="352600"/>
            </a:xfrm>
            <a:prstGeom prst="round1Rect">
              <a:avLst/>
            </a:prstGeom>
            <a:gradFill>
              <a:gsLst>
                <a:gs pos="14000">
                  <a:srgbClr val="FFC000"/>
                </a:gs>
                <a:gs pos="100000">
                  <a:schemeClr val="bg1"/>
                </a:gs>
              </a:gsLst>
              <a:lin ang="5400000" scaled="1"/>
            </a:gradFill>
            <a:ln>
              <a:noFill/>
            </a:ln>
            <a:effectLst>
              <a:outerShdw blurRad="101600" dist="508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Graphic 23" descr="Arrow Straight">
              <a:extLst>
                <a:ext uri="{FF2B5EF4-FFF2-40B4-BE49-F238E27FC236}">
                  <a16:creationId xmlns:a16="http://schemas.microsoft.com/office/drawing/2014/main" id="{B87FA372-2868-00B7-1A32-3DB73ED13C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1823780" y="2073037"/>
              <a:ext cx="1006539" cy="678940"/>
            </a:xfrm>
            <a:prstGeom prst="rect">
              <a:avLst/>
            </a:prstGeom>
          </p:spPr>
        </p:pic>
        <p:sp>
          <p:nvSpPr>
            <p:cNvPr id="25" name="Rectangle: Single Corner Rounded 24">
              <a:extLst>
                <a:ext uri="{FF2B5EF4-FFF2-40B4-BE49-F238E27FC236}">
                  <a16:creationId xmlns:a16="http://schemas.microsoft.com/office/drawing/2014/main" id="{480FEA1C-C306-CA41-C27E-6C8D217CE080}"/>
                </a:ext>
              </a:extLst>
            </p:cNvPr>
            <p:cNvSpPr/>
            <p:nvPr/>
          </p:nvSpPr>
          <p:spPr>
            <a:xfrm>
              <a:off x="8568387" y="1726460"/>
              <a:ext cx="2101453" cy="352600"/>
            </a:xfrm>
            <a:prstGeom prst="round1Rect">
              <a:avLst/>
            </a:prstGeom>
            <a:gradFill>
              <a:gsLst>
                <a:gs pos="14000">
                  <a:srgbClr val="FFC000"/>
                </a:gs>
                <a:gs pos="100000">
                  <a:schemeClr val="bg1"/>
                </a:gs>
              </a:gsLst>
              <a:lin ang="5400000" scaled="1"/>
            </a:gradFill>
            <a:ln>
              <a:noFill/>
            </a:ln>
            <a:effectLst>
              <a:outerShdw blurRad="101600" dist="508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17BEADB5-A64B-214C-CB29-E60A717BA0A9}"/>
                </a:ext>
              </a:extLst>
            </p:cNvPr>
            <p:cNvSpPr txBox="1"/>
            <p:nvPr/>
          </p:nvSpPr>
          <p:spPr>
            <a:xfrm>
              <a:off x="1380637" y="1776757"/>
              <a:ext cx="2249311" cy="264960"/>
            </a:xfrm>
            <a:prstGeom prst="rect">
              <a:avLst/>
            </a:prstGeom>
            <a:noFill/>
            <a:effectLst/>
          </p:spPr>
          <p:txBody>
            <a:bodyPr wrap="square" rtlCol="0">
              <a:spAutoFit/>
            </a:bodyPr>
            <a:lstStyle/>
            <a:p>
              <a:r>
                <a:rPr lang="en-US" sz="12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Sector: </a:t>
              </a:r>
              <a:r>
                <a:rPr lang="en-US" sz="1200" dirty="0">
                  <a:latin typeface="Bahnschrift Light Condensed" panose="020B0502040204020203" pitchFamily="34" charset="0"/>
                  <a:ea typeface="Calibri Light" panose="020F0302020204030204" pitchFamily="34" charset="0"/>
                  <a:cs typeface="Calibri Light" panose="020F0302020204030204" pitchFamily="34" charset="0"/>
                </a:rPr>
                <a:t>Pharmaceuticals and chemicals</a:t>
              </a:r>
            </a:p>
          </p:txBody>
        </p:sp>
        <p:sp>
          <p:nvSpPr>
            <p:cNvPr id="27" name="TextBox 26">
              <a:extLst>
                <a:ext uri="{FF2B5EF4-FFF2-40B4-BE49-F238E27FC236}">
                  <a16:creationId xmlns:a16="http://schemas.microsoft.com/office/drawing/2014/main" id="{737E1575-4762-093F-54AD-DA7A85A1FC5D}"/>
                </a:ext>
              </a:extLst>
            </p:cNvPr>
            <p:cNvSpPr txBox="1"/>
            <p:nvPr/>
          </p:nvSpPr>
          <p:spPr>
            <a:xfrm>
              <a:off x="8787542" y="1766936"/>
              <a:ext cx="2249311" cy="264960"/>
            </a:xfrm>
            <a:prstGeom prst="rect">
              <a:avLst/>
            </a:prstGeom>
            <a:noFill/>
            <a:effectLst/>
          </p:spPr>
          <p:txBody>
            <a:bodyPr wrap="square" rtlCol="0">
              <a:spAutoFit/>
            </a:bodyPr>
            <a:lstStyle/>
            <a:p>
              <a:r>
                <a:rPr lang="en-US" sz="12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Sector: </a:t>
              </a:r>
              <a:r>
                <a:rPr lang="en-US" sz="1200" dirty="0">
                  <a:latin typeface="Bahnschrift Light Condensed" panose="020B0502040204020203" pitchFamily="34" charset="0"/>
                  <a:ea typeface="Calibri Light" panose="020F0302020204030204" pitchFamily="34" charset="0"/>
                  <a:cs typeface="Calibri Light" panose="020F0302020204030204" pitchFamily="34" charset="0"/>
                </a:rPr>
                <a:t>Food Processing</a:t>
              </a:r>
            </a:p>
          </p:txBody>
        </p:sp>
        <p:pic>
          <p:nvPicPr>
            <p:cNvPr id="28" name="Graphic 27" descr="Arrow Straight">
              <a:extLst>
                <a:ext uri="{FF2B5EF4-FFF2-40B4-BE49-F238E27FC236}">
                  <a16:creationId xmlns:a16="http://schemas.microsoft.com/office/drawing/2014/main" id="{C3132C3A-C6C8-DB7A-831B-A71083A628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8251712" y="2489386"/>
              <a:ext cx="1953775" cy="1133125"/>
            </a:xfrm>
            <a:prstGeom prst="rect">
              <a:avLst/>
            </a:prstGeom>
          </p:spPr>
        </p:pic>
        <p:pic>
          <p:nvPicPr>
            <p:cNvPr id="29" name="Graphic 28" descr="Arrow Straight">
              <a:extLst>
                <a:ext uri="{FF2B5EF4-FFF2-40B4-BE49-F238E27FC236}">
                  <a16:creationId xmlns:a16="http://schemas.microsoft.com/office/drawing/2014/main" id="{EBAD05F4-2DB7-ABD5-476C-7B3B83EDA1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5133217" y="2433792"/>
              <a:ext cx="1692627" cy="986979"/>
            </a:xfrm>
            <a:prstGeom prst="rect">
              <a:avLst/>
            </a:prstGeom>
          </p:spPr>
        </p:pic>
        <p:sp>
          <p:nvSpPr>
            <p:cNvPr id="30" name="Rectangle: Single Corner Rounded 29">
              <a:extLst>
                <a:ext uri="{FF2B5EF4-FFF2-40B4-BE49-F238E27FC236}">
                  <a16:creationId xmlns:a16="http://schemas.microsoft.com/office/drawing/2014/main" id="{B7462765-AB11-CD34-04A8-3DC891C58DD7}"/>
                </a:ext>
              </a:extLst>
            </p:cNvPr>
            <p:cNvSpPr/>
            <p:nvPr/>
          </p:nvSpPr>
          <p:spPr>
            <a:xfrm>
              <a:off x="5112670" y="1710447"/>
              <a:ext cx="1985128" cy="352600"/>
            </a:xfrm>
            <a:prstGeom prst="round1Rect">
              <a:avLst/>
            </a:prstGeom>
            <a:gradFill>
              <a:gsLst>
                <a:gs pos="14000">
                  <a:srgbClr val="FFC000"/>
                </a:gs>
                <a:gs pos="100000">
                  <a:schemeClr val="bg1"/>
                </a:gs>
              </a:gsLst>
              <a:lin ang="5400000" scaled="1"/>
            </a:gradFill>
            <a:ln>
              <a:noFill/>
            </a:ln>
            <a:effectLst>
              <a:outerShdw blurRad="101600" dist="508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A6742114-0F84-D9DC-D179-B7855E3E4FAE}"/>
                </a:ext>
              </a:extLst>
            </p:cNvPr>
            <p:cNvSpPr txBox="1"/>
            <p:nvPr/>
          </p:nvSpPr>
          <p:spPr>
            <a:xfrm>
              <a:off x="5476933" y="1760092"/>
              <a:ext cx="2249311" cy="264960"/>
            </a:xfrm>
            <a:prstGeom prst="rect">
              <a:avLst/>
            </a:prstGeom>
            <a:noFill/>
            <a:effectLst/>
          </p:spPr>
          <p:txBody>
            <a:bodyPr wrap="square" rtlCol="0">
              <a:spAutoFit/>
            </a:bodyPr>
            <a:lstStyle/>
            <a:p>
              <a:r>
                <a:rPr lang="en-US" sz="12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Sector: </a:t>
              </a:r>
              <a:r>
                <a:rPr lang="en-US" sz="1200" dirty="0">
                  <a:latin typeface="Bahnschrift Light Condensed" panose="020B0502040204020203" pitchFamily="34" charset="0"/>
                  <a:ea typeface="Calibri Light" panose="020F0302020204030204" pitchFamily="34" charset="0"/>
                  <a:cs typeface="Calibri Light" panose="020F0302020204030204" pitchFamily="34" charset="0"/>
                </a:rPr>
                <a:t>Engineering</a:t>
              </a:r>
            </a:p>
          </p:txBody>
        </p:sp>
      </p:grpSp>
      <p:sp>
        <p:nvSpPr>
          <p:cNvPr id="35" name="Rectangle 34">
            <a:extLst>
              <a:ext uri="{FF2B5EF4-FFF2-40B4-BE49-F238E27FC236}">
                <a16:creationId xmlns:a16="http://schemas.microsoft.com/office/drawing/2014/main" id="{61F24A9D-222D-940D-B0BF-20FCF5C943B5}"/>
              </a:ext>
            </a:extLst>
          </p:cNvPr>
          <p:cNvSpPr/>
          <p:nvPr/>
        </p:nvSpPr>
        <p:spPr>
          <a:xfrm>
            <a:off x="422195" y="1695236"/>
            <a:ext cx="11300617" cy="4602822"/>
          </a:xfrm>
          <a:prstGeom prst="rect">
            <a:avLst/>
          </a:prstGeom>
          <a:noFill/>
          <a:ln w="28575">
            <a:solidFill>
              <a:srgbClr val="476D1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7" name="Rectangle: Diagonal Corners Rounded 36">
            <a:extLst>
              <a:ext uri="{FF2B5EF4-FFF2-40B4-BE49-F238E27FC236}">
                <a16:creationId xmlns:a16="http://schemas.microsoft.com/office/drawing/2014/main" id="{5022364F-68F8-023D-38B5-183C02E88A26}"/>
              </a:ext>
            </a:extLst>
          </p:cNvPr>
          <p:cNvSpPr/>
          <p:nvPr/>
        </p:nvSpPr>
        <p:spPr>
          <a:xfrm>
            <a:off x="5027596" y="1337378"/>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8" name="TextBox 37">
            <a:extLst>
              <a:ext uri="{FF2B5EF4-FFF2-40B4-BE49-F238E27FC236}">
                <a16:creationId xmlns:a16="http://schemas.microsoft.com/office/drawing/2014/main" id="{6C425822-5292-0829-1576-A731B9253788}"/>
              </a:ext>
            </a:extLst>
          </p:cNvPr>
          <p:cNvSpPr txBox="1"/>
          <p:nvPr/>
        </p:nvSpPr>
        <p:spPr>
          <a:xfrm>
            <a:off x="5501803" y="1313940"/>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spTree>
    <p:extLst>
      <p:ext uri="{BB962C8B-B14F-4D97-AF65-F5344CB8AC3E}">
        <p14:creationId xmlns:p14="http://schemas.microsoft.com/office/powerpoint/2010/main" val="28226907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9720"/>
    </mc:Choice>
    <mc:Fallback xmlns="">
      <p:transition spd="slow" advTm="6972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1"/>
            <a:ext cx="12192000" cy="6857999"/>
          </a:xfrm>
          <a:prstGeom prst="rect">
            <a:avLst/>
          </a:prstGeom>
          <a:gradFill flip="none" rotWithShape="1">
            <a:gsLst>
              <a:gs pos="0">
                <a:srgbClr val="92D05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747042" y="1524117"/>
            <a:ext cx="10697915" cy="4749683"/>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00" y="5744509"/>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545462" y="399876"/>
            <a:ext cx="2144993" cy="503625"/>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485025" y="424953"/>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FF00"/>
                </a:solidFill>
                <a:latin typeface="Bahnschrift Light" panose="020B0502040204020203" pitchFamily="34" charset="0"/>
              </a:rPr>
              <a:t>QUERY 10</a:t>
            </a:r>
            <a:endParaRPr lang="en-IN" dirty="0">
              <a:solidFill>
                <a:srgbClr val="FFFF00"/>
              </a:solidFill>
              <a:latin typeface="Bahnschrift Light" panose="020B0502040204020203" pitchFamily="34" charset="0"/>
            </a:endParaRPr>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5152338" y="1271247"/>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5719740" y="1271247"/>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INSIGHTS</a:t>
            </a:r>
          </a:p>
          <a:p>
            <a:endParaRPr lang="en-IN" sz="2800" dirty="0">
              <a:latin typeface="Bahnschrift Light Condensed" panose="020B0502040204020203" pitchFamily="34" charset="0"/>
            </a:endParaRPr>
          </a:p>
        </p:txBody>
      </p:sp>
      <p:sp>
        <p:nvSpPr>
          <p:cNvPr id="7" name="TextBox 6">
            <a:extLst>
              <a:ext uri="{FF2B5EF4-FFF2-40B4-BE49-F238E27FC236}">
                <a16:creationId xmlns:a16="http://schemas.microsoft.com/office/drawing/2014/main" id="{CD4D239C-2493-482F-02BE-69CDE2B829DF}"/>
              </a:ext>
            </a:extLst>
          </p:cNvPr>
          <p:cNvSpPr txBox="1"/>
          <p:nvPr/>
        </p:nvSpPr>
        <p:spPr>
          <a:xfrm>
            <a:off x="2890047" y="265178"/>
            <a:ext cx="8679652" cy="892552"/>
          </a:xfrm>
          <a:prstGeom prst="rect">
            <a:avLst/>
          </a:prstGeom>
          <a:noFill/>
          <a:effectLst/>
        </p:spPr>
        <p:txBody>
          <a:bodyPr wrap="square" rtlCol="0">
            <a:spAutoFit/>
          </a:bodyPr>
          <a:lstStyle/>
          <a:p>
            <a:r>
              <a:rPr lang="en-US" sz="2600" b="0" i="0" u="none" strike="noStrike" baseline="0" dirty="0">
                <a:solidFill>
                  <a:srgbClr val="000000"/>
                </a:solidFill>
                <a:latin typeface="Bahnschrift Light Condensed" panose="020B0502040204020203" pitchFamily="34" charset="0"/>
              </a:rPr>
              <a:t>Are there any particular sectors that have shown substantial investment in multiple districts between FY 2021 and 2022? </a:t>
            </a:r>
            <a:endParaRPr lang="en-US" sz="2600" b="0" i="0" u="none" strike="noStrike" baseline="0" dirty="0">
              <a:latin typeface="Bahnschrift Light Condensed" panose="020B0502040204020203" pitchFamily="34" charset="0"/>
            </a:endParaRPr>
          </a:p>
        </p:txBody>
      </p:sp>
      <p:sp>
        <p:nvSpPr>
          <p:cNvPr id="9" name="TextBox 8">
            <a:extLst>
              <a:ext uri="{FF2B5EF4-FFF2-40B4-BE49-F238E27FC236}">
                <a16:creationId xmlns:a16="http://schemas.microsoft.com/office/drawing/2014/main" id="{5FB27E0D-B310-8E6A-7703-CCA1EC1BB742}"/>
              </a:ext>
            </a:extLst>
          </p:cNvPr>
          <p:cNvSpPr txBox="1"/>
          <p:nvPr/>
        </p:nvSpPr>
        <p:spPr>
          <a:xfrm>
            <a:off x="1122284" y="2045092"/>
            <a:ext cx="10086821" cy="384721"/>
          </a:xfrm>
          <a:prstGeom prst="rect">
            <a:avLst/>
          </a:prstGeom>
          <a:noFill/>
          <a:effectLst/>
        </p:spPr>
        <p:txBody>
          <a:bodyPr wrap="square" rtlCol="0">
            <a:spAutoFit/>
          </a:bodyPr>
          <a:lstStyle/>
          <a:p>
            <a:r>
              <a:rPr lang="en-US" sz="1900" b="0" i="0" dirty="0">
                <a:solidFill>
                  <a:srgbClr val="C00000"/>
                </a:solidFill>
                <a:effectLst/>
                <a:latin typeface="Bahnschrift Light Condensed" panose="020B0502040204020203" pitchFamily="34" charset="0"/>
              </a:rPr>
              <a:t>Yes, During the fiscal years 2021 and 2022, several sectors have exhibited significant investment across multiple districts.</a:t>
            </a:r>
            <a:endParaRPr lang="en-US" sz="1900" dirty="0">
              <a:solidFill>
                <a:srgbClr val="C00000"/>
              </a:solidFill>
              <a:latin typeface="Bahnschrift Light Condensed" panose="020B0502040204020203" pitchFamily="34" charset="0"/>
              <a:ea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180A41DD-722B-37E9-86F7-93DC29BF55DF}"/>
              </a:ext>
            </a:extLst>
          </p:cNvPr>
          <p:cNvSpPr txBox="1"/>
          <p:nvPr/>
        </p:nvSpPr>
        <p:spPr>
          <a:xfrm>
            <a:off x="1122284" y="2693506"/>
            <a:ext cx="4372304" cy="584775"/>
          </a:xfrm>
          <a:prstGeom prst="rect">
            <a:avLst/>
          </a:prstGeom>
          <a:noFill/>
          <a:effectLst/>
        </p:spPr>
        <p:txBody>
          <a:bodyPr wrap="square" rtlCol="0">
            <a:spAutoFit/>
          </a:bodyPr>
          <a:lstStyle/>
          <a:p>
            <a:r>
              <a:rPr lang="en-US" sz="1600" u="sng"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SECTORS THAT HAVE SHOWN SUBSTANTIAL INVESTMENT </a:t>
            </a:r>
            <a:br>
              <a:rPr lang="en-US" sz="16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br>
            <a:endParaRPr lang="en-US" sz="16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D9562937-2FD4-C997-947A-E84548B3FC3A}"/>
              </a:ext>
            </a:extLst>
          </p:cNvPr>
          <p:cNvSpPr txBox="1"/>
          <p:nvPr/>
        </p:nvSpPr>
        <p:spPr>
          <a:xfrm>
            <a:off x="1347436" y="3181593"/>
            <a:ext cx="9671277" cy="3046988"/>
          </a:xfrm>
          <a:prstGeom prst="rect">
            <a:avLst/>
          </a:prstGeom>
          <a:noFill/>
          <a:effectLst/>
        </p:spPr>
        <p:txBody>
          <a:bodyPr wrap="square" rtlCol="0">
            <a:spAutoFit/>
          </a:bodyPr>
          <a:lstStyle/>
          <a:p>
            <a:r>
              <a:rPr lang="en-US" sz="1600" noProof="1">
                <a:solidFill>
                  <a:srgbClr val="C00000"/>
                </a:solidFill>
                <a:latin typeface="Bahnschrift Light Condensed" panose="020B0502040204020203" pitchFamily="34" charset="0"/>
                <a:ea typeface="Calibri Light" panose="020F0302020204030204" pitchFamily="34" charset="0"/>
                <a:cs typeface="Calibri Light" panose="020F0302020204030204" pitchFamily="34" charset="0"/>
              </a:rPr>
              <a:t>Pharmaneuticles and chemicals</a:t>
            </a:r>
            <a:r>
              <a:rPr lang="en-US" sz="1600" noProof="1">
                <a:latin typeface="Bahnschrift Light Condensed" panose="020B0502040204020203" pitchFamily="34" charset="0"/>
                <a:ea typeface="Calibri Light" panose="020F0302020204030204" pitchFamily="34" charset="0"/>
                <a:cs typeface="Calibri Light" panose="020F0302020204030204" pitchFamily="34" charset="0"/>
              </a:rPr>
              <a:t>: This sector has invested in 25 districs including sangareddy,Medchal_markajgiri,Nalgonda. It  has invested about 9042.57 CR.Top districts are sangareddy, Medchal_markajgiri, Yaddari_bhuvangiri,Nalgonda,Medak, Kamareddy,Siddipet.</a:t>
            </a:r>
          </a:p>
          <a:p>
            <a:br>
              <a:rPr lang="en-US" sz="1600" noProof="1">
                <a:latin typeface="Bahnschrift Light Condensed" panose="020B0502040204020203" pitchFamily="34" charset="0"/>
                <a:ea typeface="Calibri Light" panose="020F0302020204030204" pitchFamily="34" charset="0"/>
                <a:cs typeface="Calibri Light" panose="020F0302020204030204" pitchFamily="34" charset="0"/>
              </a:rPr>
            </a:br>
            <a:r>
              <a:rPr lang="en-US" sz="1600" noProof="1">
                <a:solidFill>
                  <a:srgbClr val="C00000"/>
                </a:solidFill>
                <a:latin typeface="Bahnschrift Light Condensed" panose="020B0502040204020203" pitchFamily="34" charset="0"/>
                <a:ea typeface="Calibri Light" panose="020F0302020204030204" pitchFamily="34" charset="0"/>
                <a:cs typeface="Calibri Light" panose="020F0302020204030204" pitchFamily="34" charset="0"/>
              </a:rPr>
              <a:t>Engineering : </a:t>
            </a:r>
            <a:r>
              <a:rPr lang="en-US" sz="1600" noProof="1">
                <a:latin typeface="Bahnschrift Light Condensed" panose="020B0502040204020203" pitchFamily="34" charset="0"/>
                <a:ea typeface="Calibri Light" panose="020F0302020204030204" pitchFamily="34" charset="0"/>
                <a:cs typeface="Calibri Light" panose="020F0302020204030204" pitchFamily="34" charset="0"/>
              </a:rPr>
              <a:t>This sector has invested in 31 districs including Medak, Sangareddy,Rangareddy. It  has invested about 2845 CR.Top districts are Medak,Rangareddy,Sangareddy, Medchal_markajgiri, Yaddari_bhuvangiri, Siddipet, Mehboobnagar.</a:t>
            </a:r>
          </a:p>
          <a:p>
            <a:endParaRPr lang="en-US" sz="1600" noProof="1">
              <a:latin typeface="Bahnschrift Light Condensed" panose="020B0502040204020203" pitchFamily="34" charset="0"/>
              <a:ea typeface="Calibri Light" panose="020F0302020204030204" pitchFamily="34" charset="0"/>
              <a:cs typeface="Calibri Light" panose="020F0302020204030204" pitchFamily="34" charset="0"/>
            </a:endParaRPr>
          </a:p>
          <a:p>
            <a:r>
              <a:rPr lang="en-US" sz="1600" noProof="1">
                <a:solidFill>
                  <a:srgbClr val="C00000"/>
                </a:solidFill>
                <a:latin typeface="Bahnschrift Light Condensed" panose="020B0502040204020203" pitchFamily="34" charset="0"/>
                <a:ea typeface="Calibri Light" panose="020F0302020204030204" pitchFamily="34" charset="0"/>
                <a:cs typeface="Calibri Light" panose="020F0302020204030204" pitchFamily="34" charset="0"/>
              </a:rPr>
              <a:t>Food Processing</a:t>
            </a:r>
            <a:r>
              <a:rPr lang="en-US" sz="1600" noProof="1">
                <a:latin typeface="Bahnschrift Light Condensed" panose="020B0502040204020203" pitchFamily="34" charset="0"/>
                <a:ea typeface="Calibri Light" panose="020F0302020204030204" pitchFamily="34" charset="0"/>
                <a:cs typeface="Calibri Light" panose="020F0302020204030204" pitchFamily="34" charset="0"/>
              </a:rPr>
              <a:t>: This sector has invested in all the districs including Sangareddy, Medchal_markajgiri, Nalgonda. It  has invested about 2455.31 CR. Top districts are Rangareddy,  Sangareddy, Medchal_markajgiri, Kamareddy, Medak, Nagarkurnool,  Yaddari_bhuvangiri.</a:t>
            </a:r>
          </a:p>
          <a:p>
            <a:endParaRPr lang="en-US" sz="1600" noProof="1">
              <a:latin typeface="Bahnschrift Light Condensed" panose="020B0502040204020203" pitchFamily="34" charset="0"/>
              <a:ea typeface="Calibri Light" panose="020F0302020204030204" pitchFamily="34" charset="0"/>
              <a:cs typeface="Calibri Light" panose="020F0302020204030204" pitchFamily="34" charset="0"/>
            </a:endParaRPr>
          </a:p>
          <a:p>
            <a:br>
              <a:rPr lang="en-US" sz="1600" b="0" i="0" u="none" strike="noStrike" baseline="0" dirty="0">
                <a:latin typeface="Bahnschrift Light Condensed" panose="020B0502040204020203" pitchFamily="34" charset="0"/>
              </a:rPr>
            </a:br>
            <a:br>
              <a:rPr lang="en-US" sz="1600" b="0" i="0" u="none" strike="noStrike" baseline="0" dirty="0">
                <a:latin typeface="Bahnschrift Light Condensed" panose="020B0502040204020203" pitchFamily="34" charset="0"/>
              </a:rPr>
            </a:br>
            <a:endParaRPr lang="en-US" sz="1600" b="0" i="0" u="none" strike="noStrike" baseline="0" dirty="0">
              <a:latin typeface="Bahnschrift Light Condensed" panose="020B0502040204020203" pitchFamily="34" charset="0"/>
            </a:endParaRPr>
          </a:p>
        </p:txBody>
      </p:sp>
      <p:pic>
        <p:nvPicPr>
          <p:cNvPr id="13" name="Graphic 12" descr="Lightbulb">
            <a:extLst>
              <a:ext uri="{FF2B5EF4-FFF2-40B4-BE49-F238E27FC236}">
                <a16:creationId xmlns:a16="http://schemas.microsoft.com/office/drawing/2014/main" id="{CFBAD5E9-BB74-9C08-8526-40A4B27DEB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6981" y="3181593"/>
            <a:ext cx="310489" cy="310489"/>
          </a:xfrm>
          <a:prstGeom prst="rect">
            <a:avLst/>
          </a:prstGeom>
        </p:spPr>
      </p:pic>
      <p:pic>
        <p:nvPicPr>
          <p:cNvPr id="14" name="Graphic 13" descr="Lightbulb">
            <a:extLst>
              <a:ext uri="{FF2B5EF4-FFF2-40B4-BE49-F238E27FC236}">
                <a16:creationId xmlns:a16="http://schemas.microsoft.com/office/drawing/2014/main" id="{B3745007-1F1C-BFCD-6D21-0F028FA5E0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2284" y="3894540"/>
            <a:ext cx="310489" cy="310489"/>
          </a:xfrm>
          <a:prstGeom prst="rect">
            <a:avLst/>
          </a:prstGeom>
        </p:spPr>
      </p:pic>
      <p:pic>
        <p:nvPicPr>
          <p:cNvPr id="15" name="Graphic 14" descr="Lightbulb">
            <a:extLst>
              <a:ext uri="{FF2B5EF4-FFF2-40B4-BE49-F238E27FC236}">
                <a16:creationId xmlns:a16="http://schemas.microsoft.com/office/drawing/2014/main" id="{D529EE06-9D98-86F8-0874-B17B3B9CD8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2283" y="4668841"/>
            <a:ext cx="310489" cy="310489"/>
          </a:xfrm>
          <a:prstGeom prst="rect">
            <a:avLst/>
          </a:prstGeom>
        </p:spPr>
      </p:pic>
    </p:spTree>
    <p:extLst>
      <p:ext uri="{BB962C8B-B14F-4D97-AF65-F5344CB8AC3E}">
        <p14:creationId xmlns:p14="http://schemas.microsoft.com/office/powerpoint/2010/main" val="2639598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8932"/>
    </mc:Choice>
    <mc:Fallback xmlns="">
      <p:transition spd="slow" advTm="6893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34361" y="0"/>
            <a:ext cx="12192000" cy="6858000"/>
          </a:xfrm>
          <a:prstGeom prst="rect">
            <a:avLst/>
          </a:prstGeom>
          <a:gradFill flip="none" rotWithShape="1">
            <a:gsLst>
              <a:gs pos="0">
                <a:srgbClr val="92D050"/>
              </a:gs>
              <a:gs pos="100000">
                <a:schemeClr val="bg1"/>
              </a:gs>
            </a:gsLst>
            <a:lin ang="162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3" name="Arrow: Pentagon 2">
            <a:extLst>
              <a:ext uri="{FF2B5EF4-FFF2-40B4-BE49-F238E27FC236}">
                <a16:creationId xmlns:a16="http://schemas.microsoft.com/office/drawing/2014/main" id="{0AEFC2DC-DC11-2DFD-CBA7-FE398A591187}"/>
              </a:ext>
            </a:extLst>
          </p:cNvPr>
          <p:cNvSpPr/>
          <p:nvPr/>
        </p:nvSpPr>
        <p:spPr>
          <a:xfrm>
            <a:off x="422195" y="343850"/>
            <a:ext cx="2215124" cy="456205"/>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534746" y="338341"/>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FF00"/>
                </a:solidFill>
                <a:latin typeface="Bahnschrift Light" panose="020B0502040204020203" pitchFamily="34" charset="0"/>
              </a:rPr>
              <a:t>QUERY 12 A</a:t>
            </a:r>
            <a:endParaRPr lang="en-IN" dirty="0">
              <a:solidFill>
                <a:srgbClr val="FFFF00"/>
              </a:solidFill>
              <a:latin typeface="Bahnschrift Light" panose="020B0502040204020203" pitchFamily="34" charset="0"/>
            </a:endParaRPr>
          </a:p>
        </p:txBody>
      </p:sp>
      <p:sp>
        <p:nvSpPr>
          <p:cNvPr id="35" name="Rectangle 34">
            <a:extLst>
              <a:ext uri="{FF2B5EF4-FFF2-40B4-BE49-F238E27FC236}">
                <a16:creationId xmlns:a16="http://schemas.microsoft.com/office/drawing/2014/main" id="{61F24A9D-222D-940D-B0BF-20FCF5C943B5}"/>
              </a:ext>
            </a:extLst>
          </p:cNvPr>
          <p:cNvSpPr/>
          <p:nvPr/>
        </p:nvSpPr>
        <p:spPr>
          <a:xfrm>
            <a:off x="422195" y="1430401"/>
            <a:ext cx="11300617" cy="4867657"/>
          </a:xfrm>
          <a:prstGeom prst="rect">
            <a:avLst/>
          </a:prstGeom>
          <a:noFill/>
          <a:ln w="28575">
            <a:solidFill>
              <a:srgbClr val="476D1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7" name="Rectangle: Diagonal Corners Rounded 36">
            <a:extLst>
              <a:ext uri="{FF2B5EF4-FFF2-40B4-BE49-F238E27FC236}">
                <a16:creationId xmlns:a16="http://schemas.microsoft.com/office/drawing/2014/main" id="{5022364F-68F8-023D-38B5-183C02E88A26}"/>
              </a:ext>
            </a:extLst>
          </p:cNvPr>
          <p:cNvSpPr/>
          <p:nvPr/>
        </p:nvSpPr>
        <p:spPr>
          <a:xfrm>
            <a:off x="5004099" y="112168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8" name="TextBox 37">
            <a:extLst>
              <a:ext uri="{FF2B5EF4-FFF2-40B4-BE49-F238E27FC236}">
                <a16:creationId xmlns:a16="http://schemas.microsoft.com/office/drawing/2014/main" id="{6C425822-5292-0829-1576-A731B9253788}"/>
              </a:ext>
            </a:extLst>
          </p:cNvPr>
          <p:cNvSpPr txBox="1"/>
          <p:nvPr/>
        </p:nvSpPr>
        <p:spPr>
          <a:xfrm>
            <a:off x="5556754" y="1116115"/>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sp>
        <p:nvSpPr>
          <p:cNvPr id="7" name="TextBox 6">
            <a:extLst>
              <a:ext uri="{FF2B5EF4-FFF2-40B4-BE49-F238E27FC236}">
                <a16:creationId xmlns:a16="http://schemas.microsoft.com/office/drawing/2014/main" id="{AFA72E23-7A41-0838-F1C2-3EFC04D95F68}"/>
              </a:ext>
            </a:extLst>
          </p:cNvPr>
          <p:cNvSpPr txBox="1"/>
          <p:nvPr/>
        </p:nvSpPr>
        <p:spPr>
          <a:xfrm>
            <a:off x="2815975" y="261063"/>
            <a:ext cx="8906837" cy="830997"/>
          </a:xfrm>
          <a:prstGeom prst="rect">
            <a:avLst/>
          </a:prstGeom>
          <a:noFill/>
        </p:spPr>
        <p:txBody>
          <a:bodyPr wrap="square">
            <a:spAutoFit/>
          </a:bodyPr>
          <a:lstStyle/>
          <a:p>
            <a:r>
              <a:rPr lang="en-US" sz="2300" b="0" i="0" u="none" strike="noStrike" baseline="0" dirty="0">
                <a:solidFill>
                  <a:srgbClr val="000000"/>
                </a:solidFill>
                <a:latin typeface="Bahnschrift Light Condensed" panose="020B0502040204020203" pitchFamily="34" charset="0"/>
              </a:rPr>
              <a:t>Can we identify any seasonal patterns or cyclicality in the investment trends for specific sectors?</a:t>
            </a:r>
          </a:p>
        </p:txBody>
      </p:sp>
      <p:grpSp>
        <p:nvGrpSpPr>
          <p:cNvPr id="8" name="Group 7">
            <a:extLst>
              <a:ext uri="{FF2B5EF4-FFF2-40B4-BE49-F238E27FC236}">
                <a16:creationId xmlns:a16="http://schemas.microsoft.com/office/drawing/2014/main" id="{057FC5E0-5EC2-0668-1757-65C661154F04}"/>
              </a:ext>
            </a:extLst>
          </p:cNvPr>
          <p:cNvGrpSpPr/>
          <p:nvPr/>
        </p:nvGrpSpPr>
        <p:grpSpPr>
          <a:xfrm>
            <a:off x="8088357" y="2973203"/>
            <a:ext cx="3521441" cy="2197641"/>
            <a:chOff x="7026442" y="778810"/>
            <a:chExt cx="4039000" cy="2195396"/>
          </a:xfrm>
        </p:grpSpPr>
        <p:pic>
          <p:nvPicPr>
            <p:cNvPr id="10" name="Picture 9">
              <a:extLst>
                <a:ext uri="{FF2B5EF4-FFF2-40B4-BE49-F238E27FC236}">
                  <a16:creationId xmlns:a16="http://schemas.microsoft.com/office/drawing/2014/main" id="{1A5F0835-6D44-3EEB-ADF2-396FB302A3B3}"/>
                </a:ext>
              </a:extLst>
            </p:cNvPr>
            <p:cNvPicPr>
              <a:picLocks noChangeAspect="1"/>
            </p:cNvPicPr>
            <p:nvPr/>
          </p:nvPicPr>
          <p:blipFill>
            <a:blip r:embed="rId4">
              <a:extLst>
                <a:ext uri="{28A0092B-C50C-407E-A947-70E740481C1C}">
                  <a14:useLocalDpi xmlns:a14="http://schemas.microsoft.com/office/drawing/2010/main" val="0"/>
                </a:ext>
              </a:extLst>
            </a:blip>
            <a:srcRect l="2582" t="2739"/>
            <a:stretch>
              <a:fillRect/>
            </a:stretch>
          </p:blipFill>
          <p:spPr>
            <a:xfrm>
              <a:off x="7026442" y="778810"/>
              <a:ext cx="4039000" cy="2195395"/>
            </a:xfrm>
            <a:custGeom>
              <a:avLst/>
              <a:gdLst>
                <a:gd name="connsiteX0" fmla="*/ 365906 w 4039000"/>
                <a:gd name="connsiteY0" fmla="*/ 0 h 2195395"/>
                <a:gd name="connsiteX1" fmla="*/ 3673094 w 4039000"/>
                <a:gd name="connsiteY1" fmla="*/ 0 h 2195395"/>
                <a:gd name="connsiteX2" fmla="*/ 4039000 w 4039000"/>
                <a:gd name="connsiteY2" fmla="*/ 365906 h 2195395"/>
                <a:gd name="connsiteX3" fmla="*/ 4039000 w 4039000"/>
                <a:gd name="connsiteY3" fmla="*/ 1829489 h 2195395"/>
                <a:gd name="connsiteX4" fmla="*/ 3673094 w 4039000"/>
                <a:gd name="connsiteY4" fmla="*/ 2195395 h 2195395"/>
                <a:gd name="connsiteX5" fmla="*/ 365906 w 4039000"/>
                <a:gd name="connsiteY5" fmla="*/ 2195395 h 2195395"/>
                <a:gd name="connsiteX6" fmla="*/ 0 w 4039000"/>
                <a:gd name="connsiteY6" fmla="*/ 1829489 h 2195395"/>
                <a:gd name="connsiteX7" fmla="*/ 0 w 4039000"/>
                <a:gd name="connsiteY7" fmla="*/ 365906 h 2195395"/>
                <a:gd name="connsiteX8" fmla="*/ 365906 w 4039000"/>
                <a:gd name="connsiteY8" fmla="*/ 0 h 219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9000" h="2195395">
                  <a:moveTo>
                    <a:pt x="365906" y="0"/>
                  </a:moveTo>
                  <a:lnTo>
                    <a:pt x="3673094" y="0"/>
                  </a:lnTo>
                  <a:cubicBezTo>
                    <a:pt x="3875178" y="0"/>
                    <a:pt x="4039000" y="163822"/>
                    <a:pt x="4039000" y="365906"/>
                  </a:cubicBezTo>
                  <a:lnTo>
                    <a:pt x="4039000" y="1829489"/>
                  </a:lnTo>
                  <a:cubicBezTo>
                    <a:pt x="4039000" y="2031573"/>
                    <a:pt x="3875178" y="2195395"/>
                    <a:pt x="3673094" y="2195395"/>
                  </a:cubicBezTo>
                  <a:lnTo>
                    <a:pt x="365906" y="2195395"/>
                  </a:lnTo>
                  <a:cubicBezTo>
                    <a:pt x="163822" y="2195395"/>
                    <a:pt x="0" y="2031573"/>
                    <a:pt x="0" y="1829489"/>
                  </a:cubicBezTo>
                  <a:lnTo>
                    <a:pt x="0" y="365906"/>
                  </a:lnTo>
                  <a:cubicBezTo>
                    <a:pt x="0" y="163822"/>
                    <a:pt x="163822" y="0"/>
                    <a:pt x="365906" y="0"/>
                  </a:cubicBezTo>
                  <a:close/>
                </a:path>
              </a:pathLst>
            </a:custGeom>
            <a:effectLst>
              <a:outerShdw blurRad="101600" dist="50800" dir="2700000" algn="tl" rotWithShape="0">
                <a:prstClr val="black">
                  <a:alpha val="60000"/>
                </a:prstClr>
              </a:outerShdw>
            </a:effectLst>
          </p:spPr>
        </p:pic>
        <p:pic>
          <p:nvPicPr>
            <p:cNvPr id="12" name="Picture 11">
              <a:extLst>
                <a:ext uri="{FF2B5EF4-FFF2-40B4-BE49-F238E27FC236}">
                  <a16:creationId xmlns:a16="http://schemas.microsoft.com/office/drawing/2014/main" id="{013ECBD9-2E29-1FD4-6C3A-B526C95C3E78}"/>
                </a:ext>
              </a:extLst>
            </p:cNvPr>
            <p:cNvPicPr>
              <a:picLocks noChangeAspect="1"/>
            </p:cNvPicPr>
            <p:nvPr/>
          </p:nvPicPr>
          <p:blipFill>
            <a:blip r:embed="rId4">
              <a:extLst>
                <a:ext uri="{28A0092B-C50C-407E-A947-70E740481C1C}">
                  <a14:useLocalDpi xmlns:a14="http://schemas.microsoft.com/office/drawing/2010/main" val="0"/>
                </a:ext>
              </a:extLst>
            </a:blip>
            <a:srcRect l="2582" t="2739"/>
            <a:stretch>
              <a:fillRect/>
            </a:stretch>
          </p:blipFill>
          <p:spPr>
            <a:xfrm>
              <a:off x="7026442" y="778811"/>
              <a:ext cx="4039000" cy="2195395"/>
            </a:xfrm>
            <a:custGeom>
              <a:avLst/>
              <a:gdLst>
                <a:gd name="connsiteX0" fmla="*/ 365906 w 4039000"/>
                <a:gd name="connsiteY0" fmla="*/ 0 h 2195395"/>
                <a:gd name="connsiteX1" fmla="*/ 3673094 w 4039000"/>
                <a:gd name="connsiteY1" fmla="*/ 0 h 2195395"/>
                <a:gd name="connsiteX2" fmla="*/ 4039000 w 4039000"/>
                <a:gd name="connsiteY2" fmla="*/ 365906 h 2195395"/>
                <a:gd name="connsiteX3" fmla="*/ 4039000 w 4039000"/>
                <a:gd name="connsiteY3" fmla="*/ 1829489 h 2195395"/>
                <a:gd name="connsiteX4" fmla="*/ 3673094 w 4039000"/>
                <a:gd name="connsiteY4" fmla="*/ 2195395 h 2195395"/>
                <a:gd name="connsiteX5" fmla="*/ 365906 w 4039000"/>
                <a:gd name="connsiteY5" fmla="*/ 2195395 h 2195395"/>
                <a:gd name="connsiteX6" fmla="*/ 0 w 4039000"/>
                <a:gd name="connsiteY6" fmla="*/ 1829489 h 2195395"/>
                <a:gd name="connsiteX7" fmla="*/ 0 w 4039000"/>
                <a:gd name="connsiteY7" fmla="*/ 365906 h 2195395"/>
                <a:gd name="connsiteX8" fmla="*/ 365906 w 4039000"/>
                <a:gd name="connsiteY8" fmla="*/ 0 h 219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9000" h="2195395">
                  <a:moveTo>
                    <a:pt x="365906" y="0"/>
                  </a:moveTo>
                  <a:lnTo>
                    <a:pt x="3673094" y="0"/>
                  </a:lnTo>
                  <a:cubicBezTo>
                    <a:pt x="3875178" y="0"/>
                    <a:pt x="4039000" y="163822"/>
                    <a:pt x="4039000" y="365906"/>
                  </a:cubicBezTo>
                  <a:lnTo>
                    <a:pt x="4039000" y="1829489"/>
                  </a:lnTo>
                  <a:cubicBezTo>
                    <a:pt x="4039000" y="2031573"/>
                    <a:pt x="3875178" y="2195395"/>
                    <a:pt x="3673094" y="2195395"/>
                  </a:cubicBezTo>
                  <a:lnTo>
                    <a:pt x="365906" y="2195395"/>
                  </a:lnTo>
                  <a:cubicBezTo>
                    <a:pt x="163822" y="2195395"/>
                    <a:pt x="0" y="2031573"/>
                    <a:pt x="0" y="1829489"/>
                  </a:cubicBezTo>
                  <a:lnTo>
                    <a:pt x="0" y="365906"/>
                  </a:lnTo>
                  <a:cubicBezTo>
                    <a:pt x="0" y="163822"/>
                    <a:pt x="163822" y="0"/>
                    <a:pt x="365906" y="0"/>
                  </a:cubicBezTo>
                  <a:close/>
                </a:path>
              </a:pathLst>
            </a:custGeom>
            <a:effectLst>
              <a:outerShdw blurRad="101600" dist="50800" dir="2700000" algn="tl" rotWithShape="0">
                <a:prstClr val="black">
                  <a:alpha val="60000"/>
                </a:prstClr>
              </a:outerShdw>
            </a:effectLst>
          </p:spPr>
        </p:pic>
      </p:grpSp>
      <p:grpSp>
        <p:nvGrpSpPr>
          <p:cNvPr id="13" name="Group 12">
            <a:extLst>
              <a:ext uri="{FF2B5EF4-FFF2-40B4-BE49-F238E27FC236}">
                <a16:creationId xmlns:a16="http://schemas.microsoft.com/office/drawing/2014/main" id="{503CFEB7-E55F-F2BC-1DAF-FC9C4F358BEF}"/>
              </a:ext>
            </a:extLst>
          </p:cNvPr>
          <p:cNvGrpSpPr/>
          <p:nvPr/>
        </p:nvGrpSpPr>
        <p:grpSpPr>
          <a:xfrm>
            <a:off x="4343619" y="2989723"/>
            <a:ext cx="3611178" cy="2181122"/>
            <a:chOff x="7100531" y="3347652"/>
            <a:chExt cx="4134736" cy="2357814"/>
          </a:xfrm>
        </p:grpSpPr>
        <p:pic>
          <p:nvPicPr>
            <p:cNvPr id="14" name="Picture 13">
              <a:extLst>
                <a:ext uri="{FF2B5EF4-FFF2-40B4-BE49-F238E27FC236}">
                  <a16:creationId xmlns:a16="http://schemas.microsoft.com/office/drawing/2014/main" id="{6012D9DB-9445-0840-6F8B-9F30BB700447}"/>
                </a:ext>
              </a:extLst>
            </p:cNvPr>
            <p:cNvPicPr>
              <a:picLocks noChangeAspect="1"/>
            </p:cNvPicPr>
            <p:nvPr/>
          </p:nvPicPr>
          <p:blipFill>
            <a:blip r:embed="rId5">
              <a:extLst>
                <a:ext uri="{28A0092B-C50C-407E-A947-70E740481C1C}">
                  <a14:useLocalDpi xmlns:a14="http://schemas.microsoft.com/office/drawing/2010/main" val="0"/>
                </a:ext>
              </a:extLst>
            </a:blip>
            <a:srcRect l="6888" t="2362" r="4624" b="2362"/>
            <a:stretch>
              <a:fillRect/>
            </a:stretch>
          </p:blipFill>
          <p:spPr>
            <a:xfrm>
              <a:off x="7100531" y="3347652"/>
              <a:ext cx="4134736" cy="2347694"/>
            </a:xfrm>
            <a:custGeom>
              <a:avLst/>
              <a:gdLst>
                <a:gd name="connsiteX0" fmla="*/ 391290 w 4134736"/>
                <a:gd name="connsiteY0" fmla="*/ 0 h 2347694"/>
                <a:gd name="connsiteX1" fmla="*/ 3743446 w 4134736"/>
                <a:gd name="connsiteY1" fmla="*/ 0 h 2347694"/>
                <a:gd name="connsiteX2" fmla="*/ 4134736 w 4134736"/>
                <a:gd name="connsiteY2" fmla="*/ 391290 h 2347694"/>
                <a:gd name="connsiteX3" fmla="*/ 4134736 w 4134736"/>
                <a:gd name="connsiteY3" fmla="*/ 1956404 h 2347694"/>
                <a:gd name="connsiteX4" fmla="*/ 3743446 w 4134736"/>
                <a:gd name="connsiteY4" fmla="*/ 2347694 h 2347694"/>
                <a:gd name="connsiteX5" fmla="*/ 391290 w 4134736"/>
                <a:gd name="connsiteY5" fmla="*/ 2347694 h 2347694"/>
                <a:gd name="connsiteX6" fmla="*/ 0 w 4134736"/>
                <a:gd name="connsiteY6" fmla="*/ 1956404 h 2347694"/>
                <a:gd name="connsiteX7" fmla="*/ 0 w 4134736"/>
                <a:gd name="connsiteY7" fmla="*/ 391290 h 2347694"/>
                <a:gd name="connsiteX8" fmla="*/ 391290 w 4134736"/>
                <a:gd name="connsiteY8" fmla="*/ 0 h 234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4736" h="2347694">
                  <a:moveTo>
                    <a:pt x="391290" y="0"/>
                  </a:moveTo>
                  <a:lnTo>
                    <a:pt x="3743446" y="0"/>
                  </a:lnTo>
                  <a:cubicBezTo>
                    <a:pt x="3959549" y="0"/>
                    <a:pt x="4134736" y="175187"/>
                    <a:pt x="4134736" y="391290"/>
                  </a:cubicBezTo>
                  <a:lnTo>
                    <a:pt x="4134736" y="1956404"/>
                  </a:lnTo>
                  <a:cubicBezTo>
                    <a:pt x="4134736" y="2172507"/>
                    <a:pt x="3959549" y="2347694"/>
                    <a:pt x="3743446" y="2347694"/>
                  </a:cubicBezTo>
                  <a:lnTo>
                    <a:pt x="391290" y="2347694"/>
                  </a:lnTo>
                  <a:cubicBezTo>
                    <a:pt x="175187" y="2347694"/>
                    <a:pt x="0" y="2172507"/>
                    <a:pt x="0" y="1956404"/>
                  </a:cubicBezTo>
                  <a:lnTo>
                    <a:pt x="0" y="391290"/>
                  </a:lnTo>
                  <a:cubicBezTo>
                    <a:pt x="0" y="175187"/>
                    <a:pt x="175187" y="0"/>
                    <a:pt x="391290" y="0"/>
                  </a:cubicBezTo>
                  <a:close/>
                </a:path>
              </a:pathLst>
            </a:custGeom>
            <a:effectLst>
              <a:outerShdw blurRad="101600" dist="50800" dir="13500000" algn="br" rotWithShape="0">
                <a:prstClr val="black">
                  <a:alpha val="60000"/>
                </a:prstClr>
              </a:outerShdw>
            </a:effectLst>
          </p:spPr>
        </p:pic>
        <p:pic>
          <p:nvPicPr>
            <p:cNvPr id="15" name="Picture 14">
              <a:extLst>
                <a:ext uri="{FF2B5EF4-FFF2-40B4-BE49-F238E27FC236}">
                  <a16:creationId xmlns:a16="http://schemas.microsoft.com/office/drawing/2014/main" id="{454C4D31-7B74-370B-F132-4419066F7983}"/>
                </a:ext>
              </a:extLst>
            </p:cNvPr>
            <p:cNvPicPr>
              <a:picLocks noChangeAspect="1"/>
            </p:cNvPicPr>
            <p:nvPr/>
          </p:nvPicPr>
          <p:blipFill>
            <a:blip r:embed="rId5">
              <a:extLst>
                <a:ext uri="{28A0092B-C50C-407E-A947-70E740481C1C}">
                  <a14:useLocalDpi xmlns:a14="http://schemas.microsoft.com/office/drawing/2010/main" val="0"/>
                </a:ext>
              </a:extLst>
            </a:blip>
            <a:srcRect l="6888" t="2362" r="4624" b="2362"/>
            <a:stretch>
              <a:fillRect/>
            </a:stretch>
          </p:blipFill>
          <p:spPr>
            <a:xfrm>
              <a:off x="7100531" y="3357772"/>
              <a:ext cx="4134736" cy="2347694"/>
            </a:xfrm>
            <a:custGeom>
              <a:avLst/>
              <a:gdLst>
                <a:gd name="connsiteX0" fmla="*/ 391290 w 4134736"/>
                <a:gd name="connsiteY0" fmla="*/ 0 h 2347694"/>
                <a:gd name="connsiteX1" fmla="*/ 3743446 w 4134736"/>
                <a:gd name="connsiteY1" fmla="*/ 0 h 2347694"/>
                <a:gd name="connsiteX2" fmla="*/ 4134736 w 4134736"/>
                <a:gd name="connsiteY2" fmla="*/ 391290 h 2347694"/>
                <a:gd name="connsiteX3" fmla="*/ 4134736 w 4134736"/>
                <a:gd name="connsiteY3" fmla="*/ 1956404 h 2347694"/>
                <a:gd name="connsiteX4" fmla="*/ 3743446 w 4134736"/>
                <a:gd name="connsiteY4" fmla="*/ 2347694 h 2347694"/>
                <a:gd name="connsiteX5" fmla="*/ 391290 w 4134736"/>
                <a:gd name="connsiteY5" fmla="*/ 2347694 h 2347694"/>
                <a:gd name="connsiteX6" fmla="*/ 0 w 4134736"/>
                <a:gd name="connsiteY6" fmla="*/ 1956404 h 2347694"/>
                <a:gd name="connsiteX7" fmla="*/ 0 w 4134736"/>
                <a:gd name="connsiteY7" fmla="*/ 391290 h 2347694"/>
                <a:gd name="connsiteX8" fmla="*/ 391290 w 4134736"/>
                <a:gd name="connsiteY8" fmla="*/ 0 h 234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4736" h="2347694">
                  <a:moveTo>
                    <a:pt x="391290" y="0"/>
                  </a:moveTo>
                  <a:lnTo>
                    <a:pt x="3743446" y="0"/>
                  </a:lnTo>
                  <a:cubicBezTo>
                    <a:pt x="3959549" y="0"/>
                    <a:pt x="4134736" y="175187"/>
                    <a:pt x="4134736" y="391290"/>
                  </a:cubicBezTo>
                  <a:lnTo>
                    <a:pt x="4134736" y="1956404"/>
                  </a:lnTo>
                  <a:cubicBezTo>
                    <a:pt x="4134736" y="2172507"/>
                    <a:pt x="3959549" y="2347694"/>
                    <a:pt x="3743446" y="2347694"/>
                  </a:cubicBezTo>
                  <a:lnTo>
                    <a:pt x="391290" y="2347694"/>
                  </a:lnTo>
                  <a:cubicBezTo>
                    <a:pt x="175187" y="2347694"/>
                    <a:pt x="0" y="2172507"/>
                    <a:pt x="0" y="1956404"/>
                  </a:cubicBezTo>
                  <a:lnTo>
                    <a:pt x="0" y="391290"/>
                  </a:lnTo>
                  <a:cubicBezTo>
                    <a:pt x="0" y="175187"/>
                    <a:pt x="175187" y="0"/>
                    <a:pt x="391290" y="0"/>
                  </a:cubicBezTo>
                  <a:close/>
                </a:path>
              </a:pathLst>
            </a:custGeom>
            <a:effectLst>
              <a:outerShdw blurRad="101600" dist="50800" dir="2700000" algn="tl" rotWithShape="0">
                <a:prstClr val="black">
                  <a:alpha val="60000"/>
                </a:prstClr>
              </a:outerShdw>
            </a:effectLst>
          </p:spPr>
        </p:pic>
      </p:grpSp>
      <p:grpSp>
        <p:nvGrpSpPr>
          <p:cNvPr id="32" name="Group 31">
            <a:extLst>
              <a:ext uri="{FF2B5EF4-FFF2-40B4-BE49-F238E27FC236}">
                <a16:creationId xmlns:a16="http://schemas.microsoft.com/office/drawing/2014/main" id="{D5941B55-0CBB-0753-48DD-F8B251EC0A4E}"/>
              </a:ext>
            </a:extLst>
          </p:cNvPr>
          <p:cNvGrpSpPr/>
          <p:nvPr/>
        </p:nvGrpSpPr>
        <p:grpSpPr>
          <a:xfrm>
            <a:off x="536253" y="2989723"/>
            <a:ext cx="3673805" cy="2143104"/>
            <a:chOff x="7366000" y="3212163"/>
            <a:chExt cx="3416708" cy="1899428"/>
          </a:xfrm>
        </p:grpSpPr>
        <p:pic>
          <p:nvPicPr>
            <p:cNvPr id="33" name="Picture 32">
              <a:extLst>
                <a:ext uri="{FF2B5EF4-FFF2-40B4-BE49-F238E27FC236}">
                  <a16:creationId xmlns:a16="http://schemas.microsoft.com/office/drawing/2014/main" id="{3D368200-2C3A-2EDA-8D67-3C8EEA940956}"/>
                </a:ext>
              </a:extLst>
            </p:cNvPr>
            <p:cNvPicPr>
              <a:picLocks noChangeAspect="1"/>
            </p:cNvPicPr>
            <p:nvPr/>
          </p:nvPicPr>
          <p:blipFill>
            <a:blip r:embed="rId6">
              <a:extLst>
                <a:ext uri="{28A0092B-C50C-407E-A947-70E740481C1C}">
                  <a14:useLocalDpi xmlns:a14="http://schemas.microsoft.com/office/drawing/2010/main" val="0"/>
                </a:ext>
              </a:extLst>
            </a:blip>
            <a:srcRect l="2827" t="271" r="815"/>
            <a:stretch>
              <a:fillRect/>
            </a:stretch>
          </p:blipFill>
          <p:spPr>
            <a:xfrm>
              <a:off x="7379108" y="3212163"/>
              <a:ext cx="3403600" cy="1899427"/>
            </a:xfrm>
            <a:custGeom>
              <a:avLst/>
              <a:gdLst>
                <a:gd name="connsiteX0" fmla="*/ 318370 w 3403600"/>
                <a:gd name="connsiteY0" fmla="*/ 0 h 1899427"/>
                <a:gd name="connsiteX1" fmla="*/ 3085230 w 3403600"/>
                <a:gd name="connsiteY1" fmla="*/ 0 h 1899427"/>
                <a:gd name="connsiteX2" fmla="*/ 3403600 w 3403600"/>
                <a:gd name="connsiteY2" fmla="*/ 318370 h 1899427"/>
                <a:gd name="connsiteX3" fmla="*/ 3403600 w 3403600"/>
                <a:gd name="connsiteY3" fmla="*/ 1591813 h 1899427"/>
                <a:gd name="connsiteX4" fmla="*/ 3209154 w 3403600"/>
                <a:gd name="connsiteY4" fmla="*/ 1885164 h 1899427"/>
                <a:gd name="connsiteX5" fmla="*/ 3163206 w 3403600"/>
                <a:gd name="connsiteY5" fmla="*/ 1899427 h 1899427"/>
                <a:gd name="connsiteX6" fmla="*/ 240394 w 3403600"/>
                <a:gd name="connsiteY6" fmla="*/ 1899427 h 1899427"/>
                <a:gd name="connsiteX7" fmla="*/ 194446 w 3403600"/>
                <a:gd name="connsiteY7" fmla="*/ 1885164 h 1899427"/>
                <a:gd name="connsiteX8" fmla="*/ 0 w 3403600"/>
                <a:gd name="connsiteY8" fmla="*/ 1591813 h 1899427"/>
                <a:gd name="connsiteX9" fmla="*/ 0 w 3403600"/>
                <a:gd name="connsiteY9" fmla="*/ 318370 h 1899427"/>
                <a:gd name="connsiteX10" fmla="*/ 318370 w 3403600"/>
                <a:gd name="connsiteY10" fmla="*/ 0 h 189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03600" h="1899427">
                  <a:moveTo>
                    <a:pt x="318370" y="0"/>
                  </a:moveTo>
                  <a:lnTo>
                    <a:pt x="3085230" y="0"/>
                  </a:lnTo>
                  <a:cubicBezTo>
                    <a:pt x="3261061" y="0"/>
                    <a:pt x="3403600" y="142539"/>
                    <a:pt x="3403600" y="318370"/>
                  </a:cubicBezTo>
                  <a:lnTo>
                    <a:pt x="3403600" y="1591813"/>
                  </a:lnTo>
                  <a:cubicBezTo>
                    <a:pt x="3403600" y="1723687"/>
                    <a:pt x="3323422" y="1836833"/>
                    <a:pt x="3209154" y="1885164"/>
                  </a:cubicBezTo>
                  <a:lnTo>
                    <a:pt x="3163206" y="1899427"/>
                  </a:lnTo>
                  <a:lnTo>
                    <a:pt x="240394" y="1899427"/>
                  </a:lnTo>
                  <a:lnTo>
                    <a:pt x="194446" y="1885164"/>
                  </a:lnTo>
                  <a:cubicBezTo>
                    <a:pt x="80178" y="1836833"/>
                    <a:pt x="0" y="1723687"/>
                    <a:pt x="0" y="1591813"/>
                  </a:cubicBezTo>
                  <a:lnTo>
                    <a:pt x="0" y="318370"/>
                  </a:lnTo>
                  <a:cubicBezTo>
                    <a:pt x="0" y="142539"/>
                    <a:pt x="142539" y="0"/>
                    <a:pt x="318370" y="0"/>
                  </a:cubicBezTo>
                  <a:close/>
                </a:path>
              </a:pathLst>
            </a:custGeom>
            <a:effectLst>
              <a:outerShdw blurRad="101600" dist="50800" dir="13500000" algn="br" rotWithShape="0">
                <a:prstClr val="black">
                  <a:alpha val="60000"/>
                </a:prstClr>
              </a:outerShdw>
            </a:effectLst>
          </p:spPr>
        </p:pic>
        <p:pic>
          <p:nvPicPr>
            <p:cNvPr id="34" name="Picture 33">
              <a:extLst>
                <a:ext uri="{FF2B5EF4-FFF2-40B4-BE49-F238E27FC236}">
                  <a16:creationId xmlns:a16="http://schemas.microsoft.com/office/drawing/2014/main" id="{6BBAD7C6-BDEF-DA89-9FCF-EC9576ABC5C4}"/>
                </a:ext>
              </a:extLst>
            </p:cNvPr>
            <p:cNvPicPr>
              <a:picLocks noChangeAspect="1"/>
            </p:cNvPicPr>
            <p:nvPr/>
          </p:nvPicPr>
          <p:blipFill>
            <a:blip r:embed="rId6">
              <a:extLst>
                <a:ext uri="{28A0092B-C50C-407E-A947-70E740481C1C}">
                  <a14:useLocalDpi xmlns:a14="http://schemas.microsoft.com/office/drawing/2010/main" val="0"/>
                </a:ext>
              </a:extLst>
            </a:blip>
            <a:srcRect l="2827" t="271" r="815"/>
            <a:stretch>
              <a:fillRect/>
            </a:stretch>
          </p:blipFill>
          <p:spPr>
            <a:xfrm>
              <a:off x="7366000" y="3212164"/>
              <a:ext cx="3403600" cy="1899427"/>
            </a:xfrm>
            <a:custGeom>
              <a:avLst/>
              <a:gdLst>
                <a:gd name="connsiteX0" fmla="*/ 318370 w 3403600"/>
                <a:gd name="connsiteY0" fmla="*/ 0 h 1899427"/>
                <a:gd name="connsiteX1" fmla="*/ 3085230 w 3403600"/>
                <a:gd name="connsiteY1" fmla="*/ 0 h 1899427"/>
                <a:gd name="connsiteX2" fmla="*/ 3403600 w 3403600"/>
                <a:gd name="connsiteY2" fmla="*/ 318370 h 1899427"/>
                <a:gd name="connsiteX3" fmla="*/ 3403600 w 3403600"/>
                <a:gd name="connsiteY3" fmla="*/ 1591813 h 1899427"/>
                <a:gd name="connsiteX4" fmla="*/ 3209154 w 3403600"/>
                <a:gd name="connsiteY4" fmla="*/ 1885164 h 1899427"/>
                <a:gd name="connsiteX5" fmla="*/ 3163206 w 3403600"/>
                <a:gd name="connsiteY5" fmla="*/ 1899427 h 1899427"/>
                <a:gd name="connsiteX6" fmla="*/ 240394 w 3403600"/>
                <a:gd name="connsiteY6" fmla="*/ 1899427 h 1899427"/>
                <a:gd name="connsiteX7" fmla="*/ 194446 w 3403600"/>
                <a:gd name="connsiteY7" fmla="*/ 1885164 h 1899427"/>
                <a:gd name="connsiteX8" fmla="*/ 0 w 3403600"/>
                <a:gd name="connsiteY8" fmla="*/ 1591813 h 1899427"/>
                <a:gd name="connsiteX9" fmla="*/ 0 w 3403600"/>
                <a:gd name="connsiteY9" fmla="*/ 318370 h 1899427"/>
                <a:gd name="connsiteX10" fmla="*/ 318370 w 3403600"/>
                <a:gd name="connsiteY10" fmla="*/ 0 h 189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03600" h="1899427">
                  <a:moveTo>
                    <a:pt x="318370" y="0"/>
                  </a:moveTo>
                  <a:lnTo>
                    <a:pt x="3085230" y="0"/>
                  </a:lnTo>
                  <a:cubicBezTo>
                    <a:pt x="3261061" y="0"/>
                    <a:pt x="3403600" y="142539"/>
                    <a:pt x="3403600" y="318370"/>
                  </a:cubicBezTo>
                  <a:lnTo>
                    <a:pt x="3403600" y="1591813"/>
                  </a:lnTo>
                  <a:cubicBezTo>
                    <a:pt x="3403600" y="1723687"/>
                    <a:pt x="3323422" y="1836833"/>
                    <a:pt x="3209154" y="1885164"/>
                  </a:cubicBezTo>
                  <a:lnTo>
                    <a:pt x="3163206" y="1899427"/>
                  </a:lnTo>
                  <a:lnTo>
                    <a:pt x="240394" y="1899427"/>
                  </a:lnTo>
                  <a:lnTo>
                    <a:pt x="194446" y="1885164"/>
                  </a:lnTo>
                  <a:cubicBezTo>
                    <a:pt x="80178" y="1836833"/>
                    <a:pt x="0" y="1723687"/>
                    <a:pt x="0" y="1591813"/>
                  </a:cubicBezTo>
                  <a:lnTo>
                    <a:pt x="0" y="318370"/>
                  </a:lnTo>
                  <a:cubicBezTo>
                    <a:pt x="0" y="142539"/>
                    <a:pt x="142539" y="0"/>
                    <a:pt x="318370" y="0"/>
                  </a:cubicBezTo>
                  <a:close/>
                </a:path>
              </a:pathLst>
            </a:custGeom>
            <a:effectLst>
              <a:outerShdw blurRad="101600" dist="50800" dir="2700000" algn="tl" rotWithShape="0">
                <a:prstClr val="black">
                  <a:alpha val="60000"/>
                </a:prstClr>
              </a:outerShdw>
            </a:effectLst>
          </p:spPr>
        </p:pic>
      </p:grpSp>
      <p:grpSp>
        <p:nvGrpSpPr>
          <p:cNvPr id="42" name="Group 41">
            <a:extLst>
              <a:ext uri="{FF2B5EF4-FFF2-40B4-BE49-F238E27FC236}">
                <a16:creationId xmlns:a16="http://schemas.microsoft.com/office/drawing/2014/main" id="{AEE344B7-5D09-7645-4F6E-3E75801B36D6}"/>
              </a:ext>
            </a:extLst>
          </p:cNvPr>
          <p:cNvGrpSpPr/>
          <p:nvPr/>
        </p:nvGrpSpPr>
        <p:grpSpPr>
          <a:xfrm>
            <a:off x="1087686" y="2294263"/>
            <a:ext cx="2889773" cy="352600"/>
            <a:chOff x="1068728" y="2054927"/>
            <a:chExt cx="2889773" cy="352600"/>
          </a:xfrm>
        </p:grpSpPr>
        <p:sp>
          <p:nvSpPr>
            <p:cNvPr id="40" name="Arrow: Chevron 39">
              <a:extLst>
                <a:ext uri="{FF2B5EF4-FFF2-40B4-BE49-F238E27FC236}">
                  <a16:creationId xmlns:a16="http://schemas.microsoft.com/office/drawing/2014/main" id="{8E2E894B-43B8-2D4C-F53A-ED31E74BF01B}"/>
                </a:ext>
              </a:extLst>
            </p:cNvPr>
            <p:cNvSpPr/>
            <p:nvPr/>
          </p:nvSpPr>
          <p:spPr>
            <a:xfrm>
              <a:off x="1068728" y="2054927"/>
              <a:ext cx="2786618" cy="352600"/>
            </a:xfrm>
            <a:prstGeom prst="chevron">
              <a:avLst/>
            </a:prstGeom>
            <a:gradFill>
              <a:gsLst>
                <a:gs pos="14000">
                  <a:srgbClr val="FFC000"/>
                </a:gs>
                <a:gs pos="100000">
                  <a:schemeClr val="bg1"/>
                </a:gs>
              </a:gsLst>
              <a:lin ang="5400000" scaled="1"/>
            </a:gradFill>
            <a:ln>
              <a:noFill/>
            </a:ln>
            <a:effectLst>
              <a:outerShdw blurRad="101600" dist="508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17BEADB5-A64B-214C-CB29-E60A717BA0A9}"/>
                </a:ext>
              </a:extLst>
            </p:cNvPr>
            <p:cNvSpPr txBox="1"/>
            <p:nvPr/>
          </p:nvSpPr>
          <p:spPr>
            <a:xfrm>
              <a:off x="1261029" y="2054928"/>
              <a:ext cx="2697472" cy="307777"/>
            </a:xfrm>
            <a:prstGeom prst="rect">
              <a:avLst/>
            </a:prstGeom>
            <a:noFill/>
            <a:effectLst/>
          </p:spPr>
          <p:txBody>
            <a:bodyPr wrap="square" rtlCol="0">
              <a:spAutoFit/>
            </a:bodyPr>
            <a:lstStyle/>
            <a:p>
              <a:r>
                <a:rPr lang="en-US" sz="14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Sector: </a:t>
              </a:r>
              <a:r>
                <a:rPr lang="en-US" sz="1400" dirty="0">
                  <a:latin typeface="Bahnschrift Light Condensed" panose="020B0502040204020203" pitchFamily="34" charset="0"/>
                  <a:ea typeface="Calibri Light" panose="020F0302020204030204" pitchFamily="34" charset="0"/>
                  <a:cs typeface="Calibri Light" panose="020F0302020204030204" pitchFamily="34" charset="0"/>
                </a:rPr>
                <a:t>Pharmaceuticals and chemicals</a:t>
              </a:r>
            </a:p>
          </p:txBody>
        </p:sp>
      </p:grpSp>
      <p:grpSp>
        <p:nvGrpSpPr>
          <p:cNvPr id="43" name="Group 42">
            <a:extLst>
              <a:ext uri="{FF2B5EF4-FFF2-40B4-BE49-F238E27FC236}">
                <a16:creationId xmlns:a16="http://schemas.microsoft.com/office/drawing/2014/main" id="{557B3FF6-A3BC-66F7-280A-2111ACECDDB9}"/>
              </a:ext>
            </a:extLst>
          </p:cNvPr>
          <p:cNvGrpSpPr/>
          <p:nvPr/>
        </p:nvGrpSpPr>
        <p:grpSpPr>
          <a:xfrm>
            <a:off x="4699275" y="2285158"/>
            <a:ext cx="3389082" cy="352600"/>
            <a:chOff x="4779162" y="2226582"/>
            <a:chExt cx="3295770" cy="352600"/>
          </a:xfrm>
        </p:grpSpPr>
        <p:sp>
          <p:nvSpPr>
            <p:cNvPr id="41" name="Arrow: Chevron 40">
              <a:extLst>
                <a:ext uri="{FF2B5EF4-FFF2-40B4-BE49-F238E27FC236}">
                  <a16:creationId xmlns:a16="http://schemas.microsoft.com/office/drawing/2014/main" id="{A6F53684-9149-59C2-A529-D7ECCCDB85DB}"/>
                </a:ext>
              </a:extLst>
            </p:cNvPr>
            <p:cNvSpPr/>
            <p:nvPr/>
          </p:nvSpPr>
          <p:spPr>
            <a:xfrm>
              <a:off x="4779162" y="2226582"/>
              <a:ext cx="2786618" cy="352600"/>
            </a:xfrm>
            <a:prstGeom prst="chevron">
              <a:avLst/>
            </a:prstGeom>
            <a:gradFill>
              <a:gsLst>
                <a:gs pos="14000">
                  <a:srgbClr val="FFC000"/>
                </a:gs>
                <a:gs pos="100000">
                  <a:schemeClr val="bg1"/>
                </a:gs>
              </a:gsLst>
              <a:lin ang="5400000" scaled="1"/>
            </a:gradFill>
            <a:ln>
              <a:noFill/>
            </a:ln>
            <a:effectLst>
              <a:outerShdw blurRad="101600" dist="508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A6742114-0F84-D9DC-D179-B7855E3E4FAE}"/>
                </a:ext>
              </a:extLst>
            </p:cNvPr>
            <p:cNvSpPr txBox="1"/>
            <p:nvPr/>
          </p:nvSpPr>
          <p:spPr>
            <a:xfrm>
              <a:off x="4979046" y="2235687"/>
              <a:ext cx="3095886" cy="307777"/>
            </a:xfrm>
            <a:prstGeom prst="rect">
              <a:avLst/>
            </a:prstGeom>
            <a:noFill/>
            <a:effectLst/>
          </p:spPr>
          <p:txBody>
            <a:bodyPr wrap="square" rtlCol="0">
              <a:spAutoFit/>
            </a:bodyPr>
            <a:lstStyle/>
            <a:p>
              <a:r>
                <a:rPr lang="en-US" sz="14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Sector: </a:t>
              </a:r>
              <a:r>
                <a:rPr lang="en-US" sz="1400" dirty="0">
                  <a:latin typeface="Bahnschrift Light Condensed" panose="020B0502040204020203" pitchFamily="34" charset="0"/>
                  <a:ea typeface="Calibri Light" panose="020F0302020204030204" pitchFamily="34" charset="0"/>
                  <a:cs typeface="Calibri Light" panose="020F0302020204030204" pitchFamily="34" charset="0"/>
                </a:rPr>
                <a:t>Electrical &amp; electronic Products</a:t>
              </a:r>
            </a:p>
          </p:txBody>
        </p:sp>
      </p:grpSp>
      <p:grpSp>
        <p:nvGrpSpPr>
          <p:cNvPr id="47" name="Group 46">
            <a:extLst>
              <a:ext uri="{FF2B5EF4-FFF2-40B4-BE49-F238E27FC236}">
                <a16:creationId xmlns:a16="http://schemas.microsoft.com/office/drawing/2014/main" id="{247DF134-1BAF-99F6-BA52-B851DC12CFF6}"/>
              </a:ext>
            </a:extLst>
          </p:cNvPr>
          <p:cNvGrpSpPr/>
          <p:nvPr/>
        </p:nvGrpSpPr>
        <p:grpSpPr>
          <a:xfrm>
            <a:off x="8603213" y="2285158"/>
            <a:ext cx="2610223" cy="352600"/>
            <a:chOff x="8418305" y="2084109"/>
            <a:chExt cx="2610223" cy="352600"/>
          </a:xfrm>
        </p:grpSpPr>
        <p:sp>
          <p:nvSpPr>
            <p:cNvPr id="45" name="Arrow: Chevron 44">
              <a:extLst>
                <a:ext uri="{FF2B5EF4-FFF2-40B4-BE49-F238E27FC236}">
                  <a16:creationId xmlns:a16="http://schemas.microsoft.com/office/drawing/2014/main" id="{701D9316-D9F1-0B8A-EF64-FC1B87B642D5}"/>
                </a:ext>
              </a:extLst>
            </p:cNvPr>
            <p:cNvSpPr/>
            <p:nvPr/>
          </p:nvSpPr>
          <p:spPr>
            <a:xfrm>
              <a:off x="8418305" y="2084109"/>
              <a:ext cx="2584940" cy="352600"/>
            </a:xfrm>
            <a:prstGeom prst="chevron">
              <a:avLst/>
            </a:prstGeom>
            <a:gradFill>
              <a:gsLst>
                <a:gs pos="14000">
                  <a:srgbClr val="FFC000"/>
                </a:gs>
                <a:gs pos="100000">
                  <a:schemeClr val="bg1"/>
                </a:gs>
              </a:gsLst>
              <a:lin ang="5400000" scaled="1"/>
            </a:gradFill>
            <a:ln>
              <a:noFill/>
            </a:ln>
            <a:effectLst>
              <a:outerShdw blurRad="101600" dist="508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737E1575-4762-093F-54AD-DA7A85A1FC5D}"/>
                </a:ext>
              </a:extLst>
            </p:cNvPr>
            <p:cNvSpPr txBox="1"/>
            <p:nvPr/>
          </p:nvSpPr>
          <p:spPr>
            <a:xfrm>
              <a:off x="8779217" y="2106520"/>
              <a:ext cx="2249311" cy="307777"/>
            </a:xfrm>
            <a:prstGeom prst="rect">
              <a:avLst/>
            </a:prstGeom>
            <a:noFill/>
            <a:effectLst/>
          </p:spPr>
          <p:txBody>
            <a:bodyPr wrap="square" rtlCol="0">
              <a:spAutoFit/>
            </a:bodyPr>
            <a:lstStyle/>
            <a:p>
              <a:r>
                <a:rPr lang="en-US" sz="14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Sector: </a:t>
              </a:r>
              <a:r>
                <a:rPr lang="en-US" sz="1400" dirty="0">
                  <a:latin typeface="Bahnschrift Light Condensed" panose="020B0502040204020203" pitchFamily="34" charset="0"/>
                  <a:ea typeface="Calibri Light" panose="020F0302020204030204" pitchFamily="34" charset="0"/>
                  <a:cs typeface="Calibri Light" panose="020F0302020204030204" pitchFamily="34" charset="0"/>
                </a:rPr>
                <a:t>Food Processing</a:t>
              </a:r>
            </a:p>
          </p:txBody>
        </p:sp>
      </p:grpSp>
      <p:sp>
        <p:nvSpPr>
          <p:cNvPr id="48" name="Rectangle 47">
            <a:extLst>
              <a:ext uri="{FF2B5EF4-FFF2-40B4-BE49-F238E27FC236}">
                <a16:creationId xmlns:a16="http://schemas.microsoft.com/office/drawing/2014/main" id="{F8984DF1-0999-2080-DBBF-15CAC87F3BD2}"/>
              </a:ext>
            </a:extLst>
          </p:cNvPr>
          <p:cNvSpPr/>
          <p:nvPr/>
        </p:nvSpPr>
        <p:spPr>
          <a:xfrm>
            <a:off x="1421089" y="5364692"/>
            <a:ext cx="2064315" cy="7420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ss</a:t>
            </a:r>
          </a:p>
        </p:txBody>
      </p:sp>
      <p:sp>
        <p:nvSpPr>
          <p:cNvPr id="49" name="TextBox 48">
            <a:extLst>
              <a:ext uri="{FF2B5EF4-FFF2-40B4-BE49-F238E27FC236}">
                <a16:creationId xmlns:a16="http://schemas.microsoft.com/office/drawing/2014/main" id="{CDC461B4-F26D-5BC1-6B49-54B9294E87E9}"/>
              </a:ext>
            </a:extLst>
          </p:cNvPr>
          <p:cNvSpPr txBox="1"/>
          <p:nvPr/>
        </p:nvSpPr>
        <p:spPr>
          <a:xfrm>
            <a:off x="1008360" y="5420896"/>
            <a:ext cx="2889772" cy="584775"/>
          </a:xfrm>
          <a:prstGeom prst="rect">
            <a:avLst/>
          </a:prstGeom>
          <a:noFill/>
        </p:spPr>
        <p:txBody>
          <a:bodyPr wrap="square" rtlCol="0">
            <a:spAutoFit/>
          </a:bodyPr>
          <a:lstStyle/>
          <a:p>
            <a:pPr algn="ctr"/>
            <a:r>
              <a:rPr lang="en-IN" sz="1600" dirty="0">
                <a:latin typeface="Bahnschrift Light Condensed" panose="020B0502040204020203" pitchFamily="34" charset="0"/>
              </a:rPr>
              <a:t>Investments were high on 2019,2020,2021 (Q3)</a:t>
            </a:r>
          </a:p>
        </p:txBody>
      </p:sp>
      <p:sp>
        <p:nvSpPr>
          <p:cNvPr id="50" name="Rectangle 49">
            <a:extLst>
              <a:ext uri="{FF2B5EF4-FFF2-40B4-BE49-F238E27FC236}">
                <a16:creationId xmlns:a16="http://schemas.microsoft.com/office/drawing/2014/main" id="{410E22D2-45AA-07D6-1340-7ECD3C9F2245}"/>
              </a:ext>
            </a:extLst>
          </p:cNvPr>
          <p:cNvSpPr/>
          <p:nvPr/>
        </p:nvSpPr>
        <p:spPr>
          <a:xfrm>
            <a:off x="5189998" y="5342281"/>
            <a:ext cx="2064315" cy="7420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ss</a:t>
            </a:r>
          </a:p>
        </p:txBody>
      </p:sp>
      <p:sp>
        <p:nvSpPr>
          <p:cNvPr id="52" name="TextBox 51">
            <a:extLst>
              <a:ext uri="{FF2B5EF4-FFF2-40B4-BE49-F238E27FC236}">
                <a16:creationId xmlns:a16="http://schemas.microsoft.com/office/drawing/2014/main" id="{D6AA55F4-0166-671D-BDE3-D3F2C3460708}"/>
              </a:ext>
            </a:extLst>
          </p:cNvPr>
          <p:cNvSpPr txBox="1"/>
          <p:nvPr/>
        </p:nvSpPr>
        <p:spPr>
          <a:xfrm>
            <a:off x="4714336" y="5408694"/>
            <a:ext cx="2889772" cy="584775"/>
          </a:xfrm>
          <a:prstGeom prst="rect">
            <a:avLst/>
          </a:prstGeom>
          <a:noFill/>
        </p:spPr>
        <p:txBody>
          <a:bodyPr wrap="square" rtlCol="0">
            <a:spAutoFit/>
          </a:bodyPr>
          <a:lstStyle/>
          <a:p>
            <a:pPr algn="ctr"/>
            <a:r>
              <a:rPr lang="en-IN" sz="1600" dirty="0">
                <a:latin typeface="Bahnschrift Light Condensed" panose="020B0502040204020203" pitchFamily="34" charset="0"/>
              </a:rPr>
              <a:t>Investments were high on 2019,2020,2021 (Q2)</a:t>
            </a:r>
          </a:p>
        </p:txBody>
      </p:sp>
      <p:sp>
        <p:nvSpPr>
          <p:cNvPr id="53" name="Rectangle 52">
            <a:extLst>
              <a:ext uri="{FF2B5EF4-FFF2-40B4-BE49-F238E27FC236}">
                <a16:creationId xmlns:a16="http://schemas.microsoft.com/office/drawing/2014/main" id="{8F8D4F57-BF94-E89A-1E3E-FF0532960592}"/>
              </a:ext>
            </a:extLst>
          </p:cNvPr>
          <p:cNvSpPr/>
          <p:nvPr/>
        </p:nvSpPr>
        <p:spPr>
          <a:xfrm>
            <a:off x="8958907" y="5352776"/>
            <a:ext cx="2064315" cy="7420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ss</a:t>
            </a:r>
          </a:p>
        </p:txBody>
      </p:sp>
      <p:sp>
        <p:nvSpPr>
          <p:cNvPr id="55" name="TextBox 54">
            <a:extLst>
              <a:ext uri="{FF2B5EF4-FFF2-40B4-BE49-F238E27FC236}">
                <a16:creationId xmlns:a16="http://schemas.microsoft.com/office/drawing/2014/main" id="{A3624AFB-36BC-E393-6860-AC0120373193}"/>
              </a:ext>
            </a:extLst>
          </p:cNvPr>
          <p:cNvSpPr txBox="1"/>
          <p:nvPr/>
        </p:nvSpPr>
        <p:spPr>
          <a:xfrm>
            <a:off x="8450797" y="5405889"/>
            <a:ext cx="2889772" cy="584775"/>
          </a:xfrm>
          <a:prstGeom prst="rect">
            <a:avLst/>
          </a:prstGeom>
          <a:noFill/>
        </p:spPr>
        <p:txBody>
          <a:bodyPr wrap="square" rtlCol="0">
            <a:spAutoFit/>
          </a:bodyPr>
          <a:lstStyle/>
          <a:p>
            <a:pPr algn="ctr"/>
            <a:r>
              <a:rPr lang="en-IN" sz="1600" dirty="0">
                <a:latin typeface="Bahnschrift Light Condensed" panose="020B0502040204020203" pitchFamily="34" charset="0"/>
              </a:rPr>
              <a:t>Investments were high on 2019,2020,2021 (Q4) DEC</a:t>
            </a:r>
          </a:p>
        </p:txBody>
      </p:sp>
    </p:spTree>
    <p:extLst>
      <p:ext uri="{BB962C8B-B14F-4D97-AF65-F5344CB8AC3E}">
        <p14:creationId xmlns:p14="http://schemas.microsoft.com/office/powerpoint/2010/main" val="818411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3374"/>
    </mc:Choice>
    <mc:Fallback xmlns="">
      <p:transition spd="slow" advTm="5337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25399" y="0"/>
            <a:ext cx="12192000" cy="6858000"/>
          </a:xfrm>
          <a:prstGeom prst="rect">
            <a:avLst/>
          </a:prstGeom>
          <a:gradFill flip="none" rotWithShape="1">
            <a:gsLst>
              <a:gs pos="0">
                <a:srgbClr val="74B230"/>
              </a:gs>
              <a:gs pos="100000">
                <a:schemeClr val="bg1"/>
              </a:gs>
            </a:gsLst>
            <a:lin ang="162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3" name="Arrow: Pentagon 2">
            <a:extLst>
              <a:ext uri="{FF2B5EF4-FFF2-40B4-BE49-F238E27FC236}">
                <a16:creationId xmlns:a16="http://schemas.microsoft.com/office/drawing/2014/main" id="{0AEFC2DC-DC11-2DFD-CBA7-FE398A591187}"/>
              </a:ext>
            </a:extLst>
          </p:cNvPr>
          <p:cNvSpPr/>
          <p:nvPr/>
        </p:nvSpPr>
        <p:spPr>
          <a:xfrm>
            <a:off x="422195" y="343850"/>
            <a:ext cx="2215124" cy="456205"/>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530265" y="35431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FF00"/>
                </a:solidFill>
                <a:latin typeface="Bahnschrift Light" panose="020B0502040204020203" pitchFamily="34" charset="0"/>
              </a:rPr>
              <a:t>QUERY 12 B</a:t>
            </a:r>
            <a:endParaRPr lang="en-IN" dirty="0">
              <a:solidFill>
                <a:srgbClr val="FFFF00"/>
              </a:solidFill>
              <a:latin typeface="Bahnschrift Light" panose="020B0502040204020203" pitchFamily="34" charset="0"/>
            </a:endParaRPr>
          </a:p>
        </p:txBody>
      </p:sp>
      <p:sp>
        <p:nvSpPr>
          <p:cNvPr id="35" name="Rectangle 34">
            <a:extLst>
              <a:ext uri="{FF2B5EF4-FFF2-40B4-BE49-F238E27FC236}">
                <a16:creationId xmlns:a16="http://schemas.microsoft.com/office/drawing/2014/main" id="{61F24A9D-222D-940D-B0BF-20FCF5C943B5}"/>
              </a:ext>
            </a:extLst>
          </p:cNvPr>
          <p:cNvSpPr/>
          <p:nvPr/>
        </p:nvSpPr>
        <p:spPr>
          <a:xfrm>
            <a:off x="292101" y="1337735"/>
            <a:ext cx="11557000" cy="4845896"/>
          </a:xfrm>
          <a:prstGeom prst="rect">
            <a:avLst/>
          </a:prstGeom>
          <a:noFill/>
          <a:ln w="28575">
            <a:solidFill>
              <a:srgbClr val="476D1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7" y="5770332"/>
            <a:ext cx="750484" cy="750484"/>
          </a:xfrm>
          <a:prstGeom prst="rect">
            <a:avLst/>
          </a:prstGeom>
          <a:ln>
            <a:noFill/>
          </a:ln>
          <a:effectLst>
            <a:outerShdw blurRad="190500" dist="101600" dir="600000" algn="tl" rotWithShape="0">
              <a:prstClr val="black">
                <a:alpha val="62000"/>
              </a:prstClr>
            </a:outerShdw>
          </a:effectLst>
        </p:spPr>
      </p:pic>
      <p:sp>
        <p:nvSpPr>
          <p:cNvPr id="37" name="Rectangle: Diagonal Corners Rounded 36">
            <a:extLst>
              <a:ext uri="{FF2B5EF4-FFF2-40B4-BE49-F238E27FC236}">
                <a16:creationId xmlns:a16="http://schemas.microsoft.com/office/drawing/2014/main" id="{5022364F-68F8-023D-38B5-183C02E88A26}"/>
              </a:ext>
            </a:extLst>
          </p:cNvPr>
          <p:cNvSpPr/>
          <p:nvPr/>
        </p:nvSpPr>
        <p:spPr>
          <a:xfrm>
            <a:off x="5004099" y="112168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8" name="TextBox 37">
            <a:extLst>
              <a:ext uri="{FF2B5EF4-FFF2-40B4-BE49-F238E27FC236}">
                <a16:creationId xmlns:a16="http://schemas.microsoft.com/office/drawing/2014/main" id="{6C425822-5292-0829-1576-A731B9253788}"/>
              </a:ext>
            </a:extLst>
          </p:cNvPr>
          <p:cNvSpPr txBox="1"/>
          <p:nvPr/>
        </p:nvSpPr>
        <p:spPr>
          <a:xfrm>
            <a:off x="5556754" y="1116115"/>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sp>
        <p:nvSpPr>
          <p:cNvPr id="7" name="TextBox 6">
            <a:extLst>
              <a:ext uri="{FF2B5EF4-FFF2-40B4-BE49-F238E27FC236}">
                <a16:creationId xmlns:a16="http://schemas.microsoft.com/office/drawing/2014/main" id="{AFA72E23-7A41-0838-F1C2-3EFC04D95F68}"/>
              </a:ext>
            </a:extLst>
          </p:cNvPr>
          <p:cNvSpPr txBox="1"/>
          <p:nvPr/>
        </p:nvSpPr>
        <p:spPr>
          <a:xfrm>
            <a:off x="2815975" y="261063"/>
            <a:ext cx="8906837" cy="815608"/>
          </a:xfrm>
          <a:prstGeom prst="rect">
            <a:avLst/>
          </a:prstGeom>
          <a:noFill/>
        </p:spPr>
        <p:txBody>
          <a:bodyPr wrap="square">
            <a:spAutoFit/>
          </a:bodyPr>
          <a:lstStyle/>
          <a:p>
            <a:r>
              <a:rPr lang="en-US" sz="2400" b="0" i="0" u="none" strike="noStrike" baseline="0" dirty="0">
                <a:solidFill>
                  <a:srgbClr val="000000"/>
                </a:solidFill>
                <a:latin typeface="Bahnschrift Light Condensed" panose="020B0502040204020203" pitchFamily="34" charset="0"/>
              </a:rPr>
              <a:t>Do certain sectors experience higher investments during particular months? </a:t>
            </a:r>
            <a:endParaRPr lang="en-US" sz="2400" b="0" i="0" u="none" strike="noStrike" baseline="0" dirty="0">
              <a:latin typeface="Bahnschrift Light Condensed" panose="020B0502040204020203" pitchFamily="34" charset="0"/>
            </a:endParaRPr>
          </a:p>
          <a:p>
            <a:endParaRPr lang="en-US" sz="2300" b="0" i="0" u="none" strike="noStrike" baseline="0" dirty="0">
              <a:solidFill>
                <a:srgbClr val="000000"/>
              </a:solidFill>
              <a:latin typeface="Bahnschrift Light Condensed" panose="020B0502040204020203" pitchFamily="34" charset="0"/>
            </a:endParaRPr>
          </a:p>
        </p:txBody>
      </p:sp>
      <p:grpSp>
        <p:nvGrpSpPr>
          <p:cNvPr id="42" name="Group 41">
            <a:extLst>
              <a:ext uri="{FF2B5EF4-FFF2-40B4-BE49-F238E27FC236}">
                <a16:creationId xmlns:a16="http://schemas.microsoft.com/office/drawing/2014/main" id="{AEE344B7-5D09-7645-4F6E-3E75801B36D6}"/>
              </a:ext>
            </a:extLst>
          </p:cNvPr>
          <p:cNvGrpSpPr/>
          <p:nvPr/>
        </p:nvGrpSpPr>
        <p:grpSpPr>
          <a:xfrm>
            <a:off x="1502402" y="1967026"/>
            <a:ext cx="5018990" cy="502446"/>
            <a:chOff x="1068728" y="2054927"/>
            <a:chExt cx="3547966" cy="352600"/>
          </a:xfrm>
        </p:grpSpPr>
        <p:sp>
          <p:nvSpPr>
            <p:cNvPr id="40" name="Arrow: Chevron 39">
              <a:extLst>
                <a:ext uri="{FF2B5EF4-FFF2-40B4-BE49-F238E27FC236}">
                  <a16:creationId xmlns:a16="http://schemas.microsoft.com/office/drawing/2014/main" id="{8E2E894B-43B8-2D4C-F53A-ED31E74BF01B}"/>
                </a:ext>
              </a:extLst>
            </p:cNvPr>
            <p:cNvSpPr/>
            <p:nvPr/>
          </p:nvSpPr>
          <p:spPr>
            <a:xfrm>
              <a:off x="1068728" y="2054927"/>
              <a:ext cx="2786618" cy="352600"/>
            </a:xfrm>
            <a:prstGeom prst="chevron">
              <a:avLst/>
            </a:prstGeom>
            <a:gradFill>
              <a:gsLst>
                <a:gs pos="14000">
                  <a:srgbClr val="FFC000"/>
                </a:gs>
                <a:gs pos="100000">
                  <a:schemeClr val="bg1"/>
                </a:gs>
              </a:gsLst>
              <a:lin ang="5400000" scaled="1"/>
            </a:gradFill>
            <a:ln>
              <a:noFill/>
            </a:ln>
            <a:effectLst>
              <a:outerShdw blurRad="101600" dist="508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17BEADB5-A64B-214C-CB29-E60A717BA0A9}"/>
                </a:ext>
              </a:extLst>
            </p:cNvPr>
            <p:cNvSpPr txBox="1"/>
            <p:nvPr/>
          </p:nvSpPr>
          <p:spPr>
            <a:xfrm>
              <a:off x="1296273" y="2106367"/>
              <a:ext cx="3320421" cy="259185"/>
            </a:xfrm>
            <a:prstGeom prst="rect">
              <a:avLst/>
            </a:prstGeom>
            <a:noFill/>
            <a:effectLst/>
          </p:spPr>
          <p:txBody>
            <a:bodyPr wrap="square" rtlCol="0">
              <a:spAutoFit/>
            </a:bodyPr>
            <a:lstStyle/>
            <a:p>
              <a:r>
                <a:rPr lang="en-US"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Sector</a:t>
              </a:r>
              <a:r>
                <a:rPr lang="en-US" sz="1400"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 </a:t>
              </a:r>
              <a:r>
                <a:rPr lang="en-US" sz="1600" dirty="0">
                  <a:solidFill>
                    <a:schemeClr val="tx1">
                      <a:lumMod val="95000"/>
                      <a:lumOff val="5000"/>
                    </a:schemeClr>
                  </a:solidFill>
                  <a:latin typeface="Bahnschrift Light Condensed" panose="020B0502040204020203" pitchFamily="34" charset="0"/>
                  <a:ea typeface="Calibri Light" panose="020F0302020204030204" pitchFamily="34" charset="0"/>
                  <a:cs typeface="Calibri Light" panose="020F0302020204030204" pitchFamily="34" charset="0"/>
                </a:rPr>
                <a:t>Real Estate, Industrial Parks, IT Buildings</a:t>
              </a:r>
            </a:p>
          </p:txBody>
        </p:sp>
      </p:grpSp>
      <p:grpSp>
        <p:nvGrpSpPr>
          <p:cNvPr id="17" name="Group 16">
            <a:extLst>
              <a:ext uri="{FF2B5EF4-FFF2-40B4-BE49-F238E27FC236}">
                <a16:creationId xmlns:a16="http://schemas.microsoft.com/office/drawing/2014/main" id="{A1716750-E042-1369-9587-C37340CC0E8B}"/>
              </a:ext>
            </a:extLst>
          </p:cNvPr>
          <p:cNvGrpSpPr/>
          <p:nvPr/>
        </p:nvGrpSpPr>
        <p:grpSpPr>
          <a:xfrm>
            <a:off x="712873" y="2775909"/>
            <a:ext cx="5275537" cy="2686518"/>
            <a:chOff x="1682043" y="3124990"/>
            <a:chExt cx="4314496" cy="2261938"/>
          </a:xfrm>
        </p:grpSpPr>
        <p:pic>
          <p:nvPicPr>
            <p:cNvPr id="16" name="Picture 15">
              <a:extLst>
                <a:ext uri="{FF2B5EF4-FFF2-40B4-BE49-F238E27FC236}">
                  <a16:creationId xmlns:a16="http://schemas.microsoft.com/office/drawing/2014/main" id="{735F85A1-1BA2-23ED-D27C-4D35D4E6E636}"/>
                </a:ext>
              </a:extLst>
            </p:cNvPr>
            <p:cNvPicPr>
              <a:picLocks noChangeAspect="1"/>
            </p:cNvPicPr>
            <p:nvPr/>
          </p:nvPicPr>
          <p:blipFill>
            <a:blip r:embed="rId4">
              <a:extLst>
                <a:ext uri="{28A0092B-C50C-407E-A947-70E740481C1C}">
                  <a14:useLocalDpi xmlns:a14="http://schemas.microsoft.com/office/drawing/2010/main" val="0"/>
                </a:ext>
              </a:extLst>
            </a:blip>
            <a:srcRect l="1506" t="1469" r="2505" b="2715"/>
            <a:stretch>
              <a:fillRect/>
            </a:stretch>
          </p:blipFill>
          <p:spPr>
            <a:xfrm>
              <a:off x="1682043" y="3124990"/>
              <a:ext cx="4314496" cy="2261937"/>
            </a:xfrm>
            <a:custGeom>
              <a:avLst/>
              <a:gdLst>
                <a:gd name="connsiteX0" fmla="*/ 372184 w 5053263"/>
                <a:gd name="connsiteY0" fmla="*/ 0 h 2233061"/>
                <a:gd name="connsiteX1" fmla="*/ 4681079 w 5053263"/>
                <a:gd name="connsiteY1" fmla="*/ 0 h 2233061"/>
                <a:gd name="connsiteX2" fmla="*/ 5053263 w 5053263"/>
                <a:gd name="connsiteY2" fmla="*/ 372184 h 2233061"/>
                <a:gd name="connsiteX3" fmla="*/ 5053263 w 5053263"/>
                <a:gd name="connsiteY3" fmla="*/ 1860877 h 2233061"/>
                <a:gd name="connsiteX4" fmla="*/ 4681079 w 5053263"/>
                <a:gd name="connsiteY4" fmla="*/ 2233061 h 2233061"/>
                <a:gd name="connsiteX5" fmla="*/ 372184 w 5053263"/>
                <a:gd name="connsiteY5" fmla="*/ 2233061 h 2233061"/>
                <a:gd name="connsiteX6" fmla="*/ 0 w 5053263"/>
                <a:gd name="connsiteY6" fmla="*/ 1860877 h 2233061"/>
                <a:gd name="connsiteX7" fmla="*/ 0 w 5053263"/>
                <a:gd name="connsiteY7" fmla="*/ 372184 h 2233061"/>
                <a:gd name="connsiteX8" fmla="*/ 372184 w 5053263"/>
                <a:gd name="connsiteY8" fmla="*/ 0 h 223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3263" h="2233061">
                  <a:moveTo>
                    <a:pt x="372184" y="0"/>
                  </a:moveTo>
                  <a:lnTo>
                    <a:pt x="4681079" y="0"/>
                  </a:lnTo>
                  <a:cubicBezTo>
                    <a:pt x="4886631" y="0"/>
                    <a:pt x="5053263" y="166632"/>
                    <a:pt x="5053263" y="372184"/>
                  </a:cubicBezTo>
                  <a:lnTo>
                    <a:pt x="5053263" y="1860877"/>
                  </a:lnTo>
                  <a:cubicBezTo>
                    <a:pt x="5053263" y="2066429"/>
                    <a:pt x="4886631" y="2233061"/>
                    <a:pt x="4681079" y="2233061"/>
                  </a:cubicBezTo>
                  <a:lnTo>
                    <a:pt x="372184" y="2233061"/>
                  </a:lnTo>
                  <a:cubicBezTo>
                    <a:pt x="166632" y="2233061"/>
                    <a:pt x="0" y="2066429"/>
                    <a:pt x="0" y="1860877"/>
                  </a:cubicBezTo>
                  <a:lnTo>
                    <a:pt x="0" y="372184"/>
                  </a:lnTo>
                  <a:cubicBezTo>
                    <a:pt x="0" y="166632"/>
                    <a:pt x="166632" y="0"/>
                    <a:pt x="372184" y="0"/>
                  </a:cubicBezTo>
                  <a:close/>
                </a:path>
              </a:pathLst>
            </a:custGeom>
            <a:effectLst>
              <a:outerShdw blurRad="101600" dist="50800" dir="13500000" algn="br" rotWithShape="0">
                <a:prstClr val="black">
                  <a:alpha val="60000"/>
                </a:prstClr>
              </a:outerShdw>
            </a:effectLst>
          </p:spPr>
        </p:pic>
        <p:pic>
          <p:nvPicPr>
            <p:cNvPr id="11" name="Picture 10">
              <a:extLst>
                <a:ext uri="{FF2B5EF4-FFF2-40B4-BE49-F238E27FC236}">
                  <a16:creationId xmlns:a16="http://schemas.microsoft.com/office/drawing/2014/main" id="{B992652A-7399-E40D-7BB9-C3BA05329636}"/>
                </a:ext>
              </a:extLst>
            </p:cNvPr>
            <p:cNvPicPr>
              <a:picLocks noChangeAspect="1"/>
            </p:cNvPicPr>
            <p:nvPr/>
          </p:nvPicPr>
          <p:blipFill>
            <a:blip r:embed="rId4">
              <a:extLst>
                <a:ext uri="{28A0092B-C50C-407E-A947-70E740481C1C}">
                  <a14:useLocalDpi xmlns:a14="http://schemas.microsoft.com/office/drawing/2010/main" val="0"/>
                </a:ext>
              </a:extLst>
            </a:blip>
            <a:srcRect l="1506" t="1469" r="2505" b="2715"/>
            <a:stretch>
              <a:fillRect/>
            </a:stretch>
          </p:blipFill>
          <p:spPr>
            <a:xfrm>
              <a:off x="1682043" y="3124991"/>
              <a:ext cx="4314496" cy="2261937"/>
            </a:xfrm>
            <a:custGeom>
              <a:avLst/>
              <a:gdLst>
                <a:gd name="connsiteX0" fmla="*/ 372184 w 5053263"/>
                <a:gd name="connsiteY0" fmla="*/ 0 h 2233061"/>
                <a:gd name="connsiteX1" fmla="*/ 4681079 w 5053263"/>
                <a:gd name="connsiteY1" fmla="*/ 0 h 2233061"/>
                <a:gd name="connsiteX2" fmla="*/ 5053263 w 5053263"/>
                <a:gd name="connsiteY2" fmla="*/ 372184 h 2233061"/>
                <a:gd name="connsiteX3" fmla="*/ 5053263 w 5053263"/>
                <a:gd name="connsiteY3" fmla="*/ 1860877 h 2233061"/>
                <a:gd name="connsiteX4" fmla="*/ 4681079 w 5053263"/>
                <a:gd name="connsiteY4" fmla="*/ 2233061 h 2233061"/>
                <a:gd name="connsiteX5" fmla="*/ 372184 w 5053263"/>
                <a:gd name="connsiteY5" fmla="*/ 2233061 h 2233061"/>
                <a:gd name="connsiteX6" fmla="*/ 0 w 5053263"/>
                <a:gd name="connsiteY6" fmla="*/ 1860877 h 2233061"/>
                <a:gd name="connsiteX7" fmla="*/ 0 w 5053263"/>
                <a:gd name="connsiteY7" fmla="*/ 372184 h 2233061"/>
                <a:gd name="connsiteX8" fmla="*/ 372184 w 5053263"/>
                <a:gd name="connsiteY8" fmla="*/ 0 h 223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3263" h="2233061">
                  <a:moveTo>
                    <a:pt x="372184" y="0"/>
                  </a:moveTo>
                  <a:lnTo>
                    <a:pt x="4681079" y="0"/>
                  </a:lnTo>
                  <a:cubicBezTo>
                    <a:pt x="4886631" y="0"/>
                    <a:pt x="5053263" y="166632"/>
                    <a:pt x="5053263" y="372184"/>
                  </a:cubicBezTo>
                  <a:lnTo>
                    <a:pt x="5053263" y="1860877"/>
                  </a:lnTo>
                  <a:cubicBezTo>
                    <a:pt x="5053263" y="2066429"/>
                    <a:pt x="4886631" y="2233061"/>
                    <a:pt x="4681079" y="2233061"/>
                  </a:cubicBezTo>
                  <a:lnTo>
                    <a:pt x="372184" y="2233061"/>
                  </a:lnTo>
                  <a:cubicBezTo>
                    <a:pt x="166632" y="2233061"/>
                    <a:pt x="0" y="2066429"/>
                    <a:pt x="0" y="1860877"/>
                  </a:cubicBezTo>
                  <a:lnTo>
                    <a:pt x="0" y="372184"/>
                  </a:lnTo>
                  <a:cubicBezTo>
                    <a:pt x="0" y="166632"/>
                    <a:pt x="166632" y="0"/>
                    <a:pt x="372184" y="0"/>
                  </a:cubicBezTo>
                  <a:close/>
                </a:path>
              </a:pathLst>
            </a:custGeom>
            <a:effectLst>
              <a:outerShdw blurRad="101600" dist="50800" dir="2700000" algn="tl" rotWithShape="0">
                <a:prstClr val="black">
                  <a:alpha val="60000"/>
                </a:prstClr>
              </a:outerShdw>
            </a:effectLst>
          </p:spPr>
        </p:pic>
      </p:grpSp>
      <p:grpSp>
        <p:nvGrpSpPr>
          <p:cNvPr id="18" name="Group 17">
            <a:extLst>
              <a:ext uri="{FF2B5EF4-FFF2-40B4-BE49-F238E27FC236}">
                <a16:creationId xmlns:a16="http://schemas.microsoft.com/office/drawing/2014/main" id="{02F3A4A9-4201-0349-11B1-2A34AC4B1A19}"/>
              </a:ext>
            </a:extLst>
          </p:cNvPr>
          <p:cNvGrpSpPr/>
          <p:nvPr/>
        </p:nvGrpSpPr>
        <p:grpSpPr>
          <a:xfrm>
            <a:off x="6922340" y="1907328"/>
            <a:ext cx="5018990" cy="502446"/>
            <a:chOff x="1068728" y="2054927"/>
            <a:chExt cx="3547966" cy="352600"/>
          </a:xfrm>
        </p:grpSpPr>
        <p:sp>
          <p:nvSpPr>
            <p:cNvPr id="19" name="Arrow: Chevron 18">
              <a:extLst>
                <a:ext uri="{FF2B5EF4-FFF2-40B4-BE49-F238E27FC236}">
                  <a16:creationId xmlns:a16="http://schemas.microsoft.com/office/drawing/2014/main" id="{13BC300F-127B-3109-F91F-6E65C3D7008F}"/>
                </a:ext>
              </a:extLst>
            </p:cNvPr>
            <p:cNvSpPr/>
            <p:nvPr/>
          </p:nvSpPr>
          <p:spPr>
            <a:xfrm>
              <a:off x="1068728" y="2054927"/>
              <a:ext cx="2786618" cy="352600"/>
            </a:xfrm>
            <a:prstGeom prst="chevron">
              <a:avLst/>
            </a:prstGeom>
            <a:gradFill>
              <a:gsLst>
                <a:gs pos="14000">
                  <a:srgbClr val="FFC000"/>
                </a:gs>
                <a:gs pos="100000">
                  <a:schemeClr val="bg1"/>
                </a:gs>
              </a:gsLst>
              <a:lin ang="5400000" scaled="1"/>
            </a:gradFill>
            <a:ln>
              <a:noFill/>
            </a:ln>
            <a:effectLst>
              <a:outerShdw blurRad="101600" dist="508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0C87FFE3-B8DA-683E-E0E4-5F700E3909DC}"/>
                </a:ext>
              </a:extLst>
            </p:cNvPr>
            <p:cNvSpPr txBox="1"/>
            <p:nvPr/>
          </p:nvSpPr>
          <p:spPr>
            <a:xfrm>
              <a:off x="1296273" y="2106367"/>
              <a:ext cx="3320421" cy="259185"/>
            </a:xfrm>
            <a:prstGeom prst="rect">
              <a:avLst/>
            </a:prstGeom>
            <a:noFill/>
            <a:effectLst/>
          </p:spPr>
          <p:txBody>
            <a:bodyPr wrap="square" rtlCol="0">
              <a:spAutoFit/>
            </a:bodyPr>
            <a:lstStyle/>
            <a:p>
              <a:r>
                <a:rPr lang="en-US" dirty="0">
                  <a:solidFill>
                    <a:schemeClr val="accent2">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Sector: </a:t>
              </a:r>
              <a:r>
                <a:rPr lang="en-US" dirty="0">
                  <a:solidFill>
                    <a:schemeClr val="tx1">
                      <a:lumMod val="95000"/>
                      <a:lumOff val="5000"/>
                    </a:schemeClr>
                  </a:solidFill>
                  <a:latin typeface="Bahnschrift Light Condensed" panose="020B0502040204020203" pitchFamily="34" charset="0"/>
                  <a:ea typeface="Calibri Light" panose="020F0302020204030204" pitchFamily="34" charset="0"/>
                  <a:cs typeface="Calibri Light" panose="020F0302020204030204" pitchFamily="34" charset="0"/>
                </a:rPr>
                <a:t>Fertilizers organic and inorganic</a:t>
              </a:r>
            </a:p>
          </p:txBody>
        </p:sp>
      </p:grpSp>
      <p:grpSp>
        <p:nvGrpSpPr>
          <p:cNvPr id="28" name="Group 27">
            <a:extLst>
              <a:ext uri="{FF2B5EF4-FFF2-40B4-BE49-F238E27FC236}">
                <a16:creationId xmlns:a16="http://schemas.microsoft.com/office/drawing/2014/main" id="{1142AEC8-64CF-A143-7915-074162FA6119}"/>
              </a:ext>
            </a:extLst>
          </p:cNvPr>
          <p:cNvGrpSpPr/>
          <p:nvPr/>
        </p:nvGrpSpPr>
        <p:grpSpPr>
          <a:xfrm>
            <a:off x="6280511" y="2809021"/>
            <a:ext cx="5275537" cy="2717232"/>
            <a:chOff x="6680008" y="3190721"/>
            <a:chExt cx="4850256" cy="2388813"/>
          </a:xfrm>
        </p:grpSpPr>
        <p:pic>
          <p:nvPicPr>
            <p:cNvPr id="25" name="Picture 24">
              <a:extLst>
                <a:ext uri="{FF2B5EF4-FFF2-40B4-BE49-F238E27FC236}">
                  <a16:creationId xmlns:a16="http://schemas.microsoft.com/office/drawing/2014/main" id="{6F1C987F-A729-9263-E18D-034ED5EC6435}"/>
                </a:ext>
              </a:extLst>
            </p:cNvPr>
            <p:cNvPicPr>
              <a:picLocks noChangeAspect="1"/>
            </p:cNvPicPr>
            <p:nvPr/>
          </p:nvPicPr>
          <p:blipFill>
            <a:blip r:embed="rId5">
              <a:extLst>
                <a:ext uri="{28A0092B-C50C-407E-A947-70E740481C1C}">
                  <a14:useLocalDpi xmlns:a14="http://schemas.microsoft.com/office/drawing/2010/main" val="0"/>
                </a:ext>
              </a:extLst>
            </a:blip>
            <a:srcRect l="6825" t="4220" r="3794" b="6057"/>
            <a:stretch>
              <a:fillRect/>
            </a:stretch>
          </p:blipFill>
          <p:spPr>
            <a:xfrm>
              <a:off x="6680008" y="3190721"/>
              <a:ext cx="4850256" cy="2388813"/>
            </a:xfrm>
            <a:custGeom>
              <a:avLst/>
              <a:gdLst>
                <a:gd name="connsiteX0" fmla="*/ 398143 w 4850256"/>
                <a:gd name="connsiteY0" fmla="*/ 0 h 2388813"/>
                <a:gd name="connsiteX1" fmla="*/ 4452113 w 4850256"/>
                <a:gd name="connsiteY1" fmla="*/ 0 h 2388813"/>
                <a:gd name="connsiteX2" fmla="*/ 4850256 w 4850256"/>
                <a:gd name="connsiteY2" fmla="*/ 398143 h 2388813"/>
                <a:gd name="connsiteX3" fmla="*/ 4850256 w 4850256"/>
                <a:gd name="connsiteY3" fmla="*/ 1990670 h 2388813"/>
                <a:gd name="connsiteX4" fmla="*/ 4452113 w 4850256"/>
                <a:gd name="connsiteY4" fmla="*/ 2388813 h 2388813"/>
                <a:gd name="connsiteX5" fmla="*/ 398143 w 4850256"/>
                <a:gd name="connsiteY5" fmla="*/ 2388813 h 2388813"/>
                <a:gd name="connsiteX6" fmla="*/ 0 w 4850256"/>
                <a:gd name="connsiteY6" fmla="*/ 1990670 h 2388813"/>
                <a:gd name="connsiteX7" fmla="*/ 0 w 4850256"/>
                <a:gd name="connsiteY7" fmla="*/ 398143 h 2388813"/>
                <a:gd name="connsiteX8" fmla="*/ 398143 w 4850256"/>
                <a:gd name="connsiteY8" fmla="*/ 0 h 238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0256" h="2388813">
                  <a:moveTo>
                    <a:pt x="398143" y="0"/>
                  </a:moveTo>
                  <a:lnTo>
                    <a:pt x="4452113" y="0"/>
                  </a:lnTo>
                  <a:cubicBezTo>
                    <a:pt x="4672001" y="0"/>
                    <a:pt x="4850256" y="178255"/>
                    <a:pt x="4850256" y="398143"/>
                  </a:cubicBezTo>
                  <a:lnTo>
                    <a:pt x="4850256" y="1990670"/>
                  </a:lnTo>
                  <a:cubicBezTo>
                    <a:pt x="4850256" y="2210558"/>
                    <a:pt x="4672001" y="2388813"/>
                    <a:pt x="4452113" y="2388813"/>
                  </a:cubicBezTo>
                  <a:lnTo>
                    <a:pt x="398143" y="2388813"/>
                  </a:lnTo>
                  <a:cubicBezTo>
                    <a:pt x="178255" y="2388813"/>
                    <a:pt x="0" y="2210558"/>
                    <a:pt x="0" y="1990670"/>
                  </a:cubicBezTo>
                  <a:lnTo>
                    <a:pt x="0" y="398143"/>
                  </a:lnTo>
                  <a:cubicBezTo>
                    <a:pt x="0" y="178255"/>
                    <a:pt x="178255" y="0"/>
                    <a:pt x="398143" y="0"/>
                  </a:cubicBezTo>
                  <a:close/>
                </a:path>
              </a:pathLst>
            </a:custGeom>
            <a:effectLst>
              <a:outerShdw blurRad="101600" dist="50800" dir="13500000" algn="br" rotWithShape="0">
                <a:prstClr val="black">
                  <a:alpha val="60000"/>
                </a:prstClr>
              </a:outerShdw>
            </a:effectLst>
          </p:spPr>
        </p:pic>
        <p:pic>
          <p:nvPicPr>
            <p:cNvPr id="24" name="Picture 23">
              <a:extLst>
                <a:ext uri="{FF2B5EF4-FFF2-40B4-BE49-F238E27FC236}">
                  <a16:creationId xmlns:a16="http://schemas.microsoft.com/office/drawing/2014/main" id="{5771BF2A-372D-269F-4D60-AAAB7FF892F4}"/>
                </a:ext>
              </a:extLst>
            </p:cNvPr>
            <p:cNvPicPr>
              <a:picLocks noChangeAspect="1"/>
            </p:cNvPicPr>
            <p:nvPr/>
          </p:nvPicPr>
          <p:blipFill>
            <a:blip r:embed="rId5">
              <a:extLst>
                <a:ext uri="{28A0092B-C50C-407E-A947-70E740481C1C}">
                  <a14:useLocalDpi xmlns:a14="http://schemas.microsoft.com/office/drawing/2010/main" val="0"/>
                </a:ext>
              </a:extLst>
            </a:blip>
            <a:srcRect l="6825" t="4220" r="3794" b="6057"/>
            <a:stretch>
              <a:fillRect/>
            </a:stretch>
          </p:blipFill>
          <p:spPr>
            <a:xfrm>
              <a:off x="6680008" y="3190721"/>
              <a:ext cx="4850256" cy="2388813"/>
            </a:xfrm>
            <a:custGeom>
              <a:avLst/>
              <a:gdLst>
                <a:gd name="connsiteX0" fmla="*/ 398143 w 4850256"/>
                <a:gd name="connsiteY0" fmla="*/ 0 h 2388813"/>
                <a:gd name="connsiteX1" fmla="*/ 4452113 w 4850256"/>
                <a:gd name="connsiteY1" fmla="*/ 0 h 2388813"/>
                <a:gd name="connsiteX2" fmla="*/ 4850256 w 4850256"/>
                <a:gd name="connsiteY2" fmla="*/ 398143 h 2388813"/>
                <a:gd name="connsiteX3" fmla="*/ 4850256 w 4850256"/>
                <a:gd name="connsiteY3" fmla="*/ 1990670 h 2388813"/>
                <a:gd name="connsiteX4" fmla="*/ 4452113 w 4850256"/>
                <a:gd name="connsiteY4" fmla="*/ 2388813 h 2388813"/>
                <a:gd name="connsiteX5" fmla="*/ 398143 w 4850256"/>
                <a:gd name="connsiteY5" fmla="*/ 2388813 h 2388813"/>
                <a:gd name="connsiteX6" fmla="*/ 0 w 4850256"/>
                <a:gd name="connsiteY6" fmla="*/ 1990670 h 2388813"/>
                <a:gd name="connsiteX7" fmla="*/ 0 w 4850256"/>
                <a:gd name="connsiteY7" fmla="*/ 398143 h 2388813"/>
                <a:gd name="connsiteX8" fmla="*/ 398143 w 4850256"/>
                <a:gd name="connsiteY8" fmla="*/ 0 h 238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0256" h="2388813">
                  <a:moveTo>
                    <a:pt x="398143" y="0"/>
                  </a:moveTo>
                  <a:lnTo>
                    <a:pt x="4452113" y="0"/>
                  </a:lnTo>
                  <a:cubicBezTo>
                    <a:pt x="4672001" y="0"/>
                    <a:pt x="4850256" y="178255"/>
                    <a:pt x="4850256" y="398143"/>
                  </a:cubicBezTo>
                  <a:lnTo>
                    <a:pt x="4850256" y="1990670"/>
                  </a:lnTo>
                  <a:cubicBezTo>
                    <a:pt x="4850256" y="2210558"/>
                    <a:pt x="4672001" y="2388813"/>
                    <a:pt x="4452113" y="2388813"/>
                  </a:cubicBezTo>
                  <a:lnTo>
                    <a:pt x="398143" y="2388813"/>
                  </a:lnTo>
                  <a:cubicBezTo>
                    <a:pt x="178255" y="2388813"/>
                    <a:pt x="0" y="2210558"/>
                    <a:pt x="0" y="1990670"/>
                  </a:cubicBezTo>
                  <a:lnTo>
                    <a:pt x="0" y="398143"/>
                  </a:lnTo>
                  <a:cubicBezTo>
                    <a:pt x="0" y="178255"/>
                    <a:pt x="178255" y="0"/>
                    <a:pt x="398143" y="0"/>
                  </a:cubicBezTo>
                  <a:close/>
                </a:path>
              </a:pathLst>
            </a:custGeom>
            <a:effectLst>
              <a:outerShdw blurRad="101600" dist="50800" dir="2700000" algn="tl" rotWithShape="0">
                <a:prstClr val="black">
                  <a:alpha val="60000"/>
                </a:prstClr>
              </a:outerShdw>
            </a:effectLst>
          </p:spPr>
        </p:pic>
      </p:grpSp>
    </p:spTree>
    <p:extLst>
      <p:ext uri="{BB962C8B-B14F-4D97-AF65-F5344CB8AC3E}">
        <p14:creationId xmlns:p14="http://schemas.microsoft.com/office/powerpoint/2010/main" val="36898582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1572"/>
    </mc:Choice>
    <mc:Fallback xmlns="">
      <p:transition spd="slow" advTm="3157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7CE0CD-B926-9D83-BE53-F322B30BF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65100"/>
            <a:ext cx="7327900" cy="7117857"/>
          </a:xfrm>
          <a:prstGeom prst="rect">
            <a:avLst/>
          </a:prstGeom>
          <a:effectLst>
            <a:outerShdw blurRad="177800" dist="101600" dir="2700000" algn="tl" rotWithShape="0">
              <a:prstClr val="black">
                <a:alpha val="70000"/>
              </a:prstClr>
            </a:outerShdw>
          </a:effectLst>
        </p:spPr>
      </p:pic>
      <p:sp>
        <p:nvSpPr>
          <p:cNvPr id="4" name="Rectangle 3">
            <a:extLst>
              <a:ext uri="{FF2B5EF4-FFF2-40B4-BE49-F238E27FC236}">
                <a16:creationId xmlns:a16="http://schemas.microsoft.com/office/drawing/2014/main" id="{6C21E9B9-EE2D-D4C7-71E3-6435B2CFE357}"/>
              </a:ext>
            </a:extLst>
          </p:cNvPr>
          <p:cNvSpPr/>
          <p:nvPr/>
        </p:nvSpPr>
        <p:spPr>
          <a:xfrm>
            <a:off x="-47769" y="0"/>
            <a:ext cx="12239769" cy="6858000"/>
          </a:xfrm>
          <a:prstGeom prst="rect">
            <a:avLst/>
          </a:prstGeom>
          <a:gradFill flip="none" rotWithShape="1">
            <a:gsLst>
              <a:gs pos="11000">
                <a:srgbClr val="FFC000">
                  <a:alpha val="11000"/>
                </a:srgbClr>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Rectangle 9">
            <a:extLst>
              <a:ext uri="{FF2B5EF4-FFF2-40B4-BE49-F238E27FC236}">
                <a16:creationId xmlns:a16="http://schemas.microsoft.com/office/drawing/2014/main" id="{3DD026EF-664E-3FDC-5C53-45D166AD8CDF}"/>
              </a:ext>
            </a:extLst>
          </p:cNvPr>
          <p:cNvSpPr/>
          <p:nvPr/>
        </p:nvSpPr>
        <p:spPr>
          <a:xfrm>
            <a:off x="549820" y="559877"/>
            <a:ext cx="11092357" cy="5608912"/>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Pentagon 8">
            <a:extLst>
              <a:ext uri="{FF2B5EF4-FFF2-40B4-BE49-F238E27FC236}">
                <a16:creationId xmlns:a16="http://schemas.microsoft.com/office/drawing/2014/main" id="{E23AAE8A-A60B-F8E8-4E19-BA7CCD7A65C9}"/>
              </a:ext>
            </a:extLst>
          </p:cNvPr>
          <p:cNvSpPr/>
          <p:nvPr/>
        </p:nvSpPr>
        <p:spPr>
          <a:xfrm>
            <a:off x="549820" y="2603500"/>
            <a:ext cx="11092357" cy="1408794"/>
          </a:xfrm>
          <a:prstGeom prst="homePlate">
            <a:avLst>
              <a:gd name="adj" fmla="val 1320"/>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101600" dist="635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0" name="Subtitle 2">
            <a:extLst>
              <a:ext uri="{FF2B5EF4-FFF2-40B4-BE49-F238E27FC236}">
                <a16:creationId xmlns:a16="http://schemas.microsoft.com/office/drawing/2014/main" id="{F4BC83BB-7347-DB27-98C3-35AC804AB9D6}"/>
              </a:ext>
            </a:extLst>
          </p:cNvPr>
          <p:cNvSpPr txBox="1">
            <a:spLocks/>
          </p:cNvSpPr>
          <p:nvPr/>
        </p:nvSpPr>
        <p:spPr>
          <a:xfrm>
            <a:off x="3151872" y="2819360"/>
            <a:ext cx="5840485" cy="1408794"/>
          </a:xfrm>
          <a:prstGeom prst="rect">
            <a:avLst/>
          </a:prstGeom>
          <a:effectLst>
            <a:outerShdw blurRad="114300" dist="88900" dir="2700000" algn="tl" rotWithShape="0">
              <a:prstClr val="black">
                <a:alpha val="63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6000" noProof="1">
                <a:solidFill>
                  <a:schemeClr val="bg1"/>
                </a:solidFill>
                <a:latin typeface="Bahnschrift Condensed" panose="020B0502040204020203" pitchFamily="34" charset="0"/>
                <a:ea typeface="Cambria Math" panose="02040503050406030204" pitchFamily="18" charset="0"/>
              </a:rPr>
              <a:t>SECONDARY RESEARCH</a:t>
            </a:r>
          </a:p>
        </p:txBody>
      </p:sp>
    </p:spTree>
    <p:extLst>
      <p:ext uri="{BB962C8B-B14F-4D97-AF65-F5344CB8AC3E}">
        <p14:creationId xmlns:p14="http://schemas.microsoft.com/office/powerpoint/2010/main" val="16834491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060"/>
    </mc:Choice>
    <mc:Fallback xmlns="">
      <p:transition spd="slow" advTm="506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5827785" cy="6858000"/>
          </a:xfrm>
          <a:prstGeom prst="rect">
            <a:avLst/>
          </a:prstGeom>
          <a:gradFill flip="none" rotWithShape="1">
            <a:gsLst>
              <a:gs pos="0">
                <a:srgbClr val="74B23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6433717" y="355599"/>
            <a:ext cx="5294383" cy="61585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1272746" y="424671"/>
            <a:ext cx="3313637" cy="662724"/>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735276" y="47022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400" dirty="0">
                <a:solidFill>
                  <a:srgbClr val="FFFF00"/>
                </a:solidFill>
                <a:latin typeface="Bahnschrift Light" panose="020B0502040204020203" pitchFamily="34" charset="0"/>
              </a:rPr>
              <a:t>QUERY 1 </a:t>
            </a:r>
            <a:endParaRPr lang="en-IN" sz="3400" dirty="0">
              <a:solidFill>
                <a:srgbClr val="FFFF00"/>
              </a:solidFill>
              <a:latin typeface="Bahnschrift Light" panose="020B0502040204020203" pitchFamily="34" charset="0"/>
            </a:endParaRPr>
          </a:p>
        </p:txBody>
      </p:sp>
      <p:sp>
        <p:nvSpPr>
          <p:cNvPr id="7" name="Arrow: Pentagon 6">
            <a:extLst>
              <a:ext uri="{FF2B5EF4-FFF2-40B4-BE49-F238E27FC236}">
                <a16:creationId xmlns:a16="http://schemas.microsoft.com/office/drawing/2014/main" id="{6BF69D60-A2DB-7971-1CE7-89FB1CBE62D5}"/>
              </a:ext>
            </a:extLst>
          </p:cNvPr>
          <p:cNvSpPr/>
          <p:nvPr/>
        </p:nvSpPr>
        <p:spPr>
          <a:xfrm>
            <a:off x="606925" y="1856050"/>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7963865" y="11101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8498871" y="111012"/>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sp>
        <p:nvSpPr>
          <p:cNvPr id="21" name="TextBox 20">
            <a:extLst>
              <a:ext uri="{FF2B5EF4-FFF2-40B4-BE49-F238E27FC236}">
                <a16:creationId xmlns:a16="http://schemas.microsoft.com/office/drawing/2014/main" id="{CC0D3BDC-A1C9-99B0-65C6-786EE6365763}"/>
              </a:ext>
            </a:extLst>
          </p:cNvPr>
          <p:cNvSpPr txBox="1"/>
          <p:nvPr/>
        </p:nvSpPr>
        <p:spPr>
          <a:xfrm>
            <a:off x="7239140" y="2956154"/>
            <a:ext cx="4372304" cy="523220"/>
          </a:xfrm>
          <a:prstGeom prst="rect">
            <a:avLst/>
          </a:prstGeom>
          <a:noFill/>
          <a:effectLst/>
        </p:spPr>
        <p:txBody>
          <a:bodyPr wrap="square" rtlCol="0">
            <a:spAutoFit/>
          </a:bodyPr>
          <a:lstStyle/>
          <a:p>
            <a:r>
              <a:rPr lang="en-US" sz="1600" u="sng"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t>REASONS</a:t>
            </a:r>
            <a:br>
              <a:rPr lang="en-US" sz="12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rPr>
            </a:br>
            <a:endParaRPr lang="en-US" sz="1200" dirty="0">
              <a:solidFill>
                <a:schemeClr val="accent6">
                  <a:lumMod val="75000"/>
                </a:schemeClr>
              </a:solidFill>
              <a:latin typeface="Bahnschrift Light Condensed" panose="020B0502040204020203" pitchFamily="34" charset="0"/>
              <a:ea typeface="Calibri Light" panose="020F0302020204030204" pitchFamily="34" charset="0"/>
              <a:cs typeface="Calibri Light" panose="020F0302020204030204" pitchFamily="34" charset="0"/>
            </a:endParaRPr>
          </a:p>
        </p:txBody>
      </p:sp>
      <p:sp>
        <p:nvSpPr>
          <p:cNvPr id="23" name="TextBox 22">
            <a:extLst>
              <a:ext uri="{FF2B5EF4-FFF2-40B4-BE49-F238E27FC236}">
                <a16:creationId xmlns:a16="http://schemas.microsoft.com/office/drawing/2014/main" id="{CBFD4871-D34B-4209-F29C-7D2F835620C5}"/>
              </a:ext>
            </a:extLst>
          </p:cNvPr>
          <p:cNvSpPr txBox="1"/>
          <p:nvPr/>
        </p:nvSpPr>
        <p:spPr>
          <a:xfrm>
            <a:off x="7290128" y="3253358"/>
            <a:ext cx="4025572" cy="2923877"/>
          </a:xfrm>
          <a:prstGeom prst="rect">
            <a:avLst/>
          </a:prstGeom>
          <a:noFill/>
          <a:effectLst/>
        </p:spPr>
        <p:txBody>
          <a:bodyPr wrap="square" rtlCol="0">
            <a:spAutoFit/>
          </a:bodyPr>
          <a:lstStyle/>
          <a:p>
            <a:pPr algn="l"/>
            <a:r>
              <a:rPr lang="en-US" sz="1000" i="0" dirty="0">
                <a:solidFill>
                  <a:schemeClr val="accent2">
                    <a:lumMod val="75000"/>
                  </a:schemeClr>
                </a:solidFill>
                <a:effectLst/>
                <a:latin typeface="Bahnschrift Light Condensed" panose="020B0502040204020203" pitchFamily="34" charset="0"/>
              </a:rPr>
              <a:t>Economic Growth</a:t>
            </a:r>
            <a:r>
              <a:rPr lang="en-US" sz="1000" b="0" i="0" dirty="0">
                <a:solidFill>
                  <a:srgbClr val="374151"/>
                </a:solidFill>
                <a:effectLst/>
                <a:latin typeface="Bahnschrift Light Condensed" panose="020B0502040204020203" pitchFamily="34" charset="0"/>
              </a:rPr>
              <a:t>: These cities are experiencing high economic growth, attracting businesses and investors looking for commercial spaces to establish or expand their operations.</a:t>
            </a:r>
            <a:br>
              <a:rPr lang="en-US" sz="1000" b="0" i="0" dirty="0">
                <a:solidFill>
                  <a:srgbClr val="374151"/>
                </a:solidFill>
                <a:effectLst/>
                <a:latin typeface="Bahnschrift Light Condensed" panose="020B0502040204020203" pitchFamily="34" charset="0"/>
              </a:rPr>
            </a:br>
            <a:endParaRPr lang="en-US" sz="1000" b="0" i="0" dirty="0">
              <a:solidFill>
                <a:srgbClr val="374151"/>
              </a:solidFill>
              <a:effectLst/>
              <a:latin typeface="Bahnschrift Light Condensed" panose="020B0502040204020203" pitchFamily="34" charset="0"/>
            </a:endParaRPr>
          </a:p>
          <a:p>
            <a:pPr algn="l"/>
            <a:r>
              <a:rPr lang="en-US" sz="1000" b="1" i="0" dirty="0">
                <a:solidFill>
                  <a:srgbClr val="374151"/>
                </a:solidFill>
                <a:effectLst/>
                <a:latin typeface="Bahnschrift Light Condensed" panose="020B0502040204020203" pitchFamily="34" charset="0"/>
              </a:rPr>
              <a:t> </a:t>
            </a:r>
            <a:r>
              <a:rPr lang="en-US" sz="1000" i="0" dirty="0">
                <a:solidFill>
                  <a:schemeClr val="accent2">
                    <a:lumMod val="75000"/>
                  </a:schemeClr>
                </a:solidFill>
                <a:effectLst/>
                <a:latin typeface="Bahnschrift Light Condensed" panose="020B0502040204020203" pitchFamily="34" charset="0"/>
              </a:rPr>
              <a:t>Infrastructure Development</a:t>
            </a:r>
            <a:r>
              <a:rPr lang="en-US" sz="1000" b="0" i="0" dirty="0">
                <a:solidFill>
                  <a:srgbClr val="374151"/>
                </a:solidFill>
                <a:effectLst/>
                <a:latin typeface="Bahnschrift Light Condensed" panose="020B0502040204020203" pitchFamily="34" charset="0"/>
              </a:rPr>
              <a:t>: Investment in infrastructure projects, such as road networks, public transportation, and business parks, can make these cities more appealing for commercial property buyers.</a:t>
            </a:r>
            <a:br>
              <a:rPr lang="en-US" sz="1000" b="0" i="0" dirty="0">
                <a:solidFill>
                  <a:srgbClr val="374151"/>
                </a:solidFill>
                <a:effectLst/>
                <a:latin typeface="Bahnschrift Light Condensed" panose="020B0502040204020203" pitchFamily="34" charset="0"/>
              </a:rPr>
            </a:br>
            <a:endParaRPr lang="en-US" sz="1000" b="0" i="0" dirty="0">
              <a:solidFill>
                <a:srgbClr val="374151"/>
              </a:solidFill>
              <a:effectLst/>
              <a:latin typeface="Bahnschrift Light Condensed" panose="020B0502040204020203" pitchFamily="34" charset="0"/>
            </a:endParaRPr>
          </a:p>
          <a:p>
            <a:pPr algn="l"/>
            <a:r>
              <a:rPr lang="en-US" sz="1000" i="0" noProof="1">
                <a:solidFill>
                  <a:schemeClr val="accent2">
                    <a:lumMod val="75000"/>
                  </a:schemeClr>
                </a:solidFill>
                <a:effectLst/>
                <a:latin typeface="Bahnschrift Light Condensed" panose="020B0502040204020203" pitchFamily="34" charset="0"/>
              </a:rPr>
              <a:t>Proximity to Hydrabad : </a:t>
            </a:r>
            <a:r>
              <a:rPr lang="en-US" sz="1000" b="0" i="0" noProof="1">
                <a:solidFill>
                  <a:srgbClr val="374151"/>
                </a:solidFill>
                <a:effectLst/>
                <a:latin typeface="Bahnschrift Light Condensed" panose="020B0502040204020203" pitchFamily="34" charset="0"/>
              </a:rPr>
              <a:t>Being near major urban centers like Hyderabad makes cities like Sangareddy, Medchal Malkajgiri, and Hanumakonda attractive to businesses. They can act as satellite hubs, providing access to larger markets without the congestion of a big city.</a:t>
            </a:r>
            <a:br>
              <a:rPr lang="en-US" sz="1000" b="0" i="0" noProof="1">
                <a:solidFill>
                  <a:srgbClr val="374151"/>
                </a:solidFill>
                <a:effectLst/>
                <a:latin typeface="Bahnschrift Light Condensed" panose="020B0502040204020203" pitchFamily="34" charset="0"/>
              </a:rPr>
            </a:br>
            <a:br>
              <a:rPr lang="en-US" sz="1000" b="0" i="0" noProof="1">
                <a:solidFill>
                  <a:srgbClr val="374151"/>
                </a:solidFill>
                <a:effectLst/>
                <a:latin typeface="Bahnschrift Light Condensed" panose="020B0502040204020203" pitchFamily="34" charset="0"/>
              </a:rPr>
            </a:br>
            <a:r>
              <a:rPr lang="en-US" sz="1000" i="0" dirty="0">
                <a:solidFill>
                  <a:schemeClr val="accent2">
                    <a:lumMod val="75000"/>
                  </a:schemeClr>
                </a:solidFill>
                <a:effectLst/>
                <a:latin typeface="Bahnschrift Light Condensed" panose="020B0502040204020203" pitchFamily="34" charset="0"/>
              </a:rPr>
              <a:t>Educational and Healthcare Facilities</a:t>
            </a:r>
            <a:r>
              <a:rPr lang="en-US" sz="1000" b="0" i="0" dirty="0">
                <a:solidFill>
                  <a:srgbClr val="374151"/>
                </a:solidFill>
                <a:effectLst/>
                <a:latin typeface="Bahnschrift Light Condensed" panose="020B0502040204020203" pitchFamily="34" charset="0"/>
              </a:rPr>
              <a:t>: The availability of quality educational and healthcare facilities in this cities can make them  attractive for businesses and residents alike.</a:t>
            </a:r>
            <a:endParaRPr lang="en-US" sz="1000" b="0" i="0" noProof="1">
              <a:solidFill>
                <a:srgbClr val="374151"/>
              </a:solidFill>
              <a:effectLst/>
              <a:latin typeface="Bahnschrift Light Condensed" panose="020B0502040204020203" pitchFamily="34" charset="0"/>
            </a:endParaRPr>
          </a:p>
          <a:p>
            <a:br>
              <a:rPr lang="en-US" sz="1000" b="0" i="0" dirty="0">
                <a:solidFill>
                  <a:srgbClr val="374151"/>
                </a:solidFill>
                <a:effectLst/>
                <a:latin typeface="Bahnschrift Light Condensed" panose="020B0502040204020203" pitchFamily="34" charset="0"/>
              </a:rPr>
            </a:br>
            <a:br>
              <a:rPr lang="en-US" sz="800" b="0" i="0" dirty="0">
                <a:solidFill>
                  <a:srgbClr val="374151"/>
                </a:solidFill>
                <a:effectLst/>
                <a:latin typeface="Bahnschrift Light Condensed" panose="020B0502040204020203" pitchFamily="34" charset="0"/>
              </a:rPr>
            </a:br>
            <a:br>
              <a:rPr lang="en-US" sz="800" b="0" i="0" u="none" strike="noStrike" baseline="0" dirty="0">
                <a:latin typeface="Bahnschrift Light Condensed" panose="020B0502040204020203" pitchFamily="34" charset="0"/>
              </a:rPr>
            </a:br>
            <a:endParaRPr lang="en-US" sz="800" b="0" i="0" u="none" strike="noStrike" baseline="0" dirty="0">
              <a:latin typeface="Bahnschrift Light Condensed" panose="020B0502040204020203" pitchFamily="34" charset="0"/>
            </a:endParaRPr>
          </a:p>
        </p:txBody>
      </p:sp>
      <p:sp>
        <p:nvSpPr>
          <p:cNvPr id="8" name="TextBox 7">
            <a:extLst>
              <a:ext uri="{FF2B5EF4-FFF2-40B4-BE49-F238E27FC236}">
                <a16:creationId xmlns:a16="http://schemas.microsoft.com/office/drawing/2014/main" id="{9CA5FA85-2F70-4E60-3075-CD4D04BC3DD4}"/>
              </a:ext>
            </a:extLst>
          </p:cNvPr>
          <p:cNvSpPr txBox="1"/>
          <p:nvPr/>
        </p:nvSpPr>
        <p:spPr>
          <a:xfrm>
            <a:off x="909928" y="1435283"/>
            <a:ext cx="4556627" cy="1446550"/>
          </a:xfrm>
          <a:prstGeom prst="rect">
            <a:avLst/>
          </a:prstGeom>
          <a:noFill/>
        </p:spPr>
        <p:txBody>
          <a:bodyPr wrap="square">
            <a:spAutoFit/>
          </a:bodyPr>
          <a:lstStyle/>
          <a:p>
            <a:pPr algn="l"/>
            <a:endParaRPr lang="en-IN" sz="2200" b="0" i="0" u="none" strike="noStrike" baseline="0" dirty="0">
              <a:solidFill>
                <a:srgbClr val="000000"/>
              </a:solidFill>
              <a:latin typeface="Arial" panose="020B0604020202020204" pitchFamily="34" charset="0"/>
            </a:endParaRPr>
          </a:p>
          <a:p>
            <a:r>
              <a:rPr lang="en-US" sz="2200" b="0" i="0" u="none" strike="noStrike" baseline="0" dirty="0">
                <a:solidFill>
                  <a:srgbClr val="000000"/>
                </a:solidFill>
                <a:latin typeface="Bahnschrift Light Condensed" panose="020B0502040204020203" pitchFamily="34" charset="0"/>
              </a:rPr>
              <a:t>What are the top 5 districts to buy commercial </a:t>
            </a:r>
          </a:p>
          <a:p>
            <a:r>
              <a:rPr lang="en-US" sz="2200" b="0" i="0" u="none" strike="noStrike" baseline="0" dirty="0">
                <a:solidFill>
                  <a:srgbClr val="000000"/>
                </a:solidFill>
                <a:latin typeface="Bahnschrift Light Condensed" panose="020B0502040204020203" pitchFamily="34" charset="0"/>
              </a:rPr>
              <a:t>properties in Telangana? Justify your answer</a:t>
            </a:r>
            <a:r>
              <a:rPr lang="en-US" sz="2200" b="0" i="0" u="none" strike="noStrike" baseline="0" dirty="0">
                <a:solidFill>
                  <a:srgbClr val="000000"/>
                </a:solidFill>
                <a:latin typeface="Arial" panose="020B0604020202020204" pitchFamily="34" charset="0"/>
              </a:rPr>
              <a:t>. </a:t>
            </a:r>
          </a:p>
          <a:p>
            <a:endParaRPr lang="en-US" sz="2200" b="0" i="0" u="none" strike="noStrike" baseline="0" dirty="0">
              <a:solidFill>
                <a:srgbClr val="000000"/>
              </a:solidFill>
              <a:latin typeface="Bahnschrift Light Condensed" panose="020B0502040204020203" pitchFamily="34" charset="0"/>
            </a:endParaRPr>
          </a:p>
        </p:txBody>
      </p:sp>
      <p:grpSp>
        <p:nvGrpSpPr>
          <p:cNvPr id="11" name="Group 10">
            <a:extLst>
              <a:ext uri="{FF2B5EF4-FFF2-40B4-BE49-F238E27FC236}">
                <a16:creationId xmlns:a16="http://schemas.microsoft.com/office/drawing/2014/main" id="{C4A94255-8B30-249E-A84A-F1CFCB269D6A}"/>
              </a:ext>
            </a:extLst>
          </p:cNvPr>
          <p:cNvGrpSpPr/>
          <p:nvPr/>
        </p:nvGrpSpPr>
        <p:grpSpPr>
          <a:xfrm>
            <a:off x="7100531" y="797949"/>
            <a:ext cx="4973270" cy="502446"/>
            <a:chOff x="1068728" y="2054927"/>
            <a:chExt cx="3515646" cy="352600"/>
          </a:xfrm>
        </p:grpSpPr>
        <p:sp>
          <p:nvSpPr>
            <p:cNvPr id="12" name="Arrow: Chevron 11">
              <a:extLst>
                <a:ext uri="{FF2B5EF4-FFF2-40B4-BE49-F238E27FC236}">
                  <a16:creationId xmlns:a16="http://schemas.microsoft.com/office/drawing/2014/main" id="{4ABDB3F3-B324-61BF-6DFA-D88BCC349CB5}"/>
                </a:ext>
              </a:extLst>
            </p:cNvPr>
            <p:cNvSpPr/>
            <p:nvPr/>
          </p:nvSpPr>
          <p:spPr>
            <a:xfrm>
              <a:off x="1068728" y="2054927"/>
              <a:ext cx="2786618" cy="352600"/>
            </a:xfrm>
            <a:prstGeom prst="chevron">
              <a:avLst/>
            </a:prstGeom>
            <a:gradFill>
              <a:gsLst>
                <a:gs pos="14000">
                  <a:srgbClr val="FFC000"/>
                </a:gs>
                <a:gs pos="100000">
                  <a:schemeClr val="bg1"/>
                </a:gs>
              </a:gsLst>
              <a:lin ang="5400000" scaled="1"/>
            </a:gradFill>
            <a:ln>
              <a:noFill/>
            </a:ln>
            <a:effectLst>
              <a:outerShdw blurRad="101600" dist="508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081E3C8D-9DD5-12BA-4EDE-C8E798279396}"/>
                </a:ext>
              </a:extLst>
            </p:cNvPr>
            <p:cNvSpPr txBox="1"/>
            <p:nvPr/>
          </p:nvSpPr>
          <p:spPr>
            <a:xfrm>
              <a:off x="1263953" y="2112434"/>
              <a:ext cx="3320421" cy="237586"/>
            </a:xfrm>
            <a:prstGeom prst="rect">
              <a:avLst/>
            </a:prstGeom>
            <a:noFill/>
            <a:effectLst/>
          </p:spPr>
          <p:txBody>
            <a:bodyPr wrap="square" rtlCol="0">
              <a:spAutoFit/>
            </a:bodyPr>
            <a:lstStyle/>
            <a:p>
              <a:r>
                <a:rPr lang="en-US" sz="1600" dirty="0">
                  <a:solidFill>
                    <a:schemeClr val="tx1">
                      <a:lumMod val="95000"/>
                      <a:lumOff val="5000"/>
                    </a:schemeClr>
                  </a:solidFill>
                  <a:latin typeface="Bahnschrift Light Condensed" panose="020B0502040204020203" pitchFamily="34" charset="0"/>
                  <a:ea typeface="Calibri Light" panose="020F0302020204030204" pitchFamily="34" charset="0"/>
                  <a:cs typeface="Calibri Light" panose="020F0302020204030204" pitchFamily="34" charset="0"/>
                </a:rPr>
                <a:t>TOP 5 DISTRICTS TO BUY COMMERCIAL PROPERTIES</a:t>
              </a:r>
            </a:p>
          </p:txBody>
        </p:sp>
      </p:grpSp>
      <p:sp>
        <p:nvSpPr>
          <p:cNvPr id="14" name="TextBox 13">
            <a:extLst>
              <a:ext uri="{FF2B5EF4-FFF2-40B4-BE49-F238E27FC236}">
                <a16:creationId xmlns:a16="http://schemas.microsoft.com/office/drawing/2014/main" id="{04A6D57A-0F0F-F8E3-9292-462D21D9092A}"/>
              </a:ext>
            </a:extLst>
          </p:cNvPr>
          <p:cNvSpPr txBox="1"/>
          <p:nvPr/>
        </p:nvSpPr>
        <p:spPr>
          <a:xfrm>
            <a:off x="7573874" y="1443584"/>
            <a:ext cx="2600463" cy="1323439"/>
          </a:xfrm>
          <a:prstGeom prst="rect">
            <a:avLst/>
          </a:prstGeom>
          <a:noFill/>
        </p:spPr>
        <p:txBody>
          <a:bodyPr wrap="square" rtlCol="0">
            <a:spAutoFit/>
          </a:bodyPr>
          <a:lstStyle/>
          <a:p>
            <a:pPr algn="l"/>
            <a:r>
              <a:rPr lang="en-IN" sz="1600" noProof="1">
                <a:latin typeface="Bahnschrift Light Condensed" panose="020B0502040204020203" pitchFamily="34" charset="0"/>
              </a:rPr>
              <a:t>Rangareddy</a:t>
            </a:r>
          </a:p>
          <a:p>
            <a:r>
              <a:rPr lang="en-IN" sz="1600" noProof="1">
                <a:latin typeface="Bahnschrift Light Condensed" panose="020B0502040204020203" pitchFamily="34" charset="0"/>
              </a:rPr>
              <a:t>Sangareddy</a:t>
            </a:r>
            <a:br>
              <a:rPr lang="en-IN" sz="1600" noProof="1">
                <a:latin typeface="Bahnschrift Light Condensed" panose="020B0502040204020203" pitchFamily="34" charset="0"/>
              </a:rPr>
            </a:br>
            <a:r>
              <a:rPr lang="en-IN" sz="1600" noProof="1">
                <a:latin typeface="Bahnschrift Light Condensed" panose="020B0502040204020203" pitchFamily="34" charset="0"/>
              </a:rPr>
              <a:t>Medchal malkajgiri</a:t>
            </a:r>
            <a:br>
              <a:rPr lang="en-IN" sz="1600" noProof="1">
                <a:latin typeface="Bahnschrift Light Condensed" panose="020B0502040204020203" pitchFamily="34" charset="0"/>
              </a:rPr>
            </a:br>
            <a:r>
              <a:rPr lang="en-IN" sz="1600" noProof="1">
                <a:latin typeface="Bahnschrift Light Condensed" panose="020B0502040204020203" pitchFamily="34" charset="0"/>
              </a:rPr>
              <a:t>Hydrabad</a:t>
            </a:r>
            <a:br>
              <a:rPr lang="en-IN" sz="1600" noProof="1">
                <a:latin typeface="Bahnschrift Light Condensed" panose="020B0502040204020203" pitchFamily="34" charset="0"/>
              </a:rPr>
            </a:br>
            <a:r>
              <a:rPr lang="en-IN" sz="1600" noProof="1">
                <a:latin typeface="Bahnschrift Light Condensed" panose="020B0502040204020203" pitchFamily="34" charset="0"/>
              </a:rPr>
              <a:t>Hanumakunda</a:t>
            </a:r>
          </a:p>
        </p:txBody>
      </p:sp>
    </p:spTree>
    <p:extLst>
      <p:ext uri="{BB962C8B-B14F-4D97-AF65-F5344CB8AC3E}">
        <p14:creationId xmlns:p14="http://schemas.microsoft.com/office/powerpoint/2010/main" val="7191611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74715"/>
    </mc:Choice>
    <mc:Fallback xmlns="">
      <p:transition spd="slow" advTm="7471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0"/>
            <a:ext cx="5827785" cy="6858000"/>
          </a:xfrm>
          <a:prstGeom prst="rect">
            <a:avLst/>
          </a:prstGeom>
          <a:gradFill flip="none" rotWithShape="1">
            <a:gsLst>
              <a:gs pos="0">
                <a:srgbClr val="FFC305"/>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p>
        </p:txBody>
      </p:sp>
      <p:sp>
        <p:nvSpPr>
          <p:cNvPr id="10" name="Rectangle 9">
            <a:extLst>
              <a:ext uri="{FF2B5EF4-FFF2-40B4-BE49-F238E27FC236}">
                <a16:creationId xmlns:a16="http://schemas.microsoft.com/office/drawing/2014/main" id="{3DD026EF-664E-3FDC-5C53-45D166AD8CDF}"/>
              </a:ext>
            </a:extLst>
          </p:cNvPr>
          <p:cNvSpPr/>
          <p:nvPr/>
        </p:nvSpPr>
        <p:spPr>
          <a:xfrm>
            <a:off x="6433717" y="355599"/>
            <a:ext cx="5294383" cy="61585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1272746" y="424671"/>
            <a:ext cx="3313637" cy="662724"/>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735276" y="470227"/>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400" dirty="0">
                <a:solidFill>
                  <a:srgbClr val="FFFF00"/>
                </a:solidFill>
                <a:latin typeface="Bahnschrift Light" panose="020B0502040204020203" pitchFamily="34" charset="0"/>
              </a:rPr>
              <a:t>QUERY 2</a:t>
            </a:r>
            <a:endParaRPr lang="en-IN" sz="3400" dirty="0">
              <a:solidFill>
                <a:srgbClr val="FFFF00"/>
              </a:solidFill>
              <a:latin typeface="Bahnschrift Light" panose="020B0502040204020203" pitchFamily="34" charset="0"/>
            </a:endParaRPr>
          </a:p>
        </p:txBody>
      </p:sp>
      <p:sp>
        <p:nvSpPr>
          <p:cNvPr id="7" name="Arrow: Pentagon 6">
            <a:extLst>
              <a:ext uri="{FF2B5EF4-FFF2-40B4-BE49-F238E27FC236}">
                <a16:creationId xmlns:a16="http://schemas.microsoft.com/office/drawing/2014/main" id="{6BF69D60-A2DB-7971-1CE7-89FB1CBE62D5}"/>
              </a:ext>
            </a:extLst>
          </p:cNvPr>
          <p:cNvSpPr/>
          <p:nvPr/>
        </p:nvSpPr>
        <p:spPr>
          <a:xfrm>
            <a:off x="725512" y="1798792"/>
            <a:ext cx="256702" cy="249253"/>
          </a:xfrm>
          <a:prstGeom prst="homePlate">
            <a:avLst/>
          </a:prstGeom>
          <a:gradFill flip="none" rotWithShape="1">
            <a:gsLst>
              <a:gs pos="0">
                <a:srgbClr val="FFE080">
                  <a:lumMod val="95000"/>
                </a:srgbClr>
              </a:gs>
              <a:gs pos="38000">
                <a:srgbClr val="00B050"/>
              </a:gs>
              <a:gs pos="0">
                <a:schemeClr val="bg1"/>
              </a:gs>
            </a:gsLst>
            <a:lin ang="18900000" scaled="1"/>
            <a:tileRect/>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2" name="Rectangle: Diagonal Corners Rounded 31">
            <a:extLst>
              <a:ext uri="{FF2B5EF4-FFF2-40B4-BE49-F238E27FC236}">
                <a16:creationId xmlns:a16="http://schemas.microsoft.com/office/drawing/2014/main" id="{75DA4BDF-9C9C-654D-0714-12D6656AE3DA}"/>
              </a:ext>
            </a:extLst>
          </p:cNvPr>
          <p:cNvSpPr/>
          <p:nvPr/>
        </p:nvSpPr>
        <p:spPr>
          <a:xfrm>
            <a:off x="7963865" y="111012"/>
            <a:ext cx="2136808" cy="489174"/>
          </a:xfrm>
          <a:prstGeom prst="round2DiagRect">
            <a:avLst>
              <a:gd name="adj1" fmla="val 50000"/>
              <a:gd name="adj2" fmla="val 0"/>
            </a:avLst>
          </a:prstGeom>
          <a:gradFill flip="none" rotWithShape="1">
            <a:gsLst>
              <a:gs pos="25000">
                <a:srgbClr val="5C8E26"/>
              </a:gs>
              <a:gs pos="91000">
                <a:srgbClr val="92D050"/>
              </a:gs>
            </a:gsLst>
            <a:lin ang="18900000" scaled="1"/>
            <a:tileRect/>
          </a:gradFill>
          <a:ln w="19050">
            <a:noFill/>
          </a:ln>
          <a:effectLst>
            <a:outerShdw blurRad="127000" dist="88900" dir="2700000" algn="tl" rotWithShape="0">
              <a:prstClr val="black">
                <a:alpha val="9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accent4">
                  <a:lumMod val="60000"/>
                  <a:lumOff val="40000"/>
                </a:schemeClr>
              </a:solidFill>
              <a:latin typeface="Bahnschrift Light" panose="020B0502040204020203" pitchFamily="34" charset="0"/>
            </a:endParaRPr>
          </a:p>
        </p:txBody>
      </p:sp>
      <p:sp>
        <p:nvSpPr>
          <p:cNvPr id="33" name="TextBox 32">
            <a:extLst>
              <a:ext uri="{FF2B5EF4-FFF2-40B4-BE49-F238E27FC236}">
                <a16:creationId xmlns:a16="http://schemas.microsoft.com/office/drawing/2014/main" id="{488ABD3A-B0FF-E500-D2A9-41ADE5BD1EDB}"/>
              </a:ext>
            </a:extLst>
          </p:cNvPr>
          <p:cNvSpPr txBox="1"/>
          <p:nvPr/>
        </p:nvSpPr>
        <p:spPr>
          <a:xfrm>
            <a:off x="8498871" y="111012"/>
            <a:ext cx="2196935" cy="892552"/>
          </a:xfrm>
          <a:prstGeom prst="rect">
            <a:avLst/>
          </a:prstGeom>
          <a:noFill/>
          <a:effectLst>
            <a:outerShdw blurRad="190500" dist="88900" dir="2700000" algn="tl" rotWithShape="0">
              <a:prstClr val="black">
                <a:alpha val="60000"/>
              </a:prstClr>
            </a:outerShdw>
          </a:effectLst>
        </p:spPr>
        <p:txBody>
          <a:bodyPr wrap="square" rtlCol="0">
            <a:spAutoFit/>
          </a:bodyPr>
          <a:lstStyle/>
          <a:p>
            <a:r>
              <a:rPr lang="en-IN" sz="2400" dirty="0">
                <a:solidFill>
                  <a:schemeClr val="bg1"/>
                </a:solidFill>
                <a:latin typeface="Bahnschrift Light Condensed" panose="020B0502040204020203" pitchFamily="34" charset="0"/>
              </a:rPr>
              <a:t>OUTCOME</a:t>
            </a:r>
          </a:p>
          <a:p>
            <a:endParaRPr lang="en-IN" sz="2800" dirty="0">
              <a:latin typeface="Bahnschrift Light Condensed" panose="020B0502040204020203" pitchFamily="34" charset="0"/>
            </a:endParaRPr>
          </a:p>
        </p:txBody>
      </p:sp>
      <p:sp>
        <p:nvSpPr>
          <p:cNvPr id="23" name="TextBox 22">
            <a:extLst>
              <a:ext uri="{FF2B5EF4-FFF2-40B4-BE49-F238E27FC236}">
                <a16:creationId xmlns:a16="http://schemas.microsoft.com/office/drawing/2014/main" id="{CBFD4871-D34B-4209-F29C-7D2F835620C5}"/>
              </a:ext>
            </a:extLst>
          </p:cNvPr>
          <p:cNvSpPr txBox="1"/>
          <p:nvPr/>
        </p:nvSpPr>
        <p:spPr>
          <a:xfrm>
            <a:off x="7160381" y="1644189"/>
            <a:ext cx="3743776" cy="3885679"/>
          </a:xfrm>
          <a:prstGeom prst="rect">
            <a:avLst/>
          </a:prstGeom>
          <a:noFill/>
          <a:effectLst/>
        </p:spPr>
        <p:txBody>
          <a:bodyPr wrap="square" rtlCol="0">
            <a:spAutoFit/>
          </a:bodyPr>
          <a:lstStyle/>
          <a:p>
            <a:r>
              <a:rPr kumimoji="0" lang="en-US" altLang="en-US" sz="1200" b="0" i="0" u="none" strike="noStrike" cap="none" normalizeH="0" baseline="0" dirty="0">
                <a:ln>
                  <a:noFill/>
                </a:ln>
                <a:solidFill>
                  <a:schemeClr val="accent2">
                    <a:lumMod val="75000"/>
                  </a:schemeClr>
                </a:solidFill>
                <a:effectLst/>
                <a:latin typeface="Bahnschrift Light Condensed" panose="020B0502040204020203" pitchFamily="34" charset="0"/>
              </a:rPr>
              <a:t>Introduced TS-IPASS Policy </a:t>
            </a:r>
            <a:r>
              <a:rPr kumimoji="0" lang="en-US" altLang="en-US" sz="1050" b="0" i="0" u="none" strike="noStrike" cap="none" normalizeH="0" baseline="0" dirty="0">
                <a:ln>
                  <a:noFill/>
                </a:ln>
                <a:solidFill>
                  <a:srgbClr val="000000"/>
                </a:solidFill>
                <a:effectLst/>
                <a:latin typeface="Bahnschrift Light Condensed" panose="020B0502040204020203" pitchFamily="34" charset="0"/>
              </a:rPr>
              <a:t>: The Telangana govt. had introduced a policy, the  Telangana State Industrial Project Approval and Self-Certification System </a:t>
            </a:r>
          </a:p>
          <a:p>
            <a:r>
              <a:rPr kumimoji="0" lang="en-US" altLang="en-US" sz="1050" b="0" i="0" u="none" strike="noStrike" cap="none" normalizeH="0" baseline="0" noProof="1">
                <a:ln>
                  <a:noFill/>
                </a:ln>
                <a:solidFill>
                  <a:srgbClr val="000000"/>
                </a:solidFill>
                <a:effectLst/>
                <a:latin typeface="Bahnschrift Light Condensed" panose="020B0502040204020203" pitchFamily="34" charset="0"/>
              </a:rPr>
              <a:t>(TS-iPASS </a:t>
            </a:r>
            <a:r>
              <a:rPr kumimoji="0" lang="en-US" altLang="en-US" sz="1050" b="0" i="0" u="none" strike="noStrike" cap="none" normalizeH="0" baseline="0" dirty="0">
                <a:ln>
                  <a:noFill/>
                </a:ln>
                <a:solidFill>
                  <a:srgbClr val="000000"/>
                </a:solidFill>
                <a:effectLst/>
                <a:latin typeface="Bahnschrift Light Condensed" panose="020B0502040204020203" pitchFamily="34" charset="0"/>
              </a:rPr>
              <a:t>) . This policy aimed to streamline the process of obtaining various </a:t>
            </a:r>
          </a:p>
          <a:p>
            <a:r>
              <a:rPr kumimoji="0" lang="en-US" altLang="en-US" sz="1050" b="0" i="0" u="none" strike="noStrike" cap="none" normalizeH="0" baseline="0" dirty="0">
                <a:ln>
                  <a:noFill/>
                </a:ln>
                <a:solidFill>
                  <a:srgbClr val="000000"/>
                </a:solidFill>
                <a:effectLst/>
                <a:latin typeface="Bahnschrift Light Condensed" panose="020B0502040204020203" pitchFamily="34" charset="0"/>
              </a:rPr>
              <a:t>clearances and approvals for setting up industries in the state.</a:t>
            </a:r>
          </a:p>
          <a:p>
            <a:endParaRPr kumimoji="0" lang="en-US" altLang="en-US" sz="1100" b="0" i="0" u="none" strike="noStrike" cap="none" normalizeH="0" baseline="0" dirty="0">
              <a:ln>
                <a:noFill/>
              </a:ln>
              <a:solidFill>
                <a:srgbClr val="000000"/>
              </a:solidFill>
              <a:effectLst/>
              <a:latin typeface="Söhne"/>
            </a:endParaRPr>
          </a:p>
          <a:p>
            <a:pPr algn="l"/>
            <a:r>
              <a:rPr lang="en-US" sz="1200" b="0" i="0" dirty="0">
                <a:solidFill>
                  <a:schemeClr val="accent2">
                    <a:lumMod val="75000"/>
                  </a:schemeClr>
                </a:solidFill>
                <a:effectLst/>
                <a:latin typeface="Bahnschrift Light Condensed" panose="020B0502040204020203" pitchFamily="34" charset="0"/>
              </a:rPr>
              <a:t>Investor-friendly Policies</a:t>
            </a:r>
            <a:r>
              <a:rPr lang="en-US" sz="1100" b="0" i="0" dirty="0">
                <a:solidFill>
                  <a:srgbClr val="343541"/>
                </a:solidFill>
                <a:effectLst/>
                <a:latin typeface="Bahnschrift Light Condensed" panose="020B0502040204020203" pitchFamily="34" charset="0"/>
              </a:rPr>
              <a:t>: </a:t>
            </a:r>
            <a:r>
              <a:rPr lang="en-US" sz="1050" b="0" i="0" dirty="0">
                <a:solidFill>
                  <a:srgbClr val="343541"/>
                </a:solidFill>
                <a:effectLst/>
                <a:latin typeface="Bahnschrift Light Condensed" panose="020B0502040204020203" pitchFamily="34" charset="0"/>
              </a:rPr>
              <a:t>Telangana aimed to create a conducive business environment by offering incentives like land at competitive prices, power supply, and infrastructure support to attract investments from both domestic and international companie</a:t>
            </a:r>
            <a:r>
              <a:rPr lang="en-US" sz="1050" b="0" i="0" dirty="0">
                <a:solidFill>
                  <a:srgbClr val="343541"/>
                </a:solidFill>
                <a:effectLst/>
                <a:latin typeface="Söhne"/>
              </a:rPr>
              <a:t>s. </a:t>
            </a:r>
            <a:br>
              <a:rPr lang="en-US" sz="1050" dirty="0"/>
            </a:br>
            <a:endParaRPr lang="en-US" sz="1050" dirty="0">
              <a:latin typeface="Bahnschrift Light Condensed" panose="020B0502040204020203" pitchFamily="34" charset="0"/>
              <a:ea typeface="Calibri Light" panose="020F0302020204030204" pitchFamily="34" charset="0"/>
              <a:cs typeface="Calibri Light" panose="020F0302020204030204" pitchFamily="34" charset="0"/>
            </a:endParaRPr>
          </a:p>
          <a:p>
            <a:pPr algn="l"/>
            <a:r>
              <a:rPr lang="en-US" sz="1200" dirty="0">
                <a:solidFill>
                  <a:schemeClr val="accent2">
                    <a:lumMod val="75000"/>
                  </a:schemeClr>
                </a:solidFill>
                <a:latin typeface="Bahnschrift Light Condensed" panose="020B0502040204020203" pitchFamily="34" charset="0"/>
              </a:rPr>
              <a:t>Introduced T-HUB &amp; Various incentives</a:t>
            </a:r>
            <a:r>
              <a:rPr lang="en-US" sz="1050" i="0" dirty="0">
                <a:effectLst/>
                <a:latin typeface="Bahnschrift Light Condensed" panose="020B0502040204020203" pitchFamily="34" charset="0"/>
              </a:rPr>
              <a:t>:</a:t>
            </a:r>
            <a:r>
              <a:rPr lang="en-US" sz="1050" i="0" dirty="0">
                <a:solidFill>
                  <a:srgbClr val="374151"/>
                </a:solidFill>
                <a:effectLst/>
                <a:latin typeface="Bahnschrift Light Condensed" panose="020B0502040204020203" pitchFamily="34" charset="0"/>
              </a:rPr>
              <a:t> Hyderabad has a strong presence in the IT and ITES sectors. The government continued to support these industries through various incentives, infrastructure development, and skill enhancement programs. T-Hub, a startup incubator, was also established to promote innovation and entrepreneurship in the technology sector .</a:t>
            </a:r>
          </a:p>
          <a:p>
            <a:pPr algn="l"/>
            <a:br>
              <a:rPr lang="en-US" sz="1000" i="0" dirty="0">
                <a:solidFill>
                  <a:srgbClr val="374151"/>
                </a:solidFill>
                <a:effectLst/>
                <a:latin typeface="Bahnschrift Light Condensed" panose="020B0502040204020203" pitchFamily="34" charset="0"/>
              </a:rPr>
            </a:br>
            <a:r>
              <a:rPr lang="en-US" sz="1200" dirty="0">
                <a:solidFill>
                  <a:schemeClr val="accent2">
                    <a:lumMod val="75000"/>
                  </a:schemeClr>
                </a:solidFill>
                <a:latin typeface="Bahnschrift Light Condensed" panose="020B0502040204020203" pitchFamily="34" charset="0"/>
              </a:rPr>
              <a:t>Introduced TSIIC </a:t>
            </a:r>
            <a:r>
              <a:rPr lang="en-US" sz="1050" dirty="0">
                <a:solidFill>
                  <a:schemeClr val="accent2">
                    <a:lumMod val="75000"/>
                  </a:schemeClr>
                </a:solidFill>
                <a:latin typeface="Bahnschrift Light Condensed" panose="020B0502040204020203" pitchFamily="34" charset="0"/>
              </a:rPr>
              <a:t>: </a:t>
            </a:r>
            <a:r>
              <a:rPr lang="en-US" sz="1050" b="0" i="0" dirty="0">
                <a:solidFill>
                  <a:srgbClr val="343541"/>
                </a:solidFill>
                <a:effectLst/>
                <a:latin typeface="Bahnschrift Light Condensed" panose="020B0502040204020203" pitchFamily="34" charset="0"/>
              </a:rPr>
              <a:t>The Telangana State Industrial Infrastructure Corporation (TSIIC) is a government agency in the Indian state of Telangana. It plays a crucial role in promoting industrialization and economic development in the state. TSIIC is responsible for acquiring, developing, and maintaining industrial infrastructure such as industrial parks, estates, and zones.</a:t>
            </a:r>
            <a:br>
              <a:rPr lang="en-US" sz="1050" b="0" i="0" dirty="0">
                <a:solidFill>
                  <a:srgbClr val="374151"/>
                </a:solidFill>
                <a:effectLst/>
                <a:latin typeface="Bahnschrift Light Condensed" panose="020B0502040204020203" pitchFamily="34" charset="0"/>
              </a:rPr>
            </a:br>
            <a:br>
              <a:rPr lang="en-US" sz="1000" b="0" i="0" u="none" strike="noStrike" baseline="0" dirty="0">
                <a:latin typeface="Bahnschrift Light Condensed" panose="020B0502040204020203" pitchFamily="34" charset="0"/>
              </a:rPr>
            </a:br>
            <a:endParaRPr lang="en-US" sz="1000" b="0" i="0" u="none" strike="noStrike" baseline="0" dirty="0">
              <a:latin typeface="Bahnschrift Light Condensed" panose="020B0502040204020203" pitchFamily="34" charset="0"/>
            </a:endParaRPr>
          </a:p>
        </p:txBody>
      </p:sp>
      <p:sp>
        <p:nvSpPr>
          <p:cNvPr id="8" name="TextBox 7">
            <a:extLst>
              <a:ext uri="{FF2B5EF4-FFF2-40B4-BE49-F238E27FC236}">
                <a16:creationId xmlns:a16="http://schemas.microsoft.com/office/drawing/2014/main" id="{9CA5FA85-2F70-4E60-3075-CD4D04BC3DD4}"/>
              </a:ext>
            </a:extLst>
          </p:cNvPr>
          <p:cNvSpPr txBox="1"/>
          <p:nvPr/>
        </p:nvSpPr>
        <p:spPr>
          <a:xfrm>
            <a:off x="990141" y="1087395"/>
            <a:ext cx="4401665" cy="2523768"/>
          </a:xfrm>
          <a:prstGeom prst="rect">
            <a:avLst/>
          </a:prstGeom>
          <a:noFill/>
        </p:spPr>
        <p:txBody>
          <a:bodyPr wrap="square">
            <a:spAutoFit/>
          </a:bodyPr>
          <a:lstStyle/>
          <a:p>
            <a:pPr algn="l"/>
            <a:endParaRPr lang="en-IN" sz="2200" b="0" i="0" u="none" strike="noStrike" baseline="0" dirty="0">
              <a:solidFill>
                <a:srgbClr val="000000"/>
              </a:solidFill>
              <a:latin typeface="Arial" panose="020B06040202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2400" b="0" i="0" u="none" strike="noStrike" baseline="0" dirty="0">
                <a:solidFill>
                  <a:srgbClr val="000000"/>
                </a:solidFill>
                <a:latin typeface="Bahnschrift Light Condensed" panose="020B0502040204020203" pitchFamily="34" charset="0"/>
              </a:rPr>
              <a:t>What significant policies or initiatives were put into effect to enhance economic growth, investments, and employment in Telangana by the current government? </a:t>
            </a:r>
          </a:p>
          <a:p>
            <a:endParaRPr lang="en-US" sz="2200" b="0" i="0" u="none" strike="noStrike" baseline="0" dirty="0">
              <a:solidFill>
                <a:srgbClr val="000000"/>
              </a:solidFill>
              <a:latin typeface="Bahnschrift Light Condensed" panose="020B0502040204020203" pitchFamily="34" charset="0"/>
            </a:endParaRPr>
          </a:p>
        </p:txBody>
      </p:sp>
      <p:grpSp>
        <p:nvGrpSpPr>
          <p:cNvPr id="11" name="Group 10">
            <a:extLst>
              <a:ext uri="{FF2B5EF4-FFF2-40B4-BE49-F238E27FC236}">
                <a16:creationId xmlns:a16="http://schemas.microsoft.com/office/drawing/2014/main" id="{C4A94255-8B30-249E-A84A-F1CFCB269D6A}"/>
              </a:ext>
            </a:extLst>
          </p:cNvPr>
          <p:cNvGrpSpPr/>
          <p:nvPr/>
        </p:nvGrpSpPr>
        <p:grpSpPr>
          <a:xfrm>
            <a:off x="6942629" y="844773"/>
            <a:ext cx="5309418" cy="502446"/>
            <a:chOff x="1068728" y="2054927"/>
            <a:chExt cx="3474910" cy="352600"/>
          </a:xfrm>
        </p:grpSpPr>
        <p:sp>
          <p:nvSpPr>
            <p:cNvPr id="12" name="Arrow: Chevron 11">
              <a:extLst>
                <a:ext uri="{FF2B5EF4-FFF2-40B4-BE49-F238E27FC236}">
                  <a16:creationId xmlns:a16="http://schemas.microsoft.com/office/drawing/2014/main" id="{4ABDB3F3-B324-61BF-6DFA-D88BCC349CB5}"/>
                </a:ext>
              </a:extLst>
            </p:cNvPr>
            <p:cNvSpPr/>
            <p:nvPr/>
          </p:nvSpPr>
          <p:spPr>
            <a:xfrm>
              <a:off x="1068728" y="2054927"/>
              <a:ext cx="2786618" cy="352600"/>
            </a:xfrm>
            <a:prstGeom prst="chevron">
              <a:avLst/>
            </a:prstGeom>
            <a:gradFill>
              <a:gsLst>
                <a:gs pos="14000">
                  <a:srgbClr val="FFC000"/>
                </a:gs>
                <a:gs pos="100000">
                  <a:schemeClr val="bg1"/>
                </a:gs>
              </a:gsLst>
              <a:lin ang="5400000" scaled="1"/>
            </a:gradFill>
            <a:ln>
              <a:noFill/>
            </a:ln>
            <a:effectLst>
              <a:outerShdw blurRad="101600" dist="508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081E3C8D-9DD5-12BA-4EDE-C8E798279396}"/>
                </a:ext>
              </a:extLst>
            </p:cNvPr>
            <p:cNvSpPr txBox="1"/>
            <p:nvPr/>
          </p:nvSpPr>
          <p:spPr>
            <a:xfrm>
              <a:off x="1223217" y="2100418"/>
              <a:ext cx="3320421" cy="237586"/>
            </a:xfrm>
            <a:prstGeom prst="rect">
              <a:avLst/>
            </a:prstGeom>
            <a:noFill/>
            <a:effectLst/>
          </p:spPr>
          <p:txBody>
            <a:bodyPr wrap="square" rtlCol="0">
              <a:spAutoFit/>
            </a:bodyPr>
            <a:lstStyle/>
            <a:p>
              <a:r>
                <a:rPr lang="en-US" sz="1600" dirty="0">
                  <a:solidFill>
                    <a:schemeClr val="tx1">
                      <a:lumMod val="95000"/>
                      <a:lumOff val="5000"/>
                    </a:schemeClr>
                  </a:solidFill>
                  <a:latin typeface="Bahnschrift Light Condensed" panose="020B0502040204020203" pitchFamily="34" charset="0"/>
                  <a:ea typeface="Calibri Light" panose="020F0302020204030204" pitchFamily="34" charset="0"/>
                  <a:cs typeface="Calibri Light" panose="020F0302020204030204" pitchFamily="34" charset="0"/>
                </a:rPr>
                <a:t> INITIATIVES WERE PUT INTO ENHANCE ECONOMIC GROWTH</a:t>
              </a:r>
            </a:p>
          </p:txBody>
        </p:sp>
      </p:grpSp>
    </p:spTree>
    <p:extLst>
      <p:ext uri="{BB962C8B-B14F-4D97-AF65-F5344CB8AC3E}">
        <p14:creationId xmlns:p14="http://schemas.microsoft.com/office/powerpoint/2010/main" val="1583562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47509"/>
    </mc:Choice>
    <mc:Fallback xmlns="">
      <p:transition spd="slow" advTm="14750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1720958"/>
            <a:ext cx="2442210" cy="4023551"/>
          </a:xfrm>
          <a:prstGeom prst="rect">
            <a:avLst/>
          </a:prstGeom>
          <a:gradFill flip="none" rotWithShape="1">
            <a:gsLst>
              <a:gs pos="8000">
                <a:srgbClr val="92D050"/>
              </a:gs>
              <a:gs pos="100000">
                <a:schemeClr val="bg1"/>
              </a:gs>
            </a:gsLst>
            <a:lin ang="54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l"/>
            <a:endParaRPr lang="en-IN" sz="1800" b="0" i="0" u="none" strike="noStrike" baseline="0">
              <a:solidFill>
                <a:srgbClr val="000000"/>
              </a:solidFill>
              <a:latin typeface="Arial" panose="020B0604020202020204" pitchFamily="34" charset="0"/>
            </a:endParaRPr>
          </a:p>
          <a:p>
            <a:r>
              <a:rPr lang="en-IN" sz="1800" b="0" i="0" u="none" strike="noStrike" baseline="0">
                <a:solidFill>
                  <a:srgbClr val="000000"/>
                </a:solidFill>
                <a:latin typeface="Arial" panose="020B0604020202020204" pitchFamily="34" charset="0"/>
              </a:rPr>
              <a:t>  </a:t>
            </a:r>
            <a:endParaRPr lang="en-IN" sz="1800" b="0" i="0" u="none" strike="noStrike" baseline="0" dirty="0">
              <a:solidFill>
                <a:srgbClr val="000000"/>
              </a:solidFill>
              <a:latin typeface="Arial" panose="020B0604020202020204" pitchFamily="34" charset="0"/>
            </a:endParaRPr>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884209"/>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545462" y="399876"/>
            <a:ext cx="2144993" cy="503625"/>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485025" y="424953"/>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FF00"/>
                </a:solidFill>
                <a:latin typeface="Bahnschrift Light" panose="020B0502040204020203" pitchFamily="34" charset="0"/>
              </a:rPr>
              <a:t>QUERY 3 A</a:t>
            </a:r>
            <a:endParaRPr lang="en-IN" dirty="0">
              <a:solidFill>
                <a:srgbClr val="FFFF00"/>
              </a:solidFill>
              <a:latin typeface="Bahnschrift Light" panose="020B0502040204020203" pitchFamily="34" charset="0"/>
            </a:endParaRPr>
          </a:p>
        </p:txBody>
      </p:sp>
      <p:sp>
        <p:nvSpPr>
          <p:cNvPr id="5" name="TextBox 4">
            <a:extLst>
              <a:ext uri="{FF2B5EF4-FFF2-40B4-BE49-F238E27FC236}">
                <a16:creationId xmlns:a16="http://schemas.microsoft.com/office/drawing/2014/main" id="{C058EFC6-A4C2-50AF-0931-9F81D6476B0C}"/>
              </a:ext>
            </a:extLst>
          </p:cNvPr>
          <p:cNvSpPr txBox="1"/>
          <p:nvPr/>
        </p:nvSpPr>
        <p:spPr>
          <a:xfrm>
            <a:off x="2722011" y="-511585"/>
            <a:ext cx="9207971" cy="2062103"/>
          </a:xfrm>
          <a:prstGeom prst="rect">
            <a:avLst/>
          </a:prstGeom>
          <a:noFill/>
        </p:spPr>
        <p:txBody>
          <a:bodyPr wrap="square">
            <a:spAutoFit/>
          </a:bodyPr>
          <a:lstStyle/>
          <a:p>
            <a:pPr algn="l"/>
            <a:endParaRPr lang="en-IN" sz="2200" b="0" i="0" u="none" strike="noStrike" baseline="0" dirty="0">
              <a:solidFill>
                <a:srgbClr val="000000"/>
              </a:solidFill>
              <a:latin typeface="Arial" panose="020B0604020202020204" pitchFamily="34" charset="0"/>
            </a:endParaRPr>
          </a:p>
          <a:p>
            <a:pPr algn="l"/>
            <a:endParaRPr lang="en-IN" sz="1800" b="0" i="0" u="none" strike="noStrike" baseline="0" dirty="0">
              <a:solidFill>
                <a:srgbClr val="000000"/>
              </a:solidFill>
              <a:latin typeface="Arial" panose="020B06040202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2400" b="0" i="0" u="none" strike="noStrike" baseline="0" dirty="0">
                <a:solidFill>
                  <a:srgbClr val="000000"/>
                </a:solidFill>
                <a:latin typeface="Bahnschrift Light Condensed" panose="020B0502040204020203" pitchFamily="34" charset="0"/>
              </a:rPr>
              <a:t>Provide top 5 Insights to Telangana government for sustained growth in the next 5 years based on your analysis. </a:t>
            </a:r>
          </a:p>
          <a:p>
            <a:endParaRPr lang="en-US" sz="2200" b="0" i="0" u="none" strike="noStrike" baseline="0" dirty="0">
              <a:solidFill>
                <a:srgbClr val="000000"/>
              </a:solidFill>
              <a:latin typeface="Bahnschrift Light Condensed" panose="020B0502040204020203" pitchFamily="34" charset="0"/>
            </a:endParaRPr>
          </a:p>
        </p:txBody>
      </p:sp>
      <p:sp>
        <p:nvSpPr>
          <p:cNvPr id="6" name="Rectangle 5">
            <a:extLst>
              <a:ext uri="{FF2B5EF4-FFF2-40B4-BE49-F238E27FC236}">
                <a16:creationId xmlns:a16="http://schemas.microsoft.com/office/drawing/2014/main" id="{3A33FA09-5398-6ED1-3C9E-9CFF3C16AA6B}"/>
              </a:ext>
            </a:extLst>
          </p:cNvPr>
          <p:cNvSpPr/>
          <p:nvPr/>
        </p:nvSpPr>
        <p:spPr>
          <a:xfrm>
            <a:off x="2365202" y="1720957"/>
            <a:ext cx="2500168" cy="4023551"/>
          </a:xfrm>
          <a:prstGeom prst="rect">
            <a:avLst/>
          </a:prstGeom>
          <a:gradFill flip="none" rotWithShape="1">
            <a:gsLst>
              <a:gs pos="8000">
                <a:srgbClr val="92D050"/>
              </a:gs>
              <a:gs pos="100000">
                <a:schemeClr val="bg1"/>
              </a:gs>
            </a:gsLst>
            <a:lin ang="54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IN">
              <a:solidFill>
                <a:srgbClr val="000000"/>
              </a:solidFill>
              <a:latin typeface="Arial" panose="020B0604020202020204" pitchFamily="34" charset="0"/>
            </a:endParaRPr>
          </a:p>
          <a:p>
            <a:r>
              <a:rPr lang="en-IN">
                <a:solidFill>
                  <a:srgbClr val="000000"/>
                </a:solidFill>
                <a:latin typeface="Arial" panose="020B0604020202020204" pitchFamily="34" charset="0"/>
              </a:rPr>
              <a:t>  </a:t>
            </a:r>
            <a:endParaRPr lang="en-IN" dirty="0">
              <a:solidFill>
                <a:srgbClr val="000000"/>
              </a:solidFill>
              <a:latin typeface="Arial" panose="020B0604020202020204" pitchFamily="34" charset="0"/>
            </a:endParaRPr>
          </a:p>
        </p:txBody>
      </p:sp>
      <p:sp>
        <p:nvSpPr>
          <p:cNvPr id="8" name="Rectangle 7">
            <a:extLst>
              <a:ext uri="{FF2B5EF4-FFF2-40B4-BE49-F238E27FC236}">
                <a16:creationId xmlns:a16="http://schemas.microsoft.com/office/drawing/2014/main" id="{FAC86277-E0EF-4A10-6B4A-4CE3C3238238}"/>
              </a:ext>
            </a:extLst>
          </p:cNvPr>
          <p:cNvSpPr/>
          <p:nvPr/>
        </p:nvSpPr>
        <p:spPr>
          <a:xfrm>
            <a:off x="4865370" y="1720956"/>
            <a:ext cx="2442210" cy="4023551"/>
          </a:xfrm>
          <a:prstGeom prst="rect">
            <a:avLst/>
          </a:prstGeom>
          <a:gradFill flip="none" rotWithShape="1">
            <a:gsLst>
              <a:gs pos="8000">
                <a:srgbClr val="92D050"/>
              </a:gs>
              <a:gs pos="100000">
                <a:schemeClr val="bg1"/>
              </a:gs>
            </a:gsLst>
            <a:lin ang="54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IN">
              <a:solidFill>
                <a:srgbClr val="000000"/>
              </a:solidFill>
              <a:latin typeface="Arial" panose="020B0604020202020204" pitchFamily="34" charset="0"/>
            </a:endParaRPr>
          </a:p>
          <a:p>
            <a:r>
              <a:rPr lang="en-IN">
                <a:solidFill>
                  <a:srgbClr val="000000"/>
                </a:solidFill>
                <a:latin typeface="Arial" panose="020B0604020202020204" pitchFamily="34" charset="0"/>
              </a:rPr>
              <a:t>  </a:t>
            </a:r>
            <a:endParaRPr lang="en-IN" dirty="0">
              <a:solidFill>
                <a:srgbClr val="000000"/>
              </a:solidFill>
              <a:latin typeface="Arial" panose="020B0604020202020204" pitchFamily="34" charset="0"/>
            </a:endParaRPr>
          </a:p>
        </p:txBody>
      </p:sp>
      <p:sp>
        <p:nvSpPr>
          <p:cNvPr id="16" name="Rectangle 15">
            <a:extLst>
              <a:ext uri="{FF2B5EF4-FFF2-40B4-BE49-F238E27FC236}">
                <a16:creationId xmlns:a16="http://schemas.microsoft.com/office/drawing/2014/main" id="{46838010-1504-3012-ECD0-51D2140F48C4}"/>
              </a:ext>
            </a:extLst>
          </p:cNvPr>
          <p:cNvSpPr/>
          <p:nvPr/>
        </p:nvSpPr>
        <p:spPr>
          <a:xfrm>
            <a:off x="7307580" y="1720956"/>
            <a:ext cx="2577176" cy="4023551"/>
          </a:xfrm>
          <a:prstGeom prst="rect">
            <a:avLst/>
          </a:prstGeom>
          <a:gradFill flip="none" rotWithShape="1">
            <a:gsLst>
              <a:gs pos="8000">
                <a:srgbClr val="92D050"/>
              </a:gs>
              <a:gs pos="100000">
                <a:schemeClr val="bg1"/>
              </a:gs>
            </a:gsLst>
            <a:lin ang="54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IN">
              <a:solidFill>
                <a:srgbClr val="000000"/>
              </a:solidFill>
              <a:latin typeface="Arial" panose="020B0604020202020204" pitchFamily="34" charset="0"/>
            </a:endParaRPr>
          </a:p>
          <a:p>
            <a:r>
              <a:rPr lang="en-IN">
                <a:solidFill>
                  <a:srgbClr val="000000"/>
                </a:solidFill>
                <a:latin typeface="Arial" panose="020B0604020202020204" pitchFamily="34" charset="0"/>
              </a:rPr>
              <a:t>  </a:t>
            </a:r>
            <a:endParaRPr lang="en-IN" dirty="0">
              <a:solidFill>
                <a:srgbClr val="000000"/>
              </a:solidFill>
              <a:latin typeface="Arial" panose="020B0604020202020204" pitchFamily="34" charset="0"/>
            </a:endParaRPr>
          </a:p>
        </p:txBody>
      </p:sp>
      <p:sp>
        <p:nvSpPr>
          <p:cNvPr id="17" name="Rectangle 16">
            <a:extLst>
              <a:ext uri="{FF2B5EF4-FFF2-40B4-BE49-F238E27FC236}">
                <a16:creationId xmlns:a16="http://schemas.microsoft.com/office/drawing/2014/main" id="{A519E97E-6F16-50E9-69AD-AF75832F1947}"/>
              </a:ext>
            </a:extLst>
          </p:cNvPr>
          <p:cNvSpPr/>
          <p:nvPr/>
        </p:nvSpPr>
        <p:spPr>
          <a:xfrm>
            <a:off x="9826798" y="1720956"/>
            <a:ext cx="2365202" cy="4023551"/>
          </a:xfrm>
          <a:prstGeom prst="rect">
            <a:avLst/>
          </a:prstGeom>
          <a:gradFill flip="none" rotWithShape="1">
            <a:gsLst>
              <a:gs pos="8000">
                <a:srgbClr val="92D050"/>
              </a:gs>
              <a:gs pos="100000">
                <a:schemeClr val="bg1"/>
              </a:gs>
            </a:gsLst>
            <a:lin ang="54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IN">
              <a:solidFill>
                <a:srgbClr val="000000"/>
              </a:solidFill>
              <a:latin typeface="Arial" panose="020B0604020202020204" pitchFamily="34" charset="0"/>
            </a:endParaRPr>
          </a:p>
          <a:p>
            <a:r>
              <a:rPr lang="en-IN">
                <a:solidFill>
                  <a:srgbClr val="000000"/>
                </a:solidFill>
                <a:latin typeface="Arial" panose="020B0604020202020204" pitchFamily="34" charset="0"/>
              </a:rPr>
              <a:t>  </a:t>
            </a:r>
            <a:endParaRPr lang="en-IN" dirty="0">
              <a:solidFill>
                <a:srgbClr val="000000"/>
              </a:solidFill>
              <a:latin typeface="Arial" panose="020B0604020202020204" pitchFamily="34" charset="0"/>
            </a:endParaRPr>
          </a:p>
        </p:txBody>
      </p:sp>
      <p:sp>
        <p:nvSpPr>
          <p:cNvPr id="7" name="TextBox 6">
            <a:extLst>
              <a:ext uri="{FF2B5EF4-FFF2-40B4-BE49-F238E27FC236}">
                <a16:creationId xmlns:a16="http://schemas.microsoft.com/office/drawing/2014/main" id="{FA966A4F-6C93-4CED-667B-9135D40DED8F}"/>
              </a:ext>
            </a:extLst>
          </p:cNvPr>
          <p:cNvSpPr txBox="1"/>
          <p:nvPr/>
        </p:nvSpPr>
        <p:spPr>
          <a:xfrm>
            <a:off x="303198" y="2125246"/>
            <a:ext cx="1948911" cy="307777"/>
          </a:xfrm>
          <a:prstGeom prst="rect">
            <a:avLst/>
          </a:prstGeom>
          <a:noFill/>
          <a:effectLst/>
        </p:spPr>
        <p:txBody>
          <a:bodyPr wrap="square" rtlCol="0">
            <a:spAutoFit/>
          </a:bodyPr>
          <a:lstStyle/>
          <a:p>
            <a:r>
              <a:rPr lang="en-US" sz="1400" b="0" i="0" noProof="1">
                <a:solidFill>
                  <a:srgbClr val="C00000"/>
                </a:solidFill>
                <a:effectLst/>
                <a:latin typeface="Bahnschrift Light Condensed" panose="020B0502040204020203" pitchFamily="34" charset="0"/>
              </a:rPr>
              <a:t> Introduction of TS-iPASS</a:t>
            </a:r>
            <a:endParaRPr lang="en-US" sz="1400" b="0" i="0" u="none" strike="noStrike" baseline="0" noProof="1">
              <a:solidFill>
                <a:srgbClr val="C00000"/>
              </a:solidFill>
              <a:latin typeface="Bahnschrift Light Condensed" panose="020B0502040204020203" pitchFamily="34" charset="0"/>
            </a:endParaRPr>
          </a:p>
        </p:txBody>
      </p:sp>
      <p:sp>
        <p:nvSpPr>
          <p:cNvPr id="9" name="TextBox 8">
            <a:extLst>
              <a:ext uri="{FF2B5EF4-FFF2-40B4-BE49-F238E27FC236}">
                <a16:creationId xmlns:a16="http://schemas.microsoft.com/office/drawing/2014/main" id="{BB7F7F59-7500-4327-C9AE-82481F979889}"/>
              </a:ext>
            </a:extLst>
          </p:cNvPr>
          <p:cNvSpPr txBox="1"/>
          <p:nvPr/>
        </p:nvSpPr>
        <p:spPr>
          <a:xfrm>
            <a:off x="303197" y="2670652"/>
            <a:ext cx="1948911" cy="1754326"/>
          </a:xfrm>
          <a:prstGeom prst="rect">
            <a:avLst/>
          </a:prstGeom>
          <a:noFill/>
          <a:effectLst/>
        </p:spPr>
        <p:txBody>
          <a:bodyPr wrap="square" rtlCol="0">
            <a:spAutoFit/>
          </a:bodyPr>
          <a:lstStyle/>
          <a:p>
            <a:r>
              <a:rPr lang="en-US" sz="1200" b="0" i="0">
                <a:solidFill>
                  <a:schemeClr val="tx1">
                    <a:lumMod val="95000"/>
                    <a:lumOff val="5000"/>
                  </a:schemeClr>
                </a:solidFill>
                <a:effectLst/>
                <a:latin typeface="Bahnschrift Light Condensed" panose="020B0502040204020203" pitchFamily="34" charset="0"/>
              </a:rPr>
              <a:t>Initiatives like 'TS-IPASS' simplify regulations, making it easier for businesses to start and operate. This attracts investments, both domestic and international, driving economic growth by fostering new businesses, industries, and infrastructure development.</a:t>
            </a:r>
            <a:endParaRPr lang="en-US" sz="1200" b="0" i="0" u="none" strike="noStrike" baseline="0" noProof="1">
              <a:solidFill>
                <a:schemeClr val="tx1">
                  <a:lumMod val="95000"/>
                  <a:lumOff val="5000"/>
                </a:schemeClr>
              </a:solidFill>
              <a:latin typeface="Bahnschrift Light Condensed" panose="020B0502040204020203" pitchFamily="34" charset="0"/>
            </a:endParaRPr>
          </a:p>
        </p:txBody>
      </p:sp>
      <p:sp>
        <p:nvSpPr>
          <p:cNvPr id="10" name="TextBox 9">
            <a:extLst>
              <a:ext uri="{FF2B5EF4-FFF2-40B4-BE49-F238E27FC236}">
                <a16:creationId xmlns:a16="http://schemas.microsoft.com/office/drawing/2014/main" id="{5C625F14-6F41-C641-DA43-7BE7CB999873}"/>
              </a:ext>
            </a:extLst>
          </p:cNvPr>
          <p:cNvSpPr txBox="1"/>
          <p:nvPr/>
        </p:nvSpPr>
        <p:spPr>
          <a:xfrm>
            <a:off x="2726358" y="2125246"/>
            <a:ext cx="1948911" cy="307777"/>
          </a:xfrm>
          <a:prstGeom prst="rect">
            <a:avLst/>
          </a:prstGeom>
          <a:noFill/>
          <a:effectLst/>
        </p:spPr>
        <p:txBody>
          <a:bodyPr wrap="square" rtlCol="0">
            <a:spAutoFit/>
          </a:bodyPr>
          <a:lstStyle/>
          <a:p>
            <a:r>
              <a:rPr lang="en-US" sz="1400" b="0" i="0" noProof="1">
                <a:solidFill>
                  <a:srgbClr val="C00000"/>
                </a:solidFill>
                <a:effectLst/>
                <a:latin typeface="Bahnschrift Light Condensed" panose="020B0502040204020203" pitchFamily="34" charset="0"/>
              </a:rPr>
              <a:t> Introduction of E-stamping</a:t>
            </a:r>
            <a:endParaRPr lang="en-US" sz="1400" b="0" i="0" u="none" strike="noStrike" baseline="0" noProof="1">
              <a:solidFill>
                <a:srgbClr val="C00000"/>
              </a:solidFill>
              <a:latin typeface="Bahnschrift Light Condensed" panose="020B0502040204020203" pitchFamily="34" charset="0"/>
            </a:endParaRPr>
          </a:p>
        </p:txBody>
      </p:sp>
      <p:sp>
        <p:nvSpPr>
          <p:cNvPr id="11" name="TextBox 10">
            <a:extLst>
              <a:ext uri="{FF2B5EF4-FFF2-40B4-BE49-F238E27FC236}">
                <a16:creationId xmlns:a16="http://schemas.microsoft.com/office/drawing/2014/main" id="{88263AE6-9270-CC9F-34AE-F882CCF96E28}"/>
              </a:ext>
            </a:extLst>
          </p:cNvPr>
          <p:cNvSpPr txBox="1"/>
          <p:nvPr/>
        </p:nvSpPr>
        <p:spPr>
          <a:xfrm>
            <a:off x="2423161" y="2672955"/>
            <a:ext cx="2461260" cy="1938992"/>
          </a:xfrm>
          <a:prstGeom prst="rect">
            <a:avLst/>
          </a:prstGeom>
          <a:noFill/>
          <a:effectLst/>
        </p:spPr>
        <p:txBody>
          <a:bodyPr wrap="square" rtlCol="0">
            <a:spAutoFit/>
          </a:bodyPr>
          <a:lstStyle/>
          <a:p>
            <a:r>
              <a:rPr lang="en-US" sz="1200" b="0" i="0" dirty="0">
                <a:solidFill>
                  <a:srgbClr val="374151"/>
                </a:solidFill>
                <a:effectLst/>
                <a:latin typeface="Bahnschrift Light Condensed" panose="020B0502040204020203" pitchFamily="34" charset="0"/>
              </a:rPr>
              <a:t>E-stamping systems enhance efficiency and transparency by digitizing stamp duty collection and documentation, reducing paperwork, minimizing errors, and ensuring electronic transaction records. This not only aids revenue generation for governments but also reduces the risk of fraud, ensuring the correct amount of revenue for reinvestment in growth initiatives like infrastructure development.</a:t>
            </a:r>
            <a:endParaRPr lang="en-US" sz="1200" b="0" i="0" u="none" strike="noStrike" baseline="0" noProof="1">
              <a:solidFill>
                <a:schemeClr val="tx1">
                  <a:lumMod val="95000"/>
                  <a:lumOff val="5000"/>
                </a:schemeClr>
              </a:solidFill>
              <a:latin typeface="Bahnschrift Light Condensed" panose="020B0502040204020203" pitchFamily="34" charset="0"/>
            </a:endParaRPr>
          </a:p>
        </p:txBody>
      </p:sp>
      <p:sp>
        <p:nvSpPr>
          <p:cNvPr id="12" name="TextBox 11">
            <a:extLst>
              <a:ext uri="{FF2B5EF4-FFF2-40B4-BE49-F238E27FC236}">
                <a16:creationId xmlns:a16="http://schemas.microsoft.com/office/drawing/2014/main" id="{5D138E09-D3C9-09D1-E53D-1CD6057E0C15}"/>
              </a:ext>
            </a:extLst>
          </p:cNvPr>
          <p:cNvSpPr txBox="1"/>
          <p:nvPr/>
        </p:nvSpPr>
        <p:spPr>
          <a:xfrm>
            <a:off x="4904278" y="2680654"/>
            <a:ext cx="2461260" cy="1384995"/>
          </a:xfrm>
          <a:prstGeom prst="rect">
            <a:avLst/>
          </a:prstGeom>
          <a:noFill/>
          <a:effectLst/>
        </p:spPr>
        <p:txBody>
          <a:bodyPr wrap="square" rtlCol="0">
            <a:spAutoFit/>
          </a:bodyPr>
          <a:lstStyle/>
          <a:p>
            <a:r>
              <a:rPr lang="en-US" sz="1200" b="0" i="0" dirty="0">
                <a:solidFill>
                  <a:srgbClr val="374151"/>
                </a:solidFill>
                <a:effectLst/>
                <a:latin typeface="Bahnschrift Light Condensed" panose="020B0502040204020203" pitchFamily="34" charset="0"/>
              </a:rPr>
              <a:t>Increased vehicle sales drive urbanization and stimulate infrastructure development, leading to improved connectivity between urban and rural areas. This, in turn, fuels urban planning initiatives, also fostering real estate development, ultimately contributing to economic growth.</a:t>
            </a:r>
            <a:endParaRPr lang="en-US" sz="1200" b="0" i="0" u="none" strike="noStrike" baseline="0" noProof="1">
              <a:solidFill>
                <a:schemeClr val="tx1">
                  <a:lumMod val="95000"/>
                  <a:lumOff val="5000"/>
                </a:schemeClr>
              </a:solidFill>
              <a:latin typeface="Bahnschrift Light Condensed" panose="020B0502040204020203" pitchFamily="34" charset="0"/>
            </a:endParaRPr>
          </a:p>
        </p:txBody>
      </p:sp>
      <p:sp>
        <p:nvSpPr>
          <p:cNvPr id="13" name="TextBox 12">
            <a:extLst>
              <a:ext uri="{FF2B5EF4-FFF2-40B4-BE49-F238E27FC236}">
                <a16:creationId xmlns:a16="http://schemas.microsoft.com/office/drawing/2014/main" id="{D0A42E36-C669-E55F-43D1-35261BA41C60}"/>
              </a:ext>
            </a:extLst>
          </p:cNvPr>
          <p:cNvSpPr txBox="1"/>
          <p:nvPr/>
        </p:nvSpPr>
        <p:spPr>
          <a:xfrm>
            <a:off x="5110610" y="2194740"/>
            <a:ext cx="1948911" cy="307777"/>
          </a:xfrm>
          <a:prstGeom prst="rect">
            <a:avLst/>
          </a:prstGeom>
          <a:noFill/>
          <a:effectLst/>
        </p:spPr>
        <p:txBody>
          <a:bodyPr wrap="square" rtlCol="0">
            <a:spAutoFit/>
          </a:bodyPr>
          <a:lstStyle/>
          <a:p>
            <a:r>
              <a:rPr lang="en-US" sz="1400" b="0" i="0" noProof="1">
                <a:solidFill>
                  <a:srgbClr val="C00000"/>
                </a:solidFill>
                <a:effectLst/>
                <a:latin typeface="Bahnschrift Light Condensed" panose="020B0502040204020203" pitchFamily="34" charset="0"/>
              </a:rPr>
              <a:t> Increased Vehicle Sales</a:t>
            </a:r>
            <a:endParaRPr lang="en-US" sz="1400" b="0" i="0" u="none" strike="noStrike" baseline="0" noProof="1">
              <a:solidFill>
                <a:srgbClr val="C00000"/>
              </a:solidFill>
              <a:latin typeface="Bahnschrift Light Condensed" panose="020B0502040204020203" pitchFamily="34" charset="0"/>
            </a:endParaRPr>
          </a:p>
        </p:txBody>
      </p:sp>
      <p:sp>
        <p:nvSpPr>
          <p:cNvPr id="14" name="TextBox 13">
            <a:extLst>
              <a:ext uri="{FF2B5EF4-FFF2-40B4-BE49-F238E27FC236}">
                <a16:creationId xmlns:a16="http://schemas.microsoft.com/office/drawing/2014/main" id="{056D2876-A068-F4AC-F8AB-2DC472AC32F9}"/>
              </a:ext>
            </a:extLst>
          </p:cNvPr>
          <p:cNvSpPr txBox="1"/>
          <p:nvPr/>
        </p:nvSpPr>
        <p:spPr>
          <a:xfrm>
            <a:off x="7583209" y="2206859"/>
            <a:ext cx="1948911" cy="307777"/>
          </a:xfrm>
          <a:prstGeom prst="rect">
            <a:avLst/>
          </a:prstGeom>
          <a:noFill/>
          <a:effectLst/>
        </p:spPr>
        <p:txBody>
          <a:bodyPr wrap="square" rtlCol="0">
            <a:spAutoFit/>
          </a:bodyPr>
          <a:lstStyle/>
          <a:p>
            <a:r>
              <a:rPr lang="en-US" sz="1400" b="0" i="0" noProof="1">
                <a:solidFill>
                  <a:srgbClr val="C00000"/>
                </a:solidFill>
                <a:effectLst/>
                <a:latin typeface="Bahnschrift Light Condensed" panose="020B0502040204020203" pitchFamily="34" charset="0"/>
              </a:rPr>
              <a:t> Diversifiaction of Industries</a:t>
            </a:r>
            <a:endParaRPr lang="en-US" sz="1400" b="0" i="0" u="none" strike="noStrike" baseline="0" noProof="1">
              <a:solidFill>
                <a:srgbClr val="C00000"/>
              </a:solidFill>
              <a:latin typeface="Bahnschrift Light Condensed" panose="020B0502040204020203" pitchFamily="34" charset="0"/>
            </a:endParaRPr>
          </a:p>
        </p:txBody>
      </p:sp>
      <p:sp>
        <p:nvSpPr>
          <p:cNvPr id="15" name="TextBox 14">
            <a:extLst>
              <a:ext uri="{FF2B5EF4-FFF2-40B4-BE49-F238E27FC236}">
                <a16:creationId xmlns:a16="http://schemas.microsoft.com/office/drawing/2014/main" id="{BC726E93-5F02-5A77-43EC-AE7586A985B2}"/>
              </a:ext>
            </a:extLst>
          </p:cNvPr>
          <p:cNvSpPr txBox="1"/>
          <p:nvPr/>
        </p:nvSpPr>
        <p:spPr>
          <a:xfrm>
            <a:off x="7345682" y="2703993"/>
            <a:ext cx="2481116" cy="1712777"/>
          </a:xfrm>
          <a:prstGeom prst="rect">
            <a:avLst/>
          </a:prstGeom>
          <a:noFill/>
          <a:effectLst/>
        </p:spPr>
        <p:txBody>
          <a:bodyPr wrap="square" rtlCol="0">
            <a:spAutoFit/>
          </a:bodyPr>
          <a:lstStyle/>
          <a:p>
            <a:r>
              <a:rPr lang="en-US" sz="1170" b="0" i="0" dirty="0">
                <a:solidFill>
                  <a:srgbClr val="374151"/>
                </a:solidFill>
                <a:effectLst/>
                <a:latin typeface="Bahnschrift Light Condensed" panose="020B0502040204020203" pitchFamily="34" charset="0"/>
              </a:rPr>
              <a:t>TS-IPASS implementation has sparked substantial investments across various sectors in Telangana, spanning infrastructure, </a:t>
            </a:r>
          </a:p>
          <a:p>
            <a:r>
              <a:rPr lang="en-US" sz="1170" b="0" i="0" dirty="0">
                <a:solidFill>
                  <a:srgbClr val="374151"/>
                </a:solidFill>
                <a:effectLst/>
                <a:latin typeface="Bahnschrift Light Condensed" panose="020B0502040204020203" pitchFamily="34" charset="0"/>
              </a:rPr>
              <a:t>real estate, food processing, pharmaceuticals, plastics, engineering, and more. This diverse investment landscape not only fuels economic growth but also enhances the state's resilience, making it less susceptible to economic fluctuations. </a:t>
            </a:r>
            <a:endParaRPr lang="en-US" sz="1170" b="0" i="0" u="none" strike="noStrike" baseline="0" noProof="1">
              <a:solidFill>
                <a:schemeClr val="tx1">
                  <a:lumMod val="95000"/>
                  <a:lumOff val="5000"/>
                </a:schemeClr>
              </a:solidFill>
              <a:latin typeface="Bahnschrift Light Condensed" panose="020B0502040204020203" pitchFamily="34" charset="0"/>
            </a:endParaRPr>
          </a:p>
        </p:txBody>
      </p:sp>
      <p:sp>
        <p:nvSpPr>
          <p:cNvPr id="18" name="TextBox 17">
            <a:extLst>
              <a:ext uri="{FF2B5EF4-FFF2-40B4-BE49-F238E27FC236}">
                <a16:creationId xmlns:a16="http://schemas.microsoft.com/office/drawing/2014/main" id="{3FB4E527-6AFC-9F76-0D23-2E1EC813596A}"/>
              </a:ext>
            </a:extLst>
          </p:cNvPr>
          <p:cNvSpPr txBox="1"/>
          <p:nvPr/>
        </p:nvSpPr>
        <p:spPr>
          <a:xfrm>
            <a:off x="10179434" y="2194739"/>
            <a:ext cx="1948911" cy="307777"/>
          </a:xfrm>
          <a:prstGeom prst="rect">
            <a:avLst/>
          </a:prstGeom>
          <a:noFill/>
          <a:effectLst/>
        </p:spPr>
        <p:txBody>
          <a:bodyPr wrap="square" rtlCol="0">
            <a:spAutoFit/>
          </a:bodyPr>
          <a:lstStyle/>
          <a:p>
            <a:r>
              <a:rPr lang="en-US" sz="1400" b="0" i="0" noProof="1">
                <a:solidFill>
                  <a:srgbClr val="C00000"/>
                </a:solidFill>
                <a:effectLst/>
                <a:latin typeface="Bahnschrift Light Condensed" panose="020B0502040204020203" pitchFamily="34" charset="0"/>
              </a:rPr>
              <a:t> Digitization Impact</a:t>
            </a:r>
            <a:endParaRPr lang="en-US" sz="1400" b="0" i="0" u="none" strike="noStrike" baseline="0" noProof="1">
              <a:solidFill>
                <a:srgbClr val="C00000"/>
              </a:solidFill>
              <a:latin typeface="Bahnschrift Light Condensed" panose="020B0502040204020203" pitchFamily="34" charset="0"/>
            </a:endParaRPr>
          </a:p>
        </p:txBody>
      </p:sp>
      <p:sp>
        <p:nvSpPr>
          <p:cNvPr id="19" name="TextBox 18">
            <a:extLst>
              <a:ext uri="{FF2B5EF4-FFF2-40B4-BE49-F238E27FC236}">
                <a16:creationId xmlns:a16="http://schemas.microsoft.com/office/drawing/2014/main" id="{15C80933-E068-E255-09A7-7C9D12EE0E8C}"/>
              </a:ext>
            </a:extLst>
          </p:cNvPr>
          <p:cNvSpPr txBox="1"/>
          <p:nvPr/>
        </p:nvSpPr>
        <p:spPr>
          <a:xfrm>
            <a:off x="9807748" y="2712912"/>
            <a:ext cx="2365202" cy="1938992"/>
          </a:xfrm>
          <a:prstGeom prst="rect">
            <a:avLst/>
          </a:prstGeom>
          <a:noFill/>
          <a:effectLst/>
        </p:spPr>
        <p:txBody>
          <a:bodyPr wrap="square" rtlCol="0">
            <a:spAutoFit/>
          </a:bodyPr>
          <a:lstStyle/>
          <a:p>
            <a:r>
              <a:rPr lang="en-US" sz="1200" b="0" i="0" dirty="0">
                <a:solidFill>
                  <a:srgbClr val="374151"/>
                </a:solidFill>
                <a:effectLst/>
                <a:latin typeface="Bahnschrift Light Condensed" panose="020B0502040204020203" pitchFamily="34" charset="0"/>
              </a:rPr>
              <a:t>The increasing use of digital platforms for document registration and e-stamp issuance not only boosts revenue but also underscores the vital importance of digitization. This trend highlights the need for continuous investment in technology infrastructure, emphasizing technology's crucial role in shaping modern governance and the ongoing necessity for technological progress.</a:t>
            </a:r>
            <a:endParaRPr lang="en-US" sz="1170" b="0" i="0" u="none" strike="noStrike" baseline="0" noProof="1">
              <a:solidFill>
                <a:schemeClr val="tx1">
                  <a:lumMod val="95000"/>
                  <a:lumOff val="5000"/>
                </a:schemeClr>
              </a:solidFill>
              <a:latin typeface="Bahnschrift Light Condensed" panose="020B0502040204020203" pitchFamily="34" charset="0"/>
            </a:endParaRPr>
          </a:p>
        </p:txBody>
      </p:sp>
    </p:spTree>
    <p:extLst>
      <p:ext uri="{BB962C8B-B14F-4D97-AF65-F5344CB8AC3E}">
        <p14:creationId xmlns:p14="http://schemas.microsoft.com/office/powerpoint/2010/main" val="15509108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822"/>
    </mc:Choice>
    <mc:Fallback xmlns="">
      <p:transition spd="slow" advTm="382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0" y="1720958"/>
            <a:ext cx="2442210" cy="4023551"/>
          </a:xfrm>
          <a:prstGeom prst="rect">
            <a:avLst/>
          </a:prstGeom>
          <a:gradFill flip="none" rotWithShape="1">
            <a:gsLst>
              <a:gs pos="99000">
                <a:srgbClr val="FFC305"/>
              </a:gs>
              <a:gs pos="0">
                <a:schemeClr val="bg1"/>
              </a:gs>
            </a:gsLst>
            <a:lin ang="54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IN">
              <a:solidFill>
                <a:srgbClr val="000000"/>
              </a:solidFill>
              <a:latin typeface="Arial" panose="020B0604020202020204" pitchFamily="34" charset="0"/>
            </a:endParaRPr>
          </a:p>
          <a:p>
            <a:r>
              <a:rPr lang="en-IN">
                <a:solidFill>
                  <a:srgbClr val="000000"/>
                </a:solidFill>
                <a:latin typeface="Arial" panose="020B0604020202020204" pitchFamily="34" charset="0"/>
              </a:rPr>
              <a:t>  </a:t>
            </a:r>
            <a:endParaRPr lang="en-IN" dirty="0">
              <a:solidFill>
                <a:srgbClr val="000000"/>
              </a:solidFill>
              <a:latin typeface="Arial" panose="020B0604020202020204" pitchFamily="34" charset="0"/>
            </a:endParaRPr>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884209"/>
            <a:ext cx="750484" cy="750484"/>
          </a:xfrm>
          <a:prstGeom prst="rect">
            <a:avLst/>
          </a:prstGeom>
          <a:ln>
            <a:noFill/>
          </a:ln>
          <a:effectLst>
            <a:outerShdw blurRad="190500" dist="101600" dir="600000" algn="tl" rotWithShape="0">
              <a:prstClr val="black">
                <a:alpha val="62000"/>
              </a:prstClr>
            </a:outerShdw>
          </a:effectLst>
        </p:spPr>
      </p:pic>
      <p:sp>
        <p:nvSpPr>
          <p:cNvPr id="3" name="Arrow: Pentagon 2">
            <a:extLst>
              <a:ext uri="{FF2B5EF4-FFF2-40B4-BE49-F238E27FC236}">
                <a16:creationId xmlns:a16="http://schemas.microsoft.com/office/drawing/2014/main" id="{0AEFC2DC-DC11-2DFD-CBA7-FE398A591187}"/>
              </a:ext>
            </a:extLst>
          </p:cNvPr>
          <p:cNvSpPr/>
          <p:nvPr/>
        </p:nvSpPr>
        <p:spPr>
          <a:xfrm>
            <a:off x="545462" y="399876"/>
            <a:ext cx="2144993" cy="503625"/>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Subtitle 2">
            <a:extLst>
              <a:ext uri="{FF2B5EF4-FFF2-40B4-BE49-F238E27FC236}">
                <a16:creationId xmlns:a16="http://schemas.microsoft.com/office/drawing/2014/main" id="{224119C2-308E-4353-A874-AA1B364D2728}"/>
              </a:ext>
            </a:extLst>
          </p:cNvPr>
          <p:cNvSpPr txBox="1">
            <a:spLocks/>
          </p:cNvSpPr>
          <p:nvPr/>
        </p:nvSpPr>
        <p:spPr>
          <a:xfrm>
            <a:off x="-485025" y="424953"/>
            <a:ext cx="3851107" cy="617168"/>
          </a:xfrm>
          <a:prstGeom prst="rect">
            <a:avLst/>
          </a:prstGeom>
          <a:noFill/>
          <a:ln>
            <a:noFill/>
          </a:ln>
          <a:effectLst>
            <a:outerShdw blurRad="50800" dist="50800" dir="5400000" algn="ctr" rotWithShape="0">
              <a:srgbClr val="000000">
                <a:alpha val="97000"/>
              </a:srgb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FFFF00"/>
                </a:solidFill>
                <a:latin typeface="Bahnschrift Light" panose="020B0502040204020203" pitchFamily="34" charset="0"/>
              </a:rPr>
              <a:t>QUERY 3 B</a:t>
            </a:r>
            <a:endParaRPr lang="en-IN" dirty="0">
              <a:solidFill>
                <a:srgbClr val="FFFF00"/>
              </a:solidFill>
              <a:latin typeface="Bahnschrift Light" panose="020B0502040204020203" pitchFamily="34" charset="0"/>
            </a:endParaRPr>
          </a:p>
        </p:txBody>
      </p:sp>
      <p:sp>
        <p:nvSpPr>
          <p:cNvPr id="5" name="TextBox 4">
            <a:extLst>
              <a:ext uri="{FF2B5EF4-FFF2-40B4-BE49-F238E27FC236}">
                <a16:creationId xmlns:a16="http://schemas.microsoft.com/office/drawing/2014/main" id="{C058EFC6-A4C2-50AF-0931-9F81D6476B0C}"/>
              </a:ext>
            </a:extLst>
          </p:cNvPr>
          <p:cNvSpPr txBox="1"/>
          <p:nvPr/>
        </p:nvSpPr>
        <p:spPr>
          <a:xfrm>
            <a:off x="2722011" y="-511585"/>
            <a:ext cx="9207971" cy="2062103"/>
          </a:xfrm>
          <a:prstGeom prst="rect">
            <a:avLst/>
          </a:prstGeom>
          <a:noFill/>
        </p:spPr>
        <p:txBody>
          <a:bodyPr wrap="square">
            <a:spAutoFit/>
          </a:bodyPr>
          <a:lstStyle/>
          <a:p>
            <a:pPr algn="l"/>
            <a:endParaRPr lang="en-IN" sz="2200" b="0" i="0" u="none" strike="noStrike" baseline="0" dirty="0">
              <a:solidFill>
                <a:srgbClr val="000000"/>
              </a:solidFill>
              <a:latin typeface="Arial" panose="020B0604020202020204" pitchFamily="34" charset="0"/>
            </a:endParaRPr>
          </a:p>
          <a:p>
            <a:pPr algn="l"/>
            <a:endParaRPr lang="en-IN" sz="1800" b="0" i="0" u="none" strike="noStrike" baseline="0" dirty="0">
              <a:solidFill>
                <a:srgbClr val="000000"/>
              </a:solidFill>
              <a:latin typeface="Arial" panose="020B06040202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2400" b="0" i="0" u="none" strike="noStrike" baseline="0" dirty="0">
                <a:solidFill>
                  <a:srgbClr val="000000"/>
                </a:solidFill>
                <a:latin typeface="Bahnschrift Light Condensed" panose="020B0502040204020203" pitchFamily="34" charset="0"/>
              </a:rPr>
              <a:t>Provide top 5 recommendations to Telangana government for sustained growth in the next 5 years based on your analysis. </a:t>
            </a:r>
          </a:p>
          <a:p>
            <a:endParaRPr lang="en-US" sz="2200" b="0" i="0" u="none" strike="noStrike" baseline="0" dirty="0">
              <a:solidFill>
                <a:srgbClr val="000000"/>
              </a:solidFill>
              <a:latin typeface="Bahnschrift Light Condensed" panose="020B0502040204020203" pitchFamily="34" charset="0"/>
            </a:endParaRPr>
          </a:p>
        </p:txBody>
      </p:sp>
      <p:sp>
        <p:nvSpPr>
          <p:cNvPr id="6" name="Rectangle 5">
            <a:extLst>
              <a:ext uri="{FF2B5EF4-FFF2-40B4-BE49-F238E27FC236}">
                <a16:creationId xmlns:a16="http://schemas.microsoft.com/office/drawing/2014/main" id="{3A33FA09-5398-6ED1-3C9E-9CFF3C16AA6B}"/>
              </a:ext>
            </a:extLst>
          </p:cNvPr>
          <p:cNvSpPr/>
          <p:nvPr/>
        </p:nvSpPr>
        <p:spPr>
          <a:xfrm>
            <a:off x="2442210" y="1720956"/>
            <a:ext cx="2423160" cy="4023551"/>
          </a:xfrm>
          <a:prstGeom prst="rect">
            <a:avLst/>
          </a:prstGeom>
          <a:gradFill flip="none" rotWithShape="1">
            <a:gsLst>
              <a:gs pos="99000">
                <a:srgbClr val="FFC305"/>
              </a:gs>
              <a:gs pos="0">
                <a:schemeClr val="bg1"/>
              </a:gs>
            </a:gsLst>
            <a:lin ang="54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IN">
              <a:solidFill>
                <a:srgbClr val="000000"/>
              </a:solidFill>
              <a:latin typeface="Arial" panose="020B0604020202020204" pitchFamily="34" charset="0"/>
            </a:endParaRPr>
          </a:p>
          <a:p>
            <a:r>
              <a:rPr lang="en-IN">
                <a:solidFill>
                  <a:srgbClr val="000000"/>
                </a:solidFill>
                <a:latin typeface="Arial" panose="020B0604020202020204" pitchFamily="34" charset="0"/>
              </a:rPr>
              <a:t>  </a:t>
            </a:r>
            <a:endParaRPr lang="en-IN" dirty="0">
              <a:solidFill>
                <a:srgbClr val="000000"/>
              </a:solidFill>
              <a:latin typeface="Arial" panose="020B0604020202020204" pitchFamily="34" charset="0"/>
            </a:endParaRPr>
          </a:p>
        </p:txBody>
      </p:sp>
      <p:sp>
        <p:nvSpPr>
          <p:cNvPr id="8" name="Rectangle 7">
            <a:extLst>
              <a:ext uri="{FF2B5EF4-FFF2-40B4-BE49-F238E27FC236}">
                <a16:creationId xmlns:a16="http://schemas.microsoft.com/office/drawing/2014/main" id="{FAC86277-E0EF-4A10-6B4A-4CE3C3238238}"/>
              </a:ext>
            </a:extLst>
          </p:cNvPr>
          <p:cNvSpPr/>
          <p:nvPr/>
        </p:nvSpPr>
        <p:spPr>
          <a:xfrm>
            <a:off x="4865370" y="1720956"/>
            <a:ext cx="2442210" cy="4023551"/>
          </a:xfrm>
          <a:prstGeom prst="rect">
            <a:avLst/>
          </a:prstGeom>
          <a:gradFill flip="none" rotWithShape="1">
            <a:gsLst>
              <a:gs pos="96000">
                <a:srgbClr val="FFC305"/>
              </a:gs>
              <a:gs pos="0">
                <a:schemeClr val="bg1"/>
              </a:gs>
            </a:gsLst>
            <a:lin ang="54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IN">
              <a:solidFill>
                <a:srgbClr val="000000"/>
              </a:solidFill>
              <a:latin typeface="Arial" panose="020B0604020202020204" pitchFamily="34" charset="0"/>
            </a:endParaRPr>
          </a:p>
          <a:p>
            <a:r>
              <a:rPr lang="en-IN">
                <a:solidFill>
                  <a:srgbClr val="000000"/>
                </a:solidFill>
                <a:latin typeface="Arial" panose="020B0604020202020204" pitchFamily="34" charset="0"/>
              </a:rPr>
              <a:t>  </a:t>
            </a:r>
            <a:endParaRPr lang="en-IN" dirty="0">
              <a:solidFill>
                <a:srgbClr val="000000"/>
              </a:solidFill>
              <a:latin typeface="Arial" panose="020B0604020202020204" pitchFamily="34" charset="0"/>
            </a:endParaRPr>
          </a:p>
        </p:txBody>
      </p:sp>
      <p:sp>
        <p:nvSpPr>
          <p:cNvPr id="16" name="Rectangle 15">
            <a:extLst>
              <a:ext uri="{FF2B5EF4-FFF2-40B4-BE49-F238E27FC236}">
                <a16:creationId xmlns:a16="http://schemas.microsoft.com/office/drawing/2014/main" id="{46838010-1504-3012-ECD0-51D2140F48C4}"/>
              </a:ext>
            </a:extLst>
          </p:cNvPr>
          <p:cNvSpPr/>
          <p:nvPr/>
        </p:nvSpPr>
        <p:spPr>
          <a:xfrm>
            <a:off x="7307580" y="1720956"/>
            <a:ext cx="2442210" cy="4023551"/>
          </a:xfrm>
          <a:prstGeom prst="rect">
            <a:avLst/>
          </a:prstGeom>
          <a:gradFill flip="none" rotWithShape="1">
            <a:gsLst>
              <a:gs pos="100000">
                <a:srgbClr val="FFC305"/>
              </a:gs>
              <a:gs pos="2000">
                <a:schemeClr val="bg1"/>
              </a:gs>
            </a:gsLst>
            <a:lin ang="54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IN" dirty="0">
              <a:solidFill>
                <a:srgbClr val="000000"/>
              </a:solidFill>
              <a:latin typeface="Arial" panose="020B0604020202020204" pitchFamily="34" charset="0"/>
            </a:endParaRPr>
          </a:p>
        </p:txBody>
      </p:sp>
      <p:sp>
        <p:nvSpPr>
          <p:cNvPr id="17" name="Rectangle 16">
            <a:extLst>
              <a:ext uri="{FF2B5EF4-FFF2-40B4-BE49-F238E27FC236}">
                <a16:creationId xmlns:a16="http://schemas.microsoft.com/office/drawing/2014/main" id="{A519E97E-6F16-50E9-69AD-AF75832F1947}"/>
              </a:ext>
            </a:extLst>
          </p:cNvPr>
          <p:cNvSpPr/>
          <p:nvPr/>
        </p:nvSpPr>
        <p:spPr>
          <a:xfrm>
            <a:off x="9664002" y="1720956"/>
            <a:ext cx="2527998" cy="4023551"/>
          </a:xfrm>
          <a:prstGeom prst="rect">
            <a:avLst/>
          </a:prstGeom>
          <a:gradFill flip="none" rotWithShape="1">
            <a:gsLst>
              <a:gs pos="100000">
                <a:srgbClr val="FFC305"/>
              </a:gs>
              <a:gs pos="6000">
                <a:schemeClr val="bg1"/>
              </a:gs>
            </a:gsLst>
            <a:lin ang="54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endParaRPr lang="en-IN" dirty="0">
              <a:solidFill>
                <a:srgbClr val="000000"/>
              </a:solidFill>
              <a:latin typeface="Arial" panose="020B0604020202020204" pitchFamily="34" charset="0"/>
            </a:endParaRPr>
          </a:p>
        </p:txBody>
      </p:sp>
      <p:sp>
        <p:nvSpPr>
          <p:cNvPr id="18" name="TextBox 17">
            <a:extLst>
              <a:ext uri="{FF2B5EF4-FFF2-40B4-BE49-F238E27FC236}">
                <a16:creationId xmlns:a16="http://schemas.microsoft.com/office/drawing/2014/main" id="{524C99E6-D14E-7E11-234C-F823425FFD9A}"/>
              </a:ext>
            </a:extLst>
          </p:cNvPr>
          <p:cNvSpPr txBox="1"/>
          <p:nvPr/>
        </p:nvSpPr>
        <p:spPr>
          <a:xfrm>
            <a:off x="104160" y="2192778"/>
            <a:ext cx="2338050" cy="777136"/>
          </a:xfrm>
          <a:prstGeom prst="rect">
            <a:avLst/>
          </a:prstGeom>
          <a:noFill/>
          <a:effectLst/>
        </p:spPr>
        <p:txBody>
          <a:bodyPr wrap="square" rtlCol="0">
            <a:spAutoFit/>
          </a:bodyPr>
          <a:lstStyle/>
          <a:p>
            <a:r>
              <a:rPr lang="en-US" sz="1300" b="0" i="0" dirty="0">
                <a:solidFill>
                  <a:schemeClr val="accent6">
                    <a:lumMod val="50000"/>
                  </a:schemeClr>
                </a:solidFill>
                <a:effectLst/>
                <a:latin typeface="Bahnschrift Light Condensed" panose="020B0502040204020203" pitchFamily="34" charset="0"/>
              </a:rPr>
              <a:t>Simplify Approvals and Boost </a:t>
            </a:r>
            <a:r>
              <a:rPr lang="en-US" sz="1300" dirty="0">
                <a:solidFill>
                  <a:schemeClr val="accent6">
                    <a:lumMod val="50000"/>
                  </a:schemeClr>
                </a:solidFill>
                <a:latin typeface="Bahnschrift Light Condensed" panose="020B0502040204020203" pitchFamily="34" charset="0"/>
              </a:rPr>
              <a:t>Startup</a:t>
            </a:r>
            <a:r>
              <a:rPr lang="en-US" sz="1300" b="0" i="0" dirty="0">
                <a:solidFill>
                  <a:schemeClr val="accent6">
                    <a:lumMod val="50000"/>
                  </a:schemeClr>
                </a:solidFill>
                <a:effectLst/>
                <a:latin typeface="Bahnschrift Light Condensed" panose="020B0502040204020203" pitchFamily="34" charset="0"/>
              </a:rPr>
              <a:t>s</a:t>
            </a:r>
            <a:r>
              <a:rPr lang="en-US" sz="1300" b="0" i="0" dirty="0">
                <a:solidFill>
                  <a:srgbClr val="C00000"/>
                </a:solidFill>
                <a:effectLst/>
                <a:latin typeface="Bahnschrift Light Condensed" panose="020B0502040204020203" pitchFamily="34" charset="0"/>
              </a:rPr>
              <a:t>: </a:t>
            </a:r>
          </a:p>
          <a:p>
            <a:endParaRPr lang="en-US" sz="1050" dirty="0">
              <a:solidFill>
                <a:srgbClr val="374151"/>
              </a:solidFill>
              <a:latin typeface="Söhne"/>
            </a:endParaRPr>
          </a:p>
          <a:p>
            <a:pPr algn="l"/>
            <a:br>
              <a:rPr lang="en-US" sz="1050" b="0" i="0" u="none" strike="noStrike" baseline="0" dirty="0">
                <a:latin typeface="Bahnschrift Light Condensed" panose="020B0502040204020203" pitchFamily="34" charset="0"/>
              </a:rPr>
            </a:br>
            <a:endParaRPr lang="en-US" sz="1050" b="0" i="0" u="none" strike="noStrike" baseline="0" dirty="0">
              <a:latin typeface="Bahnschrift Light Condensed" panose="020B0502040204020203" pitchFamily="34" charset="0"/>
            </a:endParaRPr>
          </a:p>
        </p:txBody>
      </p:sp>
      <p:sp>
        <p:nvSpPr>
          <p:cNvPr id="19" name="TextBox 18">
            <a:extLst>
              <a:ext uri="{FF2B5EF4-FFF2-40B4-BE49-F238E27FC236}">
                <a16:creationId xmlns:a16="http://schemas.microsoft.com/office/drawing/2014/main" id="{FB66C784-DA36-F3DF-EFC5-8B0023FE43B2}"/>
              </a:ext>
            </a:extLst>
          </p:cNvPr>
          <p:cNvSpPr txBox="1"/>
          <p:nvPr/>
        </p:nvSpPr>
        <p:spPr>
          <a:xfrm>
            <a:off x="327066" y="2812918"/>
            <a:ext cx="1948911" cy="1754326"/>
          </a:xfrm>
          <a:prstGeom prst="rect">
            <a:avLst/>
          </a:prstGeom>
          <a:noFill/>
          <a:effectLst/>
        </p:spPr>
        <p:txBody>
          <a:bodyPr wrap="square" rtlCol="0">
            <a:spAutoFit/>
          </a:bodyPr>
          <a:lstStyle/>
          <a:p>
            <a:r>
              <a:rPr lang="en-US" sz="1200" b="0" i="0" dirty="0">
                <a:solidFill>
                  <a:srgbClr val="374151"/>
                </a:solidFill>
                <a:effectLst/>
                <a:latin typeface="Bahnschrift Light Condensed" panose="020B0502040204020203" pitchFamily="34" charset="0"/>
              </a:rPr>
              <a:t>Keep the approval process </a:t>
            </a:r>
            <a:r>
              <a:rPr lang="en-US" sz="1200" b="0" i="0" noProof="1">
                <a:solidFill>
                  <a:srgbClr val="374151"/>
                </a:solidFill>
                <a:effectLst/>
                <a:latin typeface="Bahnschrift Light Condensed" panose="020B0502040204020203" pitchFamily="34" charset="0"/>
              </a:rPr>
              <a:t>in TS-iPASS efficient and friendly to investors. Additionally, introduce special measures to support small </a:t>
            </a:r>
            <a:r>
              <a:rPr lang="en-US" sz="1200" noProof="1">
                <a:solidFill>
                  <a:srgbClr val="374151"/>
                </a:solidFill>
                <a:latin typeface="Bahnschrift Light Condensed" panose="020B0502040204020203" pitchFamily="34" charset="0"/>
              </a:rPr>
              <a:t>,</a:t>
            </a:r>
            <a:r>
              <a:rPr lang="en-US" sz="1200" b="0" i="0" noProof="1">
                <a:solidFill>
                  <a:srgbClr val="374151"/>
                </a:solidFill>
                <a:effectLst/>
                <a:latin typeface="Bahnschrift Light Condensed" panose="020B0502040204020203" pitchFamily="34" charset="0"/>
              </a:rPr>
              <a:t>medium-sized businesses and various start-ups .This way, we can attract various businesses, create jobs, and promote economic growth in the state.</a:t>
            </a:r>
            <a:endParaRPr lang="en-US" sz="1200" b="0" i="0" u="none" strike="noStrike" baseline="0" noProof="1">
              <a:latin typeface="Bahnschrift Light Condensed" panose="020B0502040204020203" pitchFamily="34" charset="0"/>
            </a:endParaRPr>
          </a:p>
        </p:txBody>
      </p:sp>
      <p:sp>
        <p:nvSpPr>
          <p:cNvPr id="22" name="TextBox 21">
            <a:extLst>
              <a:ext uri="{FF2B5EF4-FFF2-40B4-BE49-F238E27FC236}">
                <a16:creationId xmlns:a16="http://schemas.microsoft.com/office/drawing/2014/main" id="{16E20069-68EB-E798-9919-CD3FD370BFCB}"/>
              </a:ext>
            </a:extLst>
          </p:cNvPr>
          <p:cNvSpPr txBox="1"/>
          <p:nvPr/>
        </p:nvSpPr>
        <p:spPr>
          <a:xfrm>
            <a:off x="2649739" y="2812918"/>
            <a:ext cx="1959610" cy="1200329"/>
          </a:xfrm>
          <a:prstGeom prst="rect">
            <a:avLst/>
          </a:prstGeom>
          <a:noFill/>
        </p:spPr>
        <p:txBody>
          <a:bodyPr wrap="square">
            <a:spAutoFit/>
          </a:bodyPr>
          <a:lstStyle/>
          <a:p>
            <a:r>
              <a:rPr lang="en-US" sz="1200" b="0" i="0" dirty="0">
                <a:solidFill>
                  <a:srgbClr val="374151"/>
                </a:solidFill>
                <a:effectLst/>
                <a:latin typeface="Bahnschrift Light Condensed" panose="020B0502040204020203" pitchFamily="34" charset="0"/>
              </a:rPr>
              <a:t>Actively engage with international markets, seek foreign direct investment, and participate in international trade agreements to attract global investments and expand economic opportunities..</a:t>
            </a:r>
            <a:endParaRPr lang="en-IN" sz="1200" dirty="0">
              <a:latin typeface="Bahnschrift Light Condensed" panose="020B0502040204020203" pitchFamily="34" charset="0"/>
            </a:endParaRPr>
          </a:p>
        </p:txBody>
      </p:sp>
      <p:sp>
        <p:nvSpPr>
          <p:cNvPr id="23" name="TextBox 22">
            <a:extLst>
              <a:ext uri="{FF2B5EF4-FFF2-40B4-BE49-F238E27FC236}">
                <a16:creationId xmlns:a16="http://schemas.microsoft.com/office/drawing/2014/main" id="{FC48CD5A-9E4A-174F-16A1-875C812E85C8}"/>
              </a:ext>
            </a:extLst>
          </p:cNvPr>
          <p:cNvSpPr txBox="1"/>
          <p:nvPr/>
        </p:nvSpPr>
        <p:spPr>
          <a:xfrm>
            <a:off x="2753899" y="2226837"/>
            <a:ext cx="2338050" cy="792525"/>
          </a:xfrm>
          <a:prstGeom prst="rect">
            <a:avLst/>
          </a:prstGeom>
          <a:noFill/>
          <a:effectLst/>
        </p:spPr>
        <p:txBody>
          <a:bodyPr wrap="square" rtlCol="0">
            <a:spAutoFit/>
          </a:bodyPr>
          <a:lstStyle/>
          <a:p>
            <a:r>
              <a:rPr lang="en-IN" sz="1350" b="0" i="0" dirty="0">
                <a:solidFill>
                  <a:schemeClr val="accent6">
                    <a:lumMod val="50000"/>
                  </a:schemeClr>
                </a:solidFill>
                <a:effectLst/>
                <a:latin typeface="Bahnschrift Light Condensed" panose="020B0502040204020203" pitchFamily="34" charset="0"/>
              </a:rPr>
              <a:t>Fostering Global Investments</a:t>
            </a:r>
            <a:r>
              <a:rPr lang="en-US" sz="1300" b="0" i="0" dirty="0">
                <a:solidFill>
                  <a:schemeClr val="accent6">
                    <a:lumMod val="50000"/>
                  </a:schemeClr>
                </a:solidFill>
                <a:effectLst/>
                <a:latin typeface="Bahnschrift Light Condensed" panose="020B0502040204020203" pitchFamily="34" charset="0"/>
              </a:rPr>
              <a:t>: </a:t>
            </a:r>
          </a:p>
          <a:p>
            <a:endParaRPr lang="en-US" sz="1050" dirty="0">
              <a:solidFill>
                <a:srgbClr val="374151"/>
              </a:solidFill>
              <a:latin typeface="Söhne"/>
            </a:endParaRPr>
          </a:p>
          <a:p>
            <a:pPr algn="l"/>
            <a:br>
              <a:rPr lang="en-US" sz="1050" b="0" i="0" u="none" strike="noStrike" baseline="0" dirty="0">
                <a:latin typeface="Bahnschrift Light Condensed" panose="020B0502040204020203" pitchFamily="34" charset="0"/>
              </a:rPr>
            </a:br>
            <a:endParaRPr lang="en-US" sz="1050" b="0" i="0" u="none" strike="noStrike" baseline="0" dirty="0">
              <a:latin typeface="Bahnschrift Light Condensed" panose="020B0502040204020203" pitchFamily="34" charset="0"/>
            </a:endParaRPr>
          </a:p>
        </p:txBody>
      </p:sp>
      <p:sp>
        <p:nvSpPr>
          <p:cNvPr id="24" name="TextBox 23">
            <a:extLst>
              <a:ext uri="{FF2B5EF4-FFF2-40B4-BE49-F238E27FC236}">
                <a16:creationId xmlns:a16="http://schemas.microsoft.com/office/drawing/2014/main" id="{5F98B133-F79E-7247-020A-573D281D57A7}"/>
              </a:ext>
            </a:extLst>
          </p:cNvPr>
          <p:cNvSpPr txBox="1"/>
          <p:nvPr/>
        </p:nvSpPr>
        <p:spPr>
          <a:xfrm>
            <a:off x="4945630" y="2812918"/>
            <a:ext cx="2180340" cy="1246495"/>
          </a:xfrm>
          <a:prstGeom prst="rect">
            <a:avLst/>
          </a:prstGeom>
          <a:noFill/>
        </p:spPr>
        <p:txBody>
          <a:bodyPr wrap="square" rtlCol="0">
            <a:spAutoFit/>
          </a:bodyPr>
          <a:lstStyle/>
          <a:p>
            <a:r>
              <a:rPr lang="en-US" sz="1250" b="0" i="0" dirty="0">
                <a:solidFill>
                  <a:srgbClr val="374151"/>
                </a:solidFill>
                <a:effectLst/>
                <a:latin typeface="Bahnschrift Light Condensed" panose="020B0502040204020203" pitchFamily="34" charset="0"/>
              </a:rPr>
              <a:t>Launch a promotion and awareness campaign to highlight the advantages of TS-IPASS &amp; E-stamping process, which not only maintain the user engagement but also foster the economic growth.</a:t>
            </a:r>
            <a:endParaRPr lang="en-IN" sz="1200" dirty="0">
              <a:latin typeface="Bahnschrift Light Condensed" panose="020B0502040204020203" pitchFamily="34" charset="0"/>
            </a:endParaRPr>
          </a:p>
        </p:txBody>
      </p:sp>
      <p:sp>
        <p:nvSpPr>
          <p:cNvPr id="25" name="TextBox 24">
            <a:extLst>
              <a:ext uri="{FF2B5EF4-FFF2-40B4-BE49-F238E27FC236}">
                <a16:creationId xmlns:a16="http://schemas.microsoft.com/office/drawing/2014/main" id="{21C24909-AA9A-57B4-FC39-71FE53859708}"/>
              </a:ext>
            </a:extLst>
          </p:cNvPr>
          <p:cNvSpPr txBox="1"/>
          <p:nvPr/>
        </p:nvSpPr>
        <p:spPr>
          <a:xfrm>
            <a:off x="4987946" y="2254933"/>
            <a:ext cx="2338050" cy="792525"/>
          </a:xfrm>
          <a:prstGeom prst="rect">
            <a:avLst/>
          </a:prstGeom>
          <a:noFill/>
          <a:effectLst/>
        </p:spPr>
        <p:txBody>
          <a:bodyPr wrap="square" rtlCol="0">
            <a:spAutoFit/>
          </a:bodyPr>
          <a:lstStyle/>
          <a:p>
            <a:r>
              <a:rPr lang="en-US" sz="1350" dirty="0">
                <a:solidFill>
                  <a:schemeClr val="accent6">
                    <a:lumMod val="50000"/>
                  </a:schemeClr>
                </a:solidFill>
                <a:latin typeface="Bahnschrift Light Condensed" panose="020B0502040204020203" pitchFamily="34" charset="0"/>
              </a:rPr>
              <a:t>Promotion &amp; Awareness campaign</a:t>
            </a:r>
            <a:r>
              <a:rPr lang="en-US" sz="1350" b="0" i="0" dirty="0">
                <a:solidFill>
                  <a:schemeClr val="accent6">
                    <a:lumMod val="50000"/>
                  </a:schemeClr>
                </a:solidFill>
                <a:effectLst/>
                <a:latin typeface="Bahnschrift Light Condensed" panose="020B0502040204020203" pitchFamily="34" charset="0"/>
              </a:rPr>
              <a:t>: </a:t>
            </a:r>
          </a:p>
          <a:p>
            <a:endParaRPr lang="en-US" sz="1050" dirty="0">
              <a:solidFill>
                <a:srgbClr val="374151"/>
              </a:solidFill>
              <a:latin typeface="Söhne"/>
            </a:endParaRPr>
          </a:p>
          <a:p>
            <a:pPr algn="l"/>
            <a:br>
              <a:rPr lang="en-US" sz="1050" b="0" i="0" u="none" strike="noStrike" baseline="0" dirty="0">
                <a:latin typeface="Bahnschrift Light Condensed" panose="020B0502040204020203" pitchFamily="34" charset="0"/>
              </a:rPr>
            </a:br>
            <a:endParaRPr lang="en-US" sz="1050" b="0" i="0" u="none" strike="noStrike" baseline="0" dirty="0">
              <a:latin typeface="Bahnschrift Light Condensed" panose="020B0502040204020203" pitchFamily="34" charset="0"/>
            </a:endParaRPr>
          </a:p>
        </p:txBody>
      </p:sp>
      <p:sp>
        <p:nvSpPr>
          <p:cNvPr id="27" name="TextBox 26">
            <a:extLst>
              <a:ext uri="{FF2B5EF4-FFF2-40B4-BE49-F238E27FC236}">
                <a16:creationId xmlns:a16="http://schemas.microsoft.com/office/drawing/2014/main" id="{A57563CE-778F-024E-956F-BB81E533AF17}"/>
              </a:ext>
            </a:extLst>
          </p:cNvPr>
          <p:cNvSpPr txBox="1"/>
          <p:nvPr/>
        </p:nvSpPr>
        <p:spPr>
          <a:xfrm>
            <a:off x="7470162" y="2815259"/>
            <a:ext cx="2279650" cy="1292662"/>
          </a:xfrm>
          <a:prstGeom prst="rect">
            <a:avLst/>
          </a:prstGeom>
          <a:noFill/>
        </p:spPr>
        <p:txBody>
          <a:bodyPr wrap="square" rtlCol="0">
            <a:spAutoFit/>
          </a:bodyPr>
          <a:lstStyle/>
          <a:p>
            <a:r>
              <a:rPr lang="en-US" sz="1200" dirty="0">
                <a:solidFill>
                  <a:srgbClr val="374151"/>
                </a:solidFill>
                <a:latin typeface="Bahnschrift Light Condensed" panose="020B0502040204020203" pitchFamily="34" charset="0"/>
              </a:rPr>
              <a:t>I</a:t>
            </a:r>
            <a:r>
              <a:rPr lang="en-US" sz="1200" b="0" i="0" dirty="0">
                <a:solidFill>
                  <a:srgbClr val="374151"/>
                </a:solidFill>
                <a:effectLst/>
                <a:latin typeface="Bahnschrift Light Condensed" panose="020B0502040204020203" pitchFamily="34" charset="0"/>
              </a:rPr>
              <a:t>ncentivize digital adoption by offering discounts and streamlining processing for a faster and hassle-free experience to  simplify the TS-IPASS process, ultimately attracting more revenue</a:t>
            </a:r>
            <a:endParaRPr lang="en-IN" sz="1200" dirty="0">
              <a:solidFill>
                <a:srgbClr val="000000"/>
              </a:solidFill>
              <a:latin typeface="Arial" panose="020B0604020202020204" pitchFamily="34" charset="0"/>
            </a:endParaRPr>
          </a:p>
          <a:p>
            <a:endParaRPr lang="en-IN" dirty="0"/>
          </a:p>
        </p:txBody>
      </p:sp>
      <p:sp>
        <p:nvSpPr>
          <p:cNvPr id="28" name="TextBox 27">
            <a:extLst>
              <a:ext uri="{FF2B5EF4-FFF2-40B4-BE49-F238E27FC236}">
                <a16:creationId xmlns:a16="http://schemas.microsoft.com/office/drawing/2014/main" id="{C1512332-0224-C003-5F80-A19E1F5E6904}"/>
              </a:ext>
            </a:extLst>
          </p:cNvPr>
          <p:cNvSpPr txBox="1"/>
          <p:nvPr/>
        </p:nvSpPr>
        <p:spPr>
          <a:xfrm>
            <a:off x="7593350" y="2262277"/>
            <a:ext cx="2338050" cy="792525"/>
          </a:xfrm>
          <a:prstGeom prst="rect">
            <a:avLst/>
          </a:prstGeom>
          <a:noFill/>
          <a:effectLst/>
        </p:spPr>
        <p:txBody>
          <a:bodyPr wrap="square" rtlCol="0">
            <a:spAutoFit/>
          </a:bodyPr>
          <a:lstStyle/>
          <a:p>
            <a:r>
              <a:rPr lang="en-US" sz="1350" b="0" i="0" dirty="0">
                <a:solidFill>
                  <a:schemeClr val="accent6">
                    <a:lumMod val="50000"/>
                  </a:schemeClr>
                </a:solidFill>
                <a:effectLst/>
                <a:latin typeface="Bahnschrift Light Condensed" panose="020B0502040204020203" pitchFamily="34" charset="0"/>
              </a:rPr>
              <a:t>Boosting Digital Adoption: </a:t>
            </a:r>
          </a:p>
          <a:p>
            <a:endParaRPr lang="en-US" sz="1050" dirty="0">
              <a:solidFill>
                <a:srgbClr val="374151"/>
              </a:solidFill>
              <a:latin typeface="Söhne"/>
            </a:endParaRPr>
          </a:p>
          <a:p>
            <a:pPr algn="l"/>
            <a:br>
              <a:rPr lang="en-US" sz="1050" b="0" i="0" u="none" strike="noStrike" baseline="0" dirty="0">
                <a:latin typeface="Bahnschrift Light Condensed" panose="020B0502040204020203" pitchFamily="34" charset="0"/>
              </a:rPr>
            </a:br>
            <a:endParaRPr lang="en-US" sz="1050" b="0" i="0" u="none" strike="noStrike" baseline="0" dirty="0">
              <a:latin typeface="Bahnschrift Light Condensed" panose="020B0502040204020203" pitchFamily="34" charset="0"/>
            </a:endParaRPr>
          </a:p>
        </p:txBody>
      </p:sp>
      <p:sp>
        <p:nvSpPr>
          <p:cNvPr id="29" name="TextBox 28">
            <a:extLst>
              <a:ext uri="{FF2B5EF4-FFF2-40B4-BE49-F238E27FC236}">
                <a16:creationId xmlns:a16="http://schemas.microsoft.com/office/drawing/2014/main" id="{83298FA9-CF2F-4225-5794-C3A784540678}"/>
              </a:ext>
            </a:extLst>
          </p:cNvPr>
          <p:cNvSpPr txBox="1"/>
          <p:nvPr/>
        </p:nvSpPr>
        <p:spPr>
          <a:xfrm>
            <a:off x="9768206" y="2812918"/>
            <a:ext cx="2405378" cy="1569660"/>
          </a:xfrm>
          <a:prstGeom prst="rect">
            <a:avLst/>
          </a:prstGeom>
          <a:noFill/>
        </p:spPr>
        <p:txBody>
          <a:bodyPr wrap="square" rtlCol="0">
            <a:spAutoFit/>
          </a:bodyPr>
          <a:lstStyle/>
          <a:p>
            <a:r>
              <a:rPr lang="en-US" sz="1200" b="0" i="0" dirty="0">
                <a:solidFill>
                  <a:srgbClr val="374151"/>
                </a:solidFill>
                <a:effectLst/>
                <a:latin typeface="Bahnschrift Light Condensed" panose="020B0502040204020203" pitchFamily="34" charset="0"/>
              </a:rPr>
              <a:t>Develop holistic urban development plans that consider land use, transportation, housing, infrastructure, and environmental factors. This approach not only creates well-functioning, resilient cities but also attracts businesses, investments, and job opportunities, foster economic growth.</a:t>
            </a:r>
            <a:endParaRPr lang="en-IN" sz="1200" dirty="0">
              <a:solidFill>
                <a:srgbClr val="000000"/>
              </a:solidFill>
              <a:latin typeface="Bahnschrift Light Condensed" panose="020B0502040204020203" pitchFamily="34" charset="0"/>
            </a:endParaRPr>
          </a:p>
          <a:p>
            <a:endParaRPr lang="en-IN" sz="1200" dirty="0"/>
          </a:p>
        </p:txBody>
      </p:sp>
      <p:sp>
        <p:nvSpPr>
          <p:cNvPr id="30" name="TextBox 29">
            <a:extLst>
              <a:ext uri="{FF2B5EF4-FFF2-40B4-BE49-F238E27FC236}">
                <a16:creationId xmlns:a16="http://schemas.microsoft.com/office/drawing/2014/main" id="{82654A7F-2527-9EF7-F20B-D2448AB49DB3}"/>
              </a:ext>
            </a:extLst>
          </p:cNvPr>
          <p:cNvSpPr txBox="1"/>
          <p:nvPr/>
        </p:nvSpPr>
        <p:spPr>
          <a:xfrm>
            <a:off x="9645630" y="2242722"/>
            <a:ext cx="2442210" cy="784830"/>
          </a:xfrm>
          <a:prstGeom prst="rect">
            <a:avLst/>
          </a:prstGeom>
          <a:noFill/>
          <a:effectLst/>
        </p:spPr>
        <p:txBody>
          <a:bodyPr wrap="square" rtlCol="0">
            <a:spAutoFit/>
          </a:bodyPr>
          <a:lstStyle/>
          <a:p>
            <a:r>
              <a:rPr lang="en-IN" sz="1300" b="0" i="0" dirty="0">
                <a:solidFill>
                  <a:schemeClr val="accent6">
                    <a:lumMod val="50000"/>
                  </a:schemeClr>
                </a:solidFill>
                <a:effectLst/>
                <a:latin typeface="Bahnschrift Light Condensed" panose="020B0502040204020203" pitchFamily="34" charset="0"/>
              </a:rPr>
              <a:t>Integrated Urban Planning for Prosperity</a:t>
            </a:r>
            <a:r>
              <a:rPr lang="en-US" sz="1350" b="0" i="0" dirty="0">
                <a:solidFill>
                  <a:schemeClr val="accent6">
                    <a:lumMod val="50000"/>
                  </a:schemeClr>
                </a:solidFill>
                <a:effectLst/>
                <a:latin typeface="Bahnschrift Light Condensed" panose="020B0502040204020203" pitchFamily="34" charset="0"/>
              </a:rPr>
              <a:t>: </a:t>
            </a:r>
          </a:p>
          <a:p>
            <a:endParaRPr lang="en-US" sz="1050" dirty="0">
              <a:solidFill>
                <a:srgbClr val="C00000"/>
              </a:solidFill>
              <a:latin typeface="Söhne"/>
            </a:endParaRPr>
          </a:p>
          <a:p>
            <a:pPr algn="l"/>
            <a:br>
              <a:rPr lang="en-US" sz="1050" b="0" i="0" u="none" strike="noStrike" baseline="0" dirty="0">
                <a:solidFill>
                  <a:srgbClr val="C00000"/>
                </a:solidFill>
                <a:latin typeface="Bahnschrift Light Condensed" panose="020B0502040204020203" pitchFamily="34" charset="0"/>
              </a:rPr>
            </a:br>
            <a:endParaRPr lang="en-US" sz="1050" b="0" i="0" u="none" strike="noStrike" baseline="0" dirty="0">
              <a:solidFill>
                <a:srgbClr val="C00000"/>
              </a:solidFill>
              <a:latin typeface="Bahnschrift Light Condensed" panose="020B0502040204020203" pitchFamily="34" charset="0"/>
            </a:endParaRPr>
          </a:p>
        </p:txBody>
      </p:sp>
    </p:spTree>
    <p:extLst>
      <p:ext uri="{BB962C8B-B14F-4D97-AF65-F5344CB8AC3E}">
        <p14:creationId xmlns:p14="http://schemas.microsoft.com/office/powerpoint/2010/main" val="36354607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51408"/>
    </mc:Choice>
    <mc:Fallback>
      <p:transition spd="slow" advTm="15140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23885" y="-13678"/>
            <a:ext cx="12239769" cy="6858000"/>
          </a:xfrm>
          <a:prstGeom prst="rect">
            <a:avLst/>
          </a:prstGeom>
          <a:gradFill flip="none" rotWithShape="1">
            <a:gsLst>
              <a:gs pos="0">
                <a:srgbClr val="74B23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84" y="5884674"/>
            <a:ext cx="750484" cy="750484"/>
          </a:xfrm>
          <a:prstGeom prst="rect">
            <a:avLst/>
          </a:prstGeom>
          <a:ln>
            <a:noFill/>
          </a:ln>
          <a:effectLst>
            <a:outerShdw blurRad="190500" dist="101600" dir="600000" algn="tl" rotWithShape="0">
              <a:prstClr val="black">
                <a:alpha val="62000"/>
              </a:prstClr>
            </a:outerShdw>
          </a:effectLst>
        </p:spPr>
      </p:pic>
      <p:sp>
        <p:nvSpPr>
          <p:cNvPr id="6" name="Arrow: Pentagon 5">
            <a:extLst>
              <a:ext uri="{FF2B5EF4-FFF2-40B4-BE49-F238E27FC236}">
                <a16:creationId xmlns:a16="http://schemas.microsoft.com/office/drawing/2014/main" id="{7AB7A2FF-DAA4-EA5F-871E-ADA473A23962}"/>
              </a:ext>
            </a:extLst>
          </p:cNvPr>
          <p:cNvSpPr/>
          <p:nvPr/>
        </p:nvSpPr>
        <p:spPr>
          <a:xfrm>
            <a:off x="3510664" y="228223"/>
            <a:ext cx="6083711" cy="1009935"/>
          </a:xfrm>
          <a:prstGeom prst="homePlate">
            <a:avLst/>
          </a:prstGeom>
          <a:gradFill flip="none" rotWithShape="1">
            <a:gsLst>
              <a:gs pos="42000">
                <a:srgbClr val="FFC000"/>
              </a:gs>
              <a:gs pos="100000">
                <a:schemeClr val="bg1"/>
              </a:gs>
            </a:gsLst>
            <a:lin ang="18900000" scaled="1"/>
            <a:tileRect/>
          </a:gradFill>
          <a:ln w="31750">
            <a:solidFill>
              <a:srgbClr val="A47D00"/>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Subtitle 2">
            <a:extLst>
              <a:ext uri="{FF2B5EF4-FFF2-40B4-BE49-F238E27FC236}">
                <a16:creationId xmlns:a16="http://schemas.microsoft.com/office/drawing/2014/main" id="{F4BC83BB-7347-DB27-98C3-35AC804AB9D6}"/>
              </a:ext>
            </a:extLst>
          </p:cNvPr>
          <p:cNvSpPr txBox="1">
            <a:spLocks/>
          </p:cNvSpPr>
          <p:nvPr/>
        </p:nvSpPr>
        <p:spPr>
          <a:xfrm>
            <a:off x="3510665" y="309188"/>
            <a:ext cx="5416327" cy="1408794"/>
          </a:xfrm>
          <a:prstGeom prst="rect">
            <a:avLst/>
          </a:prstGeom>
          <a:effectLst>
            <a:outerShdw dist="38100" dir="2700000" algn="tl" rotWithShape="0">
              <a:prstClr val="black">
                <a:alpha val="67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200" dirty="0">
                <a:solidFill>
                  <a:srgbClr val="476D1D"/>
                </a:solidFill>
                <a:latin typeface="Cambria Math" panose="02040503050406030204" pitchFamily="18" charset="0"/>
                <a:ea typeface="Cambria Math" panose="02040503050406030204" pitchFamily="18" charset="0"/>
              </a:rPr>
              <a:t>ABOUT PROJECT</a:t>
            </a:r>
            <a:endParaRPr lang="en-IN" sz="5200" dirty="0">
              <a:solidFill>
                <a:srgbClr val="476D1D"/>
              </a:solidFill>
              <a:latin typeface="Cambria Math" panose="02040503050406030204" pitchFamily="18" charset="0"/>
              <a:ea typeface="Cambria Math" panose="02040503050406030204" pitchFamily="18" charset="0"/>
            </a:endParaRPr>
          </a:p>
        </p:txBody>
      </p:sp>
      <p:pic>
        <p:nvPicPr>
          <p:cNvPr id="5" name="Graphic 4">
            <a:extLst>
              <a:ext uri="{FF2B5EF4-FFF2-40B4-BE49-F238E27FC236}">
                <a16:creationId xmlns:a16="http://schemas.microsoft.com/office/drawing/2014/main" id="{9382ABDF-D669-0036-8BC5-7183893B3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25009" y="1542697"/>
            <a:ext cx="4341977" cy="4341977"/>
          </a:xfrm>
          <a:prstGeom prst="rect">
            <a:avLst/>
          </a:prstGeom>
          <a:effectLst>
            <a:outerShdw blurRad="203200" dist="241300" dir="2700000" algn="tl" rotWithShape="0">
              <a:prstClr val="black">
                <a:alpha val="60000"/>
              </a:prstClr>
            </a:outerShdw>
          </a:effectLst>
        </p:spPr>
      </p:pic>
      <p:grpSp>
        <p:nvGrpSpPr>
          <p:cNvPr id="7" name="Group 6">
            <a:extLst>
              <a:ext uri="{FF2B5EF4-FFF2-40B4-BE49-F238E27FC236}">
                <a16:creationId xmlns:a16="http://schemas.microsoft.com/office/drawing/2014/main" id="{BC7A0609-B9E6-23D9-3B92-440EA81487ED}"/>
              </a:ext>
            </a:extLst>
          </p:cNvPr>
          <p:cNvGrpSpPr/>
          <p:nvPr/>
        </p:nvGrpSpPr>
        <p:grpSpPr>
          <a:xfrm>
            <a:off x="573094" y="-13678"/>
            <a:ext cx="493938" cy="4226029"/>
            <a:chOff x="573094" y="-13678"/>
            <a:chExt cx="493938" cy="4226029"/>
          </a:xfrm>
        </p:grpSpPr>
        <p:sp>
          <p:nvSpPr>
            <p:cNvPr id="8" name="Rectangle 7">
              <a:extLst>
                <a:ext uri="{FF2B5EF4-FFF2-40B4-BE49-F238E27FC236}">
                  <a16:creationId xmlns:a16="http://schemas.microsoft.com/office/drawing/2014/main" id="{3AC29EE0-8892-C457-795D-03CDEAFB3B66}"/>
                </a:ext>
              </a:extLst>
            </p:cNvPr>
            <p:cNvSpPr/>
            <p:nvPr/>
          </p:nvSpPr>
          <p:spPr>
            <a:xfrm flipH="1">
              <a:off x="750972" y="-13678"/>
              <a:ext cx="138182" cy="3874478"/>
            </a:xfrm>
            <a:prstGeom prst="rect">
              <a:avLst/>
            </a:prstGeom>
            <a:gradFill>
              <a:gsLst>
                <a:gs pos="0">
                  <a:srgbClr val="FFC000"/>
                </a:gs>
                <a:gs pos="100000">
                  <a:schemeClr val="bg1"/>
                </a:gs>
              </a:gsLst>
              <a:lin ang="18900000" scaled="1"/>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34B03C35-9376-543C-A645-490318EEBE5D}"/>
                </a:ext>
              </a:extLst>
            </p:cNvPr>
            <p:cNvSpPr/>
            <p:nvPr/>
          </p:nvSpPr>
          <p:spPr>
            <a:xfrm>
              <a:off x="573094" y="3718413"/>
              <a:ext cx="493938" cy="493938"/>
            </a:xfrm>
            <a:prstGeom prst="ellipse">
              <a:avLst/>
            </a:prstGeom>
            <a:gradFill>
              <a:gsLst>
                <a:gs pos="53000">
                  <a:srgbClr val="FFC000"/>
                </a:gs>
                <a:gs pos="0">
                  <a:schemeClr val="bg1"/>
                </a:gs>
              </a:gsLst>
              <a:lin ang="189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a:extLst>
              <a:ext uri="{FF2B5EF4-FFF2-40B4-BE49-F238E27FC236}">
                <a16:creationId xmlns:a16="http://schemas.microsoft.com/office/drawing/2014/main" id="{7EA866AE-8C9F-7008-E5D3-B64E2E95D2F0}"/>
              </a:ext>
            </a:extLst>
          </p:cNvPr>
          <p:cNvGrpSpPr/>
          <p:nvPr/>
        </p:nvGrpSpPr>
        <p:grpSpPr>
          <a:xfrm>
            <a:off x="217338" y="-13678"/>
            <a:ext cx="493938" cy="5242029"/>
            <a:chOff x="217338" y="-13678"/>
            <a:chExt cx="493938" cy="5242029"/>
          </a:xfrm>
        </p:grpSpPr>
        <p:sp>
          <p:nvSpPr>
            <p:cNvPr id="11" name="Rectangle 10">
              <a:extLst>
                <a:ext uri="{FF2B5EF4-FFF2-40B4-BE49-F238E27FC236}">
                  <a16:creationId xmlns:a16="http://schemas.microsoft.com/office/drawing/2014/main" id="{3E668E82-C53A-B8FA-FD34-676211580192}"/>
                </a:ext>
              </a:extLst>
            </p:cNvPr>
            <p:cNvSpPr/>
            <p:nvPr/>
          </p:nvSpPr>
          <p:spPr>
            <a:xfrm flipH="1">
              <a:off x="395216" y="-13678"/>
              <a:ext cx="138183" cy="4890478"/>
            </a:xfrm>
            <a:prstGeom prst="rect">
              <a:avLst/>
            </a:prstGeom>
            <a:gradFill>
              <a:gsLst>
                <a:gs pos="0">
                  <a:srgbClr val="FFC000"/>
                </a:gs>
                <a:gs pos="100000">
                  <a:schemeClr val="bg1"/>
                </a:gs>
              </a:gsLst>
              <a:lin ang="18900000" scaled="1"/>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Oval 11">
              <a:extLst>
                <a:ext uri="{FF2B5EF4-FFF2-40B4-BE49-F238E27FC236}">
                  <a16:creationId xmlns:a16="http://schemas.microsoft.com/office/drawing/2014/main" id="{1DCCE9AF-1EA7-CC85-CAE3-A0106886AB3C}"/>
                </a:ext>
              </a:extLst>
            </p:cNvPr>
            <p:cNvSpPr/>
            <p:nvPr/>
          </p:nvSpPr>
          <p:spPr>
            <a:xfrm>
              <a:off x="217338" y="4734413"/>
              <a:ext cx="493938" cy="493938"/>
            </a:xfrm>
            <a:prstGeom prst="ellipse">
              <a:avLst/>
            </a:prstGeom>
            <a:gradFill>
              <a:gsLst>
                <a:gs pos="55000">
                  <a:srgbClr val="FFC000"/>
                </a:gs>
                <a:gs pos="2000">
                  <a:schemeClr val="bg1"/>
                </a:gs>
              </a:gsLst>
              <a:lin ang="189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84717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996"/>
    </mc:Choice>
    <mc:Fallback xmlns="">
      <p:transition spd="slow" advTm="499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47769" y="-154604"/>
            <a:ext cx="12239769" cy="7012604"/>
          </a:xfrm>
          <a:prstGeom prst="rect">
            <a:avLst/>
          </a:prstGeom>
          <a:gradFill flip="none" rotWithShape="1">
            <a:gsLst>
              <a:gs pos="0">
                <a:srgbClr val="FEC20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r>
              <a:rPr lang="en-US" sz="2400" b="0" i="0" dirty="0">
                <a:solidFill>
                  <a:srgbClr val="F8FFDB"/>
                </a:solidFill>
                <a:effectLst/>
                <a:latin typeface="Bahnschrift Light" panose="020B0502040204020203" pitchFamily="34" charset="0"/>
              </a:rPr>
              <a:t>.</a:t>
            </a:r>
            <a:endParaRPr lang="en-US" sz="2400" noProof="1">
              <a:solidFill>
                <a:srgbClr val="F8FFDB"/>
              </a:solidFill>
              <a:latin typeface="Bahnschrift Light" panose="020B0502040204020203" pitchFamily="34" charset="0"/>
            </a:endParaRPr>
          </a:p>
        </p:txBody>
      </p:sp>
      <p:sp>
        <p:nvSpPr>
          <p:cNvPr id="2" name="Rectangle 1">
            <a:extLst>
              <a:ext uri="{FF2B5EF4-FFF2-40B4-BE49-F238E27FC236}">
                <a16:creationId xmlns:a16="http://schemas.microsoft.com/office/drawing/2014/main" id="{925B02AA-5ACF-1F6A-606C-01672C4FABD8}"/>
              </a:ext>
            </a:extLst>
          </p:cNvPr>
          <p:cNvSpPr/>
          <p:nvPr/>
        </p:nvSpPr>
        <p:spPr>
          <a:xfrm>
            <a:off x="815382" y="982639"/>
            <a:ext cx="10703328" cy="518614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BC7CB4AC-F694-51CB-41FD-2498B0F0DE39}"/>
              </a:ext>
            </a:extLst>
          </p:cNvPr>
          <p:cNvSpPr txBox="1">
            <a:spLocks/>
          </p:cNvSpPr>
          <p:nvPr/>
        </p:nvSpPr>
        <p:spPr>
          <a:xfrm>
            <a:off x="3625687" y="154603"/>
            <a:ext cx="5416327" cy="828036"/>
          </a:xfrm>
          <a:prstGeom prst="rect">
            <a:avLst/>
          </a:prstGeom>
          <a:effectLst>
            <a:outerShdw dist="38100" dir="2700000" algn="tl" rotWithShape="0">
              <a:prstClr val="black">
                <a:alpha val="67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dirty="0">
                <a:solidFill>
                  <a:schemeClr val="accent2">
                    <a:lumMod val="75000"/>
                  </a:schemeClr>
                </a:solidFill>
                <a:ea typeface="Cambria Math" panose="02040503050406030204" pitchFamily="18" charset="0"/>
              </a:rPr>
              <a:t>ABOUT PROJECT</a:t>
            </a:r>
            <a:endParaRPr lang="en-IN" sz="4800" dirty="0">
              <a:solidFill>
                <a:schemeClr val="accent2">
                  <a:lumMod val="75000"/>
                </a:schemeClr>
              </a:solidFill>
              <a:ea typeface="Cambria Math" panose="02040503050406030204" pitchFamily="18" charset="0"/>
            </a:endParaRPr>
          </a:p>
        </p:txBody>
      </p:sp>
      <p:sp>
        <p:nvSpPr>
          <p:cNvPr id="5" name="TextBox 4">
            <a:extLst>
              <a:ext uri="{FF2B5EF4-FFF2-40B4-BE49-F238E27FC236}">
                <a16:creationId xmlns:a16="http://schemas.microsoft.com/office/drawing/2014/main" id="{6AAC1B1A-5079-8FBA-FEAF-7BC4B670C14D}"/>
              </a:ext>
            </a:extLst>
          </p:cNvPr>
          <p:cNvSpPr txBox="1"/>
          <p:nvPr/>
        </p:nvSpPr>
        <p:spPr>
          <a:xfrm>
            <a:off x="1309029" y="1291846"/>
            <a:ext cx="10049642" cy="830997"/>
          </a:xfrm>
          <a:prstGeom prst="rect">
            <a:avLst/>
          </a:prstGeom>
          <a:noFill/>
        </p:spPr>
        <p:txBody>
          <a:bodyPr wrap="square" rtlCol="0">
            <a:spAutoFit/>
          </a:bodyPr>
          <a:lstStyle/>
          <a:p>
            <a:r>
              <a:rPr lang="en-US" sz="2400" noProof="1">
                <a:solidFill>
                  <a:schemeClr val="accent2">
                    <a:lumMod val="75000"/>
                  </a:schemeClr>
                </a:solidFill>
                <a:latin typeface="Bahnschrift" panose="020B0502040204020203" pitchFamily="34" charset="0"/>
              </a:rPr>
              <a:t>INTRODUCTION: </a:t>
            </a:r>
            <a:r>
              <a:rPr lang="en-US" sz="2200" b="0" i="0" dirty="0">
                <a:effectLst/>
                <a:latin typeface="Bahnschrift Light" panose="020B0502040204020203" pitchFamily="34" charset="0"/>
              </a:rPr>
              <a:t>Telangana is one of the fastest-growing states in India and one of the states with an open data policy. </a:t>
            </a:r>
            <a:endParaRPr lang="en-US" sz="2200" noProof="1">
              <a:latin typeface="Bahnschrift Light" panose="020B0502040204020203" pitchFamily="34" charset="0"/>
            </a:endParaRPr>
          </a:p>
        </p:txBody>
      </p:sp>
      <p:sp>
        <p:nvSpPr>
          <p:cNvPr id="6" name="TextBox 5">
            <a:extLst>
              <a:ext uri="{FF2B5EF4-FFF2-40B4-BE49-F238E27FC236}">
                <a16:creationId xmlns:a16="http://schemas.microsoft.com/office/drawing/2014/main" id="{8A183341-2700-E256-1407-17F7DA8A839A}"/>
              </a:ext>
            </a:extLst>
          </p:cNvPr>
          <p:cNvSpPr txBox="1"/>
          <p:nvPr/>
        </p:nvSpPr>
        <p:spPr>
          <a:xfrm>
            <a:off x="1358105" y="2432050"/>
            <a:ext cx="9730548" cy="1154162"/>
          </a:xfrm>
          <a:prstGeom prst="rect">
            <a:avLst/>
          </a:prstGeom>
          <a:noFill/>
        </p:spPr>
        <p:txBody>
          <a:bodyPr wrap="square" rtlCol="0">
            <a:spAutoFit/>
          </a:bodyPr>
          <a:lstStyle/>
          <a:p>
            <a:r>
              <a:rPr lang="en-US" sz="2400" noProof="1">
                <a:solidFill>
                  <a:schemeClr val="accent2">
                    <a:lumMod val="75000"/>
                  </a:schemeClr>
                </a:solidFill>
                <a:latin typeface="Bahnschrift" panose="020B0502040204020203" pitchFamily="34" charset="0"/>
              </a:rPr>
              <a:t>OBJECTIVE : </a:t>
            </a:r>
            <a:r>
              <a:rPr lang="en-US" sz="2100" noProof="1">
                <a:latin typeface="Bahnschrift Light" panose="020B0502040204020203" pitchFamily="34" charset="0"/>
              </a:rPr>
              <a:t>This </a:t>
            </a:r>
            <a:r>
              <a:rPr lang="en-US" sz="2100" b="0" i="0" dirty="0">
                <a:effectLst/>
                <a:latin typeface="Bahnschrift Light" panose="020B0502040204020203" pitchFamily="34" charset="0"/>
              </a:rPr>
              <a:t>project aims to analyze Telangana's growth across various sectors using real-time data, providing valuable insights to the government for informed decision-making</a:t>
            </a:r>
            <a:r>
              <a:rPr lang="en-US" sz="2400" b="0" i="0" dirty="0">
                <a:solidFill>
                  <a:srgbClr val="374151"/>
                </a:solidFill>
                <a:effectLst/>
                <a:latin typeface="Bahnschrift Light" panose="020B0502040204020203" pitchFamily="34" charset="0"/>
              </a:rPr>
              <a:t>. </a:t>
            </a:r>
            <a:endParaRPr lang="en-US" sz="2200" noProof="1">
              <a:solidFill>
                <a:srgbClr val="F8FFDB"/>
              </a:solidFill>
              <a:latin typeface="Bahnschrift Light" panose="020B0502040204020203" pitchFamily="34" charset="0"/>
            </a:endParaRPr>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40" y="5685608"/>
            <a:ext cx="750484" cy="750484"/>
          </a:xfrm>
          <a:prstGeom prst="rect">
            <a:avLst/>
          </a:prstGeom>
          <a:ln>
            <a:noFill/>
          </a:ln>
          <a:effectLst>
            <a:outerShdw blurRad="190500" dist="101600" dir="600000" algn="tl" rotWithShape="0">
              <a:prstClr val="black">
                <a:alpha val="62000"/>
              </a:prstClr>
            </a:outerShdw>
          </a:effectLst>
        </p:spPr>
      </p:pic>
      <p:sp>
        <p:nvSpPr>
          <p:cNvPr id="7" name="TextBox 6">
            <a:extLst>
              <a:ext uri="{FF2B5EF4-FFF2-40B4-BE49-F238E27FC236}">
                <a16:creationId xmlns:a16="http://schemas.microsoft.com/office/drawing/2014/main" id="{231F6CFC-AD47-509D-15DA-8EB19779ED68}"/>
              </a:ext>
            </a:extLst>
          </p:cNvPr>
          <p:cNvSpPr txBox="1"/>
          <p:nvPr/>
        </p:nvSpPr>
        <p:spPr>
          <a:xfrm>
            <a:off x="1358104" y="3677171"/>
            <a:ext cx="9730548" cy="2246769"/>
          </a:xfrm>
          <a:prstGeom prst="rect">
            <a:avLst/>
          </a:prstGeom>
          <a:noFill/>
        </p:spPr>
        <p:txBody>
          <a:bodyPr wrap="square" rtlCol="0">
            <a:spAutoFit/>
          </a:bodyPr>
          <a:lstStyle/>
          <a:p>
            <a:r>
              <a:rPr lang="en-US" sz="2400" noProof="1">
                <a:solidFill>
                  <a:schemeClr val="accent2">
                    <a:lumMod val="75000"/>
                  </a:schemeClr>
                </a:solidFill>
                <a:latin typeface="Bahnschrift" panose="020B0502040204020203" pitchFamily="34" charset="0"/>
              </a:rPr>
              <a:t>TASKS </a:t>
            </a:r>
            <a:r>
              <a:rPr lang="en-US" sz="2400" noProof="1">
                <a:solidFill>
                  <a:schemeClr val="accent2">
                    <a:lumMod val="75000"/>
                  </a:schemeClr>
                </a:solidFill>
                <a:latin typeface="Bahnschrift Light" panose="020B0502040204020203" pitchFamily="34" charset="0"/>
              </a:rPr>
              <a:t>:  </a:t>
            </a:r>
            <a:r>
              <a:rPr lang="en-US" sz="2200" noProof="1">
                <a:latin typeface="Bahnschrift Light" panose="020B0502040204020203" pitchFamily="34" charset="0"/>
              </a:rPr>
              <a:t>1.</a:t>
            </a:r>
            <a:r>
              <a:rPr lang="en-US" sz="2200" b="0" i="0" dirty="0">
                <a:effectLst/>
                <a:latin typeface="Bahnschrift Light" panose="020B0502040204020203" pitchFamily="34" charset="0"/>
              </a:rPr>
              <a:t> There </a:t>
            </a:r>
            <a:r>
              <a:rPr lang="en-US" sz="2200" dirty="0">
                <a:latin typeface="Bahnschrift Light" panose="020B0502040204020203" pitchFamily="34" charset="0"/>
              </a:rPr>
              <a:t>is a</a:t>
            </a:r>
            <a:r>
              <a:rPr lang="en-US" sz="2200" b="1" dirty="0">
                <a:solidFill>
                  <a:srgbClr val="131022"/>
                </a:solidFill>
                <a:latin typeface="Bahnschrift Light" panose="020B0502040204020203" pitchFamily="34" charset="0"/>
              </a:rPr>
              <a:t> </a:t>
            </a:r>
            <a:r>
              <a:rPr lang="en-US" sz="2200" dirty="0">
                <a:solidFill>
                  <a:srgbClr val="131022"/>
                </a:solidFill>
                <a:latin typeface="Bahnschrift Light" panose="020B0502040204020203" pitchFamily="34" charset="0"/>
              </a:rPr>
              <a:t>pdf</a:t>
            </a:r>
            <a:r>
              <a:rPr lang="en-US" sz="2200" b="1" dirty="0">
                <a:solidFill>
                  <a:srgbClr val="131022"/>
                </a:solidFill>
                <a:latin typeface="Bahnschrift Light" panose="020B0502040204020203" pitchFamily="34" charset="0"/>
              </a:rPr>
              <a:t> </a:t>
            </a:r>
            <a:r>
              <a:rPr lang="en-US" sz="2200" i="0" dirty="0">
                <a:solidFill>
                  <a:srgbClr val="131022"/>
                </a:solidFill>
                <a:effectLst/>
                <a:latin typeface="Bahnschrift Light" panose="020B0502040204020203" pitchFamily="34" charset="0"/>
              </a:rPr>
              <a:t>consisting of Primary &amp; Secondary questions instructions </a:t>
            </a:r>
            <a:r>
              <a:rPr lang="en-US" sz="2200" b="0" i="0" dirty="0">
                <a:effectLst/>
                <a:latin typeface="Bahnschrift Light" panose="020B0502040204020203" pitchFamily="34" charset="0"/>
              </a:rPr>
              <a:t>for which the business needs insights.</a:t>
            </a:r>
            <a:br>
              <a:rPr lang="en-US" sz="2200" b="0" i="0" dirty="0">
                <a:effectLst/>
                <a:latin typeface="Bahnschrift Light" panose="020B0502040204020203" pitchFamily="34" charset="0"/>
              </a:rPr>
            </a:br>
            <a:r>
              <a:rPr lang="en-US" sz="2200" b="0" i="0" dirty="0">
                <a:effectLst/>
                <a:latin typeface="Bahnschrift Light" panose="020B0502040204020203" pitchFamily="34" charset="0"/>
              </a:rPr>
              <a:t>                </a:t>
            </a:r>
            <a:r>
              <a:rPr lang="en-US" sz="2200" dirty="0">
                <a:latin typeface="Bahnschrift Light" panose="020B0502040204020203" pitchFamily="34" charset="0"/>
              </a:rPr>
              <a:t>2.</a:t>
            </a:r>
            <a:r>
              <a:rPr lang="en-US" sz="2400" b="0" i="0" dirty="0">
                <a:solidFill>
                  <a:srgbClr val="131022"/>
                </a:solidFill>
                <a:effectLst/>
                <a:latin typeface="manrope"/>
              </a:rPr>
              <a:t> </a:t>
            </a:r>
            <a:r>
              <a:rPr lang="en-US" sz="2200" b="0" i="0" dirty="0">
                <a:solidFill>
                  <a:srgbClr val="131022"/>
                </a:solidFill>
                <a:effectLst/>
                <a:latin typeface="manrope"/>
              </a:rPr>
              <a:t> </a:t>
            </a:r>
            <a:r>
              <a:rPr lang="en-US" sz="2200" b="0" i="0" dirty="0">
                <a:solidFill>
                  <a:srgbClr val="131022"/>
                </a:solidFill>
                <a:effectLst/>
                <a:latin typeface="Bahnschrift Light" panose="020B0502040204020203" pitchFamily="34" charset="0"/>
              </a:rPr>
              <a:t>You can use any tool of your choice (Python, SQL, Power BI, Tableau, Excel, PowerPoint)</a:t>
            </a:r>
            <a:r>
              <a:rPr lang="en-US" sz="2200" b="0" i="0" dirty="0">
                <a:effectLst/>
                <a:latin typeface="Bahnschrift Light" panose="020B0502040204020203" pitchFamily="34" charset="0"/>
              </a:rPr>
              <a:t>. </a:t>
            </a:r>
          </a:p>
          <a:p>
            <a:r>
              <a:rPr lang="en-US" sz="2200" b="0" i="0" dirty="0">
                <a:effectLst/>
                <a:latin typeface="Bahnschrift Light" panose="020B0502040204020203" pitchFamily="34" charset="0"/>
              </a:rPr>
              <a:t>               3</a:t>
            </a:r>
            <a:r>
              <a:rPr lang="en-US" sz="2200" dirty="0">
                <a:latin typeface="Bahnschrift Light" panose="020B0502040204020203" pitchFamily="34" charset="0"/>
              </a:rPr>
              <a:t>.</a:t>
            </a:r>
            <a:r>
              <a:rPr lang="en-US" sz="2400" b="0" i="0" dirty="0">
                <a:solidFill>
                  <a:srgbClr val="131022"/>
                </a:solidFill>
                <a:effectLst/>
                <a:latin typeface="manrope"/>
              </a:rPr>
              <a:t> </a:t>
            </a:r>
            <a:r>
              <a:rPr lang="en-US" sz="2400" b="0" i="0" dirty="0">
                <a:solidFill>
                  <a:srgbClr val="131022"/>
                </a:solidFill>
                <a:effectLst/>
                <a:latin typeface="Bahnschrift Light SemiCondensed" panose="020B0502040204020203" pitchFamily="34" charset="0"/>
              </a:rPr>
              <a:t>Ensure that all the insights are appropriately visualized and mapped on the Telangana map.</a:t>
            </a:r>
            <a:endParaRPr lang="en-US" sz="2200" noProof="1">
              <a:latin typeface="Bahnschrift Light SemiCondensed" panose="020B0502040204020203" pitchFamily="34" charset="0"/>
            </a:endParaRPr>
          </a:p>
        </p:txBody>
      </p:sp>
      <p:pic>
        <p:nvPicPr>
          <p:cNvPr id="9" name="Graphic 8" descr="Bullseye">
            <a:extLst>
              <a:ext uri="{FF2B5EF4-FFF2-40B4-BE49-F238E27FC236}">
                <a16:creationId xmlns:a16="http://schemas.microsoft.com/office/drawing/2014/main" id="{6C1E1C0A-63A5-798D-4B1A-7FE2CE6799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6780" y="1376421"/>
            <a:ext cx="294899" cy="294899"/>
          </a:xfrm>
          <a:prstGeom prst="rect">
            <a:avLst/>
          </a:prstGeom>
        </p:spPr>
      </p:pic>
      <p:pic>
        <p:nvPicPr>
          <p:cNvPr id="10" name="Graphic 9" descr="Bullseye">
            <a:extLst>
              <a:ext uri="{FF2B5EF4-FFF2-40B4-BE49-F238E27FC236}">
                <a16:creationId xmlns:a16="http://schemas.microsoft.com/office/drawing/2014/main" id="{840E1142-DFED-070F-9E5A-CEB1F377D0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6780" y="2499356"/>
            <a:ext cx="294899" cy="294899"/>
          </a:xfrm>
          <a:prstGeom prst="rect">
            <a:avLst/>
          </a:prstGeom>
        </p:spPr>
      </p:pic>
      <p:pic>
        <p:nvPicPr>
          <p:cNvPr id="11" name="Graphic 10" descr="Bullseye">
            <a:extLst>
              <a:ext uri="{FF2B5EF4-FFF2-40B4-BE49-F238E27FC236}">
                <a16:creationId xmlns:a16="http://schemas.microsoft.com/office/drawing/2014/main" id="{36C2EA3E-A110-C15F-55B2-3D7B4A1C72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6780" y="3784048"/>
            <a:ext cx="294899" cy="294899"/>
          </a:xfrm>
          <a:prstGeom prst="rect">
            <a:avLst/>
          </a:prstGeom>
        </p:spPr>
      </p:pic>
    </p:spTree>
    <p:extLst>
      <p:ext uri="{BB962C8B-B14F-4D97-AF65-F5344CB8AC3E}">
        <p14:creationId xmlns:p14="http://schemas.microsoft.com/office/powerpoint/2010/main" val="20124094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7658"/>
    </mc:Choice>
    <mc:Fallback xmlns="">
      <p:transition spd="slow" advTm="376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23885" y="-13678"/>
            <a:ext cx="12239769" cy="6858000"/>
          </a:xfrm>
          <a:prstGeom prst="rect">
            <a:avLst/>
          </a:prstGeom>
          <a:gradFill flip="none" rotWithShape="1">
            <a:gsLst>
              <a:gs pos="0">
                <a:srgbClr val="74B23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84" y="5884674"/>
            <a:ext cx="750484" cy="750484"/>
          </a:xfrm>
          <a:prstGeom prst="rect">
            <a:avLst/>
          </a:prstGeom>
          <a:ln>
            <a:noFill/>
          </a:ln>
          <a:effectLst>
            <a:outerShdw blurRad="190500" dist="101600" dir="600000" algn="tl" rotWithShape="0">
              <a:prstClr val="black">
                <a:alpha val="62000"/>
              </a:prstClr>
            </a:outerShdw>
          </a:effectLst>
        </p:spPr>
      </p:pic>
      <p:sp>
        <p:nvSpPr>
          <p:cNvPr id="6" name="Arrow: Pentagon 5">
            <a:extLst>
              <a:ext uri="{FF2B5EF4-FFF2-40B4-BE49-F238E27FC236}">
                <a16:creationId xmlns:a16="http://schemas.microsoft.com/office/drawing/2014/main" id="{7AB7A2FF-DAA4-EA5F-871E-ADA473A23962}"/>
              </a:ext>
            </a:extLst>
          </p:cNvPr>
          <p:cNvSpPr/>
          <p:nvPr/>
        </p:nvSpPr>
        <p:spPr>
          <a:xfrm>
            <a:off x="3510664" y="228223"/>
            <a:ext cx="6083711" cy="1009935"/>
          </a:xfrm>
          <a:prstGeom prst="homePlate">
            <a:avLst/>
          </a:prstGeom>
          <a:gradFill flip="none" rotWithShape="1">
            <a:gsLst>
              <a:gs pos="42000">
                <a:srgbClr val="FFC000"/>
              </a:gs>
              <a:gs pos="100000">
                <a:schemeClr val="bg1"/>
              </a:gs>
            </a:gsLst>
            <a:lin ang="18900000" scaled="1"/>
            <a:tileRect/>
          </a:gradFill>
          <a:ln w="31750">
            <a:solidFill>
              <a:srgbClr val="A47D00"/>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Subtitle 2">
            <a:extLst>
              <a:ext uri="{FF2B5EF4-FFF2-40B4-BE49-F238E27FC236}">
                <a16:creationId xmlns:a16="http://schemas.microsoft.com/office/drawing/2014/main" id="{F4BC83BB-7347-DB27-98C3-35AC804AB9D6}"/>
              </a:ext>
            </a:extLst>
          </p:cNvPr>
          <p:cNvSpPr txBox="1">
            <a:spLocks/>
          </p:cNvSpPr>
          <p:nvPr/>
        </p:nvSpPr>
        <p:spPr>
          <a:xfrm>
            <a:off x="3510665" y="309188"/>
            <a:ext cx="5416327" cy="1408794"/>
          </a:xfrm>
          <a:prstGeom prst="rect">
            <a:avLst/>
          </a:prstGeom>
          <a:effectLst>
            <a:outerShdw dist="38100" dir="2700000" algn="tl" rotWithShape="0">
              <a:prstClr val="black">
                <a:alpha val="67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200" dirty="0">
                <a:solidFill>
                  <a:srgbClr val="476D1D"/>
                </a:solidFill>
                <a:latin typeface="Cambria Math" panose="02040503050406030204" pitchFamily="18" charset="0"/>
                <a:ea typeface="Cambria Math" panose="02040503050406030204" pitchFamily="18" charset="0"/>
              </a:rPr>
              <a:t>ABOUT DATASET</a:t>
            </a:r>
            <a:endParaRPr lang="en-IN" sz="5200" dirty="0">
              <a:solidFill>
                <a:srgbClr val="476D1D"/>
              </a:solidFill>
              <a:latin typeface="Cambria Math" panose="02040503050406030204" pitchFamily="18" charset="0"/>
              <a:ea typeface="Cambria Math" panose="02040503050406030204" pitchFamily="18" charset="0"/>
            </a:endParaRPr>
          </a:p>
        </p:txBody>
      </p:sp>
      <p:pic>
        <p:nvPicPr>
          <p:cNvPr id="3" name="Graphic 2">
            <a:extLst>
              <a:ext uri="{FF2B5EF4-FFF2-40B4-BE49-F238E27FC236}">
                <a16:creationId xmlns:a16="http://schemas.microsoft.com/office/drawing/2014/main" id="{E4D0DFFE-88BF-F27E-46A4-82A42FB057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85146" y="1606077"/>
            <a:ext cx="4394580" cy="4394580"/>
          </a:xfrm>
          <a:prstGeom prst="rect">
            <a:avLst/>
          </a:prstGeom>
          <a:effectLst>
            <a:outerShdw blurRad="50800" dist="139700" dir="2700000" algn="tl" rotWithShape="0">
              <a:prstClr val="black">
                <a:alpha val="81000"/>
              </a:prstClr>
            </a:outerShdw>
          </a:effectLst>
        </p:spPr>
      </p:pic>
      <p:grpSp>
        <p:nvGrpSpPr>
          <p:cNvPr id="7" name="Group 6">
            <a:extLst>
              <a:ext uri="{FF2B5EF4-FFF2-40B4-BE49-F238E27FC236}">
                <a16:creationId xmlns:a16="http://schemas.microsoft.com/office/drawing/2014/main" id="{D626408A-82F3-E589-22B0-571491F21A85}"/>
              </a:ext>
            </a:extLst>
          </p:cNvPr>
          <p:cNvGrpSpPr/>
          <p:nvPr/>
        </p:nvGrpSpPr>
        <p:grpSpPr>
          <a:xfrm>
            <a:off x="217338" y="-13678"/>
            <a:ext cx="493938" cy="5242029"/>
            <a:chOff x="217338" y="-13678"/>
            <a:chExt cx="493938" cy="5242029"/>
          </a:xfrm>
        </p:grpSpPr>
        <p:sp>
          <p:nvSpPr>
            <p:cNvPr id="8" name="Rectangle 7">
              <a:extLst>
                <a:ext uri="{FF2B5EF4-FFF2-40B4-BE49-F238E27FC236}">
                  <a16:creationId xmlns:a16="http://schemas.microsoft.com/office/drawing/2014/main" id="{EBA30306-312A-C6BF-6C7E-C19BBED4FE90}"/>
                </a:ext>
              </a:extLst>
            </p:cNvPr>
            <p:cNvSpPr/>
            <p:nvPr/>
          </p:nvSpPr>
          <p:spPr>
            <a:xfrm flipH="1">
              <a:off x="395216" y="-13678"/>
              <a:ext cx="138183" cy="4890478"/>
            </a:xfrm>
            <a:prstGeom prst="rect">
              <a:avLst/>
            </a:prstGeom>
            <a:gradFill>
              <a:gsLst>
                <a:gs pos="0">
                  <a:srgbClr val="FFC000"/>
                </a:gs>
                <a:gs pos="100000">
                  <a:schemeClr val="bg1"/>
                </a:gs>
              </a:gsLst>
              <a:lin ang="18900000" scaled="1"/>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15265BA1-A1D4-F028-0CE7-E1F9BDADB5E0}"/>
                </a:ext>
              </a:extLst>
            </p:cNvPr>
            <p:cNvSpPr/>
            <p:nvPr/>
          </p:nvSpPr>
          <p:spPr>
            <a:xfrm>
              <a:off x="217338" y="4734413"/>
              <a:ext cx="493938" cy="493938"/>
            </a:xfrm>
            <a:prstGeom prst="ellipse">
              <a:avLst/>
            </a:prstGeom>
            <a:gradFill>
              <a:gsLst>
                <a:gs pos="55000">
                  <a:srgbClr val="FFC000"/>
                </a:gs>
                <a:gs pos="2000">
                  <a:schemeClr val="bg1"/>
                </a:gs>
              </a:gsLst>
              <a:lin ang="189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a:extLst>
              <a:ext uri="{FF2B5EF4-FFF2-40B4-BE49-F238E27FC236}">
                <a16:creationId xmlns:a16="http://schemas.microsoft.com/office/drawing/2014/main" id="{377297EA-8988-1CC8-771B-1A2E2FDAADDB}"/>
              </a:ext>
            </a:extLst>
          </p:cNvPr>
          <p:cNvGrpSpPr/>
          <p:nvPr/>
        </p:nvGrpSpPr>
        <p:grpSpPr>
          <a:xfrm>
            <a:off x="573094" y="-13678"/>
            <a:ext cx="493938" cy="4226029"/>
            <a:chOff x="573094" y="-13678"/>
            <a:chExt cx="493938" cy="4226029"/>
          </a:xfrm>
        </p:grpSpPr>
        <p:sp>
          <p:nvSpPr>
            <p:cNvPr id="11" name="Rectangle 10">
              <a:extLst>
                <a:ext uri="{FF2B5EF4-FFF2-40B4-BE49-F238E27FC236}">
                  <a16:creationId xmlns:a16="http://schemas.microsoft.com/office/drawing/2014/main" id="{06DBEB44-2839-B40E-3F8E-AA43B926E4C2}"/>
                </a:ext>
              </a:extLst>
            </p:cNvPr>
            <p:cNvSpPr/>
            <p:nvPr/>
          </p:nvSpPr>
          <p:spPr>
            <a:xfrm flipH="1">
              <a:off x="750972" y="-13678"/>
              <a:ext cx="138182" cy="3874478"/>
            </a:xfrm>
            <a:prstGeom prst="rect">
              <a:avLst/>
            </a:prstGeom>
            <a:gradFill>
              <a:gsLst>
                <a:gs pos="0">
                  <a:srgbClr val="FFC000"/>
                </a:gs>
                <a:gs pos="100000">
                  <a:schemeClr val="bg1"/>
                </a:gs>
              </a:gsLst>
              <a:lin ang="18900000" scaled="1"/>
            </a:gradFill>
            <a:ln w="31750">
              <a:no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Oval 11">
              <a:extLst>
                <a:ext uri="{FF2B5EF4-FFF2-40B4-BE49-F238E27FC236}">
                  <a16:creationId xmlns:a16="http://schemas.microsoft.com/office/drawing/2014/main" id="{485A25A1-F45C-218C-19AF-5CDB3FCD11E7}"/>
                </a:ext>
              </a:extLst>
            </p:cNvPr>
            <p:cNvSpPr/>
            <p:nvPr/>
          </p:nvSpPr>
          <p:spPr>
            <a:xfrm>
              <a:off x="573094" y="3718413"/>
              <a:ext cx="493938" cy="493938"/>
            </a:xfrm>
            <a:prstGeom prst="ellipse">
              <a:avLst/>
            </a:prstGeom>
            <a:gradFill>
              <a:gsLst>
                <a:gs pos="53000">
                  <a:srgbClr val="FFC000"/>
                </a:gs>
                <a:gs pos="0">
                  <a:schemeClr val="bg1"/>
                </a:gs>
              </a:gsLst>
              <a:lin ang="189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2378088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595"/>
    </mc:Choice>
    <mc:Fallback xmlns="">
      <p:transition spd="slow" advTm="35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23885" y="-13678"/>
            <a:ext cx="12239769" cy="6858000"/>
          </a:xfrm>
          <a:prstGeom prst="rect">
            <a:avLst/>
          </a:prstGeom>
          <a:gradFill flip="none" rotWithShape="1">
            <a:gsLst>
              <a:gs pos="0">
                <a:srgbClr val="FFC00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Subtitle 2">
            <a:extLst>
              <a:ext uri="{FF2B5EF4-FFF2-40B4-BE49-F238E27FC236}">
                <a16:creationId xmlns:a16="http://schemas.microsoft.com/office/drawing/2014/main" id="{F4BC83BB-7347-DB27-98C3-35AC804AB9D6}"/>
              </a:ext>
            </a:extLst>
          </p:cNvPr>
          <p:cNvSpPr txBox="1">
            <a:spLocks/>
          </p:cNvSpPr>
          <p:nvPr/>
        </p:nvSpPr>
        <p:spPr>
          <a:xfrm>
            <a:off x="3510665" y="309188"/>
            <a:ext cx="5416327" cy="1408794"/>
          </a:xfrm>
          <a:prstGeom prst="rect">
            <a:avLst/>
          </a:prstGeom>
          <a:effectLst>
            <a:outerShdw dist="38100" dir="2700000" algn="tl" rotWithShape="0">
              <a:prstClr val="black">
                <a:alpha val="67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600" dirty="0">
                <a:solidFill>
                  <a:schemeClr val="accent2">
                    <a:lumMod val="75000"/>
                  </a:schemeClr>
                </a:solidFill>
                <a:latin typeface="Cambria Math" panose="02040503050406030204" pitchFamily="18" charset="0"/>
                <a:ea typeface="Cambria Math" panose="02040503050406030204" pitchFamily="18" charset="0"/>
              </a:rPr>
              <a:t>ABOUT DATASET</a:t>
            </a:r>
            <a:endParaRPr lang="en-IN" sz="4600" dirty="0">
              <a:solidFill>
                <a:schemeClr val="accent2">
                  <a:lumMod val="75000"/>
                </a:schemeClr>
              </a:solidFill>
              <a:latin typeface="Cambria Math" panose="02040503050406030204" pitchFamily="18" charset="0"/>
              <a:ea typeface="Cambria Math" panose="02040503050406030204" pitchFamily="18" charset="0"/>
            </a:endParaRPr>
          </a:p>
        </p:txBody>
      </p:sp>
      <p:grpSp>
        <p:nvGrpSpPr>
          <p:cNvPr id="13" name="Group 12">
            <a:extLst>
              <a:ext uri="{FF2B5EF4-FFF2-40B4-BE49-F238E27FC236}">
                <a16:creationId xmlns:a16="http://schemas.microsoft.com/office/drawing/2014/main" id="{92D7BDD0-2A64-B680-019D-F72F2C25A2CC}"/>
              </a:ext>
            </a:extLst>
          </p:cNvPr>
          <p:cNvGrpSpPr/>
          <p:nvPr/>
        </p:nvGrpSpPr>
        <p:grpSpPr>
          <a:xfrm>
            <a:off x="2563881" y="1512372"/>
            <a:ext cx="7064236" cy="4187353"/>
            <a:chOff x="2965288" y="1549303"/>
            <a:chExt cx="6261423" cy="3759393"/>
          </a:xfrm>
        </p:grpSpPr>
        <p:pic>
          <p:nvPicPr>
            <p:cNvPr id="12" name="Picture 11">
              <a:extLst>
                <a:ext uri="{FF2B5EF4-FFF2-40B4-BE49-F238E27FC236}">
                  <a16:creationId xmlns:a16="http://schemas.microsoft.com/office/drawing/2014/main" id="{18CF9EF0-F613-F439-F3F6-92929DB5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288" y="1549303"/>
              <a:ext cx="6261422" cy="3759393"/>
            </a:xfrm>
            <a:prstGeom prst="rect">
              <a:avLst/>
            </a:prstGeom>
            <a:effectLst>
              <a:outerShdw blurRad="127000" dist="76200" dir="13500000" algn="br" rotWithShape="0">
                <a:prstClr val="black">
                  <a:alpha val="63000"/>
                </a:prstClr>
              </a:outerShdw>
            </a:effectLst>
          </p:spPr>
        </p:pic>
        <p:pic>
          <p:nvPicPr>
            <p:cNvPr id="11" name="Picture 10">
              <a:extLst>
                <a:ext uri="{FF2B5EF4-FFF2-40B4-BE49-F238E27FC236}">
                  <a16:creationId xmlns:a16="http://schemas.microsoft.com/office/drawing/2014/main" id="{2A8AC619-43AD-AE14-71BF-2B8EFC8E7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289" y="1549303"/>
              <a:ext cx="6261422" cy="3759393"/>
            </a:xfrm>
            <a:prstGeom prst="rect">
              <a:avLst/>
            </a:prstGeom>
            <a:effectLst>
              <a:outerShdw blurRad="152400" dist="165100" dir="2700000" algn="tl" rotWithShape="0">
                <a:prstClr val="black">
                  <a:alpha val="74000"/>
                </a:prstClr>
              </a:outerShdw>
            </a:effectLst>
          </p:spPr>
        </p:pic>
      </p:grpSp>
      <p:sp>
        <p:nvSpPr>
          <p:cNvPr id="17" name="Rectangle 16">
            <a:extLst>
              <a:ext uri="{FF2B5EF4-FFF2-40B4-BE49-F238E27FC236}">
                <a16:creationId xmlns:a16="http://schemas.microsoft.com/office/drawing/2014/main" id="{75541C57-F989-87EB-460C-54A3797BFF43}"/>
              </a:ext>
            </a:extLst>
          </p:cNvPr>
          <p:cNvSpPr/>
          <p:nvPr/>
        </p:nvSpPr>
        <p:spPr>
          <a:xfrm>
            <a:off x="685799" y="1043311"/>
            <a:ext cx="10617201" cy="5230489"/>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79" y="5764735"/>
            <a:ext cx="750484" cy="750484"/>
          </a:xfrm>
          <a:prstGeom prst="rect">
            <a:avLst/>
          </a:prstGeom>
          <a:ln>
            <a:noFill/>
          </a:ln>
          <a:effectLst>
            <a:outerShdw blurRad="190500" dist="101600" dir="600000" algn="tl" rotWithShape="0">
              <a:prstClr val="black">
                <a:alpha val="62000"/>
              </a:prstClr>
            </a:outerShdw>
          </a:effectLst>
        </p:spPr>
      </p:pic>
    </p:spTree>
    <p:extLst>
      <p:ext uri="{BB962C8B-B14F-4D97-AF65-F5344CB8AC3E}">
        <p14:creationId xmlns:p14="http://schemas.microsoft.com/office/powerpoint/2010/main" val="3445739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7576"/>
    </mc:Choice>
    <mc:Fallback xmlns="">
      <p:transition spd="slow" advTm="175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23885" y="-13678"/>
            <a:ext cx="12239769" cy="6858000"/>
          </a:xfrm>
          <a:prstGeom prst="rect">
            <a:avLst/>
          </a:prstGeom>
          <a:gradFill flip="none" rotWithShape="1">
            <a:gsLst>
              <a:gs pos="0">
                <a:srgbClr val="FFC000"/>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Rectangle 9">
            <a:extLst>
              <a:ext uri="{FF2B5EF4-FFF2-40B4-BE49-F238E27FC236}">
                <a16:creationId xmlns:a16="http://schemas.microsoft.com/office/drawing/2014/main" id="{3DD026EF-664E-3FDC-5C53-45D166AD8CDF}"/>
              </a:ext>
            </a:extLst>
          </p:cNvPr>
          <p:cNvSpPr/>
          <p:nvPr/>
        </p:nvSpPr>
        <p:spPr>
          <a:xfrm>
            <a:off x="549820" y="559877"/>
            <a:ext cx="11092357" cy="5608912"/>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Pentagon 8">
            <a:extLst>
              <a:ext uri="{FF2B5EF4-FFF2-40B4-BE49-F238E27FC236}">
                <a16:creationId xmlns:a16="http://schemas.microsoft.com/office/drawing/2014/main" id="{E23AAE8A-A60B-F8E8-4E19-BA7CCD7A65C9}"/>
              </a:ext>
            </a:extLst>
          </p:cNvPr>
          <p:cNvSpPr/>
          <p:nvPr/>
        </p:nvSpPr>
        <p:spPr>
          <a:xfrm>
            <a:off x="702106" y="2609444"/>
            <a:ext cx="4927600" cy="819556"/>
          </a:xfrm>
          <a:prstGeom prst="homePlate">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0" name="Subtitle 2">
            <a:extLst>
              <a:ext uri="{FF2B5EF4-FFF2-40B4-BE49-F238E27FC236}">
                <a16:creationId xmlns:a16="http://schemas.microsoft.com/office/drawing/2014/main" id="{F4BC83BB-7347-DB27-98C3-35AC804AB9D6}"/>
              </a:ext>
            </a:extLst>
          </p:cNvPr>
          <p:cNvSpPr txBox="1">
            <a:spLocks/>
          </p:cNvSpPr>
          <p:nvPr/>
        </p:nvSpPr>
        <p:spPr>
          <a:xfrm>
            <a:off x="126220" y="2724604"/>
            <a:ext cx="5840485" cy="1408794"/>
          </a:xfrm>
          <a:prstGeom prst="rect">
            <a:avLst/>
          </a:prstGeom>
          <a:effectLst>
            <a:outerShdw blurRad="101600" dist="88900" dir="2700000" algn="tl" rotWithShape="0">
              <a:prstClr val="black">
                <a:alpha val="65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4000" noProof="1">
                <a:solidFill>
                  <a:schemeClr val="bg1"/>
                </a:solidFill>
                <a:latin typeface="Bahnschrift Condensed" panose="020B0502040204020203" pitchFamily="34" charset="0"/>
                <a:ea typeface="Cambria Math" panose="02040503050406030204" pitchFamily="18" charset="0"/>
              </a:rPr>
              <a:t>Districts Of Telengana</a:t>
            </a:r>
          </a:p>
        </p:txBody>
      </p:sp>
      <p:pic>
        <p:nvPicPr>
          <p:cNvPr id="5" name="Picture 4">
            <a:extLst>
              <a:ext uri="{FF2B5EF4-FFF2-40B4-BE49-F238E27FC236}">
                <a16:creationId xmlns:a16="http://schemas.microsoft.com/office/drawing/2014/main" id="{737CE0CD-B926-9D83-BE53-F322B30BF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0305" y="689211"/>
            <a:ext cx="4945320" cy="5168407"/>
          </a:xfrm>
          <a:prstGeom prst="rect">
            <a:avLst/>
          </a:prstGeom>
          <a:effectLst>
            <a:outerShdw blurRad="177800" dist="101600" dir="2700000" algn="tl" rotWithShape="0">
              <a:prstClr val="black">
                <a:alpha val="70000"/>
              </a:prstClr>
            </a:outerShdw>
          </a:effectLst>
        </p:spPr>
      </p:pic>
    </p:spTree>
    <p:extLst>
      <p:ext uri="{BB962C8B-B14F-4D97-AF65-F5344CB8AC3E}">
        <p14:creationId xmlns:p14="http://schemas.microsoft.com/office/powerpoint/2010/main" val="176019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167"/>
    </mc:Choice>
    <mc:Fallback xmlns="">
      <p:transition spd="slow" advTm="916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21E9B9-EE2D-D4C7-71E3-6435B2CFE357}"/>
              </a:ext>
            </a:extLst>
          </p:cNvPr>
          <p:cNvSpPr/>
          <p:nvPr/>
        </p:nvSpPr>
        <p:spPr>
          <a:xfrm>
            <a:off x="-23885" y="-13678"/>
            <a:ext cx="12239769" cy="6858000"/>
          </a:xfrm>
          <a:prstGeom prst="rect">
            <a:avLst/>
          </a:prstGeom>
          <a:gradFill flip="none" rotWithShape="1">
            <a:gsLst>
              <a:gs pos="0">
                <a:srgbClr val="ADDB7B"/>
              </a:gs>
              <a:gs pos="62000">
                <a:schemeClr val="bg1"/>
              </a:gs>
              <a:gs pos="100000">
                <a:srgbClr val="97C664"/>
              </a:gs>
              <a:gs pos="81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Rectangle 9">
            <a:extLst>
              <a:ext uri="{FF2B5EF4-FFF2-40B4-BE49-F238E27FC236}">
                <a16:creationId xmlns:a16="http://schemas.microsoft.com/office/drawing/2014/main" id="{3DD026EF-664E-3FDC-5C53-45D166AD8CDF}"/>
              </a:ext>
            </a:extLst>
          </p:cNvPr>
          <p:cNvSpPr/>
          <p:nvPr/>
        </p:nvSpPr>
        <p:spPr>
          <a:xfrm>
            <a:off x="549820" y="774699"/>
            <a:ext cx="11092357" cy="5394089"/>
          </a:xfrm>
          <a:prstGeom prst="rect">
            <a:avLst/>
          </a:prstGeom>
          <a:noFill/>
          <a:ln w="38100">
            <a:solidFill>
              <a:srgbClr val="476D1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Pentagon 8">
            <a:extLst>
              <a:ext uri="{FF2B5EF4-FFF2-40B4-BE49-F238E27FC236}">
                <a16:creationId xmlns:a16="http://schemas.microsoft.com/office/drawing/2014/main" id="{E23AAE8A-A60B-F8E8-4E19-BA7CCD7A65C9}"/>
              </a:ext>
            </a:extLst>
          </p:cNvPr>
          <p:cNvSpPr/>
          <p:nvPr/>
        </p:nvSpPr>
        <p:spPr>
          <a:xfrm>
            <a:off x="3886200" y="343132"/>
            <a:ext cx="4927600" cy="819556"/>
          </a:xfrm>
          <a:prstGeom prst="homePlate">
            <a:avLst/>
          </a:prstGeom>
          <a:gradFill flip="none" rotWithShape="1">
            <a:gsLst>
              <a:gs pos="37000">
                <a:srgbClr val="FFE080"/>
              </a:gs>
              <a:gs pos="74000">
                <a:srgbClr val="FFC000"/>
              </a:gs>
              <a:gs pos="0">
                <a:schemeClr val="bg1"/>
              </a:gs>
            </a:gsLst>
            <a:lin ang="18900000" scaled="1"/>
            <a:tileRect/>
          </a:gradFill>
          <a:ln w="31750">
            <a:solidFill>
              <a:schemeClr val="accent6">
                <a:lumMod val="50000"/>
              </a:schemeClr>
            </a:solidFill>
          </a:ln>
          <a:effectLst>
            <a:outerShdw blurRad="304800" dist="2413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78" y="5793547"/>
            <a:ext cx="750484" cy="750484"/>
          </a:xfrm>
          <a:prstGeom prst="rect">
            <a:avLst/>
          </a:prstGeom>
          <a:ln>
            <a:noFill/>
          </a:ln>
          <a:effectLst>
            <a:outerShdw blurRad="190500" dist="101600" dir="600000" algn="tl" rotWithShape="0">
              <a:prstClr val="black">
                <a:alpha val="62000"/>
              </a:prstClr>
            </a:outerShdw>
          </a:effectLst>
        </p:spPr>
      </p:pic>
      <p:sp>
        <p:nvSpPr>
          <p:cNvPr id="30" name="Subtitle 2">
            <a:extLst>
              <a:ext uri="{FF2B5EF4-FFF2-40B4-BE49-F238E27FC236}">
                <a16:creationId xmlns:a16="http://schemas.microsoft.com/office/drawing/2014/main" id="{F4BC83BB-7347-DB27-98C3-35AC804AB9D6}"/>
              </a:ext>
            </a:extLst>
          </p:cNvPr>
          <p:cNvSpPr txBox="1">
            <a:spLocks/>
          </p:cNvSpPr>
          <p:nvPr/>
        </p:nvSpPr>
        <p:spPr>
          <a:xfrm>
            <a:off x="3290700" y="458291"/>
            <a:ext cx="5840485" cy="1408794"/>
          </a:xfrm>
          <a:prstGeom prst="rect">
            <a:avLst/>
          </a:prstGeom>
          <a:effectLst>
            <a:outerShdw blurRad="101600" dist="88900" dir="2700000" algn="tl" rotWithShape="0">
              <a:prstClr val="black">
                <a:alpha val="65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200" noProof="1">
                <a:solidFill>
                  <a:schemeClr val="bg1"/>
                </a:solidFill>
                <a:latin typeface="Bahnschrift Condensed" panose="020B0502040204020203" pitchFamily="34" charset="0"/>
                <a:ea typeface="Cambria Math" panose="02040503050406030204" pitchFamily="18" charset="0"/>
              </a:rPr>
              <a:t>Business Sectors Of Telengana</a:t>
            </a:r>
          </a:p>
        </p:txBody>
      </p:sp>
      <p:graphicFrame>
        <p:nvGraphicFramePr>
          <p:cNvPr id="12" name="Table 12">
            <a:extLst>
              <a:ext uri="{FF2B5EF4-FFF2-40B4-BE49-F238E27FC236}">
                <a16:creationId xmlns:a16="http://schemas.microsoft.com/office/drawing/2014/main" id="{6E651CE4-C623-EFB9-BB90-A7F5242F7725}"/>
              </a:ext>
            </a:extLst>
          </p:cNvPr>
          <p:cNvGraphicFramePr>
            <a:graphicFrameLocks noGrp="1"/>
          </p:cNvGraphicFramePr>
          <p:nvPr>
            <p:extLst>
              <p:ext uri="{D42A27DB-BD31-4B8C-83A1-F6EECF244321}">
                <p14:modId xmlns:p14="http://schemas.microsoft.com/office/powerpoint/2010/main" val="2670341262"/>
              </p:ext>
            </p:extLst>
          </p:nvPr>
        </p:nvGraphicFramePr>
        <p:xfrm>
          <a:off x="1123272" y="1972822"/>
          <a:ext cx="3025215" cy="3205572"/>
        </p:xfrm>
        <a:graphic>
          <a:graphicData uri="http://schemas.openxmlformats.org/drawingml/2006/table">
            <a:tbl>
              <a:tblPr firstRow="1" bandRow="1">
                <a:tableStyleId>{912C8C85-51F0-491E-9774-3900AFEF0FD7}</a:tableStyleId>
              </a:tblPr>
              <a:tblGrid>
                <a:gridCol w="3025215">
                  <a:extLst>
                    <a:ext uri="{9D8B030D-6E8A-4147-A177-3AD203B41FA5}">
                      <a16:colId xmlns:a16="http://schemas.microsoft.com/office/drawing/2014/main" val="1107752414"/>
                    </a:ext>
                  </a:extLst>
                </a:gridCol>
              </a:tblGrid>
              <a:tr h="402658">
                <a:tc>
                  <a:txBody>
                    <a:bodyPr/>
                    <a:lstStyle/>
                    <a:p>
                      <a:pPr algn="ctr"/>
                      <a:r>
                        <a:rPr lang="en-IN" dirty="0"/>
                        <a:t>SECTORS</a:t>
                      </a:r>
                    </a:p>
                  </a:txBody>
                  <a:tcPr/>
                </a:tc>
                <a:extLst>
                  <a:ext uri="{0D108BD9-81ED-4DB2-BD59-A6C34878D82A}">
                    <a16:rowId xmlns:a16="http://schemas.microsoft.com/office/drawing/2014/main" val="2877789269"/>
                  </a:ext>
                </a:extLst>
              </a:tr>
              <a:tr h="444741">
                <a:tc>
                  <a:txBody>
                    <a:bodyPr/>
                    <a:lstStyle/>
                    <a:p>
                      <a:pPr algn="ctr" fontAlgn="b"/>
                      <a:r>
                        <a:rPr lang="en-IN" sz="1700" b="0" i="0" u="none" strike="noStrike" dirty="0">
                          <a:solidFill>
                            <a:srgbClr val="000000"/>
                          </a:solidFill>
                          <a:effectLst/>
                          <a:latin typeface="Calibri" panose="020F0502020204030204" pitchFamily="34" charset="0"/>
                        </a:rPr>
                        <a:t>Engineering</a:t>
                      </a:r>
                    </a:p>
                  </a:txBody>
                  <a:tcPr marL="6350" marR="6350" marT="6350" marB="0" anchor="b"/>
                </a:tc>
                <a:extLst>
                  <a:ext uri="{0D108BD9-81ED-4DB2-BD59-A6C34878D82A}">
                    <a16:rowId xmlns:a16="http://schemas.microsoft.com/office/drawing/2014/main" val="1539759632"/>
                  </a:ext>
                </a:extLst>
              </a:tr>
              <a:tr h="444741">
                <a:tc>
                  <a:txBody>
                    <a:bodyPr/>
                    <a:lstStyle/>
                    <a:p>
                      <a:pPr algn="ctr" fontAlgn="b"/>
                      <a:r>
                        <a:rPr lang="en-IN" sz="1700" b="0" i="0" u="none" strike="noStrike">
                          <a:solidFill>
                            <a:srgbClr val="000000"/>
                          </a:solidFill>
                          <a:effectLst/>
                          <a:latin typeface="Calibri" panose="020F0502020204030204" pitchFamily="34" charset="0"/>
                        </a:rPr>
                        <a:t>Wood and Leather</a:t>
                      </a:r>
                    </a:p>
                  </a:txBody>
                  <a:tcPr marL="6350" marR="6350" marT="6350" marB="0" anchor="b"/>
                </a:tc>
                <a:extLst>
                  <a:ext uri="{0D108BD9-81ED-4DB2-BD59-A6C34878D82A}">
                    <a16:rowId xmlns:a16="http://schemas.microsoft.com/office/drawing/2014/main" val="3575433806"/>
                  </a:ext>
                </a:extLst>
              </a:tr>
              <a:tr h="444741">
                <a:tc>
                  <a:txBody>
                    <a:bodyPr/>
                    <a:lstStyle/>
                    <a:p>
                      <a:pPr algn="ctr" fontAlgn="b"/>
                      <a:r>
                        <a:rPr lang="en-IN" sz="1700" b="0" i="0" u="none" strike="noStrike">
                          <a:solidFill>
                            <a:srgbClr val="000000"/>
                          </a:solidFill>
                          <a:effectLst/>
                          <a:latin typeface="Calibri" panose="020F0502020204030204" pitchFamily="34" charset="0"/>
                        </a:rPr>
                        <a:t>Textiles</a:t>
                      </a:r>
                    </a:p>
                  </a:txBody>
                  <a:tcPr marL="6350" marR="6350" marT="6350" marB="0" anchor="b"/>
                </a:tc>
                <a:extLst>
                  <a:ext uri="{0D108BD9-81ED-4DB2-BD59-A6C34878D82A}">
                    <a16:rowId xmlns:a16="http://schemas.microsoft.com/office/drawing/2014/main" val="433564582"/>
                  </a:ext>
                </a:extLst>
              </a:tr>
              <a:tr h="57920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noProof="1">
                          <a:solidFill>
                            <a:srgbClr val="000000"/>
                          </a:solidFill>
                          <a:effectLst/>
                          <a:latin typeface="Calibri" panose="020F0502020204030204" pitchFamily="34" charset="0"/>
                        </a:rPr>
                        <a:t>Real Estate,Industrial Parks and IT Buildings</a:t>
                      </a:r>
                    </a:p>
                  </a:txBody>
                  <a:tcPr marL="6350" marR="6350" marT="6350" marB="0" anchor="b"/>
                </a:tc>
                <a:extLst>
                  <a:ext uri="{0D108BD9-81ED-4DB2-BD59-A6C34878D82A}">
                    <a16:rowId xmlns:a16="http://schemas.microsoft.com/office/drawing/2014/main" val="1949283946"/>
                  </a:ext>
                </a:extLst>
              </a:tr>
              <a:tr h="444741">
                <a:tc>
                  <a:txBody>
                    <a:bodyPr/>
                    <a:lstStyle/>
                    <a:p>
                      <a:pPr algn="ctr" fontAlgn="b"/>
                      <a:r>
                        <a:rPr lang="en-IN" sz="1700" b="0" i="0" u="none" strike="noStrike">
                          <a:solidFill>
                            <a:srgbClr val="000000"/>
                          </a:solidFill>
                          <a:effectLst/>
                          <a:latin typeface="Calibri" panose="020F0502020204030204" pitchFamily="34" charset="0"/>
                        </a:rPr>
                        <a:t>Plastic and Rubber</a:t>
                      </a:r>
                    </a:p>
                  </a:txBody>
                  <a:tcPr marL="6350" marR="6350" marT="6350" marB="0" anchor="b"/>
                </a:tc>
                <a:extLst>
                  <a:ext uri="{0D108BD9-81ED-4DB2-BD59-A6C34878D82A}">
                    <a16:rowId xmlns:a16="http://schemas.microsoft.com/office/drawing/2014/main" val="2355001937"/>
                  </a:ext>
                </a:extLst>
              </a:tr>
              <a:tr h="444741">
                <a:tc>
                  <a:txBody>
                    <a:bodyPr/>
                    <a:lstStyle/>
                    <a:p>
                      <a:pPr algn="ctr" fontAlgn="b"/>
                      <a:r>
                        <a:rPr lang="en-IN" sz="1700" b="0" i="0" u="none" strike="noStrike" dirty="0">
                          <a:solidFill>
                            <a:srgbClr val="000000"/>
                          </a:solidFill>
                          <a:effectLst/>
                          <a:latin typeface="Calibri" panose="020F0502020204030204" pitchFamily="34" charset="0"/>
                        </a:rPr>
                        <a:t>Paper and Printing</a:t>
                      </a:r>
                    </a:p>
                  </a:txBody>
                  <a:tcPr marL="6350" marR="6350" marT="6350" marB="0" anchor="b"/>
                </a:tc>
                <a:extLst>
                  <a:ext uri="{0D108BD9-81ED-4DB2-BD59-A6C34878D82A}">
                    <a16:rowId xmlns:a16="http://schemas.microsoft.com/office/drawing/2014/main" val="2919249590"/>
                  </a:ext>
                </a:extLst>
              </a:tr>
            </a:tbl>
          </a:graphicData>
        </a:graphic>
      </p:graphicFrame>
      <p:graphicFrame>
        <p:nvGraphicFramePr>
          <p:cNvPr id="13" name="Table 12">
            <a:extLst>
              <a:ext uri="{FF2B5EF4-FFF2-40B4-BE49-F238E27FC236}">
                <a16:creationId xmlns:a16="http://schemas.microsoft.com/office/drawing/2014/main" id="{28691948-0FFB-CCE9-7D38-E41BA60E86F5}"/>
              </a:ext>
            </a:extLst>
          </p:cNvPr>
          <p:cNvGraphicFramePr>
            <a:graphicFrameLocks noGrp="1"/>
          </p:cNvGraphicFramePr>
          <p:nvPr>
            <p:extLst>
              <p:ext uri="{D42A27DB-BD31-4B8C-83A1-F6EECF244321}">
                <p14:modId xmlns:p14="http://schemas.microsoft.com/office/powerpoint/2010/main" val="3400386139"/>
              </p:ext>
            </p:extLst>
          </p:nvPr>
        </p:nvGraphicFramePr>
        <p:xfrm>
          <a:off x="4553516" y="1982244"/>
          <a:ext cx="3193283" cy="3240900"/>
        </p:xfrm>
        <a:graphic>
          <a:graphicData uri="http://schemas.openxmlformats.org/drawingml/2006/table">
            <a:tbl>
              <a:tblPr firstRow="1" bandRow="1">
                <a:tableStyleId>{912C8C85-51F0-491E-9774-3900AFEF0FD7}</a:tableStyleId>
              </a:tblPr>
              <a:tblGrid>
                <a:gridCol w="3193283">
                  <a:extLst>
                    <a:ext uri="{9D8B030D-6E8A-4147-A177-3AD203B41FA5}">
                      <a16:colId xmlns:a16="http://schemas.microsoft.com/office/drawing/2014/main" val="1107752414"/>
                    </a:ext>
                  </a:extLst>
                </a:gridCol>
              </a:tblGrid>
              <a:tr h="3768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SECTORS</a:t>
                      </a:r>
                    </a:p>
                  </a:txBody>
                  <a:tcPr/>
                </a:tc>
                <a:extLst>
                  <a:ext uri="{0D108BD9-81ED-4DB2-BD59-A6C34878D82A}">
                    <a16:rowId xmlns:a16="http://schemas.microsoft.com/office/drawing/2014/main" val="2877789269"/>
                  </a:ext>
                </a:extLst>
              </a:tr>
              <a:tr h="571770">
                <a:tc>
                  <a:txBody>
                    <a:bodyPr/>
                    <a:lstStyle/>
                    <a:p>
                      <a:pPr algn="ctr" fontAlgn="b"/>
                      <a:r>
                        <a:rPr lang="en-IN" sz="1800" b="0" i="0" u="none" strike="noStrike" noProof="1">
                          <a:solidFill>
                            <a:srgbClr val="000000"/>
                          </a:solidFill>
                          <a:effectLst/>
                          <a:latin typeface="Calibri" panose="020F0502020204030204" pitchFamily="34" charset="0"/>
                        </a:rPr>
                        <a:t>Cement, Cement &amp; Concrete Products</a:t>
                      </a:r>
                    </a:p>
                  </a:txBody>
                  <a:tcPr marL="6350" marR="6350" marT="6350" marB="0" anchor="b"/>
                </a:tc>
                <a:extLst>
                  <a:ext uri="{0D108BD9-81ED-4DB2-BD59-A6C34878D82A}">
                    <a16:rowId xmlns:a16="http://schemas.microsoft.com/office/drawing/2014/main" val="1539759632"/>
                  </a:ext>
                </a:extLst>
              </a:tr>
              <a:tr h="382052">
                <a:tc>
                  <a:txBody>
                    <a:bodyPr/>
                    <a:lstStyle/>
                    <a:p>
                      <a:pPr algn="ctr" fontAlgn="b"/>
                      <a:r>
                        <a:rPr lang="en-IN" sz="1800" b="0" i="0" u="none" strike="noStrike" noProof="1">
                          <a:solidFill>
                            <a:srgbClr val="000000"/>
                          </a:solidFill>
                          <a:effectLst/>
                          <a:latin typeface="Calibri" panose="020F0502020204030204" pitchFamily="34" charset="0"/>
                        </a:rPr>
                        <a:t>Food Processing</a:t>
                      </a:r>
                    </a:p>
                  </a:txBody>
                  <a:tcPr marL="6350" marR="6350" marT="6350" marB="0" anchor="b"/>
                </a:tc>
                <a:extLst>
                  <a:ext uri="{0D108BD9-81ED-4DB2-BD59-A6C34878D82A}">
                    <a16:rowId xmlns:a16="http://schemas.microsoft.com/office/drawing/2014/main" val="3883865179"/>
                  </a:ext>
                </a:extLst>
              </a:tr>
              <a:tr h="382052">
                <a:tc>
                  <a:txBody>
                    <a:bodyPr/>
                    <a:lstStyle/>
                    <a:p>
                      <a:pPr algn="ctr" fontAlgn="b"/>
                      <a:r>
                        <a:rPr lang="en-IN" sz="1800" b="0" i="0" u="none" strike="noStrike" noProof="1">
                          <a:solidFill>
                            <a:srgbClr val="000000"/>
                          </a:solidFill>
                          <a:effectLst/>
                          <a:latin typeface="Calibri" panose="020F0502020204030204" pitchFamily="34" charset="0"/>
                        </a:rPr>
                        <a:t>Pharmaceuticals and Chemicals</a:t>
                      </a:r>
                    </a:p>
                  </a:txBody>
                  <a:tcPr marL="6350" marR="6350" marT="6350" marB="0" anchor="b"/>
                </a:tc>
                <a:extLst>
                  <a:ext uri="{0D108BD9-81ED-4DB2-BD59-A6C34878D82A}">
                    <a16:rowId xmlns:a16="http://schemas.microsoft.com/office/drawing/2014/main" val="484524054"/>
                  </a:ext>
                </a:extLst>
              </a:tr>
              <a:tr h="382052">
                <a:tc>
                  <a:txBody>
                    <a:bodyPr/>
                    <a:lstStyle/>
                    <a:p>
                      <a:pPr algn="ctr" fontAlgn="b"/>
                      <a:r>
                        <a:rPr lang="en-IN" sz="1800" b="0" i="0" u="none" strike="noStrike" noProof="1">
                          <a:solidFill>
                            <a:srgbClr val="000000"/>
                          </a:solidFill>
                          <a:effectLst/>
                          <a:latin typeface="Calibri" panose="020F0502020204030204" pitchFamily="34" charset="0"/>
                        </a:rPr>
                        <a:t>Granite and Stone Crushing</a:t>
                      </a:r>
                    </a:p>
                  </a:txBody>
                  <a:tcPr marL="6350" marR="6350" marT="6350" marB="0" anchor="b"/>
                </a:tc>
                <a:extLst>
                  <a:ext uri="{0D108BD9-81ED-4DB2-BD59-A6C34878D82A}">
                    <a16:rowId xmlns:a16="http://schemas.microsoft.com/office/drawing/2014/main" val="205841380"/>
                  </a:ext>
                </a:extLst>
              </a:tr>
              <a:tr h="382052">
                <a:tc>
                  <a:txBody>
                    <a:bodyPr/>
                    <a:lstStyle/>
                    <a:p>
                      <a:pPr algn="ctr" fontAlgn="b"/>
                      <a:r>
                        <a:rPr lang="en-IN" sz="1800" b="0" i="0" u="none" strike="noStrike" noProof="1">
                          <a:solidFill>
                            <a:srgbClr val="000000"/>
                          </a:solidFill>
                          <a:effectLst/>
                          <a:latin typeface="Calibri" panose="020F0502020204030204" pitchFamily="34" charset="0"/>
                        </a:rPr>
                        <a:t>Agro based incl Cold Storages</a:t>
                      </a:r>
                    </a:p>
                  </a:txBody>
                  <a:tcPr marL="6350" marR="6350" marT="6350" marB="0" anchor="b"/>
                </a:tc>
                <a:extLst>
                  <a:ext uri="{0D108BD9-81ED-4DB2-BD59-A6C34878D82A}">
                    <a16:rowId xmlns:a16="http://schemas.microsoft.com/office/drawing/2014/main" val="3575433806"/>
                  </a:ext>
                </a:extLst>
              </a:tr>
              <a:tr h="382052">
                <a:tc>
                  <a:txBody>
                    <a:bodyPr/>
                    <a:lstStyle/>
                    <a:p>
                      <a:pPr algn="ctr" fontAlgn="b"/>
                      <a:r>
                        <a:rPr lang="en-IN" sz="1800" b="0" i="0" u="none" strike="noStrike" noProof="1">
                          <a:solidFill>
                            <a:srgbClr val="000000"/>
                          </a:solidFill>
                          <a:effectLst/>
                          <a:latin typeface="Calibri" panose="020F0502020204030204" pitchFamily="34" charset="0"/>
                        </a:rPr>
                        <a:t>Electrical and Electronic Products</a:t>
                      </a:r>
                    </a:p>
                  </a:txBody>
                  <a:tcPr marL="6350" marR="6350" marT="6350" marB="0" anchor="b"/>
                </a:tc>
                <a:extLst>
                  <a:ext uri="{0D108BD9-81ED-4DB2-BD59-A6C34878D82A}">
                    <a16:rowId xmlns:a16="http://schemas.microsoft.com/office/drawing/2014/main" val="433564582"/>
                  </a:ext>
                </a:extLst>
              </a:tr>
              <a:tr h="382052">
                <a:tc>
                  <a:txBody>
                    <a:bodyPr/>
                    <a:lstStyle/>
                    <a:p>
                      <a:pPr algn="ctr" fontAlgn="b"/>
                      <a:r>
                        <a:rPr lang="en-IN" sz="1800" b="0" i="0" u="none" strike="noStrike" noProof="1">
                          <a:solidFill>
                            <a:srgbClr val="000000"/>
                          </a:solidFill>
                          <a:effectLst/>
                          <a:latin typeface="Calibri" panose="020F0502020204030204" pitchFamily="34" charset="0"/>
                        </a:rPr>
                        <a:t>R&amp;D</a:t>
                      </a:r>
                    </a:p>
                  </a:txBody>
                  <a:tcPr marL="6350" marR="6350" marT="6350" marB="0" anchor="b"/>
                </a:tc>
                <a:extLst>
                  <a:ext uri="{0D108BD9-81ED-4DB2-BD59-A6C34878D82A}">
                    <a16:rowId xmlns:a16="http://schemas.microsoft.com/office/drawing/2014/main" val="1949283946"/>
                  </a:ext>
                </a:extLst>
              </a:tr>
            </a:tbl>
          </a:graphicData>
        </a:graphic>
      </p:graphicFrame>
      <p:graphicFrame>
        <p:nvGraphicFramePr>
          <p:cNvPr id="14" name="Table 12">
            <a:extLst>
              <a:ext uri="{FF2B5EF4-FFF2-40B4-BE49-F238E27FC236}">
                <a16:creationId xmlns:a16="http://schemas.microsoft.com/office/drawing/2014/main" id="{D74F32A5-2CFF-B8E3-98CB-2E1BA250E6B6}"/>
              </a:ext>
            </a:extLst>
          </p:cNvPr>
          <p:cNvGraphicFramePr>
            <a:graphicFrameLocks noGrp="1"/>
          </p:cNvGraphicFramePr>
          <p:nvPr>
            <p:extLst>
              <p:ext uri="{D42A27DB-BD31-4B8C-83A1-F6EECF244321}">
                <p14:modId xmlns:p14="http://schemas.microsoft.com/office/powerpoint/2010/main" val="1431306495"/>
              </p:ext>
            </p:extLst>
          </p:nvPr>
        </p:nvGraphicFramePr>
        <p:xfrm>
          <a:off x="8065658" y="1979703"/>
          <a:ext cx="3193283" cy="3246133"/>
        </p:xfrm>
        <a:graphic>
          <a:graphicData uri="http://schemas.openxmlformats.org/drawingml/2006/table">
            <a:tbl>
              <a:tblPr firstRow="1" bandRow="1">
                <a:tableStyleId>{912C8C85-51F0-491E-9774-3900AFEF0FD7}</a:tableStyleId>
              </a:tblPr>
              <a:tblGrid>
                <a:gridCol w="3193283">
                  <a:extLst>
                    <a:ext uri="{9D8B030D-6E8A-4147-A177-3AD203B41FA5}">
                      <a16:colId xmlns:a16="http://schemas.microsoft.com/office/drawing/2014/main" val="1107752414"/>
                    </a:ext>
                  </a:extLst>
                </a:gridCol>
              </a:tblGrid>
              <a:tr h="3820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SECTORS</a:t>
                      </a:r>
                    </a:p>
                  </a:txBody>
                  <a:tcPr/>
                </a:tc>
                <a:extLst>
                  <a:ext uri="{0D108BD9-81ED-4DB2-BD59-A6C34878D82A}">
                    <a16:rowId xmlns:a16="http://schemas.microsoft.com/office/drawing/2014/main" val="2877789269"/>
                  </a:ext>
                </a:extLst>
              </a:tr>
              <a:tr h="382052">
                <a:tc>
                  <a:txBody>
                    <a:bodyPr/>
                    <a:lstStyle/>
                    <a:p>
                      <a:pPr algn="ctr" fontAlgn="b"/>
                      <a:r>
                        <a:rPr lang="en-US" sz="1800" b="0" u="none" strike="noStrike" noProof="1">
                          <a:solidFill>
                            <a:srgbClr val="000000"/>
                          </a:solidFill>
                          <a:effectLst/>
                        </a:rPr>
                        <a:t>Fertlizers Organic and Inorganic</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39759632"/>
                  </a:ext>
                </a:extLst>
              </a:tr>
              <a:tr h="382052">
                <a:tc>
                  <a:txBody>
                    <a:bodyPr/>
                    <a:lstStyle/>
                    <a:p>
                      <a:pPr algn="ctr" fontAlgn="b"/>
                      <a:r>
                        <a:rPr lang="en-IN" sz="1800" b="0" u="none" strike="noStrike">
                          <a:solidFill>
                            <a:srgbClr val="000000"/>
                          </a:solidFill>
                          <a:effectLst/>
                        </a:rPr>
                        <a:t>Beverages</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75433806"/>
                  </a:ext>
                </a:extLst>
              </a:tr>
              <a:tr h="571769">
                <a:tc>
                  <a:txBody>
                    <a:bodyPr/>
                    <a:lstStyle/>
                    <a:p>
                      <a:pPr algn="ctr" fontAlgn="b"/>
                      <a:r>
                        <a:rPr lang="en-US" sz="1800" b="0" u="none" strike="noStrike">
                          <a:solidFill>
                            <a:srgbClr val="000000"/>
                          </a:solidFill>
                          <a:effectLst/>
                        </a:rPr>
                        <a:t>Solar and Other Renewable Energy</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33564582"/>
                  </a:ext>
                </a:extLst>
              </a:tr>
              <a:tr h="382052">
                <a:tc>
                  <a:txBody>
                    <a:bodyPr/>
                    <a:lstStyle/>
                    <a:p>
                      <a:pPr algn="ctr" fontAlgn="b"/>
                      <a:r>
                        <a:rPr lang="en-IN" sz="1800" b="0" u="none" strike="noStrike" dirty="0">
                          <a:solidFill>
                            <a:srgbClr val="000000"/>
                          </a:solidFill>
                          <a:effectLst/>
                        </a:rPr>
                        <a:t>Others</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49283946"/>
                  </a:ext>
                </a:extLst>
              </a:tr>
              <a:tr h="382052">
                <a:tc>
                  <a:txBody>
                    <a:bodyPr/>
                    <a:lstStyle/>
                    <a:p>
                      <a:pPr algn="ctr" fontAlgn="b"/>
                      <a:r>
                        <a:rPr lang="en-IN" sz="1800" b="0" u="none" strike="noStrike" dirty="0">
                          <a:solidFill>
                            <a:srgbClr val="000000"/>
                          </a:solidFill>
                          <a:effectLst/>
                        </a:rPr>
                        <a:t>Thermal Power Plant</a:t>
                      </a:r>
                      <a:endParaRPr lang="en-IN"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55001937"/>
                  </a:ext>
                </a:extLst>
              </a:tr>
              <a:tr h="382052">
                <a:tc>
                  <a:txBody>
                    <a:bodyPr/>
                    <a:lstStyle/>
                    <a:p>
                      <a:pPr algn="ctr" fontAlgn="b"/>
                      <a:r>
                        <a:rPr lang="en-IN" sz="1800" b="0" u="none" strike="noStrike">
                          <a:solidFill>
                            <a:srgbClr val="000000"/>
                          </a:solidFill>
                          <a:effectLst/>
                        </a:rPr>
                        <a:t>Automobile</a:t>
                      </a:r>
                      <a:endParaRPr lang="en-IN"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19249590"/>
                  </a:ext>
                </a:extLst>
              </a:tr>
              <a:tr h="382052">
                <a:tc>
                  <a:txBody>
                    <a:bodyPr/>
                    <a:lstStyle/>
                    <a:p>
                      <a:pPr algn="ctr" fontAlgn="b"/>
                      <a:r>
                        <a:rPr lang="en-US" sz="1800" b="0" u="none" strike="noStrike" dirty="0">
                          <a:solidFill>
                            <a:srgbClr val="000000"/>
                          </a:solidFill>
                          <a:effectLst/>
                        </a:rPr>
                        <a:t>Industrial Parks and IT Buildings</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8898761"/>
                  </a:ext>
                </a:extLst>
              </a:tr>
            </a:tbl>
          </a:graphicData>
        </a:graphic>
      </p:graphicFrame>
    </p:spTree>
    <p:extLst>
      <p:ext uri="{BB962C8B-B14F-4D97-AF65-F5344CB8AC3E}">
        <p14:creationId xmlns:p14="http://schemas.microsoft.com/office/powerpoint/2010/main" val="3342789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1082"/>
    </mc:Choice>
    <mc:Fallback xmlns="">
      <p:transition spd="slow" advTm="3108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7CE0CD-B926-9D83-BE53-F322B30BF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65100"/>
            <a:ext cx="7327900" cy="7117857"/>
          </a:xfrm>
          <a:prstGeom prst="rect">
            <a:avLst/>
          </a:prstGeom>
          <a:effectLst>
            <a:outerShdw blurRad="177800" dist="101600" dir="2700000" algn="tl" rotWithShape="0">
              <a:prstClr val="black">
                <a:alpha val="70000"/>
              </a:prstClr>
            </a:outerShdw>
          </a:effectLst>
        </p:spPr>
      </p:pic>
      <p:sp>
        <p:nvSpPr>
          <p:cNvPr id="4" name="Rectangle 3">
            <a:extLst>
              <a:ext uri="{FF2B5EF4-FFF2-40B4-BE49-F238E27FC236}">
                <a16:creationId xmlns:a16="http://schemas.microsoft.com/office/drawing/2014/main" id="{6C21E9B9-EE2D-D4C7-71E3-6435B2CFE357}"/>
              </a:ext>
            </a:extLst>
          </p:cNvPr>
          <p:cNvSpPr/>
          <p:nvPr/>
        </p:nvSpPr>
        <p:spPr>
          <a:xfrm>
            <a:off x="-47769" y="0"/>
            <a:ext cx="12239769" cy="6858000"/>
          </a:xfrm>
          <a:prstGeom prst="rect">
            <a:avLst/>
          </a:prstGeom>
          <a:gradFill flip="none" rotWithShape="1">
            <a:gsLst>
              <a:gs pos="11000">
                <a:srgbClr val="FFC000">
                  <a:alpha val="11000"/>
                </a:srgbClr>
              </a:gs>
              <a:gs pos="100000">
                <a:schemeClr val="bg1"/>
              </a:gs>
            </a:gsLst>
            <a:lin ang="18900000" scaled="1"/>
            <a:tileRect/>
          </a:gradFill>
          <a:ln>
            <a:noFill/>
          </a:ln>
          <a:effectLst>
            <a:outerShdw blurRad="304800" dist="101600" dir="2700000" algn="tl" rotWithShape="0">
              <a:schemeClr val="tx1">
                <a:lumMod val="75000"/>
                <a:lumOff val="25000"/>
                <a:alpha val="6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Rectangle 9">
            <a:extLst>
              <a:ext uri="{FF2B5EF4-FFF2-40B4-BE49-F238E27FC236}">
                <a16:creationId xmlns:a16="http://schemas.microsoft.com/office/drawing/2014/main" id="{3DD026EF-664E-3FDC-5C53-45D166AD8CDF}"/>
              </a:ext>
            </a:extLst>
          </p:cNvPr>
          <p:cNvSpPr/>
          <p:nvPr/>
        </p:nvSpPr>
        <p:spPr>
          <a:xfrm>
            <a:off x="549820" y="559877"/>
            <a:ext cx="11092357" cy="5608912"/>
          </a:xfrm>
          <a:prstGeom prst="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Pentagon 8">
            <a:extLst>
              <a:ext uri="{FF2B5EF4-FFF2-40B4-BE49-F238E27FC236}">
                <a16:creationId xmlns:a16="http://schemas.microsoft.com/office/drawing/2014/main" id="{E23AAE8A-A60B-F8E8-4E19-BA7CCD7A65C9}"/>
              </a:ext>
            </a:extLst>
          </p:cNvPr>
          <p:cNvSpPr/>
          <p:nvPr/>
        </p:nvSpPr>
        <p:spPr>
          <a:xfrm>
            <a:off x="549819" y="2527300"/>
            <a:ext cx="11092357" cy="1408794"/>
          </a:xfrm>
          <a:prstGeom prst="homePlate">
            <a:avLst>
              <a:gd name="adj" fmla="val 1320"/>
            </a:avLst>
          </a:prstGeom>
          <a:gradFill flip="none" rotWithShape="1">
            <a:gsLst>
              <a:gs pos="0">
                <a:srgbClr val="FFE080">
                  <a:lumMod val="95000"/>
                </a:srgbClr>
              </a:gs>
              <a:gs pos="38000">
                <a:srgbClr val="92D050"/>
              </a:gs>
              <a:gs pos="0">
                <a:schemeClr val="bg1"/>
              </a:gs>
            </a:gsLst>
            <a:lin ang="18900000" scaled="1"/>
            <a:tileRect/>
          </a:gradFill>
          <a:ln w="31750">
            <a:solidFill>
              <a:srgbClr val="476D1D"/>
            </a:solidFill>
          </a:ln>
          <a:effectLst>
            <a:outerShdw blurRad="101600" dist="635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39" name="Picture 38">
            <a:extLst>
              <a:ext uri="{FF2B5EF4-FFF2-40B4-BE49-F238E27FC236}">
                <a16:creationId xmlns:a16="http://schemas.microsoft.com/office/drawing/2014/main" id="{A29E2C65-6591-B7B7-7B5B-457F13D88D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220" y="5763665"/>
            <a:ext cx="750484" cy="750484"/>
          </a:xfrm>
          <a:prstGeom prst="rect">
            <a:avLst/>
          </a:prstGeom>
          <a:ln>
            <a:noFill/>
          </a:ln>
          <a:effectLst>
            <a:outerShdw blurRad="190500" dist="101600" dir="600000" algn="tl" rotWithShape="0">
              <a:prstClr val="black">
                <a:alpha val="62000"/>
              </a:prstClr>
            </a:outerShdw>
          </a:effectLst>
        </p:spPr>
      </p:pic>
      <p:sp>
        <p:nvSpPr>
          <p:cNvPr id="30" name="Subtitle 2">
            <a:extLst>
              <a:ext uri="{FF2B5EF4-FFF2-40B4-BE49-F238E27FC236}">
                <a16:creationId xmlns:a16="http://schemas.microsoft.com/office/drawing/2014/main" id="{F4BC83BB-7347-DB27-98C3-35AC804AB9D6}"/>
              </a:ext>
            </a:extLst>
          </p:cNvPr>
          <p:cNvSpPr txBox="1">
            <a:spLocks/>
          </p:cNvSpPr>
          <p:nvPr/>
        </p:nvSpPr>
        <p:spPr>
          <a:xfrm>
            <a:off x="3151872" y="2819360"/>
            <a:ext cx="5840485" cy="1408794"/>
          </a:xfrm>
          <a:prstGeom prst="rect">
            <a:avLst/>
          </a:prstGeom>
          <a:effectLst>
            <a:outerShdw blurRad="114300" dist="88900" dir="2700000" algn="tl" rotWithShape="0">
              <a:prstClr val="black">
                <a:alpha val="63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6000" noProof="1">
                <a:solidFill>
                  <a:schemeClr val="bg1"/>
                </a:solidFill>
                <a:latin typeface="Bahnschrift Condensed" panose="020B0502040204020203" pitchFamily="34" charset="0"/>
                <a:ea typeface="Cambria Math" panose="02040503050406030204" pitchFamily="18" charset="0"/>
              </a:rPr>
              <a:t>PRIMARY RESEARCH</a:t>
            </a:r>
          </a:p>
        </p:txBody>
      </p:sp>
    </p:spTree>
    <p:extLst>
      <p:ext uri="{BB962C8B-B14F-4D97-AF65-F5344CB8AC3E}">
        <p14:creationId xmlns:p14="http://schemas.microsoft.com/office/powerpoint/2010/main" val="42504463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764"/>
    </mc:Choice>
    <mc:Fallback xmlns="">
      <p:transition spd="slow" advTm="576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3498</TotalTime>
  <Words>2823</Words>
  <Application>Microsoft Office PowerPoint</Application>
  <PresentationFormat>Widescreen</PresentationFormat>
  <Paragraphs>273</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HP Simplified Jpan</vt:lpstr>
      <vt:lpstr>Arial</vt:lpstr>
      <vt:lpstr>Bahnschrift</vt:lpstr>
      <vt:lpstr>Bahnschrift Condensed</vt:lpstr>
      <vt:lpstr>Bahnschrift Light</vt:lpstr>
      <vt:lpstr>Bahnschrift Light Condensed</vt:lpstr>
      <vt:lpstr>Bahnschrift Light SemiCondensed</vt:lpstr>
      <vt:lpstr>Calibri</vt:lpstr>
      <vt:lpstr>Calibri Light</vt:lpstr>
      <vt:lpstr>Cambria Math</vt:lpstr>
      <vt:lpstr>manrope</vt:lpstr>
      <vt:lpstr>Segoe UI Semibold</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Telengana Government Growth Insights</dc:title>
  <dc:creator>gsutapa40@gmail.com</dc:creator>
  <cp:lastModifiedBy>gsutapa40@gmail.com</cp:lastModifiedBy>
  <cp:revision>58</cp:revision>
  <dcterms:created xsi:type="dcterms:W3CDTF">2023-08-23T17:04:07Z</dcterms:created>
  <dcterms:modified xsi:type="dcterms:W3CDTF">2023-09-06T05:23:11Z</dcterms:modified>
</cp:coreProperties>
</file>