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87" r:id="rId4"/>
    <p:sldId id="282" r:id="rId5"/>
    <p:sldId id="297" r:id="rId6"/>
    <p:sldId id="307" r:id="rId7"/>
    <p:sldId id="291" r:id="rId8"/>
    <p:sldId id="281" r:id="rId9"/>
    <p:sldId id="289" r:id="rId10"/>
    <p:sldId id="288" r:id="rId11"/>
    <p:sldId id="283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387E-A186-D558-D585-14CB5DAD4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B2179-1940-AD49-B75B-0ADDAE26C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BCAF6-0117-9B9E-3DB6-D332EC28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763B9-29BB-92D3-7DB2-AA67261C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B2987-DF72-EFBB-E816-F85F7B2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DE0E5-32CA-820D-D652-F65CF5F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9D661-5A78-845C-1C24-4646FDE5F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2B5DF-BF88-D86A-2697-46FD4352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63CC9-2EE1-E8DF-21CF-D5A54C1C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DEB4B-644B-8A4C-286D-3657C1FC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5DD1F9-2BC4-7165-F063-18D001267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3A25E-59DC-FC77-FB54-F1FC640C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E594C-92ED-4AA7-FCE4-90CFC679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5E05B-0566-2690-7D65-5140B63D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C913A-92D6-B2EE-D558-314C0246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150EE-1B12-AF9B-0863-75AB9204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BFC7F-BDF7-D530-3784-03DD3C20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B7CEC-25A8-BF81-4377-8FE03696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27904-6988-FA25-E64B-BD16F19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0F3A5-E9BA-B87A-80B4-485F095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4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37A4-BC5D-B39B-7359-5D163E88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0F661-239C-75AE-FA6B-27BC5E55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E7493-CC8F-7C52-C780-CE48B53B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56284-34CA-2D12-96B2-F57B35EB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9ADF-3064-88EC-C054-C5AF4D4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DEA79-298B-AEC4-9D32-2B33A3C3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7F6D-6327-643A-B188-9DA473EE2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C95D2-47B3-1079-1C93-4041E1A71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41327-B4CF-AF65-A356-C6245073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CD58-7A51-1A72-F958-D4D75C52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8F047-50D7-236B-05EA-7F5103A4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A1C0-1830-0C6C-C976-ECCE0AEC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2299B-1BAD-40A7-7E63-A79D36E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D0662-B8F8-5F36-BA9D-9A000582C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76812-C6C4-3C1B-BBF2-2BA1E6BC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053D04-9F3A-2AE3-41CC-7819E526A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5A74E-54A6-F3CF-CDD5-A948862B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5ABA8-CB87-1208-940A-ABC5AC36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F3242-3F4A-ED1F-3AE1-98806458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DDE51-D3E9-8BD0-CB8B-1141FD7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CD093-EA6D-705E-7CB8-2ECD3E7A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B4F29-60C1-AD00-8915-8A86C19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68F71-55F0-5013-0702-672D1B12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8587F-5709-89F6-B903-E80F7A72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E11016-521A-14B4-B16C-20F3CB34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A6D587-ECAF-CBB5-F08F-26E36FA5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7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424A-52B6-10A5-6AE8-35A9F056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7AB49-7415-EC9E-BAED-AC634FDF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1A683-A758-F973-B2DA-16B69D83D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F3D68-B362-35AB-6FCB-E0AC4FED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0AF49-F3F3-4196-C801-4ED6F2AC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66927-EE1C-19D2-7963-2DCF416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7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79C3-7F85-D756-CFAB-4C16002A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E26401-05F8-F2C8-196F-3E77D0252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F7645-D4FF-B214-EF44-C9D4C059A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6897C-BF4E-946A-8161-D917FA71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F8639-E3F3-3A0C-0B60-E7EC5406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04D46-A18A-A1AF-DD0F-67DE3B8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40ECF5-6B4D-68D5-C85A-1FE631A5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F899F-2E08-3A01-A6A3-D1115DBF8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B6792-470B-0EC1-488C-37B75E85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DCB0-7A4D-47B6-9C6F-FA8A3A514F7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2E98F-5E27-0D4B-70AF-1DE2C4CE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EEC29-8FBA-CB6C-5240-0F6BE996F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D67F6-6870-430B-AD46-A122F2DC8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AA045-20DB-FD8B-2373-08C521771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3F286-2810-34F3-5423-95AEF7F8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1E452-A920-7036-400F-334B8C53EC23}"/>
              </a:ext>
            </a:extLst>
          </p:cNvPr>
          <p:cNvSpPr/>
          <p:nvPr/>
        </p:nvSpPr>
        <p:spPr>
          <a:xfrm>
            <a:off x="398080" y="357749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DE80F7-5F62-7EA6-45ED-8C4618DF2B0E}"/>
              </a:ext>
            </a:extLst>
          </p:cNvPr>
          <p:cNvGrpSpPr/>
          <p:nvPr/>
        </p:nvGrpSpPr>
        <p:grpSpPr>
          <a:xfrm>
            <a:off x="-391887" y="670949"/>
            <a:ext cx="2883079" cy="1192681"/>
            <a:chOff x="177947" y="1170864"/>
            <a:chExt cx="2883079" cy="11926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3C1CD3-9D7B-31CB-DB5A-350539C4968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739612-4ACC-8BE4-5E56-AE74A5EB08BC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7E07B2-05FF-73B5-522A-7053D100B956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158F340A-4214-5053-D8D3-6D9EFBA4CAED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2670A24A-3533-6E1D-0003-F702016A2473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E293A1-E174-E643-9411-D58B5AC271A1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Train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-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TTS</a:t>
              </a:r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C747EE1-2F62-5377-AF30-F0CB352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3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1E452-A920-7036-400F-334B8C53EC23}"/>
              </a:ext>
            </a:extLst>
          </p:cNvPr>
          <p:cNvSpPr/>
          <p:nvPr/>
        </p:nvSpPr>
        <p:spPr>
          <a:xfrm>
            <a:off x="1635301" y="174869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A3061C-8217-8529-E9F6-1B1398F2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9ABFEC-3922-8DCF-4F77-B01A1FFA69F9}"/>
              </a:ext>
            </a:extLst>
          </p:cNvPr>
          <p:cNvGrpSpPr/>
          <p:nvPr/>
        </p:nvGrpSpPr>
        <p:grpSpPr>
          <a:xfrm>
            <a:off x="-391887" y="670949"/>
            <a:ext cx="2883079" cy="1192681"/>
            <a:chOff x="177947" y="1170864"/>
            <a:chExt cx="2883079" cy="119268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496287-F3C8-7CF3-B816-405811CD24E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1C81D3D-34CE-54FB-6CAB-CBA111D5E5E0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3711BD3-2484-26AF-7C2B-F411023429E7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ACA88423-33BF-5A8E-C367-77C158B63025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오른쪽 대괄호 15">
                  <a:extLst>
                    <a:ext uri="{FF2B5EF4-FFF2-40B4-BE49-F238E27FC236}">
                      <a16:creationId xmlns:a16="http://schemas.microsoft.com/office/drawing/2014/main" id="{C5171929-92E3-ED06-C9DD-DCA08918635B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8ED5E0-0451-3D6F-2CCE-06CF7F14711C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결과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255FE52-8E9B-449A-426F-A818A4D3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22" y="792907"/>
            <a:ext cx="3442353" cy="25817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C76675-FC01-39AF-6DDD-F2E6B790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16" y="511385"/>
            <a:ext cx="3605985" cy="27044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31409F-CD6C-BB3C-5B51-3041F6A31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09" y="3138144"/>
            <a:ext cx="3803251" cy="28524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95B854-D006-26CC-88FB-3D06A9FE9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73" y="3125834"/>
            <a:ext cx="4183275" cy="31374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5E4D7AB-91AF-C32F-9EEE-FCA9965EF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64" y="510372"/>
            <a:ext cx="3487283" cy="26154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E8EEC2-9D7C-AF59-129D-B618AC8E5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80" y="3325656"/>
            <a:ext cx="3941388" cy="295604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1113F9-3124-4429-5586-D5E19A52B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682" y="2799184"/>
            <a:ext cx="4023375" cy="40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ADFB72-05B8-E638-48A9-D0853A6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05DC79-FF41-ADC4-8302-CD3DEC917346}"/>
              </a:ext>
            </a:extLst>
          </p:cNvPr>
          <p:cNvGrpSpPr/>
          <p:nvPr/>
        </p:nvGrpSpPr>
        <p:grpSpPr>
          <a:xfrm>
            <a:off x="-391887" y="670949"/>
            <a:ext cx="2883079" cy="1192681"/>
            <a:chOff x="177947" y="1170864"/>
            <a:chExt cx="2883079" cy="119268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E67A5E0-EB4F-638E-60F3-01F8230769EE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B63C2-26E8-B55F-8C9F-A5E7D89B9F28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FF098D0-CD28-B3A8-3F0C-025A17C2AD72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E76A8C8B-ECDC-6460-9073-6A4CAC1B16E5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오른쪽 대괄호 15">
                  <a:extLst>
                    <a:ext uri="{FF2B5EF4-FFF2-40B4-BE49-F238E27FC236}">
                      <a16:creationId xmlns:a16="http://schemas.microsoft.com/office/drawing/2014/main" id="{61234CFF-CC20-FF98-2DFC-4DC5A9285274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4A5D53-DD64-AECE-43E6-6FB51A99D759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결과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CAA054C-B828-F99C-7E56-DE5B20A4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29" y="-120885"/>
            <a:ext cx="5852172" cy="43891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CA3271-D1B5-1719-4416-AF8F7D323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605" y="-120884"/>
            <a:ext cx="5852172" cy="43891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127800-34E2-7EDC-E0E1-404447A08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67" y="291798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85A07C-5A59-F416-942B-2922A4DB94FC}"/>
              </a:ext>
            </a:extLst>
          </p:cNvPr>
          <p:cNvGrpSpPr/>
          <p:nvPr/>
        </p:nvGrpSpPr>
        <p:grpSpPr>
          <a:xfrm>
            <a:off x="-411792" y="666361"/>
            <a:ext cx="2883079" cy="1435440"/>
            <a:chOff x="177947" y="1170864"/>
            <a:chExt cx="2883079" cy="143544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D669181-5D80-60F7-D093-4C243A9A7686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41E452-A920-7036-400F-334B8C53EC23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EDA</a:t>
                </a: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E1CD2E9-2EF8-B630-335D-68B776F7CBF8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8610EF1B-0CAE-0F5E-EE37-F37B7EB40527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59F15E43-706C-D860-D268-C5265499ED7C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426F9A5-11E4-4C36-1C55-11E18A44F0B7}"/>
                </a:ext>
              </a:extLst>
            </p:cNvPr>
            <p:cNvSpPr/>
            <p:nvPr/>
          </p:nvSpPr>
          <p:spPr>
            <a:xfrm>
              <a:off x="177947" y="1949521"/>
              <a:ext cx="2851449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학습 데이터 </a:t>
              </a:r>
              <a:r>
                <a:rPr lang="ko-KR" alt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전처리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MIT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(Train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/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val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) </a:t>
              </a:r>
            </a:p>
          </p:txBody>
        </p:sp>
      </p:grp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10B0DF4F-E007-8B9C-8A45-A5C4145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7F1A77-4440-E812-835A-A9BE23B082B7}"/>
              </a:ext>
            </a:extLst>
          </p:cNvPr>
          <p:cNvGrpSpPr/>
          <p:nvPr/>
        </p:nvGrpSpPr>
        <p:grpSpPr>
          <a:xfrm>
            <a:off x="7622339" y="91194"/>
            <a:ext cx="476130" cy="338430"/>
            <a:chOff x="272023" y="1632975"/>
            <a:chExt cx="806673" cy="573378"/>
          </a:xfrm>
        </p:grpSpPr>
        <p:sp>
          <p:nvSpPr>
            <p:cNvPr id="44" name="대각선 줄무늬 43">
              <a:extLst>
                <a:ext uri="{FF2B5EF4-FFF2-40B4-BE49-F238E27FC236}">
                  <a16:creationId xmlns:a16="http://schemas.microsoft.com/office/drawing/2014/main" id="{95A25901-1526-AFDD-6502-210DD03F181C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대각선 줄무늬 44">
              <a:extLst>
                <a:ext uri="{FF2B5EF4-FFF2-40B4-BE49-F238E27FC236}">
                  <a16:creationId xmlns:a16="http://schemas.microsoft.com/office/drawing/2014/main" id="{8578C110-DD64-F834-9545-57B1969FC55A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7C13F1-FD03-83D4-7436-1F5060172712}"/>
              </a:ext>
            </a:extLst>
          </p:cNvPr>
          <p:cNvSpPr txBox="1"/>
          <p:nvPr/>
        </p:nvSpPr>
        <p:spPr>
          <a:xfrm>
            <a:off x="2243419" y="817649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 Landmark Auto-Labeling</a:t>
            </a:r>
            <a:endParaRPr lang="ko-KR" altLang="en-US" dirty="0"/>
          </a:p>
        </p:txBody>
      </p:sp>
      <p:graphicFrame>
        <p:nvGraphicFramePr>
          <p:cNvPr id="17" name="표 22">
            <a:extLst>
              <a:ext uri="{FF2B5EF4-FFF2-40B4-BE49-F238E27FC236}">
                <a16:creationId xmlns:a16="http://schemas.microsoft.com/office/drawing/2014/main" id="{95CF024C-EA35-F66A-A0F0-383CC7916BD8}"/>
              </a:ext>
            </a:extLst>
          </p:cNvPr>
          <p:cNvGraphicFramePr>
            <a:graphicFrameLocks noGrp="1"/>
          </p:cNvGraphicFramePr>
          <p:nvPr/>
        </p:nvGraphicFramePr>
        <p:xfrm>
          <a:off x="2185973" y="4689543"/>
          <a:ext cx="7039741" cy="155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92">
                  <a:extLst>
                    <a:ext uri="{9D8B030D-6E8A-4147-A177-3AD203B41FA5}">
                      <a16:colId xmlns:a16="http://schemas.microsoft.com/office/drawing/2014/main" val="237911337"/>
                    </a:ext>
                  </a:extLst>
                </a:gridCol>
                <a:gridCol w="1427345">
                  <a:extLst>
                    <a:ext uri="{9D8B030D-6E8A-4147-A177-3AD203B41FA5}">
                      <a16:colId xmlns:a16="http://schemas.microsoft.com/office/drawing/2014/main" val="775088204"/>
                    </a:ext>
                  </a:extLst>
                </a:gridCol>
                <a:gridCol w="2820838">
                  <a:extLst>
                    <a:ext uri="{9D8B030D-6E8A-4147-A177-3AD203B41FA5}">
                      <a16:colId xmlns:a16="http://schemas.microsoft.com/office/drawing/2014/main" val="137281035"/>
                    </a:ext>
                  </a:extLst>
                </a:gridCol>
                <a:gridCol w="2005566">
                  <a:extLst>
                    <a:ext uri="{9D8B030D-6E8A-4147-A177-3AD203B41FA5}">
                      <a16:colId xmlns:a16="http://schemas.microsoft.com/office/drawing/2014/main" val="1178919655"/>
                    </a:ext>
                  </a:extLst>
                </a:gridCol>
              </a:tblGrid>
              <a:tr h="49643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특징점별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Labeling time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35141"/>
                  </a:ext>
                </a:extLst>
              </a:tr>
              <a:tr h="543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(X, Y, 1)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</a:t>
                      </a:r>
                      <a:r>
                        <a:rPr lang="ko-KR" altLang="en-US" sz="1600" dirty="0"/>
                        <a:t>초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영상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X, Y</a:t>
                      </a:r>
                      <a:r>
                        <a:rPr lang="ko-KR" altLang="en-US" sz="1600" dirty="0"/>
                        <a:t>좌표에 집중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79696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(X, Y, Z)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41</a:t>
                      </a:r>
                      <a:r>
                        <a:rPr lang="ko-KR" altLang="en-US" sz="1600" dirty="0"/>
                        <a:t>초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영상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얼굴 움직임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183441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096504-92C1-4F47-139F-5EA118C23019}"/>
              </a:ext>
            </a:extLst>
          </p:cNvPr>
          <p:cNvGrpSpPr/>
          <p:nvPr/>
        </p:nvGrpSpPr>
        <p:grpSpPr>
          <a:xfrm>
            <a:off x="2302728" y="1179324"/>
            <a:ext cx="5855050" cy="1863163"/>
            <a:chOff x="2243419" y="1554288"/>
            <a:chExt cx="5855050" cy="1863163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7D1A692-54E8-EA8E-8CFA-DA5508425981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>
            <a:xfrm flipV="1">
              <a:off x="4989021" y="2485870"/>
              <a:ext cx="267213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그림 17" descr="스크린샷, 도표, 텍스트이(가) 표시된 사진&#10;&#10;자동 생성된 설명">
              <a:extLst>
                <a:ext uri="{FF2B5EF4-FFF2-40B4-BE49-F238E27FC236}">
                  <a16:creationId xmlns:a16="http://schemas.microsoft.com/office/drawing/2014/main" id="{822D374E-D080-7CA4-3D9F-CB035EE79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t="4100" r="2940" b="7218"/>
            <a:stretch/>
          </p:blipFill>
          <p:spPr>
            <a:xfrm>
              <a:off x="5256234" y="1554288"/>
              <a:ext cx="2842235" cy="1863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 descr="사람, 인간의 얼굴, 벽, 목이(가) 표시된 사진&#10;&#10;자동 생성된 설명">
              <a:extLst>
                <a:ext uri="{FF2B5EF4-FFF2-40B4-BE49-F238E27FC236}">
                  <a16:creationId xmlns:a16="http://schemas.microsoft.com/office/drawing/2014/main" id="{437C3DF6-12F3-1F2B-3A8F-B350DCDF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419" y="1570670"/>
              <a:ext cx="2745602" cy="183040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3E9ECF2-68CF-55E9-E19C-2CFCF2FEB119}"/>
              </a:ext>
            </a:extLst>
          </p:cNvPr>
          <p:cNvSpPr txBox="1"/>
          <p:nvPr/>
        </p:nvSpPr>
        <p:spPr>
          <a:xfrm>
            <a:off x="2233259" y="3135334"/>
            <a:ext cx="5350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Face Alignment : </a:t>
            </a:r>
            <a:r>
              <a:rPr lang="ko-KR" altLang="en-US" sz="1600" dirty="0"/>
              <a:t>얼굴의 특징점들을 검출해주는 모델</a:t>
            </a:r>
            <a:endParaRPr lang="en-US" altLang="ko-KR" sz="16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1634872-A0C1-0942-6007-38FC6064D751}"/>
              </a:ext>
            </a:extLst>
          </p:cNvPr>
          <p:cNvGrpSpPr/>
          <p:nvPr/>
        </p:nvGrpSpPr>
        <p:grpSpPr>
          <a:xfrm>
            <a:off x="1996927" y="5224360"/>
            <a:ext cx="492984" cy="338430"/>
            <a:chOff x="272023" y="1632975"/>
            <a:chExt cx="806673" cy="573378"/>
          </a:xfrm>
        </p:grpSpPr>
        <p:sp>
          <p:nvSpPr>
            <p:cNvPr id="42" name="대각선 줄무늬 41">
              <a:extLst>
                <a:ext uri="{FF2B5EF4-FFF2-40B4-BE49-F238E27FC236}">
                  <a16:creationId xmlns:a16="http://schemas.microsoft.com/office/drawing/2014/main" id="{42BF7D15-F263-726B-0BD6-FB7350B1E85B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대각선 줄무늬 45">
              <a:extLst>
                <a:ext uri="{FF2B5EF4-FFF2-40B4-BE49-F238E27FC236}">
                  <a16:creationId xmlns:a16="http://schemas.microsoft.com/office/drawing/2014/main" id="{D70EF1DA-2C73-7076-1546-AE63BAAFAD44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9858ECB-ACDE-BED6-712A-60E6F5B64E55}"/>
              </a:ext>
            </a:extLst>
          </p:cNvPr>
          <p:cNvSpPr txBox="1"/>
          <p:nvPr/>
        </p:nvSpPr>
        <p:spPr>
          <a:xfrm>
            <a:off x="2185973" y="3774723"/>
            <a:ext cx="6421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정면</a:t>
            </a:r>
            <a:r>
              <a:rPr lang="en-US" altLang="ko-KR" sz="1600" dirty="0"/>
              <a:t>, </a:t>
            </a:r>
            <a:r>
              <a:rPr lang="ko-KR" altLang="en-US" sz="1600" dirty="0"/>
              <a:t>좌측</a:t>
            </a:r>
            <a:r>
              <a:rPr lang="en-US" altLang="ko-KR" sz="1600" dirty="0"/>
              <a:t>, </a:t>
            </a:r>
            <a:r>
              <a:rPr lang="ko-KR" altLang="en-US" sz="1600" dirty="0"/>
              <a:t>우측 </a:t>
            </a:r>
            <a:r>
              <a:rPr lang="en-US" altLang="ko-KR" sz="1600" dirty="0"/>
              <a:t>3</a:t>
            </a:r>
            <a:r>
              <a:rPr lang="ko-KR" altLang="en-US" sz="1600" dirty="0"/>
              <a:t>방향의 영상데이터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74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85A07C-5A59-F416-942B-2922A4DB94FC}"/>
              </a:ext>
            </a:extLst>
          </p:cNvPr>
          <p:cNvGrpSpPr/>
          <p:nvPr/>
        </p:nvGrpSpPr>
        <p:grpSpPr>
          <a:xfrm>
            <a:off x="-411792" y="666361"/>
            <a:ext cx="2883079" cy="1435440"/>
            <a:chOff x="177947" y="1170864"/>
            <a:chExt cx="2883079" cy="143544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D669181-5D80-60F7-D093-4C243A9A7686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41E452-A920-7036-400F-334B8C53EC23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EDA</a:t>
                </a: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E1CD2E9-2EF8-B630-335D-68B776F7CBF8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8610EF1B-0CAE-0F5E-EE37-F37B7EB40527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59F15E43-706C-D860-D268-C5265499ED7C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426F9A5-11E4-4C36-1C55-11E18A44F0B7}"/>
                </a:ext>
              </a:extLst>
            </p:cNvPr>
            <p:cNvSpPr/>
            <p:nvPr/>
          </p:nvSpPr>
          <p:spPr>
            <a:xfrm>
              <a:off x="177947" y="1949521"/>
              <a:ext cx="2851449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학습 데이터 </a:t>
              </a:r>
              <a:r>
                <a:rPr lang="ko-KR" altLang="en-US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전처리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MIT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(Train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/</a:t>
              </a: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2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val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) </a:t>
              </a:r>
            </a:p>
          </p:txBody>
        </p:sp>
      </p:grp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10B0DF4F-E007-8B9C-8A45-A5C4145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7F1A77-4440-E812-835A-A9BE23B082B7}"/>
              </a:ext>
            </a:extLst>
          </p:cNvPr>
          <p:cNvGrpSpPr/>
          <p:nvPr/>
        </p:nvGrpSpPr>
        <p:grpSpPr>
          <a:xfrm>
            <a:off x="7622339" y="91194"/>
            <a:ext cx="476130" cy="338430"/>
            <a:chOff x="272023" y="1632975"/>
            <a:chExt cx="806673" cy="573378"/>
          </a:xfrm>
        </p:grpSpPr>
        <p:sp>
          <p:nvSpPr>
            <p:cNvPr id="44" name="대각선 줄무늬 43">
              <a:extLst>
                <a:ext uri="{FF2B5EF4-FFF2-40B4-BE49-F238E27FC236}">
                  <a16:creationId xmlns:a16="http://schemas.microsoft.com/office/drawing/2014/main" id="{95A25901-1526-AFDD-6502-210DD03F181C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대각선 줄무늬 44">
              <a:extLst>
                <a:ext uri="{FF2B5EF4-FFF2-40B4-BE49-F238E27FC236}">
                  <a16:creationId xmlns:a16="http://schemas.microsoft.com/office/drawing/2014/main" id="{8578C110-DD64-F834-9545-57B1969FC55A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9A22E2-AB92-A702-B524-6E7CDDC6ACAB}"/>
              </a:ext>
            </a:extLst>
          </p:cNvPr>
          <p:cNvSpPr txBox="1"/>
          <p:nvPr/>
        </p:nvSpPr>
        <p:spPr>
          <a:xfrm>
            <a:off x="1946533" y="3244860"/>
            <a:ext cx="260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사람</a:t>
            </a:r>
            <a:r>
              <a:rPr lang="en-US" altLang="ko-KR" sz="2000" dirty="0"/>
              <a:t>1.mp4</a:t>
            </a:r>
            <a:endParaRPr lang="ko-KR" altLang="en-US" sz="20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C0F650F-DC80-99C0-1AB6-4E76D3868DE4}"/>
              </a:ext>
            </a:extLst>
          </p:cNvPr>
          <p:cNvSpPr/>
          <p:nvPr/>
        </p:nvSpPr>
        <p:spPr>
          <a:xfrm>
            <a:off x="2988635" y="4651414"/>
            <a:ext cx="1495920" cy="8850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Voice Conversion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(Embedding)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DF73B4-B635-14A9-AF4D-AC8A92FBC0FE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2176296" y="5093944"/>
            <a:ext cx="812339" cy="4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A7EB5CC-8E2F-60F1-DE25-643052534144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4378849" y="2413492"/>
            <a:ext cx="1629863" cy="120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C0A181-8222-5342-6B80-6BC95429F676}"/>
              </a:ext>
            </a:extLst>
          </p:cNvPr>
          <p:cNvSpPr txBox="1"/>
          <p:nvPr/>
        </p:nvSpPr>
        <p:spPr>
          <a:xfrm>
            <a:off x="4622610" y="1332165"/>
            <a:ext cx="1449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Normalization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C33C3A-9859-E3E5-F51F-94DD34D546BA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 flipV="1">
            <a:off x="4484555" y="5086591"/>
            <a:ext cx="664505" cy="7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래픽 24" descr="무선 마이크 단색으로 채워진">
            <a:extLst>
              <a:ext uri="{FF2B5EF4-FFF2-40B4-BE49-F238E27FC236}">
                <a16:creationId xmlns:a16="http://schemas.microsoft.com/office/drawing/2014/main" id="{FB28DFF1-400C-212E-0D35-7B4705C82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603" y="4732194"/>
            <a:ext cx="731693" cy="7316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13C012-1916-C050-B2D7-69B7AECB0D73}"/>
              </a:ext>
            </a:extLst>
          </p:cNvPr>
          <p:cNvSpPr txBox="1"/>
          <p:nvPr/>
        </p:nvSpPr>
        <p:spPr>
          <a:xfrm>
            <a:off x="1248427" y="5459792"/>
            <a:ext cx="131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</a:t>
            </a:r>
            <a:r>
              <a:rPr lang="en-US" altLang="ko-KR" dirty="0"/>
              <a:t>1.wav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AEB2F4-E987-C2BB-D030-1B97CBA6B72D}"/>
              </a:ext>
            </a:extLst>
          </p:cNvPr>
          <p:cNvGrpSpPr/>
          <p:nvPr/>
        </p:nvGrpSpPr>
        <p:grpSpPr>
          <a:xfrm>
            <a:off x="8679776" y="1988853"/>
            <a:ext cx="2242828" cy="1605100"/>
            <a:chOff x="8937281" y="2463564"/>
            <a:chExt cx="2242828" cy="1605100"/>
          </a:xfrm>
        </p:grpSpPr>
        <p:pic>
          <p:nvPicPr>
            <p:cNvPr id="29" name="그래픽 28" descr="문서 단색으로 채워진">
              <a:extLst>
                <a:ext uri="{FF2B5EF4-FFF2-40B4-BE49-F238E27FC236}">
                  <a16:creationId xmlns:a16="http://schemas.microsoft.com/office/drawing/2014/main" id="{7DE673EC-FEE0-B3B3-4A5E-AFFC66F20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7353" y="2463564"/>
              <a:ext cx="863470" cy="86347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5AA584-19A9-B4D0-D981-3302518385CA}"/>
                </a:ext>
              </a:extLst>
            </p:cNvPr>
            <p:cNvSpPr txBox="1"/>
            <p:nvPr/>
          </p:nvSpPr>
          <p:spPr>
            <a:xfrm>
              <a:off x="8937281" y="3422333"/>
              <a:ext cx="2242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랜드마크</a:t>
              </a:r>
              <a:r>
                <a:rPr lang="en-US" altLang="ko-KR" dirty="0"/>
                <a:t>_</a:t>
              </a:r>
              <a:r>
                <a:rPr lang="ko-KR" altLang="en-US" dirty="0"/>
                <a:t>정규화</a:t>
              </a:r>
              <a:r>
                <a:rPr lang="en-US" altLang="ko-KR" dirty="0"/>
                <a:t>.txt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584E8D-0AE8-C683-6C1D-68B9C9960CED}"/>
              </a:ext>
            </a:extLst>
          </p:cNvPr>
          <p:cNvCxnSpPr>
            <a:cxnSpLocks/>
            <a:stCxn id="54" idx="3"/>
            <a:endCxn id="29" idx="1"/>
          </p:cNvCxnSpPr>
          <p:nvPr/>
        </p:nvCxnSpPr>
        <p:spPr>
          <a:xfrm flipV="1">
            <a:off x="8050913" y="2420588"/>
            <a:ext cx="1198935" cy="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F9E29F-9CFA-D24E-CE3A-B5C9CD9A8888}"/>
              </a:ext>
            </a:extLst>
          </p:cNvPr>
          <p:cNvSpPr txBox="1"/>
          <p:nvPr/>
        </p:nvSpPr>
        <p:spPr>
          <a:xfrm>
            <a:off x="8817674" y="1238825"/>
            <a:ext cx="2242828" cy="34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 Data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F248F4E-5E6F-291F-22A8-D11FDD8AC030}"/>
              </a:ext>
            </a:extLst>
          </p:cNvPr>
          <p:cNvGrpSpPr/>
          <p:nvPr/>
        </p:nvGrpSpPr>
        <p:grpSpPr>
          <a:xfrm>
            <a:off x="8567537" y="4577933"/>
            <a:ext cx="2512083" cy="1046118"/>
            <a:chOff x="7310076" y="4560112"/>
            <a:chExt cx="2512083" cy="10461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2206679-5D92-379A-C1F7-1E43F5CEF6BF}"/>
                </a:ext>
              </a:extLst>
            </p:cNvPr>
            <p:cNvSpPr/>
            <p:nvPr/>
          </p:nvSpPr>
          <p:spPr>
            <a:xfrm>
              <a:off x="7310076" y="4560112"/>
              <a:ext cx="2512083" cy="10461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F56C32-7122-5DAA-806F-5DEEF6C8195F}"/>
                </a:ext>
              </a:extLst>
            </p:cNvPr>
            <p:cNvSpPr txBox="1"/>
            <p:nvPr/>
          </p:nvSpPr>
          <p:spPr>
            <a:xfrm>
              <a:off x="7800103" y="4899580"/>
              <a:ext cx="1511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Training </a:t>
              </a:r>
              <a:r>
                <a:rPr lang="ko-KR" altLang="en-US" sz="1600" dirty="0"/>
                <a:t>모델</a:t>
              </a:r>
              <a:endParaRPr lang="en-US" altLang="ko-KR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1F90CA5-0252-9D9A-9242-A39458E671EA}"/>
              </a:ext>
            </a:extLst>
          </p:cNvPr>
          <p:cNvGrpSpPr/>
          <p:nvPr/>
        </p:nvGrpSpPr>
        <p:grpSpPr>
          <a:xfrm>
            <a:off x="2039778" y="1492216"/>
            <a:ext cx="2488036" cy="1687939"/>
            <a:chOff x="1779665" y="2042196"/>
            <a:chExt cx="2768561" cy="1878253"/>
          </a:xfrm>
        </p:grpSpPr>
        <p:pic>
          <p:nvPicPr>
            <p:cNvPr id="16" name="그림 15" descr="스크린샷, 도표, 텍스트이(가) 표시된 사진&#10;&#10;자동 생성된 설명">
              <a:extLst>
                <a:ext uri="{FF2B5EF4-FFF2-40B4-BE49-F238E27FC236}">
                  <a16:creationId xmlns:a16="http://schemas.microsoft.com/office/drawing/2014/main" id="{0F588DA7-0751-4C9F-C0C0-53597C41F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t="4100" r="2940" b="7218"/>
            <a:stretch/>
          </p:blipFill>
          <p:spPr>
            <a:xfrm>
              <a:off x="1945426" y="2042196"/>
              <a:ext cx="2602800" cy="1706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그림 45" descr="스크린샷, 도표, 텍스트이(가) 표시된 사진&#10;&#10;자동 생성된 설명">
              <a:extLst>
                <a:ext uri="{FF2B5EF4-FFF2-40B4-BE49-F238E27FC236}">
                  <a16:creationId xmlns:a16="http://schemas.microsoft.com/office/drawing/2014/main" id="{A549A454-B3C5-F15A-0921-AADC1620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t="4100" r="2940" b="7218"/>
            <a:stretch/>
          </p:blipFill>
          <p:spPr>
            <a:xfrm>
              <a:off x="1862545" y="2125802"/>
              <a:ext cx="2602800" cy="1706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림 46" descr="스크린샷, 도표, 텍스트이(가) 표시된 사진&#10;&#10;자동 생성된 설명">
              <a:extLst>
                <a:ext uri="{FF2B5EF4-FFF2-40B4-BE49-F238E27FC236}">
                  <a16:creationId xmlns:a16="http://schemas.microsoft.com/office/drawing/2014/main" id="{BFD201ED-DFEB-8E1B-4FA3-71C05D103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t="4100" r="2940" b="7218"/>
            <a:stretch/>
          </p:blipFill>
          <p:spPr>
            <a:xfrm>
              <a:off x="1779665" y="2214242"/>
              <a:ext cx="2602800" cy="1706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C5D06F-B6B8-7091-5748-5D211A7F3C44}"/>
              </a:ext>
            </a:extLst>
          </p:cNvPr>
          <p:cNvSpPr/>
          <p:nvPr/>
        </p:nvSpPr>
        <p:spPr>
          <a:xfrm>
            <a:off x="5149060" y="4759130"/>
            <a:ext cx="1341287" cy="6549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Embedded wave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033E330-82F7-5B8E-E8AF-C4B1BD4D4312}"/>
              </a:ext>
            </a:extLst>
          </p:cNvPr>
          <p:cNvCxnSpPr>
            <a:cxnSpLocks/>
            <a:stCxn id="48" idx="3"/>
            <a:endCxn id="19" idx="1"/>
          </p:cNvCxnSpPr>
          <p:nvPr/>
        </p:nvCxnSpPr>
        <p:spPr>
          <a:xfrm>
            <a:off x="6490347" y="5086591"/>
            <a:ext cx="2077190" cy="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299168C-16BD-1D0C-5F90-71DA1DBAD355}"/>
              </a:ext>
            </a:extLst>
          </p:cNvPr>
          <p:cNvSpPr txBox="1"/>
          <p:nvPr/>
        </p:nvSpPr>
        <p:spPr>
          <a:xfrm>
            <a:off x="5210167" y="5816838"/>
            <a:ext cx="224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Input Data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57D25EE-4847-1494-17CE-B7DBFEB73ED1}"/>
              </a:ext>
            </a:extLst>
          </p:cNvPr>
          <p:cNvGrpSpPr/>
          <p:nvPr/>
        </p:nvGrpSpPr>
        <p:grpSpPr>
          <a:xfrm>
            <a:off x="6008712" y="1399314"/>
            <a:ext cx="2242828" cy="1845545"/>
            <a:chOff x="6015551" y="2241624"/>
            <a:chExt cx="1991534" cy="1584695"/>
          </a:xfrm>
        </p:grpSpPr>
        <p:pic>
          <p:nvPicPr>
            <p:cNvPr id="52" name="그림 51" descr="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6C539E5A-8685-AF31-C805-CEEFE1C65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3" t="3559" r="959" b="8272"/>
            <a:stretch/>
          </p:blipFill>
          <p:spPr>
            <a:xfrm>
              <a:off x="6193699" y="2241624"/>
              <a:ext cx="1813386" cy="1407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3" name="그림 52" descr="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383DCC0F-4C43-E4D2-DF75-3528AD525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3" t="3559" r="959" b="8272"/>
            <a:stretch/>
          </p:blipFill>
          <p:spPr>
            <a:xfrm>
              <a:off x="6104893" y="2327142"/>
              <a:ext cx="1813386" cy="1407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4" name="그림 53" descr="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D0B91E91-3D58-B2BA-5AA0-4EA182A23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3" t="3559" r="959" b="8272"/>
            <a:stretch/>
          </p:blipFill>
          <p:spPr>
            <a:xfrm>
              <a:off x="6015551" y="2419263"/>
              <a:ext cx="1813386" cy="1407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ECA3413-DDBD-2FC2-E8C7-31B1CA088F9F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9801190" y="3593953"/>
            <a:ext cx="22389" cy="9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9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DE80F7-5F62-7EA6-45ED-8C4618DF2B0E}"/>
              </a:ext>
            </a:extLst>
          </p:cNvPr>
          <p:cNvGrpSpPr/>
          <p:nvPr/>
        </p:nvGrpSpPr>
        <p:grpSpPr>
          <a:xfrm>
            <a:off x="-409919" y="669288"/>
            <a:ext cx="2883079" cy="1192681"/>
            <a:chOff x="177947" y="1170864"/>
            <a:chExt cx="2883079" cy="11926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3C1CD3-9D7B-31CB-DB5A-350539C4968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739612-4ACC-8BE4-5E56-AE74A5EB08BC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7E07B2-05FF-73B5-522A-7053D100B956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158F340A-4214-5053-D8D3-6D9EFBA4CAED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2670A24A-3533-6E1D-0003-F702016A2473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E293A1-E174-E643-9411-D58B5AC271A1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모델 소개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- MIT</a:t>
              </a:r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C747EE1-2F62-5377-AF30-F0CB352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AC4E364-77E4-ACB7-4315-6B76952B3C26}"/>
              </a:ext>
            </a:extLst>
          </p:cNvPr>
          <p:cNvGrpSpPr/>
          <p:nvPr/>
        </p:nvGrpSpPr>
        <p:grpSpPr>
          <a:xfrm>
            <a:off x="8478030" y="48295"/>
            <a:ext cx="476130" cy="338430"/>
            <a:chOff x="272023" y="1632975"/>
            <a:chExt cx="806673" cy="573378"/>
          </a:xfrm>
        </p:grpSpPr>
        <p:sp>
          <p:nvSpPr>
            <p:cNvPr id="131" name="대각선 줄무늬 130">
              <a:extLst>
                <a:ext uri="{FF2B5EF4-FFF2-40B4-BE49-F238E27FC236}">
                  <a16:creationId xmlns:a16="http://schemas.microsoft.com/office/drawing/2014/main" id="{F97B76FF-CC22-5D8A-602D-22847E34817F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대각선 줄무늬 131">
              <a:extLst>
                <a:ext uri="{FF2B5EF4-FFF2-40B4-BE49-F238E27FC236}">
                  <a16:creationId xmlns:a16="http://schemas.microsoft.com/office/drawing/2014/main" id="{68E03B61-AF11-5100-BCDB-163C52847242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E377CF4-F67E-C891-F6E9-FD869D0E2935}"/>
              </a:ext>
            </a:extLst>
          </p:cNvPr>
          <p:cNvGrpSpPr/>
          <p:nvPr/>
        </p:nvGrpSpPr>
        <p:grpSpPr>
          <a:xfrm>
            <a:off x="2048602" y="1535086"/>
            <a:ext cx="9821210" cy="3787827"/>
            <a:chOff x="698614" y="986222"/>
            <a:chExt cx="10989803" cy="4555837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5A594C9D-8E3A-A2F7-A24A-373A0145942A}"/>
                </a:ext>
              </a:extLst>
            </p:cNvPr>
            <p:cNvSpPr/>
            <p:nvPr/>
          </p:nvSpPr>
          <p:spPr>
            <a:xfrm>
              <a:off x="2580889" y="2985091"/>
              <a:ext cx="4175969" cy="2556968"/>
            </a:xfrm>
            <a:prstGeom prst="roundRect">
              <a:avLst/>
            </a:prstGeom>
            <a:solidFill>
              <a:srgbClr val="D8D0F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452C6A6-D8C7-5960-750C-40CAE1BA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622" y="2637934"/>
              <a:ext cx="904216" cy="1022743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A2924712-6C73-4B1E-8896-37C9FF2A6DA1}"/>
                </a:ext>
              </a:extLst>
            </p:cNvPr>
            <p:cNvSpPr/>
            <p:nvPr/>
          </p:nvSpPr>
          <p:spPr>
            <a:xfrm>
              <a:off x="698614" y="4080755"/>
              <a:ext cx="1581073" cy="95685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Voice Conversion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(Embedding)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6506C08A-8B91-9B43-529F-F9779B0ECAEA}"/>
                </a:ext>
              </a:extLst>
            </p:cNvPr>
            <p:cNvSpPr/>
            <p:nvPr/>
          </p:nvSpPr>
          <p:spPr>
            <a:xfrm>
              <a:off x="2925527" y="3396184"/>
              <a:ext cx="1901294" cy="6845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Speech Content Animation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D638DFB5-9424-5293-32CE-16FD075A66C4}"/>
                </a:ext>
              </a:extLst>
            </p:cNvPr>
            <p:cNvSpPr/>
            <p:nvPr/>
          </p:nvSpPr>
          <p:spPr>
            <a:xfrm>
              <a:off x="2899853" y="4396669"/>
              <a:ext cx="1901294" cy="7234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Speech-Aware Animation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139E31F0-9149-D0A6-2AA4-E0B4BF5EF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747" y="3946569"/>
              <a:ext cx="453109" cy="3170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166AC1E-60B5-12F0-25B3-83ADBA623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944" y="3705408"/>
              <a:ext cx="1602" cy="330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4F7D8FA-41DF-B553-2A5F-E6D718B75686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2" y="4580965"/>
              <a:ext cx="436631" cy="2232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0" name="그림 149" descr="인간의 얼굴, 사람, 눈썹, 미소이(가) 표시된 사진&#10;&#10;자동 생성된 설명">
              <a:extLst>
                <a:ext uri="{FF2B5EF4-FFF2-40B4-BE49-F238E27FC236}">
                  <a16:creationId xmlns:a16="http://schemas.microsoft.com/office/drawing/2014/main" id="{5636F3E7-D293-0240-DD1E-E7D5099D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89" y="1189795"/>
              <a:ext cx="1214930" cy="1242742"/>
            </a:xfrm>
            <a:prstGeom prst="rect">
              <a:avLst/>
            </a:prstGeom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7FB7129D-EFD9-FC72-F6B7-01F39D5ED6EA}"/>
                </a:ext>
              </a:extLst>
            </p:cNvPr>
            <p:cNvGrpSpPr/>
            <p:nvPr/>
          </p:nvGrpSpPr>
          <p:grpSpPr>
            <a:xfrm rot="16200000">
              <a:off x="8130102" y="2645761"/>
              <a:ext cx="1674419" cy="2152421"/>
              <a:chOff x="5943600" y="2289807"/>
              <a:chExt cx="2038349" cy="1291593"/>
            </a:xfrm>
          </p:grpSpPr>
          <p:sp>
            <p:nvSpPr>
              <p:cNvPr id="175" name="AutoShape 2" descr="Untitled">
                <a:extLst>
                  <a:ext uri="{FF2B5EF4-FFF2-40B4-BE49-F238E27FC236}">
                    <a16:creationId xmlns:a16="http://schemas.microsoft.com/office/drawing/2014/main" id="{F7E606ED-6A53-D16B-2D04-08A04A8925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1D88FC33-41A2-7C15-8E96-B4A63B5FAAA3}"/>
                  </a:ext>
                </a:extLst>
              </p:cNvPr>
              <p:cNvGrpSpPr/>
              <p:nvPr/>
            </p:nvGrpSpPr>
            <p:grpSpPr>
              <a:xfrm>
                <a:off x="6016318" y="2289807"/>
                <a:ext cx="1965631" cy="1095378"/>
                <a:chOff x="6469709" y="2901314"/>
                <a:chExt cx="1188720" cy="920117"/>
              </a:xfrm>
            </p:grpSpPr>
            <p:sp>
              <p:nvSpPr>
                <p:cNvPr id="178" name="사다리꼴 177">
                  <a:extLst>
                    <a:ext uri="{FF2B5EF4-FFF2-40B4-BE49-F238E27FC236}">
                      <a16:creationId xmlns:a16="http://schemas.microsoft.com/office/drawing/2014/main" id="{DE0922F1-A372-E8C5-D05D-7CF96C2B2251}"/>
                    </a:ext>
                  </a:extLst>
                </p:cNvPr>
                <p:cNvSpPr/>
                <p:nvPr/>
              </p:nvSpPr>
              <p:spPr>
                <a:xfrm>
                  <a:off x="6469709" y="3360414"/>
                  <a:ext cx="1188720" cy="461017"/>
                </a:xfrm>
                <a:prstGeom prst="trapezoid">
                  <a:avLst>
                    <a:gd name="adj" fmla="val 45983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9" name="사다리꼴 178">
                  <a:extLst>
                    <a:ext uri="{FF2B5EF4-FFF2-40B4-BE49-F238E27FC236}">
                      <a16:creationId xmlns:a16="http://schemas.microsoft.com/office/drawing/2014/main" id="{A9BE5954-6C42-BF1E-BAA8-0B8C6A25E857}"/>
                    </a:ext>
                  </a:extLst>
                </p:cNvPr>
                <p:cNvSpPr/>
                <p:nvPr/>
              </p:nvSpPr>
              <p:spPr>
                <a:xfrm rot="10800000">
                  <a:off x="6469709" y="2901314"/>
                  <a:ext cx="1188720" cy="461017"/>
                </a:xfrm>
                <a:prstGeom prst="trapezoid">
                  <a:avLst>
                    <a:gd name="adj" fmla="val 45983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317E4FB4-1226-912D-2DE6-BEC663533581}"/>
                  </a:ext>
                </a:extLst>
              </p:cNvPr>
              <p:cNvSpPr/>
              <p:nvPr/>
            </p:nvSpPr>
            <p:spPr>
              <a:xfrm rot="5400000">
                <a:off x="6504847" y="2386886"/>
                <a:ext cx="1003758" cy="89893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Image2Image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Generation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2" name="그림 151" descr="그림, 아동 미술, 스케치, 클립아트이(가) 표시된 사진&#10;&#10;자동 생성된 설명">
              <a:extLst>
                <a:ext uri="{FF2B5EF4-FFF2-40B4-BE49-F238E27FC236}">
                  <a16:creationId xmlns:a16="http://schemas.microsoft.com/office/drawing/2014/main" id="{5582D416-C338-5F04-21B3-85FEE741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660" y="1131183"/>
              <a:ext cx="1214930" cy="1242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3" name="그림 152" descr="그림, 아동 미술, 클립아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EAD7383-BAB5-A2C0-6CA7-20041FAC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29" y="3277489"/>
              <a:ext cx="834897" cy="855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4" name="그림 153" descr="그림, 아동 미술, 클립아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97D4C5E2-60AB-B357-79FC-CA986EC7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29" y="4313346"/>
              <a:ext cx="834897" cy="8622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D869E339-CE24-146E-20C0-FF959C3E7DC5}"/>
                </a:ext>
              </a:extLst>
            </p:cNvPr>
            <p:cNvCxnSpPr>
              <a:cxnSpLocks/>
            </p:cNvCxnSpPr>
            <p:nvPr/>
          </p:nvCxnSpPr>
          <p:spPr>
            <a:xfrm>
              <a:off x="4919163" y="3805405"/>
              <a:ext cx="23795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11EFEDB5-B001-D497-84AE-037BF0F5C688}"/>
                </a:ext>
              </a:extLst>
            </p:cNvPr>
            <p:cNvCxnSpPr>
              <a:cxnSpLocks/>
            </p:cNvCxnSpPr>
            <p:nvPr/>
          </p:nvCxnSpPr>
          <p:spPr>
            <a:xfrm>
              <a:off x="4931501" y="4777198"/>
              <a:ext cx="23795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491879F3-1098-88AB-8312-AE2D435A2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8322" y="1714654"/>
              <a:ext cx="237685" cy="19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화살표: 굽음 157">
              <a:extLst>
                <a:ext uri="{FF2B5EF4-FFF2-40B4-BE49-F238E27FC236}">
                  <a16:creationId xmlns:a16="http://schemas.microsoft.com/office/drawing/2014/main" id="{36E0A425-6913-929B-C89E-C618CCDE7E2C}"/>
                </a:ext>
              </a:extLst>
            </p:cNvPr>
            <p:cNvSpPr/>
            <p:nvPr/>
          </p:nvSpPr>
          <p:spPr>
            <a:xfrm rot="5400000" flipH="1">
              <a:off x="5330905" y="2716799"/>
              <a:ext cx="1928284" cy="230801"/>
            </a:xfrm>
            <a:prstGeom prst="bentArrow">
              <a:avLst>
                <a:gd name="adj1" fmla="val 13232"/>
                <a:gd name="adj2" fmla="val 21460"/>
                <a:gd name="adj3" fmla="val 0"/>
                <a:gd name="adj4" fmla="val 34288"/>
              </a:avLst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화살표: 굽음 158">
              <a:extLst>
                <a:ext uri="{FF2B5EF4-FFF2-40B4-BE49-F238E27FC236}">
                  <a16:creationId xmlns:a16="http://schemas.microsoft.com/office/drawing/2014/main" id="{7684BB83-473B-B239-C4F2-8E02385A6BA7}"/>
                </a:ext>
              </a:extLst>
            </p:cNvPr>
            <p:cNvSpPr/>
            <p:nvPr/>
          </p:nvSpPr>
          <p:spPr>
            <a:xfrm rot="5400000" flipH="1">
              <a:off x="5677714" y="4047351"/>
              <a:ext cx="1242741" cy="237957"/>
            </a:xfrm>
            <a:prstGeom prst="bentArrow">
              <a:avLst>
                <a:gd name="adj1" fmla="val 12813"/>
                <a:gd name="adj2" fmla="val 21987"/>
                <a:gd name="adj3" fmla="val 0"/>
                <a:gd name="adj4" fmla="val 34288"/>
              </a:avLst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47758DD0-971C-DCC4-EE31-1F2E4E265B0C}"/>
                </a:ext>
              </a:extLst>
            </p:cNvPr>
            <p:cNvSpPr/>
            <p:nvPr/>
          </p:nvSpPr>
          <p:spPr>
            <a:xfrm>
              <a:off x="2281579" y="1277399"/>
              <a:ext cx="1832411" cy="7932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Face-landmark Auto labeling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58A0F6EF-D9B7-E34F-84BB-F38301BA7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6383" y="1811166"/>
              <a:ext cx="237685" cy="19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488A06D9-DD7D-64A5-3EB2-2F194FE1188E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66" y="1811166"/>
              <a:ext cx="11360" cy="14134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39777547-4528-DAEB-390D-AA83C526049F}"/>
                </a:ext>
              </a:extLst>
            </p:cNvPr>
            <p:cNvCxnSpPr>
              <a:cxnSpLocks/>
            </p:cNvCxnSpPr>
            <p:nvPr/>
          </p:nvCxnSpPr>
          <p:spPr>
            <a:xfrm>
              <a:off x="5806094" y="1863483"/>
              <a:ext cx="103050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화살표: 굽음 163">
              <a:extLst>
                <a:ext uri="{FF2B5EF4-FFF2-40B4-BE49-F238E27FC236}">
                  <a16:creationId xmlns:a16="http://schemas.microsoft.com/office/drawing/2014/main" id="{BCF63622-B86B-5345-466F-FE3D5E5598B4}"/>
                </a:ext>
              </a:extLst>
            </p:cNvPr>
            <p:cNvSpPr/>
            <p:nvPr/>
          </p:nvSpPr>
          <p:spPr>
            <a:xfrm rot="10800000" flipH="1">
              <a:off x="7419426" y="2621794"/>
              <a:ext cx="292536" cy="1174548"/>
            </a:xfrm>
            <a:prstGeom prst="bentArrow">
              <a:avLst>
                <a:gd name="adj1" fmla="val 11379"/>
                <a:gd name="adj2" fmla="val 18680"/>
                <a:gd name="adj3" fmla="val 50000"/>
                <a:gd name="adj4" fmla="val 19459"/>
              </a:avLst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6E672ACB-9606-FDDD-88D7-6B44D2488432}"/>
                </a:ext>
              </a:extLst>
            </p:cNvPr>
            <p:cNvCxnSpPr>
              <a:cxnSpLocks/>
            </p:cNvCxnSpPr>
            <p:nvPr/>
          </p:nvCxnSpPr>
          <p:spPr>
            <a:xfrm>
              <a:off x="9801743" y="3731470"/>
              <a:ext cx="39388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순서도: 논리합 165">
              <a:extLst>
                <a:ext uri="{FF2B5EF4-FFF2-40B4-BE49-F238E27FC236}">
                  <a16:creationId xmlns:a16="http://schemas.microsoft.com/office/drawing/2014/main" id="{5FF04939-8832-64F1-7593-50EB4FB24007}"/>
                </a:ext>
              </a:extLst>
            </p:cNvPr>
            <p:cNvSpPr/>
            <p:nvPr/>
          </p:nvSpPr>
          <p:spPr>
            <a:xfrm>
              <a:off x="6195903" y="1688161"/>
              <a:ext cx="327900" cy="350646"/>
            </a:xfrm>
            <a:prstGeom prst="flowChartOr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6C94DF1D-0D4B-675D-C974-CC8E7B06B0C1}"/>
                </a:ext>
              </a:extLst>
            </p:cNvPr>
            <p:cNvGrpSpPr/>
            <p:nvPr/>
          </p:nvGrpSpPr>
          <p:grpSpPr>
            <a:xfrm>
              <a:off x="6899115" y="986222"/>
              <a:ext cx="1380789" cy="1456863"/>
              <a:chOff x="9993388" y="654083"/>
              <a:chExt cx="1383480" cy="1427035"/>
            </a:xfrm>
          </p:grpSpPr>
          <p:pic>
            <p:nvPicPr>
              <p:cNvPr id="172" name="그림 171" descr="그림, 아동 미술, 스케치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CDB9742-EA88-6954-0FFD-29945B6BD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9570" y="654083"/>
                <a:ext cx="1217298" cy="12172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3" name="그림 172" descr="그림, 아동 미술, 스케치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F8F0C819-55E4-D904-24E6-A177E6166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6479" y="728435"/>
                <a:ext cx="1217298" cy="121729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CBA68B04-CB61-E637-514D-BD9B50556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3388" y="847144"/>
                <a:ext cx="1226310" cy="12339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69337398-8310-3725-EA41-834C8DCFA432}"/>
                </a:ext>
              </a:extLst>
            </p:cNvPr>
            <p:cNvGrpSpPr/>
            <p:nvPr/>
          </p:nvGrpSpPr>
          <p:grpSpPr>
            <a:xfrm>
              <a:off x="10280835" y="3058028"/>
              <a:ext cx="1407582" cy="1441419"/>
              <a:chOff x="10177258" y="2403380"/>
              <a:chExt cx="1410325" cy="1411907"/>
            </a:xfrm>
          </p:grpSpPr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FDFAB277-52EF-60A8-1CED-06972CAB5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50054" b="634"/>
              <a:stretch/>
            </p:blipFill>
            <p:spPr>
              <a:xfrm>
                <a:off x="10345468" y="2403380"/>
                <a:ext cx="1242115" cy="1239437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42255C2E-A233-A6BC-0C28-0F0B185AA1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50054" b="634"/>
              <a:stretch/>
            </p:blipFill>
            <p:spPr>
              <a:xfrm>
                <a:off x="10267069" y="2489615"/>
                <a:ext cx="1242115" cy="1239437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8A7C6434-BB52-64A6-4A38-513B3DC94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50054" b="634"/>
              <a:stretch/>
            </p:blipFill>
            <p:spPr>
              <a:xfrm>
                <a:off x="10177258" y="2575850"/>
                <a:ext cx="1242115" cy="1239437"/>
              </a:xfrm>
              <a:prstGeom prst="rect">
                <a:avLst/>
              </a:prstGeom>
            </p:spPr>
          </p:pic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7A6BF1B-3DDC-CCF4-4CE3-7A78AA2E86A3}"/>
              </a:ext>
            </a:extLst>
          </p:cNvPr>
          <p:cNvSpPr txBox="1"/>
          <p:nvPr/>
        </p:nvSpPr>
        <p:spPr>
          <a:xfrm>
            <a:off x="1687285" y="5569612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구조  </a:t>
            </a:r>
            <a:r>
              <a:rPr lang="en-US" altLang="ko-KR" dirty="0"/>
              <a:t>: </a:t>
            </a:r>
            <a:r>
              <a:rPr lang="ko-KR" altLang="en-US" dirty="0"/>
              <a:t>한 장의 이미지</a:t>
            </a:r>
            <a:r>
              <a:rPr lang="en-US" altLang="ko-KR" dirty="0"/>
              <a:t>, </a:t>
            </a:r>
            <a:r>
              <a:rPr lang="ko-KR" altLang="en-US" dirty="0"/>
              <a:t>생성할 음성 데이터 </a:t>
            </a:r>
            <a:r>
              <a:rPr lang="en-US" altLang="ko-KR" dirty="0"/>
              <a:t>input-&gt; </a:t>
            </a:r>
            <a:r>
              <a:rPr lang="ko-KR" altLang="en-US" dirty="0"/>
              <a:t>얼굴 랜드마크 자동 추출</a:t>
            </a:r>
            <a:r>
              <a:rPr lang="en-US" altLang="ko-KR" dirty="0"/>
              <a:t>, </a:t>
            </a:r>
            <a:r>
              <a:rPr lang="ko-KR" altLang="en-US" dirty="0"/>
              <a:t>음성 파일에 맞게 랜드마크 위치</a:t>
            </a:r>
            <a:r>
              <a:rPr lang="en-US" altLang="ko-KR" dirty="0"/>
              <a:t>(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 등</a:t>
            </a:r>
            <a:r>
              <a:rPr lang="en-US" altLang="ko-KR" dirty="0"/>
              <a:t>) </a:t>
            </a:r>
            <a:r>
              <a:rPr lang="ko-KR" altLang="en-US" dirty="0"/>
              <a:t>변경하며 시퀀스 이미지 생성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친숙한 사람이나 좋아하는 유명인과 자연스럽게 대화하는 </a:t>
            </a:r>
            <a:r>
              <a:rPr lang="ko-KR" altLang="en-US" dirty="0" err="1"/>
              <a:t>챗봇이</a:t>
            </a:r>
            <a:r>
              <a:rPr lang="ko-KR" altLang="en-US" dirty="0"/>
              <a:t> 좋겠다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다양한 사람에 쉽게 적용이 가능한 </a:t>
            </a:r>
            <a:r>
              <a:rPr lang="ko-KR" altLang="en-US" dirty="0" err="1"/>
              <a:t>입모양</a:t>
            </a:r>
            <a:r>
              <a:rPr lang="ko-KR" altLang="en-US" dirty="0"/>
              <a:t> 생성 모델이라고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28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DE80F7-5F62-7EA6-45ED-8C4618DF2B0E}"/>
              </a:ext>
            </a:extLst>
          </p:cNvPr>
          <p:cNvGrpSpPr/>
          <p:nvPr/>
        </p:nvGrpSpPr>
        <p:grpSpPr>
          <a:xfrm>
            <a:off x="-409916" y="669288"/>
            <a:ext cx="2883079" cy="1192681"/>
            <a:chOff x="177947" y="1170864"/>
            <a:chExt cx="2883079" cy="11926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3C1CD3-9D7B-31CB-DB5A-350539C4968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739612-4ACC-8BE4-5E56-AE74A5EB08BC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7E07B2-05FF-73B5-522A-7053D100B956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158F340A-4214-5053-D8D3-6D9EFBA4CAED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2670A24A-3533-6E1D-0003-F702016A2473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E293A1-E174-E643-9411-D58B5AC271A1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모델 소개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- MIT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322144-6BB5-96AD-093B-57B4407D8B4A}"/>
              </a:ext>
            </a:extLst>
          </p:cNvPr>
          <p:cNvGrpSpPr/>
          <p:nvPr/>
        </p:nvGrpSpPr>
        <p:grpSpPr>
          <a:xfrm>
            <a:off x="9401319" y="0"/>
            <a:ext cx="476130" cy="338430"/>
            <a:chOff x="272023" y="1632975"/>
            <a:chExt cx="806673" cy="573378"/>
          </a:xfrm>
        </p:grpSpPr>
        <p:sp>
          <p:nvSpPr>
            <p:cNvPr id="18" name="대각선 줄무늬 17">
              <a:extLst>
                <a:ext uri="{FF2B5EF4-FFF2-40B4-BE49-F238E27FC236}">
                  <a16:creationId xmlns:a16="http://schemas.microsoft.com/office/drawing/2014/main" id="{3EB500CF-A495-45A6-A5EA-23E583DD139A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대각선 줄무늬 18">
              <a:extLst>
                <a:ext uri="{FF2B5EF4-FFF2-40B4-BE49-F238E27FC236}">
                  <a16:creationId xmlns:a16="http://schemas.microsoft.com/office/drawing/2014/main" id="{07DA9717-B76E-BE87-F744-99479946CBD2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395B9BF-4A1D-F9B7-28DF-5ED1D0A0C7B0}"/>
              </a:ext>
            </a:extLst>
          </p:cNvPr>
          <p:cNvGrpSpPr/>
          <p:nvPr/>
        </p:nvGrpSpPr>
        <p:grpSpPr>
          <a:xfrm>
            <a:off x="680987" y="1861969"/>
            <a:ext cx="10816436" cy="4249656"/>
            <a:chOff x="862197" y="1555239"/>
            <a:chExt cx="10816436" cy="424965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267ABF4-645E-A86F-C0BB-BDFCDB3BEA1A}"/>
                </a:ext>
              </a:extLst>
            </p:cNvPr>
            <p:cNvGrpSpPr/>
            <p:nvPr/>
          </p:nvGrpSpPr>
          <p:grpSpPr>
            <a:xfrm>
              <a:off x="3576323" y="1555239"/>
              <a:ext cx="1529864" cy="2276765"/>
              <a:chOff x="4108936" y="1344259"/>
              <a:chExt cx="1462586" cy="2030447"/>
            </a:xfrm>
          </p:grpSpPr>
          <p:pic>
            <p:nvPicPr>
              <p:cNvPr id="108" name="그림 107" descr="스크린샷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8B782300-97D7-05C8-A4F2-19D0A6C79F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3" t="3559" r="959" b="8272"/>
              <a:stretch/>
            </p:blipFill>
            <p:spPr>
              <a:xfrm>
                <a:off x="4108936" y="1344259"/>
                <a:ext cx="1392053" cy="10801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956C60-658E-6FF8-20CC-083A168BE970}"/>
                  </a:ext>
                </a:extLst>
              </p:cNvPr>
              <p:cNvSpPr txBox="1"/>
              <p:nvPr/>
            </p:nvSpPr>
            <p:spPr>
              <a:xfrm>
                <a:off x="4366051" y="2497543"/>
                <a:ext cx="1205471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Real Label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43C26D1-4E80-3652-2563-C07EB292EC63}"/>
                </a:ext>
              </a:extLst>
            </p:cNvPr>
            <p:cNvGrpSpPr/>
            <p:nvPr/>
          </p:nvGrpSpPr>
          <p:grpSpPr>
            <a:xfrm>
              <a:off x="862197" y="3039664"/>
              <a:ext cx="1456087" cy="2412501"/>
              <a:chOff x="2319805" y="2680121"/>
              <a:chExt cx="1456087" cy="2412501"/>
            </a:xfrm>
          </p:grpSpPr>
          <p:pic>
            <p:nvPicPr>
              <p:cNvPr id="106" name="그림 105" descr="스크린샷, 도표, 그래프, 텍스트이(가) 표시된 사진&#10;&#10;자동 생성된 설명">
                <a:extLst>
                  <a:ext uri="{FF2B5EF4-FFF2-40B4-BE49-F238E27FC236}">
                    <a16:creationId xmlns:a16="http://schemas.microsoft.com/office/drawing/2014/main" id="{22559FB6-5029-3678-8354-A2F60F326C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6" t="2939" r="1472" b="7803"/>
              <a:stretch/>
            </p:blipFill>
            <p:spPr>
              <a:xfrm>
                <a:off x="2319805" y="2680121"/>
                <a:ext cx="1456087" cy="12111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3A40022-8ABB-61B7-6600-0FC73E61FBD0}"/>
                  </a:ext>
                </a:extLst>
              </p:cNvPr>
              <p:cNvSpPr txBox="1"/>
              <p:nvPr/>
            </p:nvSpPr>
            <p:spPr>
              <a:xfrm>
                <a:off x="2511250" y="3984626"/>
                <a:ext cx="10731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Predicted landmark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99997BD-8EEC-80CC-AC42-B1123101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101" y="2672862"/>
              <a:ext cx="858884" cy="6072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0152773-2E68-7A47-734F-560FAD73419C}"/>
                </a:ext>
              </a:extLst>
            </p:cNvPr>
            <p:cNvSpPr/>
            <p:nvPr/>
          </p:nvSpPr>
          <p:spPr>
            <a:xfrm>
              <a:off x="4856432" y="4520508"/>
              <a:ext cx="4255260" cy="10207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 err="1">
                  <a:solidFill>
                    <a:schemeClr val="tx1"/>
                  </a:solidFill>
                </a:rPr>
                <a:t>LP_loss</a:t>
              </a:r>
              <a:r>
                <a:rPr lang="en-US" altLang="ko-KR" sz="1800" dirty="0">
                  <a:solidFill>
                    <a:schemeClr val="tx1"/>
                  </a:solidFill>
                </a:rPr>
                <a:t> : </a:t>
              </a:r>
              <a:r>
                <a:rPr lang="ko-KR" altLang="en-US" sz="1800" dirty="0">
                  <a:solidFill>
                    <a:schemeClr val="tx1"/>
                  </a:solidFill>
                </a:rPr>
                <a:t>예측된 랜드마크 값들 서로의 거리를 </a:t>
              </a:r>
              <a:r>
                <a:rPr lang="en-US" altLang="ko-KR" sz="1800" dirty="0">
                  <a:solidFill>
                    <a:schemeClr val="tx1"/>
                  </a:solidFill>
                </a:rPr>
                <a:t>Laplacian smoothing </a:t>
              </a:r>
              <a:r>
                <a:rPr lang="ko-KR" altLang="en-US" sz="1800" dirty="0">
                  <a:solidFill>
                    <a:schemeClr val="tx1"/>
                  </a:solidFill>
                </a:rPr>
                <a:t>기법</a:t>
              </a:r>
              <a:r>
                <a:rPr lang="ko-KR" altLang="en-US" dirty="0">
                  <a:solidFill>
                    <a:schemeClr val="tx1"/>
                  </a:solidFill>
                </a:rPr>
                <a:t>으로 </a:t>
              </a:r>
              <a:r>
                <a:rPr lang="ko-KR" altLang="en-US" sz="1800" dirty="0">
                  <a:solidFill>
                    <a:schemeClr val="tx1"/>
                  </a:solidFill>
                </a:rPr>
                <a:t>구하는 </a:t>
              </a:r>
              <a:r>
                <a:rPr lang="en-US" altLang="ko-KR" sz="1800" dirty="0">
                  <a:solidFill>
                    <a:schemeClr val="tx1"/>
                  </a:solidFill>
                </a:rPr>
                <a:t>distance loss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E3D38B0-E12A-DEB2-113C-F90A95D548FC}"/>
                </a:ext>
              </a:extLst>
            </p:cNvPr>
            <p:cNvSpPr/>
            <p:nvPr/>
          </p:nvSpPr>
          <p:spPr>
            <a:xfrm>
              <a:off x="1861873" y="3803743"/>
              <a:ext cx="347625" cy="3291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5B12D31-0043-2018-DBE7-FF8D5F07350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875" y="3808788"/>
              <a:ext cx="2450581" cy="4791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600D081-6717-F3D2-3BB2-23725334073C}"/>
                </a:ext>
              </a:extLst>
            </p:cNvPr>
            <p:cNvCxnSpPr>
              <a:cxnSpLocks/>
            </p:cNvCxnSpPr>
            <p:nvPr/>
          </p:nvCxnSpPr>
          <p:spPr>
            <a:xfrm>
              <a:off x="1861873" y="4141736"/>
              <a:ext cx="1138298" cy="16631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97AFF33-CF9C-B753-85E7-BCABEBB82143}"/>
                </a:ext>
              </a:extLst>
            </p:cNvPr>
            <p:cNvGrpSpPr/>
            <p:nvPr/>
          </p:nvGrpSpPr>
          <p:grpSpPr>
            <a:xfrm>
              <a:off x="3000171" y="4292175"/>
              <a:ext cx="1655285" cy="1512720"/>
              <a:chOff x="3934747" y="4733983"/>
              <a:chExt cx="1225148" cy="1179772"/>
            </a:xfrm>
          </p:grpSpPr>
          <p:pic>
            <p:nvPicPr>
              <p:cNvPr id="100" name="그림 99" descr="스크린샷, 도표, 그래프, 텍스트이(가) 표시된 사진&#10;&#10;자동 생성된 설명">
                <a:extLst>
                  <a:ext uri="{FF2B5EF4-FFF2-40B4-BE49-F238E27FC236}">
                    <a16:creationId xmlns:a16="http://schemas.microsoft.com/office/drawing/2014/main" id="{E45D0FE9-A12E-074E-E9A7-7B0448FE74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705" t="58426" r="8097" b="17240"/>
              <a:stretch/>
            </p:blipFill>
            <p:spPr>
              <a:xfrm>
                <a:off x="3934747" y="4733983"/>
                <a:ext cx="1225148" cy="11797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0882316F-EC7A-C77D-A5AB-E1E36A56F3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9110" y="5027745"/>
                <a:ext cx="562930" cy="70249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7849CC02-BEF5-66BF-E90A-E2FC48319EA6}"/>
                  </a:ext>
                </a:extLst>
              </p:cNvPr>
              <p:cNvSpPr/>
              <p:nvPr/>
            </p:nvSpPr>
            <p:spPr>
              <a:xfrm>
                <a:off x="4610575" y="5333273"/>
                <a:ext cx="50800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F51598D8-7652-88E3-D07D-969EB430F5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36135" y="5363024"/>
                <a:ext cx="40640" cy="719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48956C08-7B08-38EA-B524-8334ABE3BD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75" y="5027745"/>
                <a:ext cx="228114" cy="4072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1BA08830-2435-9B35-8223-36681B2B8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9430" y="5434965"/>
                <a:ext cx="327345" cy="27319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700A5FF6-454C-54B7-F111-5AC8E3E29D98}"/>
                </a:ext>
              </a:extLst>
            </p:cNvPr>
            <p:cNvSpPr/>
            <p:nvPr/>
          </p:nvSpPr>
          <p:spPr>
            <a:xfrm>
              <a:off x="5397036" y="1648892"/>
              <a:ext cx="3525111" cy="91629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 err="1">
                  <a:solidFill>
                    <a:schemeClr val="tx1"/>
                  </a:solidFill>
                </a:rPr>
                <a:t>FL_loss</a:t>
              </a:r>
              <a:r>
                <a:rPr lang="en-US" altLang="ko-KR" sz="1800" dirty="0">
                  <a:solidFill>
                    <a:schemeClr val="tx1"/>
                  </a:solidFill>
                </a:rPr>
                <a:t> : real</a:t>
              </a:r>
              <a:r>
                <a:rPr lang="ko-KR" altLang="en-US" sz="1800" dirty="0">
                  <a:solidFill>
                    <a:schemeClr val="tx1"/>
                  </a:solidFill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</a:rPr>
                <a:t>label</a:t>
              </a:r>
              <a:r>
                <a:rPr lang="ko-KR" altLang="en-US" sz="1800" dirty="0">
                  <a:solidFill>
                    <a:schemeClr val="tx1"/>
                  </a:solidFill>
                </a:rPr>
                <a:t> </a:t>
              </a:r>
              <a:r>
                <a:rPr lang="en-US" altLang="ko-KR" sz="1800" dirty="0">
                  <a:solidFill>
                    <a:schemeClr val="tx1"/>
                  </a:solidFill>
                </a:rPr>
                <a:t>landmark</a:t>
              </a:r>
              <a:r>
                <a:rPr lang="ko-KR" altLang="en-US" sz="1800" dirty="0">
                  <a:solidFill>
                    <a:schemeClr val="tx1"/>
                  </a:solidFill>
                </a:rPr>
                <a:t>와 모델을 통해 예측된 랜드마크 값들의 각 거리를 합산한 </a:t>
              </a:r>
              <a:r>
                <a:rPr lang="en-US" altLang="ko-KR" sz="1800" dirty="0">
                  <a:solidFill>
                    <a:schemeClr val="tx1"/>
                  </a:solidFill>
                </a:rPr>
                <a:t>loss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2BAB1AD-EF93-EFE1-EE0C-92021B6DA676}"/>
                </a:ext>
              </a:extLst>
            </p:cNvPr>
            <p:cNvSpPr/>
            <p:nvPr/>
          </p:nvSpPr>
          <p:spPr>
            <a:xfrm>
              <a:off x="8625940" y="3253690"/>
              <a:ext cx="1390607" cy="707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dirty="0" err="1">
                  <a:solidFill>
                    <a:schemeClr val="tx1"/>
                  </a:solidFill>
                </a:rPr>
                <a:t>Total_loss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순서도: 논리합 93">
              <a:extLst>
                <a:ext uri="{FF2B5EF4-FFF2-40B4-BE49-F238E27FC236}">
                  <a16:creationId xmlns:a16="http://schemas.microsoft.com/office/drawing/2014/main" id="{60129E9E-6ADC-B40E-0BAE-01F1852C96EE}"/>
                </a:ext>
              </a:extLst>
            </p:cNvPr>
            <p:cNvSpPr/>
            <p:nvPr/>
          </p:nvSpPr>
          <p:spPr>
            <a:xfrm>
              <a:off x="6819793" y="3423481"/>
              <a:ext cx="328539" cy="343467"/>
            </a:xfrm>
            <a:prstGeom prst="flowChartOr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D7F22349-EF82-2EE7-1A18-F8F14A33E646}"/>
                </a:ext>
              </a:extLst>
            </p:cNvPr>
            <p:cNvCxnSpPr>
              <a:cxnSpLocks/>
            </p:cNvCxnSpPr>
            <p:nvPr/>
          </p:nvCxnSpPr>
          <p:spPr>
            <a:xfrm>
              <a:off x="6968672" y="3591854"/>
              <a:ext cx="14719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3138A2A-FBDE-551C-EA55-6E1EF44E99D4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6984063" y="2707375"/>
              <a:ext cx="0" cy="716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FE7682A-BD13-D374-E699-077837A20635}"/>
                </a:ext>
              </a:extLst>
            </p:cNvPr>
            <p:cNvCxnSpPr>
              <a:cxnSpLocks/>
            </p:cNvCxnSpPr>
            <p:nvPr/>
          </p:nvCxnSpPr>
          <p:spPr>
            <a:xfrm>
              <a:off x="6984062" y="3640315"/>
              <a:ext cx="0" cy="716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32EE21BD-14AB-70BB-189D-B27C7339FDAD}"/>
                </a:ext>
              </a:extLst>
            </p:cNvPr>
            <p:cNvSpPr/>
            <p:nvPr/>
          </p:nvSpPr>
          <p:spPr>
            <a:xfrm>
              <a:off x="9286773" y="1707289"/>
              <a:ext cx="2365965" cy="9070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Label</a:t>
              </a:r>
              <a:r>
                <a:rPr lang="ko-KR" altLang="en-US" dirty="0">
                  <a:solidFill>
                    <a:schemeClr val="tx1"/>
                  </a:solidFill>
                </a:rPr>
                <a:t>과의 정확도</a:t>
              </a:r>
              <a:r>
                <a:rPr lang="en-US" altLang="ko-KR" dirty="0">
                  <a:solidFill>
                    <a:schemeClr val="tx1"/>
                  </a:solidFill>
                </a:rPr>
                <a:t> =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 / </a:t>
              </a:r>
              <a:r>
                <a:rPr lang="en-US" altLang="ko-KR" dirty="0" err="1">
                  <a:solidFill>
                    <a:schemeClr val="tx1"/>
                  </a:solidFill>
                </a:rPr>
                <a:t>FL_loss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D976EBD-1F9C-C0D6-373F-4A398BA341CB}"/>
                </a:ext>
              </a:extLst>
            </p:cNvPr>
            <p:cNvSpPr/>
            <p:nvPr/>
          </p:nvSpPr>
          <p:spPr>
            <a:xfrm>
              <a:off x="9312668" y="4545102"/>
              <a:ext cx="2365965" cy="9070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Landmark </a:t>
              </a:r>
              <a:r>
                <a:rPr lang="ko-KR" altLang="en-US" dirty="0">
                  <a:solidFill>
                    <a:schemeClr val="tx1"/>
                  </a:solidFill>
                </a:rPr>
                <a:t>유연도</a:t>
              </a:r>
              <a:r>
                <a:rPr lang="en-US" altLang="ko-KR" dirty="0">
                  <a:solidFill>
                    <a:schemeClr val="tx1"/>
                  </a:solidFill>
                </a:rPr>
                <a:t> =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 / </a:t>
              </a:r>
              <a:r>
                <a:rPr lang="en-US" altLang="ko-KR" dirty="0" err="1">
                  <a:solidFill>
                    <a:schemeClr val="tx1"/>
                  </a:solidFill>
                </a:rPr>
                <a:t>LP_loss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3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DE80F7-5F62-7EA6-45ED-8C4618DF2B0E}"/>
              </a:ext>
            </a:extLst>
          </p:cNvPr>
          <p:cNvGrpSpPr/>
          <p:nvPr/>
        </p:nvGrpSpPr>
        <p:grpSpPr>
          <a:xfrm>
            <a:off x="-409916" y="669288"/>
            <a:ext cx="2883079" cy="1192681"/>
            <a:chOff x="177947" y="1170864"/>
            <a:chExt cx="2883079" cy="11926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3C1CD3-9D7B-31CB-DB5A-350539C4968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739612-4ACC-8BE4-5E56-AE74A5EB08BC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7E07B2-05FF-73B5-522A-7053D100B956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158F340A-4214-5053-D8D3-6D9EFBA4CAED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2670A24A-3533-6E1D-0003-F702016A2473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E293A1-E174-E643-9411-D58B5AC271A1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모델 소개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- MIT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322144-6BB5-96AD-093B-57B4407D8B4A}"/>
              </a:ext>
            </a:extLst>
          </p:cNvPr>
          <p:cNvGrpSpPr/>
          <p:nvPr/>
        </p:nvGrpSpPr>
        <p:grpSpPr>
          <a:xfrm>
            <a:off x="10329396" y="57214"/>
            <a:ext cx="476130" cy="338430"/>
            <a:chOff x="272023" y="1632975"/>
            <a:chExt cx="806673" cy="573378"/>
          </a:xfrm>
        </p:grpSpPr>
        <p:sp>
          <p:nvSpPr>
            <p:cNvPr id="18" name="대각선 줄무늬 17">
              <a:extLst>
                <a:ext uri="{FF2B5EF4-FFF2-40B4-BE49-F238E27FC236}">
                  <a16:creationId xmlns:a16="http://schemas.microsoft.com/office/drawing/2014/main" id="{3EB500CF-A495-45A6-A5EA-23E583DD139A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대각선 줄무늬 18">
              <a:extLst>
                <a:ext uri="{FF2B5EF4-FFF2-40B4-BE49-F238E27FC236}">
                  <a16:creationId xmlns:a16="http://schemas.microsoft.com/office/drawing/2014/main" id="{07DA9717-B76E-BE87-F744-99479946CBD2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7ECAE48-6B73-8B9B-48EF-B65498BC2EF9}"/>
              </a:ext>
            </a:extLst>
          </p:cNvPr>
          <p:cNvSpPr txBox="1"/>
          <p:nvPr/>
        </p:nvSpPr>
        <p:spPr>
          <a:xfrm>
            <a:off x="3569970" y="2967335"/>
            <a:ext cx="505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화상 </a:t>
            </a:r>
            <a:r>
              <a:rPr lang="ko-KR" altLang="en-US" dirty="0" err="1"/>
              <a:t>챗봇을</a:t>
            </a:r>
            <a:r>
              <a:rPr lang="ko-KR" altLang="en-US" dirty="0"/>
              <a:t> 목적으로 모델을 설계했기 때문에 성능 개선을 위해 정면 발화 영상데이터만 사용하기로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37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DE80F7-5F62-7EA6-45ED-8C4618DF2B0E}"/>
              </a:ext>
            </a:extLst>
          </p:cNvPr>
          <p:cNvGrpSpPr/>
          <p:nvPr/>
        </p:nvGrpSpPr>
        <p:grpSpPr>
          <a:xfrm>
            <a:off x="-382555" y="681421"/>
            <a:ext cx="2883079" cy="1192681"/>
            <a:chOff x="177947" y="1170864"/>
            <a:chExt cx="2883079" cy="11926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3C1CD3-9D7B-31CB-DB5A-350539C4968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739612-4ACC-8BE4-5E56-AE74A5EB08BC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7E07B2-05FF-73B5-522A-7053D100B956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158F340A-4214-5053-D8D3-6D9EFBA4CAED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2670A24A-3533-6E1D-0003-F702016A2473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E293A1-E174-E643-9411-D58B5AC271A1}"/>
                </a:ext>
              </a:extLst>
            </p:cNvPr>
            <p:cNvSpPr/>
            <p:nvPr/>
          </p:nvSpPr>
          <p:spPr>
            <a:xfrm>
              <a:off x="177947" y="1949521"/>
              <a:ext cx="285144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개선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MIT</a:t>
              </a:r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C747EE1-2F62-5377-AF30-F0CB352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28A8F8D-B2C1-E151-EAA8-43D759A03B20}"/>
              </a:ext>
            </a:extLst>
          </p:cNvPr>
          <p:cNvGrpSpPr/>
          <p:nvPr/>
        </p:nvGrpSpPr>
        <p:grpSpPr>
          <a:xfrm>
            <a:off x="10329396" y="42140"/>
            <a:ext cx="476130" cy="338430"/>
            <a:chOff x="272023" y="1632975"/>
            <a:chExt cx="806673" cy="573378"/>
          </a:xfrm>
        </p:grpSpPr>
        <p:sp>
          <p:nvSpPr>
            <p:cNvPr id="18" name="대각선 줄무늬 17">
              <a:extLst>
                <a:ext uri="{FF2B5EF4-FFF2-40B4-BE49-F238E27FC236}">
                  <a16:creationId xmlns:a16="http://schemas.microsoft.com/office/drawing/2014/main" id="{6D52483F-99BA-F4AC-FA09-7D5A658BC419}"/>
                </a:ext>
              </a:extLst>
            </p:cNvPr>
            <p:cNvSpPr/>
            <p:nvPr/>
          </p:nvSpPr>
          <p:spPr>
            <a:xfrm>
              <a:off x="635653" y="1683516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대각선 줄무늬 18">
              <a:extLst>
                <a:ext uri="{FF2B5EF4-FFF2-40B4-BE49-F238E27FC236}">
                  <a16:creationId xmlns:a16="http://schemas.microsoft.com/office/drawing/2014/main" id="{911404F3-38B2-81CA-CF72-8EFBABFDE5BC}"/>
                </a:ext>
              </a:extLst>
            </p:cNvPr>
            <p:cNvSpPr/>
            <p:nvPr/>
          </p:nvSpPr>
          <p:spPr>
            <a:xfrm rot="987551" flipH="1">
              <a:off x="272023" y="1632975"/>
              <a:ext cx="443043" cy="522837"/>
            </a:xfrm>
            <a:prstGeom prst="diagStripe">
              <a:avLst>
                <a:gd name="adj" fmla="val 60708"/>
              </a:avLst>
            </a:prstGeom>
            <a:solidFill>
              <a:srgbClr val="FCD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8" name="표 22">
            <a:extLst>
              <a:ext uri="{FF2B5EF4-FFF2-40B4-BE49-F238E27FC236}">
                <a16:creationId xmlns:a16="http://schemas.microsoft.com/office/drawing/2014/main" id="{A2CDA9F0-C741-E13C-9576-A106ED990DF9}"/>
              </a:ext>
            </a:extLst>
          </p:cNvPr>
          <p:cNvGraphicFramePr>
            <a:graphicFrameLocks noGrp="1"/>
          </p:cNvGraphicFramePr>
          <p:nvPr/>
        </p:nvGraphicFramePr>
        <p:xfrm>
          <a:off x="1913551" y="4180114"/>
          <a:ext cx="9078042" cy="238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14">
                  <a:extLst>
                    <a:ext uri="{9D8B030D-6E8A-4147-A177-3AD203B41FA5}">
                      <a16:colId xmlns:a16="http://schemas.microsoft.com/office/drawing/2014/main" val="237911337"/>
                    </a:ext>
                  </a:extLst>
                </a:gridCol>
                <a:gridCol w="2855007">
                  <a:extLst>
                    <a:ext uri="{9D8B030D-6E8A-4147-A177-3AD203B41FA5}">
                      <a16:colId xmlns:a16="http://schemas.microsoft.com/office/drawing/2014/main" val="775088204"/>
                    </a:ext>
                  </a:extLst>
                </a:gridCol>
                <a:gridCol w="2805924">
                  <a:extLst>
                    <a:ext uri="{9D8B030D-6E8A-4147-A177-3AD203B41FA5}">
                      <a16:colId xmlns:a16="http://schemas.microsoft.com/office/drawing/2014/main" val="137281035"/>
                    </a:ext>
                  </a:extLst>
                </a:gridCol>
                <a:gridCol w="1733097">
                  <a:extLst>
                    <a:ext uri="{9D8B030D-6E8A-4147-A177-3AD203B41FA5}">
                      <a16:colId xmlns:a16="http://schemas.microsoft.com/office/drawing/2014/main" val="1178919655"/>
                    </a:ext>
                  </a:extLst>
                </a:gridCol>
              </a:tblGrid>
              <a:tr h="33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정좌우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(5400/5000)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정면 </a:t>
                      </a:r>
                      <a:r>
                        <a:rPr lang="en-US" altLang="ko-KR" dirty="0"/>
                        <a:t>(9000)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23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정면 </a:t>
                      </a:r>
                      <a:r>
                        <a:rPr lang="en-US" altLang="ko-KR" dirty="0"/>
                        <a:t>(9000)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4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35141"/>
                  </a:ext>
                </a:extLst>
              </a:tr>
              <a:tr h="656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pretrained model</a:t>
                      </a:r>
                    </a:p>
                    <a:p>
                      <a:pPr algn="ctr" latinLnBrk="1"/>
                      <a:r>
                        <a:rPr lang="en-US" altLang="ko-KR" dirty="0"/>
                        <a:t>with </a:t>
                      </a:r>
                      <a:r>
                        <a:rPr lang="ko-KR" altLang="en-US" dirty="0"/>
                        <a:t>영어기반 데이터셋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pretrained model</a:t>
                      </a:r>
                    </a:p>
                    <a:p>
                      <a:pPr algn="ctr" latinLnBrk="1"/>
                      <a:r>
                        <a:rPr lang="en-US" altLang="ko-KR" dirty="0"/>
                        <a:t>with </a:t>
                      </a:r>
                      <a:r>
                        <a:rPr lang="ko-KR" altLang="en-US" dirty="0"/>
                        <a:t>영어기반 데이터셋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 model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84472"/>
                  </a:ext>
                </a:extLst>
              </a:tr>
              <a:tr h="61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Training cost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AWS 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AWS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AWS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183441"/>
                  </a:ext>
                </a:extLst>
              </a:tr>
              <a:tr h="303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Min_train_loss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1.8697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0.0597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3610"/>
                  </a:ext>
                </a:extLst>
              </a:tr>
              <a:tr h="37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Min_valid_loss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0.1763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0. 5904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0014"/>
                  </a:ext>
                </a:extLst>
              </a:tr>
            </a:tbl>
          </a:graphicData>
        </a:graphic>
      </p:graphicFrame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1F97F66-E1C5-520E-F2A4-9A71ED7B1649}"/>
              </a:ext>
            </a:extLst>
          </p:cNvPr>
          <p:cNvSpPr/>
          <p:nvPr/>
        </p:nvSpPr>
        <p:spPr>
          <a:xfrm>
            <a:off x="5014636" y="749382"/>
            <a:ext cx="2579732" cy="6897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Batch_size</a:t>
            </a:r>
            <a:r>
              <a:rPr lang="en-US" altLang="ko-KR" sz="1800" dirty="0">
                <a:solidFill>
                  <a:schemeClr val="tx1"/>
                </a:solidFill>
              </a:rPr>
              <a:t> = 16</a:t>
            </a:r>
          </a:p>
          <a:p>
            <a:r>
              <a:rPr lang="en-US" altLang="ko-KR" sz="1800" dirty="0" err="1">
                <a:solidFill>
                  <a:schemeClr val="tx1"/>
                </a:solidFill>
              </a:rPr>
              <a:t>Learning_rate</a:t>
            </a:r>
            <a:r>
              <a:rPr lang="en-US" altLang="ko-KR" sz="1800" dirty="0">
                <a:solidFill>
                  <a:schemeClr val="tx1"/>
                </a:solidFill>
              </a:rPr>
              <a:t> = 1e-4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7AFF8E3-E448-E2C8-52E1-FC019D241027}"/>
              </a:ext>
            </a:extLst>
          </p:cNvPr>
          <p:cNvGrpSpPr/>
          <p:nvPr/>
        </p:nvGrpSpPr>
        <p:grpSpPr>
          <a:xfrm>
            <a:off x="6046380" y="1826889"/>
            <a:ext cx="5968794" cy="2090694"/>
            <a:chOff x="794656" y="3258783"/>
            <a:chExt cx="7409772" cy="3097768"/>
          </a:xfrm>
        </p:grpSpPr>
        <p:pic>
          <p:nvPicPr>
            <p:cNvPr id="41" name="Picture 18">
              <a:extLst>
                <a:ext uri="{FF2B5EF4-FFF2-40B4-BE49-F238E27FC236}">
                  <a16:creationId xmlns:a16="http://schemas.microsoft.com/office/drawing/2014/main" id="{4AED2A75-D6E8-CE9F-11DD-87057919B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56" y="3258783"/>
              <a:ext cx="3935187" cy="309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18CBF4F-9DBE-AC9E-2537-71B13009C958}"/>
                </a:ext>
              </a:extLst>
            </p:cNvPr>
            <p:cNvSpPr/>
            <p:nvPr/>
          </p:nvSpPr>
          <p:spPr>
            <a:xfrm>
              <a:off x="1306530" y="5594044"/>
              <a:ext cx="1158156" cy="5139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1EF92FC-4D3B-F802-FDB0-70B80549A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686" y="3540331"/>
              <a:ext cx="2319585" cy="20537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CE7F88C-4A5B-DB11-5F23-B3B8F97A87B1}"/>
                </a:ext>
              </a:extLst>
            </p:cNvPr>
            <p:cNvCxnSpPr>
              <a:cxnSpLocks/>
            </p:cNvCxnSpPr>
            <p:nvPr/>
          </p:nvCxnSpPr>
          <p:spPr>
            <a:xfrm>
              <a:off x="2464686" y="6110875"/>
              <a:ext cx="2319585" cy="94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3030574-17EC-6B10-974E-C4072D645FF5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2464686" y="4851211"/>
              <a:ext cx="2319585" cy="999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20">
              <a:extLst>
                <a:ext uri="{FF2B5EF4-FFF2-40B4-BE49-F238E27FC236}">
                  <a16:creationId xmlns:a16="http://schemas.microsoft.com/office/drawing/2014/main" id="{A61BA17C-9A80-905D-8C95-EBB3560D9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71" y="3540330"/>
              <a:ext cx="3420157" cy="2664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975D8C-D23D-9684-EE6F-9C36459BBE7A}"/>
              </a:ext>
            </a:extLst>
          </p:cNvPr>
          <p:cNvGrpSpPr/>
          <p:nvPr/>
        </p:nvGrpSpPr>
        <p:grpSpPr>
          <a:xfrm>
            <a:off x="406026" y="1821809"/>
            <a:ext cx="5640354" cy="2268330"/>
            <a:chOff x="794656" y="193537"/>
            <a:chExt cx="7547884" cy="3092461"/>
          </a:xfrm>
        </p:grpSpPr>
        <p:pic>
          <p:nvPicPr>
            <p:cNvPr id="48" name="Picture 16">
              <a:extLst>
                <a:ext uri="{FF2B5EF4-FFF2-40B4-BE49-F238E27FC236}">
                  <a16:creationId xmlns:a16="http://schemas.microsoft.com/office/drawing/2014/main" id="{A66C4441-A61C-2637-69F0-1BCE3E79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56" y="193537"/>
              <a:ext cx="3989615" cy="3092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71B2DE5-2E6E-1C92-CAFC-78C77F4DFA2D}"/>
                </a:ext>
              </a:extLst>
            </p:cNvPr>
            <p:cNvSpPr/>
            <p:nvPr/>
          </p:nvSpPr>
          <p:spPr>
            <a:xfrm>
              <a:off x="1377286" y="2450957"/>
              <a:ext cx="1158156" cy="5139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A49E2B1-B1C9-A2F3-E5CA-E79F77850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5443" y="438320"/>
              <a:ext cx="2386940" cy="2012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E8C3101-9C1D-AEA1-361E-259634084B4F}"/>
                </a:ext>
              </a:extLst>
            </p:cNvPr>
            <p:cNvCxnSpPr>
              <a:cxnSpLocks/>
            </p:cNvCxnSpPr>
            <p:nvPr/>
          </p:nvCxnSpPr>
          <p:spPr>
            <a:xfrm>
              <a:off x="2535443" y="2964903"/>
              <a:ext cx="2386940" cy="107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7172E9B-9752-622A-9C0A-79F1D2EC35F8}"/>
                </a:ext>
              </a:extLst>
            </p:cNvPr>
            <p:cNvCxnSpPr>
              <a:stCxn id="49" idx="3"/>
            </p:cNvCxnSpPr>
            <p:nvPr/>
          </p:nvCxnSpPr>
          <p:spPr>
            <a:xfrm flipV="1">
              <a:off x="2535443" y="1760166"/>
              <a:ext cx="2314142" cy="947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287949CD-EDD0-A2FF-FF56-F655897FB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383" y="438320"/>
              <a:ext cx="3420157" cy="2624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82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BF390F-C135-73A1-5486-EDB839FD9CD7}"/>
              </a:ext>
            </a:extLst>
          </p:cNvPr>
          <p:cNvGrpSpPr/>
          <p:nvPr/>
        </p:nvGrpSpPr>
        <p:grpSpPr>
          <a:xfrm>
            <a:off x="-382556" y="684688"/>
            <a:ext cx="2883079" cy="1521874"/>
            <a:chOff x="177947" y="1170864"/>
            <a:chExt cx="2883079" cy="15218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A90015-34C8-1182-7E12-9480F68B8CB5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1CD1423-DF67-262C-2B5F-191E60322F4E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EDA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B6C1556-AEF2-BE52-48D2-21AA5A5063AC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6DB69426-76ED-EC44-2E55-A868789F8213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0E2F6650-4254-373D-7F7C-B618F4F0A467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FEFAEA8-CC0C-8906-AD0F-A57A4AA3C082}"/>
                </a:ext>
              </a:extLst>
            </p:cNvPr>
            <p:cNvSpPr/>
            <p:nvPr/>
          </p:nvSpPr>
          <p:spPr>
            <a:xfrm>
              <a:off x="177947" y="1949521"/>
              <a:ext cx="2851449" cy="74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학습 데이터 소개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-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JETS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(Train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/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</a:t>
              </a: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val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 ) </a:t>
              </a:r>
            </a:p>
          </p:txBody>
        </p:sp>
      </p:grp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3C7274BB-F94F-EBEA-725C-AA66BC25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A4376A6-E707-5C37-9B4D-96ED58E8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28" y="1238825"/>
            <a:ext cx="9153525" cy="21854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98FAFBC-EF8D-2CE6-09A1-34911BCB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39" y="4036962"/>
            <a:ext cx="4672961" cy="23970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A9F68C-EDF3-03C7-3B69-543EB808D7FC}"/>
              </a:ext>
            </a:extLst>
          </p:cNvPr>
          <p:cNvSpPr txBox="1"/>
          <p:nvPr/>
        </p:nvSpPr>
        <p:spPr>
          <a:xfrm>
            <a:off x="5937595" y="4036962"/>
            <a:ext cx="5783917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학습에 오디오와 해당 오디오의 텍스트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길이 </a:t>
            </a:r>
            <a:r>
              <a:rPr lang="en-US" altLang="ko-KR" dirty="0"/>
              <a:t>4-6</a:t>
            </a:r>
            <a:r>
              <a:rPr lang="ko-KR" altLang="en-US" dirty="0"/>
              <a:t>초 맞춰서 직접 </a:t>
            </a:r>
            <a:r>
              <a:rPr lang="ko-KR" altLang="en-US" dirty="0" err="1"/>
              <a:t>잘라줌</a:t>
            </a:r>
            <a:r>
              <a:rPr lang="en-US" altLang="ko-KR" dirty="0"/>
              <a:t>?</a:t>
            </a:r>
            <a:r>
              <a:rPr lang="ko-KR" altLang="en-US" dirty="0"/>
              <a:t>녹음함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상담 주제별로 </a:t>
            </a:r>
            <a:r>
              <a:rPr lang="en-US" altLang="ko-KR" dirty="0"/>
              <a:t>100</a:t>
            </a:r>
            <a:r>
              <a:rPr lang="ko-KR" altLang="en-US" dirty="0"/>
              <a:t>개씩 </a:t>
            </a:r>
            <a:r>
              <a:rPr lang="en-US" altLang="ko-KR" dirty="0"/>
              <a:t>400</a:t>
            </a:r>
            <a:r>
              <a:rPr lang="ko-KR" altLang="en-US" dirty="0"/>
              <a:t>개 약 </a:t>
            </a:r>
            <a:r>
              <a:rPr lang="en-US" altLang="ko-KR" dirty="0"/>
              <a:t>40</a:t>
            </a:r>
            <a:r>
              <a:rPr lang="ko-KR" altLang="en-US" dirty="0"/>
              <a:t>분 분량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오디오 파일이름</a:t>
            </a:r>
            <a:r>
              <a:rPr lang="en-US" altLang="ko-KR" dirty="0"/>
              <a:t>|</a:t>
            </a:r>
            <a:r>
              <a:rPr lang="ko-KR" altLang="en-US" dirty="0" err="1"/>
              <a:t>발화텍스트내용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모델에 </a:t>
            </a:r>
            <a:r>
              <a:rPr lang="en-US" altLang="ko-KR" dirty="0"/>
              <a:t>raw </a:t>
            </a:r>
            <a:r>
              <a:rPr lang="ko-KR" altLang="en-US" dirty="0"/>
              <a:t>데이터 넣으면 전처리와 학습 동시에 이뤄짐</a:t>
            </a:r>
            <a:endParaRPr lang="en-US" altLang="ko-KR" dirty="0"/>
          </a:p>
        </p:txBody>
      </p:sp>
      <p:sp>
        <p:nvSpPr>
          <p:cNvPr id="16" name="실행 단추: 돌아가기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E398673-7007-D51A-431E-1CC3230BE8E1}"/>
              </a:ext>
            </a:extLst>
          </p:cNvPr>
          <p:cNvSpPr/>
          <p:nvPr/>
        </p:nvSpPr>
        <p:spPr>
          <a:xfrm>
            <a:off x="0" y="6294118"/>
            <a:ext cx="559836" cy="563882"/>
          </a:xfrm>
          <a:prstGeom prst="actionButtonRetur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B9431C-1B55-188E-4EC4-953C1D7D3169}"/>
              </a:ext>
            </a:extLst>
          </p:cNvPr>
          <p:cNvCxnSpPr>
            <a:cxnSpLocks/>
          </p:cNvCxnSpPr>
          <p:nvPr/>
        </p:nvCxnSpPr>
        <p:spPr>
          <a:xfrm>
            <a:off x="237512" y="654050"/>
            <a:ext cx="11484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1E452-A920-7036-400F-334B8C53EC23}"/>
              </a:ext>
            </a:extLst>
          </p:cNvPr>
          <p:cNvSpPr/>
          <p:nvPr/>
        </p:nvSpPr>
        <p:spPr>
          <a:xfrm>
            <a:off x="398080" y="357749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ABA6C8-8043-3083-A48E-EAD6636C7BB6}"/>
              </a:ext>
            </a:extLst>
          </p:cNvPr>
          <p:cNvSpPr txBox="1"/>
          <p:nvPr/>
        </p:nvSpPr>
        <p:spPr>
          <a:xfrm>
            <a:off x="-209528" y="137237"/>
            <a:ext cx="654110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3200" b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수행 결과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126E2-2811-6B86-F331-FCF01ADC30A4}"/>
              </a:ext>
            </a:extLst>
          </p:cNvPr>
          <p:cNvGrpSpPr/>
          <p:nvPr/>
        </p:nvGrpSpPr>
        <p:grpSpPr>
          <a:xfrm>
            <a:off x="7081127" y="217510"/>
            <a:ext cx="4640385" cy="424230"/>
            <a:chOff x="7673749" y="229820"/>
            <a:chExt cx="4640385" cy="4242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FB3AB99-C4F7-9883-A853-D8B72450CAB8}"/>
                </a:ext>
              </a:extLst>
            </p:cNvPr>
            <p:cNvSpPr/>
            <p:nvPr/>
          </p:nvSpPr>
          <p:spPr>
            <a:xfrm>
              <a:off x="7673749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en-US" altLang="ko-KR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EDA</a:t>
              </a:r>
              <a:endParaRPr lang="ko-KR" altLang="en-US" sz="1600" b="1" dirty="0">
                <a:ln w="190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3482E5-C217-B9A9-7141-C7509DF822C1}"/>
                </a:ext>
              </a:extLst>
            </p:cNvPr>
            <p:cNvSpPr/>
            <p:nvPr/>
          </p:nvSpPr>
          <p:spPr>
            <a:xfrm>
              <a:off x="8601826" y="229820"/>
              <a:ext cx="928077" cy="424230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모델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F575E5-0A42-9EDC-B228-A213344706D2}"/>
                </a:ext>
              </a:extLst>
            </p:cNvPr>
            <p:cNvSpPr/>
            <p:nvPr/>
          </p:nvSpPr>
          <p:spPr>
            <a:xfrm>
              <a:off x="9529903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F1E245-3F94-E9A3-909F-85B6124C8BFF}"/>
                </a:ext>
              </a:extLst>
            </p:cNvPr>
            <p:cNvSpPr/>
            <p:nvPr/>
          </p:nvSpPr>
          <p:spPr>
            <a:xfrm>
              <a:off x="10457980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평가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759F19-C59E-3DB7-F647-815F52DEE2F7}"/>
                </a:ext>
              </a:extLst>
            </p:cNvPr>
            <p:cNvSpPr/>
            <p:nvPr/>
          </p:nvSpPr>
          <p:spPr>
            <a:xfrm>
              <a:off x="11386057" y="229820"/>
              <a:ext cx="928077" cy="4242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>
                <a:defRPr/>
              </a:pPr>
              <a:r>
                <a:rPr lang="ko-KR" altLang="en-US" sz="1600" b="1" dirty="0">
                  <a:ln w="1905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DE80F7-5F62-7EA6-45ED-8C4618DF2B0E}"/>
              </a:ext>
            </a:extLst>
          </p:cNvPr>
          <p:cNvGrpSpPr/>
          <p:nvPr/>
        </p:nvGrpSpPr>
        <p:grpSpPr>
          <a:xfrm>
            <a:off x="-401215" y="670947"/>
            <a:ext cx="2883079" cy="1562013"/>
            <a:chOff x="177947" y="1170864"/>
            <a:chExt cx="2883079" cy="15620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B3C1CD3-9D7B-31CB-DB5A-350539C4968A}"/>
                </a:ext>
              </a:extLst>
            </p:cNvPr>
            <p:cNvGrpSpPr/>
            <p:nvPr/>
          </p:nvGrpSpPr>
          <p:grpSpPr>
            <a:xfrm>
              <a:off x="209577" y="1170864"/>
              <a:ext cx="2851449" cy="632069"/>
              <a:chOff x="237512" y="758485"/>
              <a:chExt cx="2851449" cy="63206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D739612-4ACC-8BE4-5E56-AE74A5EB08BC}"/>
                  </a:ext>
                </a:extLst>
              </p:cNvPr>
              <p:cNvSpPr/>
              <p:nvPr/>
            </p:nvSpPr>
            <p:spPr>
              <a:xfrm>
                <a:off x="237512" y="976530"/>
                <a:ext cx="2851449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Model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7E07B2-05FF-73B5-522A-7053D100B956}"/>
                  </a:ext>
                </a:extLst>
              </p:cNvPr>
              <p:cNvGrpSpPr/>
              <p:nvPr/>
            </p:nvGrpSpPr>
            <p:grpSpPr>
              <a:xfrm>
                <a:off x="1102624" y="758485"/>
                <a:ext cx="1121223" cy="560612"/>
                <a:chOff x="3650341" y="2960911"/>
                <a:chExt cx="4557486" cy="2278743"/>
              </a:xfrm>
            </p:grpSpPr>
            <p:sp>
              <p:nvSpPr>
                <p:cNvPr id="12" name="오른쪽 대괄호 11">
                  <a:extLst>
                    <a:ext uri="{FF2B5EF4-FFF2-40B4-BE49-F238E27FC236}">
                      <a16:creationId xmlns:a16="http://schemas.microsoft.com/office/drawing/2014/main" id="{158F340A-4214-5053-D8D3-6D9EFBA4CAED}"/>
                    </a:ext>
                  </a:extLst>
                </p:cNvPr>
                <p:cNvSpPr/>
                <p:nvPr/>
              </p:nvSpPr>
              <p:spPr>
                <a:xfrm rot="16200000">
                  <a:off x="4789712" y="1821540"/>
                  <a:ext cx="2278743" cy="4557486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오른쪽 대괄호 13">
                  <a:extLst>
                    <a:ext uri="{FF2B5EF4-FFF2-40B4-BE49-F238E27FC236}">
                      <a16:creationId xmlns:a16="http://schemas.microsoft.com/office/drawing/2014/main" id="{2670A24A-3533-6E1D-0003-F702016A2473}"/>
                    </a:ext>
                  </a:extLst>
                </p:cNvPr>
                <p:cNvSpPr/>
                <p:nvPr/>
              </p:nvSpPr>
              <p:spPr>
                <a:xfrm rot="16200000">
                  <a:off x="5184318" y="3005358"/>
                  <a:ext cx="1489531" cy="2979062"/>
                </a:xfrm>
                <a:prstGeom prst="rightBracket">
                  <a:avLst>
                    <a:gd name="adj" fmla="val 104667"/>
                  </a:avLst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E293A1-E174-E643-9411-D58B5AC271A1}"/>
                </a:ext>
              </a:extLst>
            </p:cNvPr>
            <p:cNvSpPr/>
            <p:nvPr/>
          </p:nvSpPr>
          <p:spPr>
            <a:xfrm>
              <a:off x="177947" y="1949521"/>
              <a:ext cx="2851449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모델 소개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-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Tmon몬소리 Black" panose="02000A03000000000000"/>
                </a:rPr>
                <a:t>TTS</a:t>
              </a:r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C747EE1-2F62-5377-AF30-F0CB352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와이드스크린</PresentationFormat>
  <Paragraphs>183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MINGYU</dc:creator>
  <cp:lastModifiedBy>HWANG MINGYU</cp:lastModifiedBy>
  <cp:revision>1</cp:revision>
  <dcterms:created xsi:type="dcterms:W3CDTF">2023-05-23T08:54:52Z</dcterms:created>
  <dcterms:modified xsi:type="dcterms:W3CDTF">2023-05-23T08:55:20Z</dcterms:modified>
</cp:coreProperties>
</file>