
<file path=[Content_Types].xml><?xml version="1.0" encoding="utf-8"?>
<Types xmlns="http://schemas.openxmlformats.org/package/2006/content-types">
  <Default Extension="emf" ContentType="image/x-emf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/>
    <p:restoredTop sz="94658"/>
  </p:normalViewPr>
  <p:slideViewPr>
    <p:cSldViewPr>
      <p:cViewPr varScale="1">
        <p:scale>
          <a:sx n="97" d="100"/>
          <a:sy n="97" d="100"/>
        </p:scale>
        <p:origin x="8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B882-C714-4C54-B843-AE36E36CFB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BF5E-9198-4649-810B-0E7214238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dirty="0">
            <a:solidFill>
              <a:schemeClr val="bg1"/>
            </a:solidFill>
          </a:endParaRPr>
        </a:p>
      </dgm:t>
    </dgm:pt>
    <dgm:pt modelId="{D5125D53-E5BD-446C-8E55-AEA29C21DE5F}" type="parTrans" cxnId="{1C1F646A-DF69-4401-B34A-E01A148AB55E}">
      <dgm:prSet/>
      <dgm:spPr/>
      <dgm:t>
        <a:bodyPr/>
        <a:lstStyle/>
        <a:p>
          <a:endParaRPr lang="en-US"/>
        </a:p>
      </dgm:t>
    </dgm:pt>
    <dgm:pt modelId="{482F7137-C566-4106-8A15-284AAC1DAB0B}" type="sibTrans" cxnId="{1C1F646A-DF69-4401-B34A-E01A148AB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67F31-22AB-44EA-BE2B-B7B00B8F1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Only few exceptional years where revenue decreased.</a:t>
          </a:r>
          <a:endParaRPr lang="en-US" sz="2000" dirty="0">
            <a:solidFill>
              <a:schemeClr val="bg1"/>
            </a:solidFill>
          </a:endParaRPr>
        </a:p>
      </dgm:t>
    </dgm:pt>
    <dgm:pt modelId="{6360C0E9-9B66-4797-8F70-6DCBF3D90B10}" type="parTrans" cxnId="{A33E0102-B233-4B1A-BD37-947CF4C29768}">
      <dgm:prSet/>
      <dgm:spPr/>
      <dgm:t>
        <a:bodyPr/>
        <a:lstStyle/>
        <a:p>
          <a:endParaRPr lang="en-US"/>
        </a:p>
      </dgm:t>
    </dgm:pt>
    <dgm:pt modelId="{8DD18575-436B-4CD8-818B-91083B774029}" type="sibTrans" cxnId="{A33E0102-B233-4B1A-BD37-947CF4C29768}">
      <dgm:prSet/>
      <dgm:spPr/>
      <dgm:t>
        <a:bodyPr/>
        <a:lstStyle/>
        <a:p>
          <a:endParaRPr lang="en-US"/>
        </a:p>
      </dgm:t>
    </dgm:pt>
    <dgm:pt modelId="{A1B3374C-C415-4CDC-AFAF-CC18787C181E}" type="pres">
      <dgm:prSet presAssocID="{277CB882-C714-4C54-B843-AE36E36CFBDF}" presName="root" presStyleCnt="0">
        <dgm:presLayoutVars>
          <dgm:dir/>
          <dgm:resizeHandles val="exact"/>
        </dgm:presLayoutVars>
      </dgm:prSet>
      <dgm:spPr/>
    </dgm:pt>
    <dgm:pt modelId="{FF8F38CE-5C6E-45CB-A599-566FE47191DE}" type="pres">
      <dgm:prSet presAssocID="{277CB882-C714-4C54-B843-AE36E36CFBDF}" presName="container" presStyleCnt="0">
        <dgm:presLayoutVars>
          <dgm:dir/>
          <dgm:resizeHandles val="exact"/>
        </dgm:presLayoutVars>
      </dgm:prSet>
      <dgm:spPr/>
    </dgm:pt>
    <dgm:pt modelId="{EB81DDA8-0E27-46EC-9B9B-D27742FDF822}" type="pres">
      <dgm:prSet presAssocID="{743EBF5E-9198-4649-810B-0E72142381B2}" presName="compNode" presStyleCnt="0"/>
      <dgm:spPr/>
    </dgm:pt>
    <dgm:pt modelId="{D2578567-A23C-4DA4-AE37-ED5E56306119}" type="pres">
      <dgm:prSet presAssocID="{743EBF5E-9198-4649-810B-0E72142381B2}" presName="iconBgRect" presStyleLbl="bgShp" presStyleIdx="0" presStyleCnt="2" custLinFactNeighborY="-67530"/>
      <dgm:spPr/>
    </dgm:pt>
    <dgm:pt modelId="{53584635-9389-4C6E-9151-FF86B569A6AE}" type="pres">
      <dgm:prSet presAssocID="{743EBF5E-9198-4649-810B-0E72142381B2}" presName="iconRect" presStyleLbl="node1" presStyleIdx="0" presStyleCnt="2" custLinFactY="-1749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DB0AD-CED0-441E-8B1F-12DD121DE823}" type="pres">
      <dgm:prSet presAssocID="{743EBF5E-9198-4649-810B-0E72142381B2}" presName="spaceRect" presStyleCnt="0"/>
      <dgm:spPr/>
    </dgm:pt>
    <dgm:pt modelId="{8CE65565-D9D4-47C8-959B-132C47E82B2B}" type="pres">
      <dgm:prSet presAssocID="{743EBF5E-9198-4649-810B-0E72142381B2}" presName="textRect" presStyleLbl="revTx" presStyleIdx="0" presStyleCnt="2" custLinFactNeighborY="-67530">
        <dgm:presLayoutVars>
          <dgm:chMax val="1"/>
          <dgm:chPref val="1"/>
        </dgm:presLayoutVars>
      </dgm:prSet>
      <dgm:spPr/>
    </dgm:pt>
    <dgm:pt modelId="{207C54DA-99A0-42B6-9B4E-3B5D67ADFA6A}" type="pres">
      <dgm:prSet presAssocID="{482F7137-C566-4106-8A15-284AAC1DAB0B}" presName="sibTrans" presStyleLbl="sibTrans2D1" presStyleIdx="0" presStyleCnt="0"/>
      <dgm:spPr/>
    </dgm:pt>
    <dgm:pt modelId="{876F3570-214D-4FAB-9E05-98E382BB03E0}" type="pres">
      <dgm:prSet presAssocID="{B1467F31-22AB-44EA-BE2B-B7B00B8F17F7}" presName="compNode" presStyleCnt="0"/>
      <dgm:spPr/>
    </dgm:pt>
    <dgm:pt modelId="{D556A61A-6231-4C84-A5F4-A8338A1188A6}" type="pres">
      <dgm:prSet presAssocID="{B1467F31-22AB-44EA-BE2B-B7B00B8F17F7}" presName="iconBgRect" presStyleLbl="bgShp" presStyleIdx="1" presStyleCnt="2" custLinFactNeighborY="50502"/>
      <dgm:spPr/>
    </dgm:pt>
    <dgm:pt modelId="{A2DDF3FE-D0A9-4AB0-868C-DD813E8D4607}" type="pres">
      <dgm:prSet presAssocID="{B1467F31-22AB-44EA-BE2B-B7B00B8F17F7}" presName="iconRect" presStyleLbl="node1" presStyleIdx="1" presStyleCnt="2" custLinFactNeighborY="74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3B142A31-3CF5-4226-90E8-A781BC41CA98}" type="pres">
      <dgm:prSet presAssocID="{B1467F31-22AB-44EA-BE2B-B7B00B8F17F7}" presName="spaceRect" presStyleCnt="0"/>
      <dgm:spPr/>
    </dgm:pt>
    <dgm:pt modelId="{62781D82-EE69-412E-9F24-F19012448BF0}" type="pres">
      <dgm:prSet presAssocID="{B1467F31-22AB-44EA-BE2B-B7B00B8F17F7}" presName="textRect" presStyleLbl="revTx" presStyleIdx="1" presStyleCnt="2" custLinFactNeighborY="72122">
        <dgm:presLayoutVars>
          <dgm:chMax val="1"/>
          <dgm:chPref val="1"/>
        </dgm:presLayoutVars>
      </dgm:prSet>
      <dgm:spPr/>
    </dgm:pt>
  </dgm:ptLst>
  <dgm:cxnLst>
    <dgm:cxn modelId="{A33E0102-B233-4B1A-BD37-947CF4C29768}" srcId="{277CB882-C714-4C54-B843-AE36E36CFBDF}" destId="{B1467F31-22AB-44EA-BE2B-B7B00B8F17F7}" srcOrd="1" destOrd="0" parTransId="{6360C0E9-9B66-4797-8F70-6DCBF3D90B10}" sibTransId="{8DD18575-436B-4CD8-818B-91083B774029}"/>
    <dgm:cxn modelId="{1C1F646A-DF69-4401-B34A-E01A148AB55E}" srcId="{277CB882-C714-4C54-B843-AE36E36CFBDF}" destId="{743EBF5E-9198-4649-810B-0E72142381B2}" srcOrd="0" destOrd="0" parTransId="{D5125D53-E5BD-446C-8E55-AEA29C21DE5F}" sibTransId="{482F7137-C566-4106-8A15-284AAC1DAB0B}"/>
    <dgm:cxn modelId="{B8485078-151E-4AF0-8539-85BCA834A44B}" type="presOf" srcId="{B1467F31-22AB-44EA-BE2B-B7B00B8F17F7}" destId="{62781D82-EE69-412E-9F24-F19012448BF0}" srcOrd="0" destOrd="0" presId="urn:microsoft.com/office/officeart/2018/2/layout/IconCircleList"/>
    <dgm:cxn modelId="{81798897-FD36-4F6C-BD30-6F0CCB44C5FD}" type="presOf" srcId="{277CB882-C714-4C54-B843-AE36E36CFBDF}" destId="{A1B3374C-C415-4CDC-AFAF-CC18787C181E}" srcOrd="0" destOrd="0" presId="urn:microsoft.com/office/officeart/2018/2/layout/IconCircleList"/>
    <dgm:cxn modelId="{3ACC29AC-A424-43BD-AE78-6A3F878587FC}" type="presOf" srcId="{482F7137-C566-4106-8A15-284AAC1DAB0B}" destId="{207C54DA-99A0-42B6-9B4E-3B5D67ADFA6A}" srcOrd="0" destOrd="0" presId="urn:microsoft.com/office/officeart/2018/2/layout/IconCircleList"/>
    <dgm:cxn modelId="{3582FDDC-1F47-41BC-B8EC-6D06780BA1EE}" type="presOf" srcId="{743EBF5E-9198-4649-810B-0E72142381B2}" destId="{8CE65565-D9D4-47C8-959B-132C47E82B2B}" srcOrd="0" destOrd="0" presId="urn:microsoft.com/office/officeart/2018/2/layout/IconCircleList"/>
    <dgm:cxn modelId="{392F2ADA-6A34-4EB3-9A8A-45CA0BCE2EB1}" type="presParOf" srcId="{A1B3374C-C415-4CDC-AFAF-CC18787C181E}" destId="{FF8F38CE-5C6E-45CB-A599-566FE47191DE}" srcOrd="0" destOrd="0" presId="urn:microsoft.com/office/officeart/2018/2/layout/IconCircleList"/>
    <dgm:cxn modelId="{A72D006B-FBE0-48D2-9567-D0E13A8187D1}" type="presParOf" srcId="{FF8F38CE-5C6E-45CB-A599-566FE47191DE}" destId="{EB81DDA8-0E27-46EC-9B9B-D27742FDF822}" srcOrd="0" destOrd="0" presId="urn:microsoft.com/office/officeart/2018/2/layout/IconCircleList"/>
    <dgm:cxn modelId="{94667098-1215-4BE5-9292-40C0919AA57C}" type="presParOf" srcId="{EB81DDA8-0E27-46EC-9B9B-D27742FDF822}" destId="{D2578567-A23C-4DA4-AE37-ED5E56306119}" srcOrd="0" destOrd="0" presId="urn:microsoft.com/office/officeart/2018/2/layout/IconCircleList"/>
    <dgm:cxn modelId="{CA7D9659-BFC4-4E44-BD04-1A8C377923A0}" type="presParOf" srcId="{EB81DDA8-0E27-46EC-9B9B-D27742FDF822}" destId="{53584635-9389-4C6E-9151-FF86B569A6AE}" srcOrd="1" destOrd="0" presId="urn:microsoft.com/office/officeart/2018/2/layout/IconCircleList"/>
    <dgm:cxn modelId="{AEB66966-85BC-46D8-A73C-5BD0614B6363}" type="presParOf" srcId="{EB81DDA8-0E27-46EC-9B9B-D27742FDF822}" destId="{318DB0AD-CED0-441E-8B1F-12DD121DE823}" srcOrd="2" destOrd="0" presId="urn:microsoft.com/office/officeart/2018/2/layout/IconCircleList"/>
    <dgm:cxn modelId="{063E2668-4164-47F0-883B-784630B8E09B}" type="presParOf" srcId="{EB81DDA8-0E27-46EC-9B9B-D27742FDF822}" destId="{8CE65565-D9D4-47C8-959B-132C47E82B2B}" srcOrd="3" destOrd="0" presId="urn:microsoft.com/office/officeart/2018/2/layout/IconCircleList"/>
    <dgm:cxn modelId="{A21B7EDF-5306-4454-B9BD-4718C6A8BAA0}" type="presParOf" srcId="{FF8F38CE-5C6E-45CB-A599-566FE47191DE}" destId="{207C54DA-99A0-42B6-9B4E-3B5D67ADFA6A}" srcOrd="1" destOrd="0" presId="urn:microsoft.com/office/officeart/2018/2/layout/IconCircleList"/>
    <dgm:cxn modelId="{0841E079-9439-4983-B148-27D6761F6618}" type="presParOf" srcId="{FF8F38CE-5C6E-45CB-A599-566FE47191DE}" destId="{876F3570-214D-4FAB-9E05-98E382BB03E0}" srcOrd="2" destOrd="0" presId="urn:microsoft.com/office/officeart/2018/2/layout/IconCircleList"/>
    <dgm:cxn modelId="{ED1AF461-A5A7-4E6E-9065-5F1258F30D01}" type="presParOf" srcId="{876F3570-214D-4FAB-9E05-98E382BB03E0}" destId="{D556A61A-6231-4C84-A5F4-A8338A1188A6}" srcOrd="0" destOrd="0" presId="urn:microsoft.com/office/officeart/2018/2/layout/IconCircleList"/>
    <dgm:cxn modelId="{CC3F20D2-8F0B-491A-820D-5B1C84D60FE1}" type="presParOf" srcId="{876F3570-214D-4FAB-9E05-98E382BB03E0}" destId="{A2DDF3FE-D0A9-4AB0-868C-DD813E8D4607}" srcOrd="1" destOrd="0" presId="urn:microsoft.com/office/officeart/2018/2/layout/IconCircleList"/>
    <dgm:cxn modelId="{564F87A8-8D7E-446D-A72A-C13694B516C7}" type="presParOf" srcId="{876F3570-214D-4FAB-9E05-98E382BB03E0}" destId="{3B142A31-3CF5-4226-90E8-A781BC41CA98}" srcOrd="2" destOrd="0" presId="urn:microsoft.com/office/officeart/2018/2/layout/IconCircleList"/>
    <dgm:cxn modelId="{D89A532E-9840-491A-9449-B2828BB88AD1}" type="presParOf" srcId="{876F3570-214D-4FAB-9E05-98E382BB03E0}" destId="{62781D82-EE69-412E-9F24-F19012448B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8567-A23C-4DA4-AE37-ED5E56306119}">
      <dsp:nvSpPr>
        <dsp:cNvPr id="0" name=""/>
        <dsp:cNvSpPr/>
      </dsp:nvSpPr>
      <dsp:spPr>
        <a:xfrm>
          <a:off x="647509" y="820720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4635-9389-4C6E-9151-FF86B569A6AE}">
      <dsp:nvSpPr>
        <dsp:cNvPr id="0" name=""/>
        <dsp:cNvSpPr/>
      </dsp:nvSpPr>
      <dsp:spPr>
        <a:xfrm>
          <a:off x="795838" y="964674"/>
          <a:ext cx="409671" cy="40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5565-D9D4-47C8-959B-132C47E82B2B}">
      <dsp:nvSpPr>
        <dsp:cNvPr id="0" name=""/>
        <dsp:cNvSpPr/>
      </dsp:nvSpPr>
      <dsp:spPr>
        <a:xfrm>
          <a:off x="1505195" y="820720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820720"/>
        <a:ext cx="1664919" cy="706329"/>
      </dsp:txXfrm>
    </dsp:sp>
    <dsp:sp modelId="{D556A61A-6231-4C84-A5F4-A8338A1188A6}">
      <dsp:nvSpPr>
        <dsp:cNvPr id="0" name=""/>
        <dsp:cNvSpPr/>
      </dsp:nvSpPr>
      <dsp:spPr>
        <a:xfrm>
          <a:off x="647509" y="2653179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F3FE-D0A9-4AB0-868C-DD813E8D4607}">
      <dsp:nvSpPr>
        <dsp:cNvPr id="0" name=""/>
        <dsp:cNvSpPr/>
      </dsp:nvSpPr>
      <dsp:spPr>
        <a:xfrm>
          <a:off x="795838" y="2748691"/>
          <a:ext cx="409671" cy="40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1D82-EE69-412E-9F24-F19012448BF0}">
      <dsp:nvSpPr>
        <dsp:cNvPr id="0" name=""/>
        <dsp:cNvSpPr/>
      </dsp:nvSpPr>
      <dsp:spPr>
        <a:xfrm>
          <a:off x="1505195" y="2805887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Only few exceptional years where revenue decreased.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2805887"/>
        <a:ext cx="1664919" cy="70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23A0-AE6B-44BD-8839-EB5E58EFA530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9032-802B-4639-BD74-0F3054C0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emf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emf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0.emf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6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12.emf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tharshani/DSC640/tree/master/Week_5_6" TargetMode="External"/><Relationship Id="rId3" Type="http://schemas.openxmlformats.org/officeDocument/2006/relationships/slideLayout" Target="../slideLayouts/slideLayout6.xml"/><Relationship Id="rId7" Type="http://schemas.openxmlformats.org/officeDocument/2006/relationships/hyperlink" Target="http://www.baaa-acro.com/statistics" TargetMode="Externa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hyperlink" Target="https://www-fars.nhtsa.dot.gov/Trends/TrendsGeneral.aspx" TargetMode="External"/><Relationship Id="rId5" Type="http://schemas.openxmlformats.org/officeDocument/2006/relationships/hyperlink" Target="https://github.com/fivethirtyeight/data/tree/master/airline-safety" TargetMode="External"/><Relationship Id="rId4" Type="http://schemas.openxmlformats.org/officeDocument/2006/relationships/hyperlink" Target="http://web.mit.edu/airlinedata/www/Traffic&amp;Capacity.ht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in Airline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- Presentation</a:t>
            </a:r>
          </a:p>
        </p:txBody>
      </p:sp>
      <p:pic>
        <p:nvPicPr>
          <p:cNvPr id="4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5C14-60E1-E748-8EF2-B218A77EFCE5}"/>
              </a:ext>
            </a:extLst>
          </p:cNvPr>
          <p:cNvSpPr txBox="1"/>
          <p:nvPr/>
        </p:nvSpPr>
        <p:spPr>
          <a:xfrm>
            <a:off x="448965" y="599302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Shani Kumar </a:t>
            </a:r>
          </a:p>
        </p:txBody>
      </p:sp>
      <p:pic>
        <p:nvPicPr>
          <p:cNvPr id="6" name="Audio Recording Nov 21, 2020 at 8:24:27 PM" descr="Audio Recording Nov 21, 2020 at 8:24:27 PM">
            <a:hlinkClick r:id="" action="ppaction://media"/>
            <a:extLst>
              <a:ext uri="{FF2B5EF4-FFF2-40B4-BE49-F238E27FC236}">
                <a16:creationId xmlns:a16="http://schemas.microsoft.com/office/drawing/2014/main" id="{E9AE839D-CC24-E845-9DC1-3C0A73E91F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Fatalities, Incidents &amp; Fatal Accidents 1985-99 vs 2000-14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47" y="1901949"/>
            <a:ext cx="3817625" cy="3359509"/>
          </a:xfrm>
        </p:spPr>
        <p:txBody>
          <a:bodyPr/>
          <a:lstStyle/>
          <a:p>
            <a:r>
              <a:rPr lang="en-US" sz="2000" dirty="0"/>
              <a:t>Fatalities almost reduced by 50%</a:t>
            </a:r>
          </a:p>
          <a:p>
            <a:r>
              <a:rPr lang="en-US" sz="2000" dirty="0"/>
              <a:t>Less Incidents as compared to year 1985-99</a:t>
            </a:r>
          </a:p>
          <a:p>
            <a:r>
              <a:rPr lang="en-US" sz="2000" dirty="0"/>
              <a:t>Very less Fatal-Incidents in 2000-14</a:t>
            </a:r>
          </a:p>
        </p:txBody>
      </p:sp>
      <p:pic>
        <p:nvPicPr>
          <p:cNvPr id="4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CBEB6-51D4-9846-8327-D9E1E19DF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90" y="1901949"/>
            <a:ext cx="4877410" cy="4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C06D-9C3B-EA42-AEE5-A8038A41D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518" y="2467269"/>
            <a:ext cx="1371600" cy="1155700"/>
          </a:xfrm>
          <a:prstGeom prst="rect">
            <a:avLst/>
          </a:prstGeom>
        </p:spPr>
      </p:pic>
      <p:pic>
        <p:nvPicPr>
          <p:cNvPr id="5" name="Audio Recording Nov 21, 2020 at 8:42:59 PM" descr="Audio Recording Nov 21, 2020 at 8:42:59 PM">
            <a:hlinkClick r:id="" action="ppaction://media"/>
            <a:extLst>
              <a:ext uri="{FF2B5EF4-FFF2-40B4-BE49-F238E27FC236}">
                <a16:creationId xmlns:a16="http://schemas.microsoft.com/office/drawing/2014/main" id="{6AA8CC2A-40B0-144A-98E8-9F3C29BF54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24F04-E206-4342-A258-A84225F83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368" y="1901950"/>
            <a:ext cx="4805632" cy="35122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vs Automobile Crashes over years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in airline industry is reducing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not reducing as constantly in automobile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Very less crashes in airlines industry as compared to automobile industry.</a:t>
            </a:r>
          </a:p>
        </p:txBody>
      </p:sp>
      <p:pic>
        <p:nvPicPr>
          <p:cNvPr id="2" name="Audio Recording Nov 21, 2020 at 8:46:47 PM" descr="Audio Recording Nov 21, 2020 at 8:46:47 PM">
            <a:hlinkClick r:id="" action="ppaction://media"/>
            <a:extLst>
              <a:ext uri="{FF2B5EF4-FFF2-40B4-BE49-F238E27FC236}">
                <a16:creationId xmlns:a16="http://schemas.microsoft.com/office/drawing/2014/main" id="{00A73866-9ADF-8C40-B740-9D3241CF7E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Fatal Incidents: 1985-99 vs. 2000-14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1008245"/>
          </a:xfrm>
        </p:spPr>
        <p:txBody>
          <a:bodyPr>
            <a:noAutofit/>
          </a:bodyPr>
          <a:lstStyle/>
          <a:p>
            <a:r>
              <a:rPr lang="en-US" sz="2000" dirty="0"/>
              <a:t>We can see number of incidents happened reduced in 2000-14 for all the airlines. </a:t>
            </a:r>
          </a:p>
          <a:p>
            <a:r>
              <a:rPr lang="en-US" sz="2000" dirty="0"/>
              <a:t>Many airlines reduced their count to zero.</a:t>
            </a:r>
          </a:p>
        </p:txBody>
      </p:sp>
      <p:pic>
        <p:nvPicPr>
          <p:cNvPr id="6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8A38-0E80-7245-9FE9-5B92C3FD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067" y="2360065"/>
            <a:ext cx="7657083" cy="4482490"/>
          </a:xfrm>
          <a:prstGeom prst="rect">
            <a:avLst/>
          </a:prstGeom>
        </p:spPr>
      </p:pic>
      <p:pic>
        <p:nvPicPr>
          <p:cNvPr id="2" name="Audio Recording Nov 21, 2020 at 8:50:38 PM" descr="Audio Recording Nov 21, 2020 at 8:50:38 PM">
            <a:hlinkClick r:id="" action="ppaction://media"/>
            <a:extLst>
              <a:ext uri="{FF2B5EF4-FFF2-40B4-BE49-F238E27FC236}">
                <a16:creationId xmlns:a16="http://schemas.microsoft.com/office/drawing/2014/main" id="{CA2E33E7-FEFB-E340-AB54-8010EC44EB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Airlines with Most Fatalities in 2000-14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airlines with most fatalities in 2000-14.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Malaysia Airlines had maximum fatalities.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American*, Air France, Kenya Airways and China Airlines are among top 5 airlines with most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FAA3-CD57-5548-89F3-C8B2D45C2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771" y="1749245"/>
            <a:ext cx="4819229" cy="5108756"/>
          </a:xfrm>
          <a:prstGeom prst="rect">
            <a:avLst/>
          </a:prstGeom>
        </p:spPr>
      </p:pic>
      <p:pic>
        <p:nvPicPr>
          <p:cNvPr id="2" name="Audio Recording Nov 21, 2020 at 8:53:25 PM" descr="Audio Recording Nov 21, 2020 at 8:53:25 PM">
            <a:hlinkClick r:id="" action="ppaction://media"/>
            <a:extLst>
              <a:ext uri="{FF2B5EF4-FFF2-40B4-BE49-F238E27FC236}">
                <a16:creationId xmlns:a16="http://schemas.microsoft.com/office/drawing/2014/main" id="{65EEECA0-5D5C-CB4C-B5FA-2BAA7E9EE4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3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Departed Seats by Year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departed seats for different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LLC (Southwest, JetBlue, AirTran, Frontier &amp; Virgin America) &amp; Other (Alaska, Hawaiian, Spirit &amp; Allegiant) departed seats increasing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Networks like American, Continental, Delta, Northwest, United, US Airways, America West from 2000-08 there was decline in departed seats but then it started increasing linearly.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AF44-7FE5-5641-98E3-32AA8A76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295" y="1901949"/>
            <a:ext cx="4679959" cy="4300503"/>
          </a:xfrm>
          <a:prstGeom prst="rect">
            <a:avLst/>
          </a:prstGeom>
        </p:spPr>
      </p:pic>
      <p:pic>
        <p:nvPicPr>
          <p:cNvPr id="2" name="Audio Recording Nov 21, 2020 at 8:57:09 PM" descr="Audio Recording Nov 21, 2020 at 8:57:09 PM">
            <a:hlinkClick r:id="" action="ppaction://media"/>
            <a:extLst>
              <a:ext uri="{FF2B5EF4-FFF2-40B4-BE49-F238E27FC236}">
                <a16:creationId xmlns:a16="http://schemas.microsoft.com/office/drawing/2014/main" id="{5A2DA07B-1460-2548-963E-1E7AD78531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0A533A-0105-CC4B-AC34-168BE61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Operating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BC5D1-5ABD-2348-91EF-E7841680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885" y="1901949"/>
            <a:ext cx="5030115" cy="440058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25D4C8-6C71-4F6D-AB2E-359F1FE3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3272"/>
              </p:ext>
            </p:extLst>
          </p:nvPr>
        </p:nvGraphicFramePr>
        <p:xfrm>
          <a:off x="447847" y="1901949"/>
          <a:ext cx="3817625" cy="430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Audio Recording Nov 21, 2020 at 8:58:03 PM" descr="Audio Recording Nov 21, 2020 at 8:58:03 PM">
            <a:hlinkClick r:id="" action="ppaction://media"/>
            <a:extLst>
              <a:ext uri="{FF2B5EF4-FFF2-40B4-BE49-F238E27FC236}">
                <a16:creationId xmlns:a16="http://schemas.microsoft.com/office/drawing/2014/main" id="{A35256BB-5240-9E48-ACE4-8C2C6FED83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7AC08D-B4AE-6149-B77E-C21B61D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E562B-64A6-C543-899D-611D11A1E450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636368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 Industry is growing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technology advancing in airline industry we are seeing less and less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People are traveling more and more through airlines.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Airlines companies are learning from experience and enforcing good safety measures to avoid incidents.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As the industry growing, revenue increasing they can focus more on safety measures as well.</a:t>
            </a:r>
          </a:p>
        </p:txBody>
      </p:sp>
      <p:pic>
        <p:nvPicPr>
          <p:cNvPr id="2" name="Audio Recording Nov 21, 2020 at 9:00:55 PM" descr="Audio Recording Nov 21, 2020 at 9:00:55 PM">
            <a:hlinkClick r:id="" action="ppaction://media"/>
            <a:extLst>
              <a:ext uri="{FF2B5EF4-FFF2-40B4-BE49-F238E27FC236}">
                <a16:creationId xmlns:a16="http://schemas.microsoft.com/office/drawing/2014/main" id="{93941FA7-B6A0-944C-9C41-77BF69CBBB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BB08A2-DF92-1148-9541-B19D0A8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Reference: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4E7DC5-BA8D-0D4C-A6FC-2BE1A7B8C265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789073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https://www-fars.nhtsa.dot.gov/Trends/TrendsGeneral.aspx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http://www.baaa-acro.com/statistics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https://github.com/sutharshani/DSC640/tree/master/Week_5_6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2" name="Audio Recording Nov 21, 2020 at 9:01:23 PM" descr="Audio Recording Nov 21, 2020 at 9:01:23 PM">
            <a:hlinkClick r:id="" action="ppaction://media"/>
            <a:extLst>
              <a:ext uri="{FF2B5EF4-FFF2-40B4-BE49-F238E27FC236}">
                <a16:creationId xmlns:a16="http://schemas.microsoft.com/office/drawing/2014/main" id="{9B954550-8BB5-4A42-B6D7-37ED9603D2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Macintosh PowerPoint</Application>
  <PresentationFormat>On-screen Show (4:3)</PresentationFormat>
  <Paragraphs>38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Safety in Airline Industry</vt:lpstr>
      <vt:lpstr>Fatalities, Incidents &amp; Fatal Accidents 1985-99 vs 2000-14</vt:lpstr>
      <vt:lpstr>Airline vs Automobile Crashes over years</vt:lpstr>
      <vt:lpstr>Airline Fatal Incidents: 1985-99 vs. 2000-14</vt:lpstr>
      <vt:lpstr>Airlines with Most Fatalities in 2000-14</vt:lpstr>
      <vt:lpstr>Departed Seats by Year</vt:lpstr>
      <vt:lpstr>Airline Operating Revenue</vt:lpstr>
      <vt:lpstr>Summary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 Kumar</dc:creator>
  <cp:lastModifiedBy/>
  <cp:revision>1</cp:revision>
  <dcterms:created xsi:type="dcterms:W3CDTF">2020-10-12T08:08:20Z</dcterms:created>
  <dcterms:modified xsi:type="dcterms:W3CDTF">2020-11-22T03:07:27Z</dcterms:modified>
</cp:coreProperties>
</file>