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8" r:id="rId19"/>
    <p:sldId id="274" r:id="rId20"/>
    <p:sldId id="275" r:id="rId21"/>
    <p:sldId id="276" r:id="rId22"/>
    <p:sldId id="277" r:id="rId23"/>
    <p:sldId id="279" r:id="rId24"/>
    <p:sldId id="282" r:id="rId25"/>
    <p:sldId id="283" r:id="rId26"/>
    <p:sldId id="284" r:id="rId27"/>
    <p:sldId id="280" r:id="rId28"/>
    <p:sldId id="285" r:id="rId29"/>
    <p:sldId id="286" r:id="rId30"/>
    <p:sldId id="287" r:id="rId31"/>
    <p:sldId id="281" r:id="rId32"/>
    <p:sldId id="288" r:id="rId33"/>
    <p:sldId id="289" r:id="rId34"/>
    <p:sldId id="290" r:id="rId35"/>
    <p:sldId id="291" r:id="rId36"/>
    <p:sldId id="292" r:id="rId37"/>
    <p:sldId id="293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F2BE1-BF9F-42E2-B144-8C699CBC7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F2163B-60CD-480A-BF6A-850DCDBF6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0EBDA-CE27-41E1-AF43-18F26CE5E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09B9E-D7DE-4DEF-96BA-993351FDB3A0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D1CA4-C15A-4FF1-B628-BD5B7C84B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60701-1488-4A23-A63C-ECFEC0FAB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DB81-4EBF-47BB-BA07-C208C3712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856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9F595-FB03-4823-AC21-43039BA33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8594E7-D38E-4B76-991A-55E76A1220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7A41D-4E7E-4E40-A04E-3966A0784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09B9E-D7DE-4DEF-96BA-993351FDB3A0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5CA92-48B4-4B8F-BF32-1576122A7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ED88E-CE13-402F-AA6D-BDCD9A6F7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DB81-4EBF-47BB-BA07-C208C3712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27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E9C0B9-6445-4049-A93D-4F1B3D8B6C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45A3BE-157A-4278-A3DB-286315AE32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1FFB7-41D7-43E8-8FDC-D8D5E3D43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09B9E-D7DE-4DEF-96BA-993351FDB3A0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86D58-0E60-48D4-AF2D-8B9B463EF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51344-A1B2-4395-AC20-DF7AD9C33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DB81-4EBF-47BB-BA07-C208C3712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818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89F2C-13B3-4D50-A576-65BFA8BC2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7253F-2611-49E4-AAD1-916DA47BF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94254-E314-4C90-8C1F-1AB753641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09B9E-D7DE-4DEF-96BA-993351FDB3A0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BCDB9-A580-4A58-842D-7C1CEE93D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655E5-6E9D-41B8-B9F2-6EB0D85AD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DB81-4EBF-47BB-BA07-C208C3712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306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EDE87-D145-4322-A61D-E09775D32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1B37D-6CB7-401F-B336-05E7F2B34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AF66C-94BA-4B4B-9312-58364D9C4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09B9E-D7DE-4DEF-96BA-993351FDB3A0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6B2C4-7F43-4B0D-A2F6-6651D25AA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4AD3F-113E-4883-A34D-416992063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DB81-4EBF-47BB-BA07-C208C3712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870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E8E3B-5CDB-4DC3-944F-2DCD3B971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3A1BC-B0F9-4AD3-A4F2-ECCA0D1498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AF0B1A-E4BF-4CDF-B0F5-3814D2C57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73CEC4-FF95-475E-894C-59F0C5CF6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09B9E-D7DE-4DEF-96BA-993351FDB3A0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22A057-D450-4484-B852-989A8A95A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91C8C-8401-4E7B-B5A3-90746EDCA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DB81-4EBF-47BB-BA07-C208C3712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59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922B4-9E65-4C4C-959E-B85E07EF4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47A9D-D002-4AE0-938C-8D4EFB5BC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21EEE-DBB3-4BB3-B7F4-A282F8E05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D21323-0F6E-4494-A2CC-FBDA574AF5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C01AF2-114C-4393-A85B-B74FD79F8F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63AA95-B465-411E-B2FA-BCCA70EBD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09B9E-D7DE-4DEF-96BA-993351FDB3A0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81CB43-0839-4042-8A54-11F6A3ACA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617D4C-5E34-434B-A4ED-07ABB8306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DB81-4EBF-47BB-BA07-C208C3712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5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D4AA5-2DC2-4E27-8CFC-69D02061F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E68637-5A6E-4D2F-9936-114075C8C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09B9E-D7DE-4DEF-96BA-993351FDB3A0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110794-ADA4-4261-A024-6260E9685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0BC7FD-9AC0-4B61-AE42-35CDF4EE1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DB81-4EBF-47BB-BA07-C208C3712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47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C41933-5646-4308-8D07-6360D6406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09B9E-D7DE-4DEF-96BA-993351FDB3A0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80562C-F2EF-48A7-9CA2-D7B7195EE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C02C8A-C1A6-471B-975E-D21006542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DB81-4EBF-47BB-BA07-C208C3712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538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35B9C-F74D-4365-9D18-F51C82224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15468-FE67-43CB-895C-145F27189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C23678-E80C-4D2B-9E0E-E27C50FE8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2DBA8-6435-4CC0-AB71-9E9C04E69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09B9E-D7DE-4DEF-96BA-993351FDB3A0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5763C2-5248-4CAA-B7BA-1B494351D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298DE-7A32-4128-A5AC-DDD8F893D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DB81-4EBF-47BB-BA07-C208C3712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591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ACEEB-8505-4D6F-819E-32AD80F51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E83F75-EFF2-4312-8927-BE01A6734D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1A8B99-FBCA-4EA7-96DE-D35DFC59A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9110E-A2DD-4DA6-BC32-5BDBD99DB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09B9E-D7DE-4DEF-96BA-993351FDB3A0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0350F-AEC9-4577-BB6D-7E67B8C27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DB2F41-9ACC-40C9-AB65-30072BA14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DB81-4EBF-47BB-BA07-C208C3712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70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9CB267-A22A-4191-8BDA-E7DCC8FED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A9DB1-A42C-44B1-85D7-BF259BEDB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3E9C2-AD2D-4B45-AE03-652A1D7041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09B9E-D7DE-4DEF-96BA-993351FDB3A0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A4E29-7C83-4973-8CA4-ECEEC45725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BF29B-E0EB-4576-93F4-BB905580D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EDB81-4EBF-47BB-BA07-C208C3712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604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925E6F-08E3-49DE-9A70-987B4D9021E1}"/>
              </a:ext>
            </a:extLst>
          </p:cNvPr>
          <p:cNvSpPr txBox="1"/>
          <p:nvPr/>
        </p:nvSpPr>
        <p:spPr>
          <a:xfrm>
            <a:off x="1641231" y="617415"/>
            <a:ext cx="18835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ยูนิต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dirty="0"/>
              <a:t>ชนิด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dirty="0"/>
              <a:t>พลังโจมตี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dirty="0"/>
              <a:t>ระยะโจมตี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dirty="0"/>
              <a:t>ความเร็วโจมตี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dirty="0"/>
              <a:t>ความเร็วเคลื่อนที่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dirty="0"/>
              <a:t>พลังชีวิต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dirty="0"/>
              <a:t>เกราะ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dirty="0"/>
              <a:t>ราคา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dirty="0"/>
              <a:t>เวลาในการสร้าง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C89975-5ADA-4982-B986-ACC5016F509C}"/>
              </a:ext>
            </a:extLst>
          </p:cNvPr>
          <p:cNvSpPr txBox="1"/>
          <p:nvPr/>
        </p:nvSpPr>
        <p:spPr>
          <a:xfrm>
            <a:off x="4368801" y="617415"/>
            <a:ext cx="18835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สิ่งก่อสร้าง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dirty="0"/>
              <a:t>พลังชีวิต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dirty="0"/>
              <a:t>เกราะ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dirty="0"/>
              <a:t>ราคา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dirty="0"/>
              <a:t>ระยะเวลาในการสร้าง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dirty="0"/>
              <a:t>ความสามารถ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42DAD2-9740-4349-8802-735B48ABC78A}"/>
              </a:ext>
            </a:extLst>
          </p:cNvPr>
          <p:cNvSpPr txBox="1"/>
          <p:nvPr/>
        </p:nvSpPr>
        <p:spPr>
          <a:xfrm>
            <a:off x="6627446" y="617415"/>
            <a:ext cx="18835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ป้อมปืน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dirty="0"/>
              <a:t>พลังโจมตี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dirty="0"/>
              <a:t>เกราะ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dirty="0"/>
              <a:t>พลังชีวิต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dirty="0"/>
              <a:t>ราคา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dirty="0"/>
              <a:t>ระยะเวลาในการสร้าง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161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FEC65-35D4-48E2-B610-6CFBBEBD6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รายละเอียดยูนิต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48823-7BE5-4A6A-AE28-DA01759AF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159"/>
            <a:ext cx="2029287" cy="447058"/>
          </a:xfrm>
        </p:spPr>
        <p:txBody>
          <a:bodyPr>
            <a:normAutofit fontScale="92500" lnSpcReduction="10000"/>
          </a:bodyPr>
          <a:lstStyle/>
          <a:p>
            <a:r>
              <a:rPr lang="th-TH" dirty="0"/>
              <a:t>ฝ่าย </a:t>
            </a:r>
            <a:r>
              <a:rPr lang="en-US" dirty="0" err="1"/>
              <a:t>Elesiam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2217F78-662D-4D3A-8BED-A2090D33FA87}"/>
              </a:ext>
            </a:extLst>
          </p:cNvPr>
          <p:cNvSpPr txBox="1">
            <a:spLocks/>
          </p:cNvSpPr>
          <p:nvPr/>
        </p:nvSpPr>
        <p:spPr>
          <a:xfrm>
            <a:off x="1024631" y="1914217"/>
            <a:ext cx="10515600" cy="4262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ชื่อ		</a:t>
            </a:r>
            <a:r>
              <a:rPr lang="en-US" sz="2000" dirty="0"/>
              <a:t>:	 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ชนิด		</a:t>
            </a:r>
            <a:r>
              <a:rPr lang="en-US" sz="2000" dirty="0"/>
              <a:t>:	</a:t>
            </a:r>
            <a:r>
              <a:rPr lang="th-TH" sz="2000" dirty="0"/>
              <a:t>บิน</a:t>
            </a:r>
            <a:r>
              <a:rPr lang="en-US" sz="2000" dirty="0"/>
              <a:t> 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พลังโจมตี	</a:t>
            </a:r>
            <a:r>
              <a:rPr lang="en-US" sz="2000" dirty="0"/>
              <a:t>:	40 - 60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ระยะโจมตี	</a:t>
            </a:r>
            <a:r>
              <a:rPr lang="en-US" sz="2000" dirty="0"/>
              <a:t>:	150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ความเร็วโจมตี	</a:t>
            </a:r>
            <a:r>
              <a:rPr lang="en-US" sz="2000" dirty="0"/>
              <a:t>:	25</a:t>
            </a:r>
            <a:endParaRPr lang="th-TH" sz="2000" dirty="0"/>
          </a:p>
          <a:p>
            <a:pPr marL="285750" indent="-285750"/>
            <a:r>
              <a:rPr lang="th-TH" sz="2000" dirty="0"/>
              <a:t>ความเร็วเคลื่อนที่	</a:t>
            </a:r>
            <a:r>
              <a:rPr lang="en-US" sz="2000" dirty="0"/>
              <a:t>:	300</a:t>
            </a:r>
            <a:endParaRPr lang="th-TH" sz="2000" dirty="0"/>
          </a:p>
          <a:p>
            <a:pPr marL="285750" indent="-285750"/>
            <a:r>
              <a:rPr lang="th-TH" sz="2000" dirty="0"/>
              <a:t>พลังชีวิต	</a:t>
            </a:r>
            <a:r>
              <a:rPr lang="en-US" sz="2000" dirty="0"/>
              <a:t>	:	470</a:t>
            </a:r>
            <a:endParaRPr lang="th-TH" sz="2000" dirty="0"/>
          </a:p>
          <a:p>
            <a:pPr marL="285750" indent="-285750"/>
            <a:r>
              <a:rPr lang="th-TH" sz="2000" dirty="0"/>
              <a:t>เกราะ		</a:t>
            </a:r>
            <a:r>
              <a:rPr lang="en-US" sz="2000" dirty="0"/>
              <a:t>:	5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ราคา		</a:t>
            </a:r>
            <a:r>
              <a:rPr lang="en-US" sz="2000" dirty="0"/>
              <a:t>:	300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เวลาในการสร้าง	</a:t>
            </a:r>
            <a:r>
              <a:rPr lang="en-US" sz="2000" dirty="0"/>
              <a:t>:	9 s</a:t>
            </a:r>
          </a:p>
          <a:p>
            <a:pPr lvl="1"/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346355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FEC65-35D4-48E2-B610-6CFBBEBD6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รายละเอียดยูนิต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48823-7BE5-4A6A-AE28-DA01759AF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159"/>
            <a:ext cx="2029287" cy="447058"/>
          </a:xfrm>
        </p:spPr>
        <p:txBody>
          <a:bodyPr>
            <a:normAutofit fontScale="92500" lnSpcReduction="10000"/>
          </a:bodyPr>
          <a:lstStyle/>
          <a:p>
            <a:r>
              <a:rPr lang="th-TH" dirty="0"/>
              <a:t>ฝ่าย </a:t>
            </a:r>
            <a:r>
              <a:rPr lang="en-US" dirty="0" err="1"/>
              <a:t>Elesiam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2217F78-662D-4D3A-8BED-A2090D33FA87}"/>
              </a:ext>
            </a:extLst>
          </p:cNvPr>
          <p:cNvSpPr txBox="1">
            <a:spLocks/>
          </p:cNvSpPr>
          <p:nvPr/>
        </p:nvSpPr>
        <p:spPr>
          <a:xfrm>
            <a:off x="1024631" y="1914217"/>
            <a:ext cx="10515600" cy="4262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ชื่อ		</a:t>
            </a:r>
            <a:r>
              <a:rPr lang="en-US" sz="2000" dirty="0"/>
              <a:t>:	 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ชนิด		</a:t>
            </a:r>
            <a:r>
              <a:rPr lang="en-US" sz="2000" dirty="0"/>
              <a:t>:	</a:t>
            </a:r>
            <a:r>
              <a:rPr lang="th-TH" sz="2000" dirty="0"/>
              <a:t>ขุดแร่</a:t>
            </a:r>
            <a:r>
              <a:rPr lang="en-US" sz="2000" dirty="0"/>
              <a:t> 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พลังโจมตี	</a:t>
            </a:r>
            <a:r>
              <a:rPr lang="en-US" sz="2000" dirty="0"/>
              <a:t>:	0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ระยะโจมตี	</a:t>
            </a:r>
            <a:r>
              <a:rPr lang="en-US" sz="2000" dirty="0"/>
              <a:t>:	0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ความเร็วโจมตี	</a:t>
            </a:r>
            <a:r>
              <a:rPr lang="en-US" sz="2000" dirty="0"/>
              <a:t>:	0</a:t>
            </a:r>
            <a:endParaRPr lang="th-TH" sz="2000" dirty="0"/>
          </a:p>
          <a:p>
            <a:pPr marL="285750" indent="-285750"/>
            <a:r>
              <a:rPr lang="th-TH" sz="2000" dirty="0"/>
              <a:t>ความเร็วเคลื่อนที่	</a:t>
            </a:r>
            <a:r>
              <a:rPr lang="en-US" sz="2000" dirty="0"/>
              <a:t>:	300</a:t>
            </a:r>
            <a:endParaRPr lang="th-TH" sz="2000" dirty="0"/>
          </a:p>
          <a:p>
            <a:pPr marL="285750" indent="-285750"/>
            <a:r>
              <a:rPr lang="th-TH" sz="2000" dirty="0"/>
              <a:t>พลังชีวิต	</a:t>
            </a:r>
            <a:r>
              <a:rPr lang="en-US" sz="2000" dirty="0"/>
              <a:t>	:	420</a:t>
            </a:r>
            <a:endParaRPr lang="th-TH" sz="2000" dirty="0"/>
          </a:p>
          <a:p>
            <a:pPr marL="285750" indent="-285750"/>
            <a:r>
              <a:rPr lang="th-TH" sz="2000" dirty="0"/>
              <a:t>เกราะ		</a:t>
            </a:r>
            <a:r>
              <a:rPr lang="en-US" sz="2000" dirty="0"/>
              <a:t>:	3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ราคา		</a:t>
            </a:r>
            <a:r>
              <a:rPr lang="en-US" sz="2000" dirty="0"/>
              <a:t>:	100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เวลาในการสร้าง	</a:t>
            </a:r>
            <a:r>
              <a:rPr lang="en-US" sz="2000" dirty="0"/>
              <a:t>:	4.5 s</a:t>
            </a:r>
          </a:p>
          <a:p>
            <a:pPr lvl="1"/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766946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FEC65-35D4-48E2-B610-6CFBBEBD6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รายละเอียดยูนิต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48823-7BE5-4A6A-AE28-DA01759AF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159"/>
            <a:ext cx="2029287" cy="447058"/>
          </a:xfrm>
        </p:spPr>
        <p:txBody>
          <a:bodyPr>
            <a:normAutofit fontScale="92500" lnSpcReduction="10000"/>
          </a:bodyPr>
          <a:lstStyle/>
          <a:p>
            <a:r>
              <a:rPr lang="th-TH" dirty="0"/>
              <a:t>ฝ่าย </a:t>
            </a:r>
            <a:r>
              <a:rPr lang="en-US" dirty="0" err="1"/>
              <a:t>Elesiam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2217F78-662D-4D3A-8BED-A2090D33FA87}"/>
              </a:ext>
            </a:extLst>
          </p:cNvPr>
          <p:cNvSpPr txBox="1">
            <a:spLocks/>
          </p:cNvSpPr>
          <p:nvPr/>
        </p:nvSpPr>
        <p:spPr>
          <a:xfrm>
            <a:off x="1024631" y="1914217"/>
            <a:ext cx="10515600" cy="42627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ชื่อ		</a:t>
            </a:r>
            <a:r>
              <a:rPr lang="en-US" sz="2000" dirty="0"/>
              <a:t>:	 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ชนิด		</a:t>
            </a:r>
            <a:r>
              <a:rPr lang="en-US" sz="2000" dirty="0"/>
              <a:t>:	Hero/Key 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พลังโจมตี	</a:t>
            </a:r>
            <a:r>
              <a:rPr lang="en-US" sz="2000" dirty="0"/>
              <a:t>:	90 - 120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ระยะโจมตี	</a:t>
            </a:r>
            <a:r>
              <a:rPr lang="en-US" sz="2000" dirty="0"/>
              <a:t>:	50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ความเร็วโจมตี	</a:t>
            </a:r>
            <a:r>
              <a:rPr lang="en-US" sz="2000" dirty="0"/>
              <a:t>:	20</a:t>
            </a:r>
            <a:endParaRPr lang="th-TH" sz="2000" dirty="0"/>
          </a:p>
          <a:p>
            <a:pPr marL="285750" indent="-285750"/>
            <a:r>
              <a:rPr lang="th-TH" sz="2000" dirty="0"/>
              <a:t>ความเร็วเคลื่อนที่	</a:t>
            </a:r>
            <a:r>
              <a:rPr lang="en-US" sz="2000" dirty="0"/>
              <a:t>:	280</a:t>
            </a:r>
            <a:endParaRPr lang="th-TH" sz="2000" dirty="0"/>
          </a:p>
          <a:p>
            <a:pPr marL="285750" indent="-285750"/>
            <a:r>
              <a:rPr lang="th-TH" sz="2000" dirty="0"/>
              <a:t>พลังชีวิต	</a:t>
            </a:r>
            <a:r>
              <a:rPr lang="en-US" sz="2000" dirty="0"/>
              <a:t>	:	1500</a:t>
            </a:r>
            <a:endParaRPr lang="th-TH" sz="2000" dirty="0"/>
          </a:p>
          <a:p>
            <a:pPr marL="285750" indent="-285750"/>
            <a:r>
              <a:rPr lang="th-TH" sz="2000" dirty="0"/>
              <a:t>เกราะ		</a:t>
            </a:r>
            <a:r>
              <a:rPr lang="en-US" sz="2000" dirty="0"/>
              <a:t>:	3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ราคา		</a:t>
            </a:r>
            <a:r>
              <a:rPr lang="en-US" sz="2000" dirty="0"/>
              <a:t>:	700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เวลาในการสร้าง	</a:t>
            </a:r>
            <a:r>
              <a:rPr lang="en-US" sz="2000" dirty="0"/>
              <a:t>:	30 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ความสามารถพิเศษ	</a:t>
            </a:r>
            <a:r>
              <a:rPr lang="en-US" sz="2000" dirty="0"/>
              <a:t>:	</a:t>
            </a:r>
            <a:r>
              <a:rPr lang="th-TH" sz="2000" dirty="0"/>
              <a:t>ทำความเสียหายสิ่งก่อสร้างได้อีก 50</a:t>
            </a:r>
            <a:r>
              <a:rPr lang="en-US" sz="2000" dirty="0"/>
              <a:t>%</a:t>
            </a:r>
            <a:r>
              <a:rPr lang="th-TH" sz="2000" dirty="0"/>
              <a:t> จากพลังโจมตี และสิ่งก่อสร้างที่อยู่ใกล้เคียงจะได้รับความเสียหายด้วย 50</a:t>
            </a:r>
            <a:r>
              <a:rPr lang="en-US" sz="2000" dirty="0"/>
              <a:t>% </a:t>
            </a:r>
            <a:r>
              <a:rPr lang="th-TH" sz="2000" dirty="0"/>
              <a:t>			จากพลังโจมตี</a:t>
            </a:r>
            <a:endParaRPr lang="en-US" sz="2000" dirty="0"/>
          </a:p>
          <a:p>
            <a:pPr lvl="1"/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174279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FEC65-35D4-48E2-B610-6CFBBEBD6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รายละเอียดยูนิต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48823-7BE5-4A6A-AE28-DA01759AF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159"/>
            <a:ext cx="2029287" cy="447058"/>
          </a:xfrm>
        </p:spPr>
        <p:txBody>
          <a:bodyPr>
            <a:normAutofit fontScale="92500" lnSpcReduction="10000"/>
          </a:bodyPr>
          <a:lstStyle/>
          <a:p>
            <a:r>
              <a:rPr lang="th-TH" dirty="0"/>
              <a:t>ฝ่าย </a:t>
            </a:r>
            <a:r>
              <a:rPr lang="en-US" dirty="0" err="1"/>
              <a:t>Heresys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2217F78-662D-4D3A-8BED-A2090D33FA87}"/>
              </a:ext>
            </a:extLst>
          </p:cNvPr>
          <p:cNvSpPr txBox="1">
            <a:spLocks/>
          </p:cNvSpPr>
          <p:nvPr/>
        </p:nvSpPr>
        <p:spPr>
          <a:xfrm>
            <a:off x="1024631" y="1914217"/>
            <a:ext cx="10515600" cy="4262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ชื่อ		</a:t>
            </a:r>
            <a:r>
              <a:rPr lang="en-US" sz="2000" dirty="0"/>
              <a:t>:	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ชนิด		</a:t>
            </a:r>
            <a:r>
              <a:rPr lang="en-US" sz="2000" dirty="0"/>
              <a:t>: 	</a:t>
            </a:r>
            <a:r>
              <a:rPr lang="th-TH" sz="2000" dirty="0"/>
              <a:t>โจมตีใกล้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พลังโจมตี	</a:t>
            </a:r>
            <a:r>
              <a:rPr lang="en-US" sz="2000" dirty="0"/>
              <a:t>:	15 -  25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ระยะโจมตี	</a:t>
            </a:r>
            <a:r>
              <a:rPr lang="en-US" sz="2000" dirty="0"/>
              <a:t>:	0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ความเร็วโจมตี	</a:t>
            </a:r>
            <a:r>
              <a:rPr lang="en-US" sz="2000" dirty="0"/>
              <a:t>:	15</a:t>
            </a:r>
            <a:endParaRPr lang="th-TH" sz="2000" dirty="0"/>
          </a:p>
          <a:p>
            <a:pPr marL="285750" indent="-285750"/>
            <a:r>
              <a:rPr lang="th-TH" sz="2000" dirty="0"/>
              <a:t>ความเร็วเคลื่อนที่	</a:t>
            </a:r>
            <a:r>
              <a:rPr lang="en-US" sz="2000" dirty="0"/>
              <a:t>:	300</a:t>
            </a:r>
            <a:endParaRPr lang="th-TH" sz="2000" dirty="0"/>
          </a:p>
          <a:p>
            <a:pPr marL="285750" indent="-285750"/>
            <a:r>
              <a:rPr lang="th-TH" sz="2000" dirty="0"/>
              <a:t>พลังชีวิต	</a:t>
            </a:r>
            <a:r>
              <a:rPr lang="en-US" sz="2000" dirty="0"/>
              <a:t>	:	340</a:t>
            </a:r>
            <a:endParaRPr lang="th-TH" sz="2000" dirty="0"/>
          </a:p>
          <a:p>
            <a:pPr marL="285750" indent="-285750"/>
            <a:r>
              <a:rPr lang="th-TH" sz="2000" dirty="0"/>
              <a:t>เกราะ		</a:t>
            </a:r>
            <a:r>
              <a:rPr lang="en-US" sz="2000" dirty="0"/>
              <a:t>:	4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ราคา		</a:t>
            </a:r>
            <a:r>
              <a:rPr lang="en-US" sz="2000" dirty="0"/>
              <a:t>:	100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เวลาในการสร้าง	</a:t>
            </a:r>
            <a:r>
              <a:rPr lang="en-US" sz="2000" dirty="0"/>
              <a:t>:	3 s</a:t>
            </a:r>
          </a:p>
          <a:p>
            <a:pPr lvl="1"/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575672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FEC65-35D4-48E2-B610-6CFBBEBD6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รายละเอียดยูนิต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48823-7BE5-4A6A-AE28-DA01759AF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159"/>
            <a:ext cx="2029287" cy="447058"/>
          </a:xfrm>
        </p:spPr>
        <p:txBody>
          <a:bodyPr>
            <a:normAutofit fontScale="92500" lnSpcReduction="10000"/>
          </a:bodyPr>
          <a:lstStyle/>
          <a:p>
            <a:r>
              <a:rPr lang="th-TH" dirty="0"/>
              <a:t>ฝ่าย </a:t>
            </a:r>
            <a:r>
              <a:rPr lang="en-US" dirty="0" err="1"/>
              <a:t>Heresys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2217F78-662D-4D3A-8BED-A2090D33FA87}"/>
              </a:ext>
            </a:extLst>
          </p:cNvPr>
          <p:cNvSpPr txBox="1">
            <a:spLocks/>
          </p:cNvSpPr>
          <p:nvPr/>
        </p:nvSpPr>
        <p:spPr>
          <a:xfrm>
            <a:off x="1024631" y="1914217"/>
            <a:ext cx="10515600" cy="4262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ชื่อ		</a:t>
            </a:r>
            <a:r>
              <a:rPr lang="en-US" sz="2000" dirty="0"/>
              <a:t>:	 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ชนิด		</a:t>
            </a:r>
            <a:r>
              <a:rPr lang="en-US" sz="2000" dirty="0"/>
              <a:t>: 	</a:t>
            </a:r>
            <a:r>
              <a:rPr lang="th-TH" sz="2000" dirty="0"/>
              <a:t>โจมตีไกล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พลังโจมตี	</a:t>
            </a:r>
            <a:r>
              <a:rPr lang="en-US" sz="2000" dirty="0"/>
              <a:t>:	15 - 24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ระยะโจมตี	</a:t>
            </a:r>
            <a:r>
              <a:rPr lang="en-US" sz="2000" dirty="0"/>
              <a:t>:	110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ความเร็วโจมตี	</a:t>
            </a:r>
            <a:r>
              <a:rPr lang="en-US" sz="2000" dirty="0"/>
              <a:t>:	25</a:t>
            </a:r>
            <a:endParaRPr lang="th-TH" sz="2000" dirty="0"/>
          </a:p>
          <a:p>
            <a:pPr marL="285750" indent="-285750"/>
            <a:r>
              <a:rPr lang="th-TH" sz="2000" dirty="0"/>
              <a:t>ความเร็วเคลื่อนที่	</a:t>
            </a:r>
            <a:r>
              <a:rPr lang="en-US" sz="2000" dirty="0"/>
              <a:t>:	300</a:t>
            </a:r>
            <a:endParaRPr lang="th-TH" sz="2000" dirty="0"/>
          </a:p>
          <a:p>
            <a:pPr marL="285750" indent="-285750"/>
            <a:r>
              <a:rPr lang="th-TH" sz="2000" dirty="0"/>
              <a:t>พลังชีวิต	</a:t>
            </a:r>
            <a:r>
              <a:rPr lang="en-US" sz="2000" dirty="0"/>
              <a:t>	:	300</a:t>
            </a:r>
            <a:endParaRPr lang="th-TH" sz="2000" dirty="0"/>
          </a:p>
          <a:p>
            <a:pPr marL="285750" indent="-285750"/>
            <a:r>
              <a:rPr lang="th-TH" sz="2000" dirty="0"/>
              <a:t>เกราะ		</a:t>
            </a:r>
            <a:r>
              <a:rPr lang="en-US" sz="2000" dirty="0"/>
              <a:t>:	3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ราคา		</a:t>
            </a:r>
            <a:r>
              <a:rPr lang="en-US" sz="2000" dirty="0"/>
              <a:t>:	130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เวลาในการสร้าง	</a:t>
            </a:r>
            <a:r>
              <a:rPr lang="en-US" sz="2000" dirty="0"/>
              <a:t>:	4 s</a:t>
            </a:r>
          </a:p>
          <a:p>
            <a:pPr lvl="1"/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530203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FEC65-35D4-48E2-B610-6CFBBEBD6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รายละเอียดยูนิต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48823-7BE5-4A6A-AE28-DA01759AF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159"/>
            <a:ext cx="2029287" cy="447058"/>
          </a:xfrm>
        </p:spPr>
        <p:txBody>
          <a:bodyPr>
            <a:normAutofit fontScale="92500" lnSpcReduction="10000"/>
          </a:bodyPr>
          <a:lstStyle/>
          <a:p>
            <a:r>
              <a:rPr lang="th-TH" dirty="0"/>
              <a:t>ฝ่าย </a:t>
            </a:r>
            <a:r>
              <a:rPr lang="en-US" dirty="0" err="1"/>
              <a:t>Heresys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2217F78-662D-4D3A-8BED-A2090D33FA87}"/>
              </a:ext>
            </a:extLst>
          </p:cNvPr>
          <p:cNvSpPr txBox="1">
            <a:spLocks/>
          </p:cNvSpPr>
          <p:nvPr/>
        </p:nvSpPr>
        <p:spPr>
          <a:xfrm>
            <a:off x="1024631" y="1914217"/>
            <a:ext cx="10515600" cy="4262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ชื่อ		</a:t>
            </a:r>
            <a:r>
              <a:rPr lang="en-US" sz="2000" dirty="0"/>
              <a:t>:	 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ชนิด		</a:t>
            </a:r>
            <a:r>
              <a:rPr lang="en-US" sz="2000" dirty="0"/>
              <a:t>:	</a:t>
            </a:r>
            <a:r>
              <a:rPr lang="th-TH" sz="2000" dirty="0"/>
              <a:t>บิน</a:t>
            </a:r>
            <a:r>
              <a:rPr lang="en-US" sz="2000" dirty="0"/>
              <a:t> 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พลังโจมตี	</a:t>
            </a:r>
            <a:r>
              <a:rPr lang="en-US" sz="2000" dirty="0"/>
              <a:t>:	30 - 40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ระยะโจมตี	</a:t>
            </a:r>
            <a:r>
              <a:rPr lang="en-US" sz="2000" dirty="0"/>
              <a:t>:	150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ความเร็วโจมตี	</a:t>
            </a:r>
            <a:r>
              <a:rPr lang="en-US" sz="2000" dirty="0"/>
              <a:t>:	30</a:t>
            </a:r>
            <a:endParaRPr lang="th-TH" sz="2000" dirty="0"/>
          </a:p>
          <a:p>
            <a:pPr marL="285750" indent="-285750"/>
            <a:r>
              <a:rPr lang="th-TH" sz="2000" dirty="0"/>
              <a:t>ความเร็วเคลื่อนที่	</a:t>
            </a:r>
            <a:r>
              <a:rPr lang="en-US" sz="2000" dirty="0"/>
              <a:t>:	310</a:t>
            </a:r>
            <a:endParaRPr lang="th-TH" sz="2000" dirty="0"/>
          </a:p>
          <a:p>
            <a:pPr marL="285750" indent="-285750"/>
            <a:r>
              <a:rPr lang="th-TH" sz="2000" dirty="0"/>
              <a:t>พลังชีวิต	</a:t>
            </a:r>
            <a:r>
              <a:rPr lang="en-US" sz="2000" dirty="0"/>
              <a:t>	:	360</a:t>
            </a:r>
            <a:endParaRPr lang="th-TH" sz="2000" dirty="0"/>
          </a:p>
          <a:p>
            <a:pPr marL="285750" indent="-285750"/>
            <a:r>
              <a:rPr lang="th-TH" sz="2000" dirty="0"/>
              <a:t>เกราะ		</a:t>
            </a:r>
            <a:r>
              <a:rPr lang="en-US" sz="2000" dirty="0"/>
              <a:t>:	4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ราคา		</a:t>
            </a:r>
            <a:r>
              <a:rPr lang="en-US" sz="2000" dirty="0"/>
              <a:t>:	280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เวลาในการสร้าง	</a:t>
            </a:r>
            <a:r>
              <a:rPr lang="en-US" sz="2000" dirty="0"/>
              <a:t>:	7 s</a:t>
            </a:r>
          </a:p>
          <a:p>
            <a:pPr lvl="1"/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46402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FEC65-35D4-48E2-B610-6CFBBEBD6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รายละเอียดยูนิต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48823-7BE5-4A6A-AE28-DA01759AF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159"/>
            <a:ext cx="2029287" cy="447058"/>
          </a:xfrm>
        </p:spPr>
        <p:txBody>
          <a:bodyPr>
            <a:normAutofit fontScale="92500" lnSpcReduction="10000"/>
          </a:bodyPr>
          <a:lstStyle/>
          <a:p>
            <a:r>
              <a:rPr lang="th-TH" dirty="0"/>
              <a:t>ฝ่าย </a:t>
            </a:r>
            <a:r>
              <a:rPr lang="en-US" dirty="0" err="1"/>
              <a:t>Heresys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2217F78-662D-4D3A-8BED-A2090D33FA87}"/>
              </a:ext>
            </a:extLst>
          </p:cNvPr>
          <p:cNvSpPr txBox="1">
            <a:spLocks/>
          </p:cNvSpPr>
          <p:nvPr/>
        </p:nvSpPr>
        <p:spPr>
          <a:xfrm>
            <a:off x="1024631" y="1914217"/>
            <a:ext cx="10515600" cy="4262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ชื่อ		</a:t>
            </a:r>
            <a:r>
              <a:rPr lang="en-US" sz="2000" dirty="0"/>
              <a:t>:	 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ชนิด		</a:t>
            </a:r>
            <a:r>
              <a:rPr lang="en-US" sz="2000" dirty="0"/>
              <a:t>:	</a:t>
            </a:r>
            <a:r>
              <a:rPr lang="th-TH" sz="2000" dirty="0"/>
              <a:t>ขุดแร่</a:t>
            </a:r>
            <a:r>
              <a:rPr lang="en-US" sz="2000" dirty="0"/>
              <a:t> 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พลังโจมตี	</a:t>
            </a:r>
            <a:r>
              <a:rPr lang="en-US" sz="2000" dirty="0"/>
              <a:t>:	0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ระยะโจมตี	</a:t>
            </a:r>
            <a:r>
              <a:rPr lang="en-US" sz="2000" dirty="0"/>
              <a:t>:	0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ความเร็วโจมตี	</a:t>
            </a:r>
            <a:r>
              <a:rPr lang="en-US" sz="2000" dirty="0"/>
              <a:t>:	0</a:t>
            </a:r>
            <a:endParaRPr lang="th-TH" sz="2000" dirty="0"/>
          </a:p>
          <a:p>
            <a:pPr marL="285750" indent="-285750"/>
            <a:r>
              <a:rPr lang="th-TH" sz="2000" dirty="0"/>
              <a:t>ความเร็วเคลื่อนที่	</a:t>
            </a:r>
            <a:r>
              <a:rPr lang="en-US" sz="2000" dirty="0"/>
              <a:t>:	300</a:t>
            </a:r>
            <a:endParaRPr lang="th-TH" sz="2000" dirty="0"/>
          </a:p>
          <a:p>
            <a:pPr marL="285750" indent="-285750"/>
            <a:r>
              <a:rPr lang="th-TH" sz="2000" dirty="0"/>
              <a:t>พลังชีวิต	</a:t>
            </a:r>
            <a:r>
              <a:rPr lang="en-US" sz="2000" dirty="0"/>
              <a:t>	:	420</a:t>
            </a:r>
            <a:endParaRPr lang="th-TH" sz="2000" dirty="0"/>
          </a:p>
          <a:p>
            <a:pPr marL="285750" indent="-285750"/>
            <a:r>
              <a:rPr lang="th-TH" sz="2000" dirty="0"/>
              <a:t>เกราะ		</a:t>
            </a:r>
            <a:r>
              <a:rPr lang="en-US" sz="2000" dirty="0"/>
              <a:t>:	3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ราคา		</a:t>
            </a:r>
            <a:r>
              <a:rPr lang="en-US" sz="2000" dirty="0"/>
              <a:t>:	100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เวลาในการสร้าง	</a:t>
            </a:r>
            <a:r>
              <a:rPr lang="en-US" sz="2000" dirty="0"/>
              <a:t>:	4.5 s</a:t>
            </a:r>
          </a:p>
          <a:p>
            <a:pPr lvl="1"/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043868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FEC65-35D4-48E2-B610-6CFBBEBD6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รายละเอียดยูนิต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48823-7BE5-4A6A-AE28-DA01759AF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159"/>
            <a:ext cx="2029287" cy="447058"/>
          </a:xfrm>
        </p:spPr>
        <p:txBody>
          <a:bodyPr>
            <a:normAutofit fontScale="92500" lnSpcReduction="10000"/>
          </a:bodyPr>
          <a:lstStyle/>
          <a:p>
            <a:r>
              <a:rPr lang="th-TH" dirty="0"/>
              <a:t>ฝ่าย </a:t>
            </a:r>
            <a:r>
              <a:rPr lang="en-US" dirty="0" err="1"/>
              <a:t>Heresys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2217F78-662D-4D3A-8BED-A2090D33FA87}"/>
              </a:ext>
            </a:extLst>
          </p:cNvPr>
          <p:cNvSpPr txBox="1">
            <a:spLocks/>
          </p:cNvSpPr>
          <p:nvPr/>
        </p:nvSpPr>
        <p:spPr>
          <a:xfrm>
            <a:off x="1024631" y="1914217"/>
            <a:ext cx="10515600" cy="426274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ชื่อ		</a:t>
            </a:r>
            <a:r>
              <a:rPr lang="en-US" sz="2000" dirty="0"/>
              <a:t>:	 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ชนิด		</a:t>
            </a:r>
            <a:r>
              <a:rPr lang="en-US" sz="2000" dirty="0"/>
              <a:t>:	Hero/Key 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พลังโจมตี	</a:t>
            </a:r>
            <a:r>
              <a:rPr lang="en-US" sz="2000" dirty="0"/>
              <a:t>:	80 - 110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ระยะโจมตี	</a:t>
            </a:r>
            <a:r>
              <a:rPr lang="en-US" sz="2000" dirty="0"/>
              <a:t>:	180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ความเร็วโจมตี	</a:t>
            </a:r>
            <a:r>
              <a:rPr lang="en-US" sz="2000" dirty="0"/>
              <a:t>:	30</a:t>
            </a:r>
            <a:endParaRPr lang="th-TH" sz="2000" dirty="0"/>
          </a:p>
          <a:p>
            <a:pPr marL="285750" indent="-285750"/>
            <a:r>
              <a:rPr lang="th-TH" sz="2000" dirty="0"/>
              <a:t>ความเร็วเคลื่อนที่	</a:t>
            </a:r>
            <a:r>
              <a:rPr lang="en-US" sz="2000" dirty="0"/>
              <a:t>:	290</a:t>
            </a:r>
            <a:endParaRPr lang="th-TH" sz="2000" dirty="0"/>
          </a:p>
          <a:p>
            <a:pPr marL="285750" indent="-285750"/>
            <a:r>
              <a:rPr lang="th-TH" sz="2000" dirty="0"/>
              <a:t>พลังชีวิต	</a:t>
            </a:r>
            <a:r>
              <a:rPr lang="en-US" sz="2000" dirty="0"/>
              <a:t>	:	1200</a:t>
            </a:r>
            <a:endParaRPr lang="th-TH" sz="2000" dirty="0"/>
          </a:p>
          <a:p>
            <a:pPr marL="285750" indent="-285750"/>
            <a:r>
              <a:rPr lang="th-TH" sz="2000" dirty="0"/>
              <a:t>เกราะ		</a:t>
            </a:r>
            <a:r>
              <a:rPr lang="en-US" sz="2000" dirty="0"/>
              <a:t>:	2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ราคา		</a:t>
            </a:r>
            <a:r>
              <a:rPr lang="en-US" sz="2000" dirty="0"/>
              <a:t>:	700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เวลาในการสร้าง	</a:t>
            </a:r>
            <a:r>
              <a:rPr lang="en-US" sz="2000" dirty="0"/>
              <a:t>:	30 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ความสามารถพิเศษ	</a:t>
            </a:r>
            <a:r>
              <a:rPr lang="en-US" sz="2000" dirty="0"/>
              <a:t>:	</a:t>
            </a:r>
            <a:r>
              <a:rPr lang="th-TH" sz="2000" dirty="0"/>
              <a:t>ศัตรูที่อยู่ในวงสก</a:t>
            </a:r>
            <a:r>
              <a:rPr lang="th-TH" sz="2000" dirty="0" err="1"/>
              <a:t>ิล</a:t>
            </a:r>
            <a:r>
              <a:rPr lang="th-TH" sz="2000" dirty="0"/>
              <a:t>จะถูกหยุดไม่สามารถออกคำสั่งได้เป็นเวลา 3 </a:t>
            </a:r>
            <a:r>
              <a:rPr lang="en-US" sz="2000" dirty="0"/>
              <a:t>s</a:t>
            </a:r>
          </a:p>
          <a:p>
            <a:pPr lvl="1"/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288989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FEC65-35D4-48E2-B610-6CFBBEBD6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รายละเอียดยูนิต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48823-7BE5-4A6A-AE28-DA01759AF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159"/>
            <a:ext cx="2029287" cy="447058"/>
          </a:xfrm>
        </p:spPr>
        <p:txBody>
          <a:bodyPr>
            <a:normAutofit fontScale="92500" lnSpcReduction="10000"/>
          </a:bodyPr>
          <a:lstStyle/>
          <a:p>
            <a:r>
              <a:rPr lang="th-TH" dirty="0"/>
              <a:t>ฝ่าย </a:t>
            </a:r>
            <a:r>
              <a:rPr lang="en-US" dirty="0" err="1"/>
              <a:t>Avalink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2217F78-662D-4D3A-8BED-A2090D33FA87}"/>
              </a:ext>
            </a:extLst>
          </p:cNvPr>
          <p:cNvSpPr txBox="1">
            <a:spLocks/>
          </p:cNvSpPr>
          <p:nvPr/>
        </p:nvSpPr>
        <p:spPr>
          <a:xfrm>
            <a:off x="1024631" y="1914217"/>
            <a:ext cx="10515600" cy="4262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ชื่อ		</a:t>
            </a:r>
            <a:r>
              <a:rPr lang="en-US" sz="2000" dirty="0"/>
              <a:t>:	</a:t>
            </a:r>
            <a:br>
              <a:rPr lang="th-TH" sz="2000" dirty="0"/>
            </a:br>
            <a:r>
              <a:rPr lang="th-TH" sz="2000" dirty="0"/>
              <a:t>ชนิด		</a:t>
            </a:r>
            <a:r>
              <a:rPr lang="en-US" sz="2000" dirty="0"/>
              <a:t>: 	</a:t>
            </a:r>
            <a:r>
              <a:rPr lang="th-TH" sz="2000" dirty="0"/>
              <a:t>โจมตีใกล้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พลังโจมตี	</a:t>
            </a:r>
            <a:r>
              <a:rPr lang="en-US" sz="2000" dirty="0"/>
              <a:t>:	18 -  28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ระยะโจมตี	</a:t>
            </a:r>
            <a:r>
              <a:rPr lang="en-US" sz="2000" dirty="0"/>
              <a:t>:	0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ความเร็วโจมตี	</a:t>
            </a:r>
            <a:r>
              <a:rPr lang="en-US" sz="2000" dirty="0"/>
              <a:t>:	15</a:t>
            </a:r>
            <a:endParaRPr lang="th-TH" sz="2000" dirty="0"/>
          </a:p>
          <a:p>
            <a:pPr marL="285750" indent="-285750"/>
            <a:r>
              <a:rPr lang="th-TH" sz="2000" dirty="0"/>
              <a:t>ความเร็วเคลื่อนที่	</a:t>
            </a:r>
            <a:r>
              <a:rPr lang="en-US" sz="2000" dirty="0"/>
              <a:t>:	260</a:t>
            </a:r>
            <a:endParaRPr lang="th-TH" sz="2000" dirty="0"/>
          </a:p>
          <a:p>
            <a:pPr marL="285750" indent="-285750"/>
            <a:r>
              <a:rPr lang="th-TH" sz="2000" dirty="0"/>
              <a:t>พลังชีวิต	</a:t>
            </a:r>
            <a:r>
              <a:rPr lang="en-US" sz="2000" dirty="0"/>
              <a:t>	:	520</a:t>
            </a:r>
            <a:endParaRPr lang="th-TH" sz="2000" dirty="0"/>
          </a:p>
          <a:p>
            <a:pPr marL="285750" indent="-285750"/>
            <a:r>
              <a:rPr lang="th-TH" sz="2000" dirty="0"/>
              <a:t>เกราะ		</a:t>
            </a:r>
            <a:r>
              <a:rPr lang="en-US" sz="2000" dirty="0"/>
              <a:t>:	5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ราคา		</a:t>
            </a:r>
            <a:r>
              <a:rPr lang="en-US" sz="2000" dirty="0"/>
              <a:t>:	125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เวลาในการสร้าง	</a:t>
            </a:r>
            <a:r>
              <a:rPr lang="en-US" sz="2000" dirty="0"/>
              <a:t>:	5.5 s</a:t>
            </a:r>
          </a:p>
          <a:p>
            <a:pPr lvl="1"/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313600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FEC65-35D4-48E2-B610-6CFBBEBD6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รายละเอียดยูนิต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48823-7BE5-4A6A-AE28-DA01759AF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159"/>
            <a:ext cx="2029287" cy="447058"/>
          </a:xfrm>
        </p:spPr>
        <p:txBody>
          <a:bodyPr>
            <a:normAutofit fontScale="92500" lnSpcReduction="10000"/>
          </a:bodyPr>
          <a:lstStyle/>
          <a:p>
            <a:r>
              <a:rPr lang="th-TH" dirty="0"/>
              <a:t>ฝ่าย </a:t>
            </a:r>
            <a:r>
              <a:rPr lang="en-US" dirty="0" err="1"/>
              <a:t>Avalink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2217F78-662D-4D3A-8BED-A2090D33FA87}"/>
              </a:ext>
            </a:extLst>
          </p:cNvPr>
          <p:cNvSpPr txBox="1">
            <a:spLocks/>
          </p:cNvSpPr>
          <p:nvPr/>
        </p:nvSpPr>
        <p:spPr>
          <a:xfrm>
            <a:off x="1024631" y="1914217"/>
            <a:ext cx="10515600" cy="4262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ชื่อ		</a:t>
            </a:r>
            <a:r>
              <a:rPr lang="en-US" sz="2000" dirty="0"/>
              <a:t>:	 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ชนิด		</a:t>
            </a:r>
            <a:r>
              <a:rPr lang="en-US" sz="2000" dirty="0"/>
              <a:t>: 	</a:t>
            </a:r>
            <a:r>
              <a:rPr lang="th-TH" sz="2000" dirty="0"/>
              <a:t>โจมตีไกล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พลังโจมตี	</a:t>
            </a:r>
            <a:r>
              <a:rPr lang="en-US" sz="2000" dirty="0"/>
              <a:t>:	25 - 40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ระยะโจมตี	</a:t>
            </a:r>
            <a:r>
              <a:rPr lang="en-US" sz="2000" dirty="0"/>
              <a:t>:	160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ความเร็วโจมตี	</a:t>
            </a:r>
            <a:r>
              <a:rPr lang="en-US" sz="2000" dirty="0"/>
              <a:t>:	20</a:t>
            </a:r>
            <a:endParaRPr lang="th-TH" sz="2000" dirty="0"/>
          </a:p>
          <a:p>
            <a:pPr marL="285750" indent="-285750"/>
            <a:r>
              <a:rPr lang="th-TH" sz="2000" dirty="0"/>
              <a:t>ความเร็วเคลื่อนที่	</a:t>
            </a:r>
            <a:r>
              <a:rPr lang="en-US" sz="2000" dirty="0"/>
              <a:t>:	270</a:t>
            </a:r>
            <a:endParaRPr lang="th-TH" sz="2000" dirty="0"/>
          </a:p>
          <a:p>
            <a:pPr marL="285750" indent="-285750"/>
            <a:r>
              <a:rPr lang="th-TH" sz="2000" dirty="0"/>
              <a:t>พลังชีวิต	</a:t>
            </a:r>
            <a:r>
              <a:rPr lang="en-US" sz="2000" dirty="0"/>
              <a:t>	:	340</a:t>
            </a:r>
            <a:endParaRPr lang="th-TH" sz="2000" dirty="0"/>
          </a:p>
          <a:p>
            <a:pPr marL="285750" indent="-285750"/>
            <a:r>
              <a:rPr lang="th-TH" sz="2000" dirty="0"/>
              <a:t>เกราะ		</a:t>
            </a:r>
            <a:r>
              <a:rPr lang="en-US" sz="2000" dirty="0"/>
              <a:t>:	3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ราคา		</a:t>
            </a:r>
            <a:r>
              <a:rPr lang="en-US" sz="2000" dirty="0"/>
              <a:t>:	160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เวลาในการสร้าง	</a:t>
            </a:r>
            <a:r>
              <a:rPr lang="en-US" sz="2000" dirty="0"/>
              <a:t>:	6.5 s</a:t>
            </a:r>
          </a:p>
          <a:p>
            <a:pPr lvl="1"/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215771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5F5A5-0BF1-400F-9970-98F6BC2DE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ก่อนเริ่มเกม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5AF33-41D1-4C2F-B421-B29CABB12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กดเข้าเกม</a:t>
            </a:r>
          </a:p>
          <a:p>
            <a:r>
              <a:rPr lang="th-TH" dirty="0"/>
              <a:t>เลือกเผ่าที่จะเล่น</a:t>
            </a:r>
          </a:p>
          <a:p>
            <a:r>
              <a:rPr lang="th-TH" dirty="0"/>
              <a:t>กดเริ่มเกม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0824979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FEC65-35D4-48E2-B610-6CFBBEBD6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รายละเอียดยูนิต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48823-7BE5-4A6A-AE28-DA01759AF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159"/>
            <a:ext cx="2029287" cy="447058"/>
          </a:xfrm>
        </p:spPr>
        <p:txBody>
          <a:bodyPr>
            <a:normAutofit fontScale="92500" lnSpcReduction="10000"/>
          </a:bodyPr>
          <a:lstStyle/>
          <a:p>
            <a:r>
              <a:rPr lang="th-TH" dirty="0"/>
              <a:t>ฝ่าย </a:t>
            </a:r>
            <a:r>
              <a:rPr lang="en-US" dirty="0" err="1"/>
              <a:t>Avalink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2217F78-662D-4D3A-8BED-A2090D33FA87}"/>
              </a:ext>
            </a:extLst>
          </p:cNvPr>
          <p:cNvSpPr txBox="1">
            <a:spLocks/>
          </p:cNvSpPr>
          <p:nvPr/>
        </p:nvSpPr>
        <p:spPr>
          <a:xfrm>
            <a:off x="1024631" y="1914217"/>
            <a:ext cx="10515600" cy="4262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ชื่อ		</a:t>
            </a:r>
            <a:r>
              <a:rPr lang="en-US" sz="2000" dirty="0"/>
              <a:t>:	 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ชนิด		</a:t>
            </a:r>
            <a:r>
              <a:rPr lang="en-US" sz="2000" dirty="0"/>
              <a:t>:	</a:t>
            </a:r>
            <a:r>
              <a:rPr lang="th-TH" sz="2000" dirty="0"/>
              <a:t>บิน</a:t>
            </a:r>
            <a:r>
              <a:rPr lang="en-US" sz="2000" dirty="0"/>
              <a:t> 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พลังโจมตี	</a:t>
            </a:r>
            <a:r>
              <a:rPr lang="en-US" sz="2000" dirty="0"/>
              <a:t>:	60 - 80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ระยะโจมตี	</a:t>
            </a:r>
            <a:r>
              <a:rPr lang="en-US" sz="2000" dirty="0"/>
              <a:t>:	170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ความเร็วโจมตี	</a:t>
            </a:r>
            <a:r>
              <a:rPr lang="en-US" sz="2000" dirty="0"/>
              <a:t>:	20</a:t>
            </a:r>
            <a:endParaRPr lang="th-TH" sz="2000" dirty="0"/>
          </a:p>
          <a:p>
            <a:pPr marL="285750" indent="-285750"/>
            <a:r>
              <a:rPr lang="th-TH" sz="2000" dirty="0"/>
              <a:t>ความเร็วเคลื่อนที่	</a:t>
            </a:r>
            <a:r>
              <a:rPr lang="en-US" sz="2000" dirty="0"/>
              <a:t>:	300</a:t>
            </a:r>
            <a:endParaRPr lang="th-TH" sz="2000" dirty="0"/>
          </a:p>
          <a:p>
            <a:pPr marL="285750" indent="-285750"/>
            <a:r>
              <a:rPr lang="th-TH" sz="2000" dirty="0"/>
              <a:t>พลังชีวิต	</a:t>
            </a:r>
            <a:r>
              <a:rPr lang="en-US" sz="2000" dirty="0"/>
              <a:t>	:	480</a:t>
            </a:r>
            <a:endParaRPr lang="th-TH" sz="2000" dirty="0"/>
          </a:p>
          <a:p>
            <a:pPr marL="285750" indent="-285750"/>
            <a:r>
              <a:rPr lang="th-TH" sz="2000" dirty="0"/>
              <a:t>เกราะ		</a:t>
            </a:r>
            <a:r>
              <a:rPr lang="en-US" sz="2000" dirty="0"/>
              <a:t>:	6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ราคา		</a:t>
            </a:r>
            <a:r>
              <a:rPr lang="en-US" sz="2000" dirty="0"/>
              <a:t>:	360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เวลาในการสร้าง	</a:t>
            </a:r>
            <a:r>
              <a:rPr lang="en-US" sz="2000" dirty="0"/>
              <a:t>:	9.5 s</a:t>
            </a:r>
          </a:p>
          <a:p>
            <a:pPr lvl="1"/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5399074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FEC65-35D4-48E2-B610-6CFBBEBD6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รายละเอียดยูนิต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48823-7BE5-4A6A-AE28-DA01759AF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159"/>
            <a:ext cx="2029287" cy="447058"/>
          </a:xfrm>
        </p:spPr>
        <p:txBody>
          <a:bodyPr>
            <a:normAutofit fontScale="92500" lnSpcReduction="10000"/>
          </a:bodyPr>
          <a:lstStyle/>
          <a:p>
            <a:r>
              <a:rPr lang="th-TH" dirty="0"/>
              <a:t>ฝ่าย </a:t>
            </a:r>
            <a:r>
              <a:rPr lang="en-US" dirty="0" err="1"/>
              <a:t>Avalink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2217F78-662D-4D3A-8BED-A2090D33FA87}"/>
              </a:ext>
            </a:extLst>
          </p:cNvPr>
          <p:cNvSpPr txBox="1">
            <a:spLocks/>
          </p:cNvSpPr>
          <p:nvPr/>
        </p:nvSpPr>
        <p:spPr>
          <a:xfrm>
            <a:off x="1024631" y="1914217"/>
            <a:ext cx="10515600" cy="4262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ชื่อ		</a:t>
            </a:r>
            <a:r>
              <a:rPr lang="en-US" sz="2000" dirty="0"/>
              <a:t>:	 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ชนิด		</a:t>
            </a:r>
            <a:r>
              <a:rPr lang="en-US" sz="2000" dirty="0"/>
              <a:t>:	</a:t>
            </a:r>
            <a:r>
              <a:rPr lang="th-TH" sz="2000" dirty="0"/>
              <a:t>ขุดแร่</a:t>
            </a:r>
            <a:r>
              <a:rPr lang="en-US" sz="2000" dirty="0"/>
              <a:t> 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พลังโจมตี	</a:t>
            </a:r>
            <a:r>
              <a:rPr lang="en-US" sz="2000" dirty="0"/>
              <a:t>:	0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ระยะโจมตี	</a:t>
            </a:r>
            <a:r>
              <a:rPr lang="en-US" sz="2000" dirty="0"/>
              <a:t>:	0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ความเร็วโจมตี	</a:t>
            </a:r>
            <a:r>
              <a:rPr lang="en-US" sz="2000" dirty="0"/>
              <a:t>:	0</a:t>
            </a:r>
            <a:endParaRPr lang="th-TH" sz="2000" dirty="0"/>
          </a:p>
          <a:p>
            <a:pPr marL="285750" indent="-285750"/>
            <a:r>
              <a:rPr lang="th-TH" sz="2000" dirty="0"/>
              <a:t>ความเร็วเคลื่อนที่	</a:t>
            </a:r>
            <a:r>
              <a:rPr lang="en-US" sz="2000" dirty="0"/>
              <a:t>:	300</a:t>
            </a:r>
            <a:endParaRPr lang="th-TH" sz="2000" dirty="0"/>
          </a:p>
          <a:p>
            <a:pPr marL="285750" indent="-285750"/>
            <a:r>
              <a:rPr lang="th-TH" sz="2000" dirty="0"/>
              <a:t>พลังชีวิต	</a:t>
            </a:r>
            <a:r>
              <a:rPr lang="en-US" sz="2000" dirty="0"/>
              <a:t>	:	420</a:t>
            </a:r>
            <a:endParaRPr lang="th-TH" sz="2000" dirty="0"/>
          </a:p>
          <a:p>
            <a:pPr marL="285750" indent="-285750"/>
            <a:r>
              <a:rPr lang="th-TH" sz="2000" dirty="0"/>
              <a:t>เกราะ		</a:t>
            </a:r>
            <a:r>
              <a:rPr lang="en-US" sz="2000" dirty="0"/>
              <a:t>:	3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ราคา		</a:t>
            </a:r>
            <a:r>
              <a:rPr lang="en-US" sz="2000" dirty="0"/>
              <a:t>:	100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เวลาในการสร้าง	</a:t>
            </a:r>
            <a:r>
              <a:rPr lang="en-US" sz="2000" dirty="0"/>
              <a:t>:	4.5 s</a:t>
            </a:r>
          </a:p>
          <a:p>
            <a:pPr lvl="1"/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9109540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FEC65-35D4-48E2-B610-6CFBBEBD6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รายละเอียดยูนิต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48823-7BE5-4A6A-AE28-DA01759AF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159"/>
            <a:ext cx="2029287" cy="447058"/>
          </a:xfrm>
        </p:spPr>
        <p:txBody>
          <a:bodyPr>
            <a:normAutofit fontScale="92500" lnSpcReduction="10000"/>
          </a:bodyPr>
          <a:lstStyle/>
          <a:p>
            <a:r>
              <a:rPr lang="th-TH" dirty="0"/>
              <a:t>ฝ่าย </a:t>
            </a:r>
            <a:r>
              <a:rPr lang="en-US" dirty="0" err="1"/>
              <a:t>Avalink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2217F78-662D-4D3A-8BED-A2090D33FA87}"/>
              </a:ext>
            </a:extLst>
          </p:cNvPr>
          <p:cNvSpPr txBox="1">
            <a:spLocks/>
          </p:cNvSpPr>
          <p:nvPr/>
        </p:nvSpPr>
        <p:spPr>
          <a:xfrm>
            <a:off x="1024631" y="1914217"/>
            <a:ext cx="10515600" cy="42627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ชื่อ		</a:t>
            </a:r>
            <a:r>
              <a:rPr lang="en-US" sz="2000" dirty="0"/>
              <a:t>:	 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ชนิด		</a:t>
            </a:r>
            <a:r>
              <a:rPr lang="en-US" sz="2000" dirty="0"/>
              <a:t>:	Hero/Key 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พลังโจมตี	</a:t>
            </a:r>
            <a:r>
              <a:rPr lang="en-US" sz="2000" dirty="0"/>
              <a:t>:	80 - 110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ระยะโจมตี	</a:t>
            </a:r>
            <a:r>
              <a:rPr lang="en-US" sz="2000" dirty="0"/>
              <a:t>:	0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ความเร็วโจมตี	</a:t>
            </a:r>
            <a:r>
              <a:rPr lang="en-US" sz="2000" dirty="0"/>
              <a:t>:	30</a:t>
            </a:r>
            <a:endParaRPr lang="th-TH" sz="2000" dirty="0"/>
          </a:p>
          <a:p>
            <a:pPr marL="285750" indent="-285750"/>
            <a:r>
              <a:rPr lang="th-TH" sz="2000" dirty="0"/>
              <a:t>ความเร็วเคลื่อนที่	</a:t>
            </a:r>
            <a:r>
              <a:rPr lang="en-US" sz="2000" dirty="0"/>
              <a:t>:	280</a:t>
            </a:r>
            <a:endParaRPr lang="th-TH" sz="2000" dirty="0"/>
          </a:p>
          <a:p>
            <a:pPr marL="285750" indent="-285750"/>
            <a:r>
              <a:rPr lang="th-TH" sz="2000" dirty="0"/>
              <a:t>พลังชีวิต	</a:t>
            </a:r>
            <a:r>
              <a:rPr lang="en-US" sz="2000" dirty="0"/>
              <a:t>	:	1400</a:t>
            </a:r>
            <a:endParaRPr lang="th-TH" sz="2000" dirty="0"/>
          </a:p>
          <a:p>
            <a:pPr marL="285750" indent="-285750"/>
            <a:r>
              <a:rPr lang="th-TH" sz="2000" dirty="0"/>
              <a:t>เกราะ		</a:t>
            </a:r>
            <a:r>
              <a:rPr lang="en-US" sz="2000" dirty="0"/>
              <a:t>:	8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ราคา		</a:t>
            </a:r>
            <a:r>
              <a:rPr lang="en-US" sz="2000" dirty="0"/>
              <a:t>:	700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เวลาในการสร้าง	</a:t>
            </a:r>
            <a:r>
              <a:rPr lang="en-US" sz="2000" dirty="0"/>
              <a:t>:	30 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ความสามารถพิเศษ	</a:t>
            </a:r>
            <a:r>
              <a:rPr lang="en-US" sz="2000" dirty="0"/>
              <a:t>:	</a:t>
            </a:r>
            <a:r>
              <a:rPr lang="th-TH" sz="2000" dirty="0"/>
              <a:t>สร้างโล่ดูดซับความเสียหายให้กับยูนิตพันธมิตรที่อยู่ในวงรัศมีสก</a:t>
            </a:r>
            <a:r>
              <a:rPr lang="th-TH" sz="2000" dirty="0" err="1"/>
              <a:t>ิล</a:t>
            </a:r>
            <a:r>
              <a:rPr lang="th-TH" sz="2000" dirty="0"/>
              <a:t>เป็นระยะเวลา 4 </a:t>
            </a:r>
            <a:r>
              <a:rPr lang="en-US" sz="2000" dirty="0"/>
              <a:t>s </a:t>
            </a:r>
            <a:r>
              <a:rPr lang="th-TH" sz="2000" dirty="0"/>
              <a:t>โดยยูนิตที่ได้รับผลของบัพจะ			ไม่ได้รับความเสียหาย</a:t>
            </a:r>
            <a:r>
              <a:rPr lang="th-TH" sz="2000" dirty="0" err="1"/>
              <a:t>ใดๆ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9715227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FEC65-35D4-48E2-B610-6CFBBEBD6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รายละเอียดสิ่งก่อสร้าง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48823-7BE5-4A6A-AE28-DA01759AF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159"/>
            <a:ext cx="2029287" cy="447058"/>
          </a:xfrm>
        </p:spPr>
        <p:txBody>
          <a:bodyPr>
            <a:normAutofit fontScale="92500" lnSpcReduction="10000"/>
          </a:bodyPr>
          <a:lstStyle/>
          <a:p>
            <a:r>
              <a:rPr lang="th-TH" dirty="0"/>
              <a:t>ฝ่าย </a:t>
            </a:r>
            <a:r>
              <a:rPr lang="en-US" dirty="0" err="1"/>
              <a:t>Elesiam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2217F78-662D-4D3A-8BED-A2090D33FA87}"/>
              </a:ext>
            </a:extLst>
          </p:cNvPr>
          <p:cNvSpPr txBox="1">
            <a:spLocks/>
          </p:cNvSpPr>
          <p:nvPr/>
        </p:nvSpPr>
        <p:spPr>
          <a:xfrm>
            <a:off x="1024631" y="1914217"/>
            <a:ext cx="10515600" cy="4262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ชื่อ		</a:t>
            </a:r>
            <a:r>
              <a:rPr lang="en-US" sz="2000" dirty="0"/>
              <a:t>: </a:t>
            </a:r>
            <a:r>
              <a:rPr lang="en-US" sz="2000" dirty="0" err="1"/>
              <a:t>Maincrystal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พลังชีวิต		</a:t>
            </a:r>
            <a:r>
              <a:rPr lang="en-US" sz="2000" dirty="0"/>
              <a:t>: 2500</a:t>
            </a:r>
            <a:endParaRPr lang="th-TH" sz="2000" dirty="0"/>
          </a:p>
          <a:p>
            <a:pPr marL="285750" indent="-285750"/>
            <a:r>
              <a:rPr lang="th-TH" sz="2000" dirty="0"/>
              <a:t>เกราะ		</a:t>
            </a:r>
            <a:r>
              <a:rPr lang="en-US" sz="2000" dirty="0"/>
              <a:t>: 10</a:t>
            </a:r>
            <a:endParaRPr lang="th-TH" sz="2000" dirty="0"/>
          </a:p>
          <a:p>
            <a:pPr marL="285750" indent="-285750"/>
            <a:r>
              <a:rPr lang="th-TH" sz="2000" dirty="0"/>
              <a:t>ราคา		</a:t>
            </a:r>
            <a:r>
              <a:rPr lang="en-US" sz="2000" dirty="0"/>
              <a:t>: </a:t>
            </a:r>
            <a:r>
              <a:rPr lang="th-TH" sz="2000" dirty="0"/>
              <a:t>ไม่มี</a:t>
            </a:r>
          </a:p>
          <a:p>
            <a:pPr marL="285750" indent="-285750"/>
            <a:r>
              <a:rPr lang="th-TH" sz="2000" dirty="0"/>
              <a:t>ระยะเวลาในการสร้าง	</a:t>
            </a:r>
            <a:r>
              <a:rPr lang="en-US" sz="2000" dirty="0"/>
              <a:t>: </a:t>
            </a:r>
            <a:r>
              <a:rPr lang="th-TH" sz="2000" dirty="0"/>
              <a:t>ไม่มี</a:t>
            </a:r>
            <a:endParaRPr lang="en-US" sz="2000" dirty="0"/>
          </a:p>
          <a:p>
            <a:pPr marL="285750" indent="-285750"/>
            <a:r>
              <a:rPr lang="th-TH" sz="2000" dirty="0"/>
              <a:t>ความสามารถ</a:t>
            </a:r>
            <a:r>
              <a:rPr lang="en-US" sz="2000" dirty="0"/>
              <a:t>	: </a:t>
            </a:r>
            <a:r>
              <a:rPr lang="th-TH" sz="2000" dirty="0"/>
              <a:t>เป็นสิ่งก่อสร้างเป้าหมายที่ถ้าถูกทำลาย ฝ่ายเจ้าของสิ่งก่อสร้างนี้จะถือว่าแพ้เกมทันที และไม่สามารถสร้างได้</a:t>
            </a:r>
          </a:p>
        </p:txBody>
      </p:sp>
    </p:spTree>
    <p:extLst>
      <p:ext uri="{BB962C8B-B14F-4D97-AF65-F5344CB8AC3E}">
        <p14:creationId xmlns:p14="http://schemas.microsoft.com/office/powerpoint/2010/main" val="22016068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FEC65-35D4-48E2-B610-6CFBBEBD6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รายละเอียดสิ่งก่อสร้าง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48823-7BE5-4A6A-AE28-DA01759AF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159"/>
            <a:ext cx="2029287" cy="447058"/>
          </a:xfrm>
        </p:spPr>
        <p:txBody>
          <a:bodyPr>
            <a:normAutofit fontScale="92500" lnSpcReduction="10000"/>
          </a:bodyPr>
          <a:lstStyle/>
          <a:p>
            <a:r>
              <a:rPr lang="th-TH" dirty="0"/>
              <a:t>ฝ่าย </a:t>
            </a:r>
            <a:r>
              <a:rPr lang="en-US" dirty="0" err="1"/>
              <a:t>Elesiam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2217F78-662D-4D3A-8BED-A2090D33FA87}"/>
              </a:ext>
            </a:extLst>
          </p:cNvPr>
          <p:cNvSpPr txBox="1">
            <a:spLocks/>
          </p:cNvSpPr>
          <p:nvPr/>
        </p:nvSpPr>
        <p:spPr>
          <a:xfrm>
            <a:off x="1024631" y="1914217"/>
            <a:ext cx="10515600" cy="4262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ชื่อ		</a:t>
            </a:r>
            <a:r>
              <a:rPr lang="en-US" sz="2000" dirty="0"/>
              <a:t>: </a:t>
            </a:r>
            <a:r>
              <a:rPr lang="en-US" sz="2000" dirty="0" err="1"/>
              <a:t>Unitbase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พลังชีวิต		</a:t>
            </a:r>
            <a:r>
              <a:rPr lang="en-US" sz="2000" dirty="0"/>
              <a:t>: 1500</a:t>
            </a:r>
            <a:endParaRPr lang="th-TH" sz="2000" dirty="0"/>
          </a:p>
          <a:p>
            <a:pPr marL="285750" indent="-285750"/>
            <a:r>
              <a:rPr lang="th-TH" sz="2000" dirty="0"/>
              <a:t>เกราะ		</a:t>
            </a:r>
            <a:r>
              <a:rPr lang="en-US" sz="2000" dirty="0"/>
              <a:t>: 10</a:t>
            </a:r>
            <a:endParaRPr lang="th-TH" sz="2000" dirty="0"/>
          </a:p>
          <a:p>
            <a:pPr marL="285750" indent="-285750"/>
            <a:r>
              <a:rPr lang="th-TH" sz="2000" dirty="0"/>
              <a:t>ราคา		</a:t>
            </a:r>
            <a:r>
              <a:rPr lang="en-US" sz="2000" dirty="0"/>
              <a:t>: </a:t>
            </a:r>
            <a:r>
              <a:rPr lang="th-TH" sz="2000" dirty="0"/>
              <a:t>500</a:t>
            </a:r>
          </a:p>
          <a:p>
            <a:pPr marL="285750" indent="-285750"/>
            <a:r>
              <a:rPr lang="th-TH" sz="2000" dirty="0"/>
              <a:t>ระยะเวลาในการสร้าง	</a:t>
            </a:r>
            <a:r>
              <a:rPr lang="en-US" sz="2000" dirty="0"/>
              <a:t>: 20 s</a:t>
            </a:r>
            <a:endParaRPr lang="th-TH" sz="2000" dirty="0"/>
          </a:p>
          <a:p>
            <a:pPr marL="285750" indent="-285750"/>
            <a:r>
              <a:rPr lang="th-TH" sz="2000" dirty="0"/>
              <a:t>ความสามารถ</a:t>
            </a:r>
            <a:r>
              <a:rPr lang="en-US" sz="2000" dirty="0"/>
              <a:t>	: </a:t>
            </a:r>
            <a:r>
              <a:rPr lang="th-TH" sz="2000" dirty="0"/>
              <a:t>สามารถสร้างยูนิตนักขุดแร่</a:t>
            </a:r>
            <a:r>
              <a:rPr lang="en-US" sz="2000" dirty="0"/>
              <a:t>,</a:t>
            </a:r>
            <a:r>
              <a:rPr lang="th-TH" sz="2000" dirty="0"/>
              <a:t>โจมตีใกล้ และโจมตีไกลได้ แต่ถ้าสร้าง </a:t>
            </a:r>
            <a:r>
              <a:rPr lang="en-US" sz="2000" dirty="0" err="1"/>
              <a:t>Herobase</a:t>
            </a:r>
            <a:r>
              <a:rPr lang="en-US" sz="2000" dirty="0"/>
              <a:t> </a:t>
            </a:r>
            <a:r>
              <a:rPr lang="th-TH" sz="2000" dirty="0"/>
              <a:t>ได้จะสามารถสร้างยูนิตบินได้ </a:t>
            </a:r>
          </a:p>
        </p:txBody>
      </p:sp>
    </p:spTree>
    <p:extLst>
      <p:ext uri="{BB962C8B-B14F-4D97-AF65-F5344CB8AC3E}">
        <p14:creationId xmlns:p14="http://schemas.microsoft.com/office/powerpoint/2010/main" val="4019320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FEC65-35D4-48E2-B610-6CFBBEBD6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รายละเอียดสิ่งก่อสร้าง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48823-7BE5-4A6A-AE28-DA01759AF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159"/>
            <a:ext cx="2029287" cy="447058"/>
          </a:xfrm>
        </p:spPr>
        <p:txBody>
          <a:bodyPr>
            <a:normAutofit fontScale="92500" lnSpcReduction="10000"/>
          </a:bodyPr>
          <a:lstStyle/>
          <a:p>
            <a:r>
              <a:rPr lang="th-TH" dirty="0"/>
              <a:t>ฝ่าย </a:t>
            </a:r>
            <a:r>
              <a:rPr lang="en-US" dirty="0" err="1"/>
              <a:t>Elesiam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2217F78-662D-4D3A-8BED-A2090D33FA87}"/>
              </a:ext>
            </a:extLst>
          </p:cNvPr>
          <p:cNvSpPr txBox="1">
            <a:spLocks/>
          </p:cNvSpPr>
          <p:nvPr/>
        </p:nvSpPr>
        <p:spPr>
          <a:xfrm>
            <a:off x="1024631" y="1914217"/>
            <a:ext cx="10515600" cy="4262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ชื่อ		</a:t>
            </a:r>
            <a:r>
              <a:rPr lang="en-US" sz="2000" dirty="0"/>
              <a:t>: </a:t>
            </a:r>
            <a:r>
              <a:rPr lang="en-US" sz="2000" dirty="0" err="1"/>
              <a:t>Emblemtower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พลังชีวิต		</a:t>
            </a:r>
            <a:r>
              <a:rPr lang="en-US" sz="2000" dirty="0"/>
              <a:t>: 600</a:t>
            </a:r>
            <a:endParaRPr lang="th-TH" sz="2000" dirty="0"/>
          </a:p>
          <a:p>
            <a:pPr marL="285750" indent="-285750"/>
            <a:r>
              <a:rPr lang="th-TH" sz="2000" dirty="0"/>
              <a:t>เกราะ		</a:t>
            </a:r>
            <a:r>
              <a:rPr lang="en-US" sz="2000" dirty="0"/>
              <a:t>: 10</a:t>
            </a:r>
            <a:endParaRPr lang="th-TH" sz="2000" dirty="0"/>
          </a:p>
          <a:p>
            <a:pPr marL="285750" indent="-285750"/>
            <a:r>
              <a:rPr lang="th-TH" sz="2000" dirty="0"/>
              <a:t>ราคา		</a:t>
            </a:r>
            <a:r>
              <a:rPr lang="en-US" sz="2000" dirty="0"/>
              <a:t>: 350</a:t>
            </a:r>
            <a:endParaRPr lang="th-TH" sz="2000" dirty="0"/>
          </a:p>
          <a:p>
            <a:pPr marL="285750" indent="-285750"/>
            <a:r>
              <a:rPr lang="th-TH" sz="2000" dirty="0"/>
              <a:t>ระยะเวลาในการสร้าง	</a:t>
            </a:r>
            <a:r>
              <a:rPr lang="en-US" sz="2000" dirty="0"/>
              <a:t>: 15 s</a:t>
            </a:r>
            <a:endParaRPr lang="th-TH" sz="2000" dirty="0"/>
          </a:p>
          <a:p>
            <a:pPr marL="285750" indent="-285750"/>
            <a:r>
              <a:rPr lang="th-TH" sz="2000" dirty="0"/>
              <a:t>ความสามารถ</a:t>
            </a:r>
            <a:r>
              <a:rPr lang="en-US" sz="2000" dirty="0"/>
              <a:t>	: </a:t>
            </a:r>
            <a:r>
              <a:rPr lang="th-TH" sz="2000" dirty="0"/>
              <a:t>สามารถเพ</a:t>
            </a:r>
            <a:r>
              <a:rPr lang="th-TH" sz="2000" dirty="0" err="1"/>
              <a:t>ิ่</a:t>
            </a:r>
            <a:r>
              <a:rPr lang="th-TH" sz="2000" dirty="0"/>
              <a:t>มล</a:t>
            </a:r>
            <a:r>
              <a:rPr lang="th-TH" sz="2000" dirty="0" err="1"/>
              <a:t>ิมิตข</a:t>
            </a:r>
            <a:r>
              <a:rPr lang="th-TH" sz="2000" dirty="0"/>
              <a:t>องจำนวนยูนิตได้ 10 </a:t>
            </a:r>
            <a:r>
              <a:rPr lang="en-US" sz="2000" dirty="0" err="1"/>
              <a:t>lt</a:t>
            </a:r>
            <a:r>
              <a:rPr lang="th-TH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67918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FEC65-35D4-48E2-B610-6CFBBEBD6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รายละเอียดสิ่งก่อสร้าง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48823-7BE5-4A6A-AE28-DA01759AF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159"/>
            <a:ext cx="2029287" cy="447058"/>
          </a:xfrm>
        </p:spPr>
        <p:txBody>
          <a:bodyPr>
            <a:normAutofit fontScale="92500" lnSpcReduction="10000"/>
          </a:bodyPr>
          <a:lstStyle/>
          <a:p>
            <a:r>
              <a:rPr lang="th-TH" dirty="0"/>
              <a:t>ฝ่าย </a:t>
            </a:r>
            <a:r>
              <a:rPr lang="en-US" dirty="0" err="1"/>
              <a:t>Elesiam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2217F78-662D-4D3A-8BED-A2090D33FA87}"/>
              </a:ext>
            </a:extLst>
          </p:cNvPr>
          <p:cNvSpPr txBox="1">
            <a:spLocks/>
          </p:cNvSpPr>
          <p:nvPr/>
        </p:nvSpPr>
        <p:spPr>
          <a:xfrm>
            <a:off x="1024631" y="1914217"/>
            <a:ext cx="10515600" cy="4262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ชื่อ		</a:t>
            </a:r>
            <a:r>
              <a:rPr lang="en-US" sz="2000" dirty="0"/>
              <a:t>: </a:t>
            </a:r>
            <a:r>
              <a:rPr lang="en-US" sz="2000" dirty="0" err="1"/>
              <a:t>Herobase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พลังชีวิต		</a:t>
            </a:r>
            <a:r>
              <a:rPr lang="en-US" sz="2000" dirty="0"/>
              <a:t>: 1800</a:t>
            </a:r>
            <a:endParaRPr lang="th-TH" sz="2000" dirty="0"/>
          </a:p>
          <a:p>
            <a:pPr marL="285750" indent="-285750"/>
            <a:r>
              <a:rPr lang="th-TH" sz="2000" dirty="0"/>
              <a:t>เกราะ		</a:t>
            </a:r>
            <a:r>
              <a:rPr lang="en-US" sz="2000" dirty="0"/>
              <a:t>: 10</a:t>
            </a:r>
            <a:endParaRPr lang="th-TH" sz="2000" dirty="0"/>
          </a:p>
          <a:p>
            <a:pPr marL="285750" indent="-285750"/>
            <a:r>
              <a:rPr lang="th-TH" sz="2000" dirty="0"/>
              <a:t>ราคา		</a:t>
            </a:r>
            <a:r>
              <a:rPr lang="en-US" sz="2000" dirty="0"/>
              <a:t>: 1000</a:t>
            </a:r>
            <a:endParaRPr lang="th-TH" sz="2000" dirty="0"/>
          </a:p>
          <a:p>
            <a:pPr marL="285750" indent="-285750"/>
            <a:r>
              <a:rPr lang="th-TH" sz="2000" dirty="0"/>
              <a:t>ระยะเวลาในการสร้าง	</a:t>
            </a:r>
            <a:r>
              <a:rPr lang="en-US" sz="2000" dirty="0"/>
              <a:t>: 25 s</a:t>
            </a:r>
            <a:endParaRPr lang="th-TH" sz="2000" dirty="0"/>
          </a:p>
          <a:p>
            <a:pPr marL="285750" indent="-285750"/>
            <a:r>
              <a:rPr lang="th-TH" sz="2000" dirty="0"/>
              <a:t>ความสามารถ</a:t>
            </a:r>
            <a:r>
              <a:rPr lang="en-US" sz="2000" dirty="0"/>
              <a:t>	: </a:t>
            </a:r>
            <a:r>
              <a:rPr lang="th-TH" sz="2000" dirty="0"/>
              <a:t>เป็นสิ่งก่อสร้างที่ต้องสร้าง </a:t>
            </a:r>
            <a:r>
              <a:rPr lang="en-US" sz="2000" dirty="0" err="1"/>
              <a:t>Emblemtower</a:t>
            </a:r>
            <a:r>
              <a:rPr lang="th-TH" sz="2000" dirty="0"/>
              <a:t> และ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Unitbase</a:t>
            </a:r>
            <a:r>
              <a:rPr lang="th-TH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th-TH" sz="1800" dirty="0">
                <a:solidFill>
                  <a:srgbClr val="000000"/>
                </a:solidFill>
                <a:latin typeface="Calibri" panose="020F0502020204030204" pitchFamily="34" charset="0"/>
              </a:rPr>
              <a:t>ก่อนจึงจะสร้างได้ โดยสามารถสร้างยูนิตฮีโร่ได้</a:t>
            </a:r>
            <a:endParaRPr lang="th-TH" sz="2000" dirty="0"/>
          </a:p>
        </p:txBody>
      </p:sp>
    </p:spTree>
    <p:extLst>
      <p:ext uri="{BB962C8B-B14F-4D97-AF65-F5344CB8AC3E}">
        <p14:creationId xmlns:p14="http://schemas.microsoft.com/office/powerpoint/2010/main" val="20473041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FEC65-35D4-48E2-B610-6CFBBEBD6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รายละเอียดสิ่งก่อสร้าง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48823-7BE5-4A6A-AE28-DA01759AF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159"/>
            <a:ext cx="2029287" cy="447058"/>
          </a:xfrm>
        </p:spPr>
        <p:txBody>
          <a:bodyPr>
            <a:normAutofit fontScale="92500" lnSpcReduction="10000"/>
          </a:bodyPr>
          <a:lstStyle/>
          <a:p>
            <a:r>
              <a:rPr lang="th-TH" dirty="0"/>
              <a:t>ฝ่าย </a:t>
            </a:r>
            <a:r>
              <a:rPr lang="en-US" dirty="0" err="1"/>
              <a:t>Avalink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2217F78-662D-4D3A-8BED-A2090D33FA87}"/>
              </a:ext>
            </a:extLst>
          </p:cNvPr>
          <p:cNvSpPr txBox="1">
            <a:spLocks/>
          </p:cNvSpPr>
          <p:nvPr/>
        </p:nvSpPr>
        <p:spPr>
          <a:xfrm>
            <a:off x="1024631" y="1914217"/>
            <a:ext cx="10515600" cy="4262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ชื่อ		</a:t>
            </a:r>
            <a:r>
              <a:rPr lang="en-US" sz="2000" dirty="0"/>
              <a:t>: </a:t>
            </a:r>
            <a:r>
              <a:rPr lang="en-US" sz="2000" dirty="0" err="1"/>
              <a:t>Maincrystal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พลังชีวิต		</a:t>
            </a:r>
            <a:r>
              <a:rPr lang="en-US" sz="2000" dirty="0"/>
              <a:t>: 2500</a:t>
            </a:r>
            <a:endParaRPr lang="th-TH" sz="2000" dirty="0"/>
          </a:p>
          <a:p>
            <a:pPr marL="285750" indent="-285750"/>
            <a:r>
              <a:rPr lang="th-TH" sz="2000" dirty="0"/>
              <a:t>เกราะ		</a:t>
            </a:r>
            <a:r>
              <a:rPr lang="en-US" sz="2000" dirty="0"/>
              <a:t>: 10</a:t>
            </a:r>
            <a:endParaRPr lang="th-TH" sz="2000" dirty="0"/>
          </a:p>
          <a:p>
            <a:pPr marL="285750" indent="-285750"/>
            <a:r>
              <a:rPr lang="th-TH" sz="2000" dirty="0"/>
              <a:t>ราคา		</a:t>
            </a:r>
            <a:r>
              <a:rPr lang="en-US" sz="2000" dirty="0"/>
              <a:t>: </a:t>
            </a:r>
            <a:r>
              <a:rPr lang="th-TH" sz="2000" dirty="0"/>
              <a:t>ไม่มี</a:t>
            </a:r>
          </a:p>
          <a:p>
            <a:pPr marL="285750" indent="-285750"/>
            <a:r>
              <a:rPr lang="th-TH" sz="2000" dirty="0"/>
              <a:t>ระยะเวลาในการสร้าง	</a:t>
            </a:r>
            <a:r>
              <a:rPr lang="en-US" sz="2000" dirty="0"/>
              <a:t>: </a:t>
            </a:r>
            <a:r>
              <a:rPr lang="th-TH" sz="2000" dirty="0"/>
              <a:t>ไม่มี</a:t>
            </a:r>
            <a:endParaRPr lang="en-US" sz="2000" dirty="0"/>
          </a:p>
          <a:p>
            <a:pPr marL="285750" indent="-285750"/>
            <a:r>
              <a:rPr lang="th-TH" sz="2000" dirty="0"/>
              <a:t>ความสามารถ</a:t>
            </a:r>
            <a:r>
              <a:rPr lang="en-US" sz="2000" dirty="0"/>
              <a:t>	: </a:t>
            </a:r>
            <a:r>
              <a:rPr lang="th-TH" sz="2000" dirty="0"/>
              <a:t>เป็นสิ่งก่อสร้างเป้าหมายที่ถ้าถูกทำลาย ฝ่ายเจ้าของสิ่งก่อสร้างนี้จะถือว่าแพ้เกมทันที และไม่สามารถสร้างได้</a:t>
            </a:r>
          </a:p>
        </p:txBody>
      </p:sp>
    </p:spTree>
    <p:extLst>
      <p:ext uri="{BB962C8B-B14F-4D97-AF65-F5344CB8AC3E}">
        <p14:creationId xmlns:p14="http://schemas.microsoft.com/office/powerpoint/2010/main" val="26439278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FEC65-35D4-48E2-B610-6CFBBEBD6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รายละเอียดสิ่งก่อสร้าง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48823-7BE5-4A6A-AE28-DA01759AF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159"/>
            <a:ext cx="2029287" cy="447058"/>
          </a:xfrm>
        </p:spPr>
        <p:txBody>
          <a:bodyPr>
            <a:normAutofit fontScale="92500" lnSpcReduction="10000"/>
          </a:bodyPr>
          <a:lstStyle/>
          <a:p>
            <a:r>
              <a:rPr lang="th-TH" dirty="0"/>
              <a:t>ฝ่าย </a:t>
            </a:r>
            <a:r>
              <a:rPr lang="en-US" dirty="0" err="1"/>
              <a:t>Avalink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2217F78-662D-4D3A-8BED-A2090D33FA87}"/>
              </a:ext>
            </a:extLst>
          </p:cNvPr>
          <p:cNvSpPr txBox="1">
            <a:spLocks/>
          </p:cNvSpPr>
          <p:nvPr/>
        </p:nvSpPr>
        <p:spPr>
          <a:xfrm>
            <a:off x="1024631" y="1914217"/>
            <a:ext cx="10515600" cy="4262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ชื่อ		</a:t>
            </a:r>
            <a:r>
              <a:rPr lang="en-US" sz="2000" dirty="0"/>
              <a:t>: </a:t>
            </a:r>
            <a:r>
              <a:rPr lang="en-US" sz="2000" dirty="0" err="1"/>
              <a:t>Unitbase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พลังชีวิต		</a:t>
            </a:r>
            <a:r>
              <a:rPr lang="en-US" sz="2000" dirty="0"/>
              <a:t>: 1500</a:t>
            </a:r>
            <a:endParaRPr lang="th-TH" sz="2000" dirty="0"/>
          </a:p>
          <a:p>
            <a:pPr marL="285750" indent="-285750"/>
            <a:r>
              <a:rPr lang="th-TH" sz="2000" dirty="0"/>
              <a:t>เกราะ		</a:t>
            </a:r>
            <a:r>
              <a:rPr lang="en-US" sz="2000" dirty="0"/>
              <a:t>: 10</a:t>
            </a:r>
            <a:endParaRPr lang="th-TH" sz="2000" dirty="0"/>
          </a:p>
          <a:p>
            <a:pPr marL="285750" indent="-285750"/>
            <a:r>
              <a:rPr lang="th-TH" sz="2000" dirty="0"/>
              <a:t>ราคา		</a:t>
            </a:r>
            <a:r>
              <a:rPr lang="en-US" sz="2000" dirty="0"/>
              <a:t>: </a:t>
            </a:r>
            <a:r>
              <a:rPr lang="th-TH" sz="2000" dirty="0"/>
              <a:t>550</a:t>
            </a:r>
          </a:p>
          <a:p>
            <a:pPr marL="285750" indent="-285750"/>
            <a:r>
              <a:rPr lang="th-TH" sz="2000" dirty="0"/>
              <a:t>ระยะเวลาในการสร้าง	</a:t>
            </a:r>
            <a:r>
              <a:rPr lang="en-US" sz="2000" dirty="0"/>
              <a:t>: 18 s</a:t>
            </a:r>
            <a:endParaRPr lang="th-TH" sz="2000" dirty="0"/>
          </a:p>
          <a:p>
            <a:pPr marL="285750" indent="-285750"/>
            <a:r>
              <a:rPr lang="th-TH" sz="2000" dirty="0"/>
              <a:t>ความสามารถ</a:t>
            </a:r>
            <a:r>
              <a:rPr lang="en-US" sz="2000" dirty="0"/>
              <a:t>	: </a:t>
            </a:r>
            <a:r>
              <a:rPr lang="th-TH" sz="2000" dirty="0"/>
              <a:t>สามารถสร้างยูนิตนักขุดแร่</a:t>
            </a:r>
            <a:r>
              <a:rPr lang="en-US" sz="2000" dirty="0"/>
              <a:t>,</a:t>
            </a:r>
            <a:r>
              <a:rPr lang="th-TH" sz="2000" dirty="0"/>
              <a:t>โจมตีใกล้ และโจมตีไกลได้ แต่ถ้าสร้าง </a:t>
            </a:r>
            <a:r>
              <a:rPr lang="en-US" sz="2000" dirty="0" err="1"/>
              <a:t>Guntower</a:t>
            </a:r>
            <a:r>
              <a:rPr lang="en-US" sz="2000" dirty="0"/>
              <a:t> </a:t>
            </a:r>
            <a:r>
              <a:rPr lang="th-TH" sz="2000" dirty="0"/>
              <a:t>ได้จะสามารถสร้างยูนิตบินได้ </a:t>
            </a:r>
          </a:p>
        </p:txBody>
      </p:sp>
    </p:spTree>
    <p:extLst>
      <p:ext uri="{BB962C8B-B14F-4D97-AF65-F5344CB8AC3E}">
        <p14:creationId xmlns:p14="http://schemas.microsoft.com/office/powerpoint/2010/main" val="918007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FEC65-35D4-48E2-B610-6CFBBEBD6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รายละเอียดสิ่งก่อสร้าง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48823-7BE5-4A6A-AE28-DA01759AF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159"/>
            <a:ext cx="2029287" cy="447058"/>
          </a:xfrm>
        </p:spPr>
        <p:txBody>
          <a:bodyPr>
            <a:normAutofit fontScale="92500" lnSpcReduction="10000"/>
          </a:bodyPr>
          <a:lstStyle/>
          <a:p>
            <a:r>
              <a:rPr lang="th-TH" dirty="0"/>
              <a:t>ฝ่าย </a:t>
            </a:r>
            <a:r>
              <a:rPr lang="en-US" dirty="0" err="1"/>
              <a:t>Avalink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2217F78-662D-4D3A-8BED-A2090D33FA87}"/>
              </a:ext>
            </a:extLst>
          </p:cNvPr>
          <p:cNvSpPr txBox="1">
            <a:spLocks/>
          </p:cNvSpPr>
          <p:nvPr/>
        </p:nvSpPr>
        <p:spPr>
          <a:xfrm>
            <a:off x="1024631" y="1914217"/>
            <a:ext cx="10515600" cy="4262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ชื่อ		</a:t>
            </a:r>
            <a:r>
              <a:rPr lang="en-US" sz="2000" dirty="0"/>
              <a:t>: </a:t>
            </a:r>
            <a:r>
              <a:rPr lang="en-US" sz="2000" dirty="0" err="1"/>
              <a:t>Emblemtower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พลังชีวิต		</a:t>
            </a:r>
            <a:r>
              <a:rPr lang="en-US" sz="2000" dirty="0"/>
              <a:t>: 600</a:t>
            </a:r>
            <a:endParaRPr lang="th-TH" sz="2000" dirty="0"/>
          </a:p>
          <a:p>
            <a:pPr marL="285750" indent="-285750"/>
            <a:r>
              <a:rPr lang="th-TH" sz="2000" dirty="0"/>
              <a:t>เกราะ		</a:t>
            </a:r>
            <a:r>
              <a:rPr lang="en-US" sz="2000" dirty="0"/>
              <a:t>: 10</a:t>
            </a:r>
            <a:endParaRPr lang="th-TH" sz="2000" dirty="0"/>
          </a:p>
          <a:p>
            <a:pPr marL="285750" indent="-285750"/>
            <a:r>
              <a:rPr lang="th-TH" sz="2000" dirty="0"/>
              <a:t>ราคา		</a:t>
            </a:r>
            <a:r>
              <a:rPr lang="en-US" sz="2000" dirty="0"/>
              <a:t>: 360</a:t>
            </a:r>
            <a:endParaRPr lang="th-TH" sz="2000" dirty="0"/>
          </a:p>
          <a:p>
            <a:pPr marL="285750" indent="-285750"/>
            <a:r>
              <a:rPr lang="th-TH" sz="2000" dirty="0"/>
              <a:t>ระยะเวลาในการสร้าง	</a:t>
            </a:r>
            <a:r>
              <a:rPr lang="en-US" sz="2000" dirty="0"/>
              <a:t>: 14 s</a:t>
            </a:r>
            <a:endParaRPr lang="th-TH" sz="2000" dirty="0"/>
          </a:p>
          <a:p>
            <a:pPr marL="285750" indent="-285750"/>
            <a:r>
              <a:rPr lang="th-TH" sz="2000" dirty="0"/>
              <a:t>ความสามารถ</a:t>
            </a:r>
            <a:r>
              <a:rPr lang="en-US" sz="2000" dirty="0"/>
              <a:t>	: </a:t>
            </a:r>
            <a:r>
              <a:rPr lang="th-TH" sz="2000" dirty="0"/>
              <a:t>สามารถเพ</a:t>
            </a:r>
            <a:r>
              <a:rPr lang="th-TH" sz="2000" dirty="0" err="1"/>
              <a:t>ิ่</a:t>
            </a:r>
            <a:r>
              <a:rPr lang="th-TH" sz="2000" dirty="0"/>
              <a:t>มล</a:t>
            </a:r>
            <a:r>
              <a:rPr lang="th-TH" sz="2000" dirty="0" err="1"/>
              <a:t>ิมิตข</a:t>
            </a:r>
            <a:r>
              <a:rPr lang="th-TH" sz="2000" dirty="0"/>
              <a:t>องจำนวนยูนิตได้ 10 </a:t>
            </a:r>
            <a:r>
              <a:rPr lang="en-US" sz="2000" dirty="0" err="1"/>
              <a:t>lt</a:t>
            </a:r>
            <a:r>
              <a:rPr lang="th-TH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9088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FC028-566D-4615-8014-B6F30F542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เริ่มต้นเกม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AF0B6-FA17-4A11-8D7B-6B90947EA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ทรัพยากรเริ่มต้น </a:t>
            </a:r>
            <a:r>
              <a:rPr lang="en-US" dirty="0"/>
              <a:t>5000</a:t>
            </a:r>
          </a:p>
          <a:p>
            <a:r>
              <a:rPr lang="th-TH" dirty="0"/>
              <a:t>จำนวนยูนิตที่สร้างได้ </a:t>
            </a:r>
            <a:r>
              <a:rPr lang="en-US" dirty="0"/>
              <a:t> 5 </a:t>
            </a:r>
            <a:r>
              <a:rPr lang="th-TH" dirty="0"/>
              <a:t>ยูนิต</a:t>
            </a:r>
          </a:p>
          <a:p>
            <a:r>
              <a:rPr lang="th-TH" dirty="0"/>
              <a:t>สิ่งก่อสร้างหลัก</a:t>
            </a:r>
          </a:p>
          <a:p>
            <a:r>
              <a:rPr lang="th-TH" dirty="0"/>
              <a:t>สิ่งก่อสร้างที่สร้างได้ </a:t>
            </a:r>
            <a:r>
              <a:rPr lang="en-US" dirty="0" err="1"/>
              <a:t>unitbase</a:t>
            </a:r>
            <a:r>
              <a:rPr lang="en-US" dirty="0"/>
              <a:t> ,</a:t>
            </a:r>
            <a:r>
              <a:rPr lang="en-US" dirty="0" err="1"/>
              <a:t>emblemtower</a:t>
            </a:r>
            <a:endParaRPr lang="en-US" dirty="0"/>
          </a:p>
          <a:p>
            <a:endParaRPr lang="th-TH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4557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FEC65-35D4-48E2-B610-6CFBBEBD6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รายละเอียดสิ่งก่อสร้าง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48823-7BE5-4A6A-AE28-DA01759AF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159"/>
            <a:ext cx="2029287" cy="447058"/>
          </a:xfrm>
        </p:spPr>
        <p:txBody>
          <a:bodyPr>
            <a:normAutofit fontScale="92500" lnSpcReduction="10000"/>
          </a:bodyPr>
          <a:lstStyle/>
          <a:p>
            <a:r>
              <a:rPr lang="th-TH" dirty="0"/>
              <a:t>ฝ่าย </a:t>
            </a:r>
            <a:r>
              <a:rPr lang="en-US" dirty="0" err="1"/>
              <a:t>Avalink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2217F78-662D-4D3A-8BED-A2090D33FA87}"/>
              </a:ext>
            </a:extLst>
          </p:cNvPr>
          <p:cNvSpPr txBox="1">
            <a:spLocks/>
          </p:cNvSpPr>
          <p:nvPr/>
        </p:nvSpPr>
        <p:spPr>
          <a:xfrm>
            <a:off x="1024631" y="1914217"/>
            <a:ext cx="10515600" cy="4262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ชื่อ		</a:t>
            </a:r>
            <a:r>
              <a:rPr lang="en-US" sz="2000" dirty="0"/>
              <a:t>: </a:t>
            </a:r>
            <a:r>
              <a:rPr lang="en-US" sz="2000" dirty="0" err="1"/>
              <a:t>Herobase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พลังชีวิต		</a:t>
            </a:r>
            <a:r>
              <a:rPr lang="en-US" sz="2000" dirty="0"/>
              <a:t>: 1800</a:t>
            </a:r>
            <a:endParaRPr lang="th-TH" sz="2000" dirty="0"/>
          </a:p>
          <a:p>
            <a:pPr marL="285750" indent="-285750"/>
            <a:r>
              <a:rPr lang="th-TH" sz="2000" dirty="0"/>
              <a:t>เกราะ		</a:t>
            </a:r>
            <a:r>
              <a:rPr lang="en-US" sz="2000" dirty="0"/>
              <a:t>: 10</a:t>
            </a:r>
            <a:endParaRPr lang="th-TH" sz="2000" dirty="0"/>
          </a:p>
          <a:p>
            <a:pPr marL="285750" indent="-285750"/>
            <a:r>
              <a:rPr lang="th-TH" sz="2000" dirty="0"/>
              <a:t>ราคา		</a:t>
            </a:r>
            <a:r>
              <a:rPr lang="en-US" sz="2000" dirty="0"/>
              <a:t>: 1100</a:t>
            </a:r>
            <a:endParaRPr lang="th-TH" sz="2000" dirty="0"/>
          </a:p>
          <a:p>
            <a:pPr marL="285750" indent="-285750"/>
            <a:r>
              <a:rPr lang="th-TH" sz="2000" dirty="0"/>
              <a:t>ระยะเวลาในการสร้าง	</a:t>
            </a:r>
            <a:r>
              <a:rPr lang="en-US" sz="2000" dirty="0"/>
              <a:t>: 25 s</a:t>
            </a:r>
            <a:endParaRPr lang="th-TH" sz="2000" dirty="0"/>
          </a:p>
          <a:p>
            <a:pPr marL="285750" indent="-285750"/>
            <a:r>
              <a:rPr lang="th-TH" sz="2000" dirty="0"/>
              <a:t>ความสามารถ</a:t>
            </a:r>
            <a:r>
              <a:rPr lang="en-US" sz="2000" dirty="0"/>
              <a:t>	: </a:t>
            </a:r>
            <a:r>
              <a:rPr lang="th-TH" sz="2000" dirty="0"/>
              <a:t>เป็นสิ่งก่อสร้างที่ต้องสร้าง </a:t>
            </a:r>
            <a:r>
              <a:rPr lang="en-US" sz="2000" dirty="0" err="1"/>
              <a:t>Emblemtower</a:t>
            </a:r>
            <a:r>
              <a:rPr lang="th-TH" sz="2000" dirty="0"/>
              <a:t> และ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Unitbase</a:t>
            </a:r>
            <a:r>
              <a:rPr lang="th-TH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th-TH" sz="1800" dirty="0">
                <a:solidFill>
                  <a:srgbClr val="000000"/>
                </a:solidFill>
                <a:latin typeface="Calibri" panose="020F0502020204030204" pitchFamily="34" charset="0"/>
              </a:rPr>
              <a:t>ก่อนจึงจะสร้างได้ โดยสามารถสร้างยูนิตฮีโร่ได้</a:t>
            </a:r>
            <a:endParaRPr lang="th-TH" sz="2000" dirty="0"/>
          </a:p>
        </p:txBody>
      </p:sp>
    </p:spTree>
    <p:extLst>
      <p:ext uri="{BB962C8B-B14F-4D97-AF65-F5344CB8AC3E}">
        <p14:creationId xmlns:p14="http://schemas.microsoft.com/office/powerpoint/2010/main" val="40987040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FEC65-35D4-48E2-B610-6CFBBEBD6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รายละเอียดสิ่งก่อสร้าง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48823-7BE5-4A6A-AE28-DA01759AF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159"/>
            <a:ext cx="2029287" cy="447058"/>
          </a:xfrm>
        </p:spPr>
        <p:txBody>
          <a:bodyPr>
            <a:normAutofit fontScale="92500" lnSpcReduction="10000"/>
          </a:bodyPr>
          <a:lstStyle/>
          <a:p>
            <a:r>
              <a:rPr lang="th-TH" dirty="0"/>
              <a:t>ฝ่าย </a:t>
            </a:r>
            <a:r>
              <a:rPr lang="en-US" dirty="0" err="1"/>
              <a:t>Heresys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2217F78-662D-4D3A-8BED-A2090D33FA87}"/>
              </a:ext>
            </a:extLst>
          </p:cNvPr>
          <p:cNvSpPr txBox="1">
            <a:spLocks/>
          </p:cNvSpPr>
          <p:nvPr/>
        </p:nvSpPr>
        <p:spPr>
          <a:xfrm>
            <a:off x="1024631" y="1914217"/>
            <a:ext cx="10515600" cy="4262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ชื่อ		</a:t>
            </a:r>
            <a:r>
              <a:rPr lang="en-US" sz="2000" dirty="0"/>
              <a:t>: </a:t>
            </a:r>
            <a:r>
              <a:rPr lang="en-US" sz="2000" dirty="0" err="1"/>
              <a:t>Maincrystal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พลังชีวิต		</a:t>
            </a:r>
            <a:r>
              <a:rPr lang="en-US" sz="2000" dirty="0"/>
              <a:t>: 2500</a:t>
            </a:r>
            <a:endParaRPr lang="th-TH" sz="2000" dirty="0"/>
          </a:p>
          <a:p>
            <a:pPr marL="285750" indent="-285750"/>
            <a:r>
              <a:rPr lang="th-TH" sz="2000" dirty="0"/>
              <a:t>เกราะ		</a:t>
            </a:r>
            <a:r>
              <a:rPr lang="en-US" sz="2000" dirty="0"/>
              <a:t>: 10</a:t>
            </a:r>
            <a:endParaRPr lang="th-TH" sz="2000" dirty="0"/>
          </a:p>
          <a:p>
            <a:pPr marL="285750" indent="-285750"/>
            <a:r>
              <a:rPr lang="th-TH" sz="2000" dirty="0"/>
              <a:t>ราคา		</a:t>
            </a:r>
            <a:r>
              <a:rPr lang="en-US" sz="2000" dirty="0"/>
              <a:t>: </a:t>
            </a:r>
            <a:r>
              <a:rPr lang="th-TH" sz="2000" dirty="0"/>
              <a:t>ไม่มี</a:t>
            </a:r>
          </a:p>
          <a:p>
            <a:pPr marL="285750" indent="-285750"/>
            <a:r>
              <a:rPr lang="th-TH" sz="2000" dirty="0"/>
              <a:t>ระยะเวลาในการสร้าง	</a:t>
            </a:r>
            <a:r>
              <a:rPr lang="en-US" sz="2000" dirty="0"/>
              <a:t>: </a:t>
            </a:r>
            <a:r>
              <a:rPr lang="th-TH" sz="2000" dirty="0"/>
              <a:t>ไม่มี</a:t>
            </a:r>
            <a:endParaRPr lang="en-US" sz="2000" dirty="0"/>
          </a:p>
          <a:p>
            <a:pPr marL="285750" indent="-285750"/>
            <a:r>
              <a:rPr lang="th-TH" sz="2000" dirty="0"/>
              <a:t>ความสามารถ</a:t>
            </a:r>
            <a:r>
              <a:rPr lang="en-US" sz="2000" dirty="0"/>
              <a:t>	: </a:t>
            </a:r>
            <a:r>
              <a:rPr lang="th-TH" sz="2000" dirty="0"/>
              <a:t>เป็นสิ่งก่อสร้างเป้าหมายที่ถ้าถูกทำลาย ฝ่ายเจ้าของสิ่งก่อสร้างนี้จะถือว่าแพ้เกมทันที และไม่สามารถสร้างได้</a:t>
            </a:r>
          </a:p>
        </p:txBody>
      </p:sp>
    </p:spTree>
    <p:extLst>
      <p:ext uri="{BB962C8B-B14F-4D97-AF65-F5344CB8AC3E}">
        <p14:creationId xmlns:p14="http://schemas.microsoft.com/office/powerpoint/2010/main" val="16175307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FEC65-35D4-48E2-B610-6CFBBEBD6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รายละเอียดสิ่งก่อสร้าง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48823-7BE5-4A6A-AE28-DA01759AF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159"/>
            <a:ext cx="2029287" cy="447058"/>
          </a:xfrm>
        </p:spPr>
        <p:txBody>
          <a:bodyPr>
            <a:normAutofit fontScale="92500" lnSpcReduction="10000"/>
          </a:bodyPr>
          <a:lstStyle/>
          <a:p>
            <a:r>
              <a:rPr lang="th-TH" dirty="0"/>
              <a:t>ฝ่าย </a:t>
            </a:r>
            <a:r>
              <a:rPr lang="en-US" dirty="0" err="1"/>
              <a:t>Heresys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2217F78-662D-4D3A-8BED-A2090D33FA87}"/>
              </a:ext>
            </a:extLst>
          </p:cNvPr>
          <p:cNvSpPr txBox="1">
            <a:spLocks/>
          </p:cNvSpPr>
          <p:nvPr/>
        </p:nvSpPr>
        <p:spPr>
          <a:xfrm>
            <a:off x="1024631" y="1914217"/>
            <a:ext cx="10515600" cy="4262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ชื่อ		</a:t>
            </a:r>
            <a:r>
              <a:rPr lang="en-US" sz="2000" dirty="0"/>
              <a:t>: </a:t>
            </a:r>
            <a:r>
              <a:rPr lang="en-US" sz="2000" dirty="0" err="1"/>
              <a:t>Unitbase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พลังชีวิต		</a:t>
            </a:r>
            <a:r>
              <a:rPr lang="en-US" sz="2000" dirty="0"/>
              <a:t>: 1400</a:t>
            </a:r>
            <a:endParaRPr lang="th-TH" sz="2000" dirty="0"/>
          </a:p>
          <a:p>
            <a:pPr marL="285750" indent="-285750"/>
            <a:r>
              <a:rPr lang="th-TH" sz="2000" dirty="0"/>
              <a:t>เกราะ		</a:t>
            </a:r>
            <a:r>
              <a:rPr lang="en-US" sz="2000" dirty="0"/>
              <a:t>: 8</a:t>
            </a:r>
            <a:endParaRPr lang="th-TH" sz="2000" dirty="0"/>
          </a:p>
          <a:p>
            <a:pPr marL="285750" indent="-285750"/>
            <a:r>
              <a:rPr lang="th-TH" sz="2000" dirty="0"/>
              <a:t>ราคา		</a:t>
            </a:r>
            <a:r>
              <a:rPr lang="en-US" sz="2000" dirty="0"/>
              <a:t>: 480</a:t>
            </a:r>
            <a:endParaRPr lang="th-TH" sz="2000" dirty="0"/>
          </a:p>
          <a:p>
            <a:pPr marL="285750" indent="-285750"/>
            <a:r>
              <a:rPr lang="th-TH" sz="2000" dirty="0"/>
              <a:t>ระยะเวลาในการสร้าง	</a:t>
            </a:r>
            <a:r>
              <a:rPr lang="en-US" sz="2000" dirty="0"/>
              <a:t>: 17 s</a:t>
            </a:r>
            <a:endParaRPr lang="th-TH" sz="2000" dirty="0"/>
          </a:p>
          <a:p>
            <a:pPr marL="285750" indent="-285750"/>
            <a:r>
              <a:rPr lang="th-TH" sz="2000" dirty="0"/>
              <a:t>ความสามารถ</a:t>
            </a:r>
            <a:r>
              <a:rPr lang="en-US" sz="2000" dirty="0"/>
              <a:t>	: </a:t>
            </a:r>
            <a:r>
              <a:rPr lang="th-TH" sz="2000" dirty="0"/>
              <a:t>สามารถสร้างยูนิตนักขุดแร่</a:t>
            </a:r>
            <a:r>
              <a:rPr lang="en-US" sz="2000" dirty="0"/>
              <a:t>,</a:t>
            </a:r>
            <a:r>
              <a:rPr lang="th-TH" sz="2000" dirty="0"/>
              <a:t>โจมตีใกล้ และโจมตีไกลได้ แต่ถ้าสร้าง </a:t>
            </a:r>
            <a:r>
              <a:rPr lang="en-US" sz="2000" dirty="0" err="1"/>
              <a:t>Emblemtower</a:t>
            </a:r>
            <a:r>
              <a:rPr lang="en-US" sz="2000" dirty="0"/>
              <a:t> </a:t>
            </a:r>
            <a:r>
              <a:rPr lang="th-TH" sz="2000" dirty="0"/>
              <a:t>ได้จะสามารถสร้างยูนิตบินได้ </a:t>
            </a:r>
          </a:p>
        </p:txBody>
      </p:sp>
    </p:spTree>
    <p:extLst>
      <p:ext uri="{BB962C8B-B14F-4D97-AF65-F5344CB8AC3E}">
        <p14:creationId xmlns:p14="http://schemas.microsoft.com/office/powerpoint/2010/main" val="34256825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FEC65-35D4-48E2-B610-6CFBBEBD6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รายละเอียดสิ่งก่อสร้าง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48823-7BE5-4A6A-AE28-DA01759AF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159"/>
            <a:ext cx="2029287" cy="447058"/>
          </a:xfrm>
        </p:spPr>
        <p:txBody>
          <a:bodyPr>
            <a:normAutofit fontScale="92500" lnSpcReduction="10000"/>
          </a:bodyPr>
          <a:lstStyle/>
          <a:p>
            <a:r>
              <a:rPr lang="th-TH" dirty="0"/>
              <a:t>ฝ่าย </a:t>
            </a:r>
            <a:r>
              <a:rPr lang="en-US" dirty="0" err="1"/>
              <a:t>Heresys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2217F78-662D-4D3A-8BED-A2090D33FA87}"/>
              </a:ext>
            </a:extLst>
          </p:cNvPr>
          <p:cNvSpPr txBox="1">
            <a:spLocks/>
          </p:cNvSpPr>
          <p:nvPr/>
        </p:nvSpPr>
        <p:spPr>
          <a:xfrm>
            <a:off x="1024631" y="1914217"/>
            <a:ext cx="10515600" cy="4262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ชื่อ		</a:t>
            </a:r>
            <a:r>
              <a:rPr lang="en-US" sz="2000" dirty="0"/>
              <a:t>: </a:t>
            </a:r>
            <a:r>
              <a:rPr lang="en-US" sz="2000" dirty="0" err="1"/>
              <a:t>Emblemtower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พลังชีวิต		</a:t>
            </a:r>
            <a:r>
              <a:rPr lang="en-US" sz="2000" dirty="0"/>
              <a:t>: 650</a:t>
            </a:r>
            <a:endParaRPr lang="th-TH" sz="2000" dirty="0"/>
          </a:p>
          <a:p>
            <a:pPr marL="285750" indent="-285750"/>
            <a:r>
              <a:rPr lang="th-TH" sz="2000" dirty="0"/>
              <a:t>เกราะ		</a:t>
            </a:r>
            <a:r>
              <a:rPr lang="en-US" sz="2000" dirty="0"/>
              <a:t>: 8</a:t>
            </a:r>
            <a:endParaRPr lang="th-TH" sz="2000" dirty="0"/>
          </a:p>
          <a:p>
            <a:pPr marL="285750" indent="-285750"/>
            <a:r>
              <a:rPr lang="th-TH" sz="2000" dirty="0"/>
              <a:t>ราคา		</a:t>
            </a:r>
            <a:r>
              <a:rPr lang="en-US" sz="2000" dirty="0"/>
              <a:t>: 320</a:t>
            </a:r>
            <a:endParaRPr lang="th-TH" sz="2000" dirty="0"/>
          </a:p>
          <a:p>
            <a:pPr marL="285750" indent="-285750"/>
            <a:r>
              <a:rPr lang="th-TH" sz="2000" dirty="0"/>
              <a:t>ระยะเวลาในการสร้าง	</a:t>
            </a:r>
            <a:r>
              <a:rPr lang="en-US" sz="2000" dirty="0"/>
              <a:t>: 14 s</a:t>
            </a:r>
            <a:endParaRPr lang="th-TH" sz="2000" dirty="0"/>
          </a:p>
          <a:p>
            <a:pPr marL="285750" indent="-285750"/>
            <a:r>
              <a:rPr lang="th-TH" sz="2000" dirty="0"/>
              <a:t>ความสามารถ</a:t>
            </a:r>
            <a:r>
              <a:rPr lang="en-US" sz="2000" dirty="0"/>
              <a:t>	: </a:t>
            </a:r>
            <a:r>
              <a:rPr lang="th-TH" sz="2000" dirty="0"/>
              <a:t>สามารถเพ</a:t>
            </a:r>
            <a:r>
              <a:rPr lang="th-TH" sz="2000" dirty="0" err="1"/>
              <a:t>ิ่</a:t>
            </a:r>
            <a:r>
              <a:rPr lang="th-TH" sz="2000" dirty="0"/>
              <a:t>มล</a:t>
            </a:r>
            <a:r>
              <a:rPr lang="th-TH" sz="2000" dirty="0" err="1"/>
              <a:t>ิมิตข</a:t>
            </a:r>
            <a:r>
              <a:rPr lang="th-TH" sz="2000" dirty="0"/>
              <a:t>องจำนวนยูนิตได้ 10 </a:t>
            </a:r>
            <a:r>
              <a:rPr lang="en-US" sz="2000" dirty="0" err="1"/>
              <a:t>lt</a:t>
            </a:r>
            <a:r>
              <a:rPr lang="th-TH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57000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FEC65-35D4-48E2-B610-6CFBBEBD6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รายละเอียดสิ่งก่อสร้าง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48823-7BE5-4A6A-AE28-DA01759AF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159"/>
            <a:ext cx="2029287" cy="447058"/>
          </a:xfrm>
        </p:spPr>
        <p:txBody>
          <a:bodyPr>
            <a:normAutofit fontScale="92500" lnSpcReduction="10000"/>
          </a:bodyPr>
          <a:lstStyle/>
          <a:p>
            <a:r>
              <a:rPr lang="th-TH" dirty="0"/>
              <a:t>ฝ่าย </a:t>
            </a:r>
            <a:r>
              <a:rPr lang="en-US" dirty="0" err="1"/>
              <a:t>Heresys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2217F78-662D-4D3A-8BED-A2090D33FA87}"/>
              </a:ext>
            </a:extLst>
          </p:cNvPr>
          <p:cNvSpPr txBox="1">
            <a:spLocks/>
          </p:cNvSpPr>
          <p:nvPr/>
        </p:nvSpPr>
        <p:spPr>
          <a:xfrm>
            <a:off x="1024631" y="1914217"/>
            <a:ext cx="10515600" cy="4262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ชื่อ		</a:t>
            </a:r>
            <a:r>
              <a:rPr lang="en-US" sz="2000" dirty="0"/>
              <a:t>: </a:t>
            </a:r>
            <a:r>
              <a:rPr lang="en-US" sz="2000" dirty="0" err="1"/>
              <a:t>Herobase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พลังชีวิต		</a:t>
            </a:r>
            <a:r>
              <a:rPr lang="en-US" sz="2000" dirty="0"/>
              <a:t>: 1700</a:t>
            </a:r>
            <a:endParaRPr lang="th-TH" sz="2000" dirty="0"/>
          </a:p>
          <a:p>
            <a:pPr marL="285750" indent="-285750"/>
            <a:r>
              <a:rPr lang="th-TH" sz="2000" dirty="0"/>
              <a:t>เกราะ		</a:t>
            </a:r>
            <a:r>
              <a:rPr lang="en-US" sz="2000" dirty="0"/>
              <a:t>: 10</a:t>
            </a:r>
            <a:endParaRPr lang="th-TH" sz="2000" dirty="0"/>
          </a:p>
          <a:p>
            <a:pPr marL="285750" indent="-285750"/>
            <a:r>
              <a:rPr lang="th-TH" sz="2000" dirty="0"/>
              <a:t>ราคา		</a:t>
            </a:r>
            <a:r>
              <a:rPr lang="en-US" sz="2000" dirty="0"/>
              <a:t>: 1100</a:t>
            </a:r>
            <a:endParaRPr lang="th-TH" sz="2000" dirty="0"/>
          </a:p>
          <a:p>
            <a:pPr marL="285750" indent="-285750"/>
            <a:r>
              <a:rPr lang="th-TH" sz="2000" dirty="0"/>
              <a:t>ระยะเวลาในการสร้าง	</a:t>
            </a:r>
            <a:r>
              <a:rPr lang="en-US" sz="2000" dirty="0"/>
              <a:t>: 25 s</a:t>
            </a:r>
            <a:endParaRPr lang="th-TH" sz="2000" dirty="0"/>
          </a:p>
          <a:p>
            <a:pPr marL="285750" indent="-285750"/>
            <a:r>
              <a:rPr lang="th-TH" sz="2000" dirty="0"/>
              <a:t>ความสามารถ</a:t>
            </a:r>
            <a:r>
              <a:rPr lang="en-US" sz="2000" dirty="0"/>
              <a:t>	: </a:t>
            </a:r>
            <a:r>
              <a:rPr lang="th-TH" sz="2000" dirty="0"/>
              <a:t>เป็นสิ่งก่อสร้างที่ต้องสร้าง </a:t>
            </a:r>
            <a:r>
              <a:rPr lang="en-US" sz="2000" dirty="0" err="1"/>
              <a:t>Emblemtower</a:t>
            </a:r>
            <a:r>
              <a:rPr lang="th-TH" sz="2000" dirty="0"/>
              <a:t> และ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Unitbase</a:t>
            </a:r>
            <a:r>
              <a:rPr lang="th-TH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th-TH" sz="1800" dirty="0">
                <a:solidFill>
                  <a:srgbClr val="000000"/>
                </a:solidFill>
                <a:latin typeface="Calibri" panose="020F0502020204030204" pitchFamily="34" charset="0"/>
              </a:rPr>
              <a:t>ก่อนจึงจะสร้างได้ โดยสามารถสร้างยูนิตฮีโร่ได้</a:t>
            </a:r>
            <a:endParaRPr lang="th-TH" sz="2000" dirty="0"/>
          </a:p>
        </p:txBody>
      </p:sp>
    </p:spTree>
    <p:extLst>
      <p:ext uri="{BB962C8B-B14F-4D97-AF65-F5344CB8AC3E}">
        <p14:creationId xmlns:p14="http://schemas.microsoft.com/office/powerpoint/2010/main" val="32174263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FEC65-35D4-48E2-B610-6CFBBEBD6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รายละเอียดป้อมปืน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48823-7BE5-4A6A-AE28-DA01759AF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159"/>
            <a:ext cx="2029287" cy="447058"/>
          </a:xfrm>
        </p:spPr>
        <p:txBody>
          <a:bodyPr>
            <a:normAutofit fontScale="92500" lnSpcReduction="10000"/>
          </a:bodyPr>
          <a:lstStyle/>
          <a:p>
            <a:r>
              <a:rPr lang="th-TH" dirty="0"/>
              <a:t>ฝ่าย </a:t>
            </a:r>
            <a:r>
              <a:rPr lang="en-US" dirty="0" err="1"/>
              <a:t>Elesiam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2217F78-662D-4D3A-8BED-A2090D33FA87}"/>
              </a:ext>
            </a:extLst>
          </p:cNvPr>
          <p:cNvSpPr txBox="1">
            <a:spLocks/>
          </p:cNvSpPr>
          <p:nvPr/>
        </p:nvSpPr>
        <p:spPr>
          <a:xfrm>
            <a:off x="1024631" y="1914217"/>
            <a:ext cx="10515600" cy="4262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ชื่อ		</a:t>
            </a:r>
            <a:r>
              <a:rPr lang="en-US" sz="2000" dirty="0"/>
              <a:t>: </a:t>
            </a:r>
            <a:r>
              <a:rPr lang="en-US" sz="2000" dirty="0" err="1"/>
              <a:t>Guntower</a:t>
            </a:r>
            <a:endParaRPr lang="en-US" sz="2000" dirty="0"/>
          </a:p>
          <a:p>
            <a:pPr marL="285750" indent="-285750"/>
            <a:r>
              <a:rPr lang="th-TH" sz="2000" dirty="0"/>
              <a:t>พลังโจมตี	</a:t>
            </a:r>
            <a:r>
              <a:rPr lang="en-US" sz="2000" dirty="0"/>
              <a:t>: 60 - 75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พลังชีวิต		</a:t>
            </a:r>
            <a:r>
              <a:rPr lang="en-US" sz="2000" dirty="0"/>
              <a:t>: 800</a:t>
            </a:r>
            <a:endParaRPr lang="th-TH" sz="2000" dirty="0"/>
          </a:p>
          <a:p>
            <a:pPr marL="285750" indent="-285750"/>
            <a:r>
              <a:rPr lang="th-TH" sz="2000" dirty="0"/>
              <a:t>เกราะ		</a:t>
            </a:r>
            <a:r>
              <a:rPr lang="en-US" sz="2000" dirty="0"/>
              <a:t>: 7</a:t>
            </a:r>
            <a:endParaRPr lang="th-TH" sz="2000" dirty="0"/>
          </a:p>
          <a:p>
            <a:pPr marL="285750" indent="-285750"/>
            <a:r>
              <a:rPr lang="th-TH" sz="2000" dirty="0"/>
              <a:t>ราคา		</a:t>
            </a:r>
            <a:r>
              <a:rPr lang="en-US" sz="2000" dirty="0"/>
              <a:t>: 400</a:t>
            </a:r>
            <a:endParaRPr lang="th-TH" sz="2000" dirty="0"/>
          </a:p>
          <a:p>
            <a:pPr marL="285750" indent="-285750"/>
            <a:r>
              <a:rPr lang="th-TH" sz="2000" dirty="0"/>
              <a:t>ระยะเวลาในการสร้าง	</a:t>
            </a:r>
            <a:r>
              <a:rPr lang="en-US" sz="2000" dirty="0"/>
              <a:t>: 10 s</a:t>
            </a:r>
            <a:endParaRPr lang="th-TH" sz="2000" dirty="0"/>
          </a:p>
        </p:txBody>
      </p:sp>
    </p:spTree>
    <p:extLst>
      <p:ext uri="{BB962C8B-B14F-4D97-AF65-F5344CB8AC3E}">
        <p14:creationId xmlns:p14="http://schemas.microsoft.com/office/powerpoint/2010/main" val="38716331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FEC65-35D4-48E2-B610-6CFBBEBD6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รายละเอียดป้อมปืน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48823-7BE5-4A6A-AE28-DA01759AF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159"/>
            <a:ext cx="2029287" cy="447058"/>
          </a:xfrm>
        </p:spPr>
        <p:txBody>
          <a:bodyPr>
            <a:normAutofit fontScale="92500" lnSpcReduction="10000"/>
          </a:bodyPr>
          <a:lstStyle/>
          <a:p>
            <a:r>
              <a:rPr lang="th-TH" dirty="0"/>
              <a:t>ฝ่าย </a:t>
            </a:r>
            <a:r>
              <a:rPr lang="en-US" dirty="0" err="1"/>
              <a:t>Heresys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2217F78-662D-4D3A-8BED-A2090D33FA87}"/>
              </a:ext>
            </a:extLst>
          </p:cNvPr>
          <p:cNvSpPr txBox="1">
            <a:spLocks/>
          </p:cNvSpPr>
          <p:nvPr/>
        </p:nvSpPr>
        <p:spPr>
          <a:xfrm>
            <a:off x="1024631" y="1914217"/>
            <a:ext cx="10515600" cy="4262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ชื่อ		</a:t>
            </a:r>
            <a:r>
              <a:rPr lang="en-US" sz="2000" dirty="0"/>
              <a:t>: </a:t>
            </a:r>
            <a:r>
              <a:rPr lang="en-US" sz="2000" dirty="0" err="1"/>
              <a:t>Guntower</a:t>
            </a:r>
            <a:endParaRPr lang="en-US" sz="2000" dirty="0"/>
          </a:p>
          <a:p>
            <a:pPr marL="285750" indent="-285750"/>
            <a:r>
              <a:rPr lang="th-TH" sz="2000" dirty="0"/>
              <a:t>พลังโจมตี	</a:t>
            </a:r>
            <a:r>
              <a:rPr lang="en-US" sz="2000" dirty="0"/>
              <a:t>: 50 - 67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พลังชีวิต		</a:t>
            </a:r>
            <a:r>
              <a:rPr lang="en-US" sz="2000" dirty="0"/>
              <a:t>: 760</a:t>
            </a:r>
            <a:endParaRPr lang="th-TH" sz="2000" dirty="0"/>
          </a:p>
          <a:p>
            <a:pPr marL="285750" indent="-285750"/>
            <a:r>
              <a:rPr lang="th-TH" sz="2000" dirty="0"/>
              <a:t>เกราะ		</a:t>
            </a:r>
            <a:r>
              <a:rPr lang="en-US" sz="2000" dirty="0"/>
              <a:t>: 6</a:t>
            </a:r>
            <a:endParaRPr lang="th-TH" sz="2000" dirty="0"/>
          </a:p>
          <a:p>
            <a:pPr marL="285750" indent="-285750"/>
            <a:r>
              <a:rPr lang="th-TH" sz="2000" dirty="0"/>
              <a:t>ราคา		</a:t>
            </a:r>
            <a:r>
              <a:rPr lang="en-US" sz="2000" dirty="0"/>
              <a:t>: 350</a:t>
            </a:r>
            <a:endParaRPr lang="th-TH" sz="2000" dirty="0"/>
          </a:p>
          <a:p>
            <a:pPr marL="285750" indent="-285750"/>
            <a:r>
              <a:rPr lang="th-TH" sz="2000" dirty="0"/>
              <a:t>ระยะเวลาในการสร้าง	</a:t>
            </a:r>
            <a:r>
              <a:rPr lang="en-US" sz="2000" dirty="0"/>
              <a:t>: 10 s</a:t>
            </a:r>
            <a:endParaRPr lang="th-TH" sz="2000" dirty="0"/>
          </a:p>
        </p:txBody>
      </p:sp>
    </p:spTree>
    <p:extLst>
      <p:ext uri="{BB962C8B-B14F-4D97-AF65-F5344CB8AC3E}">
        <p14:creationId xmlns:p14="http://schemas.microsoft.com/office/powerpoint/2010/main" val="22770468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FEC65-35D4-48E2-B610-6CFBBEBD6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รายละเอียดป้อมปืน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48823-7BE5-4A6A-AE28-DA01759AF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159"/>
            <a:ext cx="2029287" cy="447058"/>
          </a:xfrm>
        </p:spPr>
        <p:txBody>
          <a:bodyPr>
            <a:normAutofit fontScale="92500" lnSpcReduction="10000"/>
          </a:bodyPr>
          <a:lstStyle/>
          <a:p>
            <a:r>
              <a:rPr lang="th-TH" dirty="0"/>
              <a:t>ฝ่าย </a:t>
            </a:r>
            <a:r>
              <a:rPr lang="en-US" dirty="0" err="1"/>
              <a:t>Avalink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2217F78-662D-4D3A-8BED-A2090D33FA87}"/>
              </a:ext>
            </a:extLst>
          </p:cNvPr>
          <p:cNvSpPr txBox="1">
            <a:spLocks/>
          </p:cNvSpPr>
          <p:nvPr/>
        </p:nvSpPr>
        <p:spPr>
          <a:xfrm>
            <a:off x="1024631" y="1914217"/>
            <a:ext cx="10515600" cy="4262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ชื่อ		</a:t>
            </a:r>
            <a:r>
              <a:rPr lang="en-US" sz="2000" dirty="0"/>
              <a:t>: </a:t>
            </a:r>
            <a:r>
              <a:rPr lang="en-US" sz="2000" dirty="0" err="1"/>
              <a:t>Guntower</a:t>
            </a:r>
            <a:endParaRPr lang="en-US" sz="2000" dirty="0"/>
          </a:p>
          <a:p>
            <a:pPr marL="285750" indent="-285750"/>
            <a:r>
              <a:rPr lang="th-TH" sz="2000" dirty="0"/>
              <a:t>พลังโจมตี	</a:t>
            </a:r>
            <a:r>
              <a:rPr lang="en-US" sz="2000" dirty="0"/>
              <a:t>: 65 - 80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พลังชีวิต		</a:t>
            </a:r>
            <a:r>
              <a:rPr lang="en-US" sz="2000" dirty="0"/>
              <a:t>: 900</a:t>
            </a:r>
            <a:endParaRPr lang="th-TH" sz="2000" dirty="0"/>
          </a:p>
          <a:p>
            <a:pPr marL="285750" indent="-285750"/>
            <a:r>
              <a:rPr lang="th-TH" sz="2000" dirty="0"/>
              <a:t>เกราะ		</a:t>
            </a:r>
            <a:r>
              <a:rPr lang="en-US" sz="2000" dirty="0"/>
              <a:t>: 7</a:t>
            </a:r>
            <a:endParaRPr lang="th-TH" sz="2000" dirty="0"/>
          </a:p>
          <a:p>
            <a:pPr marL="285750" indent="-285750"/>
            <a:r>
              <a:rPr lang="th-TH" sz="2000" dirty="0"/>
              <a:t>ราคา		</a:t>
            </a:r>
            <a:r>
              <a:rPr lang="en-US" sz="2000" dirty="0"/>
              <a:t>: 320</a:t>
            </a:r>
            <a:endParaRPr lang="th-TH" sz="2000" dirty="0"/>
          </a:p>
          <a:p>
            <a:pPr marL="285750" indent="-285750"/>
            <a:r>
              <a:rPr lang="th-TH" sz="2000" dirty="0"/>
              <a:t>ระยะเวลาในการสร้าง	</a:t>
            </a:r>
            <a:r>
              <a:rPr lang="en-US" sz="2000" dirty="0"/>
              <a:t>: 9 s</a:t>
            </a:r>
            <a:endParaRPr lang="th-TH" sz="2000" dirty="0"/>
          </a:p>
        </p:txBody>
      </p:sp>
    </p:spTree>
    <p:extLst>
      <p:ext uri="{BB962C8B-B14F-4D97-AF65-F5344CB8AC3E}">
        <p14:creationId xmlns:p14="http://schemas.microsoft.com/office/powerpoint/2010/main" val="1398300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E43A1-0E0A-40A6-9C93-8FA635BDA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4215"/>
            <a:ext cx="10515600" cy="5762748"/>
          </a:xfrm>
        </p:spPr>
        <p:txBody>
          <a:bodyPr/>
          <a:lstStyle/>
          <a:p>
            <a:r>
              <a:rPr lang="th-TH" dirty="0"/>
              <a:t>สร้าง </a:t>
            </a:r>
            <a:r>
              <a:rPr lang="en-US" dirty="0" err="1"/>
              <a:t>unitbase</a:t>
            </a:r>
            <a:r>
              <a:rPr lang="th-TH" dirty="0"/>
              <a:t> เพื่อปลดล็อค ยูนิตทหาร และ ยูนิตเก็บทรัพยากร</a:t>
            </a:r>
            <a:endParaRPr lang="en-US" dirty="0"/>
          </a:p>
          <a:p>
            <a:r>
              <a:rPr lang="th-TH" dirty="0"/>
              <a:t>สร้างยูนิตเก็บทรัพยากร เพื่อ เก็บทรัยากร</a:t>
            </a:r>
          </a:p>
          <a:p>
            <a:r>
              <a:rPr lang="th-TH" dirty="0"/>
              <a:t>สร้าง </a:t>
            </a:r>
            <a:r>
              <a:rPr lang="en-US" dirty="0" err="1"/>
              <a:t>emblemtower</a:t>
            </a:r>
            <a:r>
              <a:rPr lang="th-TH" dirty="0"/>
              <a:t> เพื่อ เพิ่มจำนวนยูนิตที่สร้างได้</a:t>
            </a:r>
          </a:p>
          <a:p>
            <a:r>
              <a:rPr lang="th-TH" dirty="0"/>
              <a:t>เมื่อ </a:t>
            </a:r>
            <a:r>
              <a:rPr lang="en-US" dirty="0" err="1"/>
              <a:t>unitbase</a:t>
            </a:r>
            <a:r>
              <a:rPr lang="th-TH" dirty="0"/>
              <a:t> จะปลดล็อค ป้อมปืน</a:t>
            </a:r>
          </a:p>
          <a:p>
            <a:r>
              <a:rPr lang="th-TH" dirty="0"/>
              <a:t>เมื่อสร้าง </a:t>
            </a:r>
            <a:r>
              <a:rPr lang="en-US" dirty="0" err="1"/>
              <a:t>unitbase</a:t>
            </a:r>
            <a:r>
              <a:rPr lang="th-TH" dirty="0"/>
              <a:t> และ </a:t>
            </a:r>
            <a:r>
              <a:rPr lang="en-US" dirty="0" err="1"/>
              <a:t>emblemtower</a:t>
            </a:r>
            <a:r>
              <a:rPr lang="th-TH" dirty="0"/>
              <a:t> แล้ว จะปลดล็อค </a:t>
            </a:r>
            <a:r>
              <a:rPr lang="en-US" dirty="0" err="1"/>
              <a:t>herobase</a:t>
            </a:r>
            <a:r>
              <a:rPr lang="en-US" dirty="0"/>
              <a:t> </a:t>
            </a:r>
            <a:endParaRPr lang="th-TH" dirty="0"/>
          </a:p>
          <a:p>
            <a:r>
              <a:rPr lang="th-TH" dirty="0"/>
              <a:t>สร้าง </a:t>
            </a:r>
            <a:r>
              <a:rPr lang="en-US" dirty="0" err="1"/>
              <a:t>herobase</a:t>
            </a:r>
            <a:r>
              <a:rPr lang="en-US" dirty="0"/>
              <a:t> </a:t>
            </a:r>
            <a:r>
              <a:rPr lang="th-TH" dirty="0"/>
              <a:t> เพื่อ ปลดล็อคยูนิต</a:t>
            </a:r>
            <a:r>
              <a:rPr lang="en-US" dirty="0"/>
              <a:t> hero</a:t>
            </a:r>
          </a:p>
        </p:txBody>
      </p:sp>
    </p:spTree>
    <p:extLst>
      <p:ext uri="{BB962C8B-B14F-4D97-AF65-F5344CB8AC3E}">
        <p14:creationId xmlns:p14="http://schemas.microsoft.com/office/powerpoint/2010/main" val="2779698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E8457-C170-415C-9B46-D9DEC082A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การเล่น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5720C-DD6E-46DE-A022-893B68960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/>
              <a:t>คลิกเมาซ้ายที่ยูนิตเพื่อเลือกยูนิตที่จะควบคุบ</a:t>
            </a:r>
          </a:p>
          <a:p>
            <a:r>
              <a:rPr lang="th-TH" dirty="0"/>
              <a:t>คลิกเมาส์ซ้ายในที่ว่างจะเป็นการยกเลิกการเลือกยูนิตนั้น</a:t>
            </a:r>
          </a:p>
          <a:p>
            <a:r>
              <a:rPr lang="th-TH" dirty="0"/>
              <a:t>ใช้การคลิกเมาส์ช้ายในการควบคุมยูนิตให้เคลื่อนที่ไปยังจุดที่คลิก</a:t>
            </a:r>
          </a:p>
          <a:p>
            <a:r>
              <a:rPr lang="th-TH" dirty="0"/>
              <a:t>หากควบคุมยูนิตทหารแล้วคลิกซ้ายที่สิ่งก่อสร้างหรือยูนิตของฝ่ายตรงข้าม</a:t>
            </a:r>
          </a:p>
          <a:p>
            <a:pPr lvl="1"/>
            <a:r>
              <a:rPr lang="th-TH" dirty="0"/>
              <a:t>หากอยู่ในระยะโจมตีจะเป็นการสั่งใช้ยูนิตที่เราควมคุมทำการโจมตีสิ่งนั้น</a:t>
            </a:r>
          </a:p>
          <a:p>
            <a:pPr lvl="1"/>
            <a:r>
              <a:rPr lang="th-TH" dirty="0"/>
              <a:t>หากอยู่นอกระยะยูนิตเราจะทำการเคลื่อนที่เข้าไปโจมตี</a:t>
            </a:r>
          </a:p>
          <a:p>
            <a:pPr marL="0" indent="0">
              <a:buNone/>
            </a:pP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190463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092D-88DB-4F93-8409-98337ED8F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4646"/>
            <a:ext cx="10515600" cy="5442317"/>
          </a:xfrm>
        </p:spPr>
        <p:txBody>
          <a:bodyPr>
            <a:normAutofit/>
          </a:bodyPr>
          <a:lstStyle/>
          <a:p>
            <a:r>
              <a:rPr lang="th-TH" dirty="0"/>
              <a:t>หากควบคุมยูนิตเก็บทรัพยากร</a:t>
            </a:r>
          </a:p>
          <a:p>
            <a:pPr lvl="1"/>
            <a:r>
              <a:rPr lang="th-TH" dirty="0"/>
              <a:t>ยูนิตเก็บทรัพยากรไม่สามารถโจมตียูนิตหรือสิ่งก่อสร้างได้</a:t>
            </a:r>
          </a:p>
          <a:p>
            <a:pPr lvl="1"/>
            <a:r>
              <a:rPr lang="th-TH" dirty="0"/>
              <a:t>คลิกที่แหล่งทรัพยากรจะเป็นการสั่งให้ทำการเก็บทรัพยากร</a:t>
            </a:r>
          </a:p>
          <a:p>
            <a:pPr lvl="1"/>
            <a:r>
              <a:rPr lang="th-TH" dirty="0"/>
              <a:t>คลิกซ้ายที่ ก้อนหิน หรือ ต้นไม้ จะเป็นการทำลายหินหรือตัดต้นไม้ทิ้ง</a:t>
            </a:r>
          </a:p>
          <a:p>
            <a:pPr lvl="1"/>
            <a:r>
              <a:rPr lang="th-TH" dirty="0"/>
              <a:t>คลิกขวาที่พื่นที่ต่างระดับเพื่อลดระดับพื้นที่ตรงนั้น</a:t>
            </a:r>
          </a:p>
          <a:p>
            <a:r>
              <a:rPr lang="th-TH" dirty="0"/>
              <a:t>หากควบคุมยูนิต</a:t>
            </a:r>
            <a:r>
              <a:rPr lang="en-US" dirty="0"/>
              <a:t>hero</a:t>
            </a:r>
          </a:p>
          <a:p>
            <a:pPr lvl="1"/>
            <a:r>
              <a:rPr lang="th-TH" dirty="0"/>
              <a:t>ใช้การคลิกเมาส์ช้ายในการควบคุมยูนิตให้เคลื่อนที่ไปยังจุดที่คลิก</a:t>
            </a:r>
          </a:p>
          <a:p>
            <a:pPr lvl="1"/>
            <a:r>
              <a:rPr lang="th-TH" dirty="0"/>
              <a:t>หากอยู่ในระยะโจมตีจะเป็นการสั่งใช้ยูนิตที่เราควมคุมทำการโจมตีสิ่งนั้น</a:t>
            </a:r>
          </a:p>
          <a:p>
            <a:pPr lvl="1"/>
            <a:r>
              <a:rPr lang="th-TH" dirty="0"/>
              <a:t>หากอยู่นอกระยะยูนิตเราจะทำการเคลื่อนที่เข้าไปโจมตี</a:t>
            </a:r>
          </a:p>
          <a:p>
            <a:pPr lvl="1"/>
            <a:r>
              <a:rPr lang="th-TH" dirty="0"/>
              <a:t>ทำการกดปุ่ม</a:t>
            </a:r>
            <a:r>
              <a:rPr lang="en-US" dirty="0"/>
              <a:t>“Q”</a:t>
            </a:r>
            <a:r>
              <a:rPr lang="th-TH" dirty="0"/>
              <a:t> เพื่อใช้สกิลโดยใช้เมาส์คลิกซ้ายในการเลือกเป้าหมายหรือ พื้นที่ในการใช้สกิล</a:t>
            </a:r>
          </a:p>
          <a:p>
            <a:pPr lvl="1"/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566753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70389-0C0A-4CBE-9171-16FE0FEA3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ความเสียหาย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8DE4F-B336-4AF7-A53A-283425C9F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763"/>
            <a:ext cx="6876495" cy="1503501"/>
          </a:xfrm>
        </p:spPr>
        <p:txBody>
          <a:bodyPr/>
          <a:lstStyle/>
          <a:p>
            <a:r>
              <a:rPr lang="th-TH" dirty="0"/>
              <a:t>ความเสียหายคิดจาก พลังโจมตีของผู้โจมตี </a:t>
            </a:r>
            <a:r>
              <a:rPr lang="en-US" dirty="0"/>
              <a:t>– </a:t>
            </a:r>
            <a:r>
              <a:rPr lang="th-TH" dirty="0"/>
              <a:t>เกราะของเป้าหมาย</a:t>
            </a:r>
          </a:p>
          <a:p>
            <a:r>
              <a:rPr lang="th-TH" dirty="0"/>
              <a:t>พลังชีวิตลดตามความเสียหาย 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37522CA-CAE6-4CB9-B943-ACC8B6253044}"/>
              </a:ext>
            </a:extLst>
          </p:cNvPr>
          <p:cNvSpPr txBox="1">
            <a:spLocks/>
          </p:cNvSpPr>
          <p:nvPr/>
        </p:nvSpPr>
        <p:spPr>
          <a:xfrm>
            <a:off x="662126" y="4043902"/>
            <a:ext cx="6876495" cy="270460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dirty="0"/>
              <a:t>ทรัพยากรมีพอต่อความต้องการที่จะสร้างสิ่งก่อสร้างนั้น</a:t>
            </a:r>
          </a:p>
          <a:p>
            <a:r>
              <a:rPr lang="th-TH" dirty="0"/>
              <a:t>สิ่งก่อสร้างบางอย่างจะสร้างได้ ต้องสร้างสิ่งก่อสร้างตามที่กำหนดไว้ก่อน</a:t>
            </a:r>
          </a:p>
          <a:p>
            <a:r>
              <a:rPr lang="th-TH" dirty="0"/>
              <a:t>ต้องวางสิ่งก่อสร้างใน </a:t>
            </a:r>
            <a:r>
              <a:rPr lang="en-US" dirty="0"/>
              <a:t>layer </a:t>
            </a:r>
            <a:r>
              <a:rPr lang="th-TH" dirty="0"/>
              <a:t>ที่เท่ากัน และไม่มีสิ่งกีดขวาง</a:t>
            </a:r>
          </a:p>
          <a:p>
            <a:r>
              <a:rPr lang="th-TH" dirty="0"/>
              <a:t>สิ่งก่อสร้างทั้งหมดยกเว้น </a:t>
            </a:r>
            <a:r>
              <a:rPr lang="en-US" dirty="0" err="1"/>
              <a:t>Guntower</a:t>
            </a:r>
            <a:r>
              <a:rPr lang="en-US" dirty="0"/>
              <a:t> </a:t>
            </a:r>
            <a:r>
              <a:rPr lang="th-TH" dirty="0"/>
              <a:t>ต้องสร้างในระยะใกล้กัน</a:t>
            </a:r>
          </a:p>
          <a:p>
            <a:r>
              <a:rPr lang="en-US" dirty="0" err="1"/>
              <a:t>Guntower</a:t>
            </a:r>
            <a:r>
              <a:rPr lang="en-US" dirty="0"/>
              <a:t> </a:t>
            </a:r>
            <a:r>
              <a:rPr lang="th-TH" dirty="0"/>
              <a:t>จะสร้างได้ใน</a:t>
            </a:r>
            <a:r>
              <a:rPr lang="th-TH" dirty="0" err="1"/>
              <a:t>ที่ๆ</a:t>
            </a:r>
            <a:r>
              <a:rPr lang="th-TH" dirty="0"/>
              <a:t>อยู่ในระยะมองเห็นของฝ่ายผู้ควบคุม</a:t>
            </a:r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18D5187-D2A5-4C6E-8814-2CEF51CC1871}"/>
              </a:ext>
            </a:extLst>
          </p:cNvPr>
          <p:cNvSpPr txBox="1">
            <a:spLocks/>
          </p:cNvSpPr>
          <p:nvPr/>
        </p:nvSpPr>
        <p:spPr>
          <a:xfrm>
            <a:off x="838200" y="295626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dirty="0"/>
              <a:t>การสร้างสิ่งก่อสร้าง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814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FEC65-35D4-48E2-B610-6CFBBEBD6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รายละเอียดยูนิต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48823-7BE5-4A6A-AE28-DA01759AF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159"/>
            <a:ext cx="2029287" cy="447058"/>
          </a:xfrm>
        </p:spPr>
        <p:txBody>
          <a:bodyPr>
            <a:normAutofit fontScale="92500" lnSpcReduction="10000"/>
          </a:bodyPr>
          <a:lstStyle/>
          <a:p>
            <a:r>
              <a:rPr lang="th-TH" dirty="0"/>
              <a:t>ฝ่าย </a:t>
            </a:r>
            <a:r>
              <a:rPr lang="en-US" dirty="0" err="1"/>
              <a:t>Elesiam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2217F78-662D-4D3A-8BED-A2090D33FA87}"/>
              </a:ext>
            </a:extLst>
          </p:cNvPr>
          <p:cNvSpPr txBox="1">
            <a:spLocks/>
          </p:cNvSpPr>
          <p:nvPr/>
        </p:nvSpPr>
        <p:spPr>
          <a:xfrm>
            <a:off x="1024631" y="1914217"/>
            <a:ext cx="10515600" cy="4262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ชื่อ		</a:t>
            </a:r>
            <a:r>
              <a:rPr lang="en-US" sz="2000" dirty="0"/>
              <a:t>:	Brute Injector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ชนิด		</a:t>
            </a:r>
            <a:r>
              <a:rPr lang="en-US" sz="2000" dirty="0"/>
              <a:t>: 	</a:t>
            </a:r>
            <a:r>
              <a:rPr lang="th-TH" sz="2000" dirty="0"/>
              <a:t>โจมตีใกล้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พลังโจมตี	</a:t>
            </a:r>
            <a:r>
              <a:rPr lang="en-US" sz="2000" dirty="0"/>
              <a:t>:	15 -  30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ระยะโจมตี	</a:t>
            </a:r>
            <a:r>
              <a:rPr lang="en-US" sz="2000" dirty="0"/>
              <a:t>:	0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ความเร็วโจมตี	</a:t>
            </a:r>
            <a:r>
              <a:rPr lang="en-US" sz="2000" dirty="0"/>
              <a:t>:	10</a:t>
            </a:r>
            <a:endParaRPr lang="th-TH" sz="2000" dirty="0"/>
          </a:p>
          <a:p>
            <a:pPr marL="285750" indent="-285750"/>
            <a:r>
              <a:rPr lang="th-TH" sz="2000" dirty="0"/>
              <a:t>ความเร็วเคลื่อนที่	</a:t>
            </a:r>
            <a:r>
              <a:rPr lang="en-US" sz="2000" dirty="0"/>
              <a:t>:	280</a:t>
            </a:r>
            <a:endParaRPr lang="th-TH" sz="2000" dirty="0"/>
          </a:p>
          <a:p>
            <a:pPr marL="285750" indent="-285750"/>
            <a:r>
              <a:rPr lang="th-TH" sz="2000" dirty="0"/>
              <a:t>พลังชีวิต	</a:t>
            </a:r>
            <a:r>
              <a:rPr lang="en-US" sz="2000" dirty="0"/>
              <a:t>	:	500</a:t>
            </a:r>
            <a:endParaRPr lang="th-TH" sz="2000" dirty="0"/>
          </a:p>
          <a:p>
            <a:pPr marL="285750" indent="-285750"/>
            <a:r>
              <a:rPr lang="th-TH" sz="2000" dirty="0"/>
              <a:t>เกราะ		</a:t>
            </a:r>
            <a:r>
              <a:rPr lang="en-US" sz="2000" dirty="0"/>
              <a:t>:	3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ราคา		</a:t>
            </a:r>
            <a:r>
              <a:rPr lang="en-US" sz="2000" dirty="0"/>
              <a:t>:	120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เวลาในการสร้าง	</a:t>
            </a:r>
            <a:r>
              <a:rPr lang="en-US" sz="2000" dirty="0"/>
              <a:t>:	5 s</a:t>
            </a:r>
          </a:p>
          <a:p>
            <a:pPr lvl="1"/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907776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FEC65-35D4-48E2-B610-6CFBBEBD6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รายละเอียดยูนิต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48823-7BE5-4A6A-AE28-DA01759AF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159"/>
            <a:ext cx="2029287" cy="447058"/>
          </a:xfrm>
        </p:spPr>
        <p:txBody>
          <a:bodyPr>
            <a:normAutofit fontScale="92500" lnSpcReduction="10000"/>
          </a:bodyPr>
          <a:lstStyle/>
          <a:p>
            <a:r>
              <a:rPr lang="th-TH" dirty="0"/>
              <a:t>ฝ่าย </a:t>
            </a:r>
            <a:r>
              <a:rPr lang="en-US" dirty="0" err="1"/>
              <a:t>Elesiam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2217F78-662D-4D3A-8BED-A2090D33FA87}"/>
              </a:ext>
            </a:extLst>
          </p:cNvPr>
          <p:cNvSpPr txBox="1">
            <a:spLocks/>
          </p:cNvSpPr>
          <p:nvPr/>
        </p:nvSpPr>
        <p:spPr>
          <a:xfrm>
            <a:off x="1024631" y="1914217"/>
            <a:ext cx="10515600" cy="4262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ชื่อ		</a:t>
            </a:r>
            <a:r>
              <a:rPr lang="en-US" sz="2000" dirty="0"/>
              <a:t>:	 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ชนิด		</a:t>
            </a:r>
            <a:r>
              <a:rPr lang="en-US" sz="2000" dirty="0"/>
              <a:t>: 	</a:t>
            </a:r>
            <a:r>
              <a:rPr lang="th-TH" sz="2000" dirty="0"/>
              <a:t>โจมตีไกล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พลังโจมตี	</a:t>
            </a:r>
            <a:r>
              <a:rPr lang="en-US" sz="2000" dirty="0"/>
              <a:t>:	15 - 27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ระยะโจมตี	</a:t>
            </a:r>
            <a:r>
              <a:rPr lang="en-US" sz="2000" dirty="0"/>
              <a:t>:	110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ความเร็วโจมตี	</a:t>
            </a:r>
            <a:r>
              <a:rPr lang="en-US" sz="2000" dirty="0"/>
              <a:t>:	20</a:t>
            </a:r>
            <a:endParaRPr lang="th-TH" sz="2000" dirty="0"/>
          </a:p>
          <a:p>
            <a:pPr marL="285750" indent="-285750"/>
            <a:r>
              <a:rPr lang="th-TH" sz="2000" dirty="0"/>
              <a:t>ความเร็วเคลื่อนที่	</a:t>
            </a:r>
            <a:r>
              <a:rPr lang="en-US" sz="2000" dirty="0"/>
              <a:t>:	280</a:t>
            </a:r>
            <a:endParaRPr lang="th-TH" sz="2000" dirty="0"/>
          </a:p>
          <a:p>
            <a:pPr marL="285750" indent="-285750"/>
            <a:r>
              <a:rPr lang="th-TH" sz="2000" dirty="0"/>
              <a:t>พลังชีวิต	</a:t>
            </a:r>
            <a:r>
              <a:rPr lang="en-US" sz="2000" dirty="0"/>
              <a:t>	:	400</a:t>
            </a:r>
            <a:endParaRPr lang="th-TH" sz="2000" dirty="0"/>
          </a:p>
          <a:p>
            <a:pPr marL="285750" indent="-285750"/>
            <a:r>
              <a:rPr lang="th-TH" sz="2000" dirty="0"/>
              <a:t>เกราะ		</a:t>
            </a:r>
            <a:r>
              <a:rPr lang="en-US" sz="2000" dirty="0"/>
              <a:t>:	3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ราคา		</a:t>
            </a:r>
            <a:r>
              <a:rPr lang="en-US" sz="2000" dirty="0"/>
              <a:t>:	150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เวลาในการสร้าง	</a:t>
            </a:r>
            <a:r>
              <a:rPr lang="en-US" sz="2000" dirty="0"/>
              <a:t>:	6 s</a:t>
            </a:r>
          </a:p>
          <a:p>
            <a:pPr lvl="1"/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673987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</TotalTime>
  <Words>2422</Words>
  <Application>Microsoft Office PowerPoint</Application>
  <PresentationFormat>แบบจอกว้าง</PresentationFormat>
  <Paragraphs>365</Paragraphs>
  <Slides>37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3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Office Theme</vt:lpstr>
      <vt:lpstr>งานนำเสนอ PowerPoint</vt:lpstr>
      <vt:lpstr>ก่อนเริ่มเกม</vt:lpstr>
      <vt:lpstr>เริ่มต้นเกม</vt:lpstr>
      <vt:lpstr>งานนำเสนอ PowerPoint</vt:lpstr>
      <vt:lpstr>การเล่น</vt:lpstr>
      <vt:lpstr>งานนำเสนอ PowerPoint</vt:lpstr>
      <vt:lpstr>ความเสียหาย</vt:lpstr>
      <vt:lpstr>รายละเอียดยูนิต</vt:lpstr>
      <vt:lpstr>รายละเอียดยูนิต</vt:lpstr>
      <vt:lpstr>รายละเอียดยูนิต</vt:lpstr>
      <vt:lpstr>รายละเอียดยูนิต</vt:lpstr>
      <vt:lpstr>รายละเอียดยูนิต</vt:lpstr>
      <vt:lpstr>รายละเอียดยูนิต</vt:lpstr>
      <vt:lpstr>รายละเอียดยูนิต</vt:lpstr>
      <vt:lpstr>รายละเอียดยูนิต</vt:lpstr>
      <vt:lpstr>รายละเอียดยูนิต</vt:lpstr>
      <vt:lpstr>รายละเอียดยูนิต</vt:lpstr>
      <vt:lpstr>รายละเอียดยูนิต</vt:lpstr>
      <vt:lpstr>รายละเอียดยูนิต</vt:lpstr>
      <vt:lpstr>รายละเอียดยูนิต</vt:lpstr>
      <vt:lpstr>รายละเอียดยูนิต</vt:lpstr>
      <vt:lpstr>รายละเอียดยูนิต</vt:lpstr>
      <vt:lpstr>รายละเอียดสิ่งก่อสร้าง</vt:lpstr>
      <vt:lpstr>รายละเอียดสิ่งก่อสร้าง</vt:lpstr>
      <vt:lpstr>รายละเอียดสิ่งก่อสร้าง</vt:lpstr>
      <vt:lpstr>รายละเอียดสิ่งก่อสร้าง</vt:lpstr>
      <vt:lpstr>รายละเอียดสิ่งก่อสร้าง</vt:lpstr>
      <vt:lpstr>รายละเอียดสิ่งก่อสร้าง</vt:lpstr>
      <vt:lpstr>รายละเอียดสิ่งก่อสร้าง</vt:lpstr>
      <vt:lpstr>รายละเอียดสิ่งก่อสร้าง</vt:lpstr>
      <vt:lpstr>รายละเอียดสิ่งก่อสร้าง</vt:lpstr>
      <vt:lpstr>รายละเอียดสิ่งก่อสร้าง</vt:lpstr>
      <vt:lpstr>รายละเอียดสิ่งก่อสร้าง</vt:lpstr>
      <vt:lpstr>รายละเอียดสิ่งก่อสร้าง</vt:lpstr>
      <vt:lpstr>รายละเอียดป้อมปืน</vt:lpstr>
      <vt:lpstr>รายละเอียดป้อมปืน</vt:lpstr>
      <vt:lpstr>รายละเอียดป้อมปืน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Chakkapong RATTANASUK</dc:creator>
  <cp:lastModifiedBy>User</cp:lastModifiedBy>
  <cp:revision>31</cp:revision>
  <dcterms:created xsi:type="dcterms:W3CDTF">2020-09-02T17:28:19Z</dcterms:created>
  <dcterms:modified xsi:type="dcterms:W3CDTF">2020-09-03T08:35:30Z</dcterms:modified>
</cp:coreProperties>
</file>