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59" r:id="rId6"/>
    <p:sldId id="258" r:id="rId7"/>
    <p:sldId id="261" r:id="rId8"/>
    <p:sldId id="262" r:id="rId9"/>
    <p:sldId id="263" r:id="rId10"/>
    <p:sldId id="264" r:id="rId11"/>
    <p:sldId id="26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88" d="100"/>
          <a:sy n="88" d="100"/>
        </p:scale>
        <p:origin x="374"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3/5/2024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A10C8-0FAE-F630-47BC-2FC8896201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FC16DE-B001-ADF7-00BC-B322AF9612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3BA576-3182-7292-B828-8AFA9D8EAF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83CB12-418D-7AF1-9DEF-85BD7DF9B365}"/>
              </a:ext>
            </a:extLst>
          </p:cNvPr>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247533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83B22-ACC8-1327-2566-CD63815064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F17D95-ADD2-E7A7-E7A3-7E5B864A12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14A3FA-60F0-BFC1-A371-ADE962F2C2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5BD71B-836D-5349-A780-572017F9083B}"/>
              </a:ext>
            </a:extLst>
          </p:cNvPr>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161042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93AC6-BEE3-727C-DC84-40A877B6B2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FB947D-D954-936F-E11C-15A3B1DFB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755CAA-A09A-404A-1FBA-4CD8F05A7F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586741-C483-A89D-28EE-708B81047228}"/>
              </a:ext>
            </a:extLst>
          </p:cNvPr>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33162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24C00-C90E-903C-5E9A-EABB86768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7F0231-9D4A-2A99-6ACE-7803D9B6BB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131FB6-8F87-DD3A-74EF-2E99E6950F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0B2A43-B434-089D-E688-527E0C7032D5}"/>
              </a:ext>
            </a:extLst>
          </p:cNvPr>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36370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lnSpc>
                <a:spcPct val="107000"/>
              </a:lnSpc>
              <a:spcAft>
                <a:spcPts val="800"/>
              </a:spcAft>
            </a:pPr>
            <a:r>
              <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Team 13:</a:t>
            </a:r>
            <a:r>
              <a:rPr lang="en-IN" sz="2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Optimizing Multicore Process Scheduling for Efficiency in Operating Systems</a:t>
            </a:r>
            <a:endPar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791200"/>
            <a:ext cx="10993546" cy="487680"/>
          </a:xfrm>
        </p:spPr>
        <p:txBody>
          <a:bodyPr>
            <a:normAutofit fontScale="92500" lnSpcReduction="10000"/>
          </a:bodyPr>
          <a:lstStyle/>
          <a:p>
            <a:pPr algn="ctr"/>
            <a:r>
              <a:rPr lang="en-US" sz="1100" b="1" dirty="0">
                <a:solidFill>
                  <a:srgbClr val="FFC000"/>
                </a:solidFill>
              </a:rPr>
              <a:t>Suthesan vj                                                     </a:t>
            </a:r>
            <a:r>
              <a:rPr lang="en-US" sz="1100" b="1" dirty="0" err="1">
                <a:solidFill>
                  <a:srgbClr val="FFC000"/>
                </a:solidFill>
              </a:rPr>
              <a:t>kavinkumar</a:t>
            </a:r>
            <a:r>
              <a:rPr lang="en-US" sz="1100" b="1" dirty="0">
                <a:solidFill>
                  <a:srgbClr val="FFC000"/>
                </a:solidFill>
              </a:rPr>
              <a:t> e                                                </a:t>
            </a:r>
            <a:r>
              <a:rPr lang="en-IN" sz="1100" b="1" i="0" dirty="0">
                <a:solidFill>
                  <a:srgbClr val="FFC000"/>
                </a:solidFill>
                <a:effectLst/>
                <a:latin typeface="Arial" panose="020B0604020202020204" pitchFamily="34" charset="0"/>
              </a:rPr>
              <a:t>Surya Karthik </a:t>
            </a:r>
            <a:endParaRPr lang="en-US" sz="1100" b="1" dirty="0">
              <a:solidFill>
                <a:srgbClr val="FFC000"/>
              </a:solidFill>
            </a:endParaRPr>
          </a:p>
          <a:p>
            <a:pPr algn="ctr"/>
            <a:r>
              <a:rPr lang="en-US" sz="1100" b="1" dirty="0">
                <a:solidFill>
                  <a:srgbClr val="FFC000"/>
                </a:solidFill>
              </a:rPr>
              <a:t>192210542                                                          192224243                                                              </a:t>
            </a:r>
            <a:r>
              <a:rPr lang="en-IN" sz="1100" b="1" i="0" dirty="0">
                <a:solidFill>
                  <a:srgbClr val="FFC000"/>
                </a:solidFill>
                <a:effectLst/>
                <a:latin typeface="Arial" panose="020B0604020202020204" pitchFamily="34" charset="0"/>
              </a:rPr>
              <a:t>192221108</a:t>
            </a:r>
            <a:endParaRPr lang="en-US" sz="1100" b="1" dirty="0">
              <a:solidFill>
                <a:srgbClr val="FFC000"/>
              </a:solidFill>
            </a:endParaRPr>
          </a:p>
        </p:txBody>
      </p:sp>
      <p:graphicFrame>
        <p:nvGraphicFramePr>
          <p:cNvPr id="5" name="Table 4">
            <a:extLst>
              <a:ext uri="{FF2B5EF4-FFF2-40B4-BE49-F238E27FC236}">
                <a16:creationId xmlns:a16="http://schemas.microsoft.com/office/drawing/2014/main" id="{3F840647-F338-EDC8-B429-580B2D2E35BF}"/>
              </a:ext>
            </a:extLst>
          </p:cNvPr>
          <p:cNvGraphicFramePr>
            <a:graphicFrameLocks noGrp="1"/>
          </p:cNvGraphicFramePr>
          <p:nvPr>
            <p:extLst>
              <p:ext uri="{D42A27DB-BD31-4B8C-83A1-F6EECF244321}">
                <p14:modId xmlns:p14="http://schemas.microsoft.com/office/powerpoint/2010/main" val="2355588310"/>
              </p:ext>
            </p:extLst>
          </p:nvPr>
        </p:nvGraphicFramePr>
        <p:xfrm>
          <a:off x="1517680" y="5394960"/>
          <a:ext cx="9151620" cy="396240"/>
        </p:xfrm>
        <a:graphic>
          <a:graphicData uri="http://schemas.openxmlformats.org/drawingml/2006/table">
            <a:tbl>
              <a:tblPr/>
              <a:tblGrid>
                <a:gridCol w="4575810">
                  <a:extLst>
                    <a:ext uri="{9D8B030D-6E8A-4147-A177-3AD203B41FA5}">
                      <a16:colId xmlns:a16="http://schemas.microsoft.com/office/drawing/2014/main" val="1409998677"/>
                    </a:ext>
                  </a:extLst>
                </a:gridCol>
                <a:gridCol w="4575810">
                  <a:extLst>
                    <a:ext uri="{9D8B030D-6E8A-4147-A177-3AD203B41FA5}">
                      <a16:colId xmlns:a16="http://schemas.microsoft.com/office/drawing/2014/main" val="1572171961"/>
                    </a:ext>
                  </a:extLst>
                </a:gridCol>
              </a:tblGrid>
              <a:tr h="0">
                <a:tc>
                  <a:txBody>
                    <a:bodyPr/>
                    <a:lstStyle/>
                    <a:p>
                      <a:pPr algn="ctr" fontAlgn="t"/>
                      <a:r>
                        <a:rPr lang="en-IN">
                          <a:effectLst/>
                        </a:rPr>
                        <a:t>CSA0496</a:t>
                      </a:r>
                    </a:p>
                  </a:txBody>
                  <a:tcPr marL="60960" marR="60960" marT="60960" marB="60960">
                    <a:lnL>
                      <a:noFill/>
                    </a:lnL>
                    <a:lnR w="1270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5F5F5"/>
                    </a:solidFill>
                  </a:tcPr>
                </a:tc>
                <a:tc>
                  <a:txBody>
                    <a:bodyPr/>
                    <a:lstStyle/>
                    <a:p>
                      <a:pPr algn="ctr" fontAlgn="t"/>
                      <a:r>
                        <a:rPr lang="en-IN" dirty="0">
                          <a:effectLst/>
                        </a:rPr>
                        <a:t>Operating Systems for Segmentation</a:t>
                      </a:r>
                    </a:p>
                  </a:txBody>
                  <a:tcPr marL="60960" marR="60960" marT="60960" marB="60960">
                    <a:lnL w="1270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730465437"/>
                  </a:ext>
                </a:extLst>
              </a:tr>
            </a:tbl>
          </a:graphicData>
        </a:graphic>
      </p:graphicFrame>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OBJECTIVE</a:t>
            </a:r>
          </a:p>
        </p:txBody>
      </p:sp>
      <p:sp>
        <p:nvSpPr>
          <p:cNvPr id="4" name="Content Placeholder 3">
            <a:extLst>
              <a:ext uri="{FF2B5EF4-FFF2-40B4-BE49-F238E27FC236}">
                <a16:creationId xmlns:a16="http://schemas.microsoft.com/office/drawing/2014/main" id="{A62FD2FB-AAC3-F3FF-D228-B199F197DCCE}"/>
              </a:ext>
            </a:extLst>
          </p:cNvPr>
          <p:cNvSpPr>
            <a:spLocks noGrp="1"/>
          </p:cNvSpPr>
          <p:nvPr>
            <p:ph idx="1"/>
          </p:nvPr>
        </p:nvSpPr>
        <p:spPr>
          <a:xfrm>
            <a:off x="584180" y="1908969"/>
            <a:ext cx="6783271" cy="3629682"/>
          </a:xfrm>
        </p:spPr>
        <p:txBody>
          <a:bodyPr>
            <a:normAutofit fontScale="92500" lnSpcReduction="20000"/>
          </a:bodyPr>
          <a:lstStyle/>
          <a:p>
            <a:pPr marL="0" indent="0">
              <a:buNone/>
            </a:pPr>
            <a:br>
              <a:rPr lang="en-US" dirty="0"/>
            </a:br>
            <a:r>
              <a:rPr lang="en-US" sz="1600" b="0" i="0" dirty="0">
                <a:solidFill>
                  <a:srgbClr val="ECECEC"/>
                </a:solidFill>
                <a:effectLst/>
                <a:latin typeface="Söhne"/>
              </a:rPr>
              <a:t>The objective of "Optimizing Multicore Process Scheduling for Efficiency in    </a:t>
            </a:r>
          </a:p>
          <a:p>
            <a:pPr marL="0" indent="0">
              <a:buNone/>
            </a:pPr>
            <a:r>
              <a:rPr lang="en-US" sz="1600" b="0" i="0" dirty="0">
                <a:solidFill>
                  <a:srgbClr val="ECECEC"/>
                </a:solidFill>
                <a:effectLst/>
                <a:latin typeface="Söhne"/>
              </a:rPr>
              <a:t>Operating Systems" is to enhance overall system performance by developing</a:t>
            </a:r>
          </a:p>
          <a:p>
            <a:pPr marL="0" indent="0">
              <a:buNone/>
            </a:pPr>
            <a:r>
              <a:rPr lang="en-US" sz="1600" b="0" i="0" dirty="0">
                <a:solidFill>
                  <a:srgbClr val="ECECEC"/>
                </a:solidFill>
                <a:effectLst/>
                <a:latin typeface="Söhne"/>
              </a:rPr>
              <a:t> and implementing advanced scheduling algorithms. These algorithms aim to</a:t>
            </a:r>
          </a:p>
          <a:p>
            <a:pPr marL="0" indent="0">
              <a:buNone/>
            </a:pPr>
            <a:r>
              <a:rPr lang="en-US" sz="1600" b="0" i="0" dirty="0">
                <a:solidFill>
                  <a:srgbClr val="ECECEC"/>
                </a:solidFill>
                <a:effectLst/>
                <a:latin typeface="Söhne"/>
              </a:rPr>
              <a:t> efficiently distribute tasks across multiple processor cores, maximizing core</a:t>
            </a:r>
          </a:p>
          <a:p>
            <a:pPr marL="0" indent="0">
              <a:buNone/>
            </a:pPr>
            <a:r>
              <a:rPr lang="en-US" sz="1600" b="0" i="0" dirty="0">
                <a:solidFill>
                  <a:srgbClr val="ECECEC"/>
                </a:solidFill>
                <a:effectLst/>
                <a:latin typeface="Söhne"/>
              </a:rPr>
              <a:t> utilization, minimizing latency, and balancing workloads to prevent uneven </a:t>
            </a:r>
          </a:p>
          <a:p>
            <a:pPr marL="0" indent="0">
              <a:buNone/>
            </a:pPr>
            <a:r>
              <a:rPr lang="en-US" sz="1600" b="0" i="0" dirty="0">
                <a:solidFill>
                  <a:srgbClr val="ECECEC"/>
                </a:solidFill>
                <a:effectLst/>
                <a:latin typeface="Söhne"/>
              </a:rPr>
              <a:t>resource usage. Additionally, the optimization effort considers energy </a:t>
            </a:r>
          </a:p>
          <a:p>
            <a:pPr marL="0" indent="0">
              <a:buNone/>
            </a:pPr>
            <a:r>
              <a:rPr lang="en-US" sz="1600" b="0" i="0" dirty="0">
                <a:solidFill>
                  <a:srgbClr val="ECECEC"/>
                </a:solidFill>
                <a:effectLst/>
                <a:latin typeface="Söhne"/>
              </a:rPr>
              <a:t>efficiency, adaptability to dynamic workloads, and scalability to accommodate </a:t>
            </a:r>
          </a:p>
          <a:p>
            <a:pPr marL="0" indent="0">
              <a:buNone/>
            </a:pPr>
            <a:r>
              <a:rPr lang="en-US" sz="1600" b="0" i="0" dirty="0">
                <a:solidFill>
                  <a:srgbClr val="ECECEC"/>
                </a:solidFill>
                <a:effectLst/>
                <a:latin typeface="Söhne"/>
              </a:rPr>
              <a:t>an increasing number of processor cores. The ultimate goal is to improve the </a:t>
            </a:r>
          </a:p>
          <a:p>
            <a:pPr marL="0" indent="0">
              <a:buNone/>
            </a:pPr>
            <a:r>
              <a:rPr lang="en-US" sz="1600" b="0" i="0" dirty="0">
                <a:solidFill>
                  <a:srgbClr val="ECECEC"/>
                </a:solidFill>
                <a:effectLst/>
                <a:latin typeface="Söhne"/>
              </a:rPr>
              <a:t>responsiveness and efficiency of operating systems, ensuring optimal </a:t>
            </a:r>
          </a:p>
          <a:p>
            <a:pPr marL="0" indent="0">
              <a:buNone/>
            </a:pPr>
            <a:r>
              <a:rPr lang="en-US" sz="1600" b="0" i="0" dirty="0">
                <a:solidFill>
                  <a:srgbClr val="ECECEC"/>
                </a:solidFill>
                <a:effectLst/>
                <a:latin typeface="Söhne"/>
              </a:rPr>
              <a:t>utilization of multicore architectures while maintaining compatibility with</a:t>
            </a:r>
          </a:p>
          <a:p>
            <a:pPr marL="0" indent="0">
              <a:buNone/>
            </a:pPr>
            <a:r>
              <a:rPr lang="en-US" sz="1600" b="0" i="0" dirty="0">
                <a:solidFill>
                  <a:srgbClr val="ECECEC"/>
                </a:solidFill>
                <a:effectLst/>
                <a:latin typeface="Söhne"/>
              </a:rPr>
              <a:t> existing applications and systems.</a:t>
            </a:r>
            <a:endParaRPr lang="en-IN" sz="1600" dirty="0"/>
          </a:p>
        </p:txBody>
      </p:sp>
      <p:pic>
        <p:nvPicPr>
          <p:cNvPr id="1026" name="Picture 2" descr="Process Scheduling: Operating System - Shiksha Online">
            <a:extLst>
              <a:ext uri="{FF2B5EF4-FFF2-40B4-BE49-F238E27FC236}">
                <a16:creationId xmlns:a16="http://schemas.microsoft.com/office/drawing/2014/main" id="{9D300174-7375-23CA-3715-6698D8F78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732" y="2128828"/>
            <a:ext cx="4250248" cy="307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488777" y="720950"/>
            <a:ext cx="11029616" cy="988332"/>
          </a:xfrm>
        </p:spPr>
        <p:txBody>
          <a:bodyPr/>
          <a:lstStyle/>
          <a:p>
            <a:r>
              <a:rPr lang="en-US" dirty="0"/>
              <a:t>INTRODUCTION</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sp>
        <p:nvSpPr>
          <p:cNvPr id="5" name="Content Placeholder 4">
            <a:extLst>
              <a:ext uri="{FF2B5EF4-FFF2-40B4-BE49-F238E27FC236}">
                <a16:creationId xmlns:a16="http://schemas.microsoft.com/office/drawing/2014/main" id="{0EA72368-BF00-2EDF-5C6A-CF8AE4174B98}"/>
              </a:ext>
            </a:extLst>
          </p:cNvPr>
          <p:cNvSpPr>
            <a:spLocks noGrp="1"/>
          </p:cNvSpPr>
          <p:nvPr>
            <p:ph sz="half" idx="2"/>
          </p:nvPr>
        </p:nvSpPr>
        <p:spPr>
          <a:xfrm>
            <a:off x="6188417" y="1915886"/>
            <a:ext cx="5422392" cy="4868091"/>
          </a:xfrm>
        </p:spPr>
        <p:txBody>
          <a:bodyPr>
            <a:normAutofit fontScale="47500" lnSpcReduction="20000"/>
          </a:bodyPr>
          <a:lstStyle/>
          <a:p>
            <a:pPr marL="0" indent="0">
              <a:lnSpc>
                <a:spcPct val="120000"/>
              </a:lnSpc>
              <a:buNone/>
            </a:pPr>
            <a:br>
              <a:rPr lang="en-US" sz="3400" dirty="0"/>
            </a:br>
            <a:r>
              <a:rPr lang="en-US" sz="3400" b="0" i="0" dirty="0">
                <a:effectLst/>
                <a:latin typeface="Söhne"/>
              </a:rPr>
              <a:t>In the ever-evolving realm of computing, the proliferation of multicore processors has opened new horizons for system performance, with the promise of parallel execution capabilities. Central to unlocking this potential is the optimization of multicore process scheduling within operating systems. This entails a meticulous exploration of scheduling algorithms, resource management, and synchronization techniques to efficiently allocate CPU resources across multiple cores. As we navigate this landscape, the transition from single-core to multicore architectures introduces both challenges and opportunities, requiring innovative strategies for workload distribution. This investigation seeks to unravel the complexities of balancing tasks, minimizing contention, and maximizing throughput, contributing to the ongoing discourse on shaping responsive and efficient computing experiences in the era of multicore dominance.</a:t>
            </a:r>
            <a:endParaRPr lang="en-IN" sz="3400" dirty="0"/>
          </a:p>
          <a:p>
            <a:endParaRPr lang="en-IN"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b="1" i="0" dirty="0">
                <a:solidFill>
                  <a:srgbClr val="ECECEC"/>
                </a:solidFill>
                <a:effectLst/>
                <a:latin typeface="Söhne"/>
              </a:rPr>
              <a:t>Fundamentals of Multicore Process Scheduling</a:t>
            </a:r>
            <a:endParaRPr lang="en-US" dirty="0">
              <a:solidFill>
                <a:srgbClr val="FFFEFF"/>
              </a:solidFill>
            </a:endParaRPr>
          </a:p>
        </p:txBody>
      </p:sp>
      <p:sp>
        <p:nvSpPr>
          <p:cNvPr id="6" name="TextBox 5">
            <a:extLst>
              <a:ext uri="{FF2B5EF4-FFF2-40B4-BE49-F238E27FC236}">
                <a16:creationId xmlns:a16="http://schemas.microsoft.com/office/drawing/2014/main" id="{027DE035-F558-E336-DDDE-1BE213E8FFF4}"/>
              </a:ext>
            </a:extLst>
          </p:cNvPr>
          <p:cNvSpPr txBox="1"/>
          <p:nvPr/>
        </p:nvSpPr>
        <p:spPr>
          <a:xfrm>
            <a:off x="447818" y="949234"/>
            <a:ext cx="4681531"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FFC000"/>
                </a:solidFill>
                <a:effectLst/>
                <a:latin typeface="Söhne"/>
              </a:rPr>
              <a:t>Parallelism and Concurrency:</a:t>
            </a:r>
            <a:r>
              <a:rPr lang="en-US" b="0" i="0" dirty="0">
                <a:solidFill>
                  <a:srgbClr val="FFC000"/>
                </a:solidFill>
                <a:effectLst/>
                <a:latin typeface="Söhne"/>
              </a:rPr>
              <a:t> </a:t>
            </a:r>
            <a:r>
              <a:rPr lang="en-US" b="0" i="0" dirty="0">
                <a:effectLst/>
                <a:latin typeface="Söhne"/>
              </a:rPr>
              <a:t>Understanding the principles of parallelism and concurrency is fundamental to optimizing multicore scheduling. This section will delve into the challenges and opportunities posed by these concepts in the context of operating system scheduling.</a:t>
            </a:r>
          </a:p>
          <a:p>
            <a:pPr algn="l">
              <a:buFont typeface="Arial" panose="020B0604020202020204" pitchFamily="34" charset="0"/>
              <a:buChar char="•"/>
            </a:pPr>
            <a:r>
              <a:rPr lang="en-US" b="1" i="0" dirty="0">
                <a:solidFill>
                  <a:srgbClr val="FFC000"/>
                </a:solidFill>
                <a:effectLst/>
                <a:latin typeface="Söhne"/>
              </a:rPr>
              <a:t>Types of Multicore Architectures:</a:t>
            </a:r>
            <a:r>
              <a:rPr lang="en-US" b="0" i="0" dirty="0">
                <a:effectLst/>
                <a:latin typeface="Söhne"/>
              </a:rPr>
              <a:t> Explore different multicore architectures and their implications for scheduling. This includes symmetric multiprocessing (SMP), asymmetric multiprocessing (AMP), and heterogeneous multicore architectures.</a:t>
            </a:r>
          </a:p>
        </p:txBody>
      </p:sp>
      <p:pic>
        <p:nvPicPr>
          <p:cNvPr id="1026" name="Picture 2" descr="Multi processor scheduling | PPT">
            <a:extLst>
              <a:ext uri="{FF2B5EF4-FFF2-40B4-BE49-F238E27FC236}">
                <a16:creationId xmlns:a16="http://schemas.microsoft.com/office/drawing/2014/main" id="{F87C46C7-DEDB-655F-9EAD-4B5CFAD53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3782" y="945196"/>
            <a:ext cx="5495109" cy="369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1113D0-0412-A0F6-4C51-D8917393D69E}"/>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9BA42DC-9D00-18B2-CD8B-413D507F7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03CAC3C-2F40-58A5-2E54-FE6BBF7FD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888E4B-04D9-C8F6-498E-0A97561D4409}"/>
              </a:ext>
            </a:extLst>
          </p:cNvPr>
          <p:cNvSpPr>
            <a:spLocks noGrp="1"/>
          </p:cNvSpPr>
          <p:nvPr>
            <p:ph type="title"/>
          </p:nvPr>
        </p:nvSpPr>
        <p:spPr>
          <a:xfrm>
            <a:off x="581192" y="5264487"/>
            <a:ext cx="11029616" cy="718870"/>
          </a:xfrm>
        </p:spPr>
        <p:txBody>
          <a:bodyPr>
            <a:normAutofit/>
          </a:bodyPr>
          <a:lstStyle/>
          <a:p>
            <a:r>
              <a:rPr lang="en-IN" b="1" i="0" dirty="0">
                <a:solidFill>
                  <a:srgbClr val="ECECEC"/>
                </a:solidFill>
                <a:effectLst/>
                <a:latin typeface="Söhne"/>
              </a:rPr>
              <a:t>Traditional Scheduling Algorithms</a:t>
            </a:r>
            <a:endParaRPr lang="en-US" dirty="0">
              <a:solidFill>
                <a:srgbClr val="FFFEFF"/>
              </a:solidFill>
            </a:endParaRPr>
          </a:p>
        </p:txBody>
      </p:sp>
      <p:sp>
        <p:nvSpPr>
          <p:cNvPr id="6" name="TextBox 5">
            <a:extLst>
              <a:ext uri="{FF2B5EF4-FFF2-40B4-BE49-F238E27FC236}">
                <a16:creationId xmlns:a16="http://schemas.microsoft.com/office/drawing/2014/main" id="{0516C287-F86A-2F14-76E6-92D7006EC0CC}"/>
              </a:ext>
            </a:extLst>
          </p:cNvPr>
          <p:cNvSpPr txBox="1"/>
          <p:nvPr/>
        </p:nvSpPr>
        <p:spPr>
          <a:xfrm>
            <a:off x="447817" y="833400"/>
            <a:ext cx="4872641" cy="4247317"/>
          </a:xfrm>
          <a:prstGeom prst="rect">
            <a:avLst/>
          </a:prstGeom>
          <a:noFill/>
        </p:spPr>
        <p:txBody>
          <a:bodyPr wrap="square" rtlCol="0">
            <a:spAutoFit/>
          </a:bodyPr>
          <a:lstStyle/>
          <a:p>
            <a:pPr algn="l">
              <a:buFont typeface="Arial" panose="020B0604020202020204" pitchFamily="34" charset="0"/>
              <a:buChar char="•"/>
            </a:pPr>
            <a:r>
              <a:rPr lang="en-US" b="1" i="0" dirty="0">
                <a:solidFill>
                  <a:srgbClr val="FFC000"/>
                </a:solidFill>
                <a:effectLst/>
                <a:latin typeface="Söhne"/>
              </a:rPr>
              <a:t>Round Robin Scheduling:</a:t>
            </a:r>
            <a:r>
              <a:rPr lang="en-US" b="0" i="0" dirty="0">
                <a:solidFill>
                  <a:srgbClr val="FFC000"/>
                </a:solidFill>
                <a:effectLst/>
                <a:latin typeface="Söhne"/>
              </a:rPr>
              <a:t> </a:t>
            </a:r>
            <a:r>
              <a:rPr lang="en-US" b="0" i="0" dirty="0">
                <a:effectLst/>
                <a:latin typeface="Söhne"/>
              </a:rPr>
              <a:t>Analyze the effectiveness of traditional scheduling algorithms such as round-robin in the context of multicore systems. Discuss the limitations and areas for improvement.</a:t>
            </a:r>
          </a:p>
          <a:p>
            <a:pPr algn="l">
              <a:buFont typeface="Arial" panose="020B0604020202020204" pitchFamily="34" charset="0"/>
              <a:buChar char="•"/>
            </a:pPr>
            <a:r>
              <a:rPr lang="en-US" b="1" i="0" dirty="0">
                <a:solidFill>
                  <a:srgbClr val="FFC000"/>
                </a:solidFill>
                <a:effectLst/>
                <a:latin typeface="Söhne"/>
              </a:rPr>
              <a:t>Priority-Based Scheduling:</a:t>
            </a:r>
            <a:r>
              <a:rPr lang="en-US" b="0" i="0" dirty="0">
                <a:solidFill>
                  <a:srgbClr val="FFC000"/>
                </a:solidFill>
                <a:effectLst/>
                <a:latin typeface="Söhne"/>
              </a:rPr>
              <a:t> </a:t>
            </a:r>
            <a:r>
              <a:rPr lang="en-US" b="0" i="0" dirty="0">
                <a:effectLst/>
                <a:latin typeface="Söhne"/>
              </a:rPr>
              <a:t>Investigate the adaptation of priority-based scheduling to multicore environments. Explore the challenges of maintaining fairness and avoiding priority inversion.</a:t>
            </a:r>
          </a:p>
          <a:p>
            <a:pPr algn="l">
              <a:buFont typeface="Arial" panose="020B0604020202020204" pitchFamily="34" charset="0"/>
              <a:buChar char="•"/>
            </a:pPr>
            <a:r>
              <a:rPr lang="en-US" b="1" i="0" dirty="0">
                <a:solidFill>
                  <a:srgbClr val="FFC000"/>
                </a:solidFill>
                <a:effectLst/>
                <a:latin typeface="Söhne"/>
              </a:rPr>
              <a:t>Real-Time Scheduling:</a:t>
            </a:r>
            <a:r>
              <a:rPr lang="en-US" b="0" i="0" dirty="0">
                <a:solidFill>
                  <a:srgbClr val="FFC000"/>
                </a:solidFill>
                <a:effectLst/>
                <a:latin typeface="Söhne"/>
              </a:rPr>
              <a:t> </a:t>
            </a:r>
            <a:r>
              <a:rPr lang="en-US" b="0" i="0" dirty="0">
                <a:effectLst/>
                <a:latin typeface="Söhne"/>
              </a:rPr>
              <a:t>Assess real-time scheduling algorithms and their applicability to multicore systems. Address the trade-offs between meeting deadlines and maximizing resource utilization.</a:t>
            </a:r>
          </a:p>
        </p:txBody>
      </p:sp>
      <p:pic>
        <p:nvPicPr>
          <p:cNvPr id="2052" name="Picture 4" descr="COMPARATIVE ANALYSIS BETWEEN FIRST-COME-FIRST-SERVE (FCFS) AND  SHORTEST-JOB-FIRST (SJF) SCHEDULING ALGORITHMS | Semantic Scholar">
            <a:extLst>
              <a:ext uri="{FF2B5EF4-FFF2-40B4-BE49-F238E27FC236}">
                <a16:creationId xmlns:a16="http://schemas.microsoft.com/office/drawing/2014/main" id="{4053E6FC-5409-4CF6-8F98-BFE02490D3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97" b="3767"/>
          <a:stretch/>
        </p:blipFill>
        <p:spPr bwMode="auto">
          <a:xfrm>
            <a:off x="5942149" y="874643"/>
            <a:ext cx="4664892" cy="398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46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69B84A-CA5D-8302-3C74-E30E0836031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B4729DF-EC9B-5AB5-2BDC-B301402E3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738DD15-97A0-D8A2-93F9-ABAEBA22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AC6D07-B172-456D-A976-2E039ADC3B70}"/>
              </a:ext>
            </a:extLst>
          </p:cNvPr>
          <p:cNvSpPr>
            <a:spLocks noGrp="1"/>
          </p:cNvSpPr>
          <p:nvPr>
            <p:ph type="title"/>
          </p:nvPr>
        </p:nvSpPr>
        <p:spPr>
          <a:xfrm>
            <a:off x="581192" y="5264487"/>
            <a:ext cx="11029616" cy="718870"/>
          </a:xfrm>
        </p:spPr>
        <p:txBody>
          <a:bodyPr>
            <a:normAutofit/>
          </a:bodyPr>
          <a:lstStyle/>
          <a:p>
            <a:r>
              <a:rPr lang="en-IN" b="1" i="0" dirty="0">
                <a:solidFill>
                  <a:srgbClr val="ECECEC"/>
                </a:solidFill>
                <a:effectLst/>
                <a:latin typeface="Söhne"/>
              </a:rPr>
              <a:t>Advanced Multicore Scheduling Algorithms</a:t>
            </a:r>
            <a:endParaRPr lang="en-US" dirty="0">
              <a:solidFill>
                <a:srgbClr val="FFFEFF"/>
              </a:solidFill>
            </a:endParaRPr>
          </a:p>
        </p:txBody>
      </p:sp>
      <p:sp>
        <p:nvSpPr>
          <p:cNvPr id="6" name="TextBox 5">
            <a:extLst>
              <a:ext uri="{FF2B5EF4-FFF2-40B4-BE49-F238E27FC236}">
                <a16:creationId xmlns:a16="http://schemas.microsoft.com/office/drawing/2014/main" id="{9E3E0791-12A7-843F-4B99-28E888CA6CEE}"/>
              </a:ext>
            </a:extLst>
          </p:cNvPr>
          <p:cNvSpPr txBox="1"/>
          <p:nvPr/>
        </p:nvSpPr>
        <p:spPr>
          <a:xfrm>
            <a:off x="447818" y="949234"/>
            <a:ext cx="4681531"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FFC000"/>
                </a:solidFill>
                <a:effectLst/>
                <a:latin typeface="Söhne"/>
              </a:rPr>
              <a:t>Load Balancing Techniques:</a:t>
            </a:r>
            <a:r>
              <a:rPr lang="en-US" b="0" i="0" dirty="0">
                <a:solidFill>
                  <a:srgbClr val="FFC000"/>
                </a:solidFill>
                <a:effectLst/>
                <a:latin typeface="Söhne"/>
              </a:rPr>
              <a:t> </a:t>
            </a:r>
            <a:r>
              <a:rPr lang="en-US" b="0" i="0" dirty="0">
                <a:effectLst/>
                <a:latin typeface="Söhne"/>
              </a:rPr>
              <a:t>Survey load balancing strategies designed to distribute tasks evenly across cores, minimizing idle times and maximizing overall system throughput.</a:t>
            </a:r>
          </a:p>
          <a:p>
            <a:pPr algn="l">
              <a:buFont typeface="Arial" panose="020B0604020202020204" pitchFamily="34" charset="0"/>
              <a:buChar char="•"/>
            </a:pPr>
            <a:r>
              <a:rPr lang="en-US" b="1" i="0" dirty="0">
                <a:solidFill>
                  <a:srgbClr val="FFC000"/>
                </a:solidFill>
                <a:effectLst/>
                <a:latin typeface="Söhne"/>
              </a:rPr>
              <a:t>Thread Migration:</a:t>
            </a:r>
            <a:r>
              <a:rPr lang="en-US" b="0" i="0" dirty="0">
                <a:solidFill>
                  <a:srgbClr val="FFC000"/>
                </a:solidFill>
                <a:effectLst/>
                <a:latin typeface="Söhne"/>
              </a:rPr>
              <a:t> </a:t>
            </a:r>
            <a:r>
              <a:rPr lang="en-US" b="0" i="0" dirty="0">
                <a:effectLst/>
                <a:latin typeface="Söhne"/>
              </a:rPr>
              <a:t>Explore the concept of thread migration and its impact on efficiency. Discuss techniques for dynamically relocating threads among cores to optimize performance.</a:t>
            </a:r>
          </a:p>
          <a:p>
            <a:pPr algn="l">
              <a:buFont typeface="Arial" panose="020B0604020202020204" pitchFamily="34" charset="0"/>
              <a:buChar char="•"/>
            </a:pPr>
            <a:r>
              <a:rPr lang="en-US" b="1" i="0" dirty="0">
                <a:solidFill>
                  <a:srgbClr val="FFC000"/>
                </a:solidFill>
                <a:effectLst/>
                <a:latin typeface="Söhne"/>
              </a:rPr>
              <a:t>Machine Learning-Based Approaches:</a:t>
            </a:r>
            <a:r>
              <a:rPr lang="en-US" b="0" i="0" dirty="0">
                <a:solidFill>
                  <a:srgbClr val="FFC000"/>
                </a:solidFill>
                <a:effectLst/>
                <a:latin typeface="Söhne"/>
              </a:rPr>
              <a:t> </a:t>
            </a:r>
            <a:r>
              <a:rPr lang="en-US" b="0" i="0" dirty="0">
                <a:effectLst/>
                <a:latin typeface="Söhne"/>
              </a:rPr>
              <a:t>Investigate the use of machine learning algorithms for predicting task behavior and optimizing process scheduling dynamically based on historical data.</a:t>
            </a:r>
          </a:p>
        </p:txBody>
      </p:sp>
      <p:pic>
        <p:nvPicPr>
          <p:cNvPr id="3" name="Picture 2" descr="Efficient tasks scheduling in multicore systems integrated with hardware  accelerators | The Journal of Supercomputing">
            <a:extLst>
              <a:ext uri="{FF2B5EF4-FFF2-40B4-BE49-F238E27FC236}">
                <a16:creationId xmlns:a16="http://schemas.microsoft.com/office/drawing/2014/main" id="{E7DC3E00-6206-CE1F-9756-EA3E64F5A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269" y="1245699"/>
            <a:ext cx="5961970" cy="310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02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F790C-58A0-D0A0-171E-F13B007F05E2}"/>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22F56BB-47E2-B082-E71B-9B5430149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D6B9F72-BC6F-2A5A-2BEA-FB64E6E0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149197-5C8A-1898-16FB-66B789768123}"/>
              </a:ext>
            </a:extLst>
          </p:cNvPr>
          <p:cNvSpPr>
            <a:spLocks noGrp="1"/>
          </p:cNvSpPr>
          <p:nvPr>
            <p:ph type="title"/>
          </p:nvPr>
        </p:nvSpPr>
        <p:spPr>
          <a:xfrm>
            <a:off x="581192" y="5264487"/>
            <a:ext cx="11029616" cy="718870"/>
          </a:xfrm>
        </p:spPr>
        <p:txBody>
          <a:bodyPr>
            <a:normAutofit/>
          </a:bodyPr>
          <a:lstStyle/>
          <a:p>
            <a:r>
              <a:rPr lang="en-IN" b="1" i="0" dirty="0">
                <a:solidFill>
                  <a:srgbClr val="ECECEC"/>
                </a:solidFill>
                <a:effectLst/>
                <a:latin typeface="Söhne"/>
              </a:rPr>
              <a:t>Heterogeneous Multicore Systems</a:t>
            </a:r>
            <a:endParaRPr lang="en-US" dirty="0">
              <a:solidFill>
                <a:srgbClr val="FFFEFF"/>
              </a:solidFill>
            </a:endParaRPr>
          </a:p>
        </p:txBody>
      </p:sp>
      <p:sp>
        <p:nvSpPr>
          <p:cNvPr id="6" name="TextBox 5">
            <a:extLst>
              <a:ext uri="{FF2B5EF4-FFF2-40B4-BE49-F238E27FC236}">
                <a16:creationId xmlns:a16="http://schemas.microsoft.com/office/drawing/2014/main" id="{EFEDBF41-0B25-2EEA-E9B6-F53CA33B3B34}"/>
              </a:ext>
            </a:extLst>
          </p:cNvPr>
          <p:cNvSpPr txBox="1"/>
          <p:nvPr/>
        </p:nvSpPr>
        <p:spPr>
          <a:xfrm>
            <a:off x="447817" y="1291199"/>
            <a:ext cx="4394148" cy="3139321"/>
          </a:xfrm>
          <a:prstGeom prst="rect">
            <a:avLst/>
          </a:prstGeom>
          <a:noFill/>
        </p:spPr>
        <p:txBody>
          <a:bodyPr wrap="square" rtlCol="0">
            <a:spAutoFit/>
          </a:bodyPr>
          <a:lstStyle/>
          <a:p>
            <a:pPr algn="l">
              <a:buFont typeface="Arial" panose="020B0604020202020204" pitchFamily="34" charset="0"/>
              <a:buChar char="•"/>
            </a:pPr>
            <a:r>
              <a:rPr lang="en-US" b="1" i="0" dirty="0">
                <a:solidFill>
                  <a:srgbClr val="FFC000"/>
                </a:solidFill>
                <a:effectLst/>
                <a:latin typeface="Söhne"/>
              </a:rPr>
              <a:t>Challenges and Opportunities:</a:t>
            </a:r>
            <a:r>
              <a:rPr lang="en-US" b="0" i="0" dirty="0">
                <a:solidFill>
                  <a:srgbClr val="FFC000"/>
                </a:solidFill>
                <a:effectLst/>
                <a:latin typeface="Söhne"/>
              </a:rPr>
              <a:t> </a:t>
            </a:r>
            <a:r>
              <a:rPr lang="en-US" b="0" i="0" dirty="0">
                <a:effectLst/>
                <a:latin typeface="Söhne"/>
              </a:rPr>
              <a:t>Analyze the unique challenges posed by heterogeneous multicore architectures. Discuss how scheduling algorithms need to adapt to diverse core capabilities and characteristics.</a:t>
            </a:r>
          </a:p>
          <a:p>
            <a:pPr algn="l">
              <a:buFont typeface="Arial" panose="020B0604020202020204" pitchFamily="34" charset="0"/>
              <a:buChar char="•"/>
            </a:pPr>
            <a:r>
              <a:rPr lang="en-US" b="1" i="0" dirty="0">
                <a:solidFill>
                  <a:srgbClr val="FFC000"/>
                </a:solidFill>
                <a:effectLst/>
                <a:latin typeface="Söhne"/>
              </a:rPr>
              <a:t>Task Mapping Strategies:</a:t>
            </a:r>
            <a:r>
              <a:rPr lang="en-US" b="0" i="0" dirty="0">
                <a:solidFill>
                  <a:srgbClr val="FFC000"/>
                </a:solidFill>
                <a:effectLst/>
                <a:latin typeface="Söhne"/>
              </a:rPr>
              <a:t> </a:t>
            </a:r>
            <a:r>
              <a:rPr lang="en-US" b="0" i="0" dirty="0">
                <a:effectLst/>
                <a:latin typeface="Söhne"/>
              </a:rPr>
              <a:t>Explore approaches for mapping tasks to specific cores in heterogeneous systems, considering factors such as power consumption, computational capacity, and memory access speeds.</a:t>
            </a:r>
          </a:p>
        </p:txBody>
      </p:sp>
      <p:pic>
        <p:nvPicPr>
          <p:cNvPr id="3076" name="Picture 4" descr="An introduction to heterogeneous multicore processing architecture - Your  Embedded and IoT Software Partner">
            <a:extLst>
              <a:ext uri="{FF2B5EF4-FFF2-40B4-BE49-F238E27FC236}">
                <a16:creationId xmlns:a16="http://schemas.microsoft.com/office/drawing/2014/main" id="{5D57CE77-F86E-BE85-6CB9-3BF5C82D1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666" y="982164"/>
            <a:ext cx="5640487" cy="358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5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6E10A8-15E6-59D7-69D4-7E633880EE51}"/>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1A637D8-A97F-2ABA-AA8B-45209AC60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038E474-AB76-06D8-7BD5-994D458F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802D79-72EC-DBC1-2E9A-46DCFB28F9E7}"/>
              </a:ext>
            </a:extLst>
          </p:cNvPr>
          <p:cNvSpPr>
            <a:spLocks noGrp="1"/>
          </p:cNvSpPr>
          <p:nvPr>
            <p:ph type="title"/>
          </p:nvPr>
        </p:nvSpPr>
        <p:spPr>
          <a:xfrm>
            <a:off x="581192" y="5264487"/>
            <a:ext cx="11029616" cy="718870"/>
          </a:xfrm>
        </p:spPr>
        <p:txBody>
          <a:bodyPr>
            <a:normAutofit/>
          </a:bodyPr>
          <a:lstStyle/>
          <a:p>
            <a:r>
              <a:rPr lang="en-IN" b="1" i="0" dirty="0">
                <a:solidFill>
                  <a:srgbClr val="ECECEC"/>
                </a:solidFill>
                <a:effectLst/>
                <a:latin typeface="Söhne"/>
              </a:rPr>
              <a:t>Energy-Efficient Scheduling</a:t>
            </a:r>
            <a:endParaRPr lang="en-US" dirty="0">
              <a:solidFill>
                <a:srgbClr val="FFFEFF"/>
              </a:solidFill>
            </a:endParaRPr>
          </a:p>
        </p:txBody>
      </p:sp>
      <p:sp>
        <p:nvSpPr>
          <p:cNvPr id="6" name="TextBox 5">
            <a:extLst>
              <a:ext uri="{FF2B5EF4-FFF2-40B4-BE49-F238E27FC236}">
                <a16:creationId xmlns:a16="http://schemas.microsoft.com/office/drawing/2014/main" id="{AEFC9D6C-06B0-93DB-2439-8A3D3FB9C827}"/>
              </a:ext>
            </a:extLst>
          </p:cNvPr>
          <p:cNvSpPr txBox="1"/>
          <p:nvPr/>
        </p:nvSpPr>
        <p:spPr>
          <a:xfrm>
            <a:off x="447818" y="949234"/>
            <a:ext cx="4681531" cy="2585323"/>
          </a:xfrm>
          <a:prstGeom prst="rect">
            <a:avLst/>
          </a:prstGeom>
          <a:noFill/>
        </p:spPr>
        <p:txBody>
          <a:bodyPr wrap="square" rtlCol="0">
            <a:spAutoFit/>
          </a:bodyPr>
          <a:lstStyle/>
          <a:p>
            <a:pPr algn="l">
              <a:buFont typeface="Arial" panose="020B0604020202020204" pitchFamily="34" charset="0"/>
              <a:buChar char="•"/>
            </a:pPr>
            <a:r>
              <a:rPr lang="en-IN" b="1" i="0" dirty="0">
                <a:solidFill>
                  <a:srgbClr val="FFC000"/>
                </a:solidFill>
                <a:effectLst/>
                <a:latin typeface="Söhne"/>
              </a:rPr>
              <a:t>Dynamic Voltage and Frequency Scaling (DVFS):</a:t>
            </a:r>
            <a:r>
              <a:rPr lang="en-IN" b="0" i="0" dirty="0">
                <a:solidFill>
                  <a:srgbClr val="FFC000"/>
                </a:solidFill>
                <a:effectLst/>
                <a:latin typeface="Söhne"/>
              </a:rPr>
              <a:t> </a:t>
            </a:r>
            <a:r>
              <a:rPr lang="en-IN" b="0" i="0" dirty="0">
                <a:effectLst/>
                <a:latin typeface="Söhne"/>
              </a:rPr>
              <a:t>Investigate the integration of DVFS techniques into multicore scheduling to optimize energy consumption without compromising performance.</a:t>
            </a:r>
          </a:p>
          <a:p>
            <a:pPr algn="l">
              <a:buFont typeface="Arial" panose="020B0604020202020204" pitchFamily="34" charset="0"/>
              <a:buChar char="•"/>
            </a:pPr>
            <a:r>
              <a:rPr lang="en-IN" b="1" i="0" dirty="0">
                <a:solidFill>
                  <a:srgbClr val="FFC000"/>
                </a:solidFill>
                <a:effectLst/>
                <a:latin typeface="Söhne"/>
              </a:rPr>
              <a:t>Power-Aware Scheduling Algorithms:</a:t>
            </a:r>
            <a:r>
              <a:rPr lang="en-IN" b="0" i="0" dirty="0">
                <a:solidFill>
                  <a:srgbClr val="FFC000"/>
                </a:solidFill>
                <a:effectLst/>
                <a:latin typeface="Söhne"/>
              </a:rPr>
              <a:t> </a:t>
            </a:r>
            <a:r>
              <a:rPr lang="en-IN" b="0" i="0" dirty="0">
                <a:effectLst/>
                <a:latin typeface="Söhne"/>
              </a:rPr>
              <a:t>Review algorithms designed explicitly to minimize power consumption in multicore systems while maintaining acceptable levels of performance.</a:t>
            </a:r>
          </a:p>
        </p:txBody>
      </p:sp>
      <p:pic>
        <p:nvPicPr>
          <p:cNvPr id="5122" name="Picture 2" descr="Energy efficient scheduling based on VM consolidation | Download Scientific  Diagram">
            <a:extLst>
              <a:ext uri="{FF2B5EF4-FFF2-40B4-BE49-F238E27FC236}">
                <a16:creationId xmlns:a16="http://schemas.microsoft.com/office/drawing/2014/main" id="{BAA256E5-3A1B-CBB7-729F-27ECE3929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165" y="874643"/>
            <a:ext cx="5716223" cy="423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37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79</TotalTime>
  <Words>634</Words>
  <Application>Microsoft Office PowerPoint</Application>
  <PresentationFormat>Widescreen</PresentationFormat>
  <Paragraphs>45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Söhne</vt:lpstr>
      <vt:lpstr>Wingdings 2</vt:lpstr>
      <vt:lpstr>Custom</vt:lpstr>
      <vt:lpstr>Team 13:Optimizing Multicore Process Scheduling for Efficiency in Operating Systems</vt:lpstr>
      <vt:lpstr>OBJECTIVE</vt:lpstr>
      <vt:lpstr>INTRODUCTION</vt:lpstr>
      <vt:lpstr>Fundamentals of Multicore Process Scheduling</vt:lpstr>
      <vt:lpstr>Traditional Scheduling Algorithms</vt:lpstr>
      <vt:lpstr>Advanced Multicore Scheduling Algorithms</vt:lpstr>
      <vt:lpstr>Heterogeneous Multicore Systems</vt:lpstr>
      <vt:lpstr>Energy-Efficient Scheduling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13:Optimizing Multicore Process Scheduling for Efficiency in Operating Systems</dc:title>
  <dc:creator>suthesan vj</dc:creator>
  <cp:lastModifiedBy>suthesan vj</cp:lastModifiedBy>
  <cp:revision>3</cp:revision>
  <dcterms:created xsi:type="dcterms:W3CDTF">2024-03-04T08:06:21Z</dcterms:created>
  <dcterms:modified xsi:type="dcterms:W3CDTF">2024-03-05T07:18:22Z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