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287000" cx="18288000"/>
  <p:notesSz cx="6858000" cy="9144000"/>
  <p:embeddedFontLst>
    <p:embeddedFont>
      <p:font typeface="Red Hat Display"/>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edHatDisplay-bold.fntdata"/><Relationship Id="rId23" Type="http://schemas.openxmlformats.org/officeDocument/2006/relationships/font" Target="fonts/RedHat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edHatDisplay-boldItalic.fntdata"/><Relationship Id="rId25" Type="http://schemas.openxmlformats.org/officeDocument/2006/relationships/font" Target="fonts/RedHatDispl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da02350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9da02350d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da02350d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9da02350d0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da02350d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9da02350d0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da02350d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9da02350d0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da02350d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9da02350d0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da02350d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9da02350d0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da02350d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9da02350d0_0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da02350d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9da02350d0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da02350d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9da02350d0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da02350d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9da02350d0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da02350d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9da02350d0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da02350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9da02350d0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da02350d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9da02350d0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da02350d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9da02350d0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da02350d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9da02350d0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da02350d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9da02350d0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9.jp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jpg"/><Relationship Id="rId5" Type="http://schemas.openxmlformats.org/officeDocument/2006/relationships/image" Target="../media/image1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jp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jpg"/><Relationship Id="rId5" Type="http://schemas.openxmlformats.org/officeDocument/2006/relationships/image" Target="../media/image12.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jpg"/><Relationship Id="rId5" Type="http://schemas.openxmlformats.org/officeDocument/2006/relationships/hyperlink" Target="https://www.sciencedirect.com/science/article/pii/S0039368103000955" TargetMode="External"/><Relationship Id="rId6" Type="http://schemas.openxmlformats.org/officeDocument/2006/relationships/hyperlink" Target="https://techcbse.com/wp-content/uploads/2021/07/wp-1626189082051.pdf" TargetMode="External"/><Relationship Id="rId7" Type="http://schemas.openxmlformats.org/officeDocument/2006/relationships/hyperlink" Target="https://accelconf.web.cern.ch/pcapac2016/papers/wepoprpo25.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jp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83" name="Shape 83"/>
        <p:cNvGrpSpPr/>
        <p:nvPr/>
      </p:nvGrpSpPr>
      <p:grpSpPr>
        <a:xfrm>
          <a:off x="0" y="0"/>
          <a:ext cx="0" cy="0"/>
          <a:chOff x="0" y="0"/>
          <a:chExt cx="0" cy="0"/>
        </a:xfrm>
      </p:grpSpPr>
      <p:sp>
        <p:nvSpPr>
          <p:cNvPr id="84" name="Google Shape;84;p13"/>
          <p:cNvSpPr txBox="1"/>
          <p:nvPr/>
        </p:nvSpPr>
        <p:spPr>
          <a:xfrm>
            <a:off x="1860425" y="2700600"/>
            <a:ext cx="14303100" cy="1120500"/>
          </a:xfrm>
          <a:prstGeom prst="rect">
            <a:avLst/>
          </a:prstGeom>
          <a:noFill/>
          <a:ln>
            <a:noFill/>
          </a:ln>
        </p:spPr>
        <p:txBody>
          <a:bodyPr anchorCtr="0" anchor="t" bIns="0" lIns="0" spcFirstLastPara="1" rIns="0" wrap="square" tIns="0">
            <a:spAutoFit/>
          </a:bodyPr>
          <a:lstStyle/>
          <a:p>
            <a:pPr indent="0" lvl="0" marL="0" rtl="0" algn="ctr">
              <a:lnSpc>
                <a:spcPct val="91000"/>
              </a:lnSpc>
              <a:spcBef>
                <a:spcPts val="0"/>
              </a:spcBef>
              <a:spcAft>
                <a:spcPts val="0"/>
              </a:spcAft>
              <a:buNone/>
            </a:pPr>
            <a:r>
              <a:t/>
            </a:r>
            <a:endParaRPr sz="4000"/>
          </a:p>
          <a:p>
            <a:pPr indent="0" lvl="0" marL="0" marR="0" rtl="0" algn="ctr">
              <a:lnSpc>
                <a:spcPct val="91000"/>
              </a:lnSpc>
              <a:spcBef>
                <a:spcPts val="0"/>
              </a:spcBef>
              <a:spcAft>
                <a:spcPts val="0"/>
              </a:spcAft>
              <a:buNone/>
            </a:pPr>
            <a:r>
              <a:rPr b="1" i="0" lang="en-US" sz="4000" u="none" cap="none" strike="noStrike">
                <a:solidFill>
                  <a:srgbClr val="101111"/>
                </a:solidFill>
                <a:latin typeface="Times New Roman"/>
                <a:ea typeface="Times New Roman"/>
                <a:cs typeface="Times New Roman"/>
                <a:sym typeface="Times New Roman"/>
              </a:rPr>
              <a:t>D</a:t>
            </a:r>
            <a:r>
              <a:rPr b="1" lang="en-US" sz="4000">
                <a:solidFill>
                  <a:srgbClr val="101111"/>
                </a:solidFill>
                <a:latin typeface="Times New Roman"/>
                <a:ea typeface="Times New Roman"/>
                <a:cs typeface="Times New Roman"/>
                <a:sym typeface="Times New Roman"/>
              </a:rPr>
              <a:t>aily</a:t>
            </a:r>
            <a:r>
              <a:rPr b="1" i="0" lang="en-US" sz="4000" u="none" cap="none" strike="noStrike">
                <a:solidFill>
                  <a:srgbClr val="101111"/>
                </a:solidFill>
                <a:latin typeface="Times New Roman"/>
                <a:ea typeface="Times New Roman"/>
                <a:cs typeface="Times New Roman"/>
                <a:sym typeface="Times New Roman"/>
              </a:rPr>
              <a:t> A</a:t>
            </a:r>
            <a:r>
              <a:rPr b="1" lang="en-US" sz="4000">
                <a:solidFill>
                  <a:srgbClr val="101111"/>
                </a:solidFill>
                <a:latin typeface="Times New Roman"/>
                <a:ea typeface="Times New Roman"/>
                <a:cs typeface="Times New Roman"/>
                <a:sym typeface="Times New Roman"/>
              </a:rPr>
              <a:t>strology</a:t>
            </a:r>
            <a:r>
              <a:rPr b="1" i="0" lang="en-US" sz="4000" u="none" cap="none" strike="noStrike">
                <a:solidFill>
                  <a:srgbClr val="101111"/>
                </a:solidFill>
                <a:latin typeface="Times New Roman"/>
                <a:ea typeface="Times New Roman"/>
                <a:cs typeface="Times New Roman"/>
                <a:sym typeface="Times New Roman"/>
              </a:rPr>
              <a:t> C</a:t>
            </a:r>
            <a:r>
              <a:rPr b="1" lang="en-US" sz="4000">
                <a:solidFill>
                  <a:srgbClr val="101111"/>
                </a:solidFill>
                <a:latin typeface="Times New Roman"/>
                <a:ea typeface="Times New Roman"/>
                <a:cs typeface="Times New Roman"/>
                <a:sym typeface="Times New Roman"/>
              </a:rPr>
              <a:t>omments</a:t>
            </a:r>
            <a:r>
              <a:rPr b="1" i="0" lang="en-US" sz="4000" u="none" cap="none" strike="noStrike">
                <a:solidFill>
                  <a:srgbClr val="101111"/>
                </a:solidFill>
                <a:latin typeface="Times New Roman"/>
                <a:ea typeface="Times New Roman"/>
                <a:cs typeface="Times New Roman"/>
                <a:sym typeface="Times New Roman"/>
              </a:rPr>
              <a:t> </a:t>
            </a:r>
            <a:r>
              <a:rPr b="1" lang="en-US" sz="4000">
                <a:solidFill>
                  <a:srgbClr val="101111"/>
                </a:solidFill>
                <a:latin typeface="Times New Roman"/>
                <a:ea typeface="Times New Roman"/>
                <a:cs typeface="Times New Roman"/>
                <a:sym typeface="Times New Roman"/>
              </a:rPr>
              <a:t>for </a:t>
            </a:r>
            <a:r>
              <a:rPr b="1" i="0" lang="en-US" sz="4000" u="none" cap="none" strike="noStrike">
                <a:solidFill>
                  <a:srgbClr val="101111"/>
                </a:solidFill>
                <a:latin typeface="Times New Roman"/>
                <a:ea typeface="Times New Roman"/>
                <a:cs typeface="Times New Roman"/>
                <a:sym typeface="Times New Roman"/>
              </a:rPr>
              <a:t>A</a:t>
            </a:r>
            <a:r>
              <a:rPr b="1" lang="en-US" sz="4000">
                <a:solidFill>
                  <a:srgbClr val="101111"/>
                </a:solidFill>
                <a:latin typeface="Times New Roman"/>
                <a:ea typeface="Times New Roman"/>
                <a:cs typeface="Times New Roman"/>
                <a:sym typeface="Times New Roman"/>
              </a:rPr>
              <a:t>ll</a:t>
            </a:r>
            <a:r>
              <a:rPr b="1" i="0" lang="en-US" sz="4000" u="none" cap="none" strike="noStrike">
                <a:solidFill>
                  <a:srgbClr val="101111"/>
                </a:solidFill>
                <a:latin typeface="Times New Roman"/>
                <a:ea typeface="Times New Roman"/>
                <a:cs typeface="Times New Roman"/>
                <a:sym typeface="Times New Roman"/>
              </a:rPr>
              <a:t> M</a:t>
            </a:r>
            <a:r>
              <a:rPr b="1" lang="en-US" sz="4000">
                <a:solidFill>
                  <a:srgbClr val="101111"/>
                </a:solidFill>
                <a:latin typeface="Times New Roman"/>
                <a:ea typeface="Times New Roman"/>
                <a:cs typeface="Times New Roman"/>
                <a:sym typeface="Times New Roman"/>
              </a:rPr>
              <a:t>oon</a:t>
            </a:r>
            <a:r>
              <a:rPr b="1" i="0" lang="en-US" sz="4000" u="none" cap="none" strike="noStrike">
                <a:solidFill>
                  <a:srgbClr val="101111"/>
                </a:solidFill>
                <a:latin typeface="Times New Roman"/>
                <a:ea typeface="Times New Roman"/>
                <a:cs typeface="Times New Roman"/>
                <a:sym typeface="Times New Roman"/>
              </a:rPr>
              <a:t> S</a:t>
            </a:r>
            <a:r>
              <a:rPr b="1" lang="en-US" sz="4000">
                <a:solidFill>
                  <a:srgbClr val="101111"/>
                </a:solidFill>
                <a:latin typeface="Times New Roman"/>
                <a:ea typeface="Times New Roman"/>
                <a:cs typeface="Times New Roman"/>
                <a:sym typeface="Times New Roman"/>
              </a:rPr>
              <a:t>igns</a:t>
            </a:r>
            <a:endParaRPr b="1" sz="4000">
              <a:latin typeface="Times New Roman"/>
              <a:ea typeface="Times New Roman"/>
              <a:cs typeface="Times New Roman"/>
              <a:sym typeface="Times New Roman"/>
            </a:endParaRPr>
          </a:p>
        </p:txBody>
      </p:sp>
      <p:sp>
        <p:nvSpPr>
          <p:cNvPr id="85" name="Google Shape;85;p13"/>
          <p:cNvSpPr txBox="1"/>
          <p:nvPr/>
        </p:nvSpPr>
        <p:spPr>
          <a:xfrm>
            <a:off x="5641200" y="941413"/>
            <a:ext cx="700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Times New Roman"/>
                <a:ea typeface="Times New Roman"/>
                <a:cs typeface="Times New Roman"/>
                <a:sym typeface="Times New Roman"/>
              </a:rPr>
              <a:t>CSA0810-python programming-Slot B</a:t>
            </a:r>
            <a:endParaRPr b="1" sz="3000">
              <a:solidFill>
                <a:schemeClr val="dk1"/>
              </a:solidFill>
              <a:latin typeface="Times New Roman"/>
              <a:ea typeface="Times New Roman"/>
              <a:cs typeface="Times New Roman"/>
              <a:sym typeface="Times New Roman"/>
            </a:endParaRPr>
          </a:p>
        </p:txBody>
      </p:sp>
      <p:pic>
        <p:nvPicPr>
          <p:cNvPr id="86" name="Google Shape;86;p13"/>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87" name="Google Shape;87;p13"/>
          <p:cNvPicPr preferRelativeResize="0"/>
          <p:nvPr/>
        </p:nvPicPr>
        <p:blipFill>
          <a:blip r:embed="rId4">
            <a:alphaModFix/>
          </a:blip>
          <a:stretch>
            <a:fillRect/>
          </a:stretch>
        </p:blipFill>
        <p:spPr>
          <a:xfrm>
            <a:off x="0" y="0"/>
            <a:ext cx="2529324" cy="2529324"/>
          </a:xfrm>
          <a:prstGeom prst="rect">
            <a:avLst/>
          </a:prstGeom>
          <a:noFill/>
          <a:ln>
            <a:noFill/>
          </a:ln>
        </p:spPr>
      </p:pic>
      <p:sp>
        <p:nvSpPr>
          <p:cNvPr id="88" name="Google Shape;88;p13"/>
          <p:cNvSpPr txBox="1"/>
          <p:nvPr/>
        </p:nvSpPr>
        <p:spPr>
          <a:xfrm>
            <a:off x="0" y="7793400"/>
            <a:ext cx="77931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Times New Roman"/>
                <a:ea typeface="Times New Roman"/>
                <a:cs typeface="Times New Roman"/>
                <a:sym typeface="Times New Roman"/>
              </a:rPr>
              <a:t>Guided by:</a:t>
            </a:r>
            <a:endParaRPr b="1"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3000">
                <a:solidFill>
                  <a:schemeClr val="dk1"/>
                </a:solidFill>
                <a:latin typeface="Times New Roman"/>
                <a:ea typeface="Times New Roman"/>
                <a:cs typeface="Times New Roman"/>
                <a:sym typeface="Times New Roman"/>
              </a:rPr>
              <a:t>T. Vincent Gnanaraj</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3000">
                <a:solidFill>
                  <a:schemeClr val="dk1"/>
                </a:solidFill>
                <a:latin typeface="Times New Roman"/>
                <a:ea typeface="Times New Roman"/>
                <a:cs typeface="Times New Roman"/>
                <a:sym typeface="Times New Roman"/>
              </a:rPr>
              <a:t>(Course Faculty)</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3000">
                <a:solidFill>
                  <a:schemeClr val="dk1"/>
                </a:solidFill>
                <a:latin typeface="Times New Roman"/>
                <a:ea typeface="Times New Roman"/>
                <a:cs typeface="Times New Roman"/>
                <a:sym typeface="Times New Roman"/>
              </a:rPr>
              <a:t>Python </a:t>
            </a:r>
            <a:r>
              <a:rPr lang="en-US" sz="3000">
                <a:solidFill>
                  <a:schemeClr val="dk1"/>
                </a:solidFill>
                <a:latin typeface="Times New Roman"/>
                <a:ea typeface="Times New Roman"/>
                <a:cs typeface="Times New Roman"/>
                <a:sym typeface="Times New Roman"/>
              </a:rPr>
              <a:t>Programming</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3000">
                <a:solidFill>
                  <a:schemeClr val="dk1"/>
                </a:solidFill>
                <a:latin typeface="Times New Roman"/>
                <a:ea typeface="Times New Roman"/>
                <a:cs typeface="Times New Roman"/>
                <a:sym typeface="Times New Roman"/>
              </a:rPr>
              <a:t>Saveetha school of engineering</a:t>
            </a:r>
            <a:endParaRPr sz="3000">
              <a:solidFill>
                <a:schemeClr val="dk1"/>
              </a:solidFill>
              <a:latin typeface="Times New Roman"/>
              <a:ea typeface="Times New Roman"/>
              <a:cs typeface="Times New Roman"/>
              <a:sym typeface="Times New Roman"/>
            </a:endParaRPr>
          </a:p>
        </p:txBody>
      </p:sp>
      <p:sp>
        <p:nvSpPr>
          <p:cNvPr id="89" name="Google Shape;89;p13"/>
          <p:cNvSpPr txBox="1"/>
          <p:nvPr/>
        </p:nvSpPr>
        <p:spPr>
          <a:xfrm>
            <a:off x="11949600" y="7793400"/>
            <a:ext cx="6338400" cy="2493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3000">
                <a:solidFill>
                  <a:schemeClr val="dk1"/>
                </a:solidFill>
                <a:latin typeface="Times New Roman"/>
                <a:ea typeface="Times New Roman"/>
                <a:cs typeface="Times New Roman"/>
                <a:sym typeface="Times New Roman"/>
              </a:rPr>
              <a:t>Workdone by:</a:t>
            </a:r>
            <a:endParaRPr b="1" sz="3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3000">
                <a:solidFill>
                  <a:schemeClr val="dk1"/>
                </a:solidFill>
                <a:latin typeface="Times New Roman"/>
                <a:ea typeface="Times New Roman"/>
                <a:cs typeface="Times New Roman"/>
                <a:sym typeface="Times New Roman"/>
              </a:rPr>
              <a:t>Suthesan .VJ</a:t>
            </a:r>
            <a:endParaRPr sz="3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3000">
                <a:solidFill>
                  <a:schemeClr val="dk1"/>
                </a:solidFill>
                <a:latin typeface="Times New Roman"/>
                <a:ea typeface="Times New Roman"/>
                <a:cs typeface="Times New Roman"/>
                <a:sym typeface="Times New Roman"/>
              </a:rPr>
              <a:t>192210542</a:t>
            </a:r>
            <a:endParaRPr sz="3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3000">
                <a:solidFill>
                  <a:schemeClr val="dk1"/>
                </a:solidFill>
                <a:latin typeface="Times New Roman"/>
                <a:ea typeface="Times New Roman"/>
                <a:cs typeface="Times New Roman"/>
                <a:sym typeface="Times New Roman"/>
              </a:rPr>
              <a:t>computer science engineering</a:t>
            </a:r>
            <a:endParaRPr sz="3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3000">
                <a:solidFill>
                  <a:schemeClr val="dk1"/>
                </a:solidFill>
                <a:latin typeface="Times New Roman"/>
                <a:ea typeface="Times New Roman"/>
                <a:cs typeface="Times New Roman"/>
                <a:sym typeface="Times New Roman"/>
              </a:rPr>
              <a:t>saveetha school of engineering</a:t>
            </a:r>
            <a:endParaRPr sz="3000">
              <a:solidFill>
                <a:schemeClr val="dk1"/>
              </a:solidFill>
              <a:latin typeface="Times New Roman"/>
              <a:ea typeface="Times New Roman"/>
              <a:cs typeface="Times New Roman"/>
              <a:sym typeface="Times New Roman"/>
            </a:endParaRPr>
          </a:p>
        </p:txBody>
      </p:sp>
      <p:pic>
        <p:nvPicPr>
          <p:cNvPr id="90" name="Google Shape;90;p13"/>
          <p:cNvPicPr preferRelativeResize="0"/>
          <p:nvPr/>
        </p:nvPicPr>
        <p:blipFill>
          <a:blip r:embed="rId5">
            <a:alphaModFix/>
          </a:blip>
          <a:stretch>
            <a:fillRect/>
          </a:stretch>
        </p:blipFill>
        <p:spPr>
          <a:xfrm>
            <a:off x="4228900" y="3973500"/>
            <a:ext cx="9076603" cy="366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169" name="Shape 169"/>
        <p:cNvGrpSpPr/>
        <p:nvPr/>
      </p:nvGrpSpPr>
      <p:grpSpPr>
        <a:xfrm>
          <a:off x="0" y="0"/>
          <a:ext cx="0" cy="0"/>
          <a:chOff x="0" y="0"/>
          <a:chExt cx="0" cy="0"/>
        </a:xfrm>
      </p:grpSpPr>
      <p:pic>
        <p:nvPicPr>
          <p:cNvPr id="170" name="Google Shape;170;p22"/>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171" name="Google Shape;171;p22"/>
          <p:cNvPicPr preferRelativeResize="0"/>
          <p:nvPr/>
        </p:nvPicPr>
        <p:blipFill>
          <a:blip r:embed="rId4">
            <a:alphaModFix/>
          </a:blip>
          <a:stretch>
            <a:fillRect/>
          </a:stretch>
        </p:blipFill>
        <p:spPr>
          <a:xfrm>
            <a:off x="0" y="0"/>
            <a:ext cx="2529324" cy="2529324"/>
          </a:xfrm>
          <a:prstGeom prst="rect">
            <a:avLst/>
          </a:prstGeom>
          <a:noFill/>
          <a:ln>
            <a:noFill/>
          </a:ln>
        </p:spPr>
      </p:pic>
      <p:sp>
        <p:nvSpPr>
          <p:cNvPr id="172" name="Google Shape;172;p22"/>
          <p:cNvSpPr txBox="1"/>
          <p:nvPr/>
        </p:nvSpPr>
        <p:spPr>
          <a:xfrm>
            <a:off x="837050" y="2828650"/>
            <a:ext cx="16287900" cy="6681000"/>
          </a:xfrm>
          <a:prstGeom prst="rect">
            <a:avLst/>
          </a:prstGeom>
          <a:noFill/>
          <a:ln>
            <a:noFill/>
          </a:ln>
        </p:spPr>
        <p:txBody>
          <a:bodyPr anchorCtr="0" anchor="t" bIns="91425" lIns="91425" spcFirstLastPara="1" rIns="91425" wrap="square" tIns="91425">
            <a:spAutoFit/>
          </a:bodyPr>
          <a:lstStyle/>
          <a:p>
            <a:pPr indent="0" lvl="0" marL="0" rtl="0" algn="just">
              <a:lnSpc>
                <a:spcPct val="140017"/>
              </a:lnSpc>
              <a:spcBef>
                <a:spcPts val="0"/>
              </a:spcBef>
              <a:spcAft>
                <a:spcPts val="0"/>
              </a:spcAft>
              <a:buNone/>
            </a:pPr>
            <a:r>
              <a:t/>
            </a:r>
            <a:endParaRPr b="1" sz="4000">
              <a:solidFill>
                <a:schemeClr val="dk1"/>
              </a:solidFill>
              <a:latin typeface="Times New Roman"/>
              <a:ea typeface="Times New Roman"/>
              <a:cs typeface="Times New Roman"/>
              <a:sym typeface="Times New Roman"/>
            </a:endParaRPr>
          </a:p>
          <a:p>
            <a:pPr indent="0" lvl="0" marL="0" rtl="0" algn="just">
              <a:lnSpc>
                <a:spcPct val="140017"/>
              </a:lnSpc>
              <a:spcBef>
                <a:spcPts val="0"/>
              </a:spcBef>
              <a:spcAft>
                <a:spcPts val="0"/>
              </a:spcAft>
              <a:buNone/>
            </a:pPr>
            <a:r>
              <a:t/>
            </a:r>
            <a:endParaRPr b="1" sz="3000">
              <a:solidFill>
                <a:srgbClr val="101111"/>
              </a:solidFill>
              <a:latin typeface="Times New Roman"/>
              <a:ea typeface="Times New Roman"/>
              <a:cs typeface="Times New Roman"/>
              <a:sym typeface="Times New Roman"/>
            </a:endParaRPr>
          </a:p>
          <a:p>
            <a:pPr indent="-419100" lvl="0" marL="457200" rtl="0" algn="just">
              <a:lnSpc>
                <a:spcPct val="140017"/>
              </a:lnSpc>
              <a:spcBef>
                <a:spcPts val="0"/>
              </a:spcBef>
              <a:spcAft>
                <a:spcPts val="0"/>
              </a:spcAft>
              <a:buClr>
                <a:srgbClr val="101111"/>
              </a:buClr>
              <a:buSzPts val="3000"/>
              <a:buFont typeface="Times New Roman"/>
              <a:buChar char="●"/>
            </a:pPr>
            <a:r>
              <a:rPr b="1" lang="en-US" sz="3000">
                <a:solidFill>
                  <a:srgbClr val="101111"/>
                </a:solidFill>
                <a:latin typeface="Times New Roman"/>
                <a:ea typeface="Times New Roman"/>
                <a:cs typeface="Times New Roman"/>
                <a:sym typeface="Times New Roman"/>
              </a:rPr>
              <a:t>Manual Testing:</a:t>
            </a:r>
            <a:endParaRPr b="1" sz="3000">
              <a:solidFill>
                <a:schemeClr val="dk1"/>
              </a:solidFill>
              <a:latin typeface="Times New Roman"/>
              <a:ea typeface="Times New Roman"/>
              <a:cs typeface="Times New Roman"/>
              <a:sym typeface="Times New Roman"/>
            </a:endParaRPr>
          </a:p>
          <a:p>
            <a:pPr indent="0" lvl="0" marL="0" rtl="0" algn="just">
              <a:lnSpc>
                <a:spcPct val="140017"/>
              </a:lnSpc>
              <a:spcBef>
                <a:spcPts val="0"/>
              </a:spcBef>
              <a:spcAft>
                <a:spcPts val="0"/>
              </a:spcAft>
              <a:buNone/>
            </a:pPr>
            <a:r>
              <a:rPr lang="en-US" sz="3000">
                <a:solidFill>
                  <a:srgbClr val="101111"/>
                </a:solidFill>
                <a:latin typeface="Times New Roman"/>
                <a:ea typeface="Times New Roman"/>
                <a:cs typeface="Times New Roman"/>
                <a:sym typeface="Times New Roman"/>
              </a:rPr>
              <a:t>GUI interaction with dropdown and button.</a:t>
            </a:r>
            <a:endParaRPr sz="3000">
              <a:solidFill>
                <a:schemeClr val="dk1"/>
              </a:solidFill>
              <a:latin typeface="Times New Roman"/>
              <a:ea typeface="Times New Roman"/>
              <a:cs typeface="Times New Roman"/>
              <a:sym typeface="Times New Roman"/>
            </a:endParaRPr>
          </a:p>
          <a:p>
            <a:pPr indent="0" lvl="0" marL="0" rtl="0" algn="just">
              <a:lnSpc>
                <a:spcPct val="140017"/>
              </a:lnSpc>
              <a:spcBef>
                <a:spcPts val="0"/>
              </a:spcBef>
              <a:spcAft>
                <a:spcPts val="0"/>
              </a:spcAft>
              <a:buNone/>
            </a:pPr>
            <a:r>
              <a:rPr lang="en-US" sz="3000">
                <a:solidFill>
                  <a:srgbClr val="101111"/>
                </a:solidFill>
                <a:latin typeface="Times New Roman"/>
                <a:ea typeface="Times New Roman"/>
                <a:cs typeface="Times New Roman"/>
                <a:sym typeface="Times New Roman"/>
              </a:rPr>
              <a:t>Validation of valid and invalid moon sign entries.</a:t>
            </a:r>
            <a:endParaRPr sz="3000">
              <a:solidFill>
                <a:schemeClr val="dk1"/>
              </a:solidFill>
              <a:latin typeface="Times New Roman"/>
              <a:ea typeface="Times New Roman"/>
              <a:cs typeface="Times New Roman"/>
              <a:sym typeface="Times New Roman"/>
            </a:endParaRPr>
          </a:p>
          <a:p>
            <a:pPr indent="0" lvl="0" marL="0" rtl="0" algn="just">
              <a:lnSpc>
                <a:spcPct val="140017"/>
              </a:lnSpc>
              <a:spcBef>
                <a:spcPts val="0"/>
              </a:spcBef>
              <a:spcAft>
                <a:spcPts val="0"/>
              </a:spcAft>
              <a:buNone/>
            </a:pPr>
            <a:r>
              <a:rPr lang="en-US" sz="3000">
                <a:solidFill>
                  <a:srgbClr val="101111"/>
                </a:solidFill>
                <a:latin typeface="Times New Roman"/>
                <a:ea typeface="Times New Roman"/>
                <a:cs typeface="Times New Roman"/>
                <a:sym typeface="Times New Roman"/>
              </a:rPr>
              <a:t>Random comment generation testing.</a:t>
            </a:r>
            <a:endParaRPr sz="3000">
              <a:solidFill>
                <a:schemeClr val="dk1"/>
              </a:solidFill>
              <a:latin typeface="Times New Roman"/>
              <a:ea typeface="Times New Roman"/>
              <a:cs typeface="Times New Roman"/>
              <a:sym typeface="Times New Roman"/>
            </a:endParaRPr>
          </a:p>
          <a:p>
            <a:pPr indent="-419100" lvl="0" marL="457200" rtl="0" algn="just">
              <a:lnSpc>
                <a:spcPct val="140017"/>
              </a:lnSpc>
              <a:spcBef>
                <a:spcPts val="0"/>
              </a:spcBef>
              <a:spcAft>
                <a:spcPts val="0"/>
              </a:spcAft>
              <a:buClr>
                <a:srgbClr val="101111"/>
              </a:buClr>
              <a:buSzPts val="3000"/>
              <a:buFont typeface="Times New Roman"/>
              <a:buChar char="●"/>
            </a:pPr>
            <a:r>
              <a:rPr b="1" lang="en-US" sz="3000">
                <a:solidFill>
                  <a:srgbClr val="101111"/>
                </a:solidFill>
                <a:latin typeface="Times New Roman"/>
                <a:ea typeface="Times New Roman"/>
                <a:cs typeface="Times New Roman"/>
                <a:sym typeface="Times New Roman"/>
              </a:rPr>
              <a:t>Test Cases:</a:t>
            </a:r>
            <a:endParaRPr b="1" sz="3000">
              <a:solidFill>
                <a:schemeClr val="dk1"/>
              </a:solidFill>
              <a:latin typeface="Times New Roman"/>
              <a:ea typeface="Times New Roman"/>
              <a:cs typeface="Times New Roman"/>
              <a:sym typeface="Times New Roman"/>
            </a:endParaRPr>
          </a:p>
          <a:p>
            <a:pPr indent="0" lvl="0" marL="0" rtl="0" algn="just">
              <a:lnSpc>
                <a:spcPct val="140017"/>
              </a:lnSpc>
              <a:spcBef>
                <a:spcPts val="0"/>
              </a:spcBef>
              <a:spcAft>
                <a:spcPts val="0"/>
              </a:spcAft>
              <a:buNone/>
            </a:pPr>
            <a:r>
              <a:rPr lang="en-US" sz="3000">
                <a:solidFill>
                  <a:srgbClr val="101111"/>
                </a:solidFill>
                <a:latin typeface="Times New Roman"/>
                <a:ea typeface="Times New Roman"/>
                <a:cs typeface="Times New Roman"/>
                <a:sym typeface="Times New Roman"/>
              </a:rPr>
              <a:t>Valid Input: Select "Leo," click to get a comment.</a:t>
            </a:r>
            <a:endParaRPr sz="3000">
              <a:solidFill>
                <a:schemeClr val="dk1"/>
              </a:solidFill>
              <a:latin typeface="Times New Roman"/>
              <a:ea typeface="Times New Roman"/>
              <a:cs typeface="Times New Roman"/>
              <a:sym typeface="Times New Roman"/>
            </a:endParaRPr>
          </a:p>
          <a:p>
            <a:pPr indent="0" lvl="0" marL="0" rtl="0" algn="just">
              <a:lnSpc>
                <a:spcPct val="140017"/>
              </a:lnSpc>
              <a:spcBef>
                <a:spcPts val="0"/>
              </a:spcBef>
              <a:spcAft>
                <a:spcPts val="0"/>
              </a:spcAft>
              <a:buNone/>
            </a:pPr>
            <a:r>
              <a:rPr lang="en-US" sz="3000">
                <a:solidFill>
                  <a:srgbClr val="101111"/>
                </a:solidFill>
                <a:latin typeface="Times New Roman"/>
                <a:ea typeface="Times New Roman"/>
                <a:cs typeface="Times New Roman"/>
                <a:sym typeface="Times New Roman"/>
              </a:rPr>
              <a:t>Invalid Input: Leave dropdown empty, attempt to get a comment.</a:t>
            </a:r>
            <a:endParaRPr sz="3000">
              <a:solidFill>
                <a:schemeClr val="dk1"/>
              </a:solidFill>
              <a:latin typeface="Times New Roman"/>
              <a:ea typeface="Times New Roman"/>
              <a:cs typeface="Times New Roman"/>
              <a:sym typeface="Times New Roman"/>
            </a:endParaRPr>
          </a:p>
          <a:p>
            <a:pPr indent="0" lvl="0" marL="0" rtl="0" algn="just">
              <a:lnSpc>
                <a:spcPct val="140017"/>
              </a:lnSpc>
              <a:spcBef>
                <a:spcPts val="0"/>
              </a:spcBef>
              <a:spcAft>
                <a:spcPts val="0"/>
              </a:spcAft>
              <a:buNone/>
            </a:pPr>
            <a:r>
              <a:rPr lang="en-US" sz="3000">
                <a:solidFill>
                  <a:srgbClr val="101111"/>
                </a:solidFill>
                <a:latin typeface="Times New Roman"/>
                <a:ea typeface="Times New Roman"/>
                <a:cs typeface="Times New Roman"/>
                <a:sym typeface="Times New Roman"/>
              </a:rPr>
              <a:t>Random Comment: Record Virgo comment, click multiple times for variations.</a:t>
            </a:r>
            <a:endParaRPr sz="3000">
              <a:latin typeface="Times New Roman"/>
              <a:ea typeface="Times New Roman"/>
              <a:cs typeface="Times New Roman"/>
              <a:sym typeface="Times New Roman"/>
            </a:endParaRPr>
          </a:p>
        </p:txBody>
      </p:sp>
      <p:sp>
        <p:nvSpPr>
          <p:cNvPr id="173" name="Google Shape;173;p22"/>
          <p:cNvSpPr txBox="1"/>
          <p:nvPr/>
        </p:nvSpPr>
        <p:spPr>
          <a:xfrm>
            <a:off x="6292275" y="1356600"/>
            <a:ext cx="12065100" cy="800400"/>
          </a:xfrm>
          <a:prstGeom prst="rect">
            <a:avLst/>
          </a:prstGeom>
          <a:noFill/>
          <a:ln>
            <a:noFill/>
          </a:ln>
        </p:spPr>
        <p:txBody>
          <a:bodyPr anchorCtr="0" anchor="t" bIns="91425" lIns="91425" spcFirstLastPara="1" rIns="91425" wrap="square" tIns="91425">
            <a:spAutoFit/>
          </a:bodyPr>
          <a:lstStyle/>
          <a:p>
            <a:pPr indent="0" lvl="0" marL="0" rtl="0" algn="l">
              <a:lnSpc>
                <a:spcPct val="140017"/>
              </a:lnSpc>
              <a:spcBef>
                <a:spcPts val="0"/>
              </a:spcBef>
              <a:spcAft>
                <a:spcPts val="0"/>
              </a:spcAft>
              <a:buClr>
                <a:schemeClr val="dk1"/>
              </a:buClr>
              <a:buSzPts val="1100"/>
              <a:buFont typeface="Arial"/>
              <a:buNone/>
            </a:pPr>
            <a:r>
              <a:rPr b="1" lang="en-US" sz="4000">
                <a:solidFill>
                  <a:srgbClr val="101111"/>
                </a:solidFill>
                <a:latin typeface="Times New Roman"/>
                <a:ea typeface="Times New Roman"/>
                <a:cs typeface="Times New Roman"/>
                <a:sym typeface="Times New Roman"/>
              </a:rPr>
              <a:t>TESTING APPROACH</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177" name="Shape 177"/>
        <p:cNvGrpSpPr/>
        <p:nvPr/>
      </p:nvGrpSpPr>
      <p:grpSpPr>
        <a:xfrm>
          <a:off x="0" y="0"/>
          <a:ext cx="0" cy="0"/>
          <a:chOff x="0" y="0"/>
          <a:chExt cx="0" cy="0"/>
        </a:xfrm>
      </p:grpSpPr>
      <p:pic>
        <p:nvPicPr>
          <p:cNvPr id="178" name="Google Shape;178;p23"/>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179" name="Google Shape;179;p23"/>
          <p:cNvPicPr preferRelativeResize="0"/>
          <p:nvPr/>
        </p:nvPicPr>
        <p:blipFill>
          <a:blip r:embed="rId4">
            <a:alphaModFix/>
          </a:blip>
          <a:stretch>
            <a:fillRect/>
          </a:stretch>
        </p:blipFill>
        <p:spPr>
          <a:xfrm>
            <a:off x="0" y="0"/>
            <a:ext cx="2529324" cy="2529324"/>
          </a:xfrm>
          <a:prstGeom prst="rect">
            <a:avLst/>
          </a:prstGeom>
          <a:noFill/>
          <a:ln>
            <a:noFill/>
          </a:ln>
        </p:spPr>
      </p:pic>
      <p:sp>
        <p:nvSpPr>
          <p:cNvPr id="180" name="Google Shape;180;p23"/>
          <p:cNvSpPr txBox="1"/>
          <p:nvPr/>
        </p:nvSpPr>
        <p:spPr>
          <a:xfrm>
            <a:off x="6405453" y="984613"/>
            <a:ext cx="5477100" cy="560100"/>
          </a:xfrm>
          <a:prstGeom prst="rect">
            <a:avLst/>
          </a:prstGeom>
          <a:noFill/>
          <a:ln>
            <a:noFill/>
          </a:ln>
        </p:spPr>
        <p:txBody>
          <a:bodyPr anchorCtr="0" anchor="t" bIns="0" lIns="0" spcFirstLastPara="1" rIns="0" wrap="square" tIns="0">
            <a:spAutoFit/>
          </a:bodyPr>
          <a:lstStyle/>
          <a:p>
            <a:pPr indent="0" lvl="0" marL="0" marR="0" rtl="0" algn="l">
              <a:lnSpc>
                <a:spcPct val="90992"/>
              </a:lnSpc>
              <a:spcBef>
                <a:spcPts val="0"/>
              </a:spcBef>
              <a:spcAft>
                <a:spcPts val="0"/>
              </a:spcAft>
              <a:buNone/>
            </a:pPr>
            <a:r>
              <a:rPr b="1" i="0" lang="en-US" sz="4000" u="none" cap="none" strike="noStrike">
                <a:solidFill>
                  <a:srgbClr val="101111"/>
                </a:solidFill>
                <a:latin typeface="Times New Roman"/>
                <a:ea typeface="Times New Roman"/>
                <a:cs typeface="Times New Roman"/>
                <a:sym typeface="Times New Roman"/>
              </a:rPr>
              <a:t>IMPLEMENTATION</a:t>
            </a:r>
            <a:endParaRPr b="1" sz="4000">
              <a:latin typeface="Times New Roman"/>
              <a:ea typeface="Times New Roman"/>
              <a:cs typeface="Times New Roman"/>
              <a:sym typeface="Times New Roman"/>
            </a:endParaRPr>
          </a:p>
        </p:txBody>
      </p:sp>
      <p:sp>
        <p:nvSpPr>
          <p:cNvPr id="181" name="Google Shape;181;p23"/>
          <p:cNvSpPr txBox="1"/>
          <p:nvPr/>
        </p:nvSpPr>
        <p:spPr>
          <a:xfrm>
            <a:off x="920700" y="3290450"/>
            <a:ext cx="16446600" cy="6067800"/>
          </a:xfrm>
          <a:prstGeom prst="rect">
            <a:avLst/>
          </a:prstGeom>
          <a:noFill/>
          <a:ln>
            <a:noFill/>
          </a:ln>
        </p:spPr>
        <p:txBody>
          <a:bodyPr anchorCtr="0" anchor="t" bIns="91425" lIns="91425" spcFirstLastPara="1" rIns="91425" wrap="square" tIns="91425">
            <a:spAutoFit/>
          </a:bodyPr>
          <a:lstStyle/>
          <a:p>
            <a:pPr indent="-432619" lvl="1" marL="1175880" rtl="0" algn="just">
              <a:lnSpc>
                <a:spcPct val="91002"/>
              </a:lnSpc>
              <a:spcBef>
                <a:spcPts val="0"/>
              </a:spcBef>
              <a:spcAft>
                <a:spcPts val="0"/>
              </a:spcAft>
              <a:buClr>
                <a:srgbClr val="101111"/>
              </a:buClr>
              <a:buSzPts val="3000"/>
              <a:buFont typeface="Times New Roman"/>
              <a:buChar char="•"/>
            </a:pPr>
            <a:r>
              <a:rPr lang="en-US" sz="3000">
                <a:solidFill>
                  <a:srgbClr val="101111"/>
                </a:solidFill>
                <a:latin typeface="Times New Roman"/>
                <a:ea typeface="Times New Roman"/>
                <a:cs typeface="Times New Roman"/>
                <a:sym typeface="Times New Roman"/>
              </a:rPr>
              <a:t>Personal Astrology App</a:t>
            </a:r>
            <a:endParaRPr sz="3000">
              <a:solidFill>
                <a:schemeClr val="dk1"/>
              </a:solidFill>
              <a:latin typeface="Times New Roman"/>
              <a:ea typeface="Times New Roman"/>
              <a:cs typeface="Times New Roman"/>
              <a:sym typeface="Times New Roman"/>
            </a:endParaRPr>
          </a:p>
          <a:p>
            <a:pPr indent="-432619" lvl="1" marL="1175880" rtl="0" algn="just">
              <a:lnSpc>
                <a:spcPct val="91002"/>
              </a:lnSpc>
              <a:spcBef>
                <a:spcPts val="0"/>
              </a:spcBef>
              <a:spcAft>
                <a:spcPts val="0"/>
              </a:spcAft>
              <a:buClr>
                <a:srgbClr val="101111"/>
              </a:buClr>
              <a:buSzPts val="3000"/>
              <a:buFont typeface="Times New Roman"/>
              <a:buChar char="•"/>
            </a:pPr>
            <a:r>
              <a:rPr lang="en-US" sz="3000">
                <a:solidFill>
                  <a:srgbClr val="101111"/>
                </a:solidFill>
                <a:latin typeface="Times New Roman"/>
                <a:ea typeface="Times New Roman"/>
                <a:cs typeface="Times New Roman"/>
                <a:sym typeface="Times New Roman"/>
              </a:rPr>
              <a:t>Learning and Practice</a:t>
            </a:r>
            <a:endParaRPr sz="3000">
              <a:solidFill>
                <a:schemeClr val="dk1"/>
              </a:solidFill>
              <a:latin typeface="Times New Roman"/>
              <a:ea typeface="Times New Roman"/>
              <a:cs typeface="Times New Roman"/>
              <a:sym typeface="Times New Roman"/>
            </a:endParaRPr>
          </a:p>
          <a:p>
            <a:pPr indent="-432619" lvl="1" marL="1175880" rtl="0" algn="just">
              <a:lnSpc>
                <a:spcPct val="91002"/>
              </a:lnSpc>
              <a:spcBef>
                <a:spcPts val="0"/>
              </a:spcBef>
              <a:spcAft>
                <a:spcPts val="0"/>
              </a:spcAft>
              <a:buClr>
                <a:srgbClr val="101111"/>
              </a:buClr>
              <a:buSzPts val="3000"/>
              <a:buFont typeface="Times New Roman"/>
              <a:buChar char="•"/>
            </a:pPr>
            <a:r>
              <a:rPr lang="en-US" sz="3000">
                <a:solidFill>
                  <a:srgbClr val="101111"/>
                </a:solidFill>
                <a:latin typeface="Times New Roman"/>
                <a:ea typeface="Times New Roman"/>
                <a:cs typeface="Times New Roman"/>
                <a:sym typeface="Times New Roman"/>
              </a:rPr>
              <a:t>Educational Tool</a:t>
            </a:r>
            <a:endParaRPr sz="3000">
              <a:solidFill>
                <a:schemeClr val="dk1"/>
              </a:solidFill>
              <a:latin typeface="Times New Roman"/>
              <a:ea typeface="Times New Roman"/>
              <a:cs typeface="Times New Roman"/>
              <a:sym typeface="Times New Roman"/>
            </a:endParaRPr>
          </a:p>
          <a:p>
            <a:pPr indent="-432619" lvl="1" marL="1175880" rtl="0" algn="just">
              <a:lnSpc>
                <a:spcPct val="91002"/>
              </a:lnSpc>
              <a:spcBef>
                <a:spcPts val="0"/>
              </a:spcBef>
              <a:spcAft>
                <a:spcPts val="0"/>
              </a:spcAft>
              <a:buClr>
                <a:srgbClr val="101111"/>
              </a:buClr>
              <a:buSzPts val="3000"/>
              <a:buFont typeface="Times New Roman"/>
              <a:buChar char="•"/>
            </a:pPr>
            <a:r>
              <a:rPr lang="en-US" sz="3000">
                <a:solidFill>
                  <a:srgbClr val="101111"/>
                </a:solidFill>
                <a:latin typeface="Times New Roman"/>
                <a:ea typeface="Times New Roman"/>
                <a:cs typeface="Times New Roman"/>
                <a:sym typeface="Times New Roman"/>
              </a:rPr>
              <a:t>Entertainment at Events</a:t>
            </a:r>
            <a:endParaRPr sz="3000">
              <a:solidFill>
                <a:schemeClr val="dk1"/>
              </a:solidFill>
              <a:latin typeface="Times New Roman"/>
              <a:ea typeface="Times New Roman"/>
              <a:cs typeface="Times New Roman"/>
              <a:sym typeface="Times New Roman"/>
            </a:endParaRPr>
          </a:p>
          <a:p>
            <a:pPr indent="-432619" lvl="1" marL="1175880" rtl="0" algn="just">
              <a:lnSpc>
                <a:spcPct val="91002"/>
              </a:lnSpc>
              <a:spcBef>
                <a:spcPts val="0"/>
              </a:spcBef>
              <a:spcAft>
                <a:spcPts val="0"/>
              </a:spcAft>
              <a:buClr>
                <a:srgbClr val="101111"/>
              </a:buClr>
              <a:buSzPts val="3000"/>
              <a:buFont typeface="Times New Roman"/>
              <a:buChar char="•"/>
            </a:pPr>
            <a:r>
              <a:rPr lang="en-US" sz="3000">
                <a:solidFill>
                  <a:srgbClr val="101111"/>
                </a:solidFill>
                <a:latin typeface="Times New Roman"/>
                <a:ea typeface="Times New Roman"/>
                <a:cs typeface="Times New Roman"/>
                <a:sym typeface="Times New Roman"/>
              </a:rPr>
              <a:t>Mobile App</a:t>
            </a:r>
            <a:endParaRPr sz="3000">
              <a:solidFill>
                <a:srgbClr val="101111"/>
              </a:solidFill>
              <a:latin typeface="Times New Roman"/>
              <a:ea typeface="Times New Roman"/>
              <a:cs typeface="Times New Roman"/>
              <a:sym typeface="Times New Roman"/>
            </a:endParaRPr>
          </a:p>
          <a:p>
            <a:pPr indent="0" lvl="0" marL="0" rtl="0" algn="just">
              <a:lnSpc>
                <a:spcPct val="91002"/>
              </a:lnSpc>
              <a:spcBef>
                <a:spcPts val="0"/>
              </a:spcBef>
              <a:spcAft>
                <a:spcPts val="0"/>
              </a:spcAft>
              <a:buNone/>
            </a:pPr>
            <a:r>
              <a:t/>
            </a:r>
            <a:endParaRPr sz="3000">
              <a:solidFill>
                <a:srgbClr val="101111"/>
              </a:solidFill>
              <a:latin typeface="Times New Roman"/>
              <a:ea typeface="Times New Roman"/>
              <a:cs typeface="Times New Roman"/>
              <a:sym typeface="Times New Roman"/>
            </a:endParaRPr>
          </a:p>
          <a:p>
            <a:pPr indent="0" lvl="0" marL="0" rtl="0" algn="just">
              <a:lnSpc>
                <a:spcPct val="91002"/>
              </a:lnSpc>
              <a:spcBef>
                <a:spcPts val="0"/>
              </a:spcBef>
              <a:spcAft>
                <a:spcPts val="0"/>
              </a:spcAft>
              <a:buNone/>
            </a:pPr>
            <a:r>
              <a:t/>
            </a:r>
            <a:endParaRPr sz="3000">
              <a:solidFill>
                <a:srgbClr val="101111"/>
              </a:solidFill>
              <a:latin typeface="Times New Roman"/>
              <a:ea typeface="Times New Roman"/>
              <a:cs typeface="Times New Roman"/>
              <a:sym typeface="Times New Roman"/>
            </a:endParaRPr>
          </a:p>
          <a:p>
            <a:pPr indent="0" lvl="0" marL="0" rtl="0" algn="just">
              <a:lnSpc>
                <a:spcPct val="91002"/>
              </a:lnSpc>
              <a:spcBef>
                <a:spcPts val="0"/>
              </a:spcBef>
              <a:spcAft>
                <a:spcPts val="0"/>
              </a:spcAft>
              <a:buNone/>
            </a:pPr>
            <a:r>
              <a:t/>
            </a:r>
            <a:endParaRPr sz="3000">
              <a:solidFill>
                <a:srgbClr val="101111"/>
              </a:solidFill>
              <a:latin typeface="Times New Roman"/>
              <a:ea typeface="Times New Roman"/>
              <a:cs typeface="Times New Roman"/>
              <a:sym typeface="Times New Roman"/>
            </a:endParaRPr>
          </a:p>
          <a:p>
            <a:pPr indent="0" lvl="0" marL="0" rtl="0" algn="just">
              <a:lnSpc>
                <a:spcPct val="91002"/>
              </a:lnSpc>
              <a:spcBef>
                <a:spcPts val="0"/>
              </a:spcBef>
              <a:spcAft>
                <a:spcPts val="0"/>
              </a:spcAft>
              <a:buNone/>
            </a:pPr>
            <a:r>
              <a:t/>
            </a:r>
            <a:endParaRPr sz="3000">
              <a:solidFill>
                <a:srgbClr val="101111"/>
              </a:solidFill>
              <a:latin typeface="Times New Roman"/>
              <a:ea typeface="Times New Roman"/>
              <a:cs typeface="Times New Roman"/>
              <a:sym typeface="Times New Roman"/>
            </a:endParaRPr>
          </a:p>
          <a:p>
            <a:pPr indent="0" lvl="0" marL="0" rtl="0" algn="just">
              <a:lnSpc>
                <a:spcPct val="91002"/>
              </a:lnSpc>
              <a:spcBef>
                <a:spcPts val="0"/>
              </a:spcBef>
              <a:spcAft>
                <a:spcPts val="0"/>
              </a:spcAft>
              <a:buNone/>
            </a:pPr>
            <a:r>
              <a:t/>
            </a:r>
            <a:endParaRPr sz="3000">
              <a:solidFill>
                <a:srgbClr val="101111"/>
              </a:solidFill>
              <a:latin typeface="Times New Roman"/>
              <a:ea typeface="Times New Roman"/>
              <a:cs typeface="Times New Roman"/>
              <a:sym typeface="Times New Roman"/>
            </a:endParaRPr>
          </a:p>
          <a:p>
            <a:pPr indent="0" lvl="0" marL="0" rtl="0" algn="just">
              <a:lnSpc>
                <a:spcPct val="91002"/>
              </a:lnSpc>
              <a:spcBef>
                <a:spcPts val="0"/>
              </a:spcBef>
              <a:spcAft>
                <a:spcPts val="0"/>
              </a:spcAft>
              <a:buNone/>
            </a:pPr>
            <a:r>
              <a:t/>
            </a:r>
            <a:endParaRPr sz="3000">
              <a:solidFill>
                <a:srgbClr val="101111"/>
              </a:solidFill>
              <a:latin typeface="Times New Roman"/>
              <a:ea typeface="Times New Roman"/>
              <a:cs typeface="Times New Roman"/>
              <a:sym typeface="Times New Roman"/>
            </a:endParaRPr>
          </a:p>
          <a:p>
            <a:pPr indent="0" lvl="0" marL="0" rtl="0" algn="just">
              <a:lnSpc>
                <a:spcPct val="91002"/>
              </a:lnSpc>
              <a:spcBef>
                <a:spcPts val="0"/>
              </a:spcBef>
              <a:spcAft>
                <a:spcPts val="0"/>
              </a:spcAft>
              <a:buNone/>
            </a:pPr>
            <a:r>
              <a:t/>
            </a:r>
            <a:endParaRPr b="1" sz="3000">
              <a:solidFill>
                <a:srgbClr val="101111"/>
              </a:solidFill>
              <a:latin typeface="Times New Roman"/>
              <a:ea typeface="Times New Roman"/>
              <a:cs typeface="Times New Roman"/>
              <a:sym typeface="Times New Roman"/>
            </a:endParaRPr>
          </a:p>
          <a:p>
            <a:pPr indent="0" lvl="0" marL="0" rtl="0" algn="just">
              <a:lnSpc>
                <a:spcPct val="91002"/>
              </a:lnSpc>
              <a:spcBef>
                <a:spcPts val="0"/>
              </a:spcBef>
              <a:spcAft>
                <a:spcPts val="0"/>
              </a:spcAft>
              <a:buNone/>
            </a:pPr>
            <a:r>
              <a:rPr b="1" lang="en-US" sz="3000">
                <a:solidFill>
                  <a:srgbClr val="101111"/>
                </a:solidFill>
                <a:latin typeface="Times New Roman"/>
                <a:ea typeface="Times New Roman"/>
                <a:cs typeface="Times New Roman"/>
                <a:sym typeface="Times New Roman"/>
              </a:rPr>
              <a:t>                  WARNING:</a:t>
            </a:r>
            <a:r>
              <a:rPr lang="en-US" sz="3000">
                <a:solidFill>
                  <a:srgbClr val="101111"/>
                </a:solidFill>
                <a:latin typeface="Times New Roman"/>
                <a:ea typeface="Times New Roman"/>
                <a:cs typeface="Times New Roman"/>
                <a:sym typeface="Times New Roman"/>
              </a:rPr>
              <a:t> This </a:t>
            </a:r>
            <a:r>
              <a:rPr lang="en-US" sz="3000">
                <a:solidFill>
                  <a:srgbClr val="101111"/>
                </a:solidFill>
                <a:latin typeface="Times New Roman"/>
                <a:ea typeface="Times New Roman"/>
                <a:cs typeface="Times New Roman"/>
                <a:sym typeface="Times New Roman"/>
              </a:rPr>
              <a:t>program</a:t>
            </a:r>
            <a:r>
              <a:rPr lang="en-US" sz="3000">
                <a:solidFill>
                  <a:srgbClr val="101111"/>
                </a:solidFill>
                <a:latin typeface="Times New Roman"/>
                <a:ea typeface="Times New Roman"/>
                <a:cs typeface="Times New Roman"/>
                <a:sym typeface="Times New Roman"/>
              </a:rPr>
              <a:t> can be executed only with python 3 portal and already mentioned hardware and software  requirements</a:t>
            </a:r>
            <a:endParaRPr sz="3000">
              <a:solidFill>
                <a:srgbClr val="101111"/>
              </a:solidFill>
              <a:latin typeface="Times New Roman"/>
              <a:ea typeface="Times New Roman"/>
              <a:cs typeface="Times New Roman"/>
              <a:sym typeface="Times New Roman"/>
            </a:endParaRPr>
          </a:p>
        </p:txBody>
      </p:sp>
      <p:pic>
        <p:nvPicPr>
          <p:cNvPr id="182" name="Google Shape;182;p23"/>
          <p:cNvPicPr preferRelativeResize="0"/>
          <p:nvPr/>
        </p:nvPicPr>
        <p:blipFill>
          <a:blip r:embed="rId5">
            <a:alphaModFix/>
          </a:blip>
          <a:stretch>
            <a:fillRect/>
          </a:stretch>
        </p:blipFill>
        <p:spPr>
          <a:xfrm>
            <a:off x="1125724" y="7339400"/>
            <a:ext cx="1403594" cy="1392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186" name="Shape 186"/>
        <p:cNvGrpSpPr/>
        <p:nvPr/>
      </p:nvGrpSpPr>
      <p:grpSpPr>
        <a:xfrm>
          <a:off x="0" y="0"/>
          <a:ext cx="0" cy="0"/>
          <a:chOff x="0" y="0"/>
          <a:chExt cx="0" cy="0"/>
        </a:xfrm>
      </p:grpSpPr>
      <p:pic>
        <p:nvPicPr>
          <p:cNvPr id="187" name="Google Shape;187;p24"/>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188" name="Google Shape;188;p24"/>
          <p:cNvPicPr preferRelativeResize="0"/>
          <p:nvPr/>
        </p:nvPicPr>
        <p:blipFill>
          <a:blip r:embed="rId4">
            <a:alphaModFix/>
          </a:blip>
          <a:stretch>
            <a:fillRect/>
          </a:stretch>
        </p:blipFill>
        <p:spPr>
          <a:xfrm>
            <a:off x="0" y="0"/>
            <a:ext cx="2529324" cy="2529324"/>
          </a:xfrm>
          <a:prstGeom prst="rect">
            <a:avLst/>
          </a:prstGeom>
          <a:noFill/>
          <a:ln>
            <a:noFill/>
          </a:ln>
        </p:spPr>
      </p:pic>
      <p:sp>
        <p:nvSpPr>
          <p:cNvPr id="189" name="Google Shape;189;p24"/>
          <p:cNvSpPr txBox="1"/>
          <p:nvPr/>
        </p:nvSpPr>
        <p:spPr>
          <a:xfrm>
            <a:off x="4935675" y="892213"/>
            <a:ext cx="9409500" cy="744900"/>
          </a:xfrm>
          <a:prstGeom prst="rect">
            <a:avLst/>
          </a:prstGeom>
          <a:noFill/>
          <a:ln>
            <a:noFill/>
          </a:ln>
        </p:spPr>
        <p:txBody>
          <a:bodyPr anchorCtr="0" anchor="t" bIns="91425" lIns="91425" spcFirstLastPara="1" rIns="91425" wrap="square" tIns="91425">
            <a:spAutoFit/>
          </a:bodyPr>
          <a:lstStyle/>
          <a:p>
            <a:pPr indent="0" lvl="0" marL="0" rtl="0" algn="ctr">
              <a:lnSpc>
                <a:spcPct val="90997"/>
              </a:lnSpc>
              <a:spcBef>
                <a:spcPts val="0"/>
              </a:spcBef>
              <a:spcAft>
                <a:spcPts val="0"/>
              </a:spcAft>
              <a:buNone/>
            </a:pPr>
            <a:r>
              <a:rPr b="1" lang="en-US" sz="4000">
                <a:solidFill>
                  <a:srgbClr val="2E1F13"/>
                </a:solidFill>
                <a:latin typeface="Times New Roman"/>
                <a:ea typeface="Times New Roman"/>
                <a:cs typeface="Times New Roman"/>
                <a:sym typeface="Times New Roman"/>
              </a:rPr>
              <a:t>FINAL OUTPUT</a:t>
            </a:r>
            <a:endParaRPr b="1" sz="4000">
              <a:latin typeface="Times New Roman"/>
              <a:ea typeface="Times New Roman"/>
              <a:cs typeface="Times New Roman"/>
              <a:sym typeface="Times New Roman"/>
            </a:endParaRPr>
          </a:p>
        </p:txBody>
      </p:sp>
      <p:sp>
        <p:nvSpPr>
          <p:cNvPr id="190" name="Google Shape;190;p24"/>
          <p:cNvSpPr/>
          <p:nvPr/>
        </p:nvSpPr>
        <p:spPr>
          <a:xfrm>
            <a:off x="3146125" y="2280225"/>
            <a:ext cx="12252960" cy="7380923"/>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5">
              <a:alphaModFix/>
            </a:blip>
            <a:stretch>
              <a:fillRect b="0" l="-5869" r="-5879" t="-4999"/>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194" name="Shape 194"/>
        <p:cNvGrpSpPr/>
        <p:nvPr/>
      </p:nvGrpSpPr>
      <p:grpSpPr>
        <a:xfrm>
          <a:off x="0" y="0"/>
          <a:ext cx="0" cy="0"/>
          <a:chOff x="0" y="0"/>
          <a:chExt cx="0" cy="0"/>
        </a:xfrm>
      </p:grpSpPr>
      <p:pic>
        <p:nvPicPr>
          <p:cNvPr id="195" name="Google Shape;195;p25"/>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196" name="Google Shape;196;p25"/>
          <p:cNvPicPr preferRelativeResize="0"/>
          <p:nvPr/>
        </p:nvPicPr>
        <p:blipFill>
          <a:blip r:embed="rId4">
            <a:alphaModFix/>
          </a:blip>
          <a:stretch>
            <a:fillRect/>
          </a:stretch>
        </p:blipFill>
        <p:spPr>
          <a:xfrm>
            <a:off x="0" y="0"/>
            <a:ext cx="2529324" cy="2529324"/>
          </a:xfrm>
          <a:prstGeom prst="rect">
            <a:avLst/>
          </a:prstGeom>
          <a:noFill/>
          <a:ln>
            <a:noFill/>
          </a:ln>
        </p:spPr>
      </p:pic>
      <p:sp>
        <p:nvSpPr>
          <p:cNvPr id="197" name="Google Shape;197;p25"/>
          <p:cNvSpPr/>
          <p:nvPr/>
        </p:nvSpPr>
        <p:spPr>
          <a:xfrm>
            <a:off x="1028700" y="3117276"/>
            <a:ext cx="6453972" cy="6752036"/>
          </a:xfrm>
          <a:custGeom>
            <a:rect b="b" l="l" r="r" t="t"/>
            <a:pathLst>
              <a:path extrusionOk="0" h="7874094" w="7418359">
                <a:moveTo>
                  <a:pt x="0" y="0"/>
                </a:moveTo>
                <a:lnTo>
                  <a:pt x="7418359" y="0"/>
                </a:lnTo>
                <a:lnTo>
                  <a:pt x="7418359" y="7874094"/>
                </a:lnTo>
                <a:lnTo>
                  <a:pt x="0" y="7874094"/>
                </a:lnTo>
                <a:lnTo>
                  <a:pt x="0" y="0"/>
                </a:lnTo>
                <a:close/>
              </a:path>
            </a:pathLst>
          </a:custGeom>
          <a:blipFill rotWithShape="1">
            <a:blip r:embed="rId5">
              <a:alphaModFix/>
            </a:blip>
            <a:stretch>
              <a:fillRect b="0" l="0" r="0" t="0"/>
            </a:stretch>
          </a:blipFill>
          <a:ln>
            <a:noFill/>
          </a:ln>
        </p:spPr>
      </p:sp>
      <p:sp>
        <p:nvSpPr>
          <p:cNvPr id="198" name="Google Shape;198;p25"/>
          <p:cNvSpPr/>
          <p:nvPr/>
        </p:nvSpPr>
        <p:spPr>
          <a:xfrm>
            <a:off x="10073400" y="3694550"/>
            <a:ext cx="7950312" cy="5048300"/>
          </a:xfrm>
          <a:custGeom>
            <a:rect b="b" l="l" r="r" t="t"/>
            <a:pathLst>
              <a:path extrusionOk="0" h="3936296" w="8112563">
                <a:moveTo>
                  <a:pt x="0" y="0"/>
                </a:moveTo>
                <a:lnTo>
                  <a:pt x="8112563" y="0"/>
                </a:lnTo>
                <a:lnTo>
                  <a:pt x="8112563" y="3936296"/>
                </a:lnTo>
                <a:lnTo>
                  <a:pt x="0" y="3936296"/>
                </a:lnTo>
                <a:lnTo>
                  <a:pt x="0" y="0"/>
                </a:lnTo>
                <a:close/>
              </a:path>
            </a:pathLst>
          </a:custGeom>
          <a:blipFill rotWithShape="1">
            <a:blip r:embed="rId6">
              <a:alphaModFix/>
            </a:blip>
            <a:stretch>
              <a:fillRect b="-1299" l="0" r="0" t="-9"/>
            </a:stretch>
          </a:blipFill>
          <a:ln>
            <a:noFill/>
          </a:ln>
        </p:spPr>
      </p:sp>
      <p:grpSp>
        <p:nvGrpSpPr>
          <p:cNvPr id="199" name="Google Shape;199;p25"/>
          <p:cNvGrpSpPr/>
          <p:nvPr/>
        </p:nvGrpSpPr>
        <p:grpSpPr>
          <a:xfrm>
            <a:off x="7602172" y="0"/>
            <a:ext cx="2953966" cy="10286895"/>
            <a:chOff x="-59690" y="0"/>
            <a:chExt cx="1273865" cy="4436110"/>
          </a:xfrm>
        </p:grpSpPr>
        <p:sp>
          <p:nvSpPr>
            <p:cNvPr id="200" name="Google Shape;200;p25"/>
            <p:cNvSpPr/>
            <p:nvPr/>
          </p:nvSpPr>
          <p:spPr>
            <a:xfrm>
              <a:off x="-59690" y="0"/>
              <a:ext cx="1273865" cy="4436110"/>
            </a:xfrm>
            <a:custGeom>
              <a:rect b="b" l="l" r="r" t="t"/>
              <a:pathLst>
                <a:path extrusionOk="0" h="4436110" w="1273865">
                  <a:moveTo>
                    <a:pt x="720090" y="2504440"/>
                  </a:moveTo>
                  <a:cubicBezTo>
                    <a:pt x="1273865" y="1358900"/>
                    <a:pt x="641350" y="843280"/>
                    <a:pt x="461010" y="548640"/>
                  </a:cubicBezTo>
                  <a:cubicBezTo>
                    <a:pt x="195580" y="115570"/>
                    <a:pt x="262890" y="0"/>
                    <a:pt x="262890" y="0"/>
                  </a:cubicBezTo>
                  <a:lnTo>
                    <a:pt x="59690" y="0"/>
                  </a:lnTo>
                  <a:cubicBezTo>
                    <a:pt x="119380" y="441960"/>
                    <a:pt x="1158367" y="1212850"/>
                    <a:pt x="678180" y="2147570"/>
                  </a:cubicBezTo>
                  <a:cubicBezTo>
                    <a:pt x="0" y="3520440"/>
                    <a:pt x="516890" y="4436110"/>
                    <a:pt x="516890" y="4436110"/>
                  </a:cubicBezTo>
                  <a:lnTo>
                    <a:pt x="745490" y="4436110"/>
                  </a:lnTo>
                  <a:cubicBezTo>
                    <a:pt x="745490" y="4436110"/>
                    <a:pt x="185420" y="3768090"/>
                    <a:pt x="720090" y="2504440"/>
                  </a:cubicBezTo>
                  <a:close/>
                </a:path>
              </a:pathLst>
            </a:custGeom>
            <a:solidFill>
              <a:srgbClr val="FFEC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125730" y="0"/>
              <a:ext cx="1088445" cy="4436110"/>
            </a:xfrm>
            <a:custGeom>
              <a:rect b="b" l="l" r="r" t="t"/>
              <a:pathLst>
                <a:path extrusionOk="0" h="4436110" w="1088445">
                  <a:moveTo>
                    <a:pt x="511810" y="3030220"/>
                  </a:moveTo>
                  <a:cubicBezTo>
                    <a:pt x="892810" y="1957070"/>
                    <a:pt x="1070676" y="1464310"/>
                    <a:pt x="585470" y="820420"/>
                  </a:cubicBezTo>
                  <a:cubicBezTo>
                    <a:pt x="212090" y="254000"/>
                    <a:pt x="264160" y="0"/>
                    <a:pt x="264160" y="0"/>
                  </a:cubicBezTo>
                  <a:lnTo>
                    <a:pt x="77470" y="0"/>
                  </a:lnTo>
                  <a:cubicBezTo>
                    <a:pt x="77470" y="0"/>
                    <a:pt x="10160" y="115570"/>
                    <a:pt x="275590" y="548640"/>
                  </a:cubicBezTo>
                  <a:cubicBezTo>
                    <a:pt x="455930" y="843280"/>
                    <a:pt x="1088445" y="1358900"/>
                    <a:pt x="534670" y="2504440"/>
                  </a:cubicBezTo>
                  <a:cubicBezTo>
                    <a:pt x="0" y="3766820"/>
                    <a:pt x="558800" y="4434840"/>
                    <a:pt x="558800" y="4434840"/>
                  </a:cubicBezTo>
                  <a:lnTo>
                    <a:pt x="830580" y="4434840"/>
                  </a:lnTo>
                  <a:cubicBezTo>
                    <a:pt x="830580" y="4436110"/>
                    <a:pt x="264160" y="3724910"/>
                    <a:pt x="511810" y="3030220"/>
                  </a:cubicBezTo>
                  <a:close/>
                </a:path>
              </a:pathLst>
            </a:custGeom>
            <a:solidFill>
              <a:srgbClr val="956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5"/>
          <p:cNvSpPr txBox="1"/>
          <p:nvPr/>
        </p:nvSpPr>
        <p:spPr>
          <a:xfrm>
            <a:off x="2327575" y="1436891"/>
            <a:ext cx="6711900" cy="561900"/>
          </a:xfrm>
          <a:prstGeom prst="rect">
            <a:avLst/>
          </a:prstGeom>
          <a:noFill/>
          <a:ln>
            <a:noFill/>
          </a:ln>
        </p:spPr>
        <p:txBody>
          <a:bodyPr anchorCtr="0" anchor="t" bIns="0" lIns="0" spcFirstLastPara="1" rIns="0" wrap="square" tIns="0">
            <a:spAutoFit/>
          </a:bodyPr>
          <a:lstStyle/>
          <a:p>
            <a:pPr indent="0" lvl="0" marL="0" marR="0" rtl="0" algn="ctr">
              <a:lnSpc>
                <a:spcPct val="91001"/>
              </a:lnSpc>
              <a:spcBef>
                <a:spcPts val="0"/>
              </a:spcBef>
              <a:spcAft>
                <a:spcPts val="0"/>
              </a:spcAft>
              <a:buNone/>
            </a:pPr>
            <a:r>
              <a:rPr b="1" i="0" lang="en-US" sz="4012" u="none" cap="none" strike="noStrike">
                <a:solidFill>
                  <a:srgbClr val="101111"/>
                </a:solidFill>
                <a:latin typeface="Times New Roman"/>
                <a:ea typeface="Times New Roman"/>
                <a:cs typeface="Times New Roman"/>
                <a:sym typeface="Times New Roman"/>
              </a:rPr>
              <a:t>SELECT YOU MOON SIGN</a:t>
            </a:r>
            <a:endParaRPr b="1" sz="1100">
              <a:latin typeface="Times New Roman"/>
              <a:ea typeface="Times New Roman"/>
              <a:cs typeface="Times New Roman"/>
              <a:sym typeface="Times New Roman"/>
            </a:endParaRPr>
          </a:p>
        </p:txBody>
      </p:sp>
      <p:sp>
        <p:nvSpPr>
          <p:cNvPr id="203" name="Google Shape;203;p25"/>
          <p:cNvSpPr txBox="1"/>
          <p:nvPr/>
        </p:nvSpPr>
        <p:spPr>
          <a:xfrm>
            <a:off x="9754476" y="288625"/>
            <a:ext cx="6004200" cy="2240700"/>
          </a:xfrm>
          <a:prstGeom prst="rect">
            <a:avLst/>
          </a:prstGeom>
          <a:noFill/>
          <a:ln>
            <a:noFill/>
          </a:ln>
        </p:spPr>
        <p:txBody>
          <a:bodyPr anchorCtr="0" anchor="t" bIns="0" lIns="0" spcFirstLastPara="1" rIns="0" wrap="square" tIns="0">
            <a:spAutoFit/>
          </a:bodyPr>
          <a:lstStyle/>
          <a:p>
            <a:pPr indent="0" lvl="0" marL="0" marR="0" rtl="0" algn="ctr">
              <a:lnSpc>
                <a:spcPct val="90979"/>
              </a:lnSpc>
              <a:spcBef>
                <a:spcPts val="0"/>
              </a:spcBef>
              <a:spcAft>
                <a:spcPts val="0"/>
              </a:spcAft>
              <a:buNone/>
            </a:pPr>
            <a:r>
              <a:rPr b="1" i="0" lang="en-US" sz="4000" u="none" cap="none" strike="noStrike">
                <a:solidFill>
                  <a:srgbClr val="101111"/>
                </a:solidFill>
                <a:latin typeface="Times New Roman"/>
                <a:ea typeface="Times New Roman"/>
                <a:cs typeface="Times New Roman"/>
                <a:sym typeface="Times New Roman"/>
              </a:rPr>
              <a:t>ASTROLOGY COMMENT ACCORDING TO YOUR MOON SIGN</a:t>
            </a:r>
            <a:endParaRPr b="1" sz="4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207" name="Shape 207"/>
        <p:cNvGrpSpPr/>
        <p:nvPr/>
      </p:nvGrpSpPr>
      <p:grpSpPr>
        <a:xfrm>
          <a:off x="0" y="0"/>
          <a:ext cx="0" cy="0"/>
          <a:chOff x="0" y="0"/>
          <a:chExt cx="0" cy="0"/>
        </a:xfrm>
      </p:grpSpPr>
      <p:pic>
        <p:nvPicPr>
          <p:cNvPr id="208" name="Google Shape;208;p26"/>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209" name="Google Shape;209;p26"/>
          <p:cNvPicPr preferRelativeResize="0"/>
          <p:nvPr/>
        </p:nvPicPr>
        <p:blipFill>
          <a:blip r:embed="rId4">
            <a:alphaModFix/>
          </a:blip>
          <a:stretch>
            <a:fillRect/>
          </a:stretch>
        </p:blipFill>
        <p:spPr>
          <a:xfrm>
            <a:off x="0" y="0"/>
            <a:ext cx="2529324" cy="2529324"/>
          </a:xfrm>
          <a:prstGeom prst="rect">
            <a:avLst/>
          </a:prstGeom>
          <a:noFill/>
          <a:ln>
            <a:noFill/>
          </a:ln>
        </p:spPr>
      </p:pic>
      <p:sp>
        <p:nvSpPr>
          <p:cNvPr id="210" name="Google Shape;210;p26"/>
          <p:cNvSpPr txBox="1"/>
          <p:nvPr/>
        </p:nvSpPr>
        <p:spPr>
          <a:xfrm>
            <a:off x="4893747" y="775891"/>
            <a:ext cx="8500500" cy="560400"/>
          </a:xfrm>
          <a:prstGeom prst="rect">
            <a:avLst/>
          </a:prstGeom>
          <a:noFill/>
          <a:ln>
            <a:noFill/>
          </a:ln>
        </p:spPr>
        <p:txBody>
          <a:bodyPr anchorCtr="0" anchor="t" bIns="0" lIns="0" spcFirstLastPara="1" rIns="0" wrap="square" tIns="0">
            <a:spAutoFit/>
          </a:bodyPr>
          <a:lstStyle/>
          <a:p>
            <a:pPr indent="0" lvl="0" marL="0" marR="0" rtl="0" algn="ctr">
              <a:lnSpc>
                <a:spcPct val="90997"/>
              </a:lnSpc>
              <a:spcBef>
                <a:spcPts val="0"/>
              </a:spcBef>
              <a:spcAft>
                <a:spcPts val="0"/>
              </a:spcAft>
              <a:buNone/>
            </a:pPr>
            <a:r>
              <a:rPr b="1" lang="en-US" sz="4000">
                <a:solidFill>
                  <a:srgbClr val="101111"/>
                </a:solidFill>
                <a:latin typeface="Times New Roman"/>
                <a:ea typeface="Times New Roman"/>
                <a:cs typeface="Times New Roman"/>
                <a:sym typeface="Times New Roman"/>
              </a:rPr>
              <a:t>CONCLUSION</a:t>
            </a:r>
            <a:endParaRPr b="1" sz="4000">
              <a:latin typeface="Times New Roman"/>
              <a:ea typeface="Times New Roman"/>
              <a:cs typeface="Times New Roman"/>
              <a:sym typeface="Times New Roman"/>
            </a:endParaRPr>
          </a:p>
        </p:txBody>
      </p:sp>
      <p:sp>
        <p:nvSpPr>
          <p:cNvPr id="211" name="Google Shape;211;p26"/>
          <p:cNvSpPr txBox="1"/>
          <p:nvPr/>
        </p:nvSpPr>
        <p:spPr>
          <a:xfrm>
            <a:off x="577275" y="3146125"/>
            <a:ext cx="17000700" cy="67851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i="0" lang="en-US" sz="3040" u="none" cap="none" strike="noStrike">
                <a:solidFill>
                  <a:srgbClr val="101111"/>
                </a:solidFill>
                <a:latin typeface="Times New Roman"/>
                <a:ea typeface="Times New Roman"/>
                <a:cs typeface="Times New Roman"/>
                <a:sym typeface="Times New Roman"/>
              </a:rPr>
              <a:t>In summary, the Astrology Comments GUI program, developed with Python and Tkinter, offers a quick and engaging way for users to receive personalized daily astrology insights based on their selected moon signs. The program's simplicity and user-friendly design make it suitable for various applications, from personal use to learning and entertainment. With room for potential enhancements, the program provides a fun and interactive experience, showcasing the versatility of Python for creating straightforward yet impactful graphical user interfaces.</a:t>
            </a:r>
            <a:endParaRPr>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b="0" i="0" sz="3040" u="none" cap="none" strike="noStrike">
              <a:solidFill>
                <a:srgbClr val="101111"/>
              </a:solidFill>
              <a:latin typeface="Red Hat Display"/>
              <a:ea typeface="Red Hat Display"/>
              <a:cs typeface="Red Hat Display"/>
              <a:sym typeface="Red Hat Display"/>
            </a:endParaRPr>
          </a:p>
          <a:p>
            <a:pPr indent="0" lvl="0" marL="0" marR="0" rtl="0" algn="just">
              <a:lnSpc>
                <a:spcPct val="150000"/>
              </a:lnSpc>
              <a:spcBef>
                <a:spcPts val="0"/>
              </a:spcBef>
              <a:spcAft>
                <a:spcPts val="0"/>
              </a:spcAft>
              <a:buNone/>
            </a:pPr>
            <a:r>
              <a:t/>
            </a:r>
            <a:endParaRPr b="0" i="0" sz="3040" u="none" cap="none" strike="noStrike">
              <a:solidFill>
                <a:srgbClr val="101111"/>
              </a:solidFill>
              <a:latin typeface="Red Hat Display"/>
              <a:ea typeface="Red Hat Display"/>
              <a:cs typeface="Red Hat Display"/>
              <a:sym typeface="Red Hat Display"/>
            </a:endParaRPr>
          </a:p>
          <a:p>
            <a:pPr indent="0" lvl="0" marL="0" marR="0" rtl="0" algn="just">
              <a:lnSpc>
                <a:spcPct val="150000"/>
              </a:lnSpc>
              <a:spcBef>
                <a:spcPts val="0"/>
              </a:spcBef>
              <a:spcAft>
                <a:spcPts val="0"/>
              </a:spcAft>
              <a:buNone/>
            </a:pPr>
            <a:r>
              <a:t/>
            </a:r>
            <a:endParaRPr b="0" i="0" sz="3040" u="none" cap="none" strike="noStrike">
              <a:solidFill>
                <a:srgbClr val="101111"/>
              </a:solidFill>
              <a:latin typeface="Red Hat Display"/>
              <a:ea typeface="Red Hat Display"/>
              <a:cs typeface="Red Hat Display"/>
              <a:sym typeface="Red Hat Display"/>
            </a:endParaRPr>
          </a:p>
          <a:p>
            <a:pPr indent="0" lvl="0" marL="0" marR="0" rtl="0" algn="just">
              <a:lnSpc>
                <a:spcPct val="150000"/>
              </a:lnSpc>
              <a:spcBef>
                <a:spcPts val="0"/>
              </a:spcBef>
              <a:spcAft>
                <a:spcPts val="0"/>
              </a:spcAft>
              <a:buNone/>
            </a:pPr>
            <a:r>
              <a:t/>
            </a:r>
            <a:endParaRPr b="0" i="0" sz="3040" u="none" cap="none" strike="noStrike">
              <a:solidFill>
                <a:srgbClr val="101111"/>
              </a:solidFill>
              <a:latin typeface="Red Hat Display"/>
              <a:ea typeface="Red Hat Display"/>
              <a:cs typeface="Red Hat Display"/>
              <a:sym typeface="Red Hat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215" name="Shape 215"/>
        <p:cNvGrpSpPr/>
        <p:nvPr/>
      </p:nvGrpSpPr>
      <p:grpSpPr>
        <a:xfrm>
          <a:off x="0" y="0"/>
          <a:ext cx="0" cy="0"/>
          <a:chOff x="0" y="0"/>
          <a:chExt cx="0" cy="0"/>
        </a:xfrm>
      </p:grpSpPr>
      <p:pic>
        <p:nvPicPr>
          <p:cNvPr id="216" name="Google Shape;216;p27"/>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217" name="Google Shape;217;p27"/>
          <p:cNvPicPr preferRelativeResize="0"/>
          <p:nvPr/>
        </p:nvPicPr>
        <p:blipFill>
          <a:blip r:embed="rId4">
            <a:alphaModFix/>
          </a:blip>
          <a:stretch>
            <a:fillRect/>
          </a:stretch>
        </p:blipFill>
        <p:spPr>
          <a:xfrm>
            <a:off x="0" y="0"/>
            <a:ext cx="2529324" cy="2529324"/>
          </a:xfrm>
          <a:prstGeom prst="rect">
            <a:avLst/>
          </a:prstGeom>
          <a:noFill/>
          <a:ln>
            <a:noFill/>
          </a:ln>
        </p:spPr>
      </p:pic>
      <p:sp>
        <p:nvSpPr>
          <p:cNvPr id="218" name="Google Shape;218;p27"/>
          <p:cNvSpPr txBox="1"/>
          <p:nvPr/>
        </p:nvSpPr>
        <p:spPr>
          <a:xfrm>
            <a:off x="1905000" y="3059550"/>
            <a:ext cx="14604900" cy="52641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rgbClr val="0F0F0F"/>
              </a:buClr>
              <a:buSzPts val="3000"/>
              <a:buFont typeface="Times New Roman"/>
              <a:buChar char="●"/>
            </a:pPr>
            <a:r>
              <a:rPr lang="en-US" sz="3000">
                <a:solidFill>
                  <a:srgbClr val="0F0F0F"/>
                </a:solidFill>
                <a:latin typeface="Times New Roman"/>
                <a:ea typeface="Times New Roman"/>
                <a:cs typeface="Times New Roman"/>
                <a:sym typeface="Times New Roman"/>
              </a:rPr>
              <a:t>Enhance the program by integrating with astrology APIs to provide real-time and dynamic astrological data, ensuring up-to-date and accurate insights.</a:t>
            </a:r>
            <a:endParaRPr sz="3000">
              <a:solidFill>
                <a:srgbClr val="0F0F0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3000">
              <a:solidFill>
                <a:srgbClr val="0F0F0F"/>
              </a:solidFill>
              <a:latin typeface="Times New Roman"/>
              <a:ea typeface="Times New Roman"/>
              <a:cs typeface="Times New Roman"/>
              <a:sym typeface="Times New Roman"/>
            </a:endParaRPr>
          </a:p>
          <a:p>
            <a:pPr indent="-419100" lvl="0" marL="457200" rtl="0" algn="l">
              <a:spcBef>
                <a:spcPts val="0"/>
              </a:spcBef>
              <a:spcAft>
                <a:spcPts val="0"/>
              </a:spcAft>
              <a:buClr>
                <a:srgbClr val="0F0F0F"/>
              </a:buClr>
              <a:buSzPts val="3000"/>
              <a:buFont typeface="Times New Roman"/>
              <a:buChar char="●"/>
            </a:pPr>
            <a:r>
              <a:rPr lang="en-US" sz="3000">
                <a:solidFill>
                  <a:srgbClr val="0F0F0F"/>
                </a:solidFill>
                <a:latin typeface="Times New Roman"/>
                <a:ea typeface="Times New Roman"/>
                <a:cs typeface="Times New Roman"/>
                <a:sym typeface="Times New Roman"/>
              </a:rPr>
              <a:t>Implement user profiles to store individual preferences, allowing for a more personalized and tailored astrology experience over time.</a:t>
            </a:r>
            <a:endParaRPr sz="3000">
              <a:solidFill>
                <a:srgbClr val="0F0F0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3000">
              <a:solidFill>
                <a:srgbClr val="0F0F0F"/>
              </a:solidFill>
              <a:latin typeface="Times New Roman"/>
              <a:ea typeface="Times New Roman"/>
              <a:cs typeface="Times New Roman"/>
              <a:sym typeface="Times New Roman"/>
            </a:endParaRPr>
          </a:p>
          <a:p>
            <a:pPr indent="-419100" lvl="0" marL="457200" rtl="0" algn="l">
              <a:spcBef>
                <a:spcPts val="0"/>
              </a:spcBef>
              <a:spcAft>
                <a:spcPts val="0"/>
              </a:spcAft>
              <a:buClr>
                <a:srgbClr val="0F0F0F"/>
              </a:buClr>
              <a:buSzPts val="3000"/>
              <a:buFont typeface="Times New Roman"/>
              <a:buChar char="●"/>
            </a:pPr>
            <a:r>
              <a:rPr lang="en-US" sz="3000">
                <a:solidFill>
                  <a:srgbClr val="0F0F0F"/>
                </a:solidFill>
                <a:latin typeface="Times New Roman"/>
                <a:ea typeface="Times New Roman"/>
                <a:cs typeface="Times New Roman"/>
                <a:sym typeface="Times New Roman"/>
              </a:rPr>
              <a:t>Expand the program to include features such as sun signs, rising signs, and planetary alignments for a more comprehensive astrological analysis.</a:t>
            </a:r>
            <a:endParaRPr sz="3000">
              <a:solidFill>
                <a:srgbClr val="0F0F0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3000">
              <a:solidFill>
                <a:srgbClr val="0F0F0F"/>
              </a:solidFill>
              <a:latin typeface="Times New Roman"/>
              <a:ea typeface="Times New Roman"/>
              <a:cs typeface="Times New Roman"/>
              <a:sym typeface="Times New Roman"/>
            </a:endParaRPr>
          </a:p>
          <a:p>
            <a:pPr indent="-419100" lvl="0" marL="457200" rtl="0" algn="l">
              <a:spcBef>
                <a:spcPts val="0"/>
              </a:spcBef>
              <a:spcAft>
                <a:spcPts val="0"/>
              </a:spcAft>
              <a:buClr>
                <a:srgbClr val="0F0F0F"/>
              </a:buClr>
              <a:buSzPts val="3000"/>
              <a:buFont typeface="Times New Roman"/>
              <a:buChar char="●"/>
            </a:pPr>
            <a:r>
              <a:rPr lang="en-US" sz="3000">
                <a:solidFill>
                  <a:srgbClr val="0F0F0F"/>
                </a:solidFill>
                <a:latin typeface="Times New Roman"/>
                <a:ea typeface="Times New Roman"/>
                <a:cs typeface="Times New Roman"/>
                <a:sym typeface="Times New Roman"/>
              </a:rPr>
              <a:t>Introduce a notification system to deliver daily astrology comments directly to users, creating a seamless and integrated experience.</a:t>
            </a:r>
            <a:endParaRPr sz="3000">
              <a:solidFill>
                <a:srgbClr val="0F0F0F"/>
              </a:solidFill>
              <a:latin typeface="Times New Roman"/>
              <a:ea typeface="Times New Roman"/>
              <a:cs typeface="Times New Roman"/>
              <a:sym typeface="Times New Roman"/>
            </a:endParaRPr>
          </a:p>
        </p:txBody>
      </p:sp>
      <p:sp>
        <p:nvSpPr>
          <p:cNvPr id="219" name="Google Shape;219;p27"/>
          <p:cNvSpPr txBox="1"/>
          <p:nvPr/>
        </p:nvSpPr>
        <p:spPr>
          <a:xfrm>
            <a:off x="606125" y="692725"/>
            <a:ext cx="15758700" cy="744900"/>
          </a:xfrm>
          <a:prstGeom prst="rect">
            <a:avLst/>
          </a:prstGeom>
          <a:noFill/>
          <a:ln>
            <a:noFill/>
          </a:ln>
        </p:spPr>
        <p:txBody>
          <a:bodyPr anchorCtr="0" anchor="t" bIns="91425" lIns="91425" spcFirstLastPara="1" rIns="91425" wrap="square" tIns="91425">
            <a:spAutoFit/>
          </a:bodyPr>
          <a:lstStyle/>
          <a:p>
            <a:pPr indent="0" lvl="0" marL="0" rtl="0" algn="ctr">
              <a:lnSpc>
                <a:spcPct val="90997"/>
              </a:lnSpc>
              <a:spcBef>
                <a:spcPts val="0"/>
              </a:spcBef>
              <a:spcAft>
                <a:spcPts val="0"/>
              </a:spcAft>
              <a:buNone/>
            </a:pPr>
            <a:r>
              <a:rPr b="1" lang="en-US" sz="4000">
                <a:solidFill>
                  <a:srgbClr val="101111"/>
                </a:solidFill>
                <a:latin typeface="Times New Roman"/>
                <a:ea typeface="Times New Roman"/>
                <a:cs typeface="Times New Roman"/>
                <a:sym typeface="Times New Roman"/>
              </a:rPr>
              <a:t>FUTURE SCOPE</a:t>
            </a:r>
            <a:endParaRPr b="1" sz="4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223" name="Shape 223"/>
        <p:cNvGrpSpPr/>
        <p:nvPr/>
      </p:nvGrpSpPr>
      <p:grpSpPr>
        <a:xfrm>
          <a:off x="0" y="0"/>
          <a:ext cx="0" cy="0"/>
          <a:chOff x="0" y="0"/>
          <a:chExt cx="0" cy="0"/>
        </a:xfrm>
      </p:grpSpPr>
      <p:pic>
        <p:nvPicPr>
          <p:cNvPr id="224" name="Google Shape;224;p28"/>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225" name="Google Shape;225;p28"/>
          <p:cNvPicPr preferRelativeResize="0"/>
          <p:nvPr/>
        </p:nvPicPr>
        <p:blipFill>
          <a:blip r:embed="rId4">
            <a:alphaModFix/>
          </a:blip>
          <a:stretch>
            <a:fillRect/>
          </a:stretch>
        </p:blipFill>
        <p:spPr>
          <a:xfrm>
            <a:off x="0" y="0"/>
            <a:ext cx="2529324" cy="2529324"/>
          </a:xfrm>
          <a:prstGeom prst="rect">
            <a:avLst/>
          </a:prstGeom>
          <a:noFill/>
          <a:ln>
            <a:noFill/>
          </a:ln>
        </p:spPr>
      </p:pic>
      <p:sp>
        <p:nvSpPr>
          <p:cNvPr id="226" name="Google Shape;226;p28"/>
          <p:cNvSpPr txBox="1"/>
          <p:nvPr/>
        </p:nvSpPr>
        <p:spPr>
          <a:xfrm>
            <a:off x="2406688" y="968914"/>
            <a:ext cx="13474500" cy="560400"/>
          </a:xfrm>
          <a:prstGeom prst="rect">
            <a:avLst/>
          </a:prstGeom>
          <a:noFill/>
          <a:ln>
            <a:noFill/>
          </a:ln>
        </p:spPr>
        <p:txBody>
          <a:bodyPr anchorCtr="0" anchor="t" bIns="0" lIns="0" spcFirstLastPara="1" rIns="0" wrap="square" tIns="0">
            <a:spAutoFit/>
          </a:bodyPr>
          <a:lstStyle/>
          <a:p>
            <a:pPr indent="0" lvl="0" marL="0" marR="0" rtl="0" algn="ctr">
              <a:lnSpc>
                <a:spcPct val="91001"/>
              </a:lnSpc>
              <a:spcBef>
                <a:spcPts val="0"/>
              </a:spcBef>
              <a:spcAft>
                <a:spcPts val="0"/>
              </a:spcAft>
              <a:buNone/>
            </a:pPr>
            <a:r>
              <a:rPr b="1" i="0" lang="en-US" sz="4000" u="none" cap="none" strike="noStrike">
                <a:solidFill>
                  <a:srgbClr val="101111"/>
                </a:solidFill>
                <a:latin typeface="Times New Roman"/>
                <a:ea typeface="Times New Roman"/>
                <a:cs typeface="Times New Roman"/>
                <a:sym typeface="Times New Roman"/>
              </a:rPr>
              <a:t>REFERENCE</a:t>
            </a:r>
            <a:endParaRPr b="1" sz="4000">
              <a:latin typeface="Times New Roman"/>
              <a:ea typeface="Times New Roman"/>
              <a:cs typeface="Times New Roman"/>
              <a:sym typeface="Times New Roman"/>
            </a:endParaRPr>
          </a:p>
        </p:txBody>
      </p:sp>
      <p:sp>
        <p:nvSpPr>
          <p:cNvPr id="227" name="Google Shape;227;p28"/>
          <p:cNvSpPr txBox="1"/>
          <p:nvPr/>
        </p:nvSpPr>
        <p:spPr>
          <a:xfrm>
            <a:off x="1264650" y="2915225"/>
            <a:ext cx="15758700" cy="6918900"/>
          </a:xfrm>
          <a:prstGeom prst="rect">
            <a:avLst/>
          </a:prstGeom>
          <a:noFill/>
          <a:ln>
            <a:noFill/>
          </a:ln>
        </p:spPr>
        <p:txBody>
          <a:bodyPr anchorCtr="0" anchor="t" bIns="91425" lIns="91425" spcFirstLastPara="1" rIns="91425" wrap="square" tIns="91425">
            <a:spAutoFit/>
          </a:bodyPr>
          <a:lstStyle/>
          <a:p>
            <a:pPr indent="-419100" lvl="0" marL="457200" rtl="0" algn="l">
              <a:lnSpc>
                <a:spcPct val="115000"/>
              </a:lnSpc>
              <a:spcBef>
                <a:spcPts val="1500"/>
              </a:spcBef>
              <a:spcAft>
                <a:spcPts val="0"/>
              </a:spcAft>
              <a:buSzPts val="3000"/>
              <a:buChar char="●"/>
            </a:pPr>
            <a:r>
              <a:rPr lang="en-US" sz="3000">
                <a:solidFill>
                  <a:schemeClr val="dk1"/>
                </a:solidFill>
              </a:rPr>
              <a:t>Lehoux, Daryn. "Observation and prediction in ancient astrology." </a:t>
            </a:r>
            <a:r>
              <a:rPr i="1" lang="en-US" sz="3000">
                <a:solidFill>
                  <a:schemeClr val="dk1"/>
                </a:solidFill>
              </a:rPr>
              <a:t>Studies in History and Philosophy of Science Part A</a:t>
            </a:r>
            <a:r>
              <a:rPr lang="en-US" sz="3000">
                <a:solidFill>
                  <a:schemeClr val="dk1"/>
                </a:solidFill>
              </a:rPr>
              <a:t> 35.2 (2004): 227-246. </a:t>
            </a:r>
            <a:r>
              <a:rPr lang="en-US" sz="3000" u="sng">
                <a:solidFill>
                  <a:schemeClr val="hlink"/>
                </a:solidFill>
                <a:hlinkClick r:id="rId5"/>
              </a:rPr>
              <a:t>https://www.sciencedirect.com/science/article/pii/S0039368103000955</a:t>
            </a:r>
            <a:endParaRPr sz="3000">
              <a:solidFill>
                <a:schemeClr val="dk1"/>
              </a:solidFill>
            </a:endParaRPr>
          </a:p>
          <a:p>
            <a:pPr indent="-419100" lvl="0" marL="457200" rtl="0" algn="l">
              <a:lnSpc>
                <a:spcPct val="115000"/>
              </a:lnSpc>
              <a:spcBef>
                <a:spcPts val="0"/>
              </a:spcBef>
              <a:spcAft>
                <a:spcPts val="0"/>
              </a:spcAft>
              <a:buClr>
                <a:srgbClr val="222222"/>
              </a:buClr>
              <a:buSzPts val="3000"/>
              <a:buChar char="●"/>
            </a:pPr>
            <a:r>
              <a:rPr lang="en-US" sz="3000">
                <a:solidFill>
                  <a:srgbClr val="222222"/>
                </a:solidFill>
                <a:highlight>
                  <a:srgbClr val="FFFFFF"/>
                </a:highlight>
              </a:rPr>
              <a:t>Amos, David. "Python gui programming with tkinter." </a:t>
            </a:r>
            <a:r>
              <a:rPr i="1" lang="en-US" sz="3000">
                <a:solidFill>
                  <a:srgbClr val="222222"/>
                </a:solidFill>
                <a:highlight>
                  <a:srgbClr val="FFFFFF"/>
                </a:highlight>
              </a:rPr>
              <a:t>Real Python</a:t>
            </a:r>
            <a:r>
              <a:rPr lang="en-US" sz="3000">
                <a:solidFill>
                  <a:srgbClr val="222222"/>
                </a:solidFill>
                <a:highlight>
                  <a:srgbClr val="FFFFFF"/>
                </a:highlight>
              </a:rPr>
              <a:t> (2020).</a:t>
            </a:r>
            <a:endParaRPr sz="3000">
              <a:solidFill>
                <a:srgbClr val="222222"/>
              </a:solidFill>
              <a:highlight>
                <a:srgbClr val="FFFFFF"/>
              </a:highlight>
            </a:endParaRPr>
          </a:p>
          <a:p>
            <a:pPr indent="-228600" lvl="0" marL="457200" rtl="0" algn="l">
              <a:lnSpc>
                <a:spcPct val="115000"/>
              </a:lnSpc>
              <a:spcBef>
                <a:spcPts val="0"/>
              </a:spcBef>
              <a:spcAft>
                <a:spcPts val="0"/>
              </a:spcAft>
              <a:buSzPts val="3000"/>
              <a:buFont typeface="Times New Roman"/>
              <a:buNone/>
            </a:pPr>
            <a:r>
              <a:rPr lang="en-US" sz="3000" u="sng">
                <a:solidFill>
                  <a:schemeClr val="hlink"/>
                </a:solidFill>
                <a:highlight>
                  <a:srgbClr val="FFFFFF"/>
                </a:highlight>
                <a:hlinkClick r:id="rId6"/>
              </a:rPr>
              <a:t>https://techcbse.com/wp-content/uploads/2021/07/wp-1626189082051.pdf</a:t>
            </a:r>
            <a:endParaRPr sz="3000">
              <a:solidFill>
                <a:srgbClr val="222222"/>
              </a:solidFill>
              <a:highlight>
                <a:srgbClr val="FFFFFF"/>
              </a:highlight>
            </a:endParaRPr>
          </a:p>
          <a:p>
            <a:pPr indent="-419100" lvl="0" marL="457200" rtl="0" algn="l">
              <a:lnSpc>
                <a:spcPct val="115000"/>
              </a:lnSpc>
              <a:spcBef>
                <a:spcPts val="0"/>
              </a:spcBef>
              <a:spcAft>
                <a:spcPts val="0"/>
              </a:spcAft>
              <a:buClr>
                <a:srgbClr val="222222"/>
              </a:buClr>
              <a:buSzPts val="3000"/>
              <a:buChar char="●"/>
            </a:pPr>
            <a:r>
              <a:rPr lang="en-US" sz="3000">
                <a:solidFill>
                  <a:srgbClr val="222222"/>
                </a:solidFill>
                <a:highlight>
                  <a:srgbClr val="FFFFFF"/>
                </a:highlight>
              </a:rPr>
              <a:t>Moore, Alan D. </a:t>
            </a:r>
            <a:r>
              <a:rPr i="1" lang="en-US" sz="3000">
                <a:solidFill>
                  <a:srgbClr val="222222"/>
                </a:solidFill>
                <a:highlight>
                  <a:srgbClr val="FFFFFF"/>
                </a:highlight>
              </a:rPr>
              <a:t>Python GUI Programming with Tkinter: Develop responsive and powerful GUI applications with Tkinter</a:t>
            </a:r>
            <a:r>
              <a:rPr lang="en-US" sz="3000">
                <a:solidFill>
                  <a:srgbClr val="222222"/>
                </a:solidFill>
                <a:highlight>
                  <a:srgbClr val="FFFFFF"/>
                </a:highlight>
              </a:rPr>
              <a:t>. Packt Publishing Ltd, 2018.</a:t>
            </a:r>
            <a:endParaRPr sz="3000">
              <a:solidFill>
                <a:srgbClr val="222222"/>
              </a:solidFill>
              <a:highlight>
                <a:srgbClr val="FFFFFF"/>
              </a:highlight>
            </a:endParaRPr>
          </a:p>
          <a:p>
            <a:pPr indent="-228600" lvl="0" marL="457200" rtl="0" algn="l">
              <a:lnSpc>
                <a:spcPct val="115000"/>
              </a:lnSpc>
              <a:spcBef>
                <a:spcPts val="0"/>
              </a:spcBef>
              <a:spcAft>
                <a:spcPts val="0"/>
              </a:spcAft>
              <a:buSzPts val="3000"/>
              <a:buFont typeface="Times New Roman"/>
              <a:buNone/>
            </a:pPr>
            <a:r>
              <a:rPr lang="en-US" sz="3000" u="sng">
                <a:solidFill>
                  <a:schemeClr val="hlink"/>
                </a:solidFill>
                <a:highlight>
                  <a:srgbClr val="FFFFFF"/>
                </a:highlight>
                <a:hlinkClick r:id="rId7"/>
              </a:rPr>
              <a:t>https://accelconf.web.cern.ch/pcapac2016/papers/wepoprpo25.pdf</a:t>
            </a:r>
            <a:endParaRPr sz="3000">
              <a:solidFill>
                <a:srgbClr val="222222"/>
              </a:solidFill>
              <a:highlight>
                <a:srgbClr val="FFFFFF"/>
              </a:highlight>
            </a:endParaRPr>
          </a:p>
          <a:p>
            <a:pPr indent="-419100" lvl="0" marL="457200" rtl="0" algn="l">
              <a:lnSpc>
                <a:spcPct val="115000"/>
              </a:lnSpc>
              <a:spcBef>
                <a:spcPts val="0"/>
              </a:spcBef>
              <a:spcAft>
                <a:spcPts val="0"/>
              </a:spcAft>
              <a:buClr>
                <a:srgbClr val="222222"/>
              </a:buClr>
              <a:buSzPts val="3000"/>
              <a:buChar char="●"/>
            </a:pPr>
            <a:r>
              <a:rPr lang="en-US" sz="3000">
                <a:solidFill>
                  <a:srgbClr val="222222"/>
                </a:solidFill>
                <a:highlight>
                  <a:srgbClr val="FFFFFF"/>
                </a:highlight>
              </a:rPr>
              <a:t>Tester, S. Jim. </a:t>
            </a:r>
            <a:r>
              <a:rPr i="1" lang="en-US" sz="3000">
                <a:solidFill>
                  <a:srgbClr val="222222"/>
                </a:solidFill>
                <a:highlight>
                  <a:srgbClr val="FFFFFF"/>
                </a:highlight>
              </a:rPr>
              <a:t>A history of western astrology</a:t>
            </a:r>
            <a:r>
              <a:rPr lang="en-US" sz="3000">
                <a:solidFill>
                  <a:srgbClr val="222222"/>
                </a:solidFill>
                <a:highlight>
                  <a:srgbClr val="FFFFFF"/>
                </a:highlight>
              </a:rPr>
              <a:t>. Boydell &amp; Brewer, 1987.</a:t>
            </a:r>
            <a:endParaRPr sz="3000">
              <a:solidFill>
                <a:srgbClr val="222222"/>
              </a:solidFill>
              <a:highlight>
                <a:srgbClr val="FFFFFF"/>
              </a:highlight>
            </a:endParaRPr>
          </a:p>
          <a:p>
            <a:pPr indent="-228600" lvl="0" marL="457200" rtl="0" algn="l">
              <a:lnSpc>
                <a:spcPct val="115000"/>
              </a:lnSpc>
              <a:spcBef>
                <a:spcPts val="0"/>
              </a:spcBef>
              <a:spcAft>
                <a:spcPts val="0"/>
              </a:spcAft>
              <a:buSzPts val="3000"/>
              <a:buFont typeface="Times New Roman"/>
              <a:buNone/>
            </a:pPr>
            <a:r>
              <a:rPr lang="en-US" sz="3000">
                <a:solidFill>
                  <a:srgbClr val="222222"/>
                </a:solidFill>
                <a:highlight>
                  <a:srgbClr val="FFFFFF"/>
                </a:highlight>
              </a:rPr>
              <a:t>https://books.google.com/books?hl=en&amp;lr=&amp;id=L0HSvH96alIC&amp;oi=fnd&amp;pg=PR6&amp;dq=astrology&amp;ots=vVC78dFDeY&amp;sig=pcMPif0eQIZtvTcr4K_I8y9UFC0</a:t>
            </a:r>
            <a:endParaRPr sz="3000">
              <a:solidFill>
                <a:srgbClr val="22222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231" name="Shape 231"/>
        <p:cNvGrpSpPr/>
        <p:nvPr/>
      </p:nvGrpSpPr>
      <p:grpSpPr>
        <a:xfrm>
          <a:off x="0" y="0"/>
          <a:ext cx="0" cy="0"/>
          <a:chOff x="0" y="0"/>
          <a:chExt cx="0" cy="0"/>
        </a:xfrm>
      </p:grpSpPr>
      <p:pic>
        <p:nvPicPr>
          <p:cNvPr id="232" name="Google Shape;232;p29"/>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233" name="Google Shape;233;p29"/>
          <p:cNvPicPr preferRelativeResize="0"/>
          <p:nvPr/>
        </p:nvPicPr>
        <p:blipFill>
          <a:blip r:embed="rId4">
            <a:alphaModFix/>
          </a:blip>
          <a:stretch>
            <a:fillRect/>
          </a:stretch>
        </p:blipFill>
        <p:spPr>
          <a:xfrm>
            <a:off x="0" y="0"/>
            <a:ext cx="2529324" cy="2529324"/>
          </a:xfrm>
          <a:prstGeom prst="rect">
            <a:avLst/>
          </a:prstGeom>
          <a:noFill/>
          <a:ln>
            <a:noFill/>
          </a:ln>
        </p:spPr>
      </p:pic>
      <p:sp>
        <p:nvSpPr>
          <p:cNvPr id="234" name="Google Shape;234;p29"/>
          <p:cNvSpPr txBox="1"/>
          <p:nvPr/>
        </p:nvSpPr>
        <p:spPr>
          <a:xfrm>
            <a:off x="383850" y="5484075"/>
            <a:ext cx="17520300" cy="857100"/>
          </a:xfrm>
          <a:prstGeom prst="rect">
            <a:avLst/>
          </a:prstGeom>
          <a:noFill/>
          <a:ln>
            <a:noFill/>
          </a:ln>
        </p:spPr>
        <p:txBody>
          <a:bodyPr anchorCtr="0" anchor="t" bIns="91425" lIns="91425" spcFirstLastPara="1" rIns="91425" wrap="square" tIns="91425">
            <a:spAutoFit/>
          </a:bodyPr>
          <a:lstStyle/>
          <a:p>
            <a:pPr indent="0" lvl="0" marL="0" rtl="0" algn="ctr">
              <a:lnSpc>
                <a:spcPct val="90997"/>
              </a:lnSpc>
              <a:spcBef>
                <a:spcPts val="0"/>
              </a:spcBef>
              <a:spcAft>
                <a:spcPts val="0"/>
              </a:spcAft>
              <a:buNone/>
            </a:pPr>
            <a:r>
              <a:rPr b="1" lang="en-US" sz="4800">
                <a:solidFill>
                  <a:srgbClr val="101111"/>
                </a:solidFill>
                <a:latin typeface="Times New Roman"/>
                <a:ea typeface="Times New Roman"/>
                <a:cs typeface="Times New Roman"/>
                <a:sym typeface="Times New Roman"/>
              </a:rPr>
              <a:t>Thank you for listening!</a:t>
            </a:r>
            <a:endParaRPr b="1" sz="4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94" name="Shape 94"/>
        <p:cNvGrpSpPr/>
        <p:nvPr/>
      </p:nvGrpSpPr>
      <p:grpSpPr>
        <a:xfrm>
          <a:off x="0" y="0"/>
          <a:ext cx="0" cy="0"/>
          <a:chOff x="0" y="0"/>
          <a:chExt cx="0" cy="0"/>
        </a:xfrm>
      </p:grpSpPr>
      <p:pic>
        <p:nvPicPr>
          <p:cNvPr id="95" name="Google Shape;95;p14"/>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96" name="Google Shape;96;p14"/>
          <p:cNvPicPr preferRelativeResize="0"/>
          <p:nvPr/>
        </p:nvPicPr>
        <p:blipFill>
          <a:blip r:embed="rId4">
            <a:alphaModFix/>
          </a:blip>
          <a:stretch>
            <a:fillRect/>
          </a:stretch>
        </p:blipFill>
        <p:spPr>
          <a:xfrm>
            <a:off x="0" y="0"/>
            <a:ext cx="2529324" cy="2529324"/>
          </a:xfrm>
          <a:prstGeom prst="rect">
            <a:avLst/>
          </a:prstGeom>
          <a:noFill/>
          <a:ln>
            <a:noFill/>
          </a:ln>
        </p:spPr>
      </p:pic>
      <p:sp>
        <p:nvSpPr>
          <p:cNvPr id="97" name="Google Shape;97;p14"/>
          <p:cNvSpPr txBox="1"/>
          <p:nvPr/>
        </p:nvSpPr>
        <p:spPr>
          <a:xfrm>
            <a:off x="6941392" y="984463"/>
            <a:ext cx="4405200" cy="560400"/>
          </a:xfrm>
          <a:prstGeom prst="rect">
            <a:avLst/>
          </a:prstGeom>
          <a:noFill/>
          <a:ln>
            <a:noFill/>
          </a:ln>
        </p:spPr>
        <p:txBody>
          <a:bodyPr anchorCtr="0" anchor="t" bIns="0" lIns="0" spcFirstLastPara="1" rIns="0" wrap="square" tIns="0">
            <a:noAutofit/>
          </a:bodyPr>
          <a:lstStyle/>
          <a:p>
            <a:pPr indent="0" lvl="0" marL="0" marR="0" rtl="0" algn="l">
              <a:lnSpc>
                <a:spcPct val="91001"/>
              </a:lnSpc>
              <a:spcBef>
                <a:spcPts val="0"/>
              </a:spcBef>
              <a:spcAft>
                <a:spcPts val="0"/>
              </a:spcAft>
              <a:buNone/>
            </a:pPr>
            <a:r>
              <a:rPr b="1" lang="en-US" sz="4000">
                <a:solidFill>
                  <a:srgbClr val="101111"/>
                </a:solidFill>
                <a:latin typeface="Times New Roman"/>
                <a:ea typeface="Times New Roman"/>
                <a:cs typeface="Times New Roman"/>
                <a:sym typeface="Times New Roman"/>
              </a:rPr>
              <a:t>INTRODUCTION</a:t>
            </a:r>
            <a:endParaRPr b="1" sz="4500">
              <a:latin typeface="Times New Roman"/>
              <a:ea typeface="Times New Roman"/>
              <a:cs typeface="Times New Roman"/>
              <a:sym typeface="Times New Roman"/>
            </a:endParaRPr>
          </a:p>
        </p:txBody>
      </p:sp>
      <p:sp>
        <p:nvSpPr>
          <p:cNvPr id="98" name="Google Shape;98;p14"/>
          <p:cNvSpPr txBox="1"/>
          <p:nvPr/>
        </p:nvSpPr>
        <p:spPr>
          <a:xfrm>
            <a:off x="1127825" y="3557593"/>
            <a:ext cx="15916800" cy="1154700"/>
          </a:xfrm>
          <a:prstGeom prst="rect">
            <a:avLst/>
          </a:prstGeom>
          <a:noFill/>
          <a:ln>
            <a:noFill/>
          </a:ln>
        </p:spPr>
        <p:txBody>
          <a:bodyPr anchorCtr="0" anchor="t" bIns="0" lIns="0" spcFirstLastPara="1" rIns="0" wrap="square" tIns="0">
            <a:noAutofit/>
          </a:bodyPr>
          <a:lstStyle/>
          <a:p>
            <a:pPr indent="-317500" lvl="0" marL="457200" marR="0" rtl="0" algn="just">
              <a:lnSpc>
                <a:spcPct val="150044"/>
              </a:lnSpc>
              <a:spcBef>
                <a:spcPts val="0"/>
              </a:spcBef>
              <a:spcAft>
                <a:spcPts val="0"/>
              </a:spcAft>
              <a:buClr>
                <a:srgbClr val="101111"/>
              </a:buClr>
              <a:buSzPts val="1400"/>
              <a:buFont typeface="Times New Roman"/>
              <a:buChar char="●"/>
            </a:pPr>
            <a:r>
              <a:rPr i="0" lang="en-US" sz="3000" u="none" cap="none" strike="noStrike">
                <a:solidFill>
                  <a:srgbClr val="101111"/>
                </a:solidFill>
                <a:latin typeface="Times New Roman"/>
                <a:ea typeface="Times New Roman"/>
                <a:cs typeface="Times New Roman"/>
                <a:sym typeface="Times New Roman"/>
              </a:rPr>
              <a:t>Astrology, type of divination that involves the forecasting of earthly and human events through the observation and interpretation of the fixed stars, the Sun, the Moon, and the planets</a:t>
            </a:r>
            <a:r>
              <a:rPr i="0" lang="en-US" sz="2400" u="none" cap="none" strike="noStrike">
                <a:solidFill>
                  <a:srgbClr val="101111"/>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99" name="Google Shape;99;p14"/>
          <p:cNvSpPr txBox="1"/>
          <p:nvPr/>
        </p:nvSpPr>
        <p:spPr>
          <a:xfrm>
            <a:off x="1127818" y="5061800"/>
            <a:ext cx="16436400" cy="1154700"/>
          </a:xfrm>
          <a:prstGeom prst="rect">
            <a:avLst/>
          </a:prstGeom>
          <a:noFill/>
          <a:ln>
            <a:noFill/>
          </a:ln>
        </p:spPr>
        <p:txBody>
          <a:bodyPr anchorCtr="0" anchor="t" bIns="0" lIns="0" spcFirstLastPara="1" rIns="0" wrap="square" tIns="0">
            <a:noAutofit/>
          </a:bodyPr>
          <a:lstStyle/>
          <a:p>
            <a:pPr indent="-419100" lvl="0" marL="457200" marR="0" rtl="0" algn="just">
              <a:lnSpc>
                <a:spcPct val="150044"/>
              </a:lnSpc>
              <a:spcBef>
                <a:spcPts val="0"/>
              </a:spcBef>
              <a:spcAft>
                <a:spcPts val="0"/>
              </a:spcAft>
              <a:buClr>
                <a:srgbClr val="101111"/>
              </a:buClr>
              <a:buSzPts val="3000"/>
              <a:buFont typeface="Times New Roman"/>
              <a:buChar char="●"/>
            </a:pPr>
            <a:r>
              <a:rPr i="0" lang="en-US" sz="3000" u="none" cap="none" strike="noStrike">
                <a:solidFill>
                  <a:srgbClr val="101111"/>
                </a:solidFill>
                <a:latin typeface="Times New Roman"/>
                <a:ea typeface="Times New Roman"/>
                <a:cs typeface="Times New Roman"/>
                <a:sym typeface="Times New Roman"/>
              </a:rPr>
              <a:t>Astrology is a method of predicting mundane events based upon the assumption that the celestial bodies—particularly the planets and the stars considered in their arbitrary combination.</a:t>
            </a:r>
            <a:endParaRPr sz="3000">
              <a:latin typeface="Times New Roman"/>
              <a:ea typeface="Times New Roman"/>
              <a:cs typeface="Times New Roman"/>
              <a:sym typeface="Times New Roman"/>
            </a:endParaRPr>
          </a:p>
        </p:txBody>
      </p:sp>
      <p:sp>
        <p:nvSpPr>
          <p:cNvPr id="100" name="Google Shape;100;p14"/>
          <p:cNvSpPr txBox="1"/>
          <p:nvPr/>
        </p:nvSpPr>
        <p:spPr>
          <a:xfrm>
            <a:off x="1127825" y="6565988"/>
            <a:ext cx="16193100" cy="1154700"/>
          </a:xfrm>
          <a:prstGeom prst="rect">
            <a:avLst/>
          </a:prstGeom>
          <a:noFill/>
          <a:ln>
            <a:noFill/>
          </a:ln>
        </p:spPr>
        <p:txBody>
          <a:bodyPr anchorCtr="0" anchor="t" bIns="0" lIns="0" spcFirstLastPara="1" rIns="0" wrap="square" tIns="0">
            <a:noAutofit/>
          </a:bodyPr>
          <a:lstStyle/>
          <a:p>
            <a:pPr indent="-419100" lvl="0" marL="457200" marR="0" rtl="0" algn="l">
              <a:lnSpc>
                <a:spcPct val="150044"/>
              </a:lnSpc>
              <a:spcBef>
                <a:spcPts val="0"/>
              </a:spcBef>
              <a:spcAft>
                <a:spcPts val="0"/>
              </a:spcAft>
              <a:buClr>
                <a:srgbClr val="101111"/>
              </a:buClr>
              <a:buSzPts val="3000"/>
              <a:buFont typeface="Times New Roman"/>
              <a:buChar char="●"/>
            </a:pPr>
            <a:r>
              <a:rPr i="0" lang="en-US" sz="3000" u="none" cap="none" strike="noStrike">
                <a:solidFill>
                  <a:srgbClr val="101111"/>
                </a:solidFill>
                <a:latin typeface="Times New Roman"/>
                <a:ea typeface="Times New Roman"/>
                <a:cs typeface="Times New Roman"/>
                <a:sym typeface="Times New Roman"/>
              </a:rPr>
              <a:t>The purpose of astrology was to inform the individual of the course of his life on the basis of the positions of the planets and zodiacal signs  at the moment of his birth or conception.</a:t>
            </a:r>
            <a:endParaRPr sz="3000">
              <a:latin typeface="Times New Roman"/>
              <a:ea typeface="Times New Roman"/>
              <a:cs typeface="Times New Roman"/>
              <a:sym typeface="Times New Roman"/>
            </a:endParaRPr>
          </a:p>
        </p:txBody>
      </p:sp>
      <p:sp>
        <p:nvSpPr>
          <p:cNvPr id="101" name="Google Shape;101;p14"/>
          <p:cNvSpPr txBox="1"/>
          <p:nvPr/>
        </p:nvSpPr>
        <p:spPr>
          <a:xfrm>
            <a:off x="1127820" y="8070200"/>
            <a:ext cx="15555600" cy="1154700"/>
          </a:xfrm>
          <a:prstGeom prst="rect">
            <a:avLst/>
          </a:prstGeom>
          <a:noFill/>
          <a:ln>
            <a:noFill/>
          </a:ln>
        </p:spPr>
        <p:txBody>
          <a:bodyPr anchorCtr="0" anchor="t" bIns="0" lIns="0" spcFirstLastPara="1" rIns="0" wrap="square" tIns="0">
            <a:noAutofit/>
          </a:bodyPr>
          <a:lstStyle/>
          <a:p>
            <a:pPr indent="-419100" lvl="0" marL="457200" marR="0" rtl="0" algn="l">
              <a:lnSpc>
                <a:spcPct val="150044"/>
              </a:lnSpc>
              <a:spcBef>
                <a:spcPts val="0"/>
              </a:spcBef>
              <a:spcAft>
                <a:spcPts val="0"/>
              </a:spcAft>
              <a:buClr>
                <a:srgbClr val="101111"/>
              </a:buClr>
              <a:buSzPts val="3000"/>
              <a:buFont typeface="Times New Roman"/>
              <a:buChar char="●"/>
            </a:pPr>
            <a:r>
              <a:rPr i="0" lang="en-US" sz="3000" u="none" cap="none" strike="noStrike">
                <a:solidFill>
                  <a:srgbClr val="101111"/>
                </a:solidFill>
                <a:latin typeface="Times New Roman"/>
                <a:ea typeface="Times New Roman"/>
                <a:cs typeface="Times New Roman"/>
                <a:sym typeface="Times New Roman"/>
              </a:rPr>
              <a:t> Aries, Taurus, Gemini, Cancer, Leo, Virgo, Libra, Scorpio, Sagittarius, Capricorn, Aquarius, and Pisces.</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105" name="Shape 105"/>
        <p:cNvGrpSpPr/>
        <p:nvPr/>
      </p:nvGrpSpPr>
      <p:grpSpPr>
        <a:xfrm>
          <a:off x="0" y="0"/>
          <a:ext cx="0" cy="0"/>
          <a:chOff x="0" y="0"/>
          <a:chExt cx="0" cy="0"/>
        </a:xfrm>
      </p:grpSpPr>
      <p:pic>
        <p:nvPicPr>
          <p:cNvPr id="106" name="Google Shape;106;p15"/>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107" name="Google Shape;107;p15"/>
          <p:cNvPicPr preferRelativeResize="0"/>
          <p:nvPr/>
        </p:nvPicPr>
        <p:blipFill>
          <a:blip r:embed="rId4">
            <a:alphaModFix/>
          </a:blip>
          <a:stretch>
            <a:fillRect/>
          </a:stretch>
        </p:blipFill>
        <p:spPr>
          <a:xfrm>
            <a:off x="0" y="0"/>
            <a:ext cx="2529324" cy="2529324"/>
          </a:xfrm>
          <a:prstGeom prst="rect">
            <a:avLst/>
          </a:prstGeom>
          <a:noFill/>
          <a:ln>
            <a:noFill/>
          </a:ln>
        </p:spPr>
      </p:pic>
      <p:sp>
        <p:nvSpPr>
          <p:cNvPr id="108" name="Google Shape;108;p15"/>
          <p:cNvSpPr txBox="1"/>
          <p:nvPr/>
        </p:nvSpPr>
        <p:spPr>
          <a:xfrm>
            <a:off x="7639205" y="984463"/>
            <a:ext cx="3009600" cy="560400"/>
          </a:xfrm>
          <a:prstGeom prst="rect">
            <a:avLst/>
          </a:prstGeom>
          <a:noFill/>
          <a:ln>
            <a:noFill/>
          </a:ln>
        </p:spPr>
        <p:txBody>
          <a:bodyPr anchorCtr="0" anchor="t" bIns="0" lIns="0" spcFirstLastPara="1" rIns="0" wrap="square" tIns="0">
            <a:spAutoFit/>
          </a:bodyPr>
          <a:lstStyle/>
          <a:p>
            <a:pPr indent="0" lvl="0" marL="0" marR="0" rtl="0" algn="just">
              <a:lnSpc>
                <a:spcPct val="90997"/>
              </a:lnSpc>
              <a:spcBef>
                <a:spcPts val="0"/>
              </a:spcBef>
              <a:spcAft>
                <a:spcPts val="0"/>
              </a:spcAft>
              <a:buNone/>
            </a:pPr>
            <a:r>
              <a:rPr b="1" i="0" lang="en-US" sz="4000" u="none" cap="none" strike="noStrike">
                <a:solidFill>
                  <a:srgbClr val="101111"/>
                </a:solidFill>
                <a:latin typeface="Times New Roman"/>
                <a:ea typeface="Times New Roman"/>
                <a:cs typeface="Times New Roman"/>
                <a:sym typeface="Times New Roman"/>
              </a:rPr>
              <a:t>ABSTRACT</a:t>
            </a:r>
            <a:endParaRPr b="1" sz="4000">
              <a:latin typeface="Times New Roman"/>
              <a:ea typeface="Times New Roman"/>
              <a:cs typeface="Times New Roman"/>
              <a:sym typeface="Times New Roman"/>
            </a:endParaRPr>
          </a:p>
        </p:txBody>
      </p:sp>
      <p:sp>
        <p:nvSpPr>
          <p:cNvPr id="109" name="Google Shape;109;p15"/>
          <p:cNvSpPr txBox="1"/>
          <p:nvPr/>
        </p:nvSpPr>
        <p:spPr>
          <a:xfrm>
            <a:off x="1317350" y="3429000"/>
            <a:ext cx="16000800" cy="6802500"/>
          </a:xfrm>
          <a:prstGeom prst="rect">
            <a:avLst/>
          </a:prstGeom>
          <a:noFill/>
          <a:ln>
            <a:noFill/>
          </a:ln>
        </p:spPr>
        <p:txBody>
          <a:bodyPr anchorCtr="0" anchor="t" bIns="0" lIns="0" spcFirstLastPara="1" rIns="0" wrap="square" tIns="0">
            <a:spAutoFit/>
          </a:bodyPr>
          <a:lstStyle/>
          <a:p>
            <a:pPr indent="0" lvl="0" marL="0" marR="0" rtl="0" algn="just">
              <a:lnSpc>
                <a:spcPct val="150021"/>
              </a:lnSpc>
              <a:spcBef>
                <a:spcPts val="0"/>
              </a:spcBef>
              <a:spcAft>
                <a:spcPts val="0"/>
              </a:spcAft>
              <a:buNone/>
            </a:pPr>
            <a:r>
              <a:rPr lang="en-US" sz="3000">
                <a:solidFill>
                  <a:srgbClr val="0F0F0F"/>
                </a:solidFill>
                <a:latin typeface="Times New Roman"/>
                <a:ea typeface="Times New Roman"/>
                <a:cs typeface="Times New Roman"/>
                <a:sym typeface="Times New Roman"/>
              </a:rPr>
              <a:t>This program, built using Python and Tkinter, introduces a fun and interactive experience for users seeking daily astrology insights based on their moon signs. The application features a simple graphical user interface with a dropdown menu for selecting moon signs, a button to generate personalized comments, and a display area for presenting the astrology insights. The comments, randomly selected from a diverse pool, cover a range of topics from personal growth to career guidance. The program's modular design allows for easy expansion and potential integration with real-time astrological data or additional features</a:t>
            </a:r>
            <a:endParaRPr sz="2307" cap="none" strike="noStrike">
              <a:solidFill>
                <a:srgbClr val="101111"/>
              </a:solidFill>
              <a:latin typeface="Times New Roman"/>
              <a:ea typeface="Times New Roman"/>
              <a:cs typeface="Times New Roman"/>
              <a:sym typeface="Times New Roman"/>
            </a:endParaRPr>
          </a:p>
          <a:p>
            <a:pPr indent="0" lvl="0" marL="0" marR="0" rtl="0" algn="just">
              <a:lnSpc>
                <a:spcPct val="150021"/>
              </a:lnSpc>
              <a:spcBef>
                <a:spcPts val="0"/>
              </a:spcBef>
              <a:spcAft>
                <a:spcPts val="0"/>
              </a:spcAft>
              <a:buNone/>
            </a:pPr>
            <a:r>
              <a:t/>
            </a:r>
            <a:endParaRPr sz="2307">
              <a:solidFill>
                <a:srgbClr val="101111"/>
              </a:solidFill>
              <a:latin typeface="Red Hat Display"/>
              <a:ea typeface="Red Hat Display"/>
              <a:cs typeface="Red Hat Display"/>
              <a:sym typeface="Red Hat Display"/>
            </a:endParaRPr>
          </a:p>
          <a:p>
            <a:pPr indent="0" lvl="0" marL="0" marR="0" rtl="0" algn="just">
              <a:lnSpc>
                <a:spcPct val="150021"/>
              </a:lnSpc>
              <a:spcBef>
                <a:spcPts val="0"/>
              </a:spcBef>
              <a:spcAft>
                <a:spcPts val="0"/>
              </a:spcAft>
              <a:buNone/>
            </a:pPr>
            <a:r>
              <a:rPr b="1" lang="en-US" sz="2307">
                <a:solidFill>
                  <a:srgbClr val="101111"/>
                </a:solidFill>
                <a:latin typeface="Red Hat Display"/>
                <a:ea typeface="Red Hat Display"/>
                <a:cs typeface="Red Hat Display"/>
                <a:sym typeface="Red Hat Display"/>
              </a:rPr>
              <a:t>key words:</a:t>
            </a:r>
            <a:endParaRPr b="1" sz="2307">
              <a:solidFill>
                <a:srgbClr val="101111"/>
              </a:solidFill>
              <a:latin typeface="Red Hat Display"/>
              <a:ea typeface="Red Hat Display"/>
              <a:cs typeface="Red Hat Display"/>
              <a:sym typeface="Red Hat Display"/>
            </a:endParaRPr>
          </a:p>
          <a:p>
            <a:pPr indent="0" lvl="0" marL="0" marR="0" rtl="0" algn="just">
              <a:lnSpc>
                <a:spcPct val="150021"/>
              </a:lnSpc>
              <a:spcBef>
                <a:spcPts val="0"/>
              </a:spcBef>
              <a:spcAft>
                <a:spcPts val="0"/>
              </a:spcAft>
              <a:buNone/>
            </a:pPr>
            <a:r>
              <a:rPr lang="en-US" sz="2307">
                <a:solidFill>
                  <a:srgbClr val="101111"/>
                </a:solidFill>
                <a:latin typeface="Red Hat Display"/>
                <a:ea typeface="Red Hat Display"/>
                <a:cs typeface="Red Hat Display"/>
                <a:sym typeface="Red Hat Display"/>
              </a:rPr>
              <a:t>python Tkinter, GIU, dropdown, comments, astrological data</a:t>
            </a:r>
            <a:endParaRPr b="0" i="0" sz="2307" u="none" cap="none" strike="noStrike">
              <a:solidFill>
                <a:srgbClr val="101111"/>
              </a:solidFill>
              <a:latin typeface="Red Hat Display"/>
              <a:ea typeface="Red Hat Display"/>
              <a:cs typeface="Red Hat Display"/>
              <a:sym typeface="Red Hat Display"/>
            </a:endParaRPr>
          </a:p>
          <a:p>
            <a:pPr indent="0" lvl="0" marL="0" marR="0" rtl="0" algn="just">
              <a:lnSpc>
                <a:spcPct val="150021"/>
              </a:lnSpc>
              <a:spcBef>
                <a:spcPts val="0"/>
              </a:spcBef>
              <a:spcAft>
                <a:spcPts val="0"/>
              </a:spcAft>
              <a:buNone/>
            </a:pPr>
            <a:r>
              <a:t/>
            </a:r>
            <a:endParaRPr b="0" i="0" sz="2307" u="none" cap="none" strike="noStrike">
              <a:solidFill>
                <a:srgbClr val="101111"/>
              </a:solidFill>
              <a:latin typeface="Red Hat Display"/>
              <a:ea typeface="Red Hat Display"/>
              <a:cs typeface="Red Hat Display"/>
              <a:sym typeface="Red Hat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113" name="Shape 113"/>
        <p:cNvGrpSpPr/>
        <p:nvPr/>
      </p:nvGrpSpPr>
      <p:grpSpPr>
        <a:xfrm>
          <a:off x="0" y="0"/>
          <a:ext cx="0" cy="0"/>
          <a:chOff x="0" y="0"/>
          <a:chExt cx="0" cy="0"/>
        </a:xfrm>
      </p:grpSpPr>
      <p:pic>
        <p:nvPicPr>
          <p:cNvPr id="114" name="Google Shape;114;p16"/>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115" name="Google Shape;115;p16"/>
          <p:cNvPicPr preferRelativeResize="0"/>
          <p:nvPr/>
        </p:nvPicPr>
        <p:blipFill>
          <a:blip r:embed="rId4">
            <a:alphaModFix/>
          </a:blip>
          <a:stretch>
            <a:fillRect/>
          </a:stretch>
        </p:blipFill>
        <p:spPr>
          <a:xfrm>
            <a:off x="0" y="0"/>
            <a:ext cx="2529324" cy="2529324"/>
          </a:xfrm>
          <a:prstGeom prst="rect">
            <a:avLst/>
          </a:prstGeom>
          <a:noFill/>
          <a:ln>
            <a:noFill/>
          </a:ln>
        </p:spPr>
      </p:pic>
      <p:sp>
        <p:nvSpPr>
          <p:cNvPr id="116" name="Google Shape;116;p16"/>
          <p:cNvSpPr txBox="1"/>
          <p:nvPr/>
        </p:nvSpPr>
        <p:spPr>
          <a:xfrm>
            <a:off x="1783481" y="1416675"/>
            <a:ext cx="13975200" cy="569400"/>
          </a:xfrm>
          <a:prstGeom prst="rect">
            <a:avLst/>
          </a:prstGeom>
          <a:noFill/>
          <a:ln>
            <a:noFill/>
          </a:ln>
        </p:spPr>
        <p:txBody>
          <a:bodyPr anchorCtr="0" anchor="t" bIns="0" lIns="0" spcFirstLastPara="1" rIns="0" wrap="square" tIns="0">
            <a:spAutoFit/>
          </a:bodyPr>
          <a:lstStyle/>
          <a:p>
            <a:pPr indent="0" lvl="0" marL="0" marR="0" rtl="0" algn="ctr">
              <a:lnSpc>
                <a:spcPct val="90996"/>
              </a:lnSpc>
              <a:spcBef>
                <a:spcPts val="0"/>
              </a:spcBef>
              <a:spcAft>
                <a:spcPts val="0"/>
              </a:spcAft>
              <a:buNone/>
            </a:pPr>
            <a:r>
              <a:rPr b="1" i="0" lang="en-US" sz="4065" u="none" cap="none" strike="noStrike">
                <a:solidFill>
                  <a:srgbClr val="101111"/>
                </a:solidFill>
                <a:latin typeface="Times New Roman"/>
                <a:ea typeface="Times New Roman"/>
                <a:cs typeface="Times New Roman"/>
                <a:sym typeface="Times New Roman"/>
              </a:rPr>
              <a:t>HARDWARE AND SOFTWARE REQUIREMENTS</a:t>
            </a:r>
            <a:endParaRPr b="1" sz="1600">
              <a:latin typeface="Times New Roman"/>
              <a:ea typeface="Times New Roman"/>
              <a:cs typeface="Times New Roman"/>
              <a:sym typeface="Times New Roman"/>
            </a:endParaRPr>
          </a:p>
        </p:txBody>
      </p:sp>
      <p:sp>
        <p:nvSpPr>
          <p:cNvPr id="117" name="Google Shape;117;p16"/>
          <p:cNvSpPr txBox="1"/>
          <p:nvPr/>
        </p:nvSpPr>
        <p:spPr>
          <a:xfrm>
            <a:off x="779325" y="4040900"/>
            <a:ext cx="17577900" cy="56643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Clr>
                <a:schemeClr val="dk1"/>
              </a:buClr>
              <a:buSzPts val="3200"/>
              <a:buFont typeface="Calibri"/>
              <a:buChar char="●"/>
            </a:pPr>
            <a:r>
              <a:rPr b="1" lang="en-US" sz="3400">
                <a:solidFill>
                  <a:schemeClr val="dk1"/>
                </a:solidFill>
                <a:latin typeface="Calibri"/>
                <a:ea typeface="Calibri"/>
                <a:cs typeface="Calibri"/>
                <a:sym typeface="Calibri"/>
              </a:rPr>
              <a:t>HARDWARE: Processo:</a:t>
            </a:r>
            <a:r>
              <a:rPr lang="en-US" sz="3400">
                <a:solidFill>
                  <a:schemeClr val="dk1"/>
                </a:solidFill>
                <a:latin typeface="Calibri"/>
                <a:ea typeface="Calibri"/>
                <a:cs typeface="Calibri"/>
                <a:sym typeface="Calibri"/>
              </a:rPr>
              <a:t>r</a:t>
            </a:r>
            <a:r>
              <a:rPr lang="en-US" sz="3200">
                <a:solidFill>
                  <a:schemeClr val="dk1"/>
                </a:solidFill>
                <a:latin typeface="Calibri"/>
                <a:ea typeface="Calibri"/>
                <a:cs typeface="Calibri"/>
                <a:sym typeface="Calibri"/>
              </a:rPr>
              <a:t>11th Gen Intel(R) Core(TM) i5-11400F @ 2.60GHz   2.59 GHz </a:t>
            </a:r>
            <a:endParaRPr sz="3200">
              <a:solidFill>
                <a:schemeClr val="dk1"/>
              </a:solidFill>
              <a:latin typeface="Calibri"/>
              <a:ea typeface="Calibri"/>
              <a:cs typeface="Calibri"/>
              <a:sym typeface="Calibri"/>
            </a:endParaRPr>
          </a:p>
          <a:p>
            <a:pPr indent="0" lvl="0" marL="457200" rtl="0" algn="l">
              <a:spcBef>
                <a:spcPts val="0"/>
              </a:spcBef>
              <a:spcAft>
                <a:spcPts val="0"/>
              </a:spcAft>
              <a:buNone/>
            </a:pPr>
            <a:r>
              <a:rPr lang="en-US" sz="3200">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System type:</a:t>
            </a:r>
            <a:r>
              <a:rPr lang="en-US" sz="3200">
                <a:solidFill>
                  <a:schemeClr val="dk1"/>
                </a:solidFill>
                <a:latin typeface="Calibri"/>
                <a:ea typeface="Calibri"/>
                <a:cs typeface="Calibri"/>
                <a:sym typeface="Calibri"/>
              </a:rPr>
              <a:t>64-based processor</a:t>
            </a:r>
            <a:endParaRPr sz="3200">
              <a:solidFill>
                <a:schemeClr val="dk1"/>
              </a:solidFill>
              <a:latin typeface="Calibri"/>
              <a:ea typeface="Calibri"/>
              <a:cs typeface="Calibri"/>
              <a:sym typeface="Calibri"/>
            </a:endParaRPr>
          </a:p>
          <a:p>
            <a:pPr indent="0" lvl="0" marL="457200" rtl="0" algn="l">
              <a:spcBef>
                <a:spcPts val="0"/>
              </a:spcBef>
              <a:spcAft>
                <a:spcPts val="0"/>
              </a:spcAft>
              <a:buNone/>
            </a:pPr>
            <a:r>
              <a:rPr lang="en-US" sz="3200">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RAM:</a:t>
            </a:r>
            <a:r>
              <a:rPr lang="en-US" sz="3200">
                <a:solidFill>
                  <a:schemeClr val="dk1"/>
                </a:solidFill>
                <a:latin typeface="Calibri"/>
                <a:ea typeface="Calibri"/>
                <a:cs typeface="Calibri"/>
                <a:sym typeface="Calibri"/>
              </a:rPr>
              <a:t>16.0 GB (15.9 GB usable)</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 GPU:</a:t>
            </a:r>
            <a:r>
              <a:rPr lang="en-US" sz="3200">
                <a:solidFill>
                  <a:schemeClr val="dk1"/>
                </a:solidFill>
                <a:latin typeface="Calibri"/>
                <a:ea typeface="Calibri"/>
                <a:cs typeface="Calibri"/>
                <a:sym typeface="Calibri"/>
              </a:rPr>
              <a:t>NVIDIA GeForce GT 1030</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b="1" lang="en-US" sz="3400">
                <a:solidFill>
                  <a:schemeClr val="dk1"/>
                </a:solidFill>
                <a:latin typeface="Calibri"/>
                <a:ea typeface="Calibri"/>
                <a:cs typeface="Calibri"/>
                <a:sym typeface="Calibri"/>
              </a:rPr>
              <a:t>SOFTWARE: OS:</a:t>
            </a:r>
            <a:r>
              <a:rPr lang="en-US" sz="3400">
                <a:solidFill>
                  <a:schemeClr val="dk1"/>
                </a:solidFill>
                <a:latin typeface="Calibri"/>
                <a:ea typeface="Calibri"/>
                <a:cs typeface="Calibri"/>
                <a:sym typeface="Calibri"/>
              </a:rPr>
              <a:t>Windows 11 64 bit,</a:t>
            </a:r>
            <a:endParaRPr sz="3400">
              <a:solidFill>
                <a:schemeClr val="dk1"/>
              </a:solidFill>
              <a:latin typeface="Calibri"/>
              <a:ea typeface="Calibri"/>
              <a:cs typeface="Calibri"/>
              <a:sym typeface="Calibri"/>
            </a:endParaRPr>
          </a:p>
          <a:p>
            <a:pPr indent="0" lvl="0" marL="457200" rtl="0" algn="l">
              <a:spcBef>
                <a:spcPts val="0"/>
              </a:spcBef>
              <a:spcAft>
                <a:spcPts val="0"/>
              </a:spcAft>
              <a:buNone/>
            </a:pPr>
            <a:r>
              <a:rPr lang="en-US" sz="3200">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 Editor:</a:t>
            </a:r>
            <a:r>
              <a:rPr lang="en-US" sz="3200">
                <a:solidFill>
                  <a:schemeClr val="dk1"/>
                </a:solidFill>
                <a:latin typeface="Calibri"/>
                <a:ea typeface="Calibri"/>
                <a:cs typeface="Calibri"/>
                <a:sym typeface="Calibri"/>
              </a:rPr>
              <a:t>IDLE,Spyder,etc..</a:t>
            </a:r>
            <a:endParaRPr sz="3200">
              <a:solidFill>
                <a:schemeClr val="dk1"/>
              </a:solidFill>
              <a:latin typeface="Calibri"/>
              <a:ea typeface="Calibri"/>
              <a:cs typeface="Calibri"/>
              <a:sym typeface="Calibri"/>
            </a:endParaRPr>
          </a:p>
          <a:p>
            <a:pPr indent="0" lvl="0" marL="457200" rtl="0" algn="l">
              <a:spcBef>
                <a:spcPts val="0"/>
              </a:spcBef>
              <a:spcAft>
                <a:spcPts val="0"/>
              </a:spcAft>
              <a:buNone/>
            </a:pPr>
            <a:r>
              <a:rPr lang="en-US" sz="3200">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 SDK:</a:t>
            </a:r>
            <a:r>
              <a:rPr lang="en-US" sz="3200">
                <a:solidFill>
                  <a:schemeClr val="dk1"/>
                </a:solidFill>
                <a:latin typeface="Calibri"/>
                <a:ea typeface="Calibri"/>
                <a:cs typeface="Calibri"/>
                <a:sym typeface="Calibri"/>
              </a:rPr>
              <a:t>Python 3.11 version 6</a:t>
            </a:r>
            <a:endParaRPr sz="3200">
              <a:solidFill>
                <a:schemeClr val="dk1"/>
              </a:solidFill>
              <a:latin typeface="Calibri"/>
              <a:ea typeface="Calibri"/>
              <a:cs typeface="Calibri"/>
              <a:sym typeface="Calibri"/>
            </a:endParaRPr>
          </a:p>
          <a:p>
            <a:pPr indent="0" lvl="0" marL="457200" rtl="0" algn="l">
              <a:spcBef>
                <a:spcPts val="0"/>
              </a:spcBef>
              <a:spcAft>
                <a:spcPts val="0"/>
              </a:spcAft>
              <a:buNone/>
            </a:pPr>
            <a:r>
              <a:rPr lang="en-US" sz="3200">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     </a:t>
            </a:r>
            <a:endParaRPr b="1" sz="3200">
              <a:solidFill>
                <a:schemeClr val="dk1"/>
              </a:solidFill>
              <a:latin typeface="Calibri"/>
              <a:ea typeface="Calibri"/>
              <a:cs typeface="Calibri"/>
              <a:sym typeface="Calibri"/>
            </a:endParaRPr>
          </a:p>
          <a:p>
            <a:pPr indent="0" lvl="0" marL="457200" rtl="0" algn="l">
              <a:spcBef>
                <a:spcPts val="0"/>
              </a:spcBef>
              <a:spcAft>
                <a:spcPts val="0"/>
              </a:spcAft>
              <a:buNone/>
            </a:pP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121" name="Shape 121"/>
        <p:cNvGrpSpPr/>
        <p:nvPr/>
      </p:nvGrpSpPr>
      <p:grpSpPr>
        <a:xfrm>
          <a:off x="0" y="0"/>
          <a:ext cx="0" cy="0"/>
          <a:chOff x="0" y="0"/>
          <a:chExt cx="0" cy="0"/>
        </a:xfrm>
      </p:grpSpPr>
      <p:pic>
        <p:nvPicPr>
          <p:cNvPr id="122" name="Google Shape;122;p17"/>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123" name="Google Shape;123;p17"/>
          <p:cNvPicPr preferRelativeResize="0"/>
          <p:nvPr/>
        </p:nvPicPr>
        <p:blipFill>
          <a:blip r:embed="rId4">
            <a:alphaModFix/>
          </a:blip>
          <a:stretch>
            <a:fillRect/>
          </a:stretch>
        </p:blipFill>
        <p:spPr>
          <a:xfrm>
            <a:off x="0" y="0"/>
            <a:ext cx="2529324" cy="2529324"/>
          </a:xfrm>
          <a:prstGeom prst="rect">
            <a:avLst/>
          </a:prstGeom>
          <a:noFill/>
          <a:ln>
            <a:noFill/>
          </a:ln>
        </p:spPr>
      </p:pic>
      <p:sp>
        <p:nvSpPr>
          <p:cNvPr id="124" name="Google Shape;124;p17"/>
          <p:cNvSpPr txBox="1"/>
          <p:nvPr/>
        </p:nvSpPr>
        <p:spPr>
          <a:xfrm>
            <a:off x="6731250" y="984604"/>
            <a:ext cx="4825500" cy="560100"/>
          </a:xfrm>
          <a:prstGeom prst="rect">
            <a:avLst/>
          </a:prstGeom>
          <a:noFill/>
          <a:ln>
            <a:noFill/>
          </a:ln>
        </p:spPr>
        <p:txBody>
          <a:bodyPr anchorCtr="0" anchor="t" bIns="0" lIns="0" spcFirstLastPara="1" rIns="0" wrap="square" tIns="0">
            <a:spAutoFit/>
          </a:bodyPr>
          <a:lstStyle/>
          <a:p>
            <a:pPr indent="0" lvl="0" marL="0" marR="0" rtl="0" algn="ctr">
              <a:lnSpc>
                <a:spcPct val="90990"/>
              </a:lnSpc>
              <a:spcBef>
                <a:spcPts val="0"/>
              </a:spcBef>
              <a:spcAft>
                <a:spcPts val="0"/>
              </a:spcAft>
              <a:buNone/>
            </a:pPr>
            <a:r>
              <a:rPr b="1" i="0" lang="en-US" sz="4000" u="none" cap="none" strike="noStrike">
                <a:solidFill>
                  <a:srgbClr val="101111"/>
                </a:solidFill>
                <a:latin typeface="Times New Roman"/>
                <a:ea typeface="Times New Roman"/>
                <a:cs typeface="Times New Roman"/>
                <a:sym typeface="Times New Roman"/>
              </a:rPr>
              <a:t>EXISTING SYSTEM</a:t>
            </a:r>
            <a:endParaRPr b="1" sz="4000">
              <a:latin typeface="Times New Roman"/>
              <a:ea typeface="Times New Roman"/>
              <a:cs typeface="Times New Roman"/>
              <a:sym typeface="Times New Roman"/>
            </a:endParaRPr>
          </a:p>
        </p:txBody>
      </p:sp>
      <p:sp>
        <p:nvSpPr>
          <p:cNvPr id="125" name="Google Shape;125;p17"/>
          <p:cNvSpPr txBox="1"/>
          <p:nvPr/>
        </p:nvSpPr>
        <p:spPr>
          <a:xfrm>
            <a:off x="812851" y="3429000"/>
            <a:ext cx="16662300" cy="4047300"/>
          </a:xfrm>
          <a:prstGeom prst="rect">
            <a:avLst/>
          </a:prstGeom>
          <a:noFill/>
          <a:ln>
            <a:noFill/>
          </a:ln>
        </p:spPr>
        <p:txBody>
          <a:bodyPr anchorCtr="0" anchor="t" bIns="0" lIns="0" spcFirstLastPara="1" rIns="0" wrap="square" tIns="0">
            <a:spAutoFit/>
          </a:bodyPr>
          <a:lstStyle/>
          <a:p>
            <a:pPr indent="-425005" lvl="0" marL="457200" marR="0" rtl="0" algn="just">
              <a:lnSpc>
                <a:spcPct val="150017"/>
              </a:lnSpc>
              <a:spcBef>
                <a:spcPts val="0"/>
              </a:spcBef>
              <a:spcAft>
                <a:spcPts val="0"/>
              </a:spcAft>
              <a:buClr>
                <a:srgbClr val="101111"/>
              </a:buClr>
              <a:buSzPts val="3093"/>
              <a:buFont typeface="Times New Roman"/>
              <a:buChar char="●"/>
            </a:pPr>
            <a:r>
              <a:rPr i="0" lang="en-US" sz="3093" u="none" cap="none" strike="noStrike">
                <a:solidFill>
                  <a:srgbClr val="101111"/>
                </a:solidFill>
                <a:latin typeface="Times New Roman"/>
                <a:ea typeface="Times New Roman"/>
                <a:cs typeface="Times New Roman"/>
                <a:sym typeface="Times New Roman"/>
              </a:rPr>
              <a:t>In the existing astrology system, users commonly receive generic daily horoscopes that are not specific to their moon signs. </a:t>
            </a:r>
            <a:endParaRPr i="0" sz="3093" u="none" cap="none" strike="noStrike">
              <a:solidFill>
                <a:srgbClr val="101111"/>
              </a:solidFill>
              <a:latin typeface="Times New Roman"/>
              <a:ea typeface="Times New Roman"/>
              <a:cs typeface="Times New Roman"/>
              <a:sym typeface="Times New Roman"/>
            </a:endParaRPr>
          </a:p>
          <a:p>
            <a:pPr indent="-425005" lvl="0" marL="457200" marR="0" rtl="0" algn="just">
              <a:lnSpc>
                <a:spcPct val="150017"/>
              </a:lnSpc>
              <a:spcBef>
                <a:spcPts val="0"/>
              </a:spcBef>
              <a:spcAft>
                <a:spcPts val="0"/>
              </a:spcAft>
              <a:buClr>
                <a:srgbClr val="101111"/>
              </a:buClr>
              <a:buSzPts val="3093"/>
              <a:buFont typeface="Times New Roman"/>
              <a:buChar char="●"/>
            </a:pPr>
            <a:r>
              <a:rPr i="0" lang="en-US" sz="3093" u="none" cap="none" strike="noStrike">
                <a:solidFill>
                  <a:srgbClr val="101111"/>
                </a:solidFill>
                <a:latin typeface="Times New Roman"/>
                <a:ea typeface="Times New Roman"/>
                <a:cs typeface="Times New Roman"/>
                <a:sym typeface="Times New Roman"/>
              </a:rPr>
              <a:t>For instance, a user with a Taurus moon sign might receive the same horoscope as someone with a Sagittarius moon sign. </a:t>
            </a:r>
            <a:endParaRPr i="0" sz="3093" u="none" cap="none" strike="noStrike">
              <a:solidFill>
                <a:srgbClr val="101111"/>
              </a:solidFill>
              <a:latin typeface="Times New Roman"/>
              <a:ea typeface="Times New Roman"/>
              <a:cs typeface="Times New Roman"/>
              <a:sym typeface="Times New Roman"/>
            </a:endParaRPr>
          </a:p>
          <a:p>
            <a:pPr indent="-425005" lvl="0" marL="457200" marR="0" rtl="0" algn="just">
              <a:lnSpc>
                <a:spcPct val="150017"/>
              </a:lnSpc>
              <a:spcBef>
                <a:spcPts val="0"/>
              </a:spcBef>
              <a:spcAft>
                <a:spcPts val="0"/>
              </a:spcAft>
              <a:buClr>
                <a:srgbClr val="101111"/>
              </a:buClr>
              <a:buSzPts val="3093"/>
              <a:buFont typeface="Times New Roman"/>
              <a:buChar char="●"/>
            </a:pPr>
            <a:r>
              <a:rPr i="0" lang="en-US" sz="3093" u="none" cap="none" strike="noStrike">
                <a:solidFill>
                  <a:srgbClr val="101111"/>
                </a:solidFill>
                <a:latin typeface="Times New Roman"/>
                <a:ea typeface="Times New Roman"/>
                <a:cs typeface="Times New Roman"/>
                <a:sym typeface="Times New Roman"/>
              </a:rPr>
              <a:t>This lack of personalization often leads to less accurate and meaningful astrological guidance, as the insights are not tailored to the individual characteristics associated with each moon sign</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129" name="Shape 129"/>
        <p:cNvGrpSpPr/>
        <p:nvPr/>
      </p:nvGrpSpPr>
      <p:grpSpPr>
        <a:xfrm>
          <a:off x="0" y="0"/>
          <a:ext cx="0" cy="0"/>
          <a:chOff x="0" y="0"/>
          <a:chExt cx="0" cy="0"/>
        </a:xfrm>
      </p:grpSpPr>
      <p:pic>
        <p:nvPicPr>
          <p:cNvPr id="130" name="Google Shape;130;p18"/>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131" name="Google Shape;131;p18"/>
          <p:cNvPicPr preferRelativeResize="0"/>
          <p:nvPr/>
        </p:nvPicPr>
        <p:blipFill>
          <a:blip r:embed="rId4">
            <a:alphaModFix/>
          </a:blip>
          <a:stretch>
            <a:fillRect/>
          </a:stretch>
        </p:blipFill>
        <p:spPr>
          <a:xfrm>
            <a:off x="0" y="0"/>
            <a:ext cx="2529324" cy="2529324"/>
          </a:xfrm>
          <a:prstGeom prst="rect">
            <a:avLst/>
          </a:prstGeom>
          <a:noFill/>
          <a:ln>
            <a:noFill/>
          </a:ln>
        </p:spPr>
      </p:pic>
      <p:sp>
        <p:nvSpPr>
          <p:cNvPr id="132" name="Google Shape;132;p18"/>
          <p:cNvSpPr txBox="1"/>
          <p:nvPr/>
        </p:nvSpPr>
        <p:spPr>
          <a:xfrm>
            <a:off x="5194982" y="811441"/>
            <a:ext cx="8186100" cy="560400"/>
          </a:xfrm>
          <a:prstGeom prst="rect">
            <a:avLst/>
          </a:prstGeom>
          <a:noFill/>
          <a:ln>
            <a:noFill/>
          </a:ln>
        </p:spPr>
        <p:txBody>
          <a:bodyPr anchorCtr="0" anchor="t" bIns="0" lIns="0" spcFirstLastPara="1" rIns="0" wrap="square" tIns="0">
            <a:spAutoFit/>
          </a:bodyPr>
          <a:lstStyle/>
          <a:p>
            <a:pPr indent="0" lvl="0" marL="0" marR="0" rtl="0" algn="ctr">
              <a:lnSpc>
                <a:spcPct val="90994"/>
              </a:lnSpc>
              <a:spcBef>
                <a:spcPts val="0"/>
              </a:spcBef>
              <a:spcAft>
                <a:spcPts val="0"/>
              </a:spcAft>
              <a:buNone/>
            </a:pPr>
            <a:r>
              <a:rPr b="1" i="0" lang="en-US" sz="4000" u="none" cap="none" strike="noStrike">
                <a:solidFill>
                  <a:srgbClr val="101111"/>
                </a:solidFill>
                <a:latin typeface="Times New Roman"/>
                <a:ea typeface="Times New Roman"/>
                <a:cs typeface="Times New Roman"/>
                <a:sym typeface="Times New Roman"/>
              </a:rPr>
              <a:t>PROPOSED SYSTEM</a:t>
            </a:r>
            <a:endParaRPr b="1" sz="4000">
              <a:latin typeface="Times New Roman"/>
              <a:ea typeface="Times New Roman"/>
              <a:cs typeface="Times New Roman"/>
              <a:sym typeface="Times New Roman"/>
            </a:endParaRPr>
          </a:p>
        </p:txBody>
      </p:sp>
      <p:sp>
        <p:nvSpPr>
          <p:cNvPr id="133" name="Google Shape;133;p18"/>
          <p:cNvSpPr txBox="1"/>
          <p:nvPr/>
        </p:nvSpPr>
        <p:spPr>
          <a:xfrm>
            <a:off x="375217" y="3792325"/>
            <a:ext cx="17841900" cy="4618200"/>
          </a:xfrm>
          <a:prstGeom prst="rect">
            <a:avLst/>
          </a:prstGeom>
          <a:noFill/>
          <a:ln>
            <a:noFill/>
          </a:ln>
        </p:spPr>
        <p:txBody>
          <a:bodyPr anchorCtr="0" anchor="t" bIns="0" lIns="0" spcFirstLastPara="1" rIns="0" wrap="square" tIns="0">
            <a:spAutoFit/>
          </a:bodyPr>
          <a:lstStyle/>
          <a:p>
            <a:pPr indent="-419100" lvl="0" marL="457200" marR="0" rtl="0" algn="just">
              <a:lnSpc>
                <a:spcPct val="150014"/>
              </a:lnSpc>
              <a:spcBef>
                <a:spcPts val="0"/>
              </a:spcBef>
              <a:spcAft>
                <a:spcPts val="0"/>
              </a:spcAft>
              <a:buClr>
                <a:srgbClr val="0F0F0F"/>
              </a:buClr>
              <a:buSzPts val="3000"/>
              <a:buFont typeface="Times New Roman"/>
              <a:buChar char="●"/>
            </a:pPr>
            <a:r>
              <a:rPr lang="en-US" sz="3000">
                <a:solidFill>
                  <a:srgbClr val="0F0F0F"/>
                </a:solidFill>
                <a:latin typeface="Times New Roman"/>
                <a:ea typeface="Times New Roman"/>
                <a:cs typeface="Times New Roman"/>
                <a:sym typeface="Times New Roman"/>
              </a:rPr>
              <a:t>The proposed system is an interactive Astrology Comments GUI program developed using Python and Tkinter.</a:t>
            </a:r>
            <a:endParaRPr sz="3000">
              <a:solidFill>
                <a:srgbClr val="0F0F0F"/>
              </a:solidFill>
              <a:latin typeface="Times New Roman"/>
              <a:ea typeface="Times New Roman"/>
              <a:cs typeface="Times New Roman"/>
              <a:sym typeface="Times New Roman"/>
            </a:endParaRPr>
          </a:p>
          <a:p>
            <a:pPr indent="-419100" lvl="0" marL="457200" marR="0" rtl="0" algn="just">
              <a:lnSpc>
                <a:spcPct val="150014"/>
              </a:lnSpc>
              <a:spcBef>
                <a:spcPts val="0"/>
              </a:spcBef>
              <a:spcAft>
                <a:spcPts val="0"/>
              </a:spcAft>
              <a:buClr>
                <a:srgbClr val="0F0F0F"/>
              </a:buClr>
              <a:buSzPts val="3000"/>
              <a:buFont typeface="Times New Roman"/>
              <a:buChar char="●"/>
            </a:pPr>
            <a:r>
              <a:rPr lang="en-US" sz="3000">
                <a:solidFill>
                  <a:srgbClr val="0F0F0F"/>
                </a:solidFill>
                <a:latin typeface="Times New Roman"/>
                <a:ea typeface="Times New Roman"/>
                <a:cs typeface="Times New Roman"/>
                <a:sym typeface="Times New Roman"/>
              </a:rPr>
              <a:t> The purpose of this program is to provide users with personalized daily astrology insights based on their selected moon signs.</a:t>
            </a:r>
            <a:endParaRPr sz="3000">
              <a:solidFill>
                <a:srgbClr val="0F0F0F"/>
              </a:solidFill>
              <a:latin typeface="Times New Roman"/>
              <a:ea typeface="Times New Roman"/>
              <a:cs typeface="Times New Roman"/>
              <a:sym typeface="Times New Roman"/>
            </a:endParaRPr>
          </a:p>
          <a:p>
            <a:pPr indent="-419100" lvl="0" marL="457200" marR="0" rtl="0" algn="just">
              <a:lnSpc>
                <a:spcPct val="150014"/>
              </a:lnSpc>
              <a:spcBef>
                <a:spcPts val="0"/>
              </a:spcBef>
              <a:spcAft>
                <a:spcPts val="0"/>
              </a:spcAft>
              <a:buClr>
                <a:srgbClr val="0F0F0F"/>
              </a:buClr>
              <a:buSzPts val="3000"/>
              <a:buFont typeface="Times New Roman"/>
              <a:buChar char="●"/>
            </a:pPr>
            <a:r>
              <a:rPr lang="en-US" sz="3000">
                <a:solidFill>
                  <a:srgbClr val="0F0F0F"/>
                </a:solidFill>
                <a:latin typeface="Times New Roman"/>
                <a:ea typeface="Times New Roman"/>
                <a:cs typeface="Times New Roman"/>
                <a:sym typeface="Times New Roman"/>
              </a:rPr>
              <a:t> Users can easily navigate through the user-friendly interface, choose their moon sign from a dropdown menu, and receive a unique astrology comment by clicking a button.</a:t>
            </a:r>
            <a:endParaRPr sz="3000">
              <a:solidFill>
                <a:srgbClr val="0F0F0F"/>
              </a:solidFill>
              <a:latin typeface="Times New Roman"/>
              <a:ea typeface="Times New Roman"/>
              <a:cs typeface="Times New Roman"/>
              <a:sym typeface="Times New Roman"/>
            </a:endParaRPr>
          </a:p>
          <a:p>
            <a:pPr indent="-419100" lvl="0" marL="457200" marR="0" rtl="0" algn="just">
              <a:lnSpc>
                <a:spcPct val="150014"/>
              </a:lnSpc>
              <a:spcBef>
                <a:spcPts val="0"/>
              </a:spcBef>
              <a:spcAft>
                <a:spcPts val="0"/>
              </a:spcAft>
              <a:buClr>
                <a:srgbClr val="0F0F0F"/>
              </a:buClr>
              <a:buSzPts val="3000"/>
              <a:buFont typeface="Times New Roman"/>
              <a:buChar char="●"/>
            </a:pPr>
            <a:r>
              <a:rPr lang="en-US" sz="3000">
                <a:solidFill>
                  <a:srgbClr val="0F0F0F"/>
                </a:solidFill>
                <a:latin typeface="Times New Roman"/>
                <a:ea typeface="Times New Roman"/>
                <a:cs typeface="Times New Roman"/>
                <a:sym typeface="Times New Roman"/>
              </a:rPr>
              <a:t> The system aims to offer a simple, engaging, and fun experience, adding a touch of astrological curiosity to users' daily routines.</a:t>
            </a:r>
            <a:endParaRPr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137" name="Shape 137"/>
        <p:cNvGrpSpPr/>
        <p:nvPr/>
      </p:nvGrpSpPr>
      <p:grpSpPr>
        <a:xfrm>
          <a:off x="0" y="0"/>
          <a:ext cx="0" cy="0"/>
          <a:chOff x="0" y="0"/>
          <a:chExt cx="0" cy="0"/>
        </a:xfrm>
      </p:grpSpPr>
      <p:pic>
        <p:nvPicPr>
          <p:cNvPr id="138" name="Google Shape;138;p19"/>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139" name="Google Shape;139;p19"/>
          <p:cNvPicPr preferRelativeResize="0"/>
          <p:nvPr/>
        </p:nvPicPr>
        <p:blipFill>
          <a:blip r:embed="rId4">
            <a:alphaModFix/>
          </a:blip>
          <a:stretch>
            <a:fillRect/>
          </a:stretch>
        </p:blipFill>
        <p:spPr>
          <a:xfrm>
            <a:off x="0" y="0"/>
            <a:ext cx="2529324" cy="2529324"/>
          </a:xfrm>
          <a:prstGeom prst="rect">
            <a:avLst/>
          </a:prstGeom>
          <a:noFill/>
          <a:ln>
            <a:noFill/>
          </a:ln>
        </p:spPr>
      </p:pic>
      <p:sp>
        <p:nvSpPr>
          <p:cNvPr id="140" name="Google Shape;140;p19"/>
          <p:cNvSpPr/>
          <p:nvPr/>
        </p:nvSpPr>
        <p:spPr>
          <a:xfrm flipH="1" rot="10800000">
            <a:off x="4776544" y="2529316"/>
            <a:ext cx="2168723" cy="612664"/>
          </a:xfrm>
          <a:custGeom>
            <a:rect b="b" l="l" r="r" t="t"/>
            <a:pathLst>
              <a:path extrusionOk="0" h="612664" w="2168723">
                <a:moveTo>
                  <a:pt x="0" y="612664"/>
                </a:moveTo>
                <a:lnTo>
                  <a:pt x="2168723" y="612664"/>
                </a:lnTo>
                <a:lnTo>
                  <a:pt x="2168723" y="0"/>
                </a:lnTo>
                <a:lnTo>
                  <a:pt x="0" y="0"/>
                </a:lnTo>
                <a:lnTo>
                  <a:pt x="0" y="612664"/>
                </a:lnTo>
                <a:close/>
              </a:path>
            </a:pathLst>
          </a:custGeom>
          <a:blipFill rotWithShape="1">
            <a:blip r:embed="rId5">
              <a:alphaModFix/>
            </a:blip>
            <a:stretch>
              <a:fillRect b="0" l="0" r="0" t="0"/>
            </a:stretch>
          </a:blipFill>
          <a:ln>
            <a:noFill/>
          </a:ln>
        </p:spPr>
      </p:sp>
      <p:sp>
        <p:nvSpPr>
          <p:cNvPr id="141" name="Google Shape;141;p19"/>
          <p:cNvSpPr/>
          <p:nvPr/>
        </p:nvSpPr>
        <p:spPr>
          <a:xfrm>
            <a:off x="350465" y="3295855"/>
            <a:ext cx="5092725" cy="2341043"/>
          </a:xfrm>
          <a:custGeom>
            <a:rect b="b" l="l" r="r" t="t"/>
            <a:pathLst>
              <a:path extrusionOk="0" h="2341043" w="5092725">
                <a:moveTo>
                  <a:pt x="0" y="0"/>
                </a:moveTo>
                <a:lnTo>
                  <a:pt x="5092725" y="0"/>
                </a:lnTo>
                <a:lnTo>
                  <a:pt x="5092725" y="2341043"/>
                </a:lnTo>
                <a:lnTo>
                  <a:pt x="0" y="2341043"/>
                </a:lnTo>
                <a:lnTo>
                  <a:pt x="0" y="0"/>
                </a:lnTo>
                <a:close/>
              </a:path>
            </a:pathLst>
          </a:custGeom>
          <a:blipFill rotWithShape="1">
            <a:blip r:embed="rId6">
              <a:alphaModFix/>
            </a:blip>
            <a:stretch>
              <a:fillRect b="-999" l="0" r="0" t="0"/>
            </a:stretch>
          </a:blipFill>
          <a:ln>
            <a:noFill/>
          </a:ln>
        </p:spPr>
      </p:sp>
      <p:sp>
        <p:nvSpPr>
          <p:cNvPr id="142" name="Google Shape;142;p19"/>
          <p:cNvSpPr txBox="1"/>
          <p:nvPr/>
        </p:nvSpPr>
        <p:spPr>
          <a:xfrm>
            <a:off x="5843540" y="847966"/>
            <a:ext cx="6600900" cy="573900"/>
          </a:xfrm>
          <a:prstGeom prst="rect">
            <a:avLst/>
          </a:prstGeom>
          <a:noFill/>
          <a:ln>
            <a:noFill/>
          </a:ln>
        </p:spPr>
        <p:txBody>
          <a:bodyPr anchorCtr="0" anchor="t" bIns="0" lIns="0" spcFirstLastPara="1" rIns="0" wrap="square" tIns="0">
            <a:spAutoFit/>
          </a:bodyPr>
          <a:lstStyle/>
          <a:p>
            <a:pPr indent="0" lvl="0" marL="0" marR="0" rtl="0" algn="ctr">
              <a:lnSpc>
                <a:spcPct val="90995"/>
              </a:lnSpc>
              <a:spcBef>
                <a:spcPts val="0"/>
              </a:spcBef>
              <a:spcAft>
                <a:spcPts val="0"/>
              </a:spcAft>
              <a:buNone/>
            </a:pPr>
            <a:r>
              <a:rPr b="1" i="0" lang="en-US" sz="4098" u="none" cap="none" strike="noStrike">
                <a:solidFill>
                  <a:srgbClr val="101111"/>
                </a:solidFill>
                <a:latin typeface="Times New Roman"/>
                <a:ea typeface="Times New Roman"/>
                <a:cs typeface="Times New Roman"/>
                <a:sym typeface="Times New Roman"/>
              </a:rPr>
              <a:t>ARCHITECTURE</a:t>
            </a:r>
            <a:endParaRPr b="1" sz="1100">
              <a:latin typeface="Times New Roman"/>
              <a:ea typeface="Times New Roman"/>
              <a:cs typeface="Times New Roman"/>
              <a:sym typeface="Times New Roman"/>
            </a:endParaRPr>
          </a:p>
        </p:txBody>
      </p:sp>
      <p:sp>
        <p:nvSpPr>
          <p:cNvPr id="143" name="Google Shape;143;p19"/>
          <p:cNvSpPr txBox="1"/>
          <p:nvPr/>
        </p:nvSpPr>
        <p:spPr>
          <a:xfrm>
            <a:off x="0" y="6643075"/>
            <a:ext cx="5092800" cy="573900"/>
          </a:xfrm>
          <a:prstGeom prst="rect">
            <a:avLst/>
          </a:prstGeom>
          <a:noFill/>
          <a:ln>
            <a:noFill/>
          </a:ln>
        </p:spPr>
        <p:txBody>
          <a:bodyPr anchorCtr="0" anchor="t" bIns="0" lIns="0" spcFirstLastPara="1" rIns="0" wrap="square" tIns="0">
            <a:spAutoFit/>
          </a:bodyPr>
          <a:lstStyle/>
          <a:p>
            <a:pPr indent="0" lvl="0" marL="0" marR="0" rtl="0" algn="ctr">
              <a:lnSpc>
                <a:spcPct val="90995"/>
              </a:lnSpc>
              <a:spcBef>
                <a:spcPts val="0"/>
              </a:spcBef>
              <a:spcAft>
                <a:spcPts val="0"/>
              </a:spcAft>
              <a:buNone/>
            </a:pPr>
            <a:r>
              <a:rPr b="1" lang="en-US" sz="4098">
                <a:solidFill>
                  <a:srgbClr val="101111"/>
                </a:solidFill>
                <a:latin typeface="Times New Roman"/>
                <a:ea typeface="Times New Roman"/>
                <a:cs typeface="Times New Roman"/>
                <a:sym typeface="Times New Roman"/>
              </a:rPr>
              <a:t>I</a:t>
            </a:r>
            <a:r>
              <a:rPr b="1" i="0" lang="en-US" sz="4098" u="none" cap="none" strike="noStrike">
                <a:solidFill>
                  <a:srgbClr val="101111"/>
                </a:solidFill>
                <a:latin typeface="Times New Roman"/>
                <a:ea typeface="Times New Roman"/>
                <a:cs typeface="Times New Roman"/>
                <a:sym typeface="Times New Roman"/>
              </a:rPr>
              <a:t>mporting </a:t>
            </a:r>
            <a:r>
              <a:rPr b="1" lang="en-US" sz="4098">
                <a:solidFill>
                  <a:srgbClr val="101111"/>
                </a:solidFill>
                <a:latin typeface="Times New Roman"/>
                <a:ea typeface="Times New Roman"/>
                <a:cs typeface="Times New Roman"/>
                <a:sym typeface="Times New Roman"/>
              </a:rPr>
              <a:t>L</a:t>
            </a:r>
            <a:r>
              <a:rPr b="1" i="0" lang="en-US" sz="4098" u="none" cap="none" strike="noStrike">
                <a:solidFill>
                  <a:srgbClr val="101111"/>
                </a:solidFill>
                <a:latin typeface="Times New Roman"/>
                <a:ea typeface="Times New Roman"/>
                <a:cs typeface="Times New Roman"/>
                <a:sym typeface="Times New Roman"/>
              </a:rPr>
              <a:t>ibraries</a:t>
            </a:r>
            <a:endParaRPr b="1" sz="1100">
              <a:latin typeface="Times New Roman"/>
              <a:ea typeface="Times New Roman"/>
              <a:cs typeface="Times New Roman"/>
              <a:sym typeface="Times New Roman"/>
            </a:endParaRPr>
          </a:p>
        </p:txBody>
      </p:sp>
      <p:sp>
        <p:nvSpPr>
          <p:cNvPr id="144" name="Google Shape;144;p19"/>
          <p:cNvSpPr/>
          <p:nvPr/>
        </p:nvSpPr>
        <p:spPr>
          <a:xfrm flipH="1" rot="10800000">
            <a:off x="11127950" y="2684193"/>
            <a:ext cx="1897633" cy="598879"/>
          </a:xfrm>
          <a:custGeom>
            <a:rect b="b" l="l" r="r" t="t"/>
            <a:pathLst>
              <a:path extrusionOk="0" h="612664" w="2168723">
                <a:moveTo>
                  <a:pt x="0" y="612665"/>
                </a:moveTo>
                <a:lnTo>
                  <a:pt x="2168723" y="612665"/>
                </a:lnTo>
                <a:lnTo>
                  <a:pt x="2168723" y="0"/>
                </a:lnTo>
                <a:lnTo>
                  <a:pt x="0" y="0"/>
                </a:lnTo>
                <a:lnTo>
                  <a:pt x="0" y="612665"/>
                </a:lnTo>
                <a:close/>
              </a:path>
            </a:pathLst>
          </a:custGeom>
          <a:blipFill rotWithShape="1">
            <a:blip r:embed="rId5">
              <a:alphaModFix/>
            </a:blip>
            <a:stretch>
              <a:fillRect b="0" l="0" r="0" t="0"/>
            </a:stretch>
          </a:blipFill>
          <a:ln>
            <a:noFill/>
          </a:ln>
        </p:spPr>
      </p:sp>
      <p:sp>
        <p:nvSpPr>
          <p:cNvPr id="145" name="Google Shape;145;p19"/>
          <p:cNvSpPr/>
          <p:nvPr/>
        </p:nvSpPr>
        <p:spPr>
          <a:xfrm>
            <a:off x="6293763" y="3294600"/>
            <a:ext cx="5700470" cy="2343539"/>
          </a:xfrm>
          <a:custGeom>
            <a:rect b="b" l="l" r="r" t="t"/>
            <a:pathLst>
              <a:path extrusionOk="0" h="2663113" w="6230022">
                <a:moveTo>
                  <a:pt x="0" y="0"/>
                </a:moveTo>
                <a:lnTo>
                  <a:pt x="6230023" y="0"/>
                </a:lnTo>
                <a:lnTo>
                  <a:pt x="6230023" y="2663112"/>
                </a:lnTo>
                <a:lnTo>
                  <a:pt x="0" y="2663112"/>
                </a:lnTo>
                <a:lnTo>
                  <a:pt x="0" y="0"/>
                </a:lnTo>
                <a:close/>
              </a:path>
            </a:pathLst>
          </a:custGeom>
          <a:blipFill rotWithShape="1">
            <a:blip r:embed="rId7">
              <a:alphaModFix/>
            </a:blip>
            <a:stretch>
              <a:fillRect b="-2259" l="-4749" r="-5749" t="-2269"/>
            </a:stretch>
          </a:blipFill>
          <a:ln>
            <a:noFill/>
          </a:ln>
        </p:spPr>
      </p:sp>
      <p:sp>
        <p:nvSpPr>
          <p:cNvPr id="146" name="Google Shape;146;p19"/>
          <p:cNvSpPr txBox="1"/>
          <p:nvPr/>
        </p:nvSpPr>
        <p:spPr>
          <a:xfrm>
            <a:off x="6035150" y="6643075"/>
            <a:ext cx="5092800" cy="1722000"/>
          </a:xfrm>
          <a:prstGeom prst="rect">
            <a:avLst/>
          </a:prstGeom>
          <a:noFill/>
          <a:ln>
            <a:noFill/>
          </a:ln>
        </p:spPr>
        <p:txBody>
          <a:bodyPr anchorCtr="0" anchor="t" bIns="0" lIns="0" spcFirstLastPara="1" rIns="0" wrap="square" tIns="0">
            <a:spAutoFit/>
          </a:bodyPr>
          <a:lstStyle/>
          <a:p>
            <a:pPr indent="0" lvl="0" marL="0" marR="0" rtl="0" algn="ctr">
              <a:lnSpc>
                <a:spcPct val="90995"/>
              </a:lnSpc>
              <a:spcBef>
                <a:spcPts val="0"/>
              </a:spcBef>
              <a:spcAft>
                <a:spcPts val="0"/>
              </a:spcAft>
              <a:buNone/>
            </a:pPr>
            <a:r>
              <a:rPr b="1" i="0" lang="en-US" sz="4098" u="none" cap="none" strike="noStrike">
                <a:solidFill>
                  <a:srgbClr val="101111"/>
                </a:solidFill>
                <a:latin typeface="Times New Roman"/>
                <a:ea typeface="Times New Roman"/>
                <a:cs typeface="Times New Roman"/>
                <a:sym typeface="Times New Roman"/>
              </a:rPr>
              <a:t>Function to Get Random Astrology Comment:</a:t>
            </a:r>
            <a:endParaRPr b="1" sz="1100">
              <a:latin typeface="Times New Roman"/>
              <a:ea typeface="Times New Roman"/>
              <a:cs typeface="Times New Roman"/>
              <a:sym typeface="Times New Roman"/>
            </a:endParaRPr>
          </a:p>
        </p:txBody>
      </p:sp>
      <p:sp>
        <p:nvSpPr>
          <p:cNvPr id="147" name="Google Shape;147;p19"/>
          <p:cNvSpPr/>
          <p:nvPr/>
        </p:nvSpPr>
        <p:spPr>
          <a:xfrm>
            <a:off x="12655850" y="3196688"/>
            <a:ext cx="5516114" cy="2539369"/>
          </a:xfrm>
          <a:custGeom>
            <a:rect b="b" l="l" r="r" t="t"/>
            <a:pathLst>
              <a:path extrusionOk="0" h="2539369" w="7210606">
                <a:moveTo>
                  <a:pt x="0" y="0"/>
                </a:moveTo>
                <a:lnTo>
                  <a:pt x="7210605" y="0"/>
                </a:lnTo>
                <a:lnTo>
                  <a:pt x="7210605" y="2539368"/>
                </a:lnTo>
                <a:lnTo>
                  <a:pt x="0" y="2539368"/>
                </a:lnTo>
                <a:lnTo>
                  <a:pt x="0" y="0"/>
                </a:lnTo>
                <a:close/>
              </a:path>
            </a:pathLst>
          </a:custGeom>
          <a:blipFill rotWithShape="1">
            <a:blip r:embed="rId8">
              <a:alphaModFix/>
            </a:blip>
            <a:stretch>
              <a:fillRect b="0" l="0" r="-1619" t="0"/>
            </a:stretch>
          </a:blipFill>
          <a:ln>
            <a:noFill/>
          </a:ln>
        </p:spPr>
      </p:sp>
      <p:sp>
        <p:nvSpPr>
          <p:cNvPr id="148" name="Google Shape;148;p19"/>
          <p:cNvSpPr txBox="1"/>
          <p:nvPr/>
        </p:nvSpPr>
        <p:spPr>
          <a:xfrm>
            <a:off x="12490853" y="6643077"/>
            <a:ext cx="5846100" cy="573900"/>
          </a:xfrm>
          <a:prstGeom prst="rect">
            <a:avLst/>
          </a:prstGeom>
          <a:noFill/>
          <a:ln>
            <a:noFill/>
          </a:ln>
        </p:spPr>
        <p:txBody>
          <a:bodyPr anchorCtr="0" anchor="t" bIns="0" lIns="0" spcFirstLastPara="1" rIns="0" wrap="square" tIns="0">
            <a:spAutoFit/>
          </a:bodyPr>
          <a:lstStyle/>
          <a:p>
            <a:pPr indent="0" lvl="0" marL="0" marR="0" rtl="0" algn="ctr">
              <a:lnSpc>
                <a:spcPct val="90995"/>
              </a:lnSpc>
              <a:spcBef>
                <a:spcPts val="0"/>
              </a:spcBef>
              <a:spcAft>
                <a:spcPts val="0"/>
              </a:spcAft>
              <a:buNone/>
            </a:pPr>
            <a:r>
              <a:rPr b="1" i="0" lang="en-US" sz="4098" u="none" cap="none" strike="noStrike">
                <a:solidFill>
                  <a:srgbClr val="101111"/>
                </a:solidFill>
                <a:latin typeface="Times New Roman"/>
                <a:ea typeface="Times New Roman"/>
                <a:cs typeface="Times New Roman"/>
                <a:sym typeface="Times New Roman"/>
              </a:rPr>
              <a:t>Tkinter Widget Layout</a:t>
            </a:r>
            <a:endParaRPr b="1" sz="1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152" name="Shape 152"/>
        <p:cNvGrpSpPr/>
        <p:nvPr/>
      </p:nvGrpSpPr>
      <p:grpSpPr>
        <a:xfrm>
          <a:off x="0" y="0"/>
          <a:ext cx="0" cy="0"/>
          <a:chOff x="0" y="0"/>
          <a:chExt cx="0" cy="0"/>
        </a:xfrm>
      </p:grpSpPr>
      <p:pic>
        <p:nvPicPr>
          <p:cNvPr id="153" name="Google Shape;153;p20"/>
          <p:cNvPicPr preferRelativeResize="0"/>
          <p:nvPr/>
        </p:nvPicPr>
        <p:blipFill>
          <a:blip r:embed="rId3">
            <a:alphaModFix/>
          </a:blip>
          <a:stretch>
            <a:fillRect/>
          </a:stretch>
        </p:blipFill>
        <p:spPr>
          <a:xfrm>
            <a:off x="15758675" y="0"/>
            <a:ext cx="2529325" cy="2529325"/>
          </a:xfrm>
          <a:prstGeom prst="rect">
            <a:avLst/>
          </a:prstGeom>
          <a:noFill/>
          <a:ln>
            <a:noFill/>
          </a:ln>
        </p:spPr>
      </p:pic>
      <p:pic>
        <p:nvPicPr>
          <p:cNvPr id="154" name="Google Shape;154;p20"/>
          <p:cNvPicPr preferRelativeResize="0"/>
          <p:nvPr/>
        </p:nvPicPr>
        <p:blipFill>
          <a:blip r:embed="rId4">
            <a:alphaModFix/>
          </a:blip>
          <a:stretch>
            <a:fillRect/>
          </a:stretch>
        </p:blipFill>
        <p:spPr>
          <a:xfrm>
            <a:off x="0" y="0"/>
            <a:ext cx="2529324" cy="2529324"/>
          </a:xfrm>
          <a:prstGeom prst="rect">
            <a:avLst/>
          </a:prstGeom>
          <a:noFill/>
          <a:ln>
            <a:noFill/>
          </a:ln>
        </p:spPr>
      </p:pic>
      <p:sp>
        <p:nvSpPr>
          <p:cNvPr id="155" name="Google Shape;155;p20"/>
          <p:cNvSpPr txBox="1"/>
          <p:nvPr/>
        </p:nvSpPr>
        <p:spPr>
          <a:xfrm>
            <a:off x="3766225" y="1345375"/>
            <a:ext cx="10524600" cy="560400"/>
          </a:xfrm>
          <a:prstGeom prst="rect">
            <a:avLst/>
          </a:prstGeom>
          <a:noFill/>
          <a:ln>
            <a:noFill/>
          </a:ln>
        </p:spPr>
        <p:txBody>
          <a:bodyPr anchorCtr="0" anchor="t" bIns="0" lIns="0" spcFirstLastPara="1" rIns="0" wrap="square" tIns="0">
            <a:spAutoFit/>
          </a:bodyPr>
          <a:lstStyle/>
          <a:p>
            <a:pPr indent="0" lvl="0" marL="0" marR="0" rtl="0" algn="ctr">
              <a:lnSpc>
                <a:spcPct val="90998"/>
              </a:lnSpc>
              <a:spcBef>
                <a:spcPts val="0"/>
              </a:spcBef>
              <a:spcAft>
                <a:spcPts val="0"/>
              </a:spcAft>
              <a:buNone/>
            </a:pPr>
            <a:r>
              <a:rPr b="1" i="0" lang="en-US" sz="4000" u="none" cap="none" strike="noStrike">
                <a:solidFill>
                  <a:srgbClr val="101111"/>
                </a:solidFill>
                <a:latin typeface="Times New Roman"/>
                <a:ea typeface="Times New Roman"/>
                <a:cs typeface="Times New Roman"/>
                <a:sym typeface="Times New Roman"/>
              </a:rPr>
              <a:t>DESIGN</a:t>
            </a:r>
            <a:endParaRPr b="1" sz="4000">
              <a:latin typeface="Times New Roman"/>
              <a:ea typeface="Times New Roman"/>
              <a:cs typeface="Times New Roman"/>
              <a:sym typeface="Times New Roman"/>
            </a:endParaRPr>
          </a:p>
        </p:txBody>
      </p:sp>
      <p:sp>
        <p:nvSpPr>
          <p:cNvPr id="156" name="Google Shape;156;p20"/>
          <p:cNvSpPr txBox="1"/>
          <p:nvPr/>
        </p:nvSpPr>
        <p:spPr>
          <a:xfrm>
            <a:off x="663875" y="2713175"/>
            <a:ext cx="17318100" cy="8691000"/>
          </a:xfrm>
          <a:prstGeom prst="rect">
            <a:avLst/>
          </a:prstGeom>
          <a:noFill/>
          <a:ln>
            <a:noFill/>
          </a:ln>
        </p:spPr>
        <p:txBody>
          <a:bodyPr anchorCtr="0" anchor="t" bIns="0" lIns="0" spcFirstLastPara="1" rIns="0" wrap="square" tIns="0">
            <a:spAutoFit/>
          </a:bodyPr>
          <a:lstStyle/>
          <a:p>
            <a:pPr indent="-299689" lvl="1" marL="530166" marR="0" rtl="0" algn="l">
              <a:lnSpc>
                <a:spcPct val="150020"/>
              </a:lnSpc>
              <a:spcBef>
                <a:spcPts val="0"/>
              </a:spcBef>
              <a:spcAft>
                <a:spcPts val="0"/>
              </a:spcAft>
              <a:buClr>
                <a:srgbClr val="101111"/>
              </a:buClr>
              <a:buSzPts val="3000"/>
              <a:buFont typeface="Times New Roman"/>
              <a:buChar char="•"/>
            </a:pPr>
            <a:r>
              <a:rPr b="1" i="0" lang="en-US" sz="3000" u="none" cap="none" strike="noStrike">
                <a:solidFill>
                  <a:srgbClr val="101111"/>
                </a:solidFill>
                <a:latin typeface="Times New Roman"/>
                <a:ea typeface="Times New Roman"/>
                <a:cs typeface="Times New Roman"/>
                <a:sym typeface="Times New Roman"/>
              </a:rPr>
              <a:t>User Interface Elements:</a:t>
            </a:r>
            <a:endParaRPr b="1" sz="3000">
              <a:latin typeface="Times New Roman"/>
              <a:ea typeface="Times New Roman"/>
              <a:cs typeface="Times New Roman"/>
              <a:sym typeface="Times New Roman"/>
            </a:endParaRPr>
          </a:p>
          <a:p>
            <a:pPr indent="-388051" lvl="2" marL="1060333" marR="0" rtl="0" algn="l">
              <a:lnSpc>
                <a:spcPct val="150020"/>
              </a:lnSpc>
              <a:spcBef>
                <a:spcPts val="0"/>
              </a:spcBef>
              <a:spcAft>
                <a:spcPts val="0"/>
              </a:spcAft>
              <a:buClr>
                <a:srgbClr val="101111"/>
              </a:buClr>
              <a:buSzPts val="3000"/>
              <a:buFont typeface="Times New Roman"/>
              <a:buChar char="⚬"/>
            </a:pPr>
            <a:r>
              <a:rPr i="0" lang="en-US" sz="3000" u="none" cap="none" strike="noStrike">
                <a:solidFill>
                  <a:srgbClr val="101111"/>
                </a:solidFill>
                <a:latin typeface="Times New Roman"/>
                <a:ea typeface="Times New Roman"/>
                <a:cs typeface="Times New Roman"/>
                <a:sym typeface="Times New Roman"/>
              </a:rPr>
              <a:t>Moon sign selection combobox.</a:t>
            </a:r>
            <a:endParaRPr sz="3000">
              <a:latin typeface="Times New Roman"/>
              <a:ea typeface="Times New Roman"/>
              <a:cs typeface="Times New Roman"/>
              <a:sym typeface="Times New Roman"/>
            </a:endParaRPr>
          </a:p>
          <a:p>
            <a:pPr indent="-388051" lvl="2" marL="1060333" marR="0" rtl="0" algn="l">
              <a:lnSpc>
                <a:spcPct val="150020"/>
              </a:lnSpc>
              <a:spcBef>
                <a:spcPts val="0"/>
              </a:spcBef>
              <a:spcAft>
                <a:spcPts val="0"/>
              </a:spcAft>
              <a:buClr>
                <a:srgbClr val="101111"/>
              </a:buClr>
              <a:buSzPts val="3000"/>
              <a:buFont typeface="Times New Roman"/>
              <a:buChar char="⚬"/>
            </a:pPr>
            <a:r>
              <a:rPr i="0" lang="en-US" sz="3000" u="none" cap="none" strike="noStrike">
                <a:solidFill>
                  <a:srgbClr val="101111"/>
                </a:solidFill>
                <a:latin typeface="Times New Roman"/>
                <a:ea typeface="Times New Roman"/>
                <a:cs typeface="Times New Roman"/>
                <a:sym typeface="Times New Roman"/>
              </a:rPr>
              <a:t>Button to trigger the generation of a random astrology comment.</a:t>
            </a:r>
            <a:endParaRPr sz="3000">
              <a:latin typeface="Times New Roman"/>
              <a:ea typeface="Times New Roman"/>
              <a:cs typeface="Times New Roman"/>
              <a:sym typeface="Times New Roman"/>
            </a:endParaRPr>
          </a:p>
          <a:p>
            <a:pPr indent="-388051" lvl="2" marL="1060333" marR="0" rtl="0" algn="l">
              <a:lnSpc>
                <a:spcPct val="150020"/>
              </a:lnSpc>
              <a:spcBef>
                <a:spcPts val="0"/>
              </a:spcBef>
              <a:spcAft>
                <a:spcPts val="0"/>
              </a:spcAft>
              <a:buClr>
                <a:srgbClr val="101111"/>
              </a:buClr>
              <a:buSzPts val="3000"/>
              <a:buFont typeface="Times New Roman"/>
              <a:buChar char="⚬"/>
            </a:pPr>
            <a:r>
              <a:rPr i="0" lang="en-US" sz="3000" u="none" cap="none" strike="noStrike">
                <a:solidFill>
                  <a:srgbClr val="101111"/>
                </a:solidFill>
                <a:latin typeface="Times New Roman"/>
                <a:ea typeface="Times New Roman"/>
                <a:cs typeface="Times New Roman"/>
                <a:sym typeface="Times New Roman"/>
              </a:rPr>
              <a:t>Labels for guiding the user and displaying the generated astrology comment.</a:t>
            </a:r>
            <a:endParaRPr sz="3000">
              <a:latin typeface="Times New Roman"/>
              <a:ea typeface="Times New Roman"/>
              <a:cs typeface="Times New Roman"/>
              <a:sym typeface="Times New Roman"/>
            </a:endParaRPr>
          </a:p>
          <a:p>
            <a:pPr indent="-299689" lvl="1" marL="530166" marR="0" rtl="0" algn="l">
              <a:lnSpc>
                <a:spcPct val="150020"/>
              </a:lnSpc>
              <a:spcBef>
                <a:spcPts val="0"/>
              </a:spcBef>
              <a:spcAft>
                <a:spcPts val="0"/>
              </a:spcAft>
              <a:buClr>
                <a:srgbClr val="101111"/>
              </a:buClr>
              <a:buSzPts val="3000"/>
              <a:buFont typeface="Times New Roman"/>
              <a:buChar char="•"/>
            </a:pPr>
            <a:r>
              <a:rPr b="1" i="0" lang="en-US" sz="3000" u="none" cap="none" strike="noStrike">
                <a:solidFill>
                  <a:srgbClr val="101111"/>
                </a:solidFill>
                <a:latin typeface="Times New Roman"/>
                <a:ea typeface="Times New Roman"/>
                <a:cs typeface="Times New Roman"/>
                <a:sym typeface="Times New Roman"/>
              </a:rPr>
              <a:t>Functions:</a:t>
            </a:r>
            <a:endParaRPr b="1" sz="3000">
              <a:latin typeface="Times New Roman"/>
              <a:ea typeface="Times New Roman"/>
              <a:cs typeface="Times New Roman"/>
              <a:sym typeface="Times New Roman"/>
            </a:endParaRPr>
          </a:p>
          <a:p>
            <a:pPr indent="-388051" lvl="2" marL="1060333" marR="0" rtl="0" algn="l">
              <a:lnSpc>
                <a:spcPct val="150020"/>
              </a:lnSpc>
              <a:spcBef>
                <a:spcPts val="0"/>
              </a:spcBef>
              <a:spcAft>
                <a:spcPts val="0"/>
              </a:spcAft>
              <a:buClr>
                <a:srgbClr val="101111"/>
              </a:buClr>
              <a:buSzPts val="3000"/>
              <a:buFont typeface="Times New Roman"/>
              <a:buChar char="⚬"/>
            </a:pPr>
            <a:r>
              <a:rPr i="0" lang="en-US" sz="3000" u="none" cap="none" strike="noStrike">
                <a:solidFill>
                  <a:srgbClr val="101111"/>
                </a:solidFill>
                <a:latin typeface="Times New Roman"/>
                <a:ea typeface="Times New Roman"/>
                <a:cs typeface="Times New Roman"/>
                <a:sym typeface="Times New Roman"/>
              </a:rPr>
              <a:t>get_random_comment: Selects a random astrology comment from a predefined list.</a:t>
            </a:r>
            <a:endParaRPr sz="3000">
              <a:latin typeface="Times New Roman"/>
              <a:ea typeface="Times New Roman"/>
              <a:cs typeface="Times New Roman"/>
              <a:sym typeface="Times New Roman"/>
            </a:endParaRPr>
          </a:p>
          <a:p>
            <a:pPr indent="-388051" lvl="2" marL="1060333" marR="0" rtl="0" algn="l">
              <a:lnSpc>
                <a:spcPct val="150020"/>
              </a:lnSpc>
              <a:spcBef>
                <a:spcPts val="0"/>
              </a:spcBef>
              <a:spcAft>
                <a:spcPts val="0"/>
              </a:spcAft>
              <a:buClr>
                <a:srgbClr val="101111"/>
              </a:buClr>
              <a:buSzPts val="3000"/>
              <a:buFont typeface="Times New Roman"/>
              <a:buChar char="⚬"/>
            </a:pPr>
            <a:r>
              <a:rPr i="0" lang="en-US" sz="3000" u="none" cap="none" strike="noStrike">
                <a:solidFill>
                  <a:srgbClr val="101111"/>
                </a:solidFill>
                <a:latin typeface="Times New Roman"/>
                <a:ea typeface="Times New Roman"/>
                <a:cs typeface="Times New Roman"/>
                <a:sym typeface="Times New Roman"/>
              </a:rPr>
              <a:t>show_astrology_comment: Retrieves the selected moon sign, generates a random comment, and updates the display.</a:t>
            </a:r>
            <a:endParaRPr sz="3000">
              <a:solidFill>
                <a:srgbClr val="101111"/>
              </a:solidFill>
              <a:latin typeface="Times New Roman"/>
              <a:ea typeface="Times New Roman"/>
              <a:cs typeface="Times New Roman"/>
              <a:sym typeface="Times New Roman"/>
            </a:endParaRPr>
          </a:p>
          <a:p>
            <a:pPr indent="-299689" lvl="1" marL="530166" marR="0" rtl="0" algn="l">
              <a:lnSpc>
                <a:spcPct val="150020"/>
              </a:lnSpc>
              <a:spcBef>
                <a:spcPts val="0"/>
              </a:spcBef>
              <a:spcAft>
                <a:spcPts val="0"/>
              </a:spcAft>
              <a:buClr>
                <a:srgbClr val="101111"/>
              </a:buClr>
              <a:buSzPts val="3000"/>
              <a:buFont typeface="Times New Roman"/>
              <a:buChar char="•"/>
            </a:pPr>
            <a:r>
              <a:rPr b="1" i="0" lang="en-US" sz="3000" u="none" cap="none" strike="noStrike">
                <a:solidFill>
                  <a:srgbClr val="101111"/>
                </a:solidFill>
                <a:latin typeface="Times New Roman"/>
                <a:ea typeface="Times New Roman"/>
                <a:cs typeface="Times New Roman"/>
                <a:sym typeface="Times New Roman"/>
              </a:rPr>
              <a:t>Tkinter Initialization:</a:t>
            </a:r>
            <a:endParaRPr b="1" sz="3000">
              <a:latin typeface="Times New Roman"/>
              <a:ea typeface="Times New Roman"/>
              <a:cs typeface="Times New Roman"/>
              <a:sym typeface="Times New Roman"/>
            </a:endParaRPr>
          </a:p>
          <a:p>
            <a:pPr indent="-388051" lvl="2" marL="1060333" marR="0" rtl="0" algn="l">
              <a:lnSpc>
                <a:spcPct val="150020"/>
              </a:lnSpc>
              <a:spcBef>
                <a:spcPts val="0"/>
              </a:spcBef>
              <a:spcAft>
                <a:spcPts val="0"/>
              </a:spcAft>
              <a:buClr>
                <a:srgbClr val="101111"/>
              </a:buClr>
              <a:buSzPts val="3000"/>
              <a:buFont typeface="Times New Roman"/>
              <a:buChar char="⚬"/>
            </a:pPr>
            <a:r>
              <a:rPr i="0" lang="en-US" sz="3000" u="none" cap="none" strike="noStrike">
                <a:solidFill>
                  <a:srgbClr val="101111"/>
                </a:solidFill>
                <a:latin typeface="Times New Roman"/>
                <a:ea typeface="Times New Roman"/>
                <a:cs typeface="Times New Roman"/>
                <a:sym typeface="Times New Roman"/>
              </a:rPr>
              <a:t>Creation of the main Tkinter window (root).</a:t>
            </a:r>
            <a:endParaRPr sz="3000">
              <a:latin typeface="Times New Roman"/>
              <a:ea typeface="Times New Roman"/>
              <a:cs typeface="Times New Roman"/>
              <a:sym typeface="Times New Roman"/>
            </a:endParaRPr>
          </a:p>
          <a:p>
            <a:pPr indent="-388051" lvl="2" marL="1060333" marR="0" rtl="0" algn="l">
              <a:lnSpc>
                <a:spcPct val="150020"/>
              </a:lnSpc>
              <a:spcBef>
                <a:spcPts val="0"/>
              </a:spcBef>
              <a:spcAft>
                <a:spcPts val="0"/>
              </a:spcAft>
              <a:buClr>
                <a:srgbClr val="101111"/>
              </a:buClr>
              <a:buSzPts val="3000"/>
              <a:buFont typeface="Times New Roman"/>
              <a:buChar char="⚬"/>
            </a:pPr>
            <a:r>
              <a:rPr i="0" lang="en-US" sz="3000" u="none" cap="none" strike="noStrike">
                <a:solidFill>
                  <a:srgbClr val="101111"/>
                </a:solidFill>
                <a:latin typeface="Times New Roman"/>
                <a:ea typeface="Times New Roman"/>
                <a:cs typeface="Times New Roman"/>
                <a:sym typeface="Times New Roman"/>
              </a:rPr>
              <a:t>Setting the window title.</a:t>
            </a:r>
            <a:endParaRPr i="0" sz="3000" u="none" cap="none" strike="noStrike">
              <a:solidFill>
                <a:srgbClr val="101111"/>
              </a:solidFill>
              <a:latin typeface="Times New Roman"/>
              <a:ea typeface="Times New Roman"/>
              <a:cs typeface="Times New Roman"/>
              <a:sym typeface="Times New Roman"/>
            </a:endParaRPr>
          </a:p>
          <a:p>
            <a:pPr indent="0" lvl="0" marL="1371600" marR="0" rtl="0" algn="l">
              <a:lnSpc>
                <a:spcPct val="150020"/>
              </a:lnSpc>
              <a:spcBef>
                <a:spcPts val="0"/>
              </a:spcBef>
              <a:spcAft>
                <a:spcPts val="0"/>
              </a:spcAft>
              <a:buNone/>
            </a:pPr>
            <a:r>
              <a:t/>
            </a:r>
            <a:endParaRPr sz="3000">
              <a:solidFill>
                <a:srgbClr val="101111"/>
              </a:solidFill>
              <a:latin typeface="Times New Roman"/>
              <a:ea typeface="Times New Roman"/>
              <a:cs typeface="Times New Roman"/>
              <a:sym typeface="Times New Roman"/>
            </a:endParaRPr>
          </a:p>
          <a:p>
            <a:pPr indent="0" lvl="0" marL="0" marR="0" rtl="0" algn="l">
              <a:lnSpc>
                <a:spcPct val="150020"/>
              </a:lnSpc>
              <a:spcBef>
                <a:spcPts val="0"/>
              </a:spcBef>
              <a:spcAft>
                <a:spcPts val="0"/>
              </a:spcAft>
              <a:buNone/>
            </a:pPr>
            <a:r>
              <a:t/>
            </a:r>
            <a:endParaRPr b="0" i="0" sz="2455" u="none" cap="none" strike="noStrike">
              <a:solidFill>
                <a:srgbClr val="101111"/>
              </a:solidFill>
              <a:latin typeface="Red Hat Display"/>
              <a:ea typeface="Red Hat Display"/>
              <a:cs typeface="Red Hat Display"/>
              <a:sym typeface="Red Hat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CD9"/>
        </a:solidFill>
      </p:bgPr>
    </p:bg>
    <p:spTree>
      <p:nvGrpSpPr>
        <p:cNvPr id="160" name="Shape 160"/>
        <p:cNvGrpSpPr/>
        <p:nvPr/>
      </p:nvGrpSpPr>
      <p:grpSpPr>
        <a:xfrm>
          <a:off x="0" y="0"/>
          <a:ext cx="0" cy="0"/>
          <a:chOff x="0" y="0"/>
          <a:chExt cx="0" cy="0"/>
        </a:xfrm>
      </p:grpSpPr>
      <p:pic>
        <p:nvPicPr>
          <p:cNvPr id="161" name="Google Shape;161;p21"/>
          <p:cNvPicPr preferRelativeResize="0"/>
          <p:nvPr/>
        </p:nvPicPr>
        <p:blipFill>
          <a:blip r:embed="rId3">
            <a:alphaModFix/>
          </a:blip>
          <a:stretch>
            <a:fillRect/>
          </a:stretch>
        </p:blipFill>
        <p:spPr>
          <a:xfrm>
            <a:off x="16856375" y="0"/>
            <a:ext cx="1431625" cy="1431625"/>
          </a:xfrm>
          <a:prstGeom prst="rect">
            <a:avLst/>
          </a:prstGeom>
          <a:noFill/>
          <a:ln>
            <a:noFill/>
          </a:ln>
        </p:spPr>
      </p:pic>
      <p:pic>
        <p:nvPicPr>
          <p:cNvPr id="162" name="Google Shape;162;p21"/>
          <p:cNvPicPr preferRelativeResize="0"/>
          <p:nvPr/>
        </p:nvPicPr>
        <p:blipFill>
          <a:blip r:embed="rId4">
            <a:alphaModFix/>
          </a:blip>
          <a:stretch>
            <a:fillRect/>
          </a:stretch>
        </p:blipFill>
        <p:spPr>
          <a:xfrm>
            <a:off x="0" y="-72925"/>
            <a:ext cx="1577450" cy="1577450"/>
          </a:xfrm>
          <a:prstGeom prst="rect">
            <a:avLst/>
          </a:prstGeom>
          <a:noFill/>
          <a:ln>
            <a:noFill/>
          </a:ln>
        </p:spPr>
      </p:pic>
      <p:sp>
        <p:nvSpPr>
          <p:cNvPr id="163" name="Google Shape;163;p21"/>
          <p:cNvSpPr txBox="1"/>
          <p:nvPr/>
        </p:nvSpPr>
        <p:spPr>
          <a:xfrm>
            <a:off x="7516941" y="608881"/>
            <a:ext cx="3254100" cy="6156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4000" u="none" cap="none" strike="noStrike">
                <a:solidFill>
                  <a:srgbClr val="101111"/>
                </a:solidFill>
                <a:latin typeface="Times New Roman"/>
                <a:ea typeface="Times New Roman"/>
                <a:cs typeface="Times New Roman"/>
                <a:sym typeface="Times New Roman"/>
              </a:rPr>
              <a:t>CODE</a:t>
            </a:r>
            <a:endParaRPr b="1" sz="4000">
              <a:latin typeface="Times New Roman"/>
              <a:ea typeface="Times New Roman"/>
              <a:cs typeface="Times New Roman"/>
              <a:sym typeface="Times New Roman"/>
            </a:endParaRPr>
          </a:p>
        </p:txBody>
      </p:sp>
      <p:sp>
        <p:nvSpPr>
          <p:cNvPr id="164" name="Google Shape;164;p21"/>
          <p:cNvSpPr txBox="1"/>
          <p:nvPr/>
        </p:nvSpPr>
        <p:spPr>
          <a:xfrm>
            <a:off x="2104940" y="1300262"/>
            <a:ext cx="1719600" cy="277200"/>
          </a:xfrm>
          <a:prstGeom prst="rect">
            <a:avLst/>
          </a:prstGeom>
          <a:noFill/>
          <a:ln>
            <a:noFill/>
          </a:ln>
        </p:spPr>
        <p:txBody>
          <a:bodyPr anchorCtr="0" anchor="t" bIns="0" lIns="0" spcFirstLastPara="1" rIns="0" wrap="square" tIns="0">
            <a:spAutoFit/>
          </a:bodyPr>
          <a:lstStyle/>
          <a:p>
            <a:pPr indent="0" lvl="0" marL="0" marR="0" rtl="0" algn="ctr">
              <a:lnSpc>
                <a:spcPct val="378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5" name="Google Shape;165;p21"/>
          <p:cNvSpPr txBox="1"/>
          <p:nvPr/>
        </p:nvSpPr>
        <p:spPr>
          <a:xfrm>
            <a:off x="0" y="1577450"/>
            <a:ext cx="18288000" cy="9420600"/>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import tkinter as tk</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from tkinter import ttk</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import random</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t/>
            </a:r>
            <a:endParaRPr b="1" i="0" sz="1500" u="none" cap="none" strike="noStrike">
              <a:solidFill>
                <a:srgbClr val="101111"/>
              </a:solidFill>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def get_random_comment():</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    comments = ["Reflect on personal growth today.", "Unexpected career opportunities may arise.", # ... (other comments)]</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    return random.choice(comments)</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t/>
            </a:r>
            <a:endParaRPr b="1" i="0" sz="1500" u="none" cap="none" strike="noStrike">
              <a:solidFill>
                <a:srgbClr val="101111"/>
              </a:solidFill>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def show_astrology_comment():   </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    user_moon_sign = moon_sign_combobox.get()</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    output_text.set(f"\nDaily Astrology Comment for {user_moon_sign}:\n{get_random_comment()}" if user_moon_sign else "Invalid moon sign. Please select a moon sign.")</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t/>
            </a:r>
            <a:endParaRPr b="1" i="0" sz="1500" u="none" cap="none" strike="noStrike">
              <a:solidFill>
                <a:srgbClr val="101111"/>
              </a:solidFill>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root = tk.Tk()</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root.title("Astrology Comments")</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t/>
            </a:r>
            <a:endParaRPr b="1" i="0" sz="1500" u="none" cap="none" strike="noStrike">
              <a:solidFill>
                <a:srgbClr val="101111"/>
              </a:solidFill>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moon_signs = ["Aries", "Taurus", "Gemini", "Cancer", "Leo", "Virgo", "Libra", "Scorpio", "Sagittarius", "Capricorn", "Aquarius", "Pisces"]</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t/>
            </a:r>
            <a:endParaRPr b="1" i="0" sz="1500" u="none" cap="none" strike="noStrike">
              <a:solidFill>
                <a:srgbClr val="101111"/>
              </a:solidFill>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moon_sign_combobox = ttk.Combobox(root, values=moon_signs)</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submit_button = ttk.Button(root, text="Get Astrology Comment", command=show_astrology_comment)</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output_text = tk.StringVar()</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output_label = ttk.Label(root, textvariable=output_text)</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t/>
            </a:r>
            <a:endParaRPr b="1" i="0" sz="1500" u="none" cap="none" strike="noStrike">
              <a:solidFill>
                <a:srgbClr val="101111"/>
              </a:solidFill>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moon_sign_combobox.pack(pady=10)</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submit_button.pack(pady=10)</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output_label.pack(pady=10)</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t/>
            </a:r>
            <a:endParaRPr b="1" i="0" sz="1500" u="none" cap="none" strike="noStrike">
              <a:solidFill>
                <a:srgbClr val="101111"/>
              </a:solidFill>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rPr b="1" i="0" lang="en-US" sz="1500" u="none" cap="none" strike="noStrike">
                <a:solidFill>
                  <a:srgbClr val="101111"/>
                </a:solidFill>
                <a:latin typeface="Times New Roman"/>
                <a:ea typeface="Times New Roman"/>
                <a:cs typeface="Times New Roman"/>
                <a:sym typeface="Times New Roman"/>
              </a:rPr>
              <a:t>root.mainloop()</a:t>
            </a:r>
            <a:endParaRPr b="1" sz="1500">
              <a:latin typeface="Times New Roman"/>
              <a:ea typeface="Times New Roman"/>
              <a:cs typeface="Times New Roman"/>
              <a:sym typeface="Times New Roman"/>
            </a:endParaRPr>
          </a:p>
          <a:p>
            <a:pPr indent="0" lvl="0" marL="0" marR="0" rtl="0" algn="l">
              <a:lnSpc>
                <a:spcPct val="139989"/>
              </a:lnSpc>
              <a:spcBef>
                <a:spcPts val="0"/>
              </a:spcBef>
              <a:spcAft>
                <a:spcPts val="0"/>
              </a:spcAft>
              <a:buNone/>
            </a:pPr>
            <a:r>
              <a:t/>
            </a:r>
            <a:endParaRPr b="0" i="0" sz="1878" u="none" cap="none" strike="noStrike">
              <a:solidFill>
                <a:srgbClr val="101111"/>
              </a:solidFill>
              <a:latin typeface="Red Hat Display"/>
              <a:ea typeface="Red Hat Display"/>
              <a:cs typeface="Red Hat Display"/>
              <a:sym typeface="Red Hat Display"/>
            </a:endParaRPr>
          </a:p>
          <a:p>
            <a:pPr indent="0" lvl="0" marL="0" marR="0" rtl="0" algn="l">
              <a:lnSpc>
                <a:spcPct val="139989"/>
              </a:lnSpc>
              <a:spcBef>
                <a:spcPts val="0"/>
              </a:spcBef>
              <a:spcAft>
                <a:spcPts val="0"/>
              </a:spcAft>
              <a:buNone/>
            </a:pPr>
            <a:r>
              <a:t/>
            </a:r>
            <a:endParaRPr b="0" i="0" sz="1878" u="none" cap="none" strike="noStrike">
              <a:solidFill>
                <a:srgbClr val="101111"/>
              </a:solidFill>
              <a:latin typeface="Red Hat Display"/>
              <a:ea typeface="Red Hat Display"/>
              <a:cs typeface="Red Hat Display"/>
              <a:sym typeface="Red Hat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