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3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A2BD0-191E-4C3D-8580-98671936B9F2}" type="datetimeFigureOut">
              <a:rPr lang="en-US" smtClean="0"/>
              <a:t>11-Mar-20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44D01-AB4A-472B-9FC8-9271CA11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30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7C2C8-112E-4C83-BEB4-F62EA308081A}" type="datetimeFigureOut">
              <a:rPr lang="en-US" smtClean="0"/>
              <a:t>11-Mar-20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0F10B-FFBF-4D56-8034-DB0CEDD6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69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mtClean="0"/>
              <a:t>1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6564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mtClean="0"/>
              <a:t>1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433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mtClean="0"/>
              <a:t>1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7465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mtClean="0"/>
              <a:t>1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506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mtClean="0"/>
              <a:t>1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2007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mtClean="0"/>
              <a:t>1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1341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2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mtClean="0"/>
              <a:t>1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1722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mtClean="0"/>
              <a:t>1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29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mtClean="0"/>
              <a:t>1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58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mtClean="0"/>
              <a:t>1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22074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710"/>
              </a:lnSpc>
            </a:pP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mtClean="0"/>
              <a:t>1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0931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ts val="1710"/>
              </a:lnSpc>
            </a:pP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ts val="1710"/>
              </a:lnSpc>
            </a:pP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en-US" smtClean="0"/>
              <a:t>1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14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8616" y="7029418"/>
            <a:ext cx="89141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461264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Database Management 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(2130703)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2373327"/>
            <a:ext cx="9144000" cy="571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marR="3887470" algn="ctr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  </a:t>
            </a:r>
            <a:r>
              <a:rPr b="1" spc="-50" dirty="0" smtClean="0">
                <a:solidFill>
                  <a:srgbClr val="00B0F0"/>
                </a:solidFill>
              </a:rPr>
              <a:t>Transaction  </a:t>
            </a:r>
            <a:r>
              <a:rPr b="1" spc="-30" dirty="0">
                <a:solidFill>
                  <a:srgbClr val="00B0F0"/>
                </a:solidFill>
              </a:rPr>
              <a:t>M</a:t>
            </a:r>
            <a:r>
              <a:rPr b="1" spc="45" dirty="0">
                <a:solidFill>
                  <a:srgbClr val="00B0F0"/>
                </a:solidFill>
              </a:rPr>
              <a:t>a</a:t>
            </a:r>
            <a:r>
              <a:rPr b="1" spc="-50" dirty="0">
                <a:solidFill>
                  <a:srgbClr val="00B0F0"/>
                </a:solidFill>
              </a:rPr>
              <a:t>n</a:t>
            </a:r>
            <a:r>
              <a:rPr b="1" spc="45" dirty="0">
                <a:solidFill>
                  <a:srgbClr val="00B0F0"/>
                </a:solidFill>
              </a:rPr>
              <a:t>a</a:t>
            </a:r>
            <a:r>
              <a:rPr b="1" spc="-105" dirty="0">
                <a:solidFill>
                  <a:srgbClr val="00B0F0"/>
                </a:solidFill>
              </a:rPr>
              <a:t>g</a:t>
            </a:r>
            <a:r>
              <a:rPr b="1" spc="-25" dirty="0">
                <a:solidFill>
                  <a:srgbClr val="00B0F0"/>
                </a:solidFill>
              </a:rPr>
              <a:t>e</a:t>
            </a:r>
            <a:r>
              <a:rPr b="1" spc="45" dirty="0">
                <a:solidFill>
                  <a:srgbClr val="00B0F0"/>
                </a:solidFill>
              </a:rPr>
              <a:t>m</a:t>
            </a:r>
            <a:r>
              <a:rPr b="1" spc="-25" dirty="0">
                <a:solidFill>
                  <a:srgbClr val="00B0F0"/>
                </a:solidFill>
              </a:rPr>
              <a:t>e</a:t>
            </a:r>
            <a:r>
              <a:rPr b="1" spc="-50" dirty="0">
                <a:solidFill>
                  <a:srgbClr val="00B0F0"/>
                </a:solidFill>
              </a:rPr>
              <a:t>n</a:t>
            </a:r>
            <a:r>
              <a:rPr b="1" dirty="0">
                <a:solidFill>
                  <a:srgbClr val="00B0F0"/>
                </a:solidFill>
              </a:rPr>
              <a:t>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415" y="702044"/>
            <a:ext cx="8367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000000"/>
                </a:solidFill>
              </a:rPr>
              <a:t>Transaction </a:t>
            </a:r>
            <a:r>
              <a:rPr sz="3000" spc="-15" dirty="0">
                <a:solidFill>
                  <a:srgbClr val="000000"/>
                </a:solidFill>
              </a:rPr>
              <a:t>State Diagram </a:t>
            </a:r>
            <a:r>
              <a:rPr sz="3000" dirty="0">
                <a:solidFill>
                  <a:srgbClr val="000000"/>
                </a:solidFill>
              </a:rPr>
              <a:t>\ </a:t>
            </a:r>
            <a:r>
              <a:rPr sz="3000" spc="-20" dirty="0">
                <a:solidFill>
                  <a:srgbClr val="000000"/>
                </a:solidFill>
              </a:rPr>
              <a:t>State </a:t>
            </a:r>
            <a:r>
              <a:rPr sz="3000" spc="-25" dirty="0">
                <a:solidFill>
                  <a:srgbClr val="000000"/>
                </a:solidFill>
              </a:rPr>
              <a:t>Transition</a:t>
            </a:r>
            <a:r>
              <a:rPr sz="3000" spc="-80" dirty="0">
                <a:solidFill>
                  <a:srgbClr val="000000"/>
                </a:solidFill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Diagram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320479"/>
            <a:ext cx="8606790" cy="288290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Committed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transaction </a:t>
            </a:r>
            <a:r>
              <a:rPr sz="2000" spc="-20" dirty="0">
                <a:latin typeface="Calibri"/>
                <a:cs typeface="Calibri"/>
              </a:rPr>
              <a:t>enters </a:t>
            </a:r>
            <a:r>
              <a:rPr sz="2000" dirty="0">
                <a:latin typeface="Calibri"/>
                <a:cs typeface="Calibri"/>
              </a:rPr>
              <a:t>in this </a:t>
            </a:r>
            <a:r>
              <a:rPr sz="2000" spc="-20" dirty="0">
                <a:latin typeface="Calibri"/>
                <a:cs typeface="Calibri"/>
              </a:rPr>
              <a:t>state </a:t>
            </a:r>
            <a:r>
              <a:rPr sz="2000" spc="-10" dirty="0">
                <a:latin typeface="Calibri"/>
                <a:cs typeface="Calibri"/>
              </a:rPr>
              <a:t>after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successful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completion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the 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(after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committing</a:t>
            </a:r>
            <a:r>
              <a:rPr sz="2000" b="1" spc="-5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transaction).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30" dirty="0">
                <a:latin typeface="Calibri"/>
                <a:cs typeface="Calibri"/>
              </a:rPr>
              <a:t>We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cannot abort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or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rollback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committed</a:t>
            </a:r>
            <a:r>
              <a:rPr sz="2000" b="1" spc="-9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transaction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Aborted</a:t>
            </a:r>
            <a:endParaRPr sz="2400">
              <a:latin typeface="Calibri"/>
              <a:cs typeface="Calibri"/>
            </a:endParaRPr>
          </a:p>
          <a:p>
            <a:pPr marL="756285" marR="5715" lvl="1" indent="-28702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state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after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has been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rolled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back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database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has 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been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restored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its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state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prior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start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transaction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2278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What </a:t>
            </a:r>
            <a:r>
              <a:rPr sz="4400" spc="-15" dirty="0">
                <a:solidFill>
                  <a:srgbClr val="000000"/>
                </a:solidFill>
              </a:rPr>
              <a:t>is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schedule?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4885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process</a:t>
            </a:r>
            <a:r>
              <a:rPr sz="2400" b="1" spc="10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</a:t>
            </a:r>
            <a:r>
              <a:rPr sz="2400" b="1" spc="8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grouping</a:t>
            </a:r>
            <a:r>
              <a:rPr sz="2400" b="1" spc="9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2400" b="1" spc="9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transactions</a:t>
            </a:r>
            <a:r>
              <a:rPr sz="2400" b="1" spc="9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one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4965" algn="just">
              <a:lnSpc>
                <a:spcPct val="100000"/>
              </a:lnSpc>
            </a:pP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executing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them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predefined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order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schedule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chronological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(sequential)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order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endParaRPr sz="2400">
              <a:latin typeface="Calibri"/>
              <a:cs typeface="Calibri"/>
            </a:endParaRPr>
          </a:p>
          <a:p>
            <a:pPr marL="354965" algn="just">
              <a:lnSpc>
                <a:spcPct val="100000"/>
              </a:lnSpc>
            </a:pP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instructions are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executed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schedule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required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database because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when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some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transactions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execute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parallel, they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may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affect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result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Means if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transaction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updating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which the </a:t>
            </a:r>
            <a:r>
              <a:rPr sz="2400" dirty="0">
                <a:latin typeface="Calibri"/>
                <a:cs typeface="Calibri"/>
              </a:rPr>
              <a:t>other  </a:t>
            </a:r>
            <a:r>
              <a:rPr sz="2400" spc="-10" dirty="0">
                <a:latin typeface="Calibri"/>
                <a:cs typeface="Calibri"/>
              </a:rPr>
              <a:t>transaction </a:t>
            </a:r>
            <a:r>
              <a:rPr sz="2400" dirty="0">
                <a:latin typeface="Calibri"/>
                <a:cs typeface="Calibri"/>
              </a:rPr>
              <a:t>is accessing, then </a:t>
            </a:r>
            <a:r>
              <a:rPr sz="2400" spc="-5" dirty="0">
                <a:latin typeface="Calibri"/>
                <a:cs typeface="Calibri"/>
              </a:rPr>
              <a:t>the order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0" dirty="0">
                <a:latin typeface="Calibri"/>
                <a:cs typeface="Calibri"/>
              </a:rPr>
              <a:t>two transactions 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change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result of </a:t>
            </a:r>
            <a:r>
              <a:rPr sz="2400" spc="-5" dirty="0">
                <a:latin typeface="Calibri"/>
                <a:cs typeface="Calibri"/>
              </a:rPr>
              <a:t>another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Hence a </a:t>
            </a:r>
            <a:r>
              <a:rPr sz="2400" spc="-5" dirty="0">
                <a:latin typeface="Calibri"/>
                <a:cs typeface="Calibri"/>
              </a:rPr>
              <a:t>schedule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created to </a:t>
            </a:r>
            <a:r>
              <a:rPr sz="2400" spc="-20" dirty="0">
                <a:latin typeface="Calibri"/>
                <a:cs typeface="Calibri"/>
              </a:rPr>
              <a:t>execute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9104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8375" algn="l"/>
              </a:tabLst>
            </a:pPr>
            <a:r>
              <a:rPr sz="4400" spc="-15" dirty="0">
                <a:solidFill>
                  <a:srgbClr val="000000"/>
                </a:solidFill>
              </a:rPr>
              <a:t>Example	</a:t>
            </a:r>
            <a:r>
              <a:rPr sz="4400" spc="-20" dirty="0">
                <a:solidFill>
                  <a:srgbClr val="000000"/>
                </a:solidFill>
              </a:rPr>
              <a:t>of</a:t>
            </a:r>
            <a:r>
              <a:rPr sz="4400" spc="-9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schedule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2103" y="1453895"/>
          <a:ext cx="5562600" cy="5239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3544">
                <a:tc>
                  <a:txBody>
                    <a:bodyPr/>
                    <a:lstStyle/>
                    <a:p>
                      <a:pPr marL="1000760" algn="just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50594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= A -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5355" marR="930275" indent="39370" algn="just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  B = B +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26794" marR="973455" indent="-47625" algn="just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709930" marR="702310" indent="116205" algn="ctr">
                        <a:lnSpc>
                          <a:spcPct val="114999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A *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0.1  A = A -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 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(B)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96925" marR="789305" algn="ctr">
                        <a:lnSpc>
                          <a:spcPct val="11499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 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620255" y="1459991"/>
            <a:ext cx="2790825" cy="445134"/>
          </a:xfrm>
          <a:prstGeom prst="rect">
            <a:avLst/>
          </a:prstGeom>
          <a:solidFill>
            <a:srgbClr val="BFBFBF"/>
          </a:solidFill>
          <a:ln w="12192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756920">
              <a:lnSpc>
                <a:spcPct val="100000"/>
              </a:lnSpc>
              <a:spcBef>
                <a:spcPts val="85"/>
              </a:spcBef>
            </a:pPr>
            <a:r>
              <a:rPr sz="2400" b="1" spc="-5" dirty="0">
                <a:latin typeface="Calibri"/>
                <a:cs typeface="Calibri"/>
              </a:rPr>
              <a:t>A=B=1000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0255" y="1905000"/>
            <a:ext cx="2790825" cy="479933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836294">
              <a:lnSpc>
                <a:spcPct val="100000"/>
              </a:lnSpc>
              <a:spcBef>
                <a:spcPts val="60"/>
              </a:spcBef>
            </a:pPr>
            <a:r>
              <a:rPr sz="1800" spc="-15" dirty="0">
                <a:latin typeface="Calibri"/>
                <a:cs typeface="Calibri"/>
              </a:rPr>
              <a:t>Read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(1000)</a:t>
            </a:r>
            <a:endParaRPr sz="1800">
              <a:latin typeface="Calibri"/>
              <a:cs typeface="Calibri"/>
            </a:endParaRPr>
          </a:p>
          <a:p>
            <a:pPr marL="78486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Calibri"/>
                <a:cs typeface="Calibri"/>
              </a:rPr>
              <a:t>A = </a:t>
            </a:r>
            <a:r>
              <a:rPr sz="1800" spc="-5" dirty="0">
                <a:latin typeface="Calibri"/>
                <a:cs typeface="Calibri"/>
              </a:rPr>
              <a:t>1000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10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  <a:p>
            <a:pPr marL="868044">
              <a:lnSpc>
                <a:spcPct val="100000"/>
              </a:lnSpc>
              <a:spcBef>
                <a:spcPts val="325"/>
              </a:spcBef>
            </a:pPr>
            <a:r>
              <a:rPr sz="1800" spc="-25" dirty="0">
                <a:latin typeface="Calibri"/>
                <a:cs typeface="Calibri"/>
              </a:rPr>
              <a:t>Write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(950)</a:t>
            </a:r>
            <a:endParaRPr sz="1800">
              <a:latin typeface="Calibri"/>
              <a:cs typeface="Calibri"/>
            </a:endParaRPr>
          </a:p>
          <a:p>
            <a:pPr marL="836294">
              <a:lnSpc>
                <a:spcPct val="100000"/>
              </a:lnSpc>
              <a:spcBef>
                <a:spcPts val="325"/>
              </a:spcBef>
            </a:pPr>
            <a:r>
              <a:rPr sz="1800" spc="-15" dirty="0">
                <a:latin typeface="Calibri"/>
                <a:cs typeface="Calibri"/>
              </a:rPr>
              <a:t>Read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(1000)</a:t>
            </a:r>
            <a:endParaRPr sz="18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B = </a:t>
            </a:r>
            <a:r>
              <a:rPr sz="1800" spc="-5" dirty="0">
                <a:latin typeface="Calibri"/>
                <a:cs typeface="Calibri"/>
              </a:rPr>
              <a:t>1000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  <a:p>
            <a:pPr marL="810260" marR="802640" algn="ctr">
              <a:lnSpc>
                <a:spcPct val="114999"/>
              </a:lnSpc>
            </a:pPr>
            <a:r>
              <a:rPr sz="1800" spc="-25" dirty="0">
                <a:latin typeface="Calibri"/>
                <a:cs typeface="Calibri"/>
              </a:rPr>
              <a:t>Write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(1050)  Commit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335"/>
              </a:spcBef>
            </a:pPr>
            <a:r>
              <a:rPr sz="1800" spc="-15" dirty="0">
                <a:latin typeface="Calibri"/>
                <a:cs typeface="Calibri"/>
              </a:rPr>
              <a:t>Read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(950)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Calibri"/>
                <a:cs typeface="Calibri"/>
              </a:rPr>
              <a:t>temp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950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0.1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A = 950 -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95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325"/>
              </a:spcBef>
            </a:pPr>
            <a:r>
              <a:rPr sz="1800" spc="-25" dirty="0">
                <a:latin typeface="Calibri"/>
                <a:cs typeface="Calibri"/>
              </a:rPr>
              <a:t>Write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(855)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320"/>
              </a:spcBef>
            </a:pPr>
            <a:r>
              <a:rPr sz="1800" spc="-15" dirty="0">
                <a:latin typeface="Calibri"/>
                <a:cs typeface="Calibri"/>
              </a:rPr>
              <a:t>Read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(1050)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B = </a:t>
            </a:r>
            <a:r>
              <a:rPr sz="1800" spc="-5" dirty="0">
                <a:latin typeface="Calibri"/>
                <a:cs typeface="Calibri"/>
              </a:rPr>
              <a:t>1050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95</a:t>
            </a:r>
            <a:endParaRPr sz="1800">
              <a:latin typeface="Calibri"/>
              <a:cs typeface="Calibri"/>
            </a:endParaRPr>
          </a:p>
          <a:p>
            <a:pPr marL="810260" marR="802640" algn="ctr">
              <a:lnSpc>
                <a:spcPct val="114999"/>
              </a:lnSpc>
            </a:pPr>
            <a:r>
              <a:rPr sz="1800" spc="-25" dirty="0">
                <a:latin typeface="Calibri"/>
                <a:cs typeface="Calibri"/>
              </a:rPr>
              <a:t>Write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(1145)  Commit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9104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8375" algn="l"/>
              </a:tabLst>
            </a:pPr>
            <a:r>
              <a:rPr sz="4400" spc="-15" dirty="0">
                <a:solidFill>
                  <a:srgbClr val="000000"/>
                </a:solidFill>
              </a:rPr>
              <a:t>Example	</a:t>
            </a:r>
            <a:r>
              <a:rPr sz="4400" spc="-20" dirty="0">
                <a:solidFill>
                  <a:srgbClr val="000000"/>
                </a:solidFill>
              </a:rPr>
              <a:t>of</a:t>
            </a:r>
            <a:r>
              <a:rPr sz="4400" spc="-9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schedule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2103" y="1453895"/>
          <a:ext cx="5562600" cy="5190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Temp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A *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= A -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= A -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+ 50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620255" y="1459991"/>
            <a:ext cx="2790825" cy="445134"/>
          </a:xfrm>
          <a:prstGeom prst="rect">
            <a:avLst/>
          </a:prstGeom>
          <a:solidFill>
            <a:srgbClr val="BFBFBF"/>
          </a:solidFill>
          <a:ln w="12192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756920">
              <a:lnSpc>
                <a:spcPct val="100000"/>
              </a:lnSpc>
              <a:spcBef>
                <a:spcPts val="85"/>
              </a:spcBef>
            </a:pPr>
            <a:r>
              <a:rPr sz="2400" b="1" spc="-5" dirty="0">
                <a:latin typeface="Calibri"/>
                <a:cs typeface="Calibri"/>
              </a:rPr>
              <a:t>A=B=1000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0255" y="1905000"/>
            <a:ext cx="2790825" cy="47447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0"/>
              </a:spcBef>
            </a:pPr>
            <a:r>
              <a:rPr sz="1800" spc="-15" dirty="0">
                <a:latin typeface="Calibri"/>
                <a:cs typeface="Calibri"/>
              </a:rPr>
              <a:t>Read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(1000)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320"/>
              </a:spcBef>
            </a:pPr>
            <a:r>
              <a:rPr sz="1800" spc="-40" dirty="0">
                <a:latin typeface="Calibri"/>
                <a:cs typeface="Calibri"/>
              </a:rPr>
              <a:t>Temp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1000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0.1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A = </a:t>
            </a:r>
            <a:r>
              <a:rPr sz="1800" spc="-5" dirty="0">
                <a:latin typeface="Calibri"/>
                <a:cs typeface="Calibri"/>
              </a:rPr>
              <a:t>1000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5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325"/>
              </a:spcBef>
            </a:pPr>
            <a:r>
              <a:rPr sz="1800" spc="-25" dirty="0">
                <a:latin typeface="Calibri"/>
                <a:cs typeface="Calibri"/>
              </a:rPr>
              <a:t>Write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(900)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325"/>
              </a:spcBef>
            </a:pPr>
            <a:r>
              <a:rPr sz="1800" spc="-15" dirty="0">
                <a:latin typeface="Calibri"/>
                <a:cs typeface="Calibri"/>
              </a:rPr>
              <a:t>Read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(1000)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B = </a:t>
            </a:r>
            <a:r>
              <a:rPr sz="1800" spc="-5" dirty="0">
                <a:latin typeface="Calibri"/>
                <a:cs typeface="Calibri"/>
              </a:rPr>
              <a:t>1000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 marL="810260" marR="802640" algn="ctr">
              <a:lnSpc>
                <a:spcPct val="114999"/>
              </a:lnSpc>
            </a:pPr>
            <a:r>
              <a:rPr sz="1800" spc="-25" dirty="0">
                <a:latin typeface="Calibri"/>
                <a:cs typeface="Calibri"/>
              </a:rPr>
              <a:t>Write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(1100)  Commit  </a:t>
            </a:r>
            <a:r>
              <a:rPr sz="1800" spc="-15" dirty="0">
                <a:latin typeface="Calibri"/>
                <a:cs typeface="Calibri"/>
              </a:rPr>
              <a:t>Read </a:t>
            </a:r>
            <a:r>
              <a:rPr sz="1800" spc="-5" dirty="0">
                <a:latin typeface="Calibri"/>
                <a:cs typeface="Calibri"/>
              </a:rPr>
              <a:t>(900)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Calibri"/>
                <a:cs typeface="Calibri"/>
              </a:rPr>
              <a:t>A = 900 -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325"/>
              </a:spcBef>
            </a:pPr>
            <a:r>
              <a:rPr sz="1800" spc="-25" dirty="0">
                <a:latin typeface="Calibri"/>
                <a:cs typeface="Calibri"/>
              </a:rPr>
              <a:t>Write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(850)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325"/>
              </a:spcBef>
            </a:pPr>
            <a:r>
              <a:rPr sz="1800" spc="-15" dirty="0">
                <a:latin typeface="Calibri"/>
                <a:cs typeface="Calibri"/>
              </a:rPr>
              <a:t>Read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(1100)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B = </a:t>
            </a:r>
            <a:r>
              <a:rPr sz="1800" spc="-5" dirty="0">
                <a:latin typeface="Calibri"/>
                <a:cs typeface="Calibri"/>
              </a:rPr>
              <a:t>1100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  <a:p>
            <a:pPr marL="810260" marR="802640" algn="ctr">
              <a:lnSpc>
                <a:spcPct val="114999"/>
              </a:lnSpc>
            </a:pPr>
            <a:r>
              <a:rPr sz="1800" spc="-25" dirty="0">
                <a:latin typeface="Calibri"/>
                <a:cs typeface="Calibri"/>
              </a:rPr>
              <a:t>Write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(1150)  Commit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35007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Serial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schedule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742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255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666115" algn="l"/>
                <a:tab pos="1464945" algn="l"/>
                <a:tab pos="2699385" algn="l"/>
                <a:tab pos="3021965" algn="l"/>
                <a:tab pos="3629025" algn="l"/>
                <a:tab pos="3994785" algn="l"/>
                <a:tab pos="4861560" algn="l"/>
                <a:tab pos="5325110" algn="l"/>
                <a:tab pos="6888480" algn="l"/>
                <a:tab pos="7729855" algn="l"/>
                <a:tab pos="8439785" algn="l"/>
              </a:tabLst>
            </a:pPr>
            <a:r>
              <a:rPr sz="2400" dirty="0">
                <a:latin typeface="Calibri"/>
                <a:cs typeface="Calibri"/>
              </a:rPr>
              <a:t>A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rial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le	is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	in	</a:t>
            </a:r>
            <a:r>
              <a:rPr sz="2400" spc="-15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65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	</a:t>
            </a: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l	a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running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has</a:t>
            </a:r>
            <a:r>
              <a:rPr sz="2400" b="1" spc="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ended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Transactions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15" dirty="0">
                <a:latin typeface="Calibri"/>
                <a:cs typeface="Calibri"/>
              </a:rPr>
              <a:t>executed </a:t>
            </a:r>
            <a:r>
              <a:rPr sz="2400" spc="-5" dirty="0">
                <a:latin typeface="Calibri"/>
                <a:cs typeface="Calibri"/>
              </a:rPr>
              <a:t>one after 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other.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type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schedule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 serial schedule, as </a:t>
            </a:r>
            <a:r>
              <a:rPr sz="2400" spc="-10" dirty="0">
                <a:latin typeface="Calibri"/>
                <a:cs typeface="Calibri"/>
              </a:rPr>
              <a:t>transactions  are </a:t>
            </a:r>
            <a:r>
              <a:rPr sz="2400" spc="-15" dirty="0">
                <a:latin typeface="Calibri"/>
                <a:cs typeface="Calibri"/>
              </a:rPr>
              <a:t>executed </a:t>
            </a:r>
            <a:r>
              <a:rPr sz="2400" dirty="0">
                <a:latin typeface="Calibri"/>
                <a:cs typeface="Calibri"/>
              </a:rPr>
              <a:t>in a serial</a:t>
            </a:r>
            <a:r>
              <a:rPr sz="2400" spc="-35" dirty="0">
                <a:latin typeface="Calibri"/>
                <a:cs typeface="Calibri"/>
              </a:rPr>
              <a:t> manner.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286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8375" algn="l"/>
              </a:tabLst>
            </a:pPr>
            <a:r>
              <a:rPr sz="4400" spc="-15" dirty="0">
                <a:solidFill>
                  <a:srgbClr val="000000"/>
                </a:solidFill>
              </a:rPr>
              <a:t>Example	</a:t>
            </a:r>
            <a:r>
              <a:rPr sz="4400" spc="-20" dirty="0">
                <a:solidFill>
                  <a:srgbClr val="000000"/>
                </a:solidFill>
              </a:rPr>
              <a:t>of </a:t>
            </a:r>
            <a:r>
              <a:rPr sz="4400" dirty="0">
                <a:solidFill>
                  <a:srgbClr val="000000"/>
                </a:solidFill>
              </a:rPr>
              <a:t>serial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schedule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2103" y="1453895"/>
          <a:ext cx="5562600" cy="5189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Temp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A *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= A -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= A -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+ 50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286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8375" algn="l"/>
              </a:tabLst>
            </a:pPr>
            <a:r>
              <a:rPr sz="4400" spc="-15" dirty="0">
                <a:solidFill>
                  <a:srgbClr val="000000"/>
                </a:solidFill>
              </a:rPr>
              <a:t>Example	</a:t>
            </a:r>
            <a:r>
              <a:rPr sz="4400" spc="-20" dirty="0">
                <a:solidFill>
                  <a:srgbClr val="000000"/>
                </a:solidFill>
              </a:rPr>
              <a:t>of </a:t>
            </a:r>
            <a:r>
              <a:rPr sz="4400" dirty="0">
                <a:solidFill>
                  <a:srgbClr val="000000"/>
                </a:solidFill>
              </a:rPr>
              <a:t>serial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schedule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2103" y="1453895"/>
          <a:ext cx="5562600" cy="5283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711200" marR="706120" indent="51435" algn="ctr">
                        <a:lnSpc>
                          <a:spcPct val="114999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Temp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A *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0.1  A = A -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 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05815" marR="801370" algn="ctr">
                        <a:lnSpc>
                          <a:spcPct val="11499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 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1869" algn="just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980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= A -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6465" marR="918210" indent="39370" algn="just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  B = B +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16000" marR="962660" indent="-47625" algn="just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848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</a:rPr>
              <a:t>Interleaved</a:t>
            </a:r>
            <a:r>
              <a:rPr sz="4400" spc="-5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schedule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346632"/>
            <a:ext cx="8604885" cy="17176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Schedule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interleave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execution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different</a:t>
            </a:r>
            <a:r>
              <a:rPr sz="2400" b="1" spc="5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Means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second transaction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started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before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first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one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could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end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execution can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switch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between 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transactions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back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and  forth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76619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8375" algn="l"/>
              </a:tabLst>
            </a:pPr>
            <a:r>
              <a:rPr sz="4400" spc="-15" dirty="0">
                <a:solidFill>
                  <a:srgbClr val="000000"/>
                </a:solidFill>
              </a:rPr>
              <a:t>Example	</a:t>
            </a:r>
            <a:r>
              <a:rPr sz="4400" spc="-20" dirty="0">
                <a:solidFill>
                  <a:srgbClr val="000000"/>
                </a:solidFill>
              </a:rPr>
              <a:t>of interleaved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schedule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2103" y="1453895"/>
          <a:ext cx="5562600" cy="518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6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05815" marR="801370" algn="ctr">
                        <a:lnSpc>
                          <a:spcPct val="11499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 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01040" marR="695325" algn="ctr">
                        <a:lnSpc>
                          <a:spcPct val="114999"/>
                        </a:lnSpc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Temp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A *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0.1  A = A -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 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5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0" marR="934085" indent="1905" algn="ctr">
                        <a:lnSpc>
                          <a:spcPct val="114999"/>
                        </a:lnSpc>
                        <a:spcBef>
                          <a:spcPts val="47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= A -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5022">
                <a:tc>
                  <a:txBody>
                    <a:bodyPr/>
                    <a:lstStyle/>
                    <a:p>
                      <a:pPr marL="51435" algn="ctr">
                        <a:lnSpc>
                          <a:spcPts val="205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+ 50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79805" marR="973455" algn="ctr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76619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8375" algn="l"/>
              </a:tabLst>
            </a:pPr>
            <a:r>
              <a:rPr sz="4400" spc="-15" dirty="0">
                <a:solidFill>
                  <a:srgbClr val="000000"/>
                </a:solidFill>
              </a:rPr>
              <a:t>Example	</a:t>
            </a:r>
            <a:r>
              <a:rPr sz="4400" spc="-20" dirty="0">
                <a:solidFill>
                  <a:srgbClr val="000000"/>
                </a:solidFill>
              </a:rPr>
              <a:t>of interleaved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schedule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574" y="7016718"/>
            <a:ext cx="258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2103" y="1453895"/>
          <a:ext cx="5562600" cy="5254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= A -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7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+ 50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69010" marR="962660" algn="ctr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773">
                <a:tc>
                  <a:txBody>
                    <a:bodyPr/>
                    <a:lstStyle/>
                    <a:p>
                      <a:pPr marL="711200" marR="706120" indent="289560">
                        <a:lnSpc>
                          <a:spcPts val="2480"/>
                        </a:lnSpc>
                        <a:spcBef>
                          <a:spcPts val="1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Temp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A *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0.1  A = A -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4741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96925" marR="789305" algn="ctr">
                        <a:lnSpc>
                          <a:spcPct val="11499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 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787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What </a:t>
            </a:r>
            <a:r>
              <a:rPr sz="4400" spc="-15" dirty="0">
                <a:solidFill>
                  <a:srgbClr val="000000"/>
                </a:solidFill>
              </a:rPr>
              <a:t>is</a:t>
            </a:r>
            <a:r>
              <a:rPr sz="4400" spc="-2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transaction?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2345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transaction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sequence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operations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performed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as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single 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logical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unit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work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logical</a:t>
            </a:r>
            <a:r>
              <a:rPr sz="2400" b="1" spc="19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unit</a:t>
            </a:r>
            <a:r>
              <a:rPr sz="2400" b="1" spc="19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</a:t>
            </a:r>
            <a:r>
              <a:rPr sz="2400" b="1" spc="19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work</a:t>
            </a:r>
            <a:r>
              <a:rPr sz="2400" b="1" spc="15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that</a:t>
            </a:r>
            <a:r>
              <a:rPr sz="2400" b="1" spc="19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contains</a:t>
            </a:r>
            <a:r>
              <a:rPr sz="2400" b="1" spc="15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one</a:t>
            </a:r>
            <a:r>
              <a:rPr sz="2400" b="1" spc="17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or</a:t>
            </a:r>
            <a:r>
              <a:rPr sz="2400" b="1" spc="19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more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78" y="2558388"/>
            <a:ext cx="3201670" cy="98551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0"/>
              </a:spcBef>
            </a:pP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SQL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statements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Example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6496" y="3518327"/>
            <a:ext cx="126238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313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read </a:t>
            </a:r>
            <a:r>
              <a:rPr sz="2400" spc="5" dirty="0">
                <a:latin typeface="Calibri"/>
                <a:cs typeface="Calibri"/>
              </a:rPr>
              <a:t>(A)  </a:t>
            </a:r>
            <a:r>
              <a:rPr sz="2400" dirty="0">
                <a:latin typeface="Calibri"/>
                <a:cs typeface="Calibri"/>
              </a:rPr>
              <a:t>A = A –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  <a:p>
            <a:pPr marL="12700" marR="26034">
              <a:lnSpc>
                <a:spcPct val="131200"/>
              </a:lnSpc>
            </a:pPr>
            <a:r>
              <a:rPr sz="2400" b="1" spc="-10" dirty="0">
                <a:latin typeface="Calibri"/>
                <a:cs typeface="Calibri"/>
              </a:rPr>
              <a:t>write </a:t>
            </a:r>
            <a:r>
              <a:rPr sz="2400" spc="-5" dirty="0">
                <a:latin typeface="Calibri"/>
                <a:cs typeface="Calibri"/>
              </a:rPr>
              <a:t>(A)  </a:t>
            </a:r>
            <a:r>
              <a:rPr sz="2400" b="1" spc="-10" dirty="0">
                <a:latin typeface="Calibri"/>
                <a:cs typeface="Calibri"/>
              </a:rPr>
              <a:t>read </a:t>
            </a:r>
            <a:r>
              <a:rPr sz="2400" dirty="0">
                <a:latin typeface="Calibri"/>
                <a:cs typeface="Calibri"/>
              </a:rPr>
              <a:t>(B)  B = B +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b="1" spc="-10" dirty="0">
                <a:latin typeface="Calibri"/>
                <a:cs typeface="Calibri"/>
              </a:rPr>
              <a:t>write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(B)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1393" y="4635487"/>
            <a:ext cx="1450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Transaction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1704" y="3569207"/>
            <a:ext cx="7141464" cy="3073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72889" y="4938798"/>
            <a:ext cx="1052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65291" y="2819399"/>
            <a:ext cx="3302635" cy="881380"/>
          </a:xfrm>
          <a:custGeom>
            <a:avLst/>
            <a:gdLst/>
            <a:ahLst/>
            <a:cxnLst/>
            <a:rect l="l" t="t" r="r" b="b"/>
            <a:pathLst>
              <a:path w="3302634" h="881379">
                <a:moveTo>
                  <a:pt x="0" y="853440"/>
                </a:moveTo>
                <a:lnTo>
                  <a:pt x="864108" y="513588"/>
                </a:lnTo>
                <a:lnTo>
                  <a:pt x="864108" y="147828"/>
                </a:lnTo>
                <a:lnTo>
                  <a:pt x="871728" y="101437"/>
                </a:lnTo>
                <a:lnTo>
                  <a:pt x="892881" y="60899"/>
                </a:lnTo>
                <a:lnTo>
                  <a:pt x="925007" y="28773"/>
                </a:lnTo>
                <a:lnTo>
                  <a:pt x="965545" y="7620"/>
                </a:lnTo>
                <a:lnTo>
                  <a:pt x="1011936" y="0"/>
                </a:lnTo>
                <a:lnTo>
                  <a:pt x="3156204" y="0"/>
                </a:lnTo>
                <a:lnTo>
                  <a:pt x="3202436" y="7620"/>
                </a:lnTo>
                <a:lnTo>
                  <a:pt x="3242596" y="28773"/>
                </a:lnTo>
                <a:lnTo>
                  <a:pt x="3274271" y="60899"/>
                </a:lnTo>
                <a:lnTo>
                  <a:pt x="3295046" y="101437"/>
                </a:lnTo>
                <a:lnTo>
                  <a:pt x="3302508" y="147828"/>
                </a:lnTo>
                <a:lnTo>
                  <a:pt x="3302508" y="734568"/>
                </a:lnTo>
                <a:lnTo>
                  <a:pt x="864108" y="734568"/>
                </a:lnTo>
                <a:lnTo>
                  <a:pt x="0" y="853440"/>
                </a:lnTo>
                <a:close/>
              </a:path>
              <a:path w="3302634" h="881379">
                <a:moveTo>
                  <a:pt x="3156204" y="880872"/>
                </a:moveTo>
                <a:lnTo>
                  <a:pt x="1011936" y="880872"/>
                </a:lnTo>
                <a:lnTo>
                  <a:pt x="965545" y="873410"/>
                </a:lnTo>
                <a:lnTo>
                  <a:pt x="925007" y="852635"/>
                </a:lnTo>
                <a:lnTo>
                  <a:pt x="892881" y="820960"/>
                </a:lnTo>
                <a:lnTo>
                  <a:pt x="871728" y="780800"/>
                </a:lnTo>
                <a:lnTo>
                  <a:pt x="864108" y="734568"/>
                </a:lnTo>
                <a:lnTo>
                  <a:pt x="3302508" y="734568"/>
                </a:lnTo>
                <a:lnTo>
                  <a:pt x="3295046" y="780800"/>
                </a:lnTo>
                <a:lnTo>
                  <a:pt x="3274271" y="820960"/>
                </a:lnTo>
                <a:lnTo>
                  <a:pt x="3242596" y="852635"/>
                </a:lnTo>
                <a:lnTo>
                  <a:pt x="3202436" y="873410"/>
                </a:lnTo>
                <a:lnTo>
                  <a:pt x="3156204" y="88087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7671" y="2813303"/>
            <a:ext cx="3317875" cy="893444"/>
          </a:xfrm>
          <a:custGeom>
            <a:avLst/>
            <a:gdLst/>
            <a:ahLst/>
            <a:cxnLst/>
            <a:rect l="l" t="t" r="r" b="b"/>
            <a:pathLst>
              <a:path w="3317875" h="893445">
                <a:moveTo>
                  <a:pt x="865631" y="515386"/>
                </a:moveTo>
                <a:lnTo>
                  <a:pt x="865631" y="153924"/>
                </a:lnTo>
                <a:lnTo>
                  <a:pt x="868679" y="123444"/>
                </a:lnTo>
                <a:lnTo>
                  <a:pt x="883919" y="80772"/>
                </a:lnTo>
                <a:lnTo>
                  <a:pt x="922019" y="35052"/>
                </a:lnTo>
                <a:lnTo>
                  <a:pt x="946403" y="19812"/>
                </a:lnTo>
                <a:lnTo>
                  <a:pt x="958595" y="12192"/>
                </a:lnTo>
                <a:lnTo>
                  <a:pt x="973836" y="7620"/>
                </a:lnTo>
                <a:lnTo>
                  <a:pt x="987552" y="3048"/>
                </a:lnTo>
                <a:lnTo>
                  <a:pt x="1019556" y="0"/>
                </a:lnTo>
                <a:lnTo>
                  <a:pt x="3163824" y="0"/>
                </a:lnTo>
                <a:lnTo>
                  <a:pt x="3194304" y="3048"/>
                </a:lnTo>
                <a:lnTo>
                  <a:pt x="3209544" y="7620"/>
                </a:lnTo>
                <a:lnTo>
                  <a:pt x="3223260" y="12192"/>
                </a:lnTo>
                <a:lnTo>
                  <a:pt x="3226689" y="13716"/>
                </a:lnTo>
                <a:lnTo>
                  <a:pt x="1005840" y="13716"/>
                </a:lnTo>
                <a:lnTo>
                  <a:pt x="990600" y="15240"/>
                </a:lnTo>
                <a:lnTo>
                  <a:pt x="978408" y="19812"/>
                </a:lnTo>
                <a:lnTo>
                  <a:pt x="964692" y="24384"/>
                </a:lnTo>
                <a:lnTo>
                  <a:pt x="940307" y="36576"/>
                </a:lnTo>
                <a:lnTo>
                  <a:pt x="929639" y="45720"/>
                </a:lnTo>
                <a:lnTo>
                  <a:pt x="920495" y="53340"/>
                </a:lnTo>
                <a:lnTo>
                  <a:pt x="902207" y="74676"/>
                </a:lnTo>
                <a:lnTo>
                  <a:pt x="890015" y="99060"/>
                </a:lnTo>
                <a:lnTo>
                  <a:pt x="885443" y="111252"/>
                </a:lnTo>
                <a:lnTo>
                  <a:pt x="879347" y="138684"/>
                </a:lnTo>
                <a:lnTo>
                  <a:pt x="879347" y="513587"/>
                </a:lnTo>
                <a:lnTo>
                  <a:pt x="870203" y="513587"/>
                </a:lnTo>
                <a:lnTo>
                  <a:pt x="865631" y="515386"/>
                </a:lnTo>
                <a:close/>
              </a:path>
              <a:path w="3317875" h="893445">
                <a:moveTo>
                  <a:pt x="3224784" y="880872"/>
                </a:moveTo>
                <a:lnTo>
                  <a:pt x="3163824" y="880872"/>
                </a:lnTo>
                <a:lnTo>
                  <a:pt x="3177540" y="879348"/>
                </a:lnTo>
                <a:lnTo>
                  <a:pt x="3192780" y="877824"/>
                </a:lnTo>
                <a:lnTo>
                  <a:pt x="3204972" y="874776"/>
                </a:lnTo>
                <a:lnTo>
                  <a:pt x="3218688" y="868680"/>
                </a:lnTo>
                <a:lnTo>
                  <a:pt x="3230880" y="864108"/>
                </a:lnTo>
                <a:lnTo>
                  <a:pt x="3243072" y="856488"/>
                </a:lnTo>
                <a:lnTo>
                  <a:pt x="3272028" y="829055"/>
                </a:lnTo>
                <a:lnTo>
                  <a:pt x="3293364" y="795528"/>
                </a:lnTo>
                <a:lnTo>
                  <a:pt x="3304032" y="754380"/>
                </a:lnTo>
                <a:lnTo>
                  <a:pt x="3304032" y="140208"/>
                </a:lnTo>
                <a:lnTo>
                  <a:pt x="3293364" y="99060"/>
                </a:lnTo>
                <a:lnTo>
                  <a:pt x="3272028" y="64008"/>
                </a:lnTo>
                <a:lnTo>
                  <a:pt x="3243072" y="36576"/>
                </a:lnTo>
                <a:lnTo>
                  <a:pt x="3206496" y="19812"/>
                </a:lnTo>
                <a:lnTo>
                  <a:pt x="3179064" y="13716"/>
                </a:lnTo>
                <a:lnTo>
                  <a:pt x="3226689" y="13716"/>
                </a:lnTo>
                <a:lnTo>
                  <a:pt x="3261360" y="35052"/>
                </a:lnTo>
                <a:lnTo>
                  <a:pt x="3290316" y="67056"/>
                </a:lnTo>
                <a:lnTo>
                  <a:pt x="3297936" y="80772"/>
                </a:lnTo>
                <a:lnTo>
                  <a:pt x="3305556" y="92964"/>
                </a:lnTo>
                <a:lnTo>
                  <a:pt x="3310128" y="108204"/>
                </a:lnTo>
                <a:lnTo>
                  <a:pt x="3314700" y="121920"/>
                </a:lnTo>
                <a:lnTo>
                  <a:pt x="3316224" y="137160"/>
                </a:lnTo>
                <a:lnTo>
                  <a:pt x="3317748" y="153924"/>
                </a:lnTo>
                <a:lnTo>
                  <a:pt x="3317748" y="740664"/>
                </a:lnTo>
                <a:lnTo>
                  <a:pt x="3305556" y="798576"/>
                </a:lnTo>
                <a:lnTo>
                  <a:pt x="3282696" y="836676"/>
                </a:lnTo>
                <a:lnTo>
                  <a:pt x="3250692" y="867155"/>
                </a:lnTo>
                <a:lnTo>
                  <a:pt x="3236976" y="874776"/>
                </a:lnTo>
                <a:lnTo>
                  <a:pt x="3224784" y="880872"/>
                </a:lnTo>
                <a:close/>
              </a:path>
              <a:path w="3317875" h="893445">
                <a:moveTo>
                  <a:pt x="865631" y="519684"/>
                </a:moveTo>
                <a:lnTo>
                  <a:pt x="865631" y="515386"/>
                </a:lnTo>
                <a:lnTo>
                  <a:pt x="870203" y="513587"/>
                </a:lnTo>
                <a:lnTo>
                  <a:pt x="865631" y="519684"/>
                </a:lnTo>
                <a:close/>
              </a:path>
              <a:path w="3317875" h="893445">
                <a:moveTo>
                  <a:pt x="879347" y="519684"/>
                </a:moveTo>
                <a:lnTo>
                  <a:pt x="865631" y="519684"/>
                </a:lnTo>
                <a:lnTo>
                  <a:pt x="870203" y="513587"/>
                </a:lnTo>
                <a:lnTo>
                  <a:pt x="879347" y="513587"/>
                </a:lnTo>
                <a:lnTo>
                  <a:pt x="879347" y="519684"/>
                </a:lnTo>
                <a:close/>
              </a:path>
              <a:path w="3317875" h="893445">
                <a:moveTo>
                  <a:pt x="6095" y="853440"/>
                </a:moveTo>
                <a:lnTo>
                  <a:pt x="865631" y="515386"/>
                </a:lnTo>
                <a:lnTo>
                  <a:pt x="865631" y="519684"/>
                </a:lnTo>
                <a:lnTo>
                  <a:pt x="879347" y="519684"/>
                </a:lnTo>
                <a:lnTo>
                  <a:pt x="879347" y="522732"/>
                </a:lnTo>
                <a:lnTo>
                  <a:pt x="877823" y="525780"/>
                </a:lnTo>
                <a:lnTo>
                  <a:pt x="874775" y="525780"/>
                </a:lnTo>
                <a:lnTo>
                  <a:pt x="61129" y="845785"/>
                </a:lnTo>
                <a:lnTo>
                  <a:pt x="6095" y="853440"/>
                </a:lnTo>
                <a:close/>
              </a:path>
              <a:path w="3317875" h="893445">
                <a:moveTo>
                  <a:pt x="11487" y="865309"/>
                </a:moveTo>
                <a:lnTo>
                  <a:pt x="61129" y="845785"/>
                </a:lnTo>
                <a:lnTo>
                  <a:pt x="871727" y="733044"/>
                </a:lnTo>
                <a:lnTo>
                  <a:pt x="873251" y="733044"/>
                </a:lnTo>
                <a:lnTo>
                  <a:pt x="874775" y="734568"/>
                </a:lnTo>
                <a:lnTo>
                  <a:pt x="876299" y="734568"/>
                </a:lnTo>
                <a:lnTo>
                  <a:pt x="879347" y="737616"/>
                </a:lnTo>
                <a:lnTo>
                  <a:pt x="879347" y="740664"/>
                </a:lnTo>
                <a:lnTo>
                  <a:pt x="865631" y="740664"/>
                </a:lnTo>
                <a:lnTo>
                  <a:pt x="866336" y="747711"/>
                </a:lnTo>
                <a:lnTo>
                  <a:pt x="11487" y="865309"/>
                </a:lnTo>
                <a:close/>
              </a:path>
              <a:path w="3317875" h="893445">
                <a:moveTo>
                  <a:pt x="866336" y="747711"/>
                </a:moveTo>
                <a:lnTo>
                  <a:pt x="865631" y="740664"/>
                </a:lnTo>
                <a:lnTo>
                  <a:pt x="873251" y="746760"/>
                </a:lnTo>
                <a:lnTo>
                  <a:pt x="866336" y="747711"/>
                </a:lnTo>
                <a:close/>
              </a:path>
              <a:path w="3317875" h="893445">
                <a:moveTo>
                  <a:pt x="3163824" y="893064"/>
                </a:moveTo>
                <a:lnTo>
                  <a:pt x="1019556" y="893064"/>
                </a:lnTo>
                <a:lnTo>
                  <a:pt x="989076" y="890016"/>
                </a:lnTo>
                <a:lnTo>
                  <a:pt x="946403" y="874776"/>
                </a:lnTo>
                <a:lnTo>
                  <a:pt x="911351" y="848868"/>
                </a:lnTo>
                <a:lnTo>
                  <a:pt x="885443" y="813816"/>
                </a:lnTo>
                <a:lnTo>
                  <a:pt x="868679" y="771144"/>
                </a:lnTo>
                <a:lnTo>
                  <a:pt x="866336" y="747711"/>
                </a:lnTo>
                <a:lnTo>
                  <a:pt x="873251" y="746760"/>
                </a:lnTo>
                <a:lnTo>
                  <a:pt x="865631" y="740664"/>
                </a:lnTo>
                <a:lnTo>
                  <a:pt x="879347" y="740664"/>
                </a:lnTo>
                <a:lnTo>
                  <a:pt x="879347" y="754380"/>
                </a:lnTo>
                <a:lnTo>
                  <a:pt x="880871" y="768096"/>
                </a:lnTo>
                <a:lnTo>
                  <a:pt x="885443" y="781812"/>
                </a:lnTo>
                <a:lnTo>
                  <a:pt x="890015" y="794003"/>
                </a:lnTo>
                <a:lnTo>
                  <a:pt x="902207" y="818388"/>
                </a:lnTo>
                <a:lnTo>
                  <a:pt x="911351" y="829055"/>
                </a:lnTo>
                <a:lnTo>
                  <a:pt x="918971" y="839724"/>
                </a:lnTo>
                <a:lnTo>
                  <a:pt x="964692" y="868680"/>
                </a:lnTo>
                <a:lnTo>
                  <a:pt x="1004316" y="879348"/>
                </a:lnTo>
                <a:lnTo>
                  <a:pt x="1019556" y="880872"/>
                </a:lnTo>
                <a:lnTo>
                  <a:pt x="3224784" y="880872"/>
                </a:lnTo>
                <a:lnTo>
                  <a:pt x="3209544" y="885444"/>
                </a:lnTo>
                <a:lnTo>
                  <a:pt x="3195828" y="890016"/>
                </a:lnTo>
                <a:lnTo>
                  <a:pt x="3163824" y="893064"/>
                </a:lnTo>
                <a:close/>
              </a:path>
              <a:path w="3317875" h="893445">
                <a:moveTo>
                  <a:pt x="10593" y="865432"/>
                </a:moveTo>
                <a:lnTo>
                  <a:pt x="6095" y="853440"/>
                </a:lnTo>
                <a:lnTo>
                  <a:pt x="61129" y="845785"/>
                </a:lnTo>
                <a:lnTo>
                  <a:pt x="11487" y="865309"/>
                </a:lnTo>
                <a:lnTo>
                  <a:pt x="10593" y="865432"/>
                </a:lnTo>
                <a:close/>
              </a:path>
              <a:path w="3317875" h="893445">
                <a:moveTo>
                  <a:pt x="9143" y="865632"/>
                </a:moveTo>
                <a:lnTo>
                  <a:pt x="6095" y="865632"/>
                </a:lnTo>
                <a:lnTo>
                  <a:pt x="3047" y="864108"/>
                </a:lnTo>
                <a:lnTo>
                  <a:pt x="0" y="858012"/>
                </a:lnTo>
                <a:lnTo>
                  <a:pt x="3047" y="854964"/>
                </a:lnTo>
                <a:lnTo>
                  <a:pt x="6095" y="853440"/>
                </a:lnTo>
                <a:lnTo>
                  <a:pt x="10593" y="865432"/>
                </a:lnTo>
                <a:lnTo>
                  <a:pt x="9143" y="865632"/>
                </a:lnTo>
                <a:close/>
              </a:path>
              <a:path w="3317875" h="893445">
                <a:moveTo>
                  <a:pt x="10667" y="865632"/>
                </a:moveTo>
                <a:lnTo>
                  <a:pt x="10593" y="865432"/>
                </a:lnTo>
                <a:lnTo>
                  <a:pt x="11487" y="865309"/>
                </a:lnTo>
                <a:lnTo>
                  <a:pt x="10667" y="86563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81286" y="2861610"/>
            <a:ext cx="2134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82905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alibri"/>
                <a:cs typeface="Calibri"/>
              </a:rPr>
              <a:t>Works </a:t>
            </a:r>
            <a:r>
              <a:rPr sz="2400" dirty="0">
                <a:latin typeface="Calibri"/>
                <a:cs typeface="Calibri"/>
              </a:rPr>
              <a:t>as 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  logical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1205" y="7029418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15805" y="7016718"/>
            <a:ext cx="1670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6532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</a:rPr>
              <a:t>Equivalent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schedule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361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dirty="0">
                <a:latin typeface="Calibri"/>
                <a:cs typeface="Calibri"/>
              </a:rPr>
              <a:t>schedules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produce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same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result after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execution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they  are </a:t>
            </a:r>
            <a:r>
              <a:rPr sz="2400" spc="-5" dirty="0">
                <a:latin typeface="Calibri"/>
                <a:cs typeface="Calibri"/>
              </a:rPr>
              <a:t>said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equivalent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schedule.</a:t>
            </a:r>
            <a:endParaRPr sz="2400">
              <a:latin typeface="Calibri"/>
              <a:cs typeface="Calibri"/>
            </a:endParaRPr>
          </a:p>
          <a:p>
            <a:pPr marL="354965" marR="5715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  <a:tab pos="1104900" algn="l"/>
                <a:tab pos="1778635" algn="l"/>
                <a:tab pos="2519045" algn="l"/>
                <a:tab pos="3086100" algn="l"/>
                <a:tab pos="3900170" algn="l"/>
                <a:tab pos="4753610" algn="l"/>
                <a:tab pos="5259705" algn="l"/>
                <a:tab pos="6088380" algn="l"/>
                <a:tab pos="6899275" algn="l"/>
                <a:tab pos="7517765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y	m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ld	</a:t>
            </a:r>
            <a:r>
              <a:rPr sz="2400" spc="10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ame	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me	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	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  </a:t>
            </a:r>
            <a:r>
              <a:rPr sz="2400" spc="-5" dirty="0">
                <a:latin typeface="Calibri"/>
                <a:cs typeface="Calibri"/>
              </a:rPr>
              <a:t>results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another </a:t>
            </a:r>
            <a:r>
              <a:rPr sz="2400" dirty="0">
                <a:latin typeface="Calibri"/>
                <a:cs typeface="Calibri"/>
              </a:rPr>
              <a:t>set 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That's </a:t>
            </a:r>
            <a:r>
              <a:rPr sz="2400" spc="-20" dirty="0">
                <a:latin typeface="Calibri"/>
                <a:cs typeface="Calibri"/>
              </a:rPr>
              <a:t>why </a:t>
            </a:r>
            <a:r>
              <a:rPr sz="2400" spc="-5" dirty="0">
                <a:latin typeface="Calibri"/>
                <a:cs typeface="Calibri"/>
              </a:rPr>
              <a:t>this equivalence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generally considered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6532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</a:rPr>
              <a:t>Equivalent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schedule</a:t>
            </a:r>
            <a:endParaRPr sz="44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2103" y="1453895"/>
          <a:ext cx="3505200" cy="5271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098"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311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= A -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7365" marR="476884" indent="-79375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191770" marR="186055" indent="288290">
                        <a:lnSpc>
                          <a:spcPct val="114999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Temp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A *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0.1  A = A -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7365" marR="449580" indent="-52069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409">
                <a:tc>
                  <a:txBody>
                    <a:bodyPr/>
                    <a:lstStyle/>
                    <a:p>
                      <a:pPr marL="511809">
                        <a:lnSpc>
                          <a:spcPts val="205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159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7365" marR="454025" indent="-47625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86385" marR="281940" algn="ctr">
                        <a:lnSpc>
                          <a:spcPct val="11499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 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785103" y="1453895"/>
          <a:ext cx="3505200" cy="5231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019">
                <a:tc>
                  <a:txBody>
                    <a:bodyPr/>
                    <a:lstStyle/>
                    <a:p>
                      <a:pPr marL="481330" algn="just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3116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= A -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15925" marR="410209" indent="12065" algn="just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  B = B +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7365" marR="454025" indent="-47625" algn="just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91770" marR="186690" indent="289560">
                        <a:lnSpc>
                          <a:spcPct val="114999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Temp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A *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0.1  A = A -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55295" marR="449580" algn="ctr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86385" marR="281940" algn="ctr">
                        <a:lnSpc>
                          <a:spcPct val="11499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 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559808" y="1703832"/>
            <a:ext cx="980440" cy="4950460"/>
          </a:xfrm>
          <a:custGeom>
            <a:avLst/>
            <a:gdLst/>
            <a:ahLst/>
            <a:cxnLst/>
            <a:rect l="l" t="t" r="r" b="b"/>
            <a:pathLst>
              <a:path w="980439" h="4950459">
                <a:moveTo>
                  <a:pt x="973836" y="4949952"/>
                </a:moveTo>
                <a:lnTo>
                  <a:pt x="6096" y="4949952"/>
                </a:lnTo>
                <a:lnTo>
                  <a:pt x="0" y="4943856"/>
                </a:lnTo>
                <a:lnTo>
                  <a:pt x="0" y="6096"/>
                </a:lnTo>
                <a:lnTo>
                  <a:pt x="6096" y="0"/>
                </a:lnTo>
                <a:lnTo>
                  <a:pt x="973836" y="0"/>
                </a:lnTo>
                <a:lnTo>
                  <a:pt x="979932" y="6096"/>
                </a:lnTo>
                <a:lnTo>
                  <a:pt x="979932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4924044"/>
                </a:lnTo>
                <a:lnTo>
                  <a:pt x="12192" y="4924044"/>
                </a:lnTo>
                <a:lnTo>
                  <a:pt x="25908" y="4937760"/>
                </a:lnTo>
                <a:lnTo>
                  <a:pt x="979932" y="4937760"/>
                </a:lnTo>
                <a:lnTo>
                  <a:pt x="979932" y="4943856"/>
                </a:lnTo>
                <a:lnTo>
                  <a:pt x="973836" y="4949952"/>
                </a:lnTo>
                <a:close/>
              </a:path>
              <a:path w="980439" h="4950459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980439" h="4950459">
                <a:moveTo>
                  <a:pt x="954024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954024" y="12192"/>
                </a:lnTo>
                <a:lnTo>
                  <a:pt x="954024" y="25908"/>
                </a:lnTo>
                <a:close/>
              </a:path>
              <a:path w="980439" h="4950459">
                <a:moveTo>
                  <a:pt x="954024" y="4937760"/>
                </a:moveTo>
                <a:lnTo>
                  <a:pt x="954024" y="12192"/>
                </a:lnTo>
                <a:lnTo>
                  <a:pt x="967740" y="25908"/>
                </a:lnTo>
                <a:lnTo>
                  <a:pt x="979932" y="25908"/>
                </a:lnTo>
                <a:lnTo>
                  <a:pt x="979932" y="4924044"/>
                </a:lnTo>
                <a:lnTo>
                  <a:pt x="967740" y="4924044"/>
                </a:lnTo>
                <a:lnTo>
                  <a:pt x="954024" y="4937760"/>
                </a:lnTo>
                <a:close/>
              </a:path>
              <a:path w="980439" h="4950459">
                <a:moveTo>
                  <a:pt x="979932" y="25908"/>
                </a:moveTo>
                <a:lnTo>
                  <a:pt x="967740" y="25908"/>
                </a:lnTo>
                <a:lnTo>
                  <a:pt x="954024" y="12192"/>
                </a:lnTo>
                <a:lnTo>
                  <a:pt x="979932" y="12192"/>
                </a:lnTo>
                <a:lnTo>
                  <a:pt x="979932" y="25908"/>
                </a:lnTo>
                <a:close/>
              </a:path>
              <a:path w="980439" h="4950459">
                <a:moveTo>
                  <a:pt x="25908" y="4937760"/>
                </a:moveTo>
                <a:lnTo>
                  <a:pt x="12192" y="4924044"/>
                </a:lnTo>
                <a:lnTo>
                  <a:pt x="25908" y="4924044"/>
                </a:lnTo>
                <a:lnTo>
                  <a:pt x="25908" y="4937760"/>
                </a:lnTo>
                <a:close/>
              </a:path>
              <a:path w="980439" h="4950459">
                <a:moveTo>
                  <a:pt x="954024" y="4937760"/>
                </a:moveTo>
                <a:lnTo>
                  <a:pt x="25908" y="4937760"/>
                </a:lnTo>
                <a:lnTo>
                  <a:pt x="25908" y="4924044"/>
                </a:lnTo>
                <a:lnTo>
                  <a:pt x="954024" y="4924044"/>
                </a:lnTo>
                <a:lnTo>
                  <a:pt x="954024" y="4937760"/>
                </a:lnTo>
                <a:close/>
              </a:path>
              <a:path w="980439" h="4950459">
                <a:moveTo>
                  <a:pt x="979932" y="4937760"/>
                </a:moveTo>
                <a:lnTo>
                  <a:pt x="954024" y="4937760"/>
                </a:lnTo>
                <a:lnTo>
                  <a:pt x="967740" y="4924044"/>
                </a:lnTo>
                <a:lnTo>
                  <a:pt x="979932" y="4924044"/>
                </a:lnTo>
                <a:lnTo>
                  <a:pt x="979932" y="493776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1510" y="1939213"/>
            <a:ext cx="713740" cy="46678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dirty="0">
                <a:latin typeface="Calibri"/>
                <a:cs typeface="Calibri"/>
              </a:rPr>
              <a:t>Both </a:t>
            </a:r>
            <a:r>
              <a:rPr sz="3000" spc="-5" dirty="0">
                <a:latin typeface="Calibri"/>
                <a:cs typeface="Calibri"/>
              </a:rPr>
              <a:t>schedules </a:t>
            </a:r>
            <a:r>
              <a:rPr sz="3000" spc="-10" dirty="0">
                <a:latin typeface="Calibri"/>
                <a:cs typeface="Calibri"/>
              </a:rPr>
              <a:t>are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equivalent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-5" dirty="0">
                <a:latin typeface="Calibri"/>
                <a:cs typeface="Calibri"/>
              </a:rPr>
              <a:t>In both schedules the </a:t>
            </a:r>
            <a:r>
              <a:rPr sz="1800" dirty="0">
                <a:latin typeface="Calibri"/>
                <a:cs typeface="Calibri"/>
              </a:rPr>
              <a:t>sum </a:t>
            </a:r>
            <a:r>
              <a:rPr sz="1800" spc="-75" dirty="0">
                <a:latin typeface="Calibri"/>
                <a:cs typeface="Calibri"/>
              </a:rPr>
              <a:t>“A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5" dirty="0">
                <a:latin typeface="Calibri"/>
                <a:cs typeface="Calibri"/>
              </a:rPr>
              <a:t>B” </a:t>
            </a:r>
            <a:r>
              <a:rPr sz="1800" spc="-10" dirty="0">
                <a:latin typeface="Calibri"/>
                <a:cs typeface="Calibri"/>
              </a:rPr>
              <a:t>is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preserved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3115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Serializability</a:t>
            </a:r>
            <a:endParaRPr sz="4400"/>
          </a:p>
        </p:txBody>
      </p:sp>
      <p:sp>
        <p:nvSpPr>
          <p:cNvPr id="12" name="object 12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346632"/>
            <a:ext cx="8604885" cy="13519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schedule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serializable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if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it is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equivalent to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serial</a:t>
            </a:r>
            <a:r>
              <a:rPr sz="2400" b="1" spc="-5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schedule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serial </a:t>
            </a:r>
            <a:r>
              <a:rPr sz="2400" spc="-5" dirty="0">
                <a:latin typeface="Calibri"/>
                <a:cs typeface="Calibri"/>
              </a:rPr>
              <a:t>schedules,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only one transaction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allowed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execute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at 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time </a:t>
            </a:r>
            <a:r>
              <a:rPr sz="2400" spc="-5" dirty="0">
                <a:latin typeface="Calibri"/>
                <a:cs typeface="Calibri"/>
              </a:rPr>
              <a:t>i.e. </a:t>
            </a:r>
            <a:r>
              <a:rPr sz="2400" spc="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concurrency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78" y="2786898"/>
            <a:ext cx="8601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1656714" algn="l"/>
                <a:tab pos="2083435" algn="l"/>
                <a:tab pos="3656329" algn="l"/>
                <a:tab pos="5147945" algn="l"/>
                <a:tab pos="6403975" algn="l"/>
                <a:tab pos="8150225" algn="l"/>
              </a:tabLst>
            </a:pPr>
            <a:r>
              <a:rPr sz="2400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as	in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riali</a:t>
            </a:r>
            <a:r>
              <a:rPr sz="2400" spc="-6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m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p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65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	</a:t>
            </a: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378" y="3038209"/>
            <a:ext cx="6751955" cy="9861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0"/>
              </a:spcBef>
            </a:pP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execute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simultaneously </a:t>
            </a:r>
            <a:r>
              <a:rPr sz="2400" spc="-5" dirty="0">
                <a:latin typeface="Calibri"/>
                <a:cs typeface="Calibri"/>
              </a:rPr>
              <a:t>i.e. </a:t>
            </a:r>
            <a:r>
              <a:rPr sz="2400" spc="-10" dirty="0">
                <a:latin typeface="Calibri"/>
                <a:cs typeface="Calibri"/>
              </a:rPr>
              <a:t>concurrency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allowed.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Types </a:t>
            </a:r>
            <a:r>
              <a:rPr sz="2400" spc="-10" dirty="0">
                <a:latin typeface="Calibri"/>
                <a:cs typeface="Calibri"/>
              </a:rPr>
              <a:t>(forms)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serializability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3661" y="4002215"/>
            <a:ext cx="2665730" cy="8636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470534" indent="-45847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70534" algn="l"/>
                <a:tab pos="471170" algn="l"/>
              </a:tabLst>
            </a:pPr>
            <a:r>
              <a:rPr sz="2000" spc="-5" dirty="0">
                <a:latin typeface="Calibri"/>
                <a:cs typeface="Calibri"/>
              </a:rPr>
              <a:t>Conflict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serializability</a:t>
            </a:r>
            <a:endParaRPr sz="2000">
              <a:latin typeface="Calibri"/>
              <a:cs typeface="Calibri"/>
            </a:endParaRPr>
          </a:p>
          <a:p>
            <a:pPr marL="470534" indent="-45847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470534" algn="l"/>
                <a:tab pos="471170" algn="l"/>
              </a:tabLst>
            </a:pPr>
            <a:r>
              <a:rPr sz="2000" spc="-10" dirty="0">
                <a:latin typeface="Calibri"/>
                <a:cs typeface="Calibri"/>
              </a:rPr>
              <a:t>View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serializability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5355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Conflicting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instructions</a:t>
            </a:r>
            <a:endParaRPr sz="4400"/>
          </a:p>
        </p:txBody>
      </p:sp>
      <p:sp>
        <p:nvSpPr>
          <p:cNvPr id="20" name="object 20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678" y="1460992"/>
            <a:ext cx="549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67665" algn="l"/>
                <a:tab pos="368300" algn="l"/>
                <a:tab pos="941069" algn="l"/>
                <a:tab pos="1245870" algn="l"/>
                <a:tab pos="1901189" algn="l"/>
                <a:tab pos="2402840" algn="l"/>
                <a:tab pos="2905760" algn="l"/>
                <a:tab pos="3573145" algn="l"/>
                <a:tab pos="5215890" algn="l"/>
              </a:tabLst>
            </a:pPr>
            <a:r>
              <a:rPr sz="2400" dirty="0">
                <a:latin typeface="Calibri"/>
                <a:cs typeface="Calibri"/>
              </a:rPr>
              <a:t>Let	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spc="-15" baseline="-20833" dirty="0">
                <a:latin typeface="Calibri"/>
                <a:cs typeface="Calibri"/>
              </a:rPr>
              <a:t>i	</a:t>
            </a:r>
            <a:r>
              <a:rPr sz="2400" spc="-5" dirty="0">
                <a:latin typeface="Calibri"/>
                <a:cs typeface="Calibri"/>
              </a:rPr>
              <a:t>and	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baseline="-20833" dirty="0">
                <a:latin typeface="Calibri"/>
                <a:cs typeface="Calibri"/>
              </a:rPr>
              <a:t>j	</a:t>
            </a:r>
            <a:r>
              <a:rPr sz="2400" spc="-10" dirty="0">
                <a:latin typeface="Calibri"/>
                <a:cs typeface="Calibri"/>
              </a:rPr>
              <a:t>be	two	</a:t>
            </a:r>
            <a:r>
              <a:rPr sz="2400" spc="-5" dirty="0">
                <a:latin typeface="Calibri"/>
                <a:cs typeface="Calibri"/>
              </a:rPr>
              <a:t>instructions	</a:t>
            </a:r>
            <a:r>
              <a:rPr sz="2400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6805" y="1460992"/>
            <a:ext cx="3056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41805" algn="l"/>
                <a:tab pos="2128520" algn="l"/>
                <a:tab pos="2783840" algn="l"/>
              </a:tabLst>
            </a:pPr>
            <a:r>
              <a:rPr sz="2400" spc="-10" dirty="0">
                <a:latin typeface="Calibri"/>
                <a:cs typeface="Calibri"/>
              </a:rPr>
              <a:t>transactions	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baseline="-20833" dirty="0">
                <a:latin typeface="Calibri"/>
                <a:cs typeface="Calibri"/>
              </a:rPr>
              <a:t>i	</a:t>
            </a:r>
            <a:r>
              <a:rPr sz="2400" spc="-5" dirty="0">
                <a:latin typeface="Calibri"/>
                <a:cs typeface="Calibri"/>
              </a:rPr>
              <a:t>and	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baseline="-20833" dirty="0">
                <a:latin typeface="Calibri"/>
                <a:cs typeface="Calibri"/>
              </a:rPr>
              <a:t>j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6577" y="1686254"/>
            <a:ext cx="2999105" cy="137414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5"/>
              </a:spcBef>
            </a:pPr>
            <a:r>
              <a:rPr sz="2400" spc="-20" dirty="0">
                <a:latin typeface="Calibri"/>
                <a:cs typeface="Calibri"/>
              </a:rPr>
              <a:t>respectively.</a:t>
            </a:r>
            <a:endParaRPr sz="2400">
              <a:latin typeface="Calibri"/>
              <a:cs typeface="Calibri"/>
            </a:endParaRPr>
          </a:p>
          <a:p>
            <a:pPr marL="652780" marR="55880" indent="-570230">
              <a:lnSpc>
                <a:spcPct val="137500"/>
              </a:lnSpc>
              <a:spcBef>
                <a:spcPts val="30"/>
              </a:spcBef>
              <a:tabLst>
                <a:tab pos="541020" algn="l"/>
              </a:tabLst>
            </a:pPr>
            <a:r>
              <a:rPr sz="2000" dirty="0">
                <a:latin typeface="Calibri"/>
                <a:cs typeface="Calibri"/>
              </a:rPr>
              <a:t>1.	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1950" spc="-7" baseline="-21367" dirty="0">
                <a:latin typeface="Calibri"/>
                <a:cs typeface="Calibri"/>
              </a:rPr>
              <a:t>i </a:t>
            </a:r>
            <a:r>
              <a:rPr sz="2000" dirty="0">
                <a:latin typeface="Calibri"/>
                <a:cs typeface="Calibri"/>
              </a:rPr>
              <a:t>= read(Q), </a:t>
            </a:r>
            <a:r>
              <a:rPr sz="2000" spc="5" dirty="0">
                <a:latin typeface="Calibri"/>
                <a:cs typeface="Calibri"/>
              </a:rPr>
              <a:t>l</a:t>
            </a:r>
            <a:r>
              <a:rPr sz="1950" spc="7" baseline="-21367" dirty="0">
                <a:latin typeface="Calibri"/>
                <a:cs typeface="Calibri"/>
              </a:rPr>
              <a:t>j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read(Q) 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1950" baseline="-21367" dirty="0">
                <a:latin typeface="Calibri"/>
                <a:cs typeface="Calibri"/>
              </a:rPr>
              <a:t>i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1950" spc="-7" baseline="-21367" dirty="0">
                <a:latin typeface="Calibri"/>
                <a:cs typeface="Calibri"/>
              </a:rPr>
              <a:t>j </a:t>
            </a:r>
            <a:r>
              <a:rPr sz="2000" dirty="0">
                <a:latin typeface="Calibri"/>
                <a:cs typeface="Calibri"/>
              </a:rPr>
              <a:t>don’t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conflict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6442" y="3367485"/>
            <a:ext cx="3119120" cy="312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334" indent="-45847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521334" algn="l"/>
                <a:tab pos="521970" algn="l"/>
              </a:tabLst>
            </a:pPr>
            <a:r>
              <a:rPr sz="2000" spc="-5" dirty="0">
                <a:latin typeface="Calibri"/>
                <a:cs typeface="Calibri"/>
              </a:rPr>
              <a:t>l</a:t>
            </a:r>
            <a:r>
              <a:rPr sz="1950" spc="-7" baseline="-21367" dirty="0">
                <a:latin typeface="Calibri"/>
                <a:cs typeface="Calibri"/>
              </a:rPr>
              <a:t>i </a:t>
            </a:r>
            <a:r>
              <a:rPr sz="2000" dirty="0">
                <a:latin typeface="Calibri"/>
                <a:cs typeface="Calibri"/>
              </a:rPr>
              <a:t>= read(Q), l</a:t>
            </a:r>
            <a:r>
              <a:rPr sz="1950" baseline="-21367" dirty="0">
                <a:latin typeface="Calibri"/>
                <a:cs typeface="Calibri"/>
              </a:rPr>
              <a:t>j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write(Q)</a:t>
            </a:r>
            <a:endParaRPr sz="2000">
              <a:latin typeface="Calibri"/>
              <a:cs typeface="Calibri"/>
            </a:endParaRPr>
          </a:p>
          <a:p>
            <a:pPr marL="633095">
              <a:lnSpc>
                <a:spcPct val="100000"/>
              </a:lnSpc>
              <a:spcBef>
                <a:spcPts val="1570"/>
              </a:spcBef>
            </a:pPr>
            <a:r>
              <a:rPr sz="2000" dirty="0">
                <a:latin typeface="Calibri"/>
                <a:cs typeface="Calibri"/>
              </a:rPr>
              <a:t>l</a:t>
            </a:r>
            <a:r>
              <a:rPr sz="1950" baseline="-21367" dirty="0">
                <a:latin typeface="Calibri"/>
                <a:cs typeface="Calibri"/>
              </a:rPr>
              <a:t>i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1950" spc="-7" baseline="-21367" dirty="0">
                <a:latin typeface="Calibri"/>
                <a:cs typeface="Calibri"/>
              </a:rPr>
              <a:t>j </a:t>
            </a:r>
            <a:r>
              <a:rPr sz="2000" spc="-5" dirty="0">
                <a:latin typeface="Calibri"/>
                <a:cs typeface="Calibri"/>
              </a:rPr>
              <a:t>conflict</a:t>
            </a:r>
            <a:endParaRPr sz="2000">
              <a:latin typeface="Calibri"/>
              <a:cs typeface="Calibri"/>
            </a:endParaRPr>
          </a:p>
          <a:p>
            <a:pPr marL="521334" marR="125730" indent="-521334">
              <a:lnSpc>
                <a:spcPct val="165500"/>
              </a:lnSpc>
              <a:spcBef>
                <a:spcPts val="1055"/>
              </a:spcBef>
              <a:buAutoNum type="arabicPeriod" startAt="3"/>
              <a:tabLst>
                <a:tab pos="521334" algn="l"/>
                <a:tab pos="521970" algn="l"/>
              </a:tabLst>
            </a:pPr>
            <a:r>
              <a:rPr sz="2000" spc="-5" dirty="0">
                <a:latin typeface="Calibri"/>
                <a:cs typeface="Calibri"/>
              </a:rPr>
              <a:t>l</a:t>
            </a:r>
            <a:r>
              <a:rPr sz="1950" spc="-7" baseline="-21367" dirty="0">
                <a:latin typeface="Calibri"/>
                <a:cs typeface="Calibri"/>
              </a:rPr>
              <a:t>i </a:t>
            </a:r>
            <a:r>
              <a:rPr sz="2000" dirty="0">
                <a:latin typeface="Calibri"/>
                <a:cs typeface="Calibri"/>
              </a:rPr>
              <a:t>= write(Q), l</a:t>
            </a:r>
            <a:r>
              <a:rPr sz="1950" baseline="-21367" dirty="0">
                <a:latin typeface="Calibri"/>
                <a:cs typeface="Calibri"/>
              </a:rPr>
              <a:t>j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read(Q) 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1950" baseline="-21367" dirty="0">
                <a:latin typeface="Calibri"/>
                <a:cs typeface="Calibri"/>
              </a:rPr>
              <a:t>i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1950" spc="-7" baseline="-21367" dirty="0">
                <a:latin typeface="Calibri"/>
                <a:cs typeface="Calibri"/>
              </a:rPr>
              <a:t>j </a:t>
            </a:r>
            <a:r>
              <a:rPr sz="2000" spc="-5" dirty="0">
                <a:latin typeface="Calibri"/>
                <a:cs typeface="Calibri"/>
              </a:rPr>
              <a:t>conflict</a:t>
            </a:r>
            <a:endParaRPr sz="2000">
              <a:latin typeface="Calibri"/>
              <a:cs typeface="Calibri"/>
            </a:endParaRPr>
          </a:p>
          <a:p>
            <a:pPr marL="521334" marR="57150" indent="-521334">
              <a:lnSpc>
                <a:spcPct val="165500"/>
              </a:lnSpc>
              <a:spcBef>
                <a:spcPts val="1055"/>
              </a:spcBef>
              <a:buAutoNum type="arabicPeriod" startAt="3"/>
              <a:tabLst>
                <a:tab pos="521334" algn="l"/>
                <a:tab pos="521970" algn="l"/>
              </a:tabLst>
            </a:pPr>
            <a:r>
              <a:rPr sz="2000" spc="-5" dirty="0">
                <a:latin typeface="Calibri"/>
                <a:cs typeface="Calibri"/>
              </a:rPr>
              <a:t>l</a:t>
            </a:r>
            <a:r>
              <a:rPr sz="1950" spc="-7" baseline="-21367" dirty="0">
                <a:latin typeface="Calibri"/>
                <a:cs typeface="Calibri"/>
              </a:rPr>
              <a:t>i </a:t>
            </a:r>
            <a:r>
              <a:rPr sz="2000" dirty="0">
                <a:latin typeface="Calibri"/>
                <a:cs typeface="Calibri"/>
              </a:rPr>
              <a:t>= write(Q), l</a:t>
            </a:r>
            <a:r>
              <a:rPr sz="1950" baseline="-21367" dirty="0">
                <a:latin typeface="Calibri"/>
                <a:cs typeface="Calibri"/>
              </a:rPr>
              <a:t>j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write(Q) 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1950" baseline="-21367" dirty="0">
                <a:latin typeface="Calibri"/>
                <a:cs typeface="Calibri"/>
              </a:rPr>
              <a:t>i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1950" spc="-7" baseline="-21367" dirty="0">
                <a:latin typeface="Calibri"/>
                <a:cs typeface="Calibri"/>
              </a:rPr>
              <a:t>j </a:t>
            </a:r>
            <a:r>
              <a:rPr sz="2000" spc="-5" dirty="0">
                <a:latin typeface="Calibri"/>
                <a:cs typeface="Calibri"/>
              </a:rPr>
              <a:t>conflict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89703" y="2051304"/>
          <a:ext cx="2197100" cy="1126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89703" y="3279647"/>
          <a:ext cx="2197100" cy="112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write(Q)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89703" y="4507992"/>
          <a:ext cx="2197100" cy="1126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write(Q)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489703" y="5736335"/>
          <a:ext cx="2197100" cy="112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write(Q)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write(Q)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004304" y="2051304"/>
          <a:ext cx="2197100" cy="1126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004304" y="3279647"/>
          <a:ext cx="2197100" cy="112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write(Q)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004304" y="4507992"/>
          <a:ext cx="2197100" cy="1126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write(Q)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004304" y="5736335"/>
          <a:ext cx="2197100" cy="112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write(Q)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write(Q)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5355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Conflicting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instructions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278" y="1460992"/>
            <a:ext cx="869505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558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93700" algn="l"/>
              </a:tabLst>
            </a:pPr>
            <a:r>
              <a:rPr sz="2400" spc="-5" dirty="0">
                <a:latin typeface="Calibri"/>
                <a:cs typeface="Calibri"/>
              </a:rPr>
              <a:t>Instructions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spc="-7" baseline="-20833" dirty="0">
                <a:solidFill>
                  <a:srgbClr val="BF0000"/>
                </a:solidFill>
                <a:latin typeface="Calibri"/>
                <a:cs typeface="Calibri"/>
              </a:rPr>
              <a:t>i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and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baseline="-20833" dirty="0">
                <a:solidFill>
                  <a:srgbClr val="BF0000"/>
                </a:solidFill>
                <a:latin typeface="Calibri"/>
                <a:cs typeface="Calibri"/>
              </a:rPr>
              <a:t>j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conflict </a:t>
            </a:r>
            <a:r>
              <a:rPr sz="2400" dirty="0">
                <a:latin typeface="Calibri"/>
                <a:cs typeface="Calibri"/>
              </a:rPr>
              <a:t>if and only if </a:t>
            </a:r>
            <a:r>
              <a:rPr sz="2400" spc="-10" dirty="0">
                <a:latin typeface="Calibri"/>
                <a:cs typeface="Calibri"/>
              </a:rPr>
              <a:t>there exists some item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Q  accessed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by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both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li and lj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at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least one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 these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instructions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wrote</a:t>
            </a:r>
            <a:r>
              <a:rPr sz="2400" b="1" spc="-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Q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370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937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both 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transactions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access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different data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item </a:t>
            </a:r>
            <a:r>
              <a:rPr sz="2400" dirty="0">
                <a:latin typeface="Calibri"/>
                <a:cs typeface="Calibri"/>
              </a:rPr>
              <a:t>then they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393065" algn="just">
              <a:lnSpc>
                <a:spcPct val="100000"/>
              </a:lnSpc>
            </a:pP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not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conflict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972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Conflict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serializability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67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given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schedule can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be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converted into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serial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schedule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by  swapping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non-conflicting operations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then it 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as a  </a:t>
            </a:r>
            <a:r>
              <a:rPr sz="2400" spc="-10" dirty="0">
                <a:latin typeface="Calibri"/>
                <a:cs typeface="Calibri"/>
              </a:rPr>
              <a:t>conflict </a:t>
            </a:r>
            <a:r>
              <a:rPr sz="2400" spc="-5" dirty="0">
                <a:latin typeface="Calibri"/>
                <a:cs typeface="Calibri"/>
              </a:rPr>
              <a:t>serializable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schedule.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7414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Conflict serializability</a:t>
            </a:r>
            <a:r>
              <a:rPr sz="4400" spc="-20" dirty="0">
                <a:solidFill>
                  <a:srgbClr val="000000"/>
                </a:solidFill>
              </a:rPr>
              <a:t> (example)</a:t>
            </a:r>
            <a:endParaRPr sz="44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904" y="1441703"/>
          <a:ext cx="3505200" cy="5186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5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174"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311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= A -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6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91770" marR="186690" algn="ctr">
                        <a:lnSpc>
                          <a:spcPct val="114999"/>
                        </a:lnSpc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Temp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A *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0.1  A = A -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 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511">
                <a:tc>
                  <a:txBody>
                    <a:bodyPr/>
                    <a:lstStyle/>
                    <a:p>
                      <a:pPr marL="415925" marR="410209" indent="95885">
                        <a:lnSpc>
                          <a:spcPct val="114999"/>
                        </a:lnSpc>
                        <a:spcBef>
                          <a:spcPts val="47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  B = B +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7365" marR="454025" indent="-47625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86385" marR="281940" algn="ctr">
                        <a:lnSpc>
                          <a:spcPct val="11499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 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785103" y="1453895"/>
          <a:ext cx="3505200" cy="5231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019">
                <a:tc>
                  <a:txBody>
                    <a:bodyPr/>
                    <a:lstStyle/>
                    <a:p>
                      <a:pPr marL="481330" algn="just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3116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= A -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15925" marR="410209" indent="12065" algn="just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  B = B +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7365" marR="454025" indent="-47625" algn="just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91770" marR="186690" indent="289560">
                        <a:lnSpc>
                          <a:spcPct val="114999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Temp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A *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0.1  A = A -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55295" marR="449580" algn="ctr">
                        <a:lnSpc>
                          <a:spcPct val="11499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86385" marR="281940" algn="ctr">
                        <a:lnSpc>
                          <a:spcPct val="11499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 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88491" y="2804160"/>
            <a:ext cx="3232404" cy="2802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972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Conflict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serializability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695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Example </a:t>
            </a:r>
            <a:r>
              <a:rPr sz="2400" dirty="0">
                <a:latin typeface="Calibri"/>
                <a:cs typeface="Calibri"/>
              </a:rPr>
              <a:t>of a </a:t>
            </a:r>
            <a:r>
              <a:rPr sz="2400" spc="-5" dirty="0">
                <a:latin typeface="Calibri"/>
                <a:cs typeface="Calibri"/>
              </a:rPr>
              <a:t>schedule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not conflict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serializable: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78" y="3861286"/>
            <a:ext cx="86048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906780" algn="l"/>
                <a:tab pos="1443355" algn="l"/>
                <a:tab pos="2449195" algn="l"/>
                <a:tab pos="2854960" algn="l"/>
                <a:tab pos="3653154" algn="l"/>
                <a:tab pos="5282565" algn="l"/>
                <a:tab pos="5650865" algn="l"/>
                <a:tab pos="6202680" algn="l"/>
                <a:tab pos="7089775" algn="l"/>
                <a:tab pos="8333105" algn="l"/>
              </a:tabLst>
            </a:pPr>
            <a:r>
              <a:rPr sz="2400" spc="-10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	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	</a:t>
            </a: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w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p	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	</a:t>
            </a:r>
            <a:r>
              <a:rPr sz="2400" dirty="0">
                <a:latin typeface="Calibri"/>
                <a:cs typeface="Calibri"/>
              </a:rPr>
              <a:t>in	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a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le	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  </a:t>
            </a:r>
            <a:r>
              <a:rPr sz="2400" spc="-10" dirty="0">
                <a:latin typeface="Calibri"/>
                <a:cs typeface="Calibri"/>
              </a:rPr>
              <a:t>obtain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serial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T1,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T2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&gt;,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serial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schedule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&lt; </a:t>
            </a:r>
            <a:r>
              <a:rPr sz="2400" spc="-5" dirty="0">
                <a:latin typeface="Calibri"/>
                <a:cs typeface="Calibri"/>
              </a:rPr>
              <a:t>T2, </a:t>
            </a:r>
            <a:r>
              <a:rPr sz="2400" spc="-10" dirty="0">
                <a:latin typeface="Calibri"/>
                <a:cs typeface="Calibri"/>
              </a:rPr>
              <a:t>T1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36903" y="2063495"/>
          <a:ext cx="3505200" cy="1511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8133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3624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View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serializability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4885" cy="238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Let S1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S2 </a:t>
            </a:r>
            <a:r>
              <a:rPr sz="2400" spc="-10" dirty="0">
                <a:latin typeface="Calibri"/>
                <a:cs typeface="Calibri"/>
              </a:rPr>
              <a:t>be two </a:t>
            </a:r>
            <a:r>
              <a:rPr sz="2400" spc="-5" dirty="0">
                <a:latin typeface="Calibri"/>
                <a:cs typeface="Calibri"/>
              </a:rPr>
              <a:t>schedules with the same </a:t>
            </a:r>
            <a:r>
              <a:rPr sz="2400" dirty="0">
                <a:latin typeface="Calibri"/>
                <a:cs typeface="Calibri"/>
              </a:rPr>
              <a:t>set of </a:t>
            </a:r>
            <a:r>
              <a:rPr sz="2400" spc="-10" dirty="0">
                <a:latin typeface="Calibri"/>
                <a:cs typeface="Calibri"/>
              </a:rPr>
              <a:t>transactions.  </a:t>
            </a:r>
            <a:r>
              <a:rPr sz="2400" dirty="0">
                <a:latin typeface="Calibri"/>
                <a:cs typeface="Calibri"/>
              </a:rPr>
              <a:t>S1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S2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view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equivalent if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following three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conditions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satisfied,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each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item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</a:t>
            </a:r>
            <a:endParaRPr sz="2400">
              <a:latin typeface="Calibri"/>
              <a:cs typeface="Calibri"/>
            </a:endParaRPr>
          </a:p>
          <a:p>
            <a:pPr marL="871219" lvl="1" indent="-458470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871219" algn="l"/>
                <a:tab pos="871855" algn="l"/>
              </a:tabLst>
            </a:pPr>
            <a:r>
              <a:rPr sz="2000" spc="-5" dirty="0">
                <a:latin typeface="Calibri"/>
                <a:cs typeface="Calibri"/>
              </a:rPr>
              <a:t>Initial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Read</a:t>
            </a:r>
            <a:endParaRPr sz="2000">
              <a:latin typeface="Calibri"/>
              <a:cs typeface="Calibri"/>
            </a:endParaRPr>
          </a:p>
          <a:p>
            <a:pPr marL="871219" lvl="1" indent="-45847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871219" algn="l"/>
                <a:tab pos="871855" algn="l"/>
              </a:tabLst>
            </a:pPr>
            <a:r>
              <a:rPr sz="2000" spc="-10" dirty="0">
                <a:latin typeface="Calibri"/>
                <a:cs typeface="Calibri"/>
              </a:rPr>
              <a:t>Updated Read</a:t>
            </a:r>
            <a:endParaRPr sz="2000">
              <a:latin typeface="Calibri"/>
              <a:cs typeface="Calibri"/>
            </a:endParaRPr>
          </a:p>
          <a:p>
            <a:pPr marL="871219" lvl="1" indent="-45847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871219" algn="l"/>
                <a:tab pos="871855" algn="l"/>
              </a:tabLst>
            </a:pPr>
            <a:r>
              <a:rPr sz="2000" spc="-5" dirty="0">
                <a:latin typeface="Calibri"/>
                <a:cs typeface="Calibri"/>
              </a:rPr>
              <a:t>Final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Write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2646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Initial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Read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726378" y="4592774"/>
            <a:ext cx="860425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Above two </a:t>
            </a:r>
            <a:r>
              <a:rPr sz="2400" dirty="0">
                <a:latin typeface="Calibri"/>
                <a:cs typeface="Calibri"/>
              </a:rPr>
              <a:t>schedules </a:t>
            </a:r>
            <a:r>
              <a:rPr sz="2400" spc="10" dirty="0">
                <a:latin typeface="Calibri"/>
                <a:cs typeface="Calibri"/>
              </a:rPr>
              <a:t>S1 </a:t>
            </a:r>
            <a:r>
              <a:rPr sz="2400" dirty="0">
                <a:latin typeface="Calibri"/>
                <a:cs typeface="Calibri"/>
              </a:rPr>
              <a:t>and S3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view </a:t>
            </a:r>
            <a:r>
              <a:rPr sz="2400" spc="-5" dirty="0">
                <a:latin typeface="Calibri"/>
                <a:cs typeface="Calibri"/>
              </a:rPr>
              <a:t>equivalent </a:t>
            </a:r>
            <a:r>
              <a:rPr sz="2400" spc="-10" dirty="0">
                <a:latin typeface="Calibri"/>
                <a:cs typeface="Calibri"/>
              </a:rPr>
              <a:t>because  </a:t>
            </a:r>
            <a:r>
              <a:rPr sz="2400" spc="-5" dirty="0">
                <a:latin typeface="Calibri"/>
                <a:cs typeface="Calibri"/>
              </a:rPr>
              <a:t>initial read </a:t>
            </a:r>
            <a:r>
              <a:rPr sz="2400" spc="-10" dirty="0">
                <a:latin typeface="Calibri"/>
                <a:cs typeface="Calibri"/>
              </a:rPr>
              <a:t>operation </a:t>
            </a:r>
            <a:r>
              <a:rPr sz="2400" dirty="0">
                <a:latin typeface="Calibri"/>
                <a:cs typeface="Calibri"/>
              </a:rPr>
              <a:t>in S1 is </a:t>
            </a:r>
            <a:r>
              <a:rPr sz="2400" spc="-10" dirty="0">
                <a:latin typeface="Calibri"/>
                <a:cs typeface="Calibri"/>
              </a:rPr>
              <a:t>done by T1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in S3 it is </a:t>
            </a:r>
            <a:r>
              <a:rPr sz="2400" spc="-10" dirty="0">
                <a:latin typeface="Calibri"/>
                <a:cs typeface="Calibri"/>
              </a:rPr>
              <a:t>done </a:t>
            </a:r>
            <a:r>
              <a:rPr sz="2400" spc="-2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T2.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Above two </a:t>
            </a:r>
            <a:r>
              <a:rPr sz="2400" dirty="0">
                <a:latin typeface="Calibri"/>
                <a:cs typeface="Calibri"/>
              </a:rPr>
              <a:t>schedules S1 and S2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view equivalent </a:t>
            </a:r>
            <a:r>
              <a:rPr sz="2400" spc="-5" dirty="0">
                <a:latin typeface="Calibri"/>
                <a:cs typeface="Calibri"/>
              </a:rPr>
              <a:t>because initial  read </a:t>
            </a:r>
            <a:r>
              <a:rPr sz="2400" spc="-10" dirty="0">
                <a:latin typeface="Calibri"/>
                <a:cs typeface="Calibri"/>
              </a:rPr>
              <a:t>operation </a:t>
            </a:r>
            <a:r>
              <a:rPr sz="2400" dirty="0">
                <a:latin typeface="Calibri"/>
                <a:cs typeface="Calibri"/>
              </a:rPr>
              <a:t>in S1 is </a:t>
            </a:r>
            <a:r>
              <a:rPr sz="2400" spc="-10" dirty="0">
                <a:latin typeface="Calibri"/>
                <a:cs typeface="Calibri"/>
              </a:rPr>
              <a:t>done </a:t>
            </a:r>
            <a:r>
              <a:rPr sz="2400" spc="-20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T1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in S2 it is </a:t>
            </a:r>
            <a:r>
              <a:rPr sz="2400" spc="-5" dirty="0">
                <a:latin typeface="Calibri"/>
                <a:cs typeface="Calibri"/>
              </a:rPr>
              <a:t>also </a:t>
            </a:r>
            <a:r>
              <a:rPr sz="2400" spc="-10" dirty="0">
                <a:latin typeface="Calibri"/>
                <a:cs typeface="Calibri"/>
              </a:rPr>
              <a:t>done by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T1.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15795" y="3229355"/>
          <a:ext cx="2007235" cy="1107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8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82796" y="3229355"/>
          <a:ext cx="2059938" cy="1107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49796" y="3229355"/>
          <a:ext cx="2007235" cy="1107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8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145792" y="2787396"/>
            <a:ext cx="502920" cy="431800"/>
          </a:xfrm>
          <a:custGeom>
            <a:avLst/>
            <a:gdLst/>
            <a:ahLst/>
            <a:cxnLst/>
            <a:rect l="l" t="t" r="r" b="b"/>
            <a:pathLst>
              <a:path w="502919" h="431800">
                <a:moveTo>
                  <a:pt x="0" y="0"/>
                </a:moveTo>
                <a:lnTo>
                  <a:pt x="502919" y="0"/>
                </a:lnTo>
                <a:lnTo>
                  <a:pt x="502919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9695" y="2782824"/>
            <a:ext cx="513715" cy="441959"/>
          </a:xfrm>
          <a:custGeom>
            <a:avLst/>
            <a:gdLst/>
            <a:ahLst/>
            <a:cxnLst/>
            <a:rect l="l" t="t" r="r" b="b"/>
            <a:pathLst>
              <a:path w="513714" h="441960">
                <a:moveTo>
                  <a:pt x="512063" y="441959"/>
                </a:moveTo>
                <a:lnTo>
                  <a:pt x="3048" y="441959"/>
                </a:lnTo>
                <a:lnTo>
                  <a:pt x="0" y="438911"/>
                </a:lnTo>
                <a:lnTo>
                  <a:pt x="0" y="1524"/>
                </a:lnTo>
                <a:lnTo>
                  <a:pt x="3048" y="0"/>
                </a:lnTo>
                <a:lnTo>
                  <a:pt x="512063" y="0"/>
                </a:lnTo>
                <a:lnTo>
                  <a:pt x="513587" y="1524"/>
                </a:lnTo>
                <a:lnTo>
                  <a:pt x="513587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431292"/>
                </a:lnTo>
                <a:lnTo>
                  <a:pt x="6096" y="431292"/>
                </a:lnTo>
                <a:lnTo>
                  <a:pt x="10668" y="435864"/>
                </a:lnTo>
                <a:lnTo>
                  <a:pt x="513587" y="435864"/>
                </a:lnTo>
                <a:lnTo>
                  <a:pt x="513587" y="438911"/>
                </a:lnTo>
                <a:lnTo>
                  <a:pt x="512063" y="441959"/>
                </a:lnTo>
                <a:close/>
              </a:path>
              <a:path w="513714" h="441960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513714" h="441960">
                <a:moveTo>
                  <a:pt x="504444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504444" y="4572"/>
                </a:lnTo>
                <a:lnTo>
                  <a:pt x="504444" y="9144"/>
                </a:lnTo>
                <a:close/>
              </a:path>
              <a:path w="513714" h="441960">
                <a:moveTo>
                  <a:pt x="504444" y="435864"/>
                </a:moveTo>
                <a:lnTo>
                  <a:pt x="504444" y="4572"/>
                </a:lnTo>
                <a:lnTo>
                  <a:pt x="509016" y="9144"/>
                </a:lnTo>
                <a:lnTo>
                  <a:pt x="513587" y="9144"/>
                </a:lnTo>
                <a:lnTo>
                  <a:pt x="513587" y="431292"/>
                </a:lnTo>
                <a:lnTo>
                  <a:pt x="509016" y="431292"/>
                </a:lnTo>
                <a:lnTo>
                  <a:pt x="504444" y="435864"/>
                </a:lnTo>
                <a:close/>
              </a:path>
              <a:path w="513714" h="441960">
                <a:moveTo>
                  <a:pt x="513587" y="9144"/>
                </a:moveTo>
                <a:lnTo>
                  <a:pt x="509016" y="9144"/>
                </a:lnTo>
                <a:lnTo>
                  <a:pt x="504444" y="4572"/>
                </a:lnTo>
                <a:lnTo>
                  <a:pt x="513587" y="4572"/>
                </a:lnTo>
                <a:lnTo>
                  <a:pt x="513587" y="9144"/>
                </a:lnTo>
                <a:close/>
              </a:path>
              <a:path w="513714" h="441960">
                <a:moveTo>
                  <a:pt x="10668" y="435864"/>
                </a:moveTo>
                <a:lnTo>
                  <a:pt x="6096" y="431292"/>
                </a:lnTo>
                <a:lnTo>
                  <a:pt x="10668" y="431292"/>
                </a:lnTo>
                <a:lnTo>
                  <a:pt x="10668" y="435864"/>
                </a:lnTo>
                <a:close/>
              </a:path>
              <a:path w="513714" h="441960">
                <a:moveTo>
                  <a:pt x="504444" y="435864"/>
                </a:moveTo>
                <a:lnTo>
                  <a:pt x="10668" y="435864"/>
                </a:lnTo>
                <a:lnTo>
                  <a:pt x="10668" y="431292"/>
                </a:lnTo>
                <a:lnTo>
                  <a:pt x="504444" y="431292"/>
                </a:lnTo>
                <a:lnTo>
                  <a:pt x="504444" y="435864"/>
                </a:lnTo>
                <a:close/>
              </a:path>
              <a:path w="513714" h="441960">
                <a:moveTo>
                  <a:pt x="513587" y="435864"/>
                </a:moveTo>
                <a:lnTo>
                  <a:pt x="504444" y="435864"/>
                </a:lnTo>
                <a:lnTo>
                  <a:pt x="509016" y="431292"/>
                </a:lnTo>
                <a:lnTo>
                  <a:pt x="513587" y="431292"/>
                </a:lnTo>
                <a:lnTo>
                  <a:pt x="513587" y="43586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7656" y="2787396"/>
            <a:ext cx="502920" cy="431800"/>
          </a:xfrm>
          <a:custGeom>
            <a:avLst/>
            <a:gdLst/>
            <a:ahLst/>
            <a:cxnLst/>
            <a:rect l="l" t="t" r="r" b="b"/>
            <a:pathLst>
              <a:path w="502920" h="431800">
                <a:moveTo>
                  <a:pt x="0" y="0"/>
                </a:moveTo>
                <a:lnTo>
                  <a:pt x="502920" y="0"/>
                </a:lnTo>
                <a:lnTo>
                  <a:pt x="502920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1559" y="2782824"/>
            <a:ext cx="513715" cy="441959"/>
          </a:xfrm>
          <a:custGeom>
            <a:avLst/>
            <a:gdLst/>
            <a:ahLst/>
            <a:cxnLst/>
            <a:rect l="l" t="t" r="r" b="b"/>
            <a:pathLst>
              <a:path w="513714" h="441960">
                <a:moveTo>
                  <a:pt x="512063" y="441959"/>
                </a:moveTo>
                <a:lnTo>
                  <a:pt x="3048" y="441959"/>
                </a:lnTo>
                <a:lnTo>
                  <a:pt x="0" y="438911"/>
                </a:lnTo>
                <a:lnTo>
                  <a:pt x="0" y="1524"/>
                </a:lnTo>
                <a:lnTo>
                  <a:pt x="3048" y="0"/>
                </a:lnTo>
                <a:lnTo>
                  <a:pt x="512063" y="0"/>
                </a:lnTo>
                <a:lnTo>
                  <a:pt x="513587" y="1524"/>
                </a:lnTo>
                <a:lnTo>
                  <a:pt x="513587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431292"/>
                </a:lnTo>
                <a:lnTo>
                  <a:pt x="6096" y="431292"/>
                </a:lnTo>
                <a:lnTo>
                  <a:pt x="10668" y="435864"/>
                </a:lnTo>
                <a:lnTo>
                  <a:pt x="513587" y="435864"/>
                </a:lnTo>
                <a:lnTo>
                  <a:pt x="513587" y="438911"/>
                </a:lnTo>
                <a:lnTo>
                  <a:pt x="512063" y="441959"/>
                </a:lnTo>
                <a:close/>
              </a:path>
              <a:path w="513714" h="441960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513714" h="441960">
                <a:moveTo>
                  <a:pt x="504444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504444" y="4572"/>
                </a:lnTo>
                <a:lnTo>
                  <a:pt x="504444" y="9144"/>
                </a:lnTo>
                <a:close/>
              </a:path>
              <a:path w="513714" h="441960">
                <a:moveTo>
                  <a:pt x="504444" y="435864"/>
                </a:moveTo>
                <a:lnTo>
                  <a:pt x="504444" y="4572"/>
                </a:lnTo>
                <a:lnTo>
                  <a:pt x="509016" y="9144"/>
                </a:lnTo>
                <a:lnTo>
                  <a:pt x="513587" y="9144"/>
                </a:lnTo>
                <a:lnTo>
                  <a:pt x="513587" y="431292"/>
                </a:lnTo>
                <a:lnTo>
                  <a:pt x="509016" y="431292"/>
                </a:lnTo>
                <a:lnTo>
                  <a:pt x="504444" y="435864"/>
                </a:lnTo>
                <a:close/>
              </a:path>
              <a:path w="513714" h="441960">
                <a:moveTo>
                  <a:pt x="513587" y="9144"/>
                </a:moveTo>
                <a:lnTo>
                  <a:pt x="509016" y="9144"/>
                </a:lnTo>
                <a:lnTo>
                  <a:pt x="504444" y="4572"/>
                </a:lnTo>
                <a:lnTo>
                  <a:pt x="513587" y="4572"/>
                </a:lnTo>
                <a:lnTo>
                  <a:pt x="513587" y="9144"/>
                </a:lnTo>
                <a:close/>
              </a:path>
              <a:path w="513714" h="441960">
                <a:moveTo>
                  <a:pt x="10668" y="435864"/>
                </a:moveTo>
                <a:lnTo>
                  <a:pt x="6096" y="431292"/>
                </a:lnTo>
                <a:lnTo>
                  <a:pt x="10668" y="431292"/>
                </a:lnTo>
                <a:lnTo>
                  <a:pt x="10668" y="435864"/>
                </a:lnTo>
                <a:close/>
              </a:path>
              <a:path w="513714" h="441960">
                <a:moveTo>
                  <a:pt x="504444" y="435864"/>
                </a:moveTo>
                <a:lnTo>
                  <a:pt x="10668" y="435864"/>
                </a:lnTo>
                <a:lnTo>
                  <a:pt x="10668" y="431292"/>
                </a:lnTo>
                <a:lnTo>
                  <a:pt x="504444" y="431292"/>
                </a:lnTo>
                <a:lnTo>
                  <a:pt x="504444" y="435864"/>
                </a:lnTo>
                <a:close/>
              </a:path>
              <a:path w="513714" h="441960">
                <a:moveTo>
                  <a:pt x="513587" y="435864"/>
                </a:moveTo>
                <a:lnTo>
                  <a:pt x="504444" y="435864"/>
                </a:lnTo>
                <a:lnTo>
                  <a:pt x="509016" y="431292"/>
                </a:lnTo>
                <a:lnTo>
                  <a:pt x="513587" y="431292"/>
                </a:lnTo>
                <a:lnTo>
                  <a:pt x="513587" y="43586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64552" y="2787396"/>
            <a:ext cx="504825" cy="431800"/>
          </a:xfrm>
          <a:custGeom>
            <a:avLst/>
            <a:gdLst/>
            <a:ahLst/>
            <a:cxnLst/>
            <a:rect l="l" t="t" r="r" b="b"/>
            <a:pathLst>
              <a:path w="504825" h="431800">
                <a:moveTo>
                  <a:pt x="0" y="0"/>
                </a:moveTo>
                <a:lnTo>
                  <a:pt x="504444" y="0"/>
                </a:lnTo>
                <a:lnTo>
                  <a:pt x="504444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9980" y="2782824"/>
            <a:ext cx="513715" cy="441959"/>
          </a:xfrm>
          <a:custGeom>
            <a:avLst/>
            <a:gdLst/>
            <a:ahLst/>
            <a:cxnLst/>
            <a:rect l="l" t="t" r="r" b="b"/>
            <a:pathLst>
              <a:path w="513715" h="441960">
                <a:moveTo>
                  <a:pt x="510539" y="441959"/>
                </a:moveTo>
                <a:lnTo>
                  <a:pt x="1524" y="441959"/>
                </a:lnTo>
                <a:lnTo>
                  <a:pt x="0" y="438911"/>
                </a:lnTo>
                <a:lnTo>
                  <a:pt x="0" y="1524"/>
                </a:lnTo>
                <a:lnTo>
                  <a:pt x="1524" y="0"/>
                </a:lnTo>
                <a:lnTo>
                  <a:pt x="510539" y="0"/>
                </a:lnTo>
                <a:lnTo>
                  <a:pt x="513587" y="1524"/>
                </a:lnTo>
                <a:lnTo>
                  <a:pt x="51358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31292"/>
                </a:lnTo>
                <a:lnTo>
                  <a:pt x="4572" y="431292"/>
                </a:lnTo>
                <a:lnTo>
                  <a:pt x="9144" y="435864"/>
                </a:lnTo>
                <a:lnTo>
                  <a:pt x="513587" y="435864"/>
                </a:lnTo>
                <a:lnTo>
                  <a:pt x="513587" y="438911"/>
                </a:lnTo>
                <a:lnTo>
                  <a:pt x="510539" y="441959"/>
                </a:lnTo>
                <a:close/>
              </a:path>
              <a:path w="513715" h="44196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13715" h="441960">
                <a:moveTo>
                  <a:pt x="50444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04444" y="4572"/>
                </a:lnTo>
                <a:lnTo>
                  <a:pt x="504444" y="9144"/>
                </a:lnTo>
                <a:close/>
              </a:path>
              <a:path w="513715" h="441960">
                <a:moveTo>
                  <a:pt x="504444" y="435864"/>
                </a:moveTo>
                <a:lnTo>
                  <a:pt x="504444" y="4572"/>
                </a:lnTo>
                <a:lnTo>
                  <a:pt x="509016" y="9144"/>
                </a:lnTo>
                <a:lnTo>
                  <a:pt x="513587" y="9144"/>
                </a:lnTo>
                <a:lnTo>
                  <a:pt x="513587" y="431292"/>
                </a:lnTo>
                <a:lnTo>
                  <a:pt x="509016" y="431292"/>
                </a:lnTo>
                <a:lnTo>
                  <a:pt x="504444" y="435864"/>
                </a:lnTo>
                <a:close/>
              </a:path>
              <a:path w="513715" h="441960">
                <a:moveTo>
                  <a:pt x="513587" y="9144"/>
                </a:moveTo>
                <a:lnTo>
                  <a:pt x="509016" y="9144"/>
                </a:lnTo>
                <a:lnTo>
                  <a:pt x="504444" y="4572"/>
                </a:lnTo>
                <a:lnTo>
                  <a:pt x="513587" y="4572"/>
                </a:lnTo>
                <a:lnTo>
                  <a:pt x="513587" y="9144"/>
                </a:lnTo>
                <a:close/>
              </a:path>
              <a:path w="513715" h="441960">
                <a:moveTo>
                  <a:pt x="9144" y="435864"/>
                </a:moveTo>
                <a:lnTo>
                  <a:pt x="4572" y="431292"/>
                </a:lnTo>
                <a:lnTo>
                  <a:pt x="9144" y="431292"/>
                </a:lnTo>
                <a:lnTo>
                  <a:pt x="9144" y="435864"/>
                </a:lnTo>
                <a:close/>
              </a:path>
              <a:path w="513715" h="441960">
                <a:moveTo>
                  <a:pt x="504444" y="435864"/>
                </a:moveTo>
                <a:lnTo>
                  <a:pt x="9144" y="435864"/>
                </a:lnTo>
                <a:lnTo>
                  <a:pt x="9144" y="431292"/>
                </a:lnTo>
                <a:lnTo>
                  <a:pt x="504444" y="431292"/>
                </a:lnTo>
                <a:lnTo>
                  <a:pt x="504444" y="435864"/>
                </a:lnTo>
                <a:close/>
              </a:path>
              <a:path w="513715" h="441960">
                <a:moveTo>
                  <a:pt x="513587" y="435864"/>
                </a:moveTo>
                <a:lnTo>
                  <a:pt x="504444" y="435864"/>
                </a:lnTo>
                <a:lnTo>
                  <a:pt x="509016" y="431292"/>
                </a:lnTo>
                <a:lnTo>
                  <a:pt x="513587" y="431292"/>
                </a:lnTo>
                <a:lnTo>
                  <a:pt x="513587" y="43586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3678" y="1460992"/>
            <a:ext cx="8630285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177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683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schedule S1, transaction T</a:t>
            </a:r>
            <a:r>
              <a:rPr sz="2400" b="1" spc="-7" baseline="-20833" dirty="0">
                <a:solidFill>
                  <a:srgbClr val="BF0000"/>
                </a:solidFill>
                <a:latin typeface="Calibri"/>
                <a:cs typeface="Calibri"/>
              </a:rPr>
              <a:t>i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reads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the initial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value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Q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then  in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schedule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S2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also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Ti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must read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initial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value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Q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3340" algn="ctr">
              <a:lnSpc>
                <a:spcPct val="100000"/>
              </a:lnSpc>
              <a:spcBef>
                <a:spcPts val="1895"/>
              </a:spcBef>
              <a:tabLst>
                <a:tab pos="2774950" algn="l"/>
                <a:tab pos="5373370" algn="l"/>
              </a:tabLst>
            </a:pPr>
            <a:r>
              <a:rPr sz="2400" dirty="0">
                <a:latin typeface="Calibri"/>
                <a:cs typeface="Calibri"/>
              </a:rPr>
              <a:t>S1	S3	S2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70574" y="7016718"/>
            <a:ext cx="258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7037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ACID </a:t>
            </a:r>
            <a:r>
              <a:rPr sz="4400" spc="-10" dirty="0">
                <a:solidFill>
                  <a:srgbClr val="000000"/>
                </a:solidFill>
              </a:rPr>
              <a:t>properties </a:t>
            </a:r>
            <a:r>
              <a:rPr sz="4400" spc="5" dirty="0">
                <a:solidFill>
                  <a:srgbClr val="000000"/>
                </a:solidFill>
              </a:rPr>
              <a:t>of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transaction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741205" y="7029418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5805" y="7016718"/>
            <a:ext cx="1670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346632"/>
            <a:ext cx="8603615" cy="30435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  <a:tab pos="1685925" algn="l"/>
              </a:tabLst>
            </a:pP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tomicity	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(Either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execute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0%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or</a:t>
            </a:r>
            <a:r>
              <a:rPr sz="2400" b="1" spc="5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100%)</a:t>
            </a:r>
            <a:endParaRPr sz="2400">
              <a:latin typeface="Calibri"/>
              <a:cs typeface="Calibri"/>
            </a:endParaRPr>
          </a:p>
          <a:p>
            <a:pPr marL="354965" marR="6350" indent="-34290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onsistency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(database must remain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consistent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state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after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any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transaction)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solation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(Intermediate transaction results must be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hidden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from 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other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concurrently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executed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 transactions)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  <a:tab pos="1795145" algn="l"/>
                <a:tab pos="2770505" algn="l"/>
                <a:tab pos="3151505" algn="l"/>
                <a:tab pos="4810125" algn="l"/>
                <a:tab pos="6385560" algn="l"/>
                <a:tab pos="8168640" algn="l"/>
              </a:tabLst>
            </a:pP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ili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(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ce	a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	c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m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p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d	</a:t>
            </a:r>
            <a:r>
              <a:rPr sz="2400" b="1" spc="25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cc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fu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ll</a:t>
            </a:r>
            <a:r>
              <a:rPr sz="2400" b="1" spc="-130" dirty="0">
                <a:solidFill>
                  <a:srgbClr val="BF0000"/>
                </a:solidFill>
                <a:latin typeface="Calibri"/>
                <a:cs typeface="Calibri"/>
              </a:rPr>
              <a:t>y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,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changes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has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made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into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database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should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be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permanent)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3323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Updated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Read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700978" y="1460992"/>
            <a:ext cx="86810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55244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810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schedule S1 transaction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5" baseline="-20833" dirty="0">
                <a:solidFill>
                  <a:srgbClr val="BF0000"/>
                </a:solidFill>
                <a:latin typeface="Calibri"/>
                <a:cs typeface="Calibri"/>
              </a:rPr>
              <a:t>i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executes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read(Q), and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that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value  was produced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by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baseline="-20833" dirty="0">
                <a:solidFill>
                  <a:srgbClr val="BF0000"/>
                </a:solidFill>
                <a:latin typeface="Calibri"/>
                <a:cs typeface="Calibri"/>
              </a:rPr>
              <a:t>j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(if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any)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spc="5" dirty="0">
                <a:latin typeface="Calibri"/>
                <a:cs typeface="Calibri"/>
              </a:rPr>
              <a:t>then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schedule S2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also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Ti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must read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value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Q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that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was produced by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Tj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78" y="4958593"/>
            <a:ext cx="8607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Above two </a:t>
            </a:r>
            <a:r>
              <a:rPr sz="2400" dirty="0">
                <a:latin typeface="Calibri"/>
                <a:cs typeface="Calibri"/>
              </a:rPr>
              <a:t>schedules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view </a:t>
            </a:r>
            <a:r>
              <a:rPr sz="2400" dirty="0">
                <a:latin typeface="Calibri"/>
                <a:cs typeface="Calibri"/>
              </a:rPr>
              <a:t>equal </a:t>
            </a:r>
            <a:r>
              <a:rPr sz="2400" spc="-5" dirty="0">
                <a:latin typeface="Calibri"/>
                <a:cs typeface="Calibri"/>
              </a:rPr>
              <a:t>because, </a:t>
            </a:r>
            <a:r>
              <a:rPr sz="2400" dirty="0">
                <a:latin typeface="Calibri"/>
                <a:cs typeface="Calibri"/>
              </a:rPr>
              <a:t>in S1, T3 is  </a:t>
            </a:r>
            <a:r>
              <a:rPr sz="2400" spc="-5" dirty="0">
                <a:latin typeface="Calibri"/>
                <a:cs typeface="Calibri"/>
              </a:rPr>
              <a:t>reading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updated by T2 </a:t>
            </a:r>
            <a:r>
              <a:rPr sz="2400" dirty="0">
                <a:latin typeface="Calibri"/>
                <a:cs typeface="Calibri"/>
              </a:rPr>
              <a:t>and in S3, T3 is </a:t>
            </a:r>
            <a:r>
              <a:rPr sz="2400" spc="-10" dirty="0">
                <a:latin typeface="Calibri"/>
                <a:cs typeface="Calibri"/>
              </a:rPr>
              <a:t>reading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10" dirty="0">
                <a:latin typeface="Calibri"/>
                <a:cs typeface="Calibri"/>
              </a:rPr>
              <a:t>updated 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T1.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0304" y="3457955"/>
          <a:ext cx="3056252" cy="1420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951988" y="3015996"/>
            <a:ext cx="502920" cy="431800"/>
          </a:xfrm>
          <a:custGeom>
            <a:avLst/>
            <a:gdLst/>
            <a:ahLst/>
            <a:cxnLst/>
            <a:rect l="l" t="t" r="r" b="b"/>
            <a:pathLst>
              <a:path w="502920" h="431800">
                <a:moveTo>
                  <a:pt x="0" y="0"/>
                </a:moveTo>
                <a:lnTo>
                  <a:pt x="502919" y="0"/>
                </a:lnTo>
                <a:lnTo>
                  <a:pt x="502919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7416" y="3011424"/>
            <a:ext cx="513715" cy="441959"/>
          </a:xfrm>
          <a:custGeom>
            <a:avLst/>
            <a:gdLst/>
            <a:ahLst/>
            <a:cxnLst/>
            <a:rect l="l" t="t" r="r" b="b"/>
            <a:pathLst>
              <a:path w="513714" h="441960">
                <a:moveTo>
                  <a:pt x="510539" y="441959"/>
                </a:moveTo>
                <a:lnTo>
                  <a:pt x="1524" y="441959"/>
                </a:lnTo>
                <a:lnTo>
                  <a:pt x="0" y="438911"/>
                </a:lnTo>
                <a:lnTo>
                  <a:pt x="0" y="1524"/>
                </a:lnTo>
                <a:lnTo>
                  <a:pt x="1524" y="0"/>
                </a:lnTo>
                <a:lnTo>
                  <a:pt x="510539" y="0"/>
                </a:lnTo>
                <a:lnTo>
                  <a:pt x="513587" y="1524"/>
                </a:lnTo>
                <a:lnTo>
                  <a:pt x="51358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31292"/>
                </a:lnTo>
                <a:lnTo>
                  <a:pt x="4572" y="431292"/>
                </a:lnTo>
                <a:lnTo>
                  <a:pt x="9144" y="435864"/>
                </a:lnTo>
                <a:lnTo>
                  <a:pt x="513587" y="435864"/>
                </a:lnTo>
                <a:lnTo>
                  <a:pt x="513587" y="438911"/>
                </a:lnTo>
                <a:lnTo>
                  <a:pt x="510539" y="441959"/>
                </a:lnTo>
                <a:close/>
              </a:path>
              <a:path w="513714" h="44196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13714" h="441960">
                <a:moveTo>
                  <a:pt x="5029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02920" y="4572"/>
                </a:lnTo>
                <a:lnTo>
                  <a:pt x="502920" y="9144"/>
                </a:lnTo>
                <a:close/>
              </a:path>
              <a:path w="513714" h="441960">
                <a:moveTo>
                  <a:pt x="502920" y="435864"/>
                </a:moveTo>
                <a:lnTo>
                  <a:pt x="502920" y="4572"/>
                </a:lnTo>
                <a:lnTo>
                  <a:pt x="507492" y="9144"/>
                </a:lnTo>
                <a:lnTo>
                  <a:pt x="513587" y="9144"/>
                </a:lnTo>
                <a:lnTo>
                  <a:pt x="513587" y="431292"/>
                </a:lnTo>
                <a:lnTo>
                  <a:pt x="507492" y="431292"/>
                </a:lnTo>
                <a:lnTo>
                  <a:pt x="502920" y="435864"/>
                </a:lnTo>
                <a:close/>
              </a:path>
              <a:path w="513714" h="441960">
                <a:moveTo>
                  <a:pt x="513587" y="9144"/>
                </a:moveTo>
                <a:lnTo>
                  <a:pt x="507492" y="9144"/>
                </a:lnTo>
                <a:lnTo>
                  <a:pt x="502920" y="4572"/>
                </a:lnTo>
                <a:lnTo>
                  <a:pt x="513587" y="4572"/>
                </a:lnTo>
                <a:lnTo>
                  <a:pt x="513587" y="9144"/>
                </a:lnTo>
                <a:close/>
              </a:path>
              <a:path w="513714" h="441960">
                <a:moveTo>
                  <a:pt x="9144" y="435864"/>
                </a:moveTo>
                <a:lnTo>
                  <a:pt x="4572" y="431292"/>
                </a:lnTo>
                <a:lnTo>
                  <a:pt x="9144" y="431292"/>
                </a:lnTo>
                <a:lnTo>
                  <a:pt x="9144" y="435864"/>
                </a:lnTo>
                <a:close/>
              </a:path>
              <a:path w="513714" h="441960">
                <a:moveTo>
                  <a:pt x="502920" y="435864"/>
                </a:moveTo>
                <a:lnTo>
                  <a:pt x="9144" y="435864"/>
                </a:lnTo>
                <a:lnTo>
                  <a:pt x="9144" y="431292"/>
                </a:lnTo>
                <a:lnTo>
                  <a:pt x="502920" y="431292"/>
                </a:lnTo>
                <a:lnTo>
                  <a:pt x="502920" y="435864"/>
                </a:lnTo>
                <a:close/>
              </a:path>
              <a:path w="513714" h="441960">
                <a:moveTo>
                  <a:pt x="513587" y="435864"/>
                </a:moveTo>
                <a:lnTo>
                  <a:pt x="502920" y="435864"/>
                </a:lnTo>
                <a:lnTo>
                  <a:pt x="507492" y="431292"/>
                </a:lnTo>
                <a:lnTo>
                  <a:pt x="513587" y="431292"/>
                </a:lnTo>
                <a:lnTo>
                  <a:pt x="513587" y="43586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51988" y="3027702"/>
            <a:ext cx="502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S1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27903" y="3457955"/>
          <a:ext cx="3056252" cy="144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609588" y="2987040"/>
            <a:ext cx="502920" cy="462280"/>
          </a:xfrm>
          <a:custGeom>
            <a:avLst/>
            <a:gdLst/>
            <a:ahLst/>
            <a:cxnLst/>
            <a:rect l="l" t="t" r="r" b="b"/>
            <a:pathLst>
              <a:path w="502920" h="462279">
                <a:moveTo>
                  <a:pt x="0" y="0"/>
                </a:moveTo>
                <a:lnTo>
                  <a:pt x="502919" y="0"/>
                </a:lnTo>
                <a:lnTo>
                  <a:pt x="502919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05016" y="2982468"/>
            <a:ext cx="513715" cy="471170"/>
          </a:xfrm>
          <a:custGeom>
            <a:avLst/>
            <a:gdLst/>
            <a:ahLst/>
            <a:cxnLst/>
            <a:rect l="l" t="t" r="r" b="b"/>
            <a:pathLst>
              <a:path w="513715" h="471170">
                <a:moveTo>
                  <a:pt x="510539" y="470916"/>
                </a:moveTo>
                <a:lnTo>
                  <a:pt x="1524" y="470916"/>
                </a:lnTo>
                <a:lnTo>
                  <a:pt x="0" y="469392"/>
                </a:lnTo>
                <a:lnTo>
                  <a:pt x="0" y="1524"/>
                </a:lnTo>
                <a:lnTo>
                  <a:pt x="1524" y="0"/>
                </a:lnTo>
                <a:lnTo>
                  <a:pt x="510539" y="0"/>
                </a:lnTo>
                <a:lnTo>
                  <a:pt x="513587" y="1524"/>
                </a:lnTo>
                <a:lnTo>
                  <a:pt x="51358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61772"/>
                </a:lnTo>
                <a:lnTo>
                  <a:pt x="4572" y="461772"/>
                </a:lnTo>
                <a:lnTo>
                  <a:pt x="9144" y="466344"/>
                </a:lnTo>
                <a:lnTo>
                  <a:pt x="513587" y="466344"/>
                </a:lnTo>
                <a:lnTo>
                  <a:pt x="513587" y="469392"/>
                </a:lnTo>
                <a:lnTo>
                  <a:pt x="510539" y="470916"/>
                </a:lnTo>
                <a:close/>
              </a:path>
              <a:path w="513715" h="47117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13715" h="471170">
                <a:moveTo>
                  <a:pt x="5029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02920" y="4572"/>
                </a:lnTo>
                <a:lnTo>
                  <a:pt x="502920" y="9144"/>
                </a:lnTo>
                <a:close/>
              </a:path>
              <a:path w="513715" h="471170">
                <a:moveTo>
                  <a:pt x="502920" y="466344"/>
                </a:moveTo>
                <a:lnTo>
                  <a:pt x="502920" y="4572"/>
                </a:lnTo>
                <a:lnTo>
                  <a:pt x="507492" y="9144"/>
                </a:lnTo>
                <a:lnTo>
                  <a:pt x="513587" y="9144"/>
                </a:lnTo>
                <a:lnTo>
                  <a:pt x="513587" y="461772"/>
                </a:lnTo>
                <a:lnTo>
                  <a:pt x="507492" y="461772"/>
                </a:lnTo>
                <a:lnTo>
                  <a:pt x="502920" y="466344"/>
                </a:lnTo>
                <a:close/>
              </a:path>
              <a:path w="513715" h="471170">
                <a:moveTo>
                  <a:pt x="513587" y="9144"/>
                </a:moveTo>
                <a:lnTo>
                  <a:pt x="507492" y="9144"/>
                </a:lnTo>
                <a:lnTo>
                  <a:pt x="502920" y="4572"/>
                </a:lnTo>
                <a:lnTo>
                  <a:pt x="513587" y="4572"/>
                </a:lnTo>
                <a:lnTo>
                  <a:pt x="513587" y="9144"/>
                </a:lnTo>
                <a:close/>
              </a:path>
              <a:path w="513715" h="471170">
                <a:moveTo>
                  <a:pt x="9144" y="466344"/>
                </a:moveTo>
                <a:lnTo>
                  <a:pt x="4572" y="461772"/>
                </a:lnTo>
                <a:lnTo>
                  <a:pt x="9144" y="461772"/>
                </a:lnTo>
                <a:lnTo>
                  <a:pt x="9144" y="466344"/>
                </a:lnTo>
                <a:close/>
              </a:path>
              <a:path w="513715" h="471170">
                <a:moveTo>
                  <a:pt x="502920" y="466344"/>
                </a:moveTo>
                <a:lnTo>
                  <a:pt x="9144" y="466344"/>
                </a:lnTo>
                <a:lnTo>
                  <a:pt x="9144" y="461772"/>
                </a:lnTo>
                <a:lnTo>
                  <a:pt x="502920" y="461772"/>
                </a:lnTo>
                <a:lnTo>
                  <a:pt x="502920" y="466344"/>
                </a:lnTo>
                <a:close/>
              </a:path>
              <a:path w="513715" h="471170">
                <a:moveTo>
                  <a:pt x="513587" y="466344"/>
                </a:moveTo>
                <a:lnTo>
                  <a:pt x="502920" y="466344"/>
                </a:lnTo>
                <a:lnTo>
                  <a:pt x="507492" y="461772"/>
                </a:lnTo>
                <a:lnTo>
                  <a:pt x="513587" y="461772"/>
                </a:lnTo>
                <a:lnTo>
                  <a:pt x="513587" y="46634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09588" y="2998680"/>
            <a:ext cx="502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0574" y="7016718"/>
            <a:ext cx="2724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3323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Updated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Read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700978" y="1460992"/>
            <a:ext cx="86810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558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810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schedule S1 transaction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5" baseline="-20833" dirty="0">
                <a:solidFill>
                  <a:srgbClr val="BF0000"/>
                </a:solidFill>
                <a:latin typeface="Calibri"/>
                <a:cs typeface="Calibri"/>
              </a:rPr>
              <a:t>i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executes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read(Q), and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that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value  was produced by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5" baseline="-20833" dirty="0">
                <a:solidFill>
                  <a:srgbClr val="BF0000"/>
                </a:solidFill>
                <a:latin typeface="Calibri"/>
                <a:cs typeface="Calibri"/>
              </a:rPr>
              <a:t>j </a:t>
            </a:r>
            <a:r>
              <a:rPr sz="2400" spc="5" dirty="0">
                <a:latin typeface="Calibri"/>
                <a:cs typeface="Calibri"/>
              </a:rPr>
              <a:t>(if </a:t>
            </a:r>
            <a:r>
              <a:rPr sz="2400" spc="-15" dirty="0">
                <a:latin typeface="Calibri"/>
                <a:cs typeface="Calibri"/>
              </a:rPr>
              <a:t>any), </a:t>
            </a:r>
            <a:r>
              <a:rPr sz="2400" spc="-10" dirty="0">
                <a:latin typeface="Calibri"/>
                <a:cs typeface="Calibri"/>
              </a:rPr>
              <a:t>then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schedule S2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also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T</a:t>
            </a:r>
            <a:r>
              <a:rPr sz="2400" b="1" spc="-7" baseline="-20833" dirty="0">
                <a:solidFill>
                  <a:srgbClr val="BF0000"/>
                </a:solidFill>
                <a:latin typeface="Calibri"/>
                <a:cs typeface="Calibri"/>
              </a:rPr>
              <a:t>i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must read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value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 Q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that was produced by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same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write(Q)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operation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</a:t>
            </a: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5" baseline="-20833" dirty="0">
                <a:solidFill>
                  <a:srgbClr val="BF0000"/>
                </a:solidFill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78" y="5438562"/>
            <a:ext cx="8607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Above </a:t>
            </a:r>
            <a:r>
              <a:rPr sz="2400" spc="-5" dirty="0">
                <a:latin typeface="Calibri"/>
                <a:cs typeface="Calibri"/>
              </a:rPr>
              <a:t>two </a:t>
            </a:r>
            <a:r>
              <a:rPr sz="2400" dirty="0">
                <a:latin typeface="Calibri"/>
                <a:cs typeface="Calibri"/>
              </a:rPr>
              <a:t>schedules </a:t>
            </a:r>
            <a:r>
              <a:rPr sz="2400" spc="-10" dirty="0">
                <a:latin typeface="Calibri"/>
                <a:cs typeface="Calibri"/>
              </a:rPr>
              <a:t>are view </a:t>
            </a:r>
            <a:r>
              <a:rPr sz="2400" dirty="0">
                <a:latin typeface="Calibri"/>
                <a:cs typeface="Calibri"/>
              </a:rPr>
              <a:t>equal </a:t>
            </a:r>
            <a:r>
              <a:rPr sz="2400" spc="-5" dirty="0">
                <a:latin typeface="Calibri"/>
                <a:cs typeface="Calibri"/>
              </a:rPr>
              <a:t>because, </a:t>
            </a:r>
            <a:r>
              <a:rPr sz="2400" dirty="0">
                <a:latin typeface="Calibri"/>
                <a:cs typeface="Calibri"/>
              </a:rPr>
              <a:t>in S1, </a:t>
            </a:r>
            <a:r>
              <a:rPr sz="2400" spc="-10" dirty="0">
                <a:latin typeface="Calibri"/>
                <a:cs typeface="Calibri"/>
              </a:rPr>
              <a:t>T3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reading 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updated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T2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in S3 </a:t>
            </a:r>
            <a:r>
              <a:rPr sz="2400" spc="-15" dirty="0">
                <a:latin typeface="Calibri"/>
                <a:cs typeface="Calibri"/>
              </a:rPr>
              <a:t>also, </a:t>
            </a:r>
            <a:r>
              <a:rPr sz="2400" dirty="0">
                <a:latin typeface="Calibri"/>
                <a:cs typeface="Calibri"/>
              </a:rPr>
              <a:t>T3 is </a:t>
            </a:r>
            <a:r>
              <a:rPr sz="2400" spc="-5" dirty="0">
                <a:latin typeface="Calibri"/>
                <a:cs typeface="Calibri"/>
              </a:rPr>
              <a:t>reading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10" dirty="0">
                <a:latin typeface="Calibri"/>
                <a:cs typeface="Calibri"/>
              </a:rPr>
              <a:t>updated 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T2.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0304" y="3564635"/>
          <a:ext cx="3056252" cy="1763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951988" y="3122676"/>
            <a:ext cx="502920" cy="433070"/>
          </a:xfrm>
          <a:custGeom>
            <a:avLst/>
            <a:gdLst/>
            <a:ahLst/>
            <a:cxnLst/>
            <a:rect l="l" t="t" r="r" b="b"/>
            <a:pathLst>
              <a:path w="502920" h="433070">
                <a:moveTo>
                  <a:pt x="0" y="0"/>
                </a:moveTo>
                <a:lnTo>
                  <a:pt x="502919" y="0"/>
                </a:lnTo>
                <a:lnTo>
                  <a:pt x="502919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7416" y="3118104"/>
            <a:ext cx="513715" cy="441959"/>
          </a:xfrm>
          <a:custGeom>
            <a:avLst/>
            <a:gdLst/>
            <a:ahLst/>
            <a:cxnLst/>
            <a:rect l="l" t="t" r="r" b="b"/>
            <a:pathLst>
              <a:path w="513714" h="441960">
                <a:moveTo>
                  <a:pt x="510539" y="441959"/>
                </a:moveTo>
                <a:lnTo>
                  <a:pt x="1524" y="441959"/>
                </a:lnTo>
                <a:lnTo>
                  <a:pt x="0" y="438911"/>
                </a:lnTo>
                <a:lnTo>
                  <a:pt x="0" y="3048"/>
                </a:lnTo>
                <a:lnTo>
                  <a:pt x="1524" y="0"/>
                </a:lnTo>
                <a:lnTo>
                  <a:pt x="510539" y="0"/>
                </a:lnTo>
                <a:lnTo>
                  <a:pt x="513587" y="3048"/>
                </a:lnTo>
                <a:lnTo>
                  <a:pt x="51358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32816"/>
                </a:lnTo>
                <a:lnTo>
                  <a:pt x="4572" y="432816"/>
                </a:lnTo>
                <a:lnTo>
                  <a:pt x="9144" y="437388"/>
                </a:lnTo>
                <a:lnTo>
                  <a:pt x="513587" y="437388"/>
                </a:lnTo>
                <a:lnTo>
                  <a:pt x="513587" y="438911"/>
                </a:lnTo>
                <a:lnTo>
                  <a:pt x="510539" y="441959"/>
                </a:lnTo>
                <a:close/>
              </a:path>
              <a:path w="513714" h="44196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13714" h="441960">
                <a:moveTo>
                  <a:pt x="5029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02920" y="4572"/>
                </a:lnTo>
                <a:lnTo>
                  <a:pt x="502920" y="9144"/>
                </a:lnTo>
                <a:close/>
              </a:path>
              <a:path w="513714" h="441960">
                <a:moveTo>
                  <a:pt x="502920" y="437388"/>
                </a:moveTo>
                <a:lnTo>
                  <a:pt x="502920" y="4572"/>
                </a:lnTo>
                <a:lnTo>
                  <a:pt x="507492" y="9144"/>
                </a:lnTo>
                <a:lnTo>
                  <a:pt x="513587" y="9144"/>
                </a:lnTo>
                <a:lnTo>
                  <a:pt x="513587" y="432816"/>
                </a:lnTo>
                <a:lnTo>
                  <a:pt x="507492" y="432816"/>
                </a:lnTo>
                <a:lnTo>
                  <a:pt x="502920" y="437388"/>
                </a:lnTo>
                <a:close/>
              </a:path>
              <a:path w="513714" h="441960">
                <a:moveTo>
                  <a:pt x="513587" y="9144"/>
                </a:moveTo>
                <a:lnTo>
                  <a:pt x="507492" y="9144"/>
                </a:lnTo>
                <a:lnTo>
                  <a:pt x="502920" y="4572"/>
                </a:lnTo>
                <a:lnTo>
                  <a:pt x="513587" y="4572"/>
                </a:lnTo>
                <a:lnTo>
                  <a:pt x="513587" y="9144"/>
                </a:lnTo>
                <a:close/>
              </a:path>
              <a:path w="513714" h="441960">
                <a:moveTo>
                  <a:pt x="9144" y="437388"/>
                </a:moveTo>
                <a:lnTo>
                  <a:pt x="4572" y="432816"/>
                </a:lnTo>
                <a:lnTo>
                  <a:pt x="9144" y="432816"/>
                </a:lnTo>
                <a:lnTo>
                  <a:pt x="9144" y="437388"/>
                </a:lnTo>
                <a:close/>
              </a:path>
              <a:path w="513714" h="441960">
                <a:moveTo>
                  <a:pt x="502920" y="437388"/>
                </a:moveTo>
                <a:lnTo>
                  <a:pt x="9144" y="437388"/>
                </a:lnTo>
                <a:lnTo>
                  <a:pt x="9144" y="432816"/>
                </a:lnTo>
                <a:lnTo>
                  <a:pt x="502920" y="432816"/>
                </a:lnTo>
                <a:lnTo>
                  <a:pt x="502920" y="437388"/>
                </a:lnTo>
                <a:close/>
              </a:path>
              <a:path w="513714" h="441960">
                <a:moveTo>
                  <a:pt x="513587" y="437388"/>
                </a:moveTo>
                <a:lnTo>
                  <a:pt x="502920" y="437388"/>
                </a:lnTo>
                <a:lnTo>
                  <a:pt x="507492" y="432816"/>
                </a:lnTo>
                <a:lnTo>
                  <a:pt x="513587" y="432816"/>
                </a:lnTo>
                <a:lnTo>
                  <a:pt x="513587" y="43738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51988" y="3135899"/>
            <a:ext cx="502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S1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27903" y="3564635"/>
          <a:ext cx="3056252" cy="1763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609588" y="3093719"/>
            <a:ext cx="502920" cy="462280"/>
          </a:xfrm>
          <a:custGeom>
            <a:avLst/>
            <a:gdLst/>
            <a:ahLst/>
            <a:cxnLst/>
            <a:rect l="l" t="t" r="r" b="b"/>
            <a:pathLst>
              <a:path w="502920" h="462279">
                <a:moveTo>
                  <a:pt x="0" y="0"/>
                </a:moveTo>
                <a:lnTo>
                  <a:pt x="502919" y="0"/>
                </a:lnTo>
                <a:lnTo>
                  <a:pt x="502919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05016" y="3089147"/>
            <a:ext cx="513715" cy="471170"/>
          </a:xfrm>
          <a:custGeom>
            <a:avLst/>
            <a:gdLst/>
            <a:ahLst/>
            <a:cxnLst/>
            <a:rect l="l" t="t" r="r" b="b"/>
            <a:pathLst>
              <a:path w="513715" h="471170">
                <a:moveTo>
                  <a:pt x="510539" y="470916"/>
                </a:moveTo>
                <a:lnTo>
                  <a:pt x="1524" y="470916"/>
                </a:lnTo>
                <a:lnTo>
                  <a:pt x="0" y="469392"/>
                </a:lnTo>
                <a:lnTo>
                  <a:pt x="0" y="1524"/>
                </a:lnTo>
                <a:lnTo>
                  <a:pt x="1524" y="0"/>
                </a:lnTo>
                <a:lnTo>
                  <a:pt x="510539" y="0"/>
                </a:lnTo>
                <a:lnTo>
                  <a:pt x="513587" y="1524"/>
                </a:lnTo>
                <a:lnTo>
                  <a:pt x="51358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61772"/>
                </a:lnTo>
                <a:lnTo>
                  <a:pt x="4572" y="461772"/>
                </a:lnTo>
                <a:lnTo>
                  <a:pt x="9144" y="466344"/>
                </a:lnTo>
                <a:lnTo>
                  <a:pt x="513587" y="466344"/>
                </a:lnTo>
                <a:lnTo>
                  <a:pt x="513587" y="469392"/>
                </a:lnTo>
                <a:lnTo>
                  <a:pt x="510539" y="470916"/>
                </a:lnTo>
                <a:close/>
              </a:path>
              <a:path w="513715" h="47117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13715" h="471170">
                <a:moveTo>
                  <a:pt x="5029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02920" y="4572"/>
                </a:lnTo>
                <a:lnTo>
                  <a:pt x="502920" y="9144"/>
                </a:lnTo>
                <a:close/>
              </a:path>
              <a:path w="513715" h="471170">
                <a:moveTo>
                  <a:pt x="502920" y="466344"/>
                </a:moveTo>
                <a:lnTo>
                  <a:pt x="502920" y="4572"/>
                </a:lnTo>
                <a:lnTo>
                  <a:pt x="507492" y="9144"/>
                </a:lnTo>
                <a:lnTo>
                  <a:pt x="513587" y="9144"/>
                </a:lnTo>
                <a:lnTo>
                  <a:pt x="513587" y="461772"/>
                </a:lnTo>
                <a:lnTo>
                  <a:pt x="507492" y="461772"/>
                </a:lnTo>
                <a:lnTo>
                  <a:pt x="502920" y="466344"/>
                </a:lnTo>
                <a:close/>
              </a:path>
              <a:path w="513715" h="471170">
                <a:moveTo>
                  <a:pt x="513587" y="9144"/>
                </a:moveTo>
                <a:lnTo>
                  <a:pt x="507492" y="9144"/>
                </a:lnTo>
                <a:lnTo>
                  <a:pt x="502920" y="4572"/>
                </a:lnTo>
                <a:lnTo>
                  <a:pt x="513587" y="4572"/>
                </a:lnTo>
                <a:lnTo>
                  <a:pt x="513587" y="9144"/>
                </a:lnTo>
                <a:close/>
              </a:path>
              <a:path w="513715" h="471170">
                <a:moveTo>
                  <a:pt x="9144" y="466344"/>
                </a:moveTo>
                <a:lnTo>
                  <a:pt x="4572" y="461772"/>
                </a:lnTo>
                <a:lnTo>
                  <a:pt x="9144" y="461772"/>
                </a:lnTo>
                <a:lnTo>
                  <a:pt x="9144" y="466344"/>
                </a:lnTo>
                <a:close/>
              </a:path>
              <a:path w="513715" h="471170">
                <a:moveTo>
                  <a:pt x="502920" y="466344"/>
                </a:moveTo>
                <a:lnTo>
                  <a:pt x="9144" y="466344"/>
                </a:lnTo>
                <a:lnTo>
                  <a:pt x="9144" y="461772"/>
                </a:lnTo>
                <a:lnTo>
                  <a:pt x="502920" y="461772"/>
                </a:lnTo>
                <a:lnTo>
                  <a:pt x="502920" y="466344"/>
                </a:lnTo>
                <a:close/>
              </a:path>
              <a:path w="513715" h="471170">
                <a:moveTo>
                  <a:pt x="513587" y="466344"/>
                </a:moveTo>
                <a:lnTo>
                  <a:pt x="502920" y="466344"/>
                </a:lnTo>
                <a:lnTo>
                  <a:pt x="507492" y="461772"/>
                </a:lnTo>
                <a:lnTo>
                  <a:pt x="513587" y="461772"/>
                </a:lnTo>
                <a:lnTo>
                  <a:pt x="513587" y="46634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09588" y="3106878"/>
            <a:ext cx="502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0574" y="7016718"/>
            <a:ext cx="2724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25558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Final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Write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713678" y="1460992"/>
            <a:ext cx="8629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177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"/>
              <a:tabLst>
                <a:tab pos="367665" algn="l"/>
                <a:tab pos="368300" algn="l"/>
              </a:tabLst>
            </a:pP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If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7" baseline="-20833" dirty="0">
                <a:solidFill>
                  <a:srgbClr val="BF0000"/>
                </a:solidFill>
                <a:latin typeface="Calibri"/>
                <a:cs typeface="Calibri"/>
              </a:rPr>
              <a:t>i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performs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final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write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data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value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S1,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then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it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also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performs the final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write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data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value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in</a:t>
            </a:r>
            <a:r>
              <a:rPr sz="2400" b="1" spc="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S2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78" y="4707073"/>
            <a:ext cx="86067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Above two </a:t>
            </a:r>
            <a:r>
              <a:rPr sz="2400" dirty="0">
                <a:latin typeface="Calibri"/>
                <a:cs typeface="Calibri"/>
              </a:rPr>
              <a:t>schedules is view equal </a:t>
            </a:r>
            <a:r>
              <a:rPr sz="2400" spc="-5" dirty="0">
                <a:latin typeface="Calibri"/>
                <a:cs typeface="Calibri"/>
              </a:rPr>
              <a:t>because final </a:t>
            </a:r>
            <a:r>
              <a:rPr sz="2400" spc="-15" dirty="0">
                <a:latin typeface="Calibri"/>
                <a:cs typeface="Calibri"/>
              </a:rPr>
              <a:t>write </a:t>
            </a:r>
            <a:r>
              <a:rPr sz="2400" spc="-10" dirty="0">
                <a:latin typeface="Calibri"/>
                <a:cs typeface="Calibri"/>
              </a:rPr>
              <a:t>operation  </a:t>
            </a:r>
            <a:r>
              <a:rPr sz="2400" dirty="0">
                <a:latin typeface="Calibri"/>
                <a:cs typeface="Calibri"/>
              </a:rPr>
              <a:t>in S1 is </a:t>
            </a:r>
            <a:r>
              <a:rPr sz="2400" spc="-10" dirty="0">
                <a:latin typeface="Calibri"/>
                <a:cs typeface="Calibri"/>
              </a:rPr>
              <a:t>done </a:t>
            </a:r>
            <a:r>
              <a:rPr sz="2400" spc="-2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T3 and in S2 </a:t>
            </a:r>
            <a:r>
              <a:rPr sz="2400" spc="-5" dirty="0">
                <a:latin typeface="Calibri"/>
                <a:cs typeface="Calibri"/>
              </a:rPr>
              <a:t>also the final </a:t>
            </a:r>
            <a:r>
              <a:rPr sz="2400" spc="-10" dirty="0">
                <a:latin typeface="Calibri"/>
                <a:cs typeface="Calibri"/>
              </a:rPr>
              <a:t>write operation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also  </a:t>
            </a:r>
            <a:r>
              <a:rPr sz="2400" dirty="0">
                <a:latin typeface="Calibri"/>
                <a:cs typeface="Calibri"/>
              </a:rPr>
              <a:t>done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T3.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0304" y="2974847"/>
          <a:ext cx="3056252" cy="1438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951988" y="2532888"/>
            <a:ext cx="502920" cy="431800"/>
          </a:xfrm>
          <a:custGeom>
            <a:avLst/>
            <a:gdLst/>
            <a:ahLst/>
            <a:cxnLst/>
            <a:rect l="l" t="t" r="r" b="b"/>
            <a:pathLst>
              <a:path w="502920" h="431800">
                <a:moveTo>
                  <a:pt x="0" y="0"/>
                </a:moveTo>
                <a:lnTo>
                  <a:pt x="502919" y="0"/>
                </a:lnTo>
                <a:lnTo>
                  <a:pt x="502919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7416" y="2528316"/>
            <a:ext cx="513715" cy="440690"/>
          </a:xfrm>
          <a:custGeom>
            <a:avLst/>
            <a:gdLst/>
            <a:ahLst/>
            <a:cxnLst/>
            <a:rect l="l" t="t" r="r" b="b"/>
            <a:pathLst>
              <a:path w="513714" h="440689">
                <a:moveTo>
                  <a:pt x="510539" y="440435"/>
                </a:moveTo>
                <a:lnTo>
                  <a:pt x="1524" y="440435"/>
                </a:lnTo>
                <a:lnTo>
                  <a:pt x="0" y="438911"/>
                </a:lnTo>
                <a:lnTo>
                  <a:pt x="0" y="1524"/>
                </a:lnTo>
                <a:lnTo>
                  <a:pt x="1524" y="0"/>
                </a:lnTo>
                <a:lnTo>
                  <a:pt x="510539" y="0"/>
                </a:lnTo>
                <a:lnTo>
                  <a:pt x="513587" y="1524"/>
                </a:lnTo>
                <a:lnTo>
                  <a:pt x="51358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31292"/>
                </a:lnTo>
                <a:lnTo>
                  <a:pt x="4572" y="431292"/>
                </a:lnTo>
                <a:lnTo>
                  <a:pt x="9144" y="435864"/>
                </a:lnTo>
                <a:lnTo>
                  <a:pt x="513587" y="435864"/>
                </a:lnTo>
                <a:lnTo>
                  <a:pt x="513587" y="438911"/>
                </a:lnTo>
                <a:lnTo>
                  <a:pt x="510539" y="440435"/>
                </a:lnTo>
                <a:close/>
              </a:path>
              <a:path w="513714" h="4406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13714" h="440689">
                <a:moveTo>
                  <a:pt x="5029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02920" y="4572"/>
                </a:lnTo>
                <a:lnTo>
                  <a:pt x="502920" y="9144"/>
                </a:lnTo>
                <a:close/>
              </a:path>
              <a:path w="513714" h="440689">
                <a:moveTo>
                  <a:pt x="502920" y="435864"/>
                </a:moveTo>
                <a:lnTo>
                  <a:pt x="502920" y="4572"/>
                </a:lnTo>
                <a:lnTo>
                  <a:pt x="507492" y="9144"/>
                </a:lnTo>
                <a:lnTo>
                  <a:pt x="513587" y="9144"/>
                </a:lnTo>
                <a:lnTo>
                  <a:pt x="513587" y="431292"/>
                </a:lnTo>
                <a:lnTo>
                  <a:pt x="507492" y="431292"/>
                </a:lnTo>
                <a:lnTo>
                  <a:pt x="502920" y="435864"/>
                </a:lnTo>
                <a:close/>
              </a:path>
              <a:path w="513714" h="440689">
                <a:moveTo>
                  <a:pt x="513587" y="9144"/>
                </a:moveTo>
                <a:lnTo>
                  <a:pt x="507492" y="9144"/>
                </a:lnTo>
                <a:lnTo>
                  <a:pt x="502920" y="4572"/>
                </a:lnTo>
                <a:lnTo>
                  <a:pt x="513587" y="4572"/>
                </a:lnTo>
                <a:lnTo>
                  <a:pt x="513587" y="9144"/>
                </a:lnTo>
                <a:close/>
              </a:path>
              <a:path w="513714" h="440689">
                <a:moveTo>
                  <a:pt x="9144" y="435864"/>
                </a:moveTo>
                <a:lnTo>
                  <a:pt x="4572" y="431292"/>
                </a:lnTo>
                <a:lnTo>
                  <a:pt x="9144" y="431292"/>
                </a:lnTo>
                <a:lnTo>
                  <a:pt x="9144" y="435864"/>
                </a:lnTo>
                <a:close/>
              </a:path>
              <a:path w="513714" h="440689">
                <a:moveTo>
                  <a:pt x="502920" y="435864"/>
                </a:moveTo>
                <a:lnTo>
                  <a:pt x="9144" y="435864"/>
                </a:lnTo>
                <a:lnTo>
                  <a:pt x="9144" y="431292"/>
                </a:lnTo>
                <a:lnTo>
                  <a:pt x="502920" y="431292"/>
                </a:lnTo>
                <a:lnTo>
                  <a:pt x="502920" y="435864"/>
                </a:lnTo>
                <a:close/>
              </a:path>
              <a:path w="513714" h="440689">
                <a:moveTo>
                  <a:pt x="513587" y="435864"/>
                </a:moveTo>
                <a:lnTo>
                  <a:pt x="502920" y="435864"/>
                </a:lnTo>
                <a:lnTo>
                  <a:pt x="507492" y="431292"/>
                </a:lnTo>
                <a:lnTo>
                  <a:pt x="513587" y="431292"/>
                </a:lnTo>
                <a:lnTo>
                  <a:pt x="513587" y="43586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51988" y="2544607"/>
            <a:ext cx="502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S1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27903" y="2974847"/>
          <a:ext cx="3056252" cy="1438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609588" y="2503932"/>
            <a:ext cx="502920" cy="462280"/>
          </a:xfrm>
          <a:custGeom>
            <a:avLst/>
            <a:gdLst/>
            <a:ahLst/>
            <a:cxnLst/>
            <a:rect l="l" t="t" r="r" b="b"/>
            <a:pathLst>
              <a:path w="502920" h="462280">
                <a:moveTo>
                  <a:pt x="0" y="0"/>
                </a:moveTo>
                <a:lnTo>
                  <a:pt x="502919" y="0"/>
                </a:lnTo>
                <a:lnTo>
                  <a:pt x="502919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05016" y="2499360"/>
            <a:ext cx="513715" cy="471170"/>
          </a:xfrm>
          <a:custGeom>
            <a:avLst/>
            <a:gdLst/>
            <a:ahLst/>
            <a:cxnLst/>
            <a:rect l="l" t="t" r="r" b="b"/>
            <a:pathLst>
              <a:path w="513715" h="471169">
                <a:moveTo>
                  <a:pt x="510539" y="470916"/>
                </a:moveTo>
                <a:lnTo>
                  <a:pt x="1524" y="470916"/>
                </a:lnTo>
                <a:lnTo>
                  <a:pt x="0" y="467868"/>
                </a:lnTo>
                <a:lnTo>
                  <a:pt x="0" y="1524"/>
                </a:lnTo>
                <a:lnTo>
                  <a:pt x="1524" y="0"/>
                </a:lnTo>
                <a:lnTo>
                  <a:pt x="510539" y="0"/>
                </a:lnTo>
                <a:lnTo>
                  <a:pt x="513587" y="1524"/>
                </a:lnTo>
                <a:lnTo>
                  <a:pt x="51358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61772"/>
                </a:lnTo>
                <a:lnTo>
                  <a:pt x="4572" y="461772"/>
                </a:lnTo>
                <a:lnTo>
                  <a:pt x="9144" y="466344"/>
                </a:lnTo>
                <a:lnTo>
                  <a:pt x="513587" y="466344"/>
                </a:lnTo>
                <a:lnTo>
                  <a:pt x="513587" y="467868"/>
                </a:lnTo>
                <a:lnTo>
                  <a:pt x="510539" y="470916"/>
                </a:lnTo>
                <a:close/>
              </a:path>
              <a:path w="513715" h="47116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13715" h="471169">
                <a:moveTo>
                  <a:pt x="5029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02920" y="4572"/>
                </a:lnTo>
                <a:lnTo>
                  <a:pt x="502920" y="9144"/>
                </a:lnTo>
                <a:close/>
              </a:path>
              <a:path w="513715" h="471169">
                <a:moveTo>
                  <a:pt x="502920" y="466344"/>
                </a:moveTo>
                <a:lnTo>
                  <a:pt x="502920" y="4572"/>
                </a:lnTo>
                <a:lnTo>
                  <a:pt x="507492" y="9144"/>
                </a:lnTo>
                <a:lnTo>
                  <a:pt x="513587" y="9144"/>
                </a:lnTo>
                <a:lnTo>
                  <a:pt x="513587" y="461772"/>
                </a:lnTo>
                <a:lnTo>
                  <a:pt x="507492" y="461772"/>
                </a:lnTo>
                <a:lnTo>
                  <a:pt x="502920" y="466344"/>
                </a:lnTo>
                <a:close/>
              </a:path>
              <a:path w="513715" h="471169">
                <a:moveTo>
                  <a:pt x="513587" y="9144"/>
                </a:moveTo>
                <a:lnTo>
                  <a:pt x="507492" y="9144"/>
                </a:lnTo>
                <a:lnTo>
                  <a:pt x="502920" y="4572"/>
                </a:lnTo>
                <a:lnTo>
                  <a:pt x="513587" y="4572"/>
                </a:lnTo>
                <a:lnTo>
                  <a:pt x="513587" y="9144"/>
                </a:lnTo>
                <a:close/>
              </a:path>
              <a:path w="513715" h="471169">
                <a:moveTo>
                  <a:pt x="9144" y="466344"/>
                </a:moveTo>
                <a:lnTo>
                  <a:pt x="4572" y="461772"/>
                </a:lnTo>
                <a:lnTo>
                  <a:pt x="9144" y="461772"/>
                </a:lnTo>
                <a:lnTo>
                  <a:pt x="9144" y="466344"/>
                </a:lnTo>
                <a:close/>
              </a:path>
              <a:path w="513715" h="471169">
                <a:moveTo>
                  <a:pt x="502920" y="466344"/>
                </a:moveTo>
                <a:lnTo>
                  <a:pt x="9144" y="466344"/>
                </a:lnTo>
                <a:lnTo>
                  <a:pt x="9144" y="461772"/>
                </a:lnTo>
                <a:lnTo>
                  <a:pt x="502920" y="461772"/>
                </a:lnTo>
                <a:lnTo>
                  <a:pt x="502920" y="466344"/>
                </a:lnTo>
                <a:close/>
              </a:path>
              <a:path w="513715" h="471169">
                <a:moveTo>
                  <a:pt x="513587" y="466344"/>
                </a:moveTo>
                <a:lnTo>
                  <a:pt x="502920" y="466344"/>
                </a:lnTo>
                <a:lnTo>
                  <a:pt x="507492" y="461772"/>
                </a:lnTo>
                <a:lnTo>
                  <a:pt x="513587" y="461772"/>
                </a:lnTo>
                <a:lnTo>
                  <a:pt x="513587" y="46634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09588" y="2515585"/>
            <a:ext cx="502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0574" y="7016718"/>
            <a:ext cx="2724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4776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>
                <a:solidFill>
                  <a:srgbClr val="000000"/>
                </a:solidFill>
              </a:rPr>
              <a:t>Two </a:t>
            </a:r>
            <a:r>
              <a:rPr sz="4400" dirty="0">
                <a:solidFill>
                  <a:srgbClr val="000000"/>
                </a:solidFill>
              </a:rPr>
              <a:t>phase </a:t>
            </a:r>
            <a:r>
              <a:rPr sz="4400" spc="-10" dirty="0">
                <a:solidFill>
                  <a:srgbClr val="000000"/>
                </a:solidFill>
              </a:rPr>
              <a:t>commit</a:t>
            </a:r>
            <a:r>
              <a:rPr sz="4400" spc="-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574" y="7016718"/>
            <a:ext cx="2724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7425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255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45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phase </a:t>
            </a:r>
            <a:r>
              <a:rPr sz="2400" spc="-10" dirty="0">
                <a:latin typeface="Calibri"/>
                <a:cs typeface="Calibri"/>
              </a:rPr>
              <a:t>commit </a:t>
            </a:r>
            <a:r>
              <a:rPr sz="2400" spc="-20" dirty="0">
                <a:latin typeface="Calibri"/>
                <a:cs typeface="Calibri"/>
              </a:rPr>
              <a:t>protocol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ensures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that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all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participants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perform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same action </a:t>
            </a:r>
            <a:r>
              <a:rPr sz="2400" dirty="0">
                <a:latin typeface="Calibri"/>
                <a:cs typeface="Calibri"/>
              </a:rPr>
              <a:t>(either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commit </a:t>
            </a:r>
            <a:r>
              <a:rPr sz="2400" dirty="0">
                <a:latin typeface="Calibri"/>
                <a:cs typeface="Calibri"/>
              </a:rPr>
              <a:t>or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rollback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transaction).</a:t>
            </a:r>
            <a:endParaRPr sz="2400">
              <a:latin typeface="Calibri"/>
              <a:cs typeface="Calibri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designed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ensure that </a:t>
            </a:r>
            <a:r>
              <a:rPr sz="2400" dirty="0">
                <a:latin typeface="Calibri"/>
                <a:cs typeface="Calibri"/>
              </a:rPr>
              <a:t>either all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databases are updated  </a:t>
            </a:r>
            <a:r>
              <a:rPr sz="2400" dirty="0">
                <a:latin typeface="Calibri"/>
                <a:cs typeface="Calibri"/>
              </a:rPr>
              <a:t>or none of them,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the databases </a:t>
            </a:r>
            <a:r>
              <a:rPr sz="2400" spc="-10" dirty="0">
                <a:latin typeface="Calibri"/>
                <a:cs typeface="Calibri"/>
              </a:rPr>
              <a:t>remain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synchronized.</a:t>
            </a:r>
            <a:endParaRPr sz="2400">
              <a:latin typeface="Calibri"/>
              <a:cs typeface="Calibri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phase </a:t>
            </a:r>
            <a:r>
              <a:rPr sz="2400" spc="-10" dirty="0">
                <a:latin typeface="Calibri"/>
                <a:cs typeface="Calibri"/>
              </a:rPr>
              <a:t>commit </a:t>
            </a:r>
            <a:r>
              <a:rPr sz="2400" spc="-15" dirty="0">
                <a:latin typeface="Calibri"/>
                <a:cs typeface="Calibri"/>
              </a:rPr>
              <a:t>protocol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node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act </a:t>
            </a:r>
            <a:r>
              <a:rPr sz="2400" dirty="0">
                <a:latin typeface="Calibri"/>
                <a:cs typeface="Calibri"/>
              </a:rPr>
              <a:t>as a  </a:t>
            </a:r>
            <a:r>
              <a:rPr sz="2400" spc="-15" dirty="0">
                <a:latin typeface="Calibri"/>
                <a:cs typeface="Calibri"/>
              </a:rPr>
              <a:t>coordinator </a:t>
            </a:r>
            <a:r>
              <a:rPr sz="2400" spc="-10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controlling </a:t>
            </a:r>
            <a:r>
              <a:rPr sz="2400" spc="-5" dirty="0">
                <a:latin typeface="Calibri"/>
                <a:cs typeface="Calibri"/>
              </a:rPr>
              <a:t>site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other participating </a:t>
            </a:r>
            <a:r>
              <a:rPr sz="2400" dirty="0">
                <a:latin typeface="Calibri"/>
                <a:cs typeface="Calibri"/>
              </a:rPr>
              <a:t>node </a:t>
            </a:r>
            <a:r>
              <a:rPr sz="2400" spc="-15" dirty="0">
                <a:latin typeface="Calibri"/>
                <a:cs typeface="Calibri"/>
              </a:rPr>
              <a:t>are 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cohorts </a:t>
            </a:r>
            <a:r>
              <a:rPr sz="2400" spc="-10" dirty="0">
                <a:latin typeface="Calibri"/>
                <a:cs typeface="Calibri"/>
              </a:rPr>
              <a:t>or </a:t>
            </a:r>
            <a:r>
              <a:rPr sz="2400" spc="-5" dirty="0">
                <a:latin typeface="Calibri"/>
                <a:cs typeface="Calibri"/>
              </a:rPr>
              <a:t>participant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slave.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Coordinator (controlling </a:t>
            </a:r>
            <a:r>
              <a:rPr sz="2400" spc="-5" dirty="0">
                <a:latin typeface="Calibri"/>
                <a:cs typeface="Calibri"/>
              </a:rPr>
              <a:t>site)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component that </a:t>
            </a:r>
            <a:r>
              <a:rPr sz="2400" spc="-15" dirty="0">
                <a:latin typeface="Calibri"/>
                <a:cs typeface="Calibri"/>
              </a:rPr>
              <a:t>coordinates 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participants.</a:t>
            </a:r>
            <a:endParaRPr sz="2400">
              <a:latin typeface="Calibri"/>
              <a:cs typeface="Calibri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Cohorts </a:t>
            </a:r>
            <a:r>
              <a:rPr sz="2400" spc="-10" dirty="0">
                <a:latin typeface="Calibri"/>
                <a:cs typeface="Calibri"/>
              </a:rPr>
              <a:t>(Participants/Slaves)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each individual </a:t>
            </a:r>
            <a:r>
              <a:rPr sz="2400" spc="-10" dirty="0">
                <a:latin typeface="Calibri"/>
                <a:cs typeface="Calibri"/>
              </a:rPr>
              <a:t>node </a:t>
            </a:r>
            <a:r>
              <a:rPr sz="2400" spc="-20" dirty="0">
                <a:latin typeface="Calibri"/>
                <a:cs typeface="Calibri"/>
              </a:rPr>
              <a:t>except  </a:t>
            </a:r>
            <a:r>
              <a:rPr sz="2400" spc="-15" dirty="0">
                <a:latin typeface="Calibri"/>
                <a:cs typeface="Calibri"/>
              </a:rPr>
              <a:t>coordinator are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participant.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4776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>
                <a:solidFill>
                  <a:srgbClr val="000000"/>
                </a:solidFill>
              </a:rPr>
              <a:t>Two </a:t>
            </a:r>
            <a:r>
              <a:rPr sz="4400" dirty="0">
                <a:solidFill>
                  <a:srgbClr val="000000"/>
                </a:solidFill>
              </a:rPr>
              <a:t>phase </a:t>
            </a:r>
            <a:r>
              <a:rPr sz="4400" spc="-10" dirty="0">
                <a:solidFill>
                  <a:srgbClr val="000000"/>
                </a:solidFill>
              </a:rPr>
              <a:t>commit</a:t>
            </a:r>
            <a:r>
              <a:rPr sz="4400" spc="-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574" y="7016718"/>
            <a:ext cx="2724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4885" cy="159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name </a:t>
            </a:r>
            <a:r>
              <a:rPr sz="2400" spc="-10" dirty="0">
                <a:latin typeface="Calibri"/>
                <a:cs typeface="Calibri"/>
              </a:rPr>
              <a:t>suggests,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phase </a:t>
            </a:r>
            <a:r>
              <a:rPr sz="2400" spc="-10" dirty="0">
                <a:latin typeface="Calibri"/>
                <a:cs typeface="Calibri"/>
              </a:rPr>
              <a:t>commit </a:t>
            </a:r>
            <a:r>
              <a:rPr sz="2400" spc="-20" dirty="0">
                <a:latin typeface="Calibri"/>
                <a:cs typeface="Calibri"/>
              </a:rPr>
              <a:t>protocol </a:t>
            </a:r>
            <a:r>
              <a:rPr sz="2400" spc="-15" dirty="0">
                <a:latin typeface="Calibri"/>
                <a:cs typeface="Calibri"/>
              </a:rPr>
              <a:t>involves 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phases.</a:t>
            </a:r>
            <a:endParaRPr sz="2400">
              <a:latin typeface="Calibri"/>
              <a:cs typeface="Calibri"/>
            </a:endParaRPr>
          </a:p>
          <a:p>
            <a:pPr marL="927735" lvl="1" indent="-458470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2000" spc="-5" dirty="0">
                <a:latin typeface="Calibri"/>
                <a:cs typeface="Calibri"/>
              </a:rPr>
              <a:t>Commit </a:t>
            </a:r>
            <a:r>
              <a:rPr sz="2000" spc="-10" dirty="0">
                <a:latin typeface="Calibri"/>
                <a:cs typeface="Calibri"/>
              </a:rPr>
              <a:t>request </a:t>
            </a:r>
            <a:r>
              <a:rPr sz="2000" spc="-5" dirty="0">
                <a:latin typeface="Calibri"/>
                <a:cs typeface="Calibri"/>
              </a:rPr>
              <a:t>phase OR </a:t>
            </a:r>
            <a:r>
              <a:rPr sz="2000" spc="-10" dirty="0">
                <a:latin typeface="Calibri"/>
                <a:cs typeface="Calibri"/>
              </a:rPr>
              <a:t>Prepare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phase</a:t>
            </a:r>
            <a:endParaRPr sz="2000">
              <a:latin typeface="Calibri"/>
              <a:cs typeface="Calibri"/>
            </a:endParaRPr>
          </a:p>
          <a:p>
            <a:pPr marL="927735" lvl="1" indent="-45847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2000" spc="-10" dirty="0">
                <a:latin typeface="Calibri"/>
                <a:cs typeface="Calibri"/>
              </a:rPr>
              <a:t>Commit/Abort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phase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6175" y="1367027"/>
            <a:ext cx="3967479" cy="5565775"/>
          </a:xfrm>
          <a:custGeom>
            <a:avLst/>
            <a:gdLst/>
            <a:ahLst/>
            <a:cxnLst/>
            <a:rect l="l" t="t" r="r" b="b"/>
            <a:pathLst>
              <a:path w="3967479" h="5565775">
                <a:moveTo>
                  <a:pt x="3966972" y="5565647"/>
                </a:moveTo>
                <a:lnTo>
                  <a:pt x="0" y="5565647"/>
                </a:lnTo>
                <a:lnTo>
                  <a:pt x="0" y="0"/>
                </a:lnTo>
                <a:lnTo>
                  <a:pt x="3966972" y="0"/>
                </a:lnTo>
                <a:lnTo>
                  <a:pt x="3966972" y="1524"/>
                </a:lnTo>
                <a:lnTo>
                  <a:pt x="4572" y="1524"/>
                </a:lnTo>
                <a:lnTo>
                  <a:pt x="1524" y="3048"/>
                </a:lnTo>
                <a:lnTo>
                  <a:pt x="4572" y="3048"/>
                </a:lnTo>
                <a:lnTo>
                  <a:pt x="4572" y="5562600"/>
                </a:lnTo>
                <a:lnTo>
                  <a:pt x="1524" y="5562600"/>
                </a:lnTo>
                <a:lnTo>
                  <a:pt x="4572" y="5564124"/>
                </a:lnTo>
                <a:lnTo>
                  <a:pt x="3966972" y="5564124"/>
                </a:lnTo>
                <a:lnTo>
                  <a:pt x="3966972" y="5565647"/>
                </a:lnTo>
                <a:close/>
              </a:path>
              <a:path w="3967479" h="5565775">
                <a:moveTo>
                  <a:pt x="4572" y="3048"/>
                </a:moveTo>
                <a:lnTo>
                  <a:pt x="1524" y="3048"/>
                </a:lnTo>
                <a:lnTo>
                  <a:pt x="4572" y="1524"/>
                </a:lnTo>
                <a:lnTo>
                  <a:pt x="4572" y="3048"/>
                </a:lnTo>
                <a:close/>
              </a:path>
              <a:path w="3967479" h="5565775">
                <a:moveTo>
                  <a:pt x="3962400" y="3048"/>
                </a:moveTo>
                <a:lnTo>
                  <a:pt x="4572" y="3048"/>
                </a:lnTo>
                <a:lnTo>
                  <a:pt x="4572" y="1524"/>
                </a:lnTo>
                <a:lnTo>
                  <a:pt x="3962400" y="1524"/>
                </a:lnTo>
                <a:lnTo>
                  <a:pt x="3962400" y="3048"/>
                </a:lnTo>
                <a:close/>
              </a:path>
              <a:path w="3967479" h="5565775">
                <a:moveTo>
                  <a:pt x="3962400" y="5564124"/>
                </a:moveTo>
                <a:lnTo>
                  <a:pt x="3962400" y="1524"/>
                </a:lnTo>
                <a:lnTo>
                  <a:pt x="3963924" y="3048"/>
                </a:lnTo>
                <a:lnTo>
                  <a:pt x="3966972" y="3048"/>
                </a:lnTo>
                <a:lnTo>
                  <a:pt x="3966972" y="5562600"/>
                </a:lnTo>
                <a:lnTo>
                  <a:pt x="3963924" y="5562600"/>
                </a:lnTo>
                <a:lnTo>
                  <a:pt x="3962400" y="5564124"/>
                </a:lnTo>
                <a:close/>
              </a:path>
              <a:path w="3967479" h="5565775">
                <a:moveTo>
                  <a:pt x="3966972" y="3048"/>
                </a:moveTo>
                <a:lnTo>
                  <a:pt x="3963924" y="3048"/>
                </a:lnTo>
                <a:lnTo>
                  <a:pt x="3962400" y="1524"/>
                </a:lnTo>
                <a:lnTo>
                  <a:pt x="3966972" y="1524"/>
                </a:lnTo>
                <a:lnTo>
                  <a:pt x="3966972" y="3048"/>
                </a:lnTo>
                <a:close/>
              </a:path>
              <a:path w="3967479" h="5565775">
                <a:moveTo>
                  <a:pt x="4572" y="5564124"/>
                </a:moveTo>
                <a:lnTo>
                  <a:pt x="1524" y="5562600"/>
                </a:lnTo>
                <a:lnTo>
                  <a:pt x="4572" y="5562600"/>
                </a:lnTo>
                <a:lnTo>
                  <a:pt x="4572" y="5564124"/>
                </a:lnTo>
                <a:close/>
              </a:path>
              <a:path w="3967479" h="5565775">
                <a:moveTo>
                  <a:pt x="3962400" y="5564124"/>
                </a:moveTo>
                <a:lnTo>
                  <a:pt x="4572" y="5564124"/>
                </a:lnTo>
                <a:lnTo>
                  <a:pt x="4572" y="5562600"/>
                </a:lnTo>
                <a:lnTo>
                  <a:pt x="3962400" y="5562600"/>
                </a:lnTo>
                <a:lnTo>
                  <a:pt x="3962400" y="5564124"/>
                </a:lnTo>
                <a:close/>
              </a:path>
              <a:path w="3967479" h="5565775">
                <a:moveTo>
                  <a:pt x="3966972" y="5564124"/>
                </a:moveTo>
                <a:lnTo>
                  <a:pt x="3962400" y="5564124"/>
                </a:lnTo>
                <a:lnTo>
                  <a:pt x="3963924" y="5562600"/>
                </a:lnTo>
                <a:lnTo>
                  <a:pt x="3966972" y="5562600"/>
                </a:lnTo>
                <a:lnTo>
                  <a:pt x="3966972" y="556412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8200" y="1374647"/>
            <a:ext cx="4765675" cy="5558155"/>
          </a:xfrm>
          <a:custGeom>
            <a:avLst/>
            <a:gdLst/>
            <a:ahLst/>
            <a:cxnLst/>
            <a:rect l="l" t="t" r="r" b="b"/>
            <a:pathLst>
              <a:path w="4765675" h="5558155">
                <a:moveTo>
                  <a:pt x="4765548" y="5558028"/>
                </a:moveTo>
                <a:lnTo>
                  <a:pt x="0" y="5558028"/>
                </a:lnTo>
                <a:lnTo>
                  <a:pt x="0" y="0"/>
                </a:lnTo>
                <a:lnTo>
                  <a:pt x="4765548" y="0"/>
                </a:lnTo>
                <a:lnTo>
                  <a:pt x="4765548" y="1524"/>
                </a:lnTo>
                <a:lnTo>
                  <a:pt x="4572" y="1524"/>
                </a:lnTo>
                <a:lnTo>
                  <a:pt x="3048" y="3048"/>
                </a:lnTo>
                <a:lnTo>
                  <a:pt x="4572" y="3048"/>
                </a:lnTo>
                <a:lnTo>
                  <a:pt x="4572" y="5554979"/>
                </a:lnTo>
                <a:lnTo>
                  <a:pt x="3048" y="5554979"/>
                </a:lnTo>
                <a:lnTo>
                  <a:pt x="4572" y="5556504"/>
                </a:lnTo>
                <a:lnTo>
                  <a:pt x="4765548" y="5556504"/>
                </a:lnTo>
                <a:lnTo>
                  <a:pt x="4765548" y="5558028"/>
                </a:lnTo>
                <a:close/>
              </a:path>
              <a:path w="4765675" h="5558155">
                <a:moveTo>
                  <a:pt x="4572" y="3048"/>
                </a:moveTo>
                <a:lnTo>
                  <a:pt x="3048" y="3048"/>
                </a:lnTo>
                <a:lnTo>
                  <a:pt x="4572" y="1524"/>
                </a:lnTo>
                <a:lnTo>
                  <a:pt x="4572" y="3048"/>
                </a:lnTo>
                <a:close/>
              </a:path>
              <a:path w="4765675" h="5558155">
                <a:moveTo>
                  <a:pt x="4760976" y="3048"/>
                </a:moveTo>
                <a:lnTo>
                  <a:pt x="4572" y="3048"/>
                </a:lnTo>
                <a:lnTo>
                  <a:pt x="4572" y="1524"/>
                </a:lnTo>
                <a:lnTo>
                  <a:pt x="4760976" y="1524"/>
                </a:lnTo>
                <a:lnTo>
                  <a:pt x="4760976" y="3048"/>
                </a:lnTo>
                <a:close/>
              </a:path>
              <a:path w="4765675" h="5558155">
                <a:moveTo>
                  <a:pt x="4760976" y="5556504"/>
                </a:moveTo>
                <a:lnTo>
                  <a:pt x="4760976" y="1524"/>
                </a:lnTo>
                <a:lnTo>
                  <a:pt x="4762500" y="3048"/>
                </a:lnTo>
                <a:lnTo>
                  <a:pt x="4765548" y="3048"/>
                </a:lnTo>
                <a:lnTo>
                  <a:pt x="4765548" y="5554979"/>
                </a:lnTo>
                <a:lnTo>
                  <a:pt x="4762500" y="5554979"/>
                </a:lnTo>
                <a:lnTo>
                  <a:pt x="4760976" y="5556504"/>
                </a:lnTo>
                <a:close/>
              </a:path>
              <a:path w="4765675" h="5558155">
                <a:moveTo>
                  <a:pt x="4765548" y="3048"/>
                </a:moveTo>
                <a:lnTo>
                  <a:pt x="4762500" y="3048"/>
                </a:lnTo>
                <a:lnTo>
                  <a:pt x="4760976" y="1524"/>
                </a:lnTo>
                <a:lnTo>
                  <a:pt x="4765548" y="1524"/>
                </a:lnTo>
                <a:lnTo>
                  <a:pt x="4765548" y="3048"/>
                </a:lnTo>
                <a:close/>
              </a:path>
              <a:path w="4765675" h="5558155">
                <a:moveTo>
                  <a:pt x="4572" y="5556504"/>
                </a:moveTo>
                <a:lnTo>
                  <a:pt x="3048" y="5554979"/>
                </a:lnTo>
                <a:lnTo>
                  <a:pt x="4572" y="5554979"/>
                </a:lnTo>
                <a:lnTo>
                  <a:pt x="4572" y="5556504"/>
                </a:lnTo>
                <a:close/>
              </a:path>
              <a:path w="4765675" h="5558155">
                <a:moveTo>
                  <a:pt x="4760976" y="5556504"/>
                </a:moveTo>
                <a:lnTo>
                  <a:pt x="4572" y="5556504"/>
                </a:lnTo>
                <a:lnTo>
                  <a:pt x="4572" y="5554979"/>
                </a:lnTo>
                <a:lnTo>
                  <a:pt x="4760976" y="5554979"/>
                </a:lnTo>
                <a:lnTo>
                  <a:pt x="4760976" y="5556504"/>
                </a:lnTo>
                <a:close/>
              </a:path>
              <a:path w="4765675" h="5558155">
                <a:moveTo>
                  <a:pt x="4765548" y="5556504"/>
                </a:moveTo>
                <a:lnTo>
                  <a:pt x="4760976" y="5556504"/>
                </a:lnTo>
                <a:lnTo>
                  <a:pt x="4762500" y="5554979"/>
                </a:lnTo>
                <a:lnTo>
                  <a:pt x="4765548" y="5554979"/>
                </a:lnTo>
                <a:lnTo>
                  <a:pt x="4765548" y="555650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7945" y="583202"/>
            <a:ext cx="64776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>
                <a:solidFill>
                  <a:srgbClr val="000000"/>
                </a:solidFill>
              </a:rPr>
              <a:t>Two </a:t>
            </a:r>
            <a:r>
              <a:rPr sz="4400" dirty="0">
                <a:solidFill>
                  <a:srgbClr val="000000"/>
                </a:solidFill>
              </a:rPr>
              <a:t>phase </a:t>
            </a:r>
            <a:r>
              <a:rPr sz="4400" spc="-10" dirty="0">
                <a:solidFill>
                  <a:srgbClr val="000000"/>
                </a:solidFill>
              </a:rPr>
              <a:t>commit</a:t>
            </a:r>
            <a:r>
              <a:rPr sz="4400" spc="-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5698235" y="3736847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98235" y="40416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98235" y="43464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98235" y="46512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8235" y="49560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98235" y="52608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98235" y="55656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98235" y="58704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98235" y="61752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4083" y="3736847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54083" y="40416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54083" y="43464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54083" y="46512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54083" y="49560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54083" y="52608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54083" y="55656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54083" y="58704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54083" y="61752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34539" y="3249167"/>
            <a:ext cx="1066800" cy="1801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1227" y="1752600"/>
            <a:ext cx="774191" cy="1539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1227" y="4767072"/>
            <a:ext cx="774191" cy="1539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1984" y="1853183"/>
            <a:ext cx="769619" cy="1539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81984" y="4767072"/>
            <a:ext cx="769619" cy="1539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0639" y="1676400"/>
            <a:ext cx="1066800" cy="1799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56319" y="1807464"/>
            <a:ext cx="775716" cy="1534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5187" y="3718559"/>
            <a:ext cx="3359150" cy="661670"/>
          </a:xfrm>
          <a:custGeom>
            <a:avLst/>
            <a:gdLst/>
            <a:ahLst/>
            <a:cxnLst/>
            <a:rect l="l" t="t" r="r" b="b"/>
            <a:pathLst>
              <a:path w="3359150" h="661670">
                <a:moveTo>
                  <a:pt x="3242442" y="624466"/>
                </a:moveTo>
                <a:lnTo>
                  <a:pt x="0" y="38100"/>
                </a:lnTo>
                <a:lnTo>
                  <a:pt x="7620" y="0"/>
                </a:lnTo>
                <a:lnTo>
                  <a:pt x="3249614" y="586559"/>
                </a:lnTo>
                <a:lnTo>
                  <a:pt x="3242442" y="624466"/>
                </a:lnTo>
                <a:close/>
              </a:path>
              <a:path w="3359150" h="661670">
                <a:moveTo>
                  <a:pt x="3348609" y="627887"/>
                </a:moveTo>
                <a:lnTo>
                  <a:pt x="3261360" y="627887"/>
                </a:lnTo>
                <a:lnTo>
                  <a:pt x="3267456" y="589787"/>
                </a:lnTo>
                <a:lnTo>
                  <a:pt x="3249614" y="586559"/>
                </a:lnTo>
                <a:lnTo>
                  <a:pt x="3256788" y="548639"/>
                </a:lnTo>
                <a:lnTo>
                  <a:pt x="3358896" y="624839"/>
                </a:lnTo>
                <a:lnTo>
                  <a:pt x="3348609" y="627887"/>
                </a:lnTo>
                <a:close/>
              </a:path>
              <a:path w="3359150" h="661670">
                <a:moveTo>
                  <a:pt x="3261360" y="627887"/>
                </a:moveTo>
                <a:lnTo>
                  <a:pt x="3242442" y="624466"/>
                </a:lnTo>
                <a:lnTo>
                  <a:pt x="3249614" y="586559"/>
                </a:lnTo>
                <a:lnTo>
                  <a:pt x="3267456" y="589787"/>
                </a:lnTo>
                <a:lnTo>
                  <a:pt x="3261360" y="627887"/>
                </a:lnTo>
                <a:close/>
              </a:path>
              <a:path w="3359150" h="661670">
                <a:moveTo>
                  <a:pt x="3235452" y="661416"/>
                </a:moveTo>
                <a:lnTo>
                  <a:pt x="3242442" y="624466"/>
                </a:lnTo>
                <a:lnTo>
                  <a:pt x="3261360" y="627887"/>
                </a:lnTo>
                <a:lnTo>
                  <a:pt x="3348609" y="627887"/>
                </a:lnTo>
                <a:lnTo>
                  <a:pt x="3235452" y="661416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8235" y="4401311"/>
            <a:ext cx="3350260" cy="539750"/>
          </a:xfrm>
          <a:custGeom>
            <a:avLst/>
            <a:gdLst/>
            <a:ahLst/>
            <a:cxnLst/>
            <a:rect l="l" t="t" r="r" b="b"/>
            <a:pathLst>
              <a:path w="3350259" h="539750">
                <a:moveTo>
                  <a:pt x="116309" y="501752"/>
                </a:moveTo>
                <a:lnTo>
                  <a:pt x="110636" y="463591"/>
                </a:lnTo>
                <a:lnTo>
                  <a:pt x="3343656" y="0"/>
                </a:lnTo>
                <a:lnTo>
                  <a:pt x="3349752" y="38100"/>
                </a:lnTo>
                <a:lnTo>
                  <a:pt x="116309" y="501752"/>
                </a:lnTo>
                <a:close/>
              </a:path>
              <a:path w="3350259" h="539750">
                <a:moveTo>
                  <a:pt x="121920" y="539496"/>
                </a:moveTo>
                <a:lnTo>
                  <a:pt x="0" y="498348"/>
                </a:lnTo>
                <a:lnTo>
                  <a:pt x="105156" y="426720"/>
                </a:lnTo>
                <a:lnTo>
                  <a:pt x="110636" y="463591"/>
                </a:lnTo>
                <a:lnTo>
                  <a:pt x="91440" y="466344"/>
                </a:lnTo>
                <a:lnTo>
                  <a:pt x="97536" y="504444"/>
                </a:lnTo>
                <a:lnTo>
                  <a:pt x="116709" y="504444"/>
                </a:lnTo>
                <a:lnTo>
                  <a:pt x="121920" y="539496"/>
                </a:lnTo>
                <a:close/>
              </a:path>
              <a:path w="3350259" h="539750">
                <a:moveTo>
                  <a:pt x="97536" y="504444"/>
                </a:moveTo>
                <a:lnTo>
                  <a:pt x="91440" y="466344"/>
                </a:lnTo>
                <a:lnTo>
                  <a:pt x="110636" y="463591"/>
                </a:lnTo>
                <a:lnTo>
                  <a:pt x="116309" y="501752"/>
                </a:lnTo>
                <a:lnTo>
                  <a:pt x="97536" y="504444"/>
                </a:lnTo>
                <a:close/>
              </a:path>
              <a:path w="3350259" h="539750">
                <a:moveTo>
                  <a:pt x="116709" y="504444"/>
                </a:moveTo>
                <a:lnTo>
                  <a:pt x="97536" y="504444"/>
                </a:lnTo>
                <a:lnTo>
                  <a:pt x="116309" y="501752"/>
                </a:lnTo>
                <a:lnTo>
                  <a:pt x="116709" y="50444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96711" y="5163311"/>
            <a:ext cx="3357879" cy="661670"/>
          </a:xfrm>
          <a:custGeom>
            <a:avLst/>
            <a:gdLst/>
            <a:ahLst/>
            <a:cxnLst/>
            <a:rect l="l" t="t" r="r" b="b"/>
            <a:pathLst>
              <a:path w="3357879" h="661670">
                <a:moveTo>
                  <a:pt x="3241911" y="624645"/>
                </a:moveTo>
                <a:lnTo>
                  <a:pt x="0" y="38100"/>
                </a:lnTo>
                <a:lnTo>
                  <a:pt x="6096" y="0"/>
                </a:lnTo>
                <a:lnTo>
                  <a:pt x="3248633" y="586384"/>
                </a:lnTo>
                <a:lnTo>
                  <a:pt x="3241911" y="624645"/>
                </a:lnTo>
                <a:close/>
              </a:path>
              <a:path w="3357879" h="661670">
                <a:moveTo>
                  <a:pt x="3352071" y="627887"/>
                </a:moveTo>
                <a:lnTo>
                  <a:pt x="3259836" y="627887"/>
                </a:lnTo>
                <a:lnTo>
                  <a:pt x="3267456" y="589787"/>
                </a:lnTo>
                <a:lnTo>
                  <a:pt x="3248633" y="586384"/>
                </a:lnTo>
                <a:lnTo>
                  <a:pt x="3255264" y="548639"/>
                </a:lnTo>
                <a:lnTo>
                  <a:pt x="3357372" y="626364"/>
                </a:lnTo>
                <a:lnTo>
                  <a:pt x="3352071" y="627887"/>
                </a:lnTo>
                <a:close/>
              </a:path>
              <a:path w="3357879" h="661670">
                <a:moveTo>
                  <a:pt x="3259836" y="627887"/>
                </a:moveTo>
                <a:lnTo>
                  <a:pt x="3241911" y="624645"/>
                </a:lnTo>
                <a:lnTo>
                  <a:pt x="3248633" y="586384"/>
                </a:lnTo>
                <a:lnTo>
                  <a:pt x="3267456" y="589787"/>
                </a:lnTo>
                <a:lnTo>
                  <a:pt x="3259836" y="627887"/>
                </a:lnTo>
                <a:close/>
              </a:path>
              <a:path w="3357879" h="661670">
                <a:moveTo>
                  <a:pt x="3235452" y="661416"/>
                </a:moveTo>
                <a:lnTo>
                  <a:pt x="3241911" y="624645"/>
                </a:lnTo>
                <a:lnTo>
                  <a:pt x="3259836" y="627887"/>
                </a:lnTo>
                <a:lnTo>
                  <a:pt x="3352071" y="627887"/>
                </a:lnTo>
                <a:lnTo>
                  <a:pt x="3235452" y="661416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99759" y="5846064"/>
            <a:ext cx="3348354" cy="539750"/>
          </a:xfrm>
          <a:custGeom>
            <a:avLst/>
            <a:gdLst/>
            <a:ahLst/>
            <a:cxnLst/>
            <a:rect l="l" t="t" r="r" b="b"/>
            <a:pathLst>
              <a:path w="3348354" h="539750">
                <a:moveTo>
                  <a:pt x="115285" y="501680"/>
                </a:moveTo>
                <a:lnTo>
                  <a:pt x="110148" y="463661"/>
                </a:lnTo>
                <a:lnTo>
                  <a:pt x="3343656" y="0"/>
                </a:lnTo>
                <a:lnTo>
                  <a:pt x="3348228" y="38100"/>
                </a:lnTo>
                <a:lnTo>
                  <a:pt x="115285" y="501680"/>
                </a:lnTo>
                <a:close/>
              </a:path>
              <a:path w="3348354" h="539750">
                <a:moveTo>
                  <a:pt x="120396" y="539496"/>
                </a:moveTo>
                <a:lnTo>
                  <a:pt x="0" y="499872"/>
                </a:lnTo>
                <a:lnTo>
                  <a:pt x="105156" y="426720"/>
                </a:lnTo>
                <a:lnTo>
                  <a:pt x="110148" y="463661"/>
                </a:lnTo>
                <a:lnTo>
                  <a:pt x="91440" y="466344"/>
                </a:lnTo>
                <a:lnTo>
                  <a:pt x="96012" y="504444"/>
                </a:lnTo>
                <a:lnTo>
                  <a:pt x="115659" y="504444"/>
                </a:lnTo>
                <a:lnTo>
                  <a:pt x="120396" y="539496"/>
                </a:lnTo>
                <a:close/>
              </a:path>
              <a:path w="3348354" h="539750">
                <a:moveTo>
                  <a:pt x="96012" y="504444"/>
                </a:moveTo>
                <a:lnTo>
                  <a:pt x="91440" y="466344"/>
                </a:lnTo>
                <a:lnTo>
                  <a:pt x="110148" y="463661"/>
                </a:lnTo>
                <a:lnTo>
                  <a:pt x="115285" y="501680"/>
                </a:lnTo>
                <a:lnTo>
                  <a:pt x="96012" y="504444"/>
                </a:lnTo>
                <a:close/>
              </a:path>
              <a:path w="3348354" h="539750">
                <a:moveTo>
                  <a:pt x="115659" y="504444"/>
                </a:moveTo>
                <a:lnTo>
                  <a:pt x="96012" y="504444"/>
                </a:lnTo>
                <a:lnTo>
                  <a:pt x="115285" y="501680"/>
                </a:lnTo>
                <a:lnTo>
                  <a:pt x="115659" y="50444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86144" y="3602735"/>
            <a:ext cx="1924811" cy="536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56573" y="5127498"/>
            <a:ext cx="1457786" cy="4381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08292" y="4282440"/>
            <a:ext cx="915923" cy="3108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54240" y="5795771"/>
            <a:ext cx="530860" cy="193675"/>
          </a:xfrm>
          <a:custGeom>
            <a:avLst/>
            <a:gdLst/>
            <a:ahLst/>
            <a:cxnLst/>
            <a:rect l="l" t="t" r="r" b="b"/>
            <a:pathLst>
              <a:path w="530859" h="193675">
                <a:moveTo>
                  <a:pt x="30480" y="193548"/>
                </a:moveTo>
                <a:lnTo>
                  <a:pt x="28956" y="192024"/>
                </a:lnTo>
                <a:lnTo>
                  <a:pt x="27432" y="192024"/>
                </a:lnTo>
                <a:lnTo>
                  <a:pt x="24383" y="190500"/>
                </a:lnTo>
                <a:lnTo>
                  <a:pt x="24383" y="188976"/>
                </a:lnTo>
                <a:lnTo>
                  <a:pt x="22860" y="185928"/>
                </a:lnTo>
                <a:lnTo>
                  <a:pt x="107" y="44863"/>
                </a:lnTo>
                <a:lnTo>
                  <a:pt x="0" y="38100"/>
                </a:lnTo>
                <a:lnTo>
                  <a:pt x="4572" y="33528"/>
                </a:lnTo>
                <a:lnTo>
                  <a:pt x="7620" y="33528"/>
                </a:lnTo>
                <a:lnTo>
                  <a:pt x="42672" y="27432"/>
                </a:lnTo>
                <a:lnTo>
                  <a:pt x="52673" y="26574"/>
                </a:lnTo>
                <a:lnTo>
                  <a:pt x="62103" y="26289"/>
                </a:lnTo>
                <a:lnTo>
                  <a:pt x="70961" y="26574"/>
                </a:lnTo>
                <a:lnTo>
                  <a:pt x="110585" y="44243"/>
                </a:lnTo>
                <a:lnTo>
                  <a:pt x="110915" y="44577"/>
                </a:lnTo>
                <a:lnTo>
                  <a:pt x="60198" y="44577"/>
                </a:lnTo>
                <a:lnTo>
                  <a:pt x="52768" y="44863"/>
                </a:lnTo>
                <a:lnTo>
                  <a:pt x="44196" y="45720"/>
                </a:lnTo>
                <a:lnTo>
                  <a:pt x="22860" y="48767"/>
                </a:lnTo>
                <a:lnTo>
                  <a:pt x="42672" y="172212"/>
                </a:lnTo>
                <a:lnTo>
                  <a:pt x="108279" y="172212"/>
                </a:lnTo>
                <a:lnTo>
                  <a:pt x="107156" y="173045"/>
                </a:lnTo>
                <a:lnTo>
                  <a:pt x="65532" y="187451"/>
                </a:lnTo>
                <a:lnTo>
                  <a:pt x="32004" y="192024"/>
                </a:lnTo>
                <a:lnTo>
                  <a:pt x="30480" y="193548"/>
                </a:lnTo>
                <a:close/>
              </a:path>
              <a:path w="530859" h="193675">
                <a:moveTo>
                  <a:pt x="108279" y="172212"/>
                </a:moveTo>
                <a:lnTo>
                  <a:pt x="42672" y="172212"/>
                </a:lnTo>
                <a:lnTo>
                  <a:pt x="64008" y="169164"/>
                </a:lnTo>
                <a:lnTo>
                  <a:pt x="71485" y="167759"/>
                </a:lnTo>
                <a:lnTo>
                  <a:pt x="100583" y="152400"/>
                </a:lnTo>
                <a:lnTo>
                  <a:pt x="105156" y="147828"/>
                </a:lnTo>
                <a:lnTo>
                  <a:pt x="109728" y="141732"/>
                </a:lnTo>
                <a:lnTo>
                  <a:pt x="111252" y="134112"/>
                </a:lnTo>
                <a:lnTo>
                  <a:pt x="112776" y="124967"/>
                </a:lnTo>
                <a:lnTo>
                  <a:pt x="113395" y="118967"/>
                </a:lnTo>
                <a:lnTo>
                  <a:pt x="113157" y="112395"/>
                </a:lnTo>
                <a:lnTo>
                  <a:pt x="105156" y="73151"/>
                </a:lnTo>
                <a:lnTo>
                  <a:pt x="100583" y="67056"/>
                </a:lnTo>
                <a:lnTo>
                  <a:pt x="97536" y="60960"/>
                </a:lnTo>
                <a:lnTo>
                  <a:pt x="91440" y="56388"/>
                </a:lnTo>
                <a:lnTo>
                  <a:pt x="86867" y="51816"/>
                </a:lnTo>
                <a:lnTo>
                  <a:pt x="71628" y="45720"/>
                </a:lnTo>
                <a:lnTo>
                  <a:pt x="66484" y="44863"/>
                </a:lnTo>
                <a:lnTo>
                  <a:pt x="60198" y="44577"/>
                </a:lnTo>
                <a:lnTo>
                  <a:pt x="110915" y="44577"/>
                </a:lnTo>
                <a:lnTo>
                  <a:pt x="131802" y="84106"/>
                </a:lnTo>
                <a:lnTo>
                  <a:pt x="135255" y="112395"/>
                </a:lnTo>
                <a:lnTo>
                  <a:pt x="134969" y="121253"/>
                </a:lnTo>
                <a:lnTo>
                  <a:pt x="118586" y="163282"/>
                </a:lnTo>
                <a:lnTo>
                  <a:pt x="113157" y="168592"/>
                </a:lnTo>
                <a:lnTo>
                  <a:pt x="108279" y="172212"/>
                </a:lnTo>
                <a:close/>
              </a:path>
              <a:path w="530859" h="193675">
                <a:moveTo>
                  <a:pt x="214883" y="166116"/>
                </a:moveTo>
                <a:lnTo>
                  <a:pt x="207264" y="166116"/>
                </a:lnTo>
                <a:lnTo>
                  <a:pt x="192024" y="163067"/>
                </a:lnTo>
                <a:lnTo>
                  <a:pt x="185928" y="160020"/>
                </a:lnTo>
                <a:lnTo>
                  <a:pt x="181356" y="155448"/>
                </a:lnTo>
                <a:lnTo>
                  <a:pt x="175260" y="150876"/>
                </a:lnTo>
                <a:lnTo>
                  <a:pt x="160020" y="114300"/>
                </a:lnTo>
                <a:lnTo>
                  <a:pt x="158953" y="99060"/>
                </a:lnTo>
                <a:lnTo>
                  <a:pt x="159163" y="94369"/>
                </a:lnTo>
                <a:lnTo>
                  <a:pt x="160020" y="88392"/>
                </a:lnTo>
                <a:lnTo>
                  <a:pt x="163067" y="73151"/>
                </a:lnTo>
                <a:lnTo>
                  <a:pt x="167640" y="67056"/>
                </a:lnTo>
                <a:lnTo>
                  <a:pt x="170688" y="60960"/>
                </a:lnTo>
                <a:lnTo>
                  <a:pt x="176783" y="54864"/>
                </a:lnTo>
                <a:lnTo>
                  <a:pt x="182880" y="51816"/>
                </a:lnTo>
                <a:lnTo>
                  <a:pt x="187976" y="48672"/>
                </a:lnTo>
                <a:lnTo>
                  <a:pt x="193929" y="46101"/>
                </a:lnTo>
                <a:lnTo>
                  <a:pt x="200453" y="44101"/>
                </a:lnTo>
                <a:lnTo>
                  <a:pt x="207264" y="42672"/>
                </a:lnTo>
                <a:lnTo>
                  <a:pt x="216408" y="41148"/>
                </a:lnTo>
                <a:lnTo>
                  <a:pt x="224028" y="41148"/>
                </a:lnTo>
                <a:lnTo>
                  <a:pt x="239267" y="44196"/>
                </a:lnTo>
                <a:lnTo>
                  <a:pt x="245364" y="47244"/>
                </a:lnTo>
                <a:lnTo>
                  <a:pt x="249936" y="51816"/>
                </a:lnTo>
                <a:lnTo>
                  <a:pt x="256032" y="56388"/>
                </a:lnTo>
                <a:lnTo>
                  <a:pt x="257555" y="59435"/>
                </a:lnTo>
                <a:lnTo>
                  <a:pt x="208788" y="59435"/>
                </a:lnTo>
                <a:lnTo>
                  <a:pt x="202692" y="60960"/>
                </a:lnTo>
                <a:lnTo>
                  <a:pt x="179832" y="91440"/>
                </a:lnTo>
                <a:lnTo>
                  <a:pt x="179832" y="102108"/>
                </a:lnTo>
                <a:lnTo>
                  <a:pt x="182880" y="114300"/>
                </a:lnTo>
                <a:lnTo>
                  <a:pt x="182880" y="120396"/>
                </a:lnTo>
                <a:lnTo>
                  <a:pt x="185928" y="124967"/>
                </a:lnTo>
                <a:lnTo>
                  <a:pt x="187452" y="131064"/>
                </a:lnTo>
                <a:lnTo>
                  <a:pt x="190500" y="135635"/>
                </a:lnTo>
                <a:lnTo>
                  <a:pt x="196596" y="141732"/>
                </a:lnTo>
                <a:lnTo>
                  <a:pt x="201167" y="144780"/>
                </a:lnTo>
                <a:lnTo>
                  <a:pt x="210312" y="147828"/>
                </a:lnTo>
                <a:lnTo>
                  <a:pt x="257937" y="147828"/>
                </a:lnTo>
                <a:lnTo>
                  <a:pt x="254508" y="152400"/>
                </a:lnTo>
                <a:lnTo>
                  <a:pt x="248412" y="155448"/>
                </a:lnTo>
                <a:lnTo>
                  <a:pt x="242673" y="158591"/>
                </a:lnTo>
                <a:lnTo>
                  <a:pt x="236791" y="161163"/>
                </a:lnTo>
                <a:lnTo>
                  <a:pt x="230624" y="163163"/>
                </a:lnTo>
                <a:lnTo>
                  <a:pt x="224028" y="164592"/>
                </a:lnTo>
                <a:lnTo>
                  <a:pt x="214883" y="166116"/>
                </a:lnTo>
                <a:close/>
              </a:path>
              <a:path w="530859" h="193675">
                <a:moveTo>
                  <a:pt x="257937" y="147828"/>
                </a:moveTo>
                <a:lnTo>
                  <a:pt x="222504" y="147828"/>
                </a:lnTo>
                <a:lnTo>
                  <a:pt x="228600" y="146304"/>
                </a:lnTo>
                <a:lnTo>
                  <a:pt x="233172" y="144780"/>
                </a:lnTo>
                <a:lnTo>
                  <a:pt x="237744" y="141732"/>
                </a:lnTo>
                <a:lnTo>
                  <a:pt x="243840" y="135635"/>
                </a:lnTo>
                <a:lnTo>
                  <a:pt x="246888" y="131064"/>
                </a:lnTo>
                <a:lnTo>
                  <a:pt x="249936" y="121920"/>
                </a:lnTo>
                <a:lnTo>
                  <a:pt x="249936" y="115824"/>
                </a:lnTo>
                <a:lnTo>
                  <a:pt x="251460" y="111251"/>
                </a:lnTo>
                <a:lnTo>
                  <a:pt x="251460" y="105156"/>
                </a:lnTo>
                <a:lnTo>
                  <a:pt x="246888" y="86867"/>
                </a:lnTo>
                <a:lnTo>
                  <a:pt x="245364" y="82296"/>
                </a:lnTo>
                <a:lnTo>
                  <a:pt x="243840" y="76200"/>
                </a:lnTo>
                <a:lnTo>
                  <a:pt x="240792" y="71628"/>
                </a:lnTo>
                <a:lnTo>
                  <a:pt x="234696" y="65532"/>
                </a:lnTo>
                <a:lnTo>
                  <a:pt x="230124" y="62483"/>
                </a:lnTo>
                <a:lnTo>
                  <a:pt x="220980" y="59435"/>
                </a:lnTo>
                <a:lnTo>
                  <a:pt x="257555" y="59435"/>
                </a:lnTo>
                <a:lnTo>
                  <a:pt x="259080" y="62483"/>
                </a:lnTo>
                <a:lnTo>
                  <a:pt x="263652" y="70104"/>
                </a:lnTo>
                <a:lnTo>
                  <a:pt x="266700" y="76200"/>
                </a:lnTo>
                <a:lnTo>
                  <a:pt x="269748" y="85344"/>
                </a:lnTo>
                <a:lnTo>
                  <a:pt x="269748" y="94488"/>
                </a:lnTo>
                <a:lnTo>
                  <a:pt x="271272" y="102108"/>
                </a:lnTo>
                <a:lnTo>
                  <a:pt x="272796" y="111251"/>
                </a:lnTo>
                <a:lnTo>
                  <a:pt x="269748" y="126492"/>
                </a:lnTo>
                <a:lnTo>
                  <a:pt x="266700" y="134112"/>
                </a:lnTo>
                <a:lnTo>
                  <a:pt x="263652" y="140208"/>
                </a:lnTo>
                <a:lnTo>
                  <a:pt x="257937" y="147828"/>
                </a:lnTo>
                <a:close/>
              </a:path>
              <a:path w="530859" h="193675">
                <a:moveTo>
                  <a:pt x="330708" y="47244"/>
                </a:moveTo>
                <a:lnTo>
                  <a:pt x="312420" y="47244"/>
                </a:lnTo>
                <a:lnTo>
                  <a:pt x="316992" y="39624"/>
                </a:lnTo>
                <a:lnTo>
                  <a:pt x="323088" y="33528"/>
                </a:lnTo>
                <a:lnTo>
                  <a:pt x="329183" y="28956"/>
                </a:lnTo>
                <a:lnTo>
                  <a:pt x="333756" y="24383"/>
                </a:lnTo>
                <a:lnTo>
                  <a:pt x="339852" y="21335"/>
                </a:lnTo>
                <a:lnTo>
                  <a:pt x="345948" y="21335"/>
                </a:lnTo>
                <a:lnTo>
                  <a:pt x="353567" y="19812"/>
                </a:lnTo>
                <a:lnTo>
                  <a:pt x="359664" y="19812"/>
                </a:lnTo>
                <a:lnTo>
                  <a:pt x="365760" y="21335"/>
                </a:lnTo>
                <a:lnTo>
                  <a:pt x="370332" y="22860"/>
                </a:lnTo>
                <a:lnTo>
                  <a:pt x="379476" y="28956"/>
                </a:lnTo>
                <a:lnTo>
                  <a:pt x="385572" y="38100"/>
                </a:lnTo>
                <a:lnTo>
                  <a:pt x="348996" y="38100"/>
                </a:lnTo>
                <a:lnTo>
                  <a:pt x="344424" y="39624"/>
                </a:lnTo>
                <a:lnTo>
                  <a:pt x="339852" y="39624"/>
                </a:lnTo>
                <a:lnTo>
                  <a:pt x="335280" y="42672"/>
                </a:lnTo>
                <a:lnTo>
                  <a:pt x="330708" y="47244"/>
                </a:lnTo>
                <a:close/>
              </a:path>
              <a:path w="530859" h="193675">
                <a:moveTo>
                  <a:pt x="307848" y="30480"/>
                </a:moveTo>
                <a:lnTo>
                  <a:pt x="300228" y="30480"/>
                </a:lnTo>
                <a:lnTo>
                  <a:pt x="301752" y="28956"/>
                </a:lnTo>
                <a:lnTo>
                  <a:pt x="307848" y="28956"/>
                </a:lnTo>
                <a:lnTo>
                  <a:pt x="307848" y="30480"/>
                </a:lnTo>
                <a:close/>
              </a:path>
              <a:path w="530859" h="193675">
                <a:moveTo>
                  <a:pt x="323088" y="147828"/>
                </a:moveTo>
                <a:lnTo>
                  <a:pt x="309372" y="147828"/>
                </a:lnTo>
                <a:lnTo>
                  <a:pt x="309372" y="146304"/>
                </a:lnTo>
                <a:lnTo>
                  <a:pt x="291083" y="35051"/>
                </a:lnTo>
                <a:lnTo>
                  <a:pt x="291083" y="33528"/>
                </a:lnTo>
                <a:lnTo>
                  <a:pt x="292608" y="33528"/>
                </a:lnTo>
                <a:lnTo>
                  <a:pt x="292608" y="32004"/>
                </a:lnTo>
                <a:lnTo>
                  <a:pt x="294132" y="32004"/>
                </a:lnTo>
                <a:lnTo>
                  <a:pt x="294132" y="30480"/>
                </a:lnTo>
                <a:lnTo>
                  <a:pt x="309372" y="30480"/>
                </a:lnTo>
                <a:lnTo>
                  <a:pt x="309372" y="32004"/>
                </a:lnTo>
                <a:lnTo>
                  <a:pt x="312420" y="47244"/>
                </a:lnTo>
                <a:lnTo>
                  <a:pt x="330708" y="47244"/>
                </a:lnTo>
                <a:lnTo>
                  <a:pt x="326136" y="51816"/>
                </a:lnTo>
                <a:lnTo>
                  <a:pt x="321564" y="57912"/>
                </a:lnTo>
                <a:lnTo>
                  <a:pt x="316992" y="65532"/>
                </a:lnTo>
                <a:lnTo>
                  <a:pt x="329183" y="141732"/>
                </a:lnTo>
                <a:lnTo>
                  <a:pt x="329183" y="144780"/>
                </a:lnTo>
                <a:lnTo>
                  <a:pt x="327660" y="144780"/>
                </a:lnTo>
                <a:lnTo>
                  <a:pt x="327660" y="146304"/>
                </a:lnTo>
                <a:lnTo>
                  <a:pt x="324612" y="146304"/>
                </a:lnTo>
                <a:lnTo>
                  <a:pt x="323088" y="147828"/>
                </a:lnTo>
                <a:close/>
              </a:path>
              <a:path w="530859" h="193675">
                <a:moveTo>
                  <a:pt x="399288" y="135635"/>
                </a:moveTo>
                <a:lnTo>
                  <a:pt x="384048" y="135635"/>
                </a:lnTo>
                <a:lnTo>
                  <a:pt x="384048" y="134112"/>
                </a:lnTo>
                <a:lnTo>
                  <a:pt x="373380" y="68580"/>
                </a:lnTo>
                <a:lnTo>
                  <a:pt x="373380" y="62483"/>
                </a:lnTo>
                <a:lnTo>
                  <a:pt x="370332" y="53340"/>
                </a:lnTo>
                <a:lnTo>
                  <a:pt x="368808" y="50292"/>
                </a:lnTo>
                <a:lnTo>
                  <a:pt x="365760" y="47244"/>
                </a:lnTo>
                <a:lnTo>
                  <a:pt x="364236" y="44196"/>
                </a:lnTo>
                <a:lnTo>
                  <a:pt x="361188" y="42672"/>
                </a:lnTo>
                <a:lnTo>
                  <a:pt x="359664" y="41148"/>
                </a:lnTo>
                <a:lnTo>
                  <a:pt x="355092" y="39624"/>
                </a:lnTo>
                <a:lnTo>
                  <a:pt x="352044" y="38100"/>
                </a:lnTo>
                <a:lnTo>
                  <a:pt x="385572" y="38100"/>
                </a:lnTo>
                <a:lnTo>
                  <a:pt x="388620" y="42672"/>
                </a:lnTo>
                <a:lnTo>
                  <a:pt x="391667" y="54864"/>
                </a:lnTo>
                <a:lnTo>
                  <a:pt x="393192" y="62483"/>
                </a:lnTo>
                <a:lnTo>
                  <a:pt x="403860" y="131064"/>
                </a:lnTo>
                <a:lnTo>
                  <a:pt x="403860" y="132588"/>
                </a:lnTo>
                <a:lnTo>
                  <a:pt x="402336" y="134112"/>
                </a:lnTo>
                <a:lnTo>
                  <a:pt x="400812" y="134112"/>
                </a:lnTo>
                <a:lnTo>
                  <a:pt x="399288" y="135635"/>
                </a:lnTo>
                <a:close/>
              </a:path>
              <a:path w="530859" h="193675">
                <a:moveTo>
                  <a:pt x="391667" y="137160"/>
                </a:moveTo>
                <a:lnTo>
                  <a:pt x="387096" y="137160"/>
                </a:lnTo>
                <a:lnTo>
                  <a:pt x="387096" y="135635"/>
                </a:lnTo>
                <a:lnTo>
                  <a:pt x="393192" y="135635"/>
                </a:lnTo>
                <a:lnTo>
                  <a:pt x="391667" y="137160"/>
                </a:lnTo>
                <a:close/>
              </a:path>
              <a:path w="530859" h="193675">
                <a:moveTo>
                  <a:pt x="481583" y="123444"/>
                </a:moveTo>
                <a:lnTo>
                  <a:pt x="472440" y="123444"/>
                </a:lnTo>
                <a:lnTo>
                  <a:pt x="466344" y="121920"/>
                </a:lnTo>
                <a:lnTo>
                  <a:pt x="458724" y="120396"/>
                </a:lnTo>
                <a:lnTo>
                  <a:pt x="430553" y="90916"/>
                </a:lnTo>
                <a:lnTo>
                  <a:pt x="424141" y="59435"/>
                </a:lnTo>
                <a:lnTo>
                  <a:pt x="424162" y="54864"/>
                </a:lnTo>
                <a:lnTo>
                  <a:pt x="435864" y="18288"/>
                </a:lnTo>
                <a:lnTo>
                  <a:pt x="469392" y="1524"/>
                </a:lnTo>
                <a:lnTo>
                  <a:pt x="477012" y="0"/>
                </a:lnTo>
                <a:lnTo>
                  <a:pt x="484632" y="0"/>
                </a:lnTo>
                <a:lnTo>
                  <a:pt x="492252" y="1524"/>
                </a:lnTo>
                <a:lnTo>
                  <a:pt x="498348" y="4572"/>
                </a:lnTo>
                <a:lnTo>
                  <a:pt x="504444" y="6096"/>
                </a:lnTo>
                <a:lnTo>
                  <a:pt x="513588" y="15240"/>
                </a:lnTo>
                <a:lnTo>
                  <a:pt x="480060" y="15240"/>
                </a:lnTo>
                <a:lnTo>
                  <a:pt x="470916" y="16764"/>
                </a:lnTo>
                <a:lnTo>
                  <a:pt x="464820" y="18288"/>
                </a:lnTo>
                <a:lnTo>
                  <a:pt x="461772" y="19812"/>
                </a:lnTo>
                <a:lnTo>
                  <a:pt x="457200" y="22860"/>
                </a:lnTo>
                <a:lnTo>
                  <a:pt x="454152" y="24383"/>
                </a:lnTo>
                <a:lnTo>
                  <a:pt x="451104" y="27432"/>
                </a:lnTo>
                <a:lnTo>
                  <a:pt x="449580" y="32004"/>
                </a:lnTo>
                <a:lnTo>
                  <a:pt x="446532" y="35051"/>
                </a:lnTo>
                <a:lnTo>
                  <a:pt x="446532" y="38100"/>
                </a:lnTo>
                <a:lnTo>
                  <a:pt x="445008" y="42672"/>
                </a:lnTo>
                <a:lnTo>
                  <a:pt x="445008" y="56388"/>
                </a:lnTo>
                <a:lnTo>
                  <a:pt x="525780" y="56388"/>
                </a:lnTo>
                <a:lnTo>
                  <a:pt x="524256" y="57912"/>
                </a:lnTo>
                <a:lnTo>
                  <a:pt x="521208" y="59435"/>
                </a:lnTo>
                <a:lnTo>
                  <a:pt x="519683" y="59435"/>
                </a:lnTo>
                <a:lnTo>
                  <a:pt x="446532" y="71628"/>
                </a:lnTo>
                <a:lnTo>
                  <a:pt x="448056" y="77724"/>
                </a:lnTo>
                <a:lnTo>
                  <a:pt x="451104" y="86867"/>
                </a:lnTo>
                <a:lnTo>
                  <a:pt x="455676" y="96012"/>
                </a:lnTo>
                <a:lnTo>
                  <a:pt x="460248" y="99060"/>
                </a:lnTo>
                <a:lnTo>
                  <a:pt x="463296" y="102108"/>
                </a:lnTo>
                <a:lnTo>
                  <a:pt x="477012" y="106680"/>
                </a:lnTo>
                <a:lnTo>
                  <a:pt x="528828" y="106680"/>
                </a:lnTo>
                <a:lnTo>
                  <a:pt x="528828" y="108204"/>
                </a:lnTo>
                <a:lnTo>
                  <a:pt x="527304" y="108204"/>
                </a:lnTo>
                <a:lnTo>
                  <a:pt x="524256" y="109728"/>
                </a:lnTo>
                <a:lnTo>
                  <a:pt x="522732" y="111251"/>
                </a:lnTo>
                <a:lnTo>
                  <a:pt x="513588" y="115824"/>
                </a:lnTo>
                <a:lnTo>
                  <a:pt x="495300" y="121920"/>
                </a:lnTo>
                <a:lnTo>
                  <a:pt x="490728" y="121920"/>
                </a:lnTo>
                <a:lnTo>
                  <a:pt x="481583" y="123444"/>
                </a:lnTo>
                <a:close/>
              </a:path>
              <a:path w="530859" h="193675">
                <a:moveTo>
                  <a:pt x="525780" y="56388"/>
                </a:moveTo>
                <a:lnTo>
                  <a:pt x="445008" y="56388"/>
                </a:lnTo>
                <a:lnTo>
                  <a:pt x="504444" y="47244"/>
                </a:lnTo>
                <a:lnTo>
                  <a:pt x="502991" y="39790"/>
                </a:lnTo>
                <a:lnTo>
                  <a:pt x="480060" y="15240"/>
                </a:lnTo>
                <a:lnTo>
                  <a:pt x="513588" y="15240"/>
                </a:lnTo>
                <a:lnTo>
                  <a:pt x="516636" y="19812"/>
                </a:lnTo>
                <a:lnTo>
                  <a:pt x="522732" y="32004"/>
                </a:lnTo>
                <a:lnTo>
                  <a:pt x="524256" y="38100"/>
                </a:lnTo>
                <a:lnTo>
                  <a:pt x="525780" y="45720"/>
                </a:lnTo>
                <a:lnTo>
                  <a:pt x="525780" y="50292"/>
                </a:lnTo>
                <a:lnTo>
                  <a:pt x="527304" y="53340"/>
                </a:lnTo>
                <a:lnTo>
                  <a:pt x="525780" y="54864"/>
                </a:lnTo>
                <a:lnTo>
                  <a:pt x="525780" y="56388"/>
                </a:lnTo>
                <a:close/>
              </a:path>
              <a:path w="530859" h="193675">
                <a:moveTo>
                  <a:pt x="530352" y="105156"/>
                </a:moveTo>
                <a:lnTo>
                  <a:pt x="495300" y="105156"/>
                </a:lnTo>
                <a:lnTo>
                  <a:pt x="499872" y="103632"/>
                </a:lnTo>
                <a:lnTo>
                  <a:pt x="502920" y="102108"/>
                </a:lnTo>
                <a:lnTo>
                  <a:pt x="507492" y="100583"/>
                </a:lnTo>
                <a:lnTo>
                  <a:pt x="516636" y="96012"/>
                </a:lnTo>
                <a:lnTo>
                  <a:pt x="518160" y="94488"/>
                </a:lnTo>
                <a:lnTo>
                  <a:pt x="521208" y="92964"/>
                </a:lnTo>
                <a:lnTo>
                  <a:pt x="522732" y="92964"/>
                </a:lnTo>
                <a:lnTo>
                  <a:pt x="524256" y="91440"/>
                </a:lnTo>
                <a:lnTo>
                  <a:pt x="527304" y="91440"/>
                </a:lnTo>
                <a:lnTo>
                  <a:pt x="527304" y="92964"/>
                </a:lnTo>
                <a:lnTo>
                  <a:pt x="528828" y="94488"/>
                </a:lnTo>
                <a:lnTo>
                  <a:pt x="528828" y="100583"/>
                </a:lnTo>
                <a:lnTo>
                  <a:pt x="530352" y="100583"/>
                </a:lnTo>
                <a:lnTo>
                  <a:pt x="530352" y="105156"/>
                </a:lnTo>
                <a:close/>
              </a:path>
              <a:path w="530859" h="193675">
                <a:moveTo>
                  <a:pt x="528828" y="106680"/>
                </a:moveTo>
                <a:lnTo>
                  <a:pt x="483108" y="106680"/>
                </a:lnTo>
                <a:lnTo>
                  <a:pt x="489204" y="105156"/>
                </a:lnTo>
                <a:lnTo>
                  <a:pt x="528828" y="105156"/>
                </a:lnTo>
                <a:lnTo>
                  <a:pt x="528828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05627" y="3732276"/>
            <a:ext cx="248920" cy="1219200"/>
          </a:xfrm>
          <a:custGeom>
            <a:avLst/>
            <a:gdLst/>
            <a:ahLst/>
            <a:cxnLst/>
            <a:rect l="l" t="t" r="r" b="b"/>
            <a:pathLst>
              <a:path w="248920" h="1219200">
                <a:moveTo>
                  <a:pt x="83819" y="609600"/>
                </a:moveTo>
                <a:lnTo>
                  <a:pt x="73152" y="608075"/>
                </a:lnTo>
                <a:lnTo>
                  <a:pt x="64007" y="608075"/>
                </a:lnTo>
                <a:lnTo>
                  <a:pt x="53340" y="606552"/>
                </a:lnTo>
                <a:lnTo>
                  <a:pt x="30480" y="605027"/>
                </a:lnTo>
                <a:lnTo>
                  <a:pt x="28955" y="605027"/>
                </a:lnTo>
                <a:lnTo>
                  <a:pt x="51816" y="603504"/>
                </a:lnTo>
                <a:lnTo>
                  <a:pt x="62484" y="601979"/>
                </a:lnTo>
                <a:lnTo>
                  <a:pt x="73152" y="601979"/>
                </a:lnTo>
                <a:lnTo>
                  <a:pt x="82295" y="600456"/>
                </a:lnTo>
                <a:lnTo>
                  <a:pt x="105156" y="595883"/>
                </a:lnTo>
                <a:lnTo>
                  <a:pt x="111252" y="594360"/>
                </a:lnTo>
                <a:lnTo>
                  <a:pt x="115824" y="592835"/>
                </a:lnTo>
                <a:lnTo>
                  <a:pt x="121920" y="589787"/>
                </a:lnTo>
                <a:lnTo>
                  <a:pt x="121920" y="24383"/>
                </a:lnTo>
                <a:lnTo>
                  <a:pt x="123444" y="21335"/>
                </a:lnTo>
                <a:lnTo>
                  <a:pt x="123444" y="19812"/>
                </a:lnTo>
                <a:lnTo>
                  <a:pt x="124968" y="18287"/>
                </a:lnTo>
                <a:lnTo>
                  <a:pt x="126492" y="18287"/>
                </a:lnTo>
                <a:lnTo>
                  <a:pt x="126492" y="16764"/>
                </a:lnTo>
                <a:lnTo>
                  <a:pt x="129540" y="15239"/>
                </a:lnTo>
                <a:lnTo>
                  <a:pt x="134112" y="13716"/>
                </a:lnTo>
                <a:lnTo>
                  <a:pt x="140208" y="10668"/>
                </a:lnTo>
                <a:lnTo>
                  <a:pt x="146304" y="9143"/>
                </a:lnTo>
                <a:lnTo>
                  <a:pt x="161544" y="6095"/>
                </a:lnTo>
                <a:lnTo>
                  <a:pt x="170688" y="4572"/>
                </a:lnTo>
                <a:lnTo>
                  <a:pt x="179832" y="4572"/>
                </a:lnTo>
                <a:lnTo>
                  <a:pt x="201168" y="1524"/>
                </a:lnTo>
                <a:lnTo>
                  <a:pt x="224028" y="0"/>
                </a:lnTo>
                <a:lnTo>
                  <a:pt x="248412" y="0"/>
                </a:lnTo>
                <a:lnTo>
                  <a:pt x="248412" y="9143"/>
                </a:lnTo>
                <a:lnTo>
                  <a:pt x="224028" y="10668"/>
                </a:lnTo>
                <a:lnTo>
                  <a:pt x="201168" y="10668"/>
                </a:lnTo>
                <a:lnTo>
                  <a:pt x="190500" y="12191"/>
                </a:lnTo>
                <a:lnTo>
                  <a:pt x="181356" y="13716"/>
                </a:lnTo>
                <a:lnTo>
                  <a:pt x="172212" y="13716"/>
                </a:lnTo>
                <a:lnTo>
                  <a:pt x="163068" y="15239"/>
                </a:lnTo>
                <a:lnTo>
                  <a:pt x="155448" y="16764"/>
                </a:lnTo>
                <a:lnTo>
                  <a:pt x="143256" y="19812"/>
                </a:lnTo>
                <a:lnTo>
                  <a:pt x="134112" y="22860"/>
                </a:lnTo>
                <a:lnTo>
                  <a:pt x="131064" y="25908"/>
                </a:lnTo>
                <a:lnTo>
                  <a:pt x="131064" y="594360"/>
                </a:lnTo>
                <a:lnTo>
                  <a:pt x="129540" y="594360"/>
                </a:lnTo>
                <a:lnTo>
                  <a:pt x="128016" y="597408"/>
                </a:lnTo>
                <a:lnTo>
                  <a:pt x="126492" y="597408"/>
                </a:lnTo>
                <a:lnTo>
                  <a:pt x="123444" y="600456"/>
                </a:lnTo>
                <a:lnTo>
                  <a:pt x="118872" y="601979"/>
                </a:lnTo>
                <a:lnTo>
                  <a:pt x="100584" y="606552"/>
                </a:lnTo>
                <a:lnTo>
                  <a:pt x="91440" y="608075"/>
                </a:lnTo>
                <a:lnTo>
                  <a:pt x="83819" y="609600"/>
                </a:lnTo>
                <a:close/>
              </a:path>
              <a:path w="248920" h="1219200">
                <a:moveTo>
                  <a:pt x="132587" y="24384"/>
                </a:moveTo>
                <a:close/>
              </a:path>
              <a:path w="248920" h="1219200">
                <a:moveTo>
                  <a:pt x="131064" y="27431"/>
                </a:moveTo>
                <a:lnTo>
                  <a:pt x="131064" y="25908"/>
                </a:lnTo>
                <a:lnTo>
                  <a:pt x="132587" y="24384"/>
                </a:lnTo>
                <a:lnTo>
                  <a:pt x="131064" y="27431"/>
                </a:lnTo>
                <a:close/>
              </a:path>
              <a:path w="248920" h="1219200">
                <a:moveTo>
                  <a:pt x="121920" y="589787"/>
                </a:moveTo>
                <a:lnTo>
                  <a:pt x="120396" y="589787"/>
                </a:lnTo>
                <a:lnTo>
                  <a:pt x="121920" y="588264"/>
                </a:lnTo>
                <a:lnTo>
                  <a:pt x="121920" y="589787"/>
                </a:lnTo>
                <a:close/>
              </a:path>
              <a:path w="248920" h="1219200">
                <a:moveTo>
                  <a:pt x="6095" y="614172"/>
                </a:moveTo>
                <a:lnTo>
                  <a:pt x="3048" y="614172"/>
                </a:lnTo>
                <a:lnTo>
                  <a:pt x="0" y="612648"/>
                </a:lnTo>
                <a:lnTo>
                  <a:pt x="0" y="606552"/>
                </a:lnTo>
                <a:lnTo>
                  <a:pt x="3048" y="605027"/>
                </a:lnTo>
                <a:lnTo>
                  <a:pt x="6095" y="605027"/>
                </a:lnTo>
                <a:lnTo>
                  <a:pt x="6095" y="614172"/>
                </a:lnTo>
                <a:close/>
              </a:path>
              <a:path w="248920" h="1219200">
                <a:moveTo>
                  <a:pt x="30480" y="614172"/>
                </a:moveTo>
                <a:lnTo>
                  <a:pt x="6095" y="614172"/>
                </a:lnTo>
                <a:lnTo>
                  <a:pt x="6095" y="605027"/>
                </a:lnTo>
                <a:lnTo>
                  <a:pt x="30480" y="605027"/>
                </a:lnTo>
                <a:lnTo>
                  <a:pt x="53340" y="606552"/>
                </a:lnTo>
                <a:lnTo>
                  <a:pt x="64007" y="608075"/>
                </a:lnTo>
                <a:lnTo>
                  <a:pt x="73152" y="608075"/>
                </a:lnTo>
                <a:lnTo>
                  <a:pt x="83819" y="609600"/>
                </a:lnTo>
                <a:lnTo>
                  <a:pt x="73152" y="611124"/>
                </a:lnTo>
                <a:lnTo>
                  <a:pt x="64007" y="612648"/>
                </a:lnTo>
                <a:lnTo>
                  <a:pt x="53340" y="612648"/>
                </a:lnTo>
                <a:lnTo>
                  <a:pt x="30480" y="614172"/>
                </a:lnTo>
                <a:close/>
              </a:path>
              <a:path w="248920" h="1219200">
                <a:moveTo>
                  <a:pt x="248412" y="1219200"/>
                </a:moveTo>
                <a:lnTo>
                  <a:pt x="224028" y="1219200"/>
                </a:lnTo>
                <a:lnTo>
                  <a:pt x="201168" y="1217676"/>
                </a:lnTo>
                <a:lnTo>
                  <a:pt x="190500" y="1216152"/>
                </a:lnTo>
                <a:lnTo>
                  <a:pt x="179832" y="1216152"/>
                </a:lnTo>
                <a:lnTo>
                  <a:pt x="161544" y="1213104"/>
                </a:lnTo>
                <a:lnTo>
                  <a:pt x="146304" y="1210056"/>
                </a:lnTo>
                <a:lnTo>
                  <a:pt x="134112" y="1207008"/>
                </a:lnTo>
                <a:lnTo>
                  <a:pt x="129540" y="1205484"/>
                </a:lnTo>
                <a:lnTo>
                  <a:pt x="129540" y="1203960"/>
                </a:lnTo>
                <a:lnTo>
                  <a:pt x="126492" y="1202436"/>
                </a:lnTo>
                <a:lnTo>
                  <a:pt x="124968" y="1202436"/>
                </a:lnTo>
                <a:lnTo>
                  <a:pt x="123444" y="1199388"/>
                </a:lnTo>
                <a:lnTo>
                  <a:pt x="123444" y="1197864"/>
                </a:lnTo>
                <a:lnTo>
                  <a:pt x="121920" y="1196340"/>
                </a:lnTo>
                <a:lnTo>
                  <a:pt x="121920" y="629412"/>
                </a:lnTo>
                <a:lnTo>
                  <a:pt x="115824" y="626363"/>
                </a:lnTo>
                <a:lnTo>
                  <a:pt x="109728" y="624839"/>
                </a:lnTo>
                <a:lnTo>
                  <a:pt x="105156" y="623316"/>
                </a:lnTo>
                <a:lnTo>
                  <a:pt x="82295" y="618744"/>
                </a:lnTo>
                <a:lnTo>
                  <a:pt x="73152" y="618744"/>
                </a:lnTo>
                <a:lnTo>
                  <a:pt x="51816" y="615696"/>
                </a:lnTo>
                <a:lnTo>
                  <a:pt x="28955" y="615696"/>
                </a:lnTo>
                <a:lnTo>
                  <a:pt x="4572" y="614172"/>
                </a:lnTo>
                <a:lnTo>
                  <a:pt x="30480" y="614172"/>
                </a:lnTo>
                <a:lnTo>
                  <a:pt x="53340" y="612648"/>
                </a:lnTo>
                <a:lnTo>
                  <a:pt x="64007" y="612648"/>
                </a:lnTo>
                <a:lnTo>
                  <a:pt x="73152" y="611124"/>
                </a:lnTo>
                <a:lnTo>
                  <a:pt x="83819" y="609600"/>
                </a:lnTo>
                <a:lnTo>
                  <a:pt x="91440" y="611124"/>
                </a:lnTo>
                <a:lnTo>
                  <a:pt x="100584" y="612648"/>
                </a:lnTo>
                <a:lnTo>
                  <a:pt x="106680" y="614172"/>
                </a:lnTo>
                <a:lnTo>
                  <a:pt x="114300" y="615696"/>
                </a:lnTo>
                <a:lnTo>
                  <a:pt x="118872" y="617220"/>
                </a:lnTo>
                <a:lnTo>
                  <a:pt x="123444" y="620268"/>
                </a:lnTo>
                <a:lnTo>
                  <a:pt x="126492" y="621792"/>
                </a:lnTo>
                <a:lnTo>
                  <a:pt x="128016" y="621792"/>
                </a:lnTo>
                <a:lnTo>
                  <a:pt x="128016" y="623316"/>
                </a:lnTo>
                <a:lnTo>
                  <a:pt x="131064" y="626363"/>
                </a:lnTo>
                <a:lnTo>
                  <a:pt x="131064" y="1194816"/>
                </a:lnTo>
                <a:lnTo>
                  <a:pt x="137160" y="1197864"/>
                </a:lnTo>
                <a:lnTo>
                  <a:pt x="143256" y="1199388"/>
                </a:lnTo>
                <a:lnTo>
                  <a:pt x="147828" y="1200912"/>
                </a:lnTo>
                <a:lnTo>
                  <a:pt x="163068" y="1203960"/>
                </a:lnTo>
                <a:lnTo>
                  <a:pt x="181356" y="1207008"/>
                </a:lnTo>
                <a:lnTo>
                  <a:pt x="190500" y="1207008"/>
                </a:lnTo>
                <a:lnTo>
                  <a:pt x="201168" y="1208532"/>
                </a:lnTo>
                <a:lnTo>
                  <a:pt x="224028" y="1210056"/>
                </a:lnTo>
                <a:lnTo>
                  <a:pt x="248412" y="1210056"/>
                </a:lnTo>
                <a:lnTo>
                  <a:pt x="248412" y="1219200"/>
                </a:lnTo>
                <a:close/>
              </a:path>
              <a:path w="248920" h="1219200">
                <a:moveTo>
                  <a:pt x="121920" y="630936"/>
                </a:moveTo>
                <a:lnTo>
                  <a:pt x="120396" y="629412"/>
                </a:lnTo>
                <a:lnTo>
                  <a:pt x="121920" y="629412"/>
                </a:lnTo>
                <a:lnTo>
                  <a:pt x="121920" y="630936"/>
                </a:lnTo>
                <a:close/>
              </a:path>
              <a:path w="248920" h="1219200">
                <a:moveTo>
                  <a:pt x="132588" y="1194816"/>
                </a:moveTo>
                <a:lnTo>
                  <a:pt x="131064" y="1194816"/>
                </a:lnTo>
                <a:lnTo>
                  <a:pt x="131064" y="1193292"/>
                </a:lnTo>
                <a:lnTo>
                  <a:pt x="132588" y="1194816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05627" y="5187696"/>
            <a:ext cx="248920" cy="1219200"/>
          </a:xfrm>
          <a:custGeom>
            <a:avLst/>
            <a:gdLst/>
            <a:ahLst/>
            <a:cxnLst/>
            <a:rect l="l" t="t" r="r" b="b"/>
            <a:pathLst>
              <a:path w="248920" h="1219200">
                <a:moveTo>
                  <a:pt x="131064" y="589787"/>
                </a:moveTo>
                <a:lnTo>
                  <a:pt x="121920" y="589787"/>
                </a:lnTo>
                <a:lnTo>
                  <a:pt x="121920" y="22860"/>
                </a:lnTo>
                <a:lnTo>
                  <a:pt x="123444" y="21335"/>
                </a:lnTo>
                <a:lnTo>
                  <a:pt x="123444" y="19812"/>
                </a:lnTo>
                <a:lnTo>
                  <a:pt x="124968" y="16764"/>
                </a:lnTo>
                <a:lnTo>
                  <a:pt x="126492" y="16764"/>
                </a:lnTo>
                <a:lnTo>
                  <a:pt x="129540" y="15239"/>
                </a:lnTo>
                <a:lnTo>
                  <a:pt x="179832" y="3048"/>
                </a:lnTo>
                <a:lnTo>
                  <a:pt x="190500" y="1524"/>
                </a:lnTo>
                <a:lnTo>
                  <a:pt x="201168" y="1524"/>
                </a:lnTo>
                <a:lnTo>
                  <a:pt x="224028" y="0"/>
                </a:lnTo>
                <a:lnTo>
                  <a:pt x="248412" y="0"/>
                </a:lnTo>
                <a:lnTo>
                  <a:pt x="248412" y="9143"/>
                </a:lnTo>
                <a:lnTo>
                  <a:pt x="224028" y="9143"/>
                </a:lnTo>
                <a:lnTo>
                  <a:pt x="201168" y="10668"/>
                </a:lnTo>
                <a:lnTo>
                  <a:pt x="190500" y="12191"/>
                </a:lnTo>
                <a:lnTo>
                  <a:pt x="181356" y="12191"/>
                </a:lnTo>
                <a:lnTo>
                  <a:pt x="163068" y="15239"/>
                </a:lnTo>
                <a:lnTo>
                  <a:pt x="155448" y="16764"/>
                </a:lnTo>
                <a:lnTo>
                  <a:pt x="143256" y="19812"/>
                </a:lnTo>
                <a:lnTo>
                  <a:pt x="134112" y="22860"/>
                </a:lnTo>
                <a:lnTo>
                  <a:pt x="131064" y="24383"/>
                </a:lnTo>
                <a:lnTo>
                  <a:pt x="131064" y="589787"/>
                </a:lnTo>
                <a:close/>
              </a:path>
              <a:path w="248920" h="1219200">
                <a:moveTo>
                  <a:pt x="131064" y="25908"/>
                </a:moveTo>
                <a:lnTo>
                  <a:pt x="131064" y="24383"/>
                </a:lnTo>
                <a:lnTo>
                  <a:pt x="132588" y="24383"/>
                </a:lnTo>
                <a:lnTo>
                  <a:pt x="131064" y="25908"/>
                </a:lnTo>
                <a:close/>
              </a:path>
              <a:path w="248920" h="1219200">
                <a:moveTo>
                  <a:pt x="83819" y="609600"/>
                </a:moveTo>
                <a:lnTo>
                  <a:pt x="73152" y="608075"/>
                </a:lnTo>
                <a:lnTo>
                  <a:pt x="64007" y="606552"/>
                </a:lnTo>
                <a:lnTo>
                  <a:pt x="53340" y="606552"/>
                </a:lnTo>
                <a:lnTo>
                  <a:pt x="30480" y="605027"/>
                </a:lnTo>
                <a:lnTo>
                  <a:pt x="4572" y="605027"/>
                </a:lnTo>
                <a:lnTo>
                  <a:pt x="51816" y="601979"/>
                </a:lnTo>
                <a:lnTo>
                  <a:pt x="62484" y="601979"/>
                </a:lnTo>
                <a:lnTo>
                  <a:pt x="73152" y="600456"/>
                </a:lnTo>
                <a:lnTo>
                  <a:pt x="82295" y="600456"/>
                </a:lnTo>
                <a:lnTo>
                  <a:pt x="105156" y="595883"/>
                </a:lnTo>
                <a:lnTo>
                  <a:pt x="111252" y="594360"/>
                </a:lnTo>
                <a:lnTo>
                  <a:pt x="115824" y="592835"/>
                </a:lnTo>
                <a:lnTo>
                  <a:pt x="118872" y="589787"/>
                </a:lnTo>
                <a:lnTo>
                  <a:pt x="121920" y="588264"/>
                </a:lnTo>
                <a:lnTo>
                  <a:pt x="120396" y="589787"/>
                </a:lnTo>
                <a:lnTo>
                  <a:pt x="131064" y="589787"/>
                </a:lnTo>
                <a:lnTo>
                  <a:pt x="131064" y="592835"/>
                </a:lnTo>
                <a:lnTo>
                  <a:pt x="126492" y="597408"/>
                </a:lnTo>
                <a:lnTo>
                  <a:pt x="123444" y="598931"/>
                </a:lnTo>
                <a:lnTo>
                  <a:pt x="118872" y="600456"/>
                </a:lnTo>
                <a:lnTo>
                  <a:pt x="112776" y="603504"/>
                </a:lnTo>
                <a:lnTo>
                  <a:pt x="100584" y="606552"/>
                </a:lnTo>
                <a:lnTo>
                  <a:pt x="91440" y="608075"/>
                </a:lnTo>
                <a:lnTo>
                  <a:pt x="83819" y="609600"/>
                </a:lnTo>
                <a:close/>
              </a:path>
              <a:path w="248920" h="1219200">
                <a:moveTo>
                  <a:pt x="121920" y="589787"/>
                </a:moveTo>
                <a:lnTo>
                  <a:pt x="120396" y="589787"/>
                </a:lnTo>
                <a:lnTo>
                  <a:pt x="121920" y="588264"/>
                </a:lnTo>
                <a:lnTo>
                  <a:pt x="121920" y="589787"/>
                </a:lnTo>
                <a:close/>
              </a:path>
              <a:path w="248920" h="1219200">
                <a:moveTo>
                  <a:pt x="6095" y="614172"/>
                </a:moveTo>
                <a:lnTo>
                  <a:pt x="3048" y="614172"/>
                </a:lnTo>
                <a:lnTo>
                  <a:pt x="0" y="611124"/>
                </a:lnTo>
                <a:lnTo>
                  <a:pt x="0" y="606552"/>
                </a:lnTo>
                <a:lnTo>
                  <a:pt x="3048" y="605027"/>
                </a:lnTo>
                <a:lnTo>
                  <a:pt x="6095" y="605027"/>
                </a:lnTo>
                <a:lnTo>
                  <a:pt x="6095" y="614172"/>
                </a:lnTo>
                <a:close/>
              </a:path>
              <a:path w="248920" h="1219200">
                <a:moveTo>
                  <a:pt x="30480" y="614172"/>
                </a:moveTo>
                <a:lnTo>
                  <a:pt x="6095" y="614172"/>
                </a:lnTo>
                <a:lnTo>
                  <a:pt x="6095" y="605027"/>
                </a:lnTo>
                <a:lnTo>
                  <a:pt x="30480" y="605027"/>
                </a:lnTo>
                <a:lnTo>
                  <a:pt x="53340" y="606552"/>
                </a:lnTo>
                <a:lnTo>
                  <a:pt x="64007" y="606552"/>
                </a:lnTo>
                <a:lnTo>
                  <a:pt x="73152" y="608075"/>
                </a:lnTo>
                <a:lnTo>
                  <a:pt x="83819" y="609600"/>
                </a:lnTo>
                <a:lnTo>
                  <a:pt x="73152" y="611124"/>
                </a:lnTo>
                <a:lnTo>
                  <a:pt x="64007" y="611124"/>
                </a:lnTo>
                <a:lnTo>
                  <a:pt x="53340" y="612648"/>
                </a:lnTo>
                <a:lnTo>
                  <a:pt x="30480" y="614172"/>
                </a:lnTo>
                <a:close/>
              </a:path>
              <a:path w="248920" h="1219200">
                <a:moveTo>
                  <a:pt x="120904" y="628904"/>
                </a:moveTo>
                <a:lnTo>
                  <a:pt x="115824" y="626363"/>
                </a:lnTo>
                <a:lnTo>
                  <a:pt x="109728" y="624839"/>
                </a:lnTo>
                <a:lnTo>
                  <a:pt x="105156" y="623316"/>
                </a:lnTo>
                <a:lnTo>
                  <a:pt x="82295" y="618744"/>
                </a:lnTo>
                <a:lnTo>
                  <a:pt x="73152" y="617220"/>
                </a:lnTo>
                <a:lnTo>
                  <a:pt x="62484" y="615696"/>
                </a:lnTo>
                <a:lnTo>
                  <a:pt x="51816" y="615696"/>
                </a:lnTo>
                <a:lnTo>
                  <a:pt x="28955" y="614172"/>
                </a:lnTo>
                <a:lnTo>
                  <a:pt x="30480" y="614172"/>
                </a:lnTo>
                <a:lnTo>
                  <a:pt x="53340" y="612648"/>
                </a:lnTo>
                <a:lnTo>
                  <a:pt x="64007" y="611124"/>
                </a:lnTo>
                <a:lnTo>
                  <a:pt x="73152" y="611124"/>
                </a:lnTo>
                <a:lnTo>
                  <a:pt x="83819" y="609600"/>
                </a:lnTo>
                <a:lnTo>
                  <a:pt x="91440" y="609600"/>
                </a:lnTo>
                <a:lnTo>
                  <a:pt x="100584" y="611124"/>
                </a:lnTo>
                <a:lnTo>
                  <a:pt x="106680" y="614172"/>
                </a:lnTo>
                <a:lnTo>
                  <a:pt x="114300" y="615696"/>
                </a:lnTo>
                <a:lnTo>
                  <a:pt x="123444" y="618744"/>
                </a:lnTo>
                <a:lnTo>
                  <a:pt x="126492" y="621792"/>
                </a:lnTo>
                <a:lnTo>
                  <a:pt x="128016" y="621792"/>
                </a:lnTo>
                <a:lnTo>
                  <a:pt x="129540" y="623316"/>
                </a:lnTo>
                <a:lnTo>
                  <a:pt x="129540" y="624839"/>
                </a:lnTo>
                <a:lnTo>
                  <a:pt x="131064" y="624839"/>
                </a:lnTo>
                <a:lnTo>
                  <a:pt x="131064" y="627887"/>
                </a:lnTo>
                <a:lnTo>
                  <a:pt x="120396" y="627887"/>
                </a:lnTo>
                <a:lnTo>
                  <a:pt x="120904" y="628904"/>
                </a:lnTo>
                <a:close/>
              </a:path>
              <a:path w="248920" h="1219200">
                <a:moveTo>
                  <a:pt x="121920" y="629412"/>
                </a:moveTo>
                <a:lnTo>
                  <a:pt x="120904" y="628904"/>
                </a:lnTo>
                <a:lnTo>
                  <a:pt x="120396" y="627887"/>
                </a:lnTo>
                <a:lnTo>
                  <a:pt x="121920" y="629412"/>
                </a:lnTo>
                <a:close/>
              </a:path>
              <a:path w="248920" h="1219200">
                <a:moveTo>
                  <a:pt x="121920" y="629412"/>
                </a:moveTo>
                <a:lnTo>
                  <a:pt x="120396" y="627887"/>
                </a:lnTo>
                <a:lnTo>
                  <a:pt x="121920" y="627887"/>
                </a:lnTo>
                <a:lnTo>
                  <a:pt x="121920" y="629412"/>
                </a:lnTo>
                <a:close/>
              </a:path>
              <a:path w="248920" h="1219200">
                <a:moveTo>
                  <a:pt x="248412" y="1219200"/>
                </a:moveTo>
                <a:lnTo>
                  <a:pt x="224028" y="1217676"/>
                </a:lnTo>
                <a:lnTo>
                  <a:pt x="201168" y="1217676"/>
                </a:lnTo>
                <a:lnTo>
                  <a:pt x="179832" y="1214628"/>
                </a:lnTo>
                <a:lnTo>
                  <a:pt x="170688" y="1214628"/>
                </a:lnTo>
                <a:lnTo>
                  <a:pt x="161544" y="1213104"/>
                </a:lnTo>
                <a:lnTo>
                  <a:pt x="146304" y="1210056"/>
                </a:lnTo>
                <a:lnTo>
                  <a:pt x="140208" y="1208532"/>
                </a:lnTo>
                <a:lnTo>
                  <a:pt x="134112" y="1205484"/>
                </a:lnTo>
                <a:lnTo>
                  <a:pt x="129540" y="1203960"/>
                </a:lnTo>
                <a:lnTo>
                  <a:pt x="126492" y="1202436"/>
                </a:lnTo>
                <a:lnTo>
                  <a:pt x="126492" y="1200912"/>
                </a:lnTo>
                <a:lnTo>
                  <a:pt x="124968" y="1200912"/>
                </a:lnTo>
                <a:lnTo>
                  <a:pt x="123444" y="1199388"/>
                </a:lnTo>
                <a:lnTo>
                  <a:pt x="123444" y="1197864"/>
                </a:lnTo>
                <a:lnTo>
                  <a:pt x="121920" y="1194816"/>
                </a:lnTo>
                <a:lnTo>
                  <a:pt x="121920" y="627887"/>
                </a:lnTo>
                <a:lnTo>
                  <a:pt x="131064" y="627887"/>
                </a:lnTo>
                <a:lnTo>
                  <a:pt x="131064" y="1193292"/>
                </a:lnTo>
                <a:lnTo>
                  <a:pt x="134112" y="1196340"/>
                </a:lnTo>
                <a:lnTo>
                  <a:pt x="137160" y="1196340"/>
                </a:lnTo>
                <a:lnTo>
                  <a:pt x="143256" y="1199388"/>
                </a:lnTo>
                <a:lnTo>
                  <a:pt x="147828" y="1200912"/>
                </a:lnTo>
                <a:lnTo>
                  <a:pt x="163068" y="1203960"/>
                </a:lnTo>
                <a:lnTo>
                  <a:pt x="172212" y="1203960"/>
                </a:lnTo>
                <a:lnTo>
                  <a:pt x="190500" y="1207008"/>
                </a:lnTo>
                <a:lnTo>
                  <a:pt x="201168" y="1207008"/>
                </a:lnTo>
                <a:lnTo>
                  <a:pt x="224028" y="1208532"/>
                </a:lnTo>
                <a:lnTo>
                  <a:pt x="248412" y="1208532"/>
                </a:lnTo>
                <a:lnTo>
                  <a:pt x="248412" y="1219200"/>
                </a:lnTo>
                <a:close/>
              </a:path>
              <a:path w="248920" h="1219200">
                <a:moveTo>
                  <a:pt x="121920" y="630936"/>
                </a:moveTo>
                <a:lnTo>
                  <a:pt x="120904" y="628904"/>
                </a:lnTo>
                <a:lnTo>
                  <a:pt x="121920" y="629412"/>
                </a:lnTo>
                <a:lnTo>
                  <a:pt x="121920" y="630936"/>
                </a:lnTo>
                <a:close/>
              </a:path>
              <a:path w="248920" h="1219200">
                <a:moveTo>
                  <a:pt x="132588" y="1194816"/>
                </a:moveTo>
                <a:lnTo>
                  <a:pt x="131064" y="1193292"/>
                </a:lnTo>
                <a:lnTo>
                  <a:pt x="131064" y="1191768"/>
                </a:lnTo>
                <a:lnTo>
                  <a:pt x="132588" y="1194816"/>
                </a:lnTo>
                <a:close/>
              </a:path>
              <a:path w="248920" h="1219200">
                <a:moveTo>
                  <a:pt x="137160" y="1196340"/>
                </a:moveTo>
                <a:lnTo>
                  <a:pt x="134112" y="1196340"/>
                </a:lnTo>
                <a:lnTo>
                  <a:pt x="134112" y="1194816"/>
                </a:lnTo>
                <a:lnTo>
                  <a:pt x="137160" y="1196340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748262" y="4021276"/>
            <a:ext cx="7543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 </a:t>
            </a:r>
            <a:r>
              <a:rPr sz="1800" spc="-5" dirty="0">
                <a:latin typeface="Calibri"/>
                <a:cs typeface="Calibri"/>
              </a:rPr>
              <a:t>Phase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66568" y="5502596"/>
            <a:ext cx="762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5080" indent="-914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ommit  </a:t>
            </a:r>
            <a:r>
              <a:rPr sz="1800" spc="-5" dirty="0">
                <a:latin typeface="Calibri"/>
                <a:cs typeface="Calibri"/>
              </a:rPr>
              <a:t>Phase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446275" y="2522220"/>
            <a:ext cx="626745" cy="1306195"/>
          </a:xfrm>
          <a:custGeom>
            <a:avLst/>
            <a:gdLst/>
            <a:ahLst/>
            <a:cxnLst/>
            <a:rect l="l" t="t" r="r" b="b"/>
            <a:pathLst>
              <a:path w="626744" h="1306195">
                <a:moveTo>
                  <a:pt x="0" y="128015"/>
                </a:moveTo>
                <a:lnTo>
                  <a:pt x="3048" y="0"/>
                </a:lnTo>
                <a:lnTo>
                  <a:pt x="101697" y="77723"/>
                </a:lnTo>
                <a:lnTo>
                  <a:pt x="60960" y="77723"/>
                </a:lnTo>
                <a:lnTo>
                  <a:pt x="27432" y="94487"/>
                </a:lnTo>
                <a:lnTo>
                  <a:pt x="35321" y="111394"/>
                </a:lnTo>
                <a:lnTo>
                  <a:pt x="0" y="128015"/>
                </a:lnTo>
                <a:close/>
              </a:path>
              <a:path w="626744" h="1306195">
                <a:moveTo>
                  <a:pt x="35321" y="111394"/>
                </a:moveTo>
                <a:lnTo>
                  <a:pt x="27432" y="94487"/>
                </a:lnTo>
                <a:lnTo>
                  <a:pt x="60960" y="77723"/>
                </a:lnTo>
                <a:lnTo>
                  <a:pt x="69226" y="95438"/>
                </a:lnTo>
                <a:lnTo>
                  <a:pt x="35321" y="111394"/>
                </a:lnTo>
                <a:close/>
              </a:path>
              <a:path w="626744" h="1306195">
                <a:moveTo>
                  <a:pt x="69226" y="95438"/>
                </a:moveTo>
                <a:lnTo>
                  <a:pt x="60960" y="77723"/>
                </a:lnTo>
                <a:lnTo>
                  <a:pt x="101697" y="77723"/>
                </a:lnTo>
                <a:lnTo>
                  <a:pt x="103632" y="79247"/>
                </a:lnTo>
                <a:lnTo>
                  <a:pt x="69226" y="95438"/>
                </a:lnTo>
                <a:close/>
              </a:path>
              <a:path w="626744" h="1306195">
                <a:moveTo>
                  <a:pt x="592836" y="1306067"/>
                </a:moveTo>
                <a:lnTo>
                  <a:pt x="35321" y="111394"/>
                </a:lnTo>
                <a:lnTo>
                  <a:pt x="69226" y="95438"/>
                </a:lnTo>
                <a:lnTo>
                  <a:pt x="626364" y="1289303"/>
                </a:lnTo>
                <a:lnTo>
                  <a:pt x="592836" y="1306067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84575" y="2624327"/>
            <a:ext cx="600710" cy="1031875"/>
          </a:xfrm>
          <a:custGeom>
            <a:avLst/>
            <a:gdLst/>
            <a:ahLst/>
            <a:cxnLst/>
            <a:rect l="l" t="t" r="r" b="b"/>
            <a:pathLst>
              <a:path w="600710" h="1031875">
                <a:moveTo>
                  <a:pt x="528146" y="90325"/>
                </a:moveTo>
                <a:lnTo>
                  <a:pt x="495300" y="71627"/>
                </a:lnTo>
                <a:lnTo>
                  <a:pt x="600456" y="0"/>
                </a:lnTo>
                <a:lnTo>
                  <a:pt x="596972" y="73152"/>
                </a:lnTo>
                <a:lnTo>
                  <a:pt x="537972" y="73152"/>
                </a:lnTo>
                <a:lnTo>
                  <a:pt x="528146" y="90325"/>
                </a:lnTo>
                <a:close/>
              </a:path>
              <a:path w="600710" h="1031875">
                <a:moveTo>
                  <a:pt x="560847" y="108939"/>
                </a:moveTo>
                <a:lnTo>
                  <a:pt x="528146" y="90325"/>
                </a:lnTo>
                <a:lnTo>
                  <a:pt x="537972" y="73152"/>
                </a:lnTo>
                <a:lnTo>
                  <a:pt x="569976" y="92964"/>
                </a:lnTo>
                <a:lnTo>
                  <a:pt x="560847" y="108939"/>
                </a:lnTo>
                <a:close/>
              </a:path>
              <a:path w="600710" h="1031875">
                <a:moveTo>
                  <a:pt x="594360" y="128016"/>
                </a:moveTo>
                <a:lnTo>
                  <a:pt x="560847" y="108939"/>
                </a:lnTo>
                <a:lnTo>
                  <a:pt x="569976" y="92964"/>
                </a:lnTo>
                <a:lnTo>
                  <a:pt x="537972" y="73152"/>
                </a:lnTo>
                <a:lnTo>
                  <a:pt x="596972" y="73152"/>
                </a:lnTo>
                <a:lnTo>
                  <a:pt x="594360" y="128016"/>
                </a:lnTo>
                <a:close/>
              </a:path>
              <a:path w="600710" h="1031875">
                <a:moveTo>
                  <a:pt x="33528" y="1031748"/>
                </a:moveTo>
                <a:lnTo>
                  <a:pt x="0" y="1013460"/>
                </a:lnTo>
                <a:lnTo>
                  <a:pt x="528146" y="90325"/>
                </a:lnTo>
                <a:lnTo>
                  <a:pt x="560847" y="108939"/>
                </a:lnTo>
                <a:lnTo>
                  <a:pt x="33528" y="1031748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74491" y="2749296"/>
            <a:ext cx="579120" cy="1015365"/>
          </a:xfrm>
          <a:custGeom>
            <a:avLst/>
            <a:gdLst/>
            <a:ahLst/>
            <a:cxnLst/>
            <a:rect l="l" t="t" r="r" b="b"/>
            <a:pathLst>
              <a:path w="579120" h="1015364">
                <a:moveTo>
                  <a:pt x="71818" y="923648"/>
                </a:moveTo>
                <a:lnTo>
                  <a:pt x="38290" y="905360"/>
                </a:lnTo>
                <a:lnTo>
                  <a:pt x="545592" y="0"/>
                </a:lnTo>
                <a:lnTo>
                  <a:pt x="579120" y="18288"/>
                </a:lnTo>
                <a:lnTo>
                  <a:pt x="71818" y="923648"/>
                </a:lnTo>
                <a:close/>
              </a:path>
              <a:path w="579120" h="1015364">
                <a:moveTo>
                  <a:pt x="0" y="1014984"/>
                </a:moveTo>
                <a:lnTo>
                  <a:pt x="4572" y="886968"/>
                </a:lnTo>
                <a:lnTo>
                  <a:pt x="38290" y="905360"/>
                </a:lnTo>
                <a:lnTo>
                  <a:pt x="28955" y="922020"/>
                </a:lnTo>
                <a:lnTo>
                  <a:pt x="62483" y="940308"/>
                </a:lnTo>
                <a:lnTo>
                  <a:pt x="102362" y="940308"/>
                </a:lnTo>
                <a:lnTo>
                  <a:pt x="105155" y="941831"/>
                </a:lnTo>
                <a:lnTo>
                  <a:pt x="0" y="1014984"/>
                </a:lnTo>
                <a:close/>
              </a:path>
              <a:path w="579120" h="1015364">
                <a:moveTo>
                  <a:pt x="62483" y="940308"/>
                </a:moveTo>
                <a:lnTo>
                  <a:pt x="28955" y="922020"/>
                </a:lnTo>
                <a:lnTo>
                  <a:pt x="38290" y="905360"/>
                </a:lnTo>
                <a:lnTo>
                  <a:pt x="71818" y="923648"/>
                </a:lnTo>
                <a:lnTo>
                  <a:pt x="62483" y="940308"/>
                </a:lnTo>
                <a:close/>
              </a:path>
              <a:path w="579120" h="1015364">
                <a:moveTo>
                  <a:pt x="102362" y="940308"/>
                </a:moveTo>
                <a:lnTo>
                  <a:pt x="62483" y="940308"/>
                </a:lnTo>
                <a:lnTo>
                  <a:pt x="71818" y="923648"/>
                </a:lnTo>
                <a:lnTo>
                  <a:pt x="102362" y="940308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54836" y="2616707"/>
            <a:ext cx="631190" cy="1292860"/>
          </a:xfrm>
          <a:custGeom>
            <a:avLst/>
            <a:gdLst/>
            <a:ahLst/>
            <a:cxnLst/>
            <a:rect l="l" t="t" r="r" b="b"/>
            <a:pathLst>
              <a:path w="631189" h="1292860">
                <a:moveTo>
                  <a:pt x="561576" y="1196975"/>
                </a:moveTo>
                <a:lnTo>
                  <a:pt x="0" y="16764"/>
                </a:lnTo>
                <a:lnTo>
                  <a:pt x="35052" y="0"/>
                </a:lnTo>
                <a:lnTo>
                  <a:pt x="596733" y="1180431"/>
                </a:lnTo>
                <a:lnTo>
                  <a:pt x="561576" y="1196975"/>
                </a:lnTo>
                <a:close/>
              </a:path>
              <a:path w="631189" h="1292860">
                <a:moveTo>
                  <a:pt x="629738" y="1214628"/>
                </a:moveTo>
                <a:lnTo>
                  <a:pt x="569976" y="1214628"/>
                </a:lnTo>
                <a:lnTo>
                  <a:pt x="605028" y="1197864"/>
                </a:lnTo>
                <a:lnTo>
                  <a:pt x="596733" y="1180431"/>
                </a:lnTo>
                <a:lnTo>
                  <a:pt x="630936" y="1164336"/>
                </a:lnTo>
                <a:lnTo>
                  <a:pt x="629738" y="1214628"/>
                </a:lnTo>
                <a:close/>
              </a:path>
              <a:path w="631189" h="1292860">
                <a:moveTo>
                  <a:pt x="569976" y="1214628"/>
                </a:moveTo>
                <a:lnTo>
                  <a:pt x="561576" y="1196975"/>
                </a:lnTo>
                <a:lnTo>
                  <a:pt x="596733" y="1180431"/>
                </a:lnTo>
                <a:lnTo>
                  <a:pt x="605028" y="1197864"/>
                </a:lnTo>
                <a:lnTo>
                  <a:pt x="569976" y="1214628"/>
                </a:lnTo>
                <a:close/>
              </a:path>
              <a:path w="631189" h="1292860">
                <a:moveTo>
                  <a:pt x="627888" y="1292351"/>
                </a:moveTo>
                <a:lnTo>
                  <a:pt x="527304" y="1213104"/>
                </a:lnTo>
                <a:lnTo>
                  <a:pt x="561576" y="1196975"/>
                </a:lnTo>
                <a:lnTo>
                  <a:pt x="569976" y="1214628"/>
                </a:lnTo>
                <a:lnTo>
                  <a:pt x="629738" y="1214628"/>
                </a:lnTo>
                <a:lnTo>
                  <a:pt x="627888" y="1292351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37487" y="4270247"/>
            <a:ext cx="2665476" cy="26349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365035" y="5937024"/>
            <a:ext cx="23799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700" spc="-855" baseline="4629" dirty="0">
                <a:latin typeface="Calibri"/>
                <a:cs typeface="Calibri"/>
              </a:rPr>
              <a:t>C</a:t>
            </a:r>
            <a:r>
              <a:rPr sz="1800" spc="-570" dirty="0">
                <a:latin typeface="Calibri"/>
                <a:cs typeface="Calibri"/>
              </a:rPr>
              <a:t>PS</a:t>
            </a:r>
            <a:r>
              <a:rPr sz="2700" spc="-855" baseline="1543" dirty="0">
                <a:latin typeface="Calibri"/>
                <a:cs typeface="Calibri"/>
              </a:rPr>
              <a:t>C</a:t>
            </a:r>
            <a:r>
              <a:rPr sz="2700" spc="-855" baseline="4629" dirty="0">
                <a:latin typeface="Calibri"/>
                <a:cs typeface="Calibri"/>
              </a:rPr>
              <a:t>o</a:t>
            </a:r>
            <a:r>
              <a:rPr sz="1800" spc="-570" dirty="0">
                <a:latin typeface="Calibri"/>
                <a:cs typeface="Calibri"/>
              </a:rPr>
              <a:t>ea</a:t>
            </a:r>
            <a:r>
              <a:rPr sz="2700" spc="-855" baseline="1543" dirty="0">
                <a:latin typeface="Calibri"/>
                <a:cs typeface="Calibri"/>
              </a:rPr>
              <a:t>o</a:t>
            </a:r>
            <a:r>
              <a:rPr sz="1800" spc="-570" dirty="0">
                <a:latin typeface="Calibri"/>
                <a:cs typeface="Calibri"/>
              </a:rPr>
              <a:t>n</a:t>
            </a:r>
            <a:r>
              <a:rPr sz="2700" spc="-855" baseline="4629" dirty="0">
                <a:latin typeface="Calibri"/>
                <a:cs typeface="Calibri"/>
              </a:rPr>
              <a:t>o</a:t>
            </a:r>
            <a:r>
              <a:rPr sz="1800" spc="-570" dirty="0">
                <a:latin typeface="Calibri"/>
                <a:cs typeface="Calibri"/>
              </a:rPr>
              <a:t>r</a:t>
            </a:r>
            <a:r>
              <a:rPr sz="2700" spc="-855" baseline="1543" dirty="0">
                <a:latin typeface="Calibri"/>
                <a:cs typeface="Calibri"/>
              </a:rPr>
              <a:t>o</a:t>
            </a:r>
            <a:r>
              <a:rPr sz="1800" spc="-570" dirty="0">
                <a:latin typeface="Calibri"/>
                <a:cs typeface="Calibri"/>
              </a:rPr>
              <a:t>td</a:t>
            </a:r>
            <a:r>
              <a:rPr sz="2700" spc="-855" baseline="4629" dirty="0">
                <a:latin typeface="Calibri"/>
                <a:cs typeface="Calibri"/>
              </a:rPr>
              <a:t>r</a:t>
            </a:r>
            <a:r>
              <a:rPr sz="2700" spc="-855" baseline="1543" dirty="0">
                <a:latin typeface="Calibri"/>
                <a:cs typeface="Calibri"/>
              </a:rPr>
              <a:t>r</a:t>
            </a:r>
            <a:r>
              <a:rPr sz="1800" spc="-570" dirty="0">
                <a:latin typeface="Calibri"/>
                <a:cs typeface="Calibri"/>
              </a:rPr>
              <a:t>i</a:t>
            </a:r>
            <a:r>
              <a:rPr sz="2700" spc="-855" baseline="4629" dirty="0">
                <a:latin typeface="Calibri"/>
                <a:cs typeface="Calibri"/>
              </a:rPr>
              <a:t>d</a:t>
            </a:r>
            <a:r>
              <a:rPr sz="1800" spc="-570" dirty="0">
                <a:latin typeface="Calibri"/>
                <a:cs typeface="Calibri"/>
              </a:rPr>
              <a:t>c</a:t>
            </a:r>
            <a:r>
              <a:rPr sz="2700" spc="-855" baseline="1543" dirty="0">
                <a:latin typeface="Calibri"/>
                <a:cs typeface="Calibri"/>
              </a:rPr>
              <a:t>d</a:t>
            </a:r>
            <a:r>
              <a:rPr sz="1800" spc="-570" dirty="0">
                <a:latin typeface="Calibri"/>
                <a:cs typeface="Calibri"/>
              </a:rPr>
              <a:t>“i</a:t>
            </a:r>
            <a:r>
              <a:rPr sz="2700" spc="-855" baseline="4629" dirty="0">
                <a:latin typeface="Calibri"/>
                <a:cs typeface="Calibri"/>
              </a:rPr>
              <a:t>i</a:t>
            </a:r>
            <a:r>
              <a:rPr sz="2700" spc="-855" baseline="1543" dirty="0">
                <a:latin typeface="Calibri"/>
                <a:cs typeface="Calibri"/>
              </a:rPr>
              <a:t>i</a:t>
            </a:r>
            <a:r>
              <a:rPr sz="1800" spc="-570" dirty="0">
                <a:latin typeface="Calibri"/>
                <a:cs typeface="Calibri"/>
              </a:rPr>
              <a:t>p</a:t>
            </a:r>
            <a:r>
              <a:rPr sz="2700" spc="-855" baseline="4629" dirty="0">
                <a:latin typeface="Calibri"/>
                <a:cs typeface="Calibri"/>
              </a:rPr>
              <a:t>n</a:t>
            </a:r>
            <a:r>
              <a:rPr sz="1800" spc="-570" dirty="0">
                <a:latin typeface="Calibri"/>
                <a:cs typeface="Calibri"/>
              </a:rPr>
              <a:t>a</a:t>
            </a:r>
            <a:r>
              <a:rPr sz="2700" spc="-855" baseline="1543" dirty="0">
                <a:latin typeface="Calibri"/>
                <a:cs typeface="Calibri"/>
              </a:rPr>
              <a:t>n</a:t>
            </a:r>
            <a:r>
              <a:rPr sz="2700" spc="-855" baseline="4629" dirty="0">
                <a:latin typeface="Calibri"/>
                <a:cs typeface="Calibri"/>
              </a:rPr>
              <a:t>a</a:t>
            </a:r>
            <a:r>
              <a:rPr sz="1800" spc="-570" dirty="0">
                <a:latin typeface="Calibri"/>
                <a:cs typeface="Calibri"/>
              </a:rPr>
              <a:t>c</a:t>
            </a:r>
            <a:r>
              <a:rPr sz="2700" spc="-855" baseline="1543" dirty="0">
                <a:latin typeface="Calibri"/>
                <a:cs typeface="Calibri"/>
              </a:rPr>
              <a:t>a</a:t>
            </a:r>
            <a:r>
              <a:rPr sz="1800" spc="-570" dirty="0">
                <a:latin typeface="Calibri"/>
                <a:cs typeface="Calibri"/>
              </a:rPr>
              <a:t>kn</a:t>
            </a:r>
            <a:r>
              <a:rPr sz="2700" spc="-855" baseline="4629" dirty="0">
                <a:latin typeface="Calibri"/>
                <a:cs typeface="Calibri"/>
              </a:rPr>
              <a:t>t</a:t>
            </a:r>
            <a:r>
              <a:rPr sz="2700" spc="-855" baseline="1543" dirty="0">
                <a:latin typeface="Calibri"/>
                <a:cs typeface="Calibri"/>
              </a:rPr>
              <a:t>t</a:t>
            </a:r>
            <a:r>
              <a:rPr sz="2700" spc="-855" baseline="4629" dirty="0">
                <a:latin typeface="Calibri"/>
                <a:cs typeface="Calibri"/>
              </a:rPr>
              <a:t>o</a:t>
            </a:r>
            <a:r>
              <a:rPr sz="1800" spc="-570" dirty="0">
                <a:latin typeface="Calibri"/>
                <a:cs typeface="Calibri"/>
              </a:rPr>
              <a:t>”</a:t>
            </a:r>
            <a:r>
              <a:rPr sz="2700" spc="-855" baseline="1543" dirty="0">
                <a:latin typeface="Calibri"/>
                <a:cs typeface="Calibri"/>
              </a:rPr>
              <a:t>o</a:t>
            </a:r>
            <a:r>
              <a:rPr sz="1800" spc="-570" dirty="0">
                <a:latin typeface="Calibri"/>
                <a:cs typeface="Calibri"/>
              </a:rPr>
              <a:t>t</a:t>
            </a:r>
            <a:r>
              <a:rPr sz="2700" spc="-855" baseline="4629" dirty="0">
                <a:latin typeface="Calibri"/>
                <a:cs typeface="Calibri"/>
              </a:rPr>
              <a:t>r</a:t>
            </a:r>
            <a:r>
              <a:rPr sz="2700" spc="-855" baseline="1543" dirty="0">
                <a:latin typeface="Calibri"/>
                <a:cs typeface="Calibri"/>
              </a:rPr>
              <a:t>r</a:t>
            </a:r>
            <a:r>
              <a:rPr sz="1800" spc="-570" dirty="0">
                <a:latin typeface="Calibri"/>
                <a:cs typeface="Calibri"/>
              </a:rPr>
              <a:t>stoe</a:t>
            </a:r>
            <a:r>
              <a:rPr sz="2700" spc="-855" baseline="4629" dirty="0">
                <a:latin typeface="Calibri"/>
                <a:cs typeface="Calibri"/>
              </a:rPr>
              <a:t>i</a:t>
            </a:r>
            <a:r>
              <a:rPr sz="2700" spc="-855" baseline="1543" dirty="0">
                <a:latin typeface="Calibri"/>
                <a:cs typeface="Calibri"/>
              </a:rPr>
              <a:t>s</a:t>
            </a:r>
            <a:r>
              <a:rPr sz="2700" spc="-855" baseline="4629" dirty="0">
                <a:latin typeface="Calibri"/>
                <a:cs typeface="Calibri"/>
              </a:rPr>
              <a:t>n</a:t>
            </a:r>
            <a:r>
              <a:rPr sz="1800" spc="-570" dirty="0">
                <a:latin typeface="Calibri"/>
                <a:cs typeface="Calibri"/>
              </a:rPr>
              <a:t>n</a:t>
            </a:r>
            <a:r>
              <a:rPr sz="2700" spc="-855" baseline="1543" dirty="0">
                <a:latin typeface="Calibri"/>
                <a:cs typeface="Calibri"/>
              </a:rPr>
              <a:t>e</a:t>
            </a:r>
            <a:r>
              <a:rPr sz="1800" spc="-570" dirty="0">
                <a:latin typeface="Calibri"/>
                <a:cs typeface="Calibri"/>
              </a:rPr>
              <a:t>i</a:t>
            </a:r>
            <a:r>
              <a:rPr sz="2700" spc="-855" baseline="4629" dirty="0">
                <a:latin typeface="Calibri"/>
                <a:cs typeface="Calibri"/>
              </a:rPr>
              <a:t>f</a:t>
            </a:r>
            <a:r>
              <a:rPr sz="1800" spc="-570" dirty="0">
                <a:latin typeface="Calibri"/>
                <a:cs typeface="Calibri"/>
              </a:rPr>
              <a:t>nd</a:t>
            </a:r>
            <a:r>
              <a:rPr sz="2700" spc="-855" baseline="4629" dirty="0">
                <a:latin typeface="Calibri"/>
                <a:cs typeface="Calibri"/>
              </a:rPr>
              <a:t>o</a:t>
            </a:r>
            <a:r>
              <a:rPr sz="1800" spc="-570" dirty="0">
                <a:latin typeface="Calibri"/>
                <a:cs typeface="Calibri"/>
              </a:rPr>
              <a:t>f</a:t>
            </a:r>
            <a:r>
              <a:rPr sz="2700" spc="-855" baseline="1543" dirty="0">
                <a:latin typeface="Calibri"/>
                <a:cs typeface="Calibri"/>
              </a:rPr>
              <a:t>d</a:t>
            </a:r>
            <a:r>
              <a:rPr sz="2700" spc="-855" baseline="4629" dirty="0">
                <a:latin typeface="Calibri"/>
                <a:cs typeface="Calibri"/>
              </a:rPr>
              <a:t>r</a:t>
            </a:r>
            <a:r>
              <a:rPr sz="1800" spc="-570" dirty="0">
                <a:latin typeface="Calibri"/>
                <a:cs typeface="Calibri"/>
              </a:rPr>
              <a:t>or</a:t>
            </a:r>
            <a:r>
              <a:rPr sz="2700" spc="-855" baseline="4629" dirty="0">
                <a:latin typeface="Calibri"/>
                <a:cs typeface="Calibri"/>
              </a:rPr>
              <a:t>m</a:t>
            </a:r>
            <a:r>
              <a:rPr sz="1800" spc="-570" dirty="0">
                <a:latin typeface="Calibri"/>
                <a:cs typeface="Calibri"/>
              </a:rPr>
              <a:t>ermp</a:t>
            </a:r>
            <a:r>
              <a:rPr sz="2700" spc="-855" baseline="4629" dirty="0">
                <a:latin typeface="Calibri"/>
                <a:cs typeface="Calibri"/>
              </a:rPr>
              <a:t>t</a:t>
            </a:r>
            <a:r>
              <a:rPr sz="1800" spc="-570" dirty="0">
                <a:latin typeface="Calibri"/>
                <a:cs typeface="Calibri"/>
              </a:rPr>
              <a:t>l</a:t>
            </a:r>
            <a:r>
              <a:rPr sz="2700" spc="-855" baseline="4629" dirty="0">
                <a:latin typeface="Calibri"/>
                <a:cs typeface="Calibri"/>
              </a:rPr>
              <a:t>o</a:t>
            </a:r>
            <a:r>
              <a:rPr sz="1800" spc="-570" dirty="0">
                <a:latin typeface="Calibri"/>
                <a:cs typeface="Calibri"/>
              </a:rPr>
              <a:t>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2700" spc="-7" baseline="4629" dirty="0">
                <a:latin typeface="Calibri"/>
                <a:cs typeface="Calibri"/>
              </a:rPr>
              <a:t>do  </a:t>
            </a:r>
            <a:r>
              <a:rPr sz="2700" spc="-855" baseline="4629" dirty="0">
                <a:latin typeface="Calibri"/>
                <a:cs typeface="Calibri"/>
              </a:rPr>
              <a:t>c</a:t>
            </a:r>
            <a:r>
              <a:rPr sz="1800" spc="-570" dirty="0">
                <a:latin typeface="Calibri"/>
                <a:cs typeface="Calibri"/>
              </a:rPr>
              <a:t>w</a:t>
            </a:r>
            <a:r>
              <a:rPr sz="2700" spc="-855" baseline="1543" dirty="0">
                <a:latin typeface="Calibri"/>
                <a:cs typeface="Calibri"/>
              </a:rPr>
              <a:t>r</a:t>
            </a:r>
            <a:r>
              <a:rPr sz="2700" spc="-855" baseline="4629" dirty="0">
                <a:latin typeface="Calibri"/>
                <a:cs typeface="Calibri"/>
              </a:rPr>
              <a:t>o</a:t>
            </a:r>
            <a:r>
              <a:rPr sz="2700" spc="-855" baseline="1543" dirty="0">
                <a:latin typeface="Calibri"/>
                <a:cs typeface="Calibri"/>
              </a:rPr>
              <a:t>e</a:t>
            </a:r>
            <a:r>
              <a:rPr sz="1800" spc="-570" dirty="0">
                <a:latin typeface="Calibri"/>
                <a:cs typeface="Calibri"/>
              </a:rPr>
              <a:t>h</a:t>
            </a:r>
            <a:r>
              <a:rPr sz="2700" spc="-855" baseline="4629" dirty="0">
                <a:latin typeface="Calibri"/>
                <a:cs typeface="Calibri"/>
              </a:rPr>
              <a:t>m</a:t>
            </a:r>
            <a:r>
              <a:rPr sz="2700" spc="-855" baseline="1543" dirty="0">
                <a:latin typeface="Calibri"/>
                <a:cs typeface="Calibri"/>
              </a:rPr>
              <a:t>q</a:t>
            </a:r>
            <a:r>
              <a:rPr sz="1800" spc="-570" dirty="0">
                <a:latin typeface="Calibri"/>
                <a:cs typeface="Calibri"/>
              </a:rPr>
              <a:t>e</a:t>
            </a:r>
            <a:r>
              <a:rPr sz="2700" spc="-855" baseline="1543" dirty="0">
                <a:latin typeface="Calibri"/>
                <a:cs typeface="Calibri"/>
              </a:rPr>
              <a:t>u</a:t>
            </a:r>
            <a:r>
              <a:rPr sz="2700" spc="-855" baseline="4629" dirty="0">
                <a:latin typeface="Calibri"/>
                <a:cs typeface="Calibri"/>
              </a:rPr>
              <a:t>m</a:t>
            </a:r>
            <a:r>
              <a:rPr sz="1800" spc="-570" dirty="0">
                <a:latin typeface="Calibri"/>
                <a:cs typeface="Calibri"/>
              </a:rPr>
              <a:t>t</a:t>
            </a:r>
            <a:r>
              <a:rPr sz="2700" spc="-855" baseline="1543" dirty="0">
                <a:latin typeface="Calibri"/>
                <a:cs typeface="Calibri"/>
              </a:rPr>
              <a:t>e</a:t>
            </a:r>
            <a:r>
              <a:rPr sz="1800" spc="-570" dirty="0">
                <a:latin typeface="Calibri"/>
                <a:cs typeface="Calibri"/>
              </a:rPr>
              <a:t>h</a:t>
            </a:r>
            <a:r>
              <a:rPr sz="2700" spc="-855" baseline="1543" dirty="0">
                <a:latin typeface="Calibri"/>
                <a:cs typeface="Calibri"/>
              </a:rPr>
              <a:t>s</a:t>
            </a:r>
            <a:r>
              <a:rPr sz="2700" spc="-855" baseline="4629" dirty="0">
                <a:latin typeface="Calibri"/>
                <a:cs typeface="Calibri"/>
              </a:rPr>
              <a:t>i</a:t>
            </a:r>
            <a:r>
              <a:rPr sz="1800" spc="-570" dirty="0">
                <a:latin typeface="Calibri"/>
                <a:cs typeface="Calibri"/>
              </a:rPr>
              <a:t>e</a:t>
            </a:r>
            <a:r>
              <a:rPr sz="2700" spc="-855" baseline="4629" dirty="0">
                <a:latin typeface="Calibri"/>
                <a:cs typeface="Calibri"/>
              </a:rPr>
              <a:t>t</a:t>
            </a:r>
            <a:r>
              <a:rPr sz="2700" spc="-855" baseline="1543" dirty="0">
                <a:latin typeface="Calibri"/>
                <a:cs typeface="Calibri"/>
              </a:rPr>
              <a:t>t</a:t>
            </a:r>
            <a:r>
              <a:rPr sz="1800" spc="-570" dirty="0">
                <a:latin typeface="Calibri"/>
                <a:cs typeface="Calibri"/>
              </a:rPr>
              <a:t>r</a:t>
            </a:r>
            <a:r>
              <a:rPr sz="2700" spc="-855" baseline="1543" dirty="0">
                <a:latin typeface="Calibri"/>
                <a:cs typeface="Calibri"/>
              </a:rPr>
              <a:t>a</a:t>
            </a:r>
            <a:r>
              <a:rPr sz="1800" spc="-570" dirty="0">
                <a:latin typeface="Calibri"/>
                <a:cs typeface="Calibri"/>
              </a:rPr>
              <a:t>rc</a:t>
            </a:r>
            <a:r>
              <a:rPr sz="2700" spc="-855" baseline="1543" dirty="0">
                <a:latin typeface="Calibri"/>
                <a:cs typeface="Calibri"/>
              </a:rPr>
              <a:t>s</a:t>
            </a:r>
            <a:r>
              <a:rPr sz="1800" spc="-570" dirty="0">
                <a:latin typeface="Calibri"/>
                <a:cs typeface="Calibri"/>
              </a:rPr>
              <a:t>eo</a:t>
            </a:r>
            <a:r>
              <a:rPr sz="2700" spc="-855" baseline="1543" dirty="0">
                <a:latin typeface="Calibri"/>
                <a:cs typeface="Calibri"/>
              </a:rPr>
              <a:t>k</a:t>
            </a:r>
            <a:r>
              <a:rPr sz="1800" spc="-570" dirty="0">
                <a:latin typeface="Calibri"/>
                <a:cs typeface="Calibri"/>
              </a:rPr>
              <a:t>am</a:t>
            </a:r>
            <a:r>
              <a:rPr sz="2700" spc="-855" baseline="1543" dirty="0">
                <a:latin typeface="Calibri"/>
                <a:cs typeface="Calibri"/>
              </a:rPr>
              <a:t>in</a:t>
            </a:r>
            <a:r>
              <a:rPr sz="1800" spc="-570" dirty="0">
                <a:latin typeface="Calibri"/>
                <a:cs typeface="Calibri"/>
              </a:rPr>
              <a:t>dm</a:t>
            </a:r>
            <a:r>
              <a:rPr sz="2700" spc="-855" baseline="1543" dirty="0">
                <a:latin typeface="Calibri"/>
                <a:cs typeface="Calibri"/>
              </a:rPr>
              <a:t>g</a:t>
            </a:r>
            <a:r>
              <a:rPr sz="1800" spc="-570" dirty="0">
                <a:latin typeface="Calibri"/>
                <a:cs typeface="Calibri"/>
              </a:rPr>
              <a:t>y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2700" spc="-577" baseline="1543" dirty="0">
                <a:latin typeface="Calibri"/>
                <a:cs typeface="Calibri"/>
              </a:rPr>
              <a:t>f</a:t>
            </a:r>
            <a:r>
              <a:rPr sz="1800" spc="-385" dirty="0">
                <a:latin typeface="Calibri"/>
                <a:cs typeface="Calibri"/>
              </a:rPr>
              <a:t>ti</a:t>
            </a:r>
            <a:r>
              <a:rPr sz="2700" spc="-577" baseline="1543" dirty="0">
                <a:latin typeface="Calibri"/>
                <a:cs typeface="Calibri"/>
              </a:rPr>
              <a:t>o</a:t>
            </a:r>
            <a:r>
              <a:rPr sz="1800" spc="-385" dirty="0">
                <a:latin typeface="Calibri"/>
                <a:cs typeface="Calibri"/>
              </a:rPr>
              <a:t>to</a:t>
            </a:r>
            <a:r>
              <a:rPr sz="2700" spc="-577" baseline="1543" dirty="0">
                <a:latin typeface="Calibri"/>
                <a:cs typeface="Calibri"/>
              </a:rPr>
              <a:t>r</a:t>
            </a:r>
            <a:r>
              <a:rPr sz="1800" spc="-385" dirty="0">
                <a:latin typeface="Calibri"/>
                <a:cs typeface="Calibri"/>
              </a:rPr>
              <a:t>d</a:t>
            </a:r>
            <a:r>
              <a:rPr sz="2700" spc="-577" baseline="1543" dirty="0">
                <a:latin typeface="Calibri"/>
                <a:cs typeface="Calibri"/>
              </a:rPr>
              <a:t>r</a:t>
            </a:r>
            <a:r>
              <a:rPr sz="1800" spc="-385" dirty="0">
                <a:latin typeface="Calibri"/>
                <a:cs typeface="Calibri"/>
              </a:rPr>
              <a:t>o</a:t>
            </a:r>
            <a:r>
              <a:rPr sz="2700" spc="-577" baseline="1543" dirty="0">
                <a:latin typeface="Calibri"/>
                <a:cs typeface="Calibri"/>
              </a:rPr>
              <a:t>e</a:t>
            </a:r>
            <a:r>
              <a:rPr sz="1800" spc="-385" dirty="0">
                <a:latin typeface="Calibri"/>
                <a:cs typeface="Calibri"/>
              </a:rPr>
              <a:t>n</a:t>
            </a:r>
            <a:r>
              <a:rPr sz="2700" spc="-577" baseline="1543" dirty="0">
                <a:latin typeface="Calibri"/>
                <a:cs typeface="Calibri"/>
              </a:rPr>
              <a:t>a</a:t>
            </a:r>
            <a:r>
              <a:rPr sz="1800" spc="-385" dirty="0">
                <a:latin typeface="Calibri"/>
                <a:cs typeface="Calibri"/>
              </a:rPr>
              <a:t>e</a:t>
            </a:r>
            <a:r>
              <a:rPr sz="2700" spc="-577" baseline="1543" dirty="0">
                <a:latin typeface="Calibri"/>
                <a:cs typeface="Calibri"/>
              </a:rPr>
              <a:t>d</a:t>
            </a:r>
            <a:r>
              <a:rPr sz="1800" spc="-385" dirty="0">
                <a:latin typeface="Calibri"/>
                <a:cs typeface="Calibri"/>
              </a:rPr>
              <a:t>o</a:t>
            </a:r>
            <a:r>
              <a:rPr sz="2700" spc="-577" baseline="1543" dirty="0">
                <a:latin typeface="Calibri"/>
                <a:cs typeface="Calibri"/>
              </a:rPr>
              <a:t>y</a:t>
            </a:r>
            <a:r>
              <a:rPr sz="1800" spc="-385" dirty="0">
                <a:latin typeface="Calibri"/>
                <a:cs typeface="Calibri"/>
              </a:rPr>
              <a:t>r  </a:t>
            </a:r>
            <a:r>
              <a:rPr sz="1800" spc="-465" dirty="0">
                <a:latin typeface="Calibri"/>
                <a:cs typeface="Calibri"/>
              </a:rPr>
              <a:t>cn</a:t>
            </a:r>
            <a:r>
              <a:rPr sz="2700" spc="-697" baseline="1543" dirty="0">
                <a:latin typeface="Calibri"/>
                <a:cs typeface="Calibri"/>
              </a:rPr>
              <a:t>t</a:t>
            </a:r>
            <a:r>
              <a:rPr sz="1800" spc="-465" dirty="0">
                <a:latin typeface="Calibri"/>
                <a:cs typeface="Calibri"/>
              </a:rPr>
              <a:t>oomt</a:t>
            </a:r>
            <a:r>
              <a:rPr sz="2700" spc="-697" baseline="1543" dirty="0">
                <a:latin typeface="Calibri"/>
                <a:cs typeface="Calibri"/>
              </a:rPr>
              <a:t>co</a:t>
            </a:r>
            <a:r>
              <a:rPr sz="1800" spc="-465" dirty="0">
                <a:latin typeface="Calibri"/>
                <a:cs typeface="Calibri"/>
              </a:rPr>
              <a:t>m</a:t>
            </a:r>
            <a:r>
              <a:rPr sz="2700" spc="-697" baseline="1543" dirty="0">
                <a:latin typeface="Calibri"/>
                <a:cs typeface="Calibri"/>
              </a:rPr>
              <a:t>m</a:t>
            </a:r>
            <a:r>
              <a:rPr sz="1800" spc="-465" dirty="0">
                <a:latin typeface="Calibri"/>
                <a:cs typeface="Calibri"/>
              </a:rPr>
              <a:t>it</a:t>
            </a:r>
            <a:r>
              <a:rPr sz="2700" spc="-697" baseline="1543" dirty="0">
                <a:latin typeface="Calibri"/>
                <a:cs typeface="Calibri"/>
              </a:rPr>
              <a:t>m</a:t>
            </a:r>
            <a:r>
              <a:rPr sz="1800" spc="-465" dirty="0">
                <a:latin typeface="Calibri"/>
                <a:cs typeface="Calibri"/>
              </a:rPr>
              <a:t>o</a:t>
            </a:r>
            <a:r>
              <a:rPr sz="2700" spc="-697" baseline="1543" dirty="0">
                <a:latin typeface="Calibri"/>
                <a:cs typeface="Calibri"/>
              </a:rPr>
              <a:t>i</a:t>
            </a:r>
            <a:r>
              <a:rPr sz="1800" spc="-465" dirty="0">
                <a:latin typeface="Calibri"/>
                <a:cs typeface="Calibri"/>
              </a:rPr>
              <a:t>r</a:t>
            </a:r>
            <a:r>
              <a:rPr sz="2700" spc="-697" baseline="1543" dirty="0">
                <a:latin typeface="Calibri"/>
                <a:cs typeface="Calibri"/>
              </a:rPr>
              <a:t>t</a:t>
            </a:r>
            <a:r>
              <a:rPr sz="2700" baseline="154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70574" y="7016718"/>
            <a:ext cx="2724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4776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>
                <a:solidFill>
                  <a:srgbClr val="000000"/>
                </a:solidFill>
              </a:rPr>
              <a:t>Two </a:t>
            </a:r>
            <a:r>
              <a:rPr sz="4400" dirty="0">
                <a:solidFill>
                  <a:srgbClr val="000000"/>
                </a:solidFill>
              </a:rPr>
              <a:t>phase </a:t>
            </a:r>
            <a:r>
              <a:rPr sz="4400" spc="-10" dirty="0">
                <a:solidFill>
                  <a:srgbClr val="000000"/>
                </a:solidFill>
              </a:rPr>
              <a:t>commit</a:t>
            </a:r>
            <a:r>
              <a:rPr sz="4400" spc="-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574" y="7016718"/>
            <a:ext cx="2724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320479"/>
            <a:ext cx="8605520" cy="396494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Commit </a:t>
            </a:r>
            <a:r>
              <a:rPr sz="2400" spc="-10" dirty="0">
                <a:latin typeface="Calibri"/>
                <a:cs typeface="Calibri"/>
              </a:rPr>
              <a:t>Request </a:t>
            </a:r>
            <a:r>
              <a:rPr sz="2400" spc="-5" dirty="0">
                <a:latin typeface="Calibri"/>
                <a:cs typeface="Calibri"/>
              </a:rPr>
              <a:t>Phase (Obtaining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Decision)</a:t>
            </a:r>
            <a:endParaRPr sz="2400">
              <a:latin typeface="Calibri"/>
              <a:cs typeface="Calibri"/>
            </a:endParaRPr>
          </a:p>
          <a:p>
            <a:pPr marL="756285" marR="5715" lvl="1" indent="-287020">
              <a:lnSpc>
                <a:spcPct val="100000"/>
              </a:lnSpc>
              <a:spcBef>
                <a:spcPts val="930"/>
              </a:spcBef>
              <a:buClr>
                <a:srgbClr val="0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After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each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slave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has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locally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completed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its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sends 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“DONE” 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message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controlling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controlling</a:t>
            </a:r>
            <a:r>
              <a:rPr sz="2000" b="1" spc="10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site</a:t>
            </a:r>
            <a:r>
              <a:rPr sz="2000" b="1" spc="12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has</a:t>
            </a:r>
            <a:r>
              <a:rPr sz="2000" b="1" spc="114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received</a:t>
            </a:r>
            <a:r>
              <a:rPr sz="2000" b="1" spc="1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“DONE”</a:t>
            </a:r>
            <a:r>
              <a:rPr sz="2000" b="1" spc="10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message</a:t>
            </a:r>
            <a:r>
              <a:rPr sz="2000" b="1" spc="12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slaves,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sends 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“Prepare” (prepare to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commit) message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slaves.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slaves vote </a:t>
            </a:r>
            <a:r>
              <a:rPr sz="2000" dirty="0">
                <a:latin typeface="Calibri"/>
                <a:cs typeface="Calibri"/>
              </a:rPr>
              <a:t>on </a:t>
            </a:r>
            <a:r>
              <a:rPr sz="2000" spc="-5" dirty="0">
                <a:latin typeface="Calibri"/>
                <a:cs typeface="Calibri"/>
              </a:rPr>
              <a:t>whether </a:t>
            </a:r>
            <a:r>
              <a:rPr sz="2000" dirty="0">
                <a:latin typeface="Calibri"/>
                <a:cs typeface="Calibri"/>
              </a:rPr>
              <a:t>they </a:t>
            </a:r>
            <a:r>
              <a:rPr sz="2000" spc="-10" dirty="0">
                <a:latin typeface="Calibri"/>
                <a:cs typeface="Calibri"/>
              </a:rPr>
              <a:t>still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want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commit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or</a:t>
            </a:r>
            <a:r>
              <a:rPr sz="2000" b="1" spc="-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If a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slave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wants to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commit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it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sends a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“Ready”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message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slave that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does not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want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commit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sends a “Not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Ready”</a:t>
            </a:r>
            <a:r>
              <a:rPr sz="2000" b="1" spc="-8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message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2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happen when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slave </a:t>
            </a:r>
            <a:r>
              <a:rPr sz="2000" dirty="0">
                <a:latin typeface="Calibri"/>
                <a:cs typeface="Calibri"/>
              </a:rPr>
              <a:t>has </a:t>
            </a:r>
            <a:r>
              <a:rPr sz="2000" spc="-5" dirty="0">
                <a:latin typeface="Calibri"/>
                <a:cs typeface="Calibri"/>
              </a:rPr>
              <a:t>conflicting </a:t>
            </a:r>
            <a:r>
              <a:rPr sz="2000" spc="-10" dirty="0">
                <a:latin typeface="Calibri"/>
                <a:cs typeface="Calibri"/>
              </a:rPr>
              <a:t>concurrent </a:t>
            </a:r>
            <a:r>
              <a:rPr sz="2000" spc="-5" dirty="0">
                <a:latin typeface="Calibri"/>
                <a:cs typeface="Calibri"/>
              </a:rPr>
              <a:t>transactions </a:t>
            </a:r>
            <a:r>
              <a:rPr sz="2000" spc="-10" dirty="0">
                <a:latin typeface="Calibri"/>
                <a:cs typeface="Calibri"/>
              </a:rPr>
              <a:t>or  there </a:t>
            </a:r>
            <a:r>
              <a:rPr sz="2000" dirty="0">
                <a:latin typeface="Calibri"/>
                <a:cs typeface="Calibri"/>
              </a:rPr>
              <a:t>is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timeout.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4776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>
                <a:solidFill>
                  <a:srgbClr val="000000"/>
                </a:solidFill>
              </a:rPr>
              <a:t>Two </a:t>
            </a:r>
            <a:r>
              <a:rPr sz="4400" dirty="0">
                <a:solidFill>
                  <a:srgbClr val="000000"/>
                </a:solidFill>
              </a:rPr>
              <a:t>phase </a:t>
            </a:r>
            <a:r>
              <a:rPr sz="4400" spc="-10" dirty="0">
                <a:solidFill>
                  <a:srgbClr val="000000"/>
                </a:solidFill>
              </a:rPr>
              <a:t>commit</a:t>
            </a:r>
            <a:r>
              <a:rPr sz="4400" spc="-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574" y="7016718"/>
            <a:ext cx="2724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332672"/>
            <a:ext cx="8605520" cy="317500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1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Commit Phase </a:t>
            </a:r>
            <a:r>
              <a:rPr sz="2400" spc="-15" dirty="0">
                <a:latin typeface="Calibri"/>
                <a:cs typeface="Calibri"/>
              </a:rPr>
              <a:t>(Performing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Decision)</a:t>
            </a:r>
            <a:endParaRPr sz="2400">
              <a:latin typeface="Calibri"/>
              <a:cs typeface="Calibri"/>
            </a:endParaRPr>
          </a:p>
          <a:p>
            <a:pPr marL="645160" marR="5715" lvl="1" indent="-457200">
              <a:lnSpc>
                <a:spcPct val="100000"/>
              </a:lnSpc>
              <a:spcBef>
                <a:spcPts val="919"/>
              </a:spcBef>
              <a:buAutoNum type="arabicParenR"/>
              <a:tabLst>
                <a:tab pos="645160" algn="l"/>
                <a:tab pos="645795" algn="l"/>
              </a:tabLst>
            </a:pPr>
            <a:r>
              <a:rPr sz="2200" spc="-10" dirty="0">
                <a:latin typeface="Calibri"/>
                <a:cs typeface="Calibri"/>
              </a:rPr>
              <a:t>After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b="1" spc="-10" dirty="0">
                <a:solidFill>
                  <a:srgbClr val="BF0000"/>
                </a:solidFill>
                <a:latin typeface="Calibri"/>
                <a:cs typeface="Calibri"/>
              </a:rPr>
              <a:t>controlling site </a:t>
            </a:r>
            <a:r>
              <a:rPr sz="2200" b="1" dirty="0">
                <a:solidFill>
                  <a:srgbClr val="BF0000"/>
                </a:solidFill>
                <a:latin typeface="Calibri"/>
                <a:cs typeface="Calibri"/>
              </a:rPr>
              <a:t>has </a:t>
            </a:r>
            <a:r>
              <a:rPr sz="2200" b="1" spc="-10" dirty="0">
                <a:solidFill>
                  <a:srgbClr val="BF0000"/>
                </a:solidFill>
                <a:latin typeface="Calibri"/>
                <a:cs typeface="Calibri"/>
              </a:rPr>
              <a:t>received </a:t>
            </a:r>
            <a:r>
              <a:rPr sz="2200" b="1" dirty="0">
                <a:solidFill>
                  <a:srgbClr val="BF0000"/>
                </a:solidFill>
                <a:latin typeface="Calibri"/>
                <a:cs typeface="Calibri"/>
              </a:rPr>
              <a:t>“Ready” </a:t>
            </a:r>
            <a:r>
              <a:rPr sz="2200" b="1" spc="-10" dirty="0">
                <a:solidFill>
                  <a:srgbClr val="BF0000"/>
                </a:solidFill>
                <a:latin typeface="Calibri"/>
                <a:cs typeface="Calibri"/>
              </a:rPr>
              <a:t>message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all the  </a:t>
            </a:r>
            <a:r>
              <a:rPr sz="2200" spc="-10" dirty="0">
                <a:latin typeface="Calibri"/>
                <a:cs typeface="Calibri"/>
              </a:rPr>
              <a:t>slaves:</a:t>
            </a:r>
            <a:endParaRPr sz="2200">
              <a:latin typeface="Calibri"/>
              <a:cs typeface="Calibri"/>
            </a:endParaRPr>
          </a:p>
          <a:p>
            <a:pPr marL="756285" lvl="2" indent="-28702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controlling site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sends 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“Global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Commit”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message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slaves.</a:t>
            </a:r>
            <a:endParaRPr sz="2000">
              <a:latin typeface="Calibri"/>
              <a:cs typeface="Calibri"/>
            </a:endParaRPr>
          </a:p>
          <a:p>
            <a:pPr marL="756285" marR="5080" lvl="2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slaves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commit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transaction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send a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“Commit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ACK” </a:t>
            </a:r>
            <a:r>
              <a:rPr sz="2000" spc="-5" dirty="0">
                <a:latin typeface="Calibri"/>
                <a:cs typeface="Calibri"/>
              </a:rPr>
              <a:t>message </a:t>
            </a:r>
            <a:r>
              <a:rPr sz="2000" spc="-15" dirty="0">
                <a:latin typeface="Calibri"/>
                <a:cs typeface="Calibri"/>
              </a:rPr>
              <a:t>to 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controlling site.</a:t>
            </a:r>
            <a:endParaRPr sz="2000">
              <a:latin typeface="Calibri"/>
              <a:cs typeface="Calibri"/>
            </a:endParaRPr>
          </a:p>
          <a:p>
            <a:pPr marL="756285" marR="5715" lvl="2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controlling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site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receives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“Commit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ACK” </a:t>
            </a:r>
            <a:r>
              <a:rPr sz="2000" spc="-5" dirty="0">
                <a:latin typeface="Calibri"/>
                <a:cs typeface="Calibri"/>
              </a:rPr>
              <a:t>message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from all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the 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slaves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considers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as</a:t>
            </a:r>
            <a:r>
              <a:rPr sz="2000" b="1" spc="-4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committed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4776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>
                <a:solidFill>
                  <a:srgbClr val="000000"/>
                </a:solidFill>
              </a:rPr>
              <a:t>Two </a:t>
            </a:r>
            <a:r>
              <a:rPr sz="4400" dirty="0">
                <a:solidFill>
                  <a:srgbClr val="000000"/>
                </a:solidFill>
              </a:rPr>
              <a:t>phase </a:t>
            </a:r>
            <a:r>
              <a:rPr sz="4400" spc="-10" dirty="0">
                <a:solidFill>
                  <a:srgbClr val="000000"/>
                </a:solidFill>
              </a:rPr>
              <a:t>commit</a:t>
            </a:r>
            <a:r>
              <a:rPr sz="4400" spc="-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574" y="7016718"/>
            <a:ext cx="2724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332672"/>
            <a:ext cx="8605520" cy="317500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1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Commit Phase </a:t>
            </a:r>
            <a:r>
              <a:rPr sz="2400" spc="-15" dirty="0">
                <a:latin typeface="Calibri"/>
                <a:cs typeface="Calibri"/>
              </a:rPr>
              <a:t>(Performing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Decision)</a:t>
            </a:r>
            <a:endParaRPr sz="2400">
              <a:latin typeface="Calibri"/>
              <a:cs typeface="Calibri"/>
            </a:endParaRPr>
          </a:p>
          <a:p>
            <a:pPr marL="645160" lvl="1" indent="-457834">
              <a:lnSpc>
                <a:spcPct val="100000"/>
              </a:lnSpc>
              <a:spcBef>
                <a:spcPts val="919"/>
              </a:spcBef>
              <a:buAutoNum type="arabicParenR" startAt="2"/>
              <a:tabLst>
                <a:tab pos="645160" algn="l"/>
                <a:tab pos="645795" algn="l"/>
              </a:tabLst>
            </a:pPr>
            <a:r>
              <a:rPr sz="2200" spc="-10" dirty="0">
                <a:latin typeface="Calibri"/>
                <a:cs typeface="Calibri"/>
              </a:rPr>
              <a:t>After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BF0000"/>
                </a:solidFill>
                <a:latin typeface="Calibri"/>
                <a:cs typeface="Calibri"/>
              </a:rPr>
              <a:t>controlling</a:t>
            </a:r>
            <a:r>
              <a:rPr sz="2200" b="1" spc="7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BF0000"/>
                </a:solidFill>
                <a:latin typeface="Calibri"/>
                <a:cs typeface="Calibri"/>
              </a:rPr>
              <a:t>site</a:t>
            </a:r>
            <a:r>
              <a:rPr sz="2200" b="1" spc="7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BF0000"/>
                </a:solidFill>
                <a:latin typeface="Calibri"/>
                <a:cs typeface="Calibri"/>
              </a:rPr>
              <a:t>has</a:t>
            </a:r>
            <a:r>
              <a:rPr sz="2200" b="1" spc="8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BF0000"/>
                </a:solidFill>
                <a:latin typeface="Calibri"/>
                <a:cs typeface="Calibri"/>
              </a:rPr>
              <a:t>received</a:t>
            </a:r>
            <a:r>
              <a:rPr sz="2200" b="1" spc="6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2200" b="1" spc="7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BF0000"/>
                </a:solidFill>
                <a:latin typeface="Calibri"/>
                <a:cs typeface="Calibri"/>
              </a:rPr>
              <a:t>first</a:t>
            </a:r>
            <a:r>
              <a:rPr sz="2200" b="1" spc="6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BF0000"/>
                </a:solidFill>
                <a:latin typeface="Calibri"/>
                <a:cs typeface="Calibri"/>
              </a:rPr>
              <a:t>“Not</a:t>
            </a:r>
            <a:r>
              <a:rPr sz="2200" b="1" spc="9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BF0000"/>
                </a:solidFill>
                <a:latin typeface="Calibri"/>
                <a:cs typeface="Calibri"/>
              </a:rPr>
              <a:t>Ready”</a:t>
            </a:r>
            <a:r>
              <a:rPr sz="2200" b="1" spc="4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BF0000"/>
                </a:solidFill>
                <a:latin typeface="Calibri"/>
                <a:cs typeface="Calibri"/>
              </a:rPr>
              <a:t>message</a:t>
            </a:r>
            <a:endParaRPr sz="2200">
              <a:latin typeface="Calibri"/>
              <a:cs typeface="Calibri"/>
            </a:endParaRPr>
          </a:p>
          <a:p>
            <a:pPr marL="64516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15" dirty="0">
                <a:latin typeface="Calibri"/>
                <a:cs typeface="Calibri"/>
              </a:rPr>
              <a:t>any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slave:</a:t>
            </a:r>
            <a:endParaRPr sz="2200">
              <a:latin typeface="Calibri"/>
              <a:cs typeface="Calibri"/>
            </a:endParaRPr>
          </a:p>
          <a:p>
            <a:pPr marL="756285" lvl="2" indent="-28702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controlling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site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sends a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“Global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Abort”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message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slaves.</a:t>
            </a:r>
            <a:endParaRPr sz="2000">
              <a:latin typeface="Calibri"/>
              <a:cs typeface="Calibri"/>
            </a:endParaRPr>
          </a:p>
          <a:p>
            <a:pPr marL="756285" marR="6985" lvl="2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slaves abort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transaction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send a </a:t>
            </a:r>
            <a:r>
              <a:rPr sz="2000" b="1" spc="-30" dirty="0">
                <a:solidFill>
                  <a:srgbClr val="BF0000"/>
                </a:solidFill>
                <a:latin typeface="Calibri"/>
                <a:cs typeface="Calibri"/>
              </a:rPr>
              <a:t>“Abort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ACK” </a:t>
            </a:r>
            <a:r>
              <a:rPr sz="2000" spc="-5" dirty="0">
                <a:latin typeface="Calibri"/>
                <a:cs typeface="Calibri"/>
              </a:rPr>
              <a:t>message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 </a:t>
            </a:r>
            <a:r>
              <a:rPr sz="2000" spc="-10" dirty="0">
                <a:latin typeface="Calibri"/>
                <a:cs typeface="Calibri"/>
              </a:rPr>
              <a:t>controlling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site.</a:t>
            </a:r>
            <a:endParaRPr sz="2000">
              <a:latin typeface="Calibri"/>
              <a:cs typeface="Calibri"/>
            </a:endParaRPr>
          </a:p>
          <a:p>
            <a:pPr marL="756285" marR="5080" lvl="2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  <a:tab pos="4718685" algn="l"/>
              </a:tabLst>
            </a:pPr>
            <a:r>
              <a:rPr sz="2000" spc="-5" dirty="0">
                <a:latin typeface="Calibri"/>
                <a:cs typeface="Calibri"/>
              </a:rPr>
              <a:t>When  </a:t>
            </a:r>
            <a:r>
              <a:rPr sz="2000" spc="5" dirty="0">
                <a:latin typeface="Calibri"/>
                <a:cs typeface="Calibri"/>
              </a:rPr>
              <a:t>the 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controlling </a:t>
            </a:r>
            <a:r>
              <a:rPr sz="2000" b="1" spc="29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site </a:t>
            </a:r>
            <a:r>
              <a:rPr sz="2000" b="1" spc="114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receives	</a:t>
            </a:r>
            <a:r>
              <a:rPr sz="2000" b="1" spc="-30" dirty="0">
                <a:solidFill>
                  <a:srgbClr val="BF0000"/>
                </a:solidFill>
                <a:latin typeface="Calibri"/>
                <a:cs typeface="Calibri"/>
              </a:rPr>
              <a:t>“Abort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ACK” </a:t>
            </a:r>
            <a:r>
              <a:rPr sz="2000" spc="-5" dirty="0">
                <a:latin typeface="Calibri"/>
                <a:cs typeface="Calibri"/>
              </a:rPr>
              <a:t>message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from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all the 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slave</a:t>
            </a:r>
            <a:r>
              <a:rPr sz="2000" spc="-10" dirty="0">
                <a:latin typeface="Calibri"/>
                <a:cs typeface="Calibri"/>
              </a:rPr>
              <a:t>s,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considers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as</a:t>
            </a:r>
            <a:r>
              <a:rPr sz="2000" b="1" spc="2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aborted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334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Database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recovery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574" y="7016718"/>
            <a:ext cx="258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5520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There are many situations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may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not reach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commit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or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abort</a:t>
            </a:r>
            <a:r>
              <a:rPr sz="2400" b="1" spc="-5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point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25"/>
              </a:spcBef>
              <a:buClr>
                <a:srgbClr val="0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Operating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system crash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DBMS</a:t>
            </a:r>
            <a:r>
              <a:rPr sz="2000" b="1" spc="-2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crash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System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might lose power (power</a:t>
            </a:r>
            <a:r>
              <a:rPr sz="2000" b="1" spc="-7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failure)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Disk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may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fail 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spc="-5" dirty="0">
                <a:latin typeface="Calibri"/>
                <a:cs typeface="Calibri"/>
              </a:rPr>
              <a:t>other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hardware may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fail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(disk/hardware</a:t>
            </a:r>
            <a:r>
              <a:rPr sz="2000" b="1" spc="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failure)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Human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 error</a:t>
            </a:r>
            <a:endParaRPr sz="2000">
              <a:latin typeface="Calibri"/>
              <a:cs typeface="Calibri"/>
            </a:endParaRPr>
          </a:p>
          <a:p>
            <a:pPr marL="354965" marR="6985" indent="-342900">
              <a:lnSpc>
                <a:spcPct val="100000"/>
              </a:lnSpc>
              <a:spcBef>
                <a:spcPts val="875"/>
              </a:spcBef>
              <a:buFont typeface="Wingdings"/>
              <a:buChar char=""/>
              <a:tabLst>
                <a:tab pos="354965" algn="l"/>
                <a:tab pos="355600" algn="l"/>
                <a:tab pos="735965" algn="l"/>
                <a:tab pos="1321435" algn="l"/>
                <a:tab pos="1717675" algn="l"/>
                <a:tab pos="2613660" algn="l"/>
                <a:tab pos="4037329" algn="l"/>
                <a:tab pos="4728845" algn="l"/>
                <a:tab pos="5104130" algn="l"/>
                <a:tab pos="5664835" algn="l"/>
                <a:tab pos="6932930" algn="l"/>
                <a:tab pos="7597140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a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a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	in	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	m</a:t>
            </a:r>
            <a:r>
              <a:rPr sz="2400" spc="-7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me  </a:t>
            </a:r>
            <a:r>
              <a:rPr sz="2400" spc="-10" dirty="0">
                <a:latin typeface="Calibri"/>
                <a:cs typeface="Calibri"/>
              </a:rPr>
              <a:t>inconsistent 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lost.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442" y="1289305"/>
            <a:ext cx="5853430" cy="13493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b="1" spc="-20" dirty="0">
                <a:latin typeface="Calibri"/>
                <a:cs typeface="Calibri"/>
              </a:rPr>
              <a:t>Atomicity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  <a:tab pos="1390015" algn="l"/>
                <a:tab pos="2612390" algn="l"/>
                <a:tab pos="3477895" algn="l"/>
                <a:tab pos="4124325" algn="l"/>
                <a:tab pos="4408805" algn="l"/>
              </a:tabLst>
            </a:pP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is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a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must be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treated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as an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atomic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unit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3577" y="2613216"/>
            <a:ext cx="539559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>
              <a:lnSpc>
                <a:spcPct val="100000"/>
              </a:lnSpc>
              <a:spcBef>
                <a:spcPts val="100"/>
              </a:spcBef>
              <a:tabLst>
                <a:tab pos="802005" algn="l"/>
                <a:tab pos="1798320" algn="l"/>
                <a:tab pos="2334895" algn="l"/>
                <a:tab pos="2834640" algn="l"/>
                <a:tab pos="3374390" algn="l"/>
                <a:tab pos="4971415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r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l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f	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p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spc="-65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 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executed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or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none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Either transaction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execute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0% or</a:t>
            </a:r>
            <a:r>
              <a:rPr sz="2400" b="1" spc="-7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100%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299085" algn="l"/>
                <a:tab pos="299720" algn="l"/>
                <a:tab pos="841375" algn="l"/>
                <a:tab pos="2106295" algn="l"/>
                <a:tab pos="3301365" algn="l"/>
                <a:tab pos="3590925" algn="l"/>
                <a:tab pos="5123815" algn="l"/>
              </a:tabLst>
            </a:pP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	a	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577" y="4222491"/>
            <a:ext cx="539559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Rs. </a:t>
            </a:r>
            <a:r>
              <a:rPr sz="2400" spc="-10" dirty="0">
                <a:latin typeface="Calibri"/>
                <a:cs typeface="Calibri"/>
              </a:rPr>
              <a:t>50 from account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to  </a:t>
            </a:r>
            <a:r>
              <a:rPr sz="2400" spc="-10" dirty="0">
                <a:latin typeface="Calibri"/>
                <a:cs typeface="Calibri"/>
              </a:rPr>
              <a:t>account </a:t>
            </a:r>
            <a:r>
              <a:rPr sz="2400" spc="-5" dirty="0">
                <a:latin typeface="Calibri"/>
                <a:cs typeface="Calibri"/>
              </a:rPr>
              <a:t>B.</a:t>
            </a:r>
            <a:endParaRPr sz="2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In this </a:t>
            </a:r>
            <a:r>
              <a:rPr sz="2400" spc="-10" dirty="0">
                <a:latin typeface="Calibri"/>
                <a:cs typeface="Calibri"/>
              </a:rPr>
              <a:t>transaction,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Rs. </a:t>
            </a:r>
            <a:r>
              <a:rPr sz="2400" dirty="0">
                <a:latin typeface="Calibri"/>
                <a:cs typeface="Calibri"/>
              </a:rPr>
              <a:t>50 is </a:t>
            </a:r>
            <a:r>
              <a:rPr sz="2400" spc="-5" dirty="0">
                <a:latin typeface="Calibri"/>
                <a:cs typeface="Calibri"/>
              </a:rPr>
              <a:t>deducted 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0" dirty="0">
                <a:latin typeface="Calibri"/>
                <a:cs typeface="Calibri"/>
              </a:rPr>
              <a:t>account </a:t>
            </a:r>
            <a:r>
              <a:rPr sz="2400" dirty="0">
                <a:latin typeface="Calibri"/>
                <a:cs typeface="Calibri"/>
              </a:rPr>
              <a:t>A then </a:t>
            </a:r>
            <a:r>
              <a:rPr sz="2400" spc="1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must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added </a:t>
            </a:r>
            <a:r>
              <a:rPr sz="2400" spc="-10" dirty="0">
                <a:latin typeface="Calibri"/>
                <a:cs typeface="Calibri"/>
              </a:rPr>
              <a:t>to  account </a:t>
            </a:r>
            <a:r>
              <a:rPr sz="2400" spc="-5" dirty="0">
                <a:latin typeface="Calibri"/>
                <a:cs typeface="Calibri"/>
              </a:rPr>
              <a:t>B.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9789" y="3433162"/>
            <a:ext cx="1184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read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7037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ACID </a:t>
            </a:r>
            <a:r>
              <a:rPr sz="4400" spc="-10" dirty="0">
                <a:solidFill>
                  <a:srgbClr val="000000"/>
                </a:solidFill>
              </a:rPr>
              <a:t>properties </a:t>
            </a:r>
            <a:r>
              <a:rPr sz="4400" spc="5" dirty="0">
                <a:solidFill>
                  <a:srgbClr val="000000"/>
                </a:solidFill>
              </a:rPr>
              <a:t>of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transaction</a:t>
            </a:r>
            <a:endParaRPr sz="4400"/>
          </a:p>
        </p:txBody>
      </p:sp>
      <p:sp>
        <p:nvSpPr>
          <p:cNvPr id="10" name="object 10"/>
          <p:cNvSpPr/>
          <p:nvPr/>
        </p:nvSpPr>
        <p:spPr>
          <a:xfrm>
            <a:off x="7818119" y="1588008"/>
            <a:ext cx="558165" cy="394970"/>
          </a:xfrm>
          <a:custGeom>
            <a:avLst/>
            <a:gdLst/>
            <a:ahLst/>
            <a:cxnLst/>
            <a:rect l="l" t="t" r="r" b="b"/>
            <a:pathLst>
              <a:path w="558165" h="394969">
                <a:moveTo>
                  <a:pt x="553212" y="394716"/>
                </a:moveTo>
                <a:lnTo>
                  <a:pt x="4572" y="394716"/>
                </a:lnTo>
                <a:lnTo>
                  <a:pt x="0" y="388620"/>
                </a:lnTo>
                <a:lnTo>
                  <a:pt x="0" y="6096"/>
                </a:lnTo>
                <a:lnTo>
                  <a:pt x="4572" y="0"/>
                </a:lnTo>
                <a:lnTo>
                  <a:pt x="553212" y="0"/>
                </a:lnTo>
                <a:lnTo>
                  <a:pt x="557784" y="6096"/>
                </a:lnTo>
                <a:lnTo>
                  <a:pt x="557784" y="12192"/>
                </a:lnTo>
                <a:lnTo>
                  <a:pt x="24384" y="12192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368808"/>
                </a:lnTo>
                <a:lnTo>
                  <a:pt x="12192" y="368808"/>
                </a:lnTo>
                <a:lnTo>
                  <a:pt x="24384" y="382524"/>
                </a:lnTo>
                <a:lnTo>
                  <a:pt x="557784" y="382524"/>
                </a:lnTo>
                <a:lnTo>
                  <a:pt x="557784" y="388620"/>
                </a:lnTo>
                <a:lnTo>
                  <a:pt x="553212" y="394716"/>
                </a:lnTo>
                <a:close/>
              </a:path>
              <a:path w="558165" h="394969">
                <a:moveTo>
                  <a:pt x="24384" y="25908"/>
                </a:moveTo>
                <a:lnTo>
                  <a:pt x="12192" y="25908"/>
                </a:lnTo>
                <a:lnTo>
                  <a:pt x="24384" y="12192"/>
                </a:lnTo>
                <a:lnTo>
                  <a:pt x="24384" y="25908"/>
                </a:lnTo>
                <a:close/>
              </a:path>
              <a:path w="558165" h="394969">
                <a:moveTo>
                  <a:pt x="533400" y="25908"/>
                </a:moveTo>
                <a:lnTo>
                  <a:pt x="24384" y="25908"/>
                </a:lnTo>
                <a:lnTo>
                  <a:pt x="24384" y="12192"/>
                </a:lnTo>
                <a:lnTo>
                  <a:pt x="533400" y="12192"/>
                </a:lnTo>
                <a:lnTo>
                  <a:pt x="533400" y="25908"/>
                </a:lnTo>
                <a:close/>
              </a:path>
              <a:path w="558165" h="394969">
                <a:moveTo>
                  <a:pt x="533400" y="382524"/>
                </a:moveTo>
                <a:lnTo>
                  <a:pt x="533400" y="12192"/>
                </a:lnTo>
                <a:lnTo>
                  <a:pt x="545592" y="25908"/>
                </a:lnTo>
                <a:lnTo>
                  <a:pt x="557784" y="25908"/>
                </a:lnTo>
                <a:lnTo>
                  <a:pt x="557784" y="368808"/>
                </a:lnTo>
                <a:lnTo>
                  <a:pt x="545592" y="368808"/>
                </a:lnTo>
                <a:lnTo>
                  <a:pt x="533400" y="382524"/>
                </a:lnTo>
                <a:close/>
              </a:path>
              <a:path w="558165" h="394969">
                <a:moveTo>
                  <a:pt x="557784" y="25908"/>
                </a:moveTo>
                <a:lnTo>
                  <a:pt x="545592" y="25908"/>
                </a:lnTo>
                <a:lnTo>
                  <a:pt x="533400" y="12192"/>
                </a:lnTo>
                <a:lnTo>
                  <a:pt x="557784" y="12192"/>
                </a:lnTo>
                <a:lnTo>
                  <a:pt x="557784" y="25908"/>
                </a:lnTo>
                <a:close/>
              </a:path>
              <a:path w="558165" h="394969">
                <a:moveTo>
                  <a:pt x="24384" y="382524"/>
                </a:moveTo>
                <a:lnTo>
                  <a:pt x="12192" y="368808"/>
                </a:lnTo>
                <a:lnTo>
                  <a:pt x="24384" y="368808"/>
                </a:lnTo>
                <a:lnTo>
                  <a:pt x="24384" y="382524"/>
                </a:lnTo>
                <a:close/>
              </a:path>
              <a:path w="558165" h="394969">
                <a:moveTo>
                  <a:pt x="533400" y="382524"/>
                </a:moveTo>
                <a:lnTo>
                  <a:pt x="24384" y="382524"/>
                </a:lnTo>
                <a:lnTo>
                  <a:pt x="24384" y="368808"/>
                </a:lnTo>
                <a:lnTo>
                  <a:pt x="533400" y="368808"/>
                </a:lnTo>
                <a:lnTo>
                  <a:pt x="533400" y="382524"/>
                </a:lnTo>
                <a:close/>
              </a:path>
              <a:path w="558165" h="394969">
                <a:moveTo>
                  <a:pt x="557784" y="382524"/>
                </a:moveTo>
                <a:lnTo>
                  <a:pt x="533400" y="382524"/>
                </a:lnTo>
                <a:lnTo>
                  <a:pt x="545592" y="368808"/>
                </a:lnTo>
                <a:lnTo>
                  <a:pt x="557784" y="368808"/>
                </a:lnTo>
                <a:lnTo>
                  <a:pt x="557784" y="38252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99789" y="1617968"/>
            <a:ext cx="1477010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0%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b="1" spc="-15" dirty="0">
                <a:latin typeface="Calibri"/>
                <a:cs typeface="Calibri"/>
              </a:rPr>
              <a:t>read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A = A –</a:t>
            </a:r>
            <a:r>
              <a:rPr sz="2800" spc="-15" dirty="0">
                <a:latin typeface="Calibri"/>
                <a:cs typeface="Calibri"/>
              </a:rPr>
              <a:t> 50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15" dirty="0">
                <a:latin typeface="Calibri"/>
                <a:cs typeface="Calibri"/>
              </a:rPr>
              <a:t>write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93152" y="4940808"/>
            <a:ext cx="807720" cy="394970"/>
          </a:xfrm>
          <a:custGeom>
            <a:avLst/>
            <a:gdLst/>
            <a:ahLst/>
            <a:cxnLst/>
            <a:rect l="l" t="t" r="r" b="b"/>
            <a:pathLst>
              <a:path w="807720" h="394970">
                <a:moveTo>
                  <a:pt x="801624" y="394716"/>
                </a:moveTo>
                <a:lnTo>
                  <a:pt x="6096" y="394716"/>
                </a:lnTo>
                <a:lnTo>
                  <a:pt x="0" y="388620"/>
                </a:lnTo>
                <a:lnTo>
                  <a:pt x="0" y="6096"/>
                </a:lnTo>
                <a:lnTo>
                  <a:pt x="6096" y="0"/>
                </a:lnTo>
                <a:lnTo>
                  <a:pt x="801624" y="0"/>
                </a:lnTo>
                <a:lnTo>
                  <a:pt x="807720" y="6096"/>
                </a:lnTo>
                <a:lnTo>
                  <a:pt x="807720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8"/>
                </a:lnTo>
                <a:lnTo>
                  <a:pt x="25908" y="368808"/>
                </a:lnTo>
                <a:lnTo>
                  <a:pt x="13716" y="368808"/>
                </a:lnTo>
                <a:lnTo>
                  <a:pt x="25908" y="382524"/>
                </a:lnTo>
                <a:lnTo>
                  <a:pt x="807720" y="382524"/>
                </a:lnTo>
                <a:lnTo>
                  <a:pt x="807720" y="388620"/>
                </a:lnTo>
                <a:lnTo>
                  <a:pt x="801624" y="394716"/>
                </a:lnTo>
                <a:close/>
              </a:path>
              <a:path w="807720" h="394970">
                <a:moveTo>
                  <a:pt x="25908" y="25908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807720" h="394970">
                <a:moveTo>
                  <a:pt x="781812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781812" y="12192"/>
                </a:lnTo>
                <a:lnTo>
                  <a:pt x="781812" y="25908"/>
                </a:lnTo>
                <a:close/>
              </a:path>
              <a:path w="807720" h="394970">
                <a:moveTo>
                  <a:pt x="781812" y="382524"/>
                </a:moveTo>
                <a:lnTo>
                  <a:pt x="781812" y="12192"/>
                </a:lnTo>
                <a:lnTo>
                  <a:pt x="794004" y="25908"/>
                </a:lnTo>
                <a:lnTo>
                  <a:pt x="807720" y="25908"/>
                </a:lnTo>
                <a:lnTo>
                  <a:pt x="807720" y="368808"/>
                </a:lnTo>
                <a:lnTo>
                  <a:pt x="794004" y="368808"/>
                </a:lnTo>
                <a:lnTo>
                  <a:pt x="781812" y="382524"/>
                </a:lnTo>
                <a:close/>
              </a:path>
              <a:path w="807720" h="394970">
                <a:moveTo>
                  <a:pt x="807720" y="25908"/>
                </a:moveTo>
                <a:lnTo>
                  <a:pt x="794004" y="25908"/>
                </a:lnTo>
                <a:lnTo>
                  <a:pt x="781812" y="12192"/>
                </a:lnTo>
                <a:lnTo>
                  <a:pt x="807720" y="12192"/>
                </a:lnTo>
                <a:lnTo>
                  <a:pt x="807720" y="25908"/>
                </a:lnTo>
                <a:close/>
              </a:path>
              <a:path w="807720" h="394970">
                <a:moveTo>
                  <a:pt x="25908" y="382524"/>
                </a:moveTo>
                <a:lnTo>
                  <a:pt x="13716" y="368808"/>
                </a:lnTo>
                <a:lnTo>
                  <a:pt x="25908" y="368808"/>
                </a:lnTo>
                <a:lnTo>
                  <a:pt x="25908" y="382524"/>
                </a:lnTo>
                <a:close/>
              </a:path>
              <a:path w="807720" h="394970">
                <a:moveTo>
                  <a:pt x="781812" y="382524"/>
                </a:moveTo>
                <a:lnTo>
                  <a:pt x="25908" y="382524"/>
                </a:lnTo>
                <a:lnTo>
                  <a:pt x="25908" y="368808"/>
                </a:lnTo>
                <a:lnTo>
                  <a:pt x="781812" y="368808"/>
                </a:lnTo>
                <a:lnTo>
                  <a:pt x="781812" y="382524"/>
                </a:lnTo>
                <a:close/>
              </a:path>
              <a:path w="807720" h="394970">
                <a:moveTo>
                  <a:pt x="807720" y="382524"/>
                </a:moveTo>
                <a:lnTo>
                  <a:pt x="781812" y="382524"/>
                </a:lnTo>
                <a:lnTo>
                  <a:pt x="794004" y="368808"/>
                </a:lnTo>
                <a:lnTo>
                  <a:pt x="807720" y="368808"/>
                </a:lnTo>
                <a:lnTo>
                  <a:pt x="807720" y="38252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99789" y="3859275"/>
            <a:ext cx="1452245" cy="14116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Calibri"/>
                <a:cs typeface="Calibri"/>
              </a:rPr>
              <a:t>B = B +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15" dirty="0">
                <a:latin typeface="Calibri"/>
                <a:cs typeface="Calibri"/>
              </a:rPr>
              <a:t>write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(B)</a:t>
            </a:r>
            <a:endParaRPr sz="28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690"/>
              </a:spcBef>
            </a:pPr>
            <a:r>
              <a:rPr sz="1800" spc="-5" dirty="0">
                <a:latin typeface="Calibri"/>
                <a:cs typeface="Calibri"/>
              </a:rPr>
              <a:t>100%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94064" y="3256788"/>
            <a:ext cx="617220" cy="394970"/>
          </a:xfrm>
          <a:custGeom>
            <a:avLst/>
            <a:gdLst/>
            <a:ahLst/>
            <a:cxnLst/>
            <a:rect l="l" t="t" r="r" b="b"/>
            <a:pathLst>
              <a:path w="617220" h="394970">
                <a:moveTo>
                  <a:pt x="611124" y="394716"/>
                </a:moveTo>
                <a:lnTo>
                  <a:pt x="6096" y="394716"/>
                </a:lnTo>
                <a:lnTo>
                  <a:pt x="0" y="388620"/>
                </a:lnTo>
                <a:lnTo>
                  <a:pt x="0" y="4572"/>
                </a:lnTo>
                <a:lnTo>
                  <a:pt x="6096" y="0"/>
                </a:lnTo>
                <a:lnTo>
                  <a:pt x="611124" y="0"/>
                </a:lnTo>
                <a:lnTo>
                  <a:pt x="617220" y="4572"/>
                </a:lnTo>
                <a:lnTo>
                  <a:pt x="617220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368808"/>
                </a:lnTo>
                <a:lnTo>
                  <a:pt x="13716" y="368808"/>
                </a:lnTo>
                <a:lnTo>
                  <a:pt x="25908" y="381000"/>
                </a:lnTo>
                <a:lnTo>
                  <a:pt x="617220" y="381000"/>
                </a:lnTo>
                <a:lnTo>
                  <a:pt x="617220" y="388620"/>
                </a:lnTo>
                <a:lnTo>
                  <a:pt x="611124" y="394716"/>
                </a:lnTo>
                <a:close/>
              </a:path>
              <a:path w="617220" h="394970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617220" h="394970">
                <a:moveTo>
                  <a:pt x="591312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591312" y="12192"/>
                </a:lnTo>
                <a:lnTo>
                  <a:pt x="591312" y="24384"/>
                </a:lnTo>
                <a:close/>
              </a:path>
              <a:path w="617220" h="394970">
                <a:moveTo>
                  <a:pt x="591312" y="381000"/>
                </a:moveTo>
                <a:lnTo>
                  <a:pt x="591312" y="12192"/>
                </a:lnTo>
                <a:lnTo>
                  <a:pt x="603504" y="24384"/>
                </a:lnTo>
                <a:lnTo>
                  <a:pt x="617220" y="24384"/>
                </a:lnTo>
                <a:lnTo>
                  <a:pt x="617220" y="368808"/>
                </a:lnTo>
                <a:lnTo>
                  <a:pt x="603504" y="368808"/>
                </a:lnTo>
                <a:lnTo>
                  <a:pt x="591312" y="381000"/>
                </a:lnTo>
                <a:close/>
              </a:path>
              <a:path w="617220" h="394970">
                <a:moveTo>
                  <a:pt x="617220" y="24384"/>
                </a:moveTo>
                <a:lnTo>
                  <a:pt x="603504" y="24384"/>
                </a:lnTo>
                <a:lnTo>
                  <a:pt x="591312" y="12192"/>
                </a:lnTo>
                <a:lnTo>
                  <a:pt x="617220" y="12192"/>
                </a:lnTo>
                <a:lnTo>
                  <a:pt x="617220" y="24384"/>
                </a:lnTo>
                <a:close/>
              </a:path>
              <a:path w="617220" h="394970">
                <a:moveTo>
                  <a:pt x="25908" y="381000"/>
                </a:moveTo>
                <a:lnTo>
                  <a:pt x="13716" y="368808"/>
                </a:lnTo>
                <a:lnTo>
                  <a:pt x="25908" y="368808"/>
                </a:lnTo>
                <a:lnTo>
                  <a:pt x="25908" y="381000"/>
                </a:lnTo>
                <a:close/>
              </a:path>
              <a:path w="617220" h="394970">
                <a:moveTo>
                  <a:pt x="591312" y="381000"/>
                </a:moveTo>
                <a:lnTo>
                  <a:pt x="25908" y="381000"/>
                </a:lnTo>
                <a:lnTo>
                  <a:pt x="25908" y="368808"/>
                </a:lnTo>
                <a:lnTo>
                  <a:pt x="591312" y="368808"/>
                </a:lnTo>
                <a:lnTo>
                  <a:pt x="591312" y="381000"/>
                </a:lnTo>
                <a:close/>
              </a:path>
              <a:path w="617220" h="394970">
                <a:moveTo>
                  <a:pt x="617220" y="381000"/>
                </a:moveTo>
                <a:lnTo>
                  <a:pt x="591312" y="381000"/>
                </a:lnTo>
                <a:lnTo>
                  <a:pt x="603504" y="368808"/>
                </a:lnTo>
                <a:lnTo>
                  <a:pt x="617220" y="368808"/>
                </a:lnTo>
                <a:lnTo>
                  <a:pt x="617220" y="38100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00262" y="3286699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87156" y="3407664"/>
            <a:ext cx="421005" cy="85725"/>
          </a:xfrm>
          <a:custGeom>
            <a:avLst/>
            <a:gdLst/>
            <a:ahLst/>
            <a:cxnLst/>
            <a:rect l="l" t="t" r="r" b="b"/>
            <a:pathLst>
              <a:path w="421004" h="85725">
                <a:moveTo>
                  <a:pt x="85343" y="85344"/>
                </a:moveTo>
                <a:lnTo>
                  <a:pt x="0" y="42672"/>
                </a:lnTo>
                <a:lnTo>
                  <a:pt x="86867" y="0"/>
                </a:lnTo>
                <a:lnTo>
                  <a:pt x="86350" y="28956"/>
                </a:lnTo>
                <a:lnTo>
                  <a:pt x="71628" y="28956"/>
                </a:lnTo>
                <a:lnTo>
                  <a:pt x="71628" y="57912"/>
                </a:lnTo>
                <a:lnTo>
                  <a:pt x="85831" y="58036"/>
                </a:lnTo>
                <a:lnTo>
                  <a:pt x="85343" y="85344"/>
                </a:lnTo>
                <a:close/>
              </a:path>
              <a:path w="421004" h="85725">
                <a:moveTo>
                  <a:pt x="85831" y="58036"/>
                </a:moveTo>
                <a:lnTo>
                  <a:pt x="71628" y="57912"/>
                </a:lnTo>
                <a:lnTo>
                  <a:pt x="71628" y="28956"/>
                </a:lnTo>
                <a:lnTo>
                  <a:pt x="86348" y="29084"/>
                </a:lnTo>
                <a:lnTo>
                  <a:pt x="85831" y="58036"/>
                </a:lnTo>
                <a:close/>
              </a:path>
              <a:path w="421004" h="85725">
                <a:moveTo>
                  <a:pt x="86348" y="29084"/>
                </a:moveTo>
                <a:lnTo>
                  <a:pt x="71628" y="28956"/>
                </a:lnTo>
                <a:lnTo>
                  <a:pt x="86350" y="28956"/>
                </a:lnTo>
                <a:lnTo>
                  <a:pt x="86348" y="29084"/>
                </a:lnTo>
                <a:close/>
              </a:path>
              <a:path w="421004" h="85725">
                <a:moveTo>
                  <a:pt x="420624" y="60960"/>
                </a:moveTo>
                <a:lnTo>
                  <a:pt x="85831" y="58036"/>
                </a:lnTo>
                <a:lnTo>
                  <a:pt x="86348" y="29084"/>
                </a:lnTo>
                <a:lnTo>
                  <a:pt x="420624" y="32004"/>
                </a:lnTo>
                <a:lnTo>
                  <a:pt x="420624" y="60960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15200" y="3449574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1812" y="0"/>
                </a:lnTo>
              </a:path>
            </a:pathLst>
          </a:custGeom>
          <a:ln w="28955">
            <a:solidFill>
              <a:srgbClr val="BD4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1483" y="1743455"/>
            <a:ext cx="528955" cy="1706880"/>
          </a:xfrm>
          <a:custGeom>
            <a:avLst/>
            <a:gdLst/>
            <a:ahLst/>
            <a:cxnLst/>
            <a:rect l="l" t="t" r="r" b="b"/>
            <a:pathLst>
              <a:path w="528954" h="1706879">
                <a:moveTo>
                  <a:pt x="443484" y="85343"/>
                </a:moveTo>
                <a:lnTo>
                  <a:pt x="443484" y="0"/>
                </a:lnTo>
                <a:lnTo>
                  <a:pt x="498347" y="27431"/>
                </a:lnTo>
                <a:lnTo>
                  <a:pt x="457200" y="27431"/>
                </a:lnTo>
                <a:lnTo>
                  <a:pt x="457200" y="56387"/>
                </a:lnTo>
                <a:lnTo>
                  <a:pt x="501395" y="56387"/>
                </a:lnTo>
                <a:lnTo>
                  <a:pt x="443484" y="85343"/>
                </a:lnTo>
                <a:close/>
              </a:path>
              <a:path w="528954" h="1706879">
                <a:moveTo>
                  <a:pt x="28956" y="1706880"/>
                </a:moveTo>
                <a:lnTo>
                  <a:pt x="0" y="1706880"/>
                </a:lnTo>
                <a:lnTo>
                  <a:pt x="0" y="33528"/>
                </a:lnTo>
                <a:lnTo>
                  <a:pt x="6096" y="27431"/>
                </a:lnTo>
                <a:lnTo>
                  <a:pt x="443484" y="27431"/>
                </a:lnTo>
                <a:lnTo>
                  <a:pt x="443484" y="42671"/>
                </a:lnTo>
                <a:lnTo>
                  <a:pt x="28956" y="42671"/>
                </a:lnTo>
                <a:lnTo>
                  <a:pt x="13716" y="56387"/>
                </a:lnTo>
                <a:lnTo>
                  <a:pt x="28956" y="56387"/>
                </a:lnTo>
                <a:lnTo>
                  <a:pt x="28956" y="1706880"/>
                </a:lnTo>
                <a:close/>
              </a:path>
              <a:path w="528954" h="1706879">
                <a:moveTo>
                  <a:pt x="501395" y="56387"/>
                </a:moveTo>
                <a:lnTo>
                  <a:pt x="457200" y="56387"/>
                </a:lnTo>
                <a:lnTo>
                  <a:pt x="457200" y="27431"/>
                </a:lnTo>
                <a:lnTo>
                  <a:pt x="498347" y="27431"/>
                </a:lnTo>
                <a:lnTo>
                  <a:pt x="528828" y="42671"/>
                </a:lnTo>
                <a:lnTo>
                  <a:pt x="501395" y="56387"/>
                </a:lnTo>
                <a:close/>
              </a:path>
              <a:path w="528954" h="1706879">
                <a:moveTo>
                  <a:pt x="28956" y="56387"/>
                </a:moveTo>
                <a:lnTo>
                  <a:pt x="13716" y="56387"/>
                </a:lnTo>
                <a:lnTo>
                  <a:pt x="28956" y="42671"/>
                </a:lnTo>
                <a:lnTo>
                  <a:pt x="28956" y="56387"/>
                </a:lnTo>
                <a:close/>
              </a:path>
              <a:path w="528954" h="1706879">
                <a:moveTo>
                  <a:pt x="443484" y="56387"/>
                </a:moveTo>
                <a:lnTo>
                  <a:pt x="28956" y="56387"/>
                </a:lnTo>
                <a:lnTo>
                  <a:pt x="28956" y="42671"/>
                </a:lnTo>
                <a:lnTo>
                  <a:pt x="443484" y="42671"/>
                </a:lnTo>
                <a:lnTo>
                  <a:pt x="443484" y="56387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41205" y="7029418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15805" y="7016718"/>
            <a:ext cx="1670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334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Database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recovery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6790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For example,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transaction </a:t>
            </a:r>
            <a:r>
              <a:rPr sz="2400" dirty="0">
                <a:latin typeface="Calibri"/>
                <a:cs typeface="Calibri"/>
              </a:rPr>
              <a:t>has </a:t>
            </a:r>
            <a:r>
              <a:rPr sz="2400" spc="-10" dirty="0">
                <a:latin typeface="Calibri"/>
                <a:cs typeface="Calibri"/>
              </a:rPr>
              <a:t>completed 30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40 write  </a:t>
            </a:r>
            <a:r>
              <a:rPr sz="2400" spc="-5" dirty="0">
                <a:latin typeface="Calibri"/>
                <a:cs typeface="Calibri"/>
              </a:rPr>
              <a:t>instructions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database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the DBMS </a:t>
            </a:r>
            <a:r>
              <a:rPr sz="2400" spc="-10" dirty="0">
                <a:latin typeface="Calibri"/>
                <a:cs typeface="Calibri"/>
              </a:rPr>
              <a:t>crashes, then </a:t>
            </a:r>
            <a:r>
              <a:rPr sz="2400" spc="-5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10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in an </a:t>
            </a:r>
            <a:r>
              <a:rPr sz="2400" spc="-10" dirty="0">
                <a:latin typeface="Calibri"/>
                <a:cs typeface="Calibri"/>
              </a:rPr>
              <a:t>inconsistent </a:t>
            </a:r>
            <a:r>
              <a:rPr sz="2400" spc="-30" dirty="0">
                <a:latin typeface="Calibri"/>
                <a:cs typeface="Calibri"/>
              </a:rPr>
              <a:t>state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only part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the  </a:t>
            </a:r>
            <a:r>
              <a:rPr sz="2400" spc="-20" dirty="0">
                <a:latin typeface="Calibri"/>
                <a:cs typeface="Calibri"/>
              </a:rPr>
              <a:t>transaction’s </a:t>
            </a:r>
            <a:r>
              <a:rPr sz="2400" spc="-10" dirty="0">
                <a:latin typeface="Calibri"/>
                <a:cs typeface="Calibri"/>
              </a:rPr>
              <a:t>work </a:t>
            </a:r>
            <a:r>
              <a:rPr sz="2400" spc="-15" dirty="0">
                <a:latin typeface="Calibri"/>
                <a:cs typeface="Calibri"/>
              </a:rPr>
              <a:t>was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completed.</a:t>
            </a:r>
            <a:endParaRPr sz="2400">
              <a:latin typeface="Calibri"/>
              <a:cs typeface="Calibri"/>
            </a:endParaRPr>
          </a:p>
          <a:p>
            <a:pPr marL="354965" marR="9525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15" dirty="0">
                <a:latin typeface="Calibri"/>
                <a:cs typeface="Calibri"/>
              </a:rPr>
              <a:t>recovery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process of restoring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database and  the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data to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consistent</a:t>
            </a:r>
            <a:r>
              <a:rPr sz="2400" b="1" spc="9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state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include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restoring</a:t>
            </a:r>
            <a:r>
              <a:rPr sz="2400" b="1" spc="16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lost</a:t>
            </a:r>
            <a:r>
              <a:rPr sz="2400" b="1" spc="1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data</a:t>
            </a:r>
            <a:r>
              <a:rPr sz="2400" b="1" spc="16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up</a:t>
            </a:r>
            <a:r>
              <a:rPr sz="2400" b="1" spc="16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to</a:t>
            </a:r>
            <a:r>
              <a:rPr sz="2400" b="1" spc="15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2400" b="1" spc="16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point</a:t>
            </a:r>
            <a:r>
              <a:rPr sz="2400" b="1" spc="16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</a:t>
            </a:r>
            <a:r>
              <a:rPr sz="2400" b="1" spc="16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2400" b="1" spc="16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event</a:t>
            </a:r>
            <a:endParaRPr sz="2400">
              <a:latin typeface="Calibri"/>
              <a:cs typeface="Calibri"/>
            </a:endParaRPr>
          </a:p>
          <a:p>
            <a:pPr marL="354965" algn="just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(e.g.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crash).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428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Log </a:t>
            </a:r>
            <a:r>
              <a:rPr sz="4400" spc="-5" dirty="0">
                <a:solidFill>
                  <a:srgbClr val="000000"/>
                </a:solidFill>
              </a:rPr>
              <a:t>based </a:t>
            </a:r>
            <a:r>
              <a:rPr sz="4400" spc="-10" dirty="0">
                <a:solidFill>
                  <a:srgbClr val="000000"/>
                </a:solidFill>
              </a:rPr>
              <a:t>recovery</a:t>
            </a:r>
            <a:r>
              <a:rPr sz="4400" spc="-13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method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6155" cy="423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log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sequence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log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records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maintains information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about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update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activities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on the</a:t>
            </a:r>
            <a:r>
              <a:rPr sz="2400" b="1" spc="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database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  <a:tab pos="669290" algn="l"/>
              </a:tabLst>
            </a:pPr>
            <a:r>
              <a:rPr sz="2400" dirty="0">
                <a:latin typeface="Calibri"/>
                <a:cs typeface="Calibri"/>
              </a:rPr>
              <a:t>A	</a:t>
            </a:r>
            <a:r>
              <a:rPr sz="2400" spc="-10" dirty="0">
                <a:latin typeface="Calibri"/>
                <a:cs typeface="Calibri"/>
              </a:rPr>
              <a:t>log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kept </a:t>
            </a:r>
            <a:r>
              <a:rPr sz="2400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stable </a:t>
            </a:r>
            <a:r>
              <a:rPr sz="2400" spc="-20" dirty="0">
                <a:latin typeface="Calibri"/>
                <a:cs typeface="Calibri"/>
              </a:rPr>
              <a:t>storage </a:t>
            </a:r>
            <a:r>
              <a:rPr sz="2400" spc="-5" dirty="0">
                <a:latin typeface="Calibri"/>
                <a:cs typeface="Calibri"/>
              </a:rPr>
              <a:t>(i.e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HDD).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Log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contains</a:t>
            </a:r>
            <a:endParaRPr sz="2400">
              <a:latin typeface="Calibri"/>
              <a:cs typeface="Calibri"/>
            </a:endParaRPr>
          </a:p>
          <a:p>
            <a:pPr marL="927735" lvl="1" indent="-458470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2000" spc="-5" dirty="0">
                <a:latin typeface="Calibri"/>
                <a:cs typeface="Calibri"/>
              </a:rPr>
              <a:t>Start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transaction</a:t>
            </a:r>
            <a:endParaRPr sz="2000">
              <a:latin typeface="Calibri"/>
              <a:cs typeface="Calibri"/>
            </a:endParaRPr>
          </a:p>
          <a:p>
            <a:pPr marL="927735" lvl="1" indent="-45847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2000" spc="-15" dirty="0">
                <a:latin typeface="Calibri"/>
                <a:cs typeface="Calibri"/>
              </a:rPr>
              <a:t>Transaction-id</a:t>
            </a:r>
            <a:endParaRPr sz="2000">
              <a:latin typeface="Calibri"/>
              <a:cs typeface="Calibri"/>
            </a:endParaRPr>
          </a:p>
          <a:p>
            <a:pPr marL="927735" lvl="1" indent="-45847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2000" spc="-10" dirty="0">
                <a:latin typeface="Calibri"/>
                <a:cs typeface="Calibri"/>
              </a:rPr>
              <a:t>Record-id</a:t>
            </a:r>
            <a:endParaRPr sz="2000">
              <a:latin typeface="Calibri"/>
              <a:cs typeface="Calibri"/>
            </a:endParaRPr>
          </a:p>
          <a:p>
            <a:pPr marL="927735" lvl="1" indent="-45847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2000" spc="-25" dirty="0">
                <a:latin typeface="Calibri"/>
                <a:cs typeface="Calibri"/>
              </a:rPr>
              <a:t>Type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operation </a:t>
            </a:r>
            <a:r>
              <a:rPr sz="2000" spc="-5" dirty="0">
                <a:latin typeface="Calibri"/>
                <a:cs typeface="Calibri"/>
              </a:rPr>
              <a:t>(insert, </a:t>
            </a:r>
            <a:r>
              <a:rPr sz="2000" spc="-10" dirty="0">
                <a:latin typeface="Calibri"/>
                <a:cs typeface="Calibri"/>
              </a:rPr>
              <a:t>update, delete)</a:t>
            </a:r>
            <a:endParaRPr sz="2000">
              <a:latin typeface="Calibri"/>
              <a:cs typeface="Calibri"/>
            </a:endParaRPr>
          </a:p>
          <a:p>
            <a:pPr marL="927735" lvl="1" indent="-45847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2000" dirty="0">
                <a:latin typeface="Calibri"/>
                <a:cs typeface="Calibri"/>
              </a:rPr>
              <a:t>Old </a:t>
            </a:r>
            <a:r>
              <a:rPr sz="2000" spc="-10" dirty="0">
                <a:latin typeface="Calibri"/>
                <a:cs typeface="Calibri"/>
              </a:rPr>
              <a:t>value,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927735" lvl="1" indent="-45847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2000" spc="-5" dirty="0">
                <a:latin typeface="Calibri"/>
                <a:cs typeface="Calibri"/>
              </a:rPr>
              <a:t>End </a:t>
            </a:r>
            <a:r>
              <a:rPr sz="2000" spc="-1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transaction that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committed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aborted.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428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Log </a:t>
            </a:r>
            <a:r>
              <a:rPr sz="4400" spc="-5" dirty="0">
                <a:solidFill>
                  <a:srgbClr val="000000"/>
                </a:solidFill>
              </a:rPr>
              <a:t>based </a:t>
            </a:r>
            <a:r>
              <a:rPr sz="4400" spc="-10" dirty="0">
                <a:solidFill>
                  <a:srgbClr val="000000"/>
                </a:solidFill>
              </a:rPr>
              <a:t>recovery</a:t>
            </a:r>
            <a:r>
              <a:rPr sz="4400" spc="-13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method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878" y="1346632"/>
            <a:ext cx="8757285" cy="53251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19100" indent="-342900" algn="just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41910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5" baseline="-20833" dirty="0">
                <a:solidFill>
                  <a:srgbClr val="BF0000"/>
                </a:solidFill>
                <a:latin typeface="Calibri"/>
                <a:cs typeface="Calibri"/>
              </a:rPr>
              <a:t>i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starts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registers </a:t>
            </a:r>
            <a:r>
              <a:rPr sz="2400" dirty="0">
                <a:latin typeface="Calibri"/>
                <a:cs typeface="Calibri"/>
              </a:rPr>
              <a:t>itself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writing a</a:t>
            </a:r>
            <a:r>
              <a:rPr sz="2400" spc="-2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record</a:t>
            </a:r>
            <a:endParaRPr sz="2400">
              <a:latin typeface="Calibri"/>
              <a:cs typeface="Calibri"/>
            </a:endParaRPr>
          </a:p>
          <a:p>
            <a:pPr marL="436880" algn="just">
              <a:lnSpc>
                <a:spcPct val="100000"/>
              </a:lnSpc>
              <a:spcBef>
                <a:spcPts val="900"/>
              </a:spcBef>
            </a:pP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&lt;T</a:t>
            </a:r>
            <a:r>
              <a:rPr sz="2400" b="1" spc="-7" baseline="-20833" dirty="0">
                <a:solidFill>
                  <a:srgbClr val="BF0000"/>
                </a:solidFill>
                <a:latin typeface="Calibri"/>
                <a:cs typeface="Calibri"/>
              </a:rPr>
              <a:t>i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start&gt;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endParaRPr sz="2400">
              <a:latin typeface="Calibri"/>
              <a:cs typeface="Calibri"/>
            </a:endParaRPr>
          </a:p>
          <a:p>
            <a:pPr marL="418465" marR="92710" indent="-342900" algn="just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Wingdings"/>
              <a:buChar char=""/>
              <a:tabLst>
                <a:tab pos="419100" algn="l"/>
              </a:tabLst>
            </a:pP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Before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7" baseline="-20833" dirty="0">
                <a:solidFill>
                  <a:srgbClr val="BF0000"/>
                </a:solidFill>
                <a:latin typeface="Calibri"/>
                <a:cs typeface="Calibri"/>
              </a:rPr>
              <a:t>i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executes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write(X)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log </a:t>
            </a:r>
            <a:r>
              <a:rPr sz="2400" spc="-20" dirty="0">
                <a:latin typeface="Calibri"/>
                <a:cs typeface="Calibri"/>
              </a:rPr>
              <a:t>record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&lt;T</a:t>
            </a:r>
            <a:r>
              <a:rPr sz="2400" b="1" spc="-7" baseline="-20833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, 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X,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V1,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V2&gt;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10" dirty="0">
                <a:latin typeface="Calibri"/>
                <a:cs typeface="Calibri"/>
              </a:rPr>
              <a:t>written, </a:t>
            </a:r>
            <a:r>
              <a:rPr sz="2400" spc="-5" dirty="0">
                <a:latin typeface="Calibri"/>
                <a:cs typeface="Calibri"/>
              </a:rPr>
              <a:t>where </a:t>
            </a:r>
            <a:r>
              <a:rPr sz="2400" spc="-10" dirty="0">
                <a:latin typeface="Calibri"/>
                <a:cs typeface="Calibri"/>
              </a:rPr>
              <a:t>V1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of X </a:t>
            </a:r>
            <a:r>
              <a:rPr sz="2400" spc="-20" dirty="0">
                <a:latin typeface="Calibri"/>
                <a:cs typeface="Calibri"/>
              </a:rPr>
              <a:t>before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write (the </a:t>
            </a:r>
            <a:r>
              <a:rPr sz="2400" dirty="0">
                <a:latin typeface="Calibri"/>
                <a:cs typeface="Calibri"/>
              </a:rPr>
              <a:t>old  </a:t>
            </a:r>
            <a:r>
              <a:rPr sz="2400" spc="-5" dirty="0">
                <a:latin typeface="Calibri"/>
                <a:cs typeface="Calibri"/>
              </a:rPr>
              <a:t>value),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V2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written to </a:t>
            </a:r>
            <a:r>
              <a:rPr sz="2400" dirty="0">
                <a:latin typeface="Calibri"/>
                <a:cs typeface="Calibri"/>
              </a:rPr>
              <a:t>X (the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value).</a:t>
            </a:r>
            <a:endParaRPr sz="2400">
              <a:latin typeface="Calibri"/>
              <a:cs typeface="Calibri"/>
            </a:endParaRPr>
          </a:p>
          <a:p>
            <a:pPr marL="418465" marR="9398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41910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7" baseline="-20833" dirty="0">
                <a:solidFill>
                  <a:srgbClr val="BF0000"/>
                </a:solidFill>
                <a:latin typeface="Calibri"/>
                <a:cs typeface="Calibri"/>
              </a:rPr>
              <a:t>i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finishes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last </a:t>
            </a:r>
            <a:r>
              <a:rPr sz="2400" spc="-15" dirty="0">
                <a:latin typeface="Calibri"/>
                <a:cs typeface="Calibri"/>
              </a:rPr>
              <a:t>statement,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log </a:t>
            </a:r>
            <a:r>
              <a:rPr sz="2400" spc="-20" dirty="0">
                <a:latin typeface="Calibri"/>
                <a:cs typeface="Calibri"/>
              </a:rPr>
              <a:t>record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&lt;T</a:t>
            </a:r>
            <a:r>
              <a:rPr sz="2400" b="1" spc="-7" baseline="-20833" dirty="0">
                <a:solidFill>
                  <a:srgbClr val="BF0000"/>
                </a:solidFill>
                <a:latin typeface="Calibri"/>
                <a:cs typeface="Calibri"/>
              </a:rPr>
              <a:t>i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commit&gt;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10" dirty="0">
                <a:latin typeface="Calibri"/>
                <a:cs typeface="Calibri"/>
              </a:rPr>
              <a:t>written.</a:t>
            </a:r>
            <a:endParaRPr sz="2400">
              <a:latin typeface="Calibri"/>
              <a:cs typeface="Calibri"/>
            </a:endParaRPr>
          </a:p>
          <a:p>
            <a:pPr marL="419100" indent="-342900" algn="just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Wingdings"/>
              <a:buChar char=""/>
              <a:tabLst>
                <a:tab pos="419100" algn="l"/>
              </a:tabLst>
            </a:pP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Undo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log </a:t>
            </a:r>
            <a:r>
              <a:rPr sz="2400" spc="-20" dirty="0">
                <a:latin typeface="Calibri"/>
                <a:cs typeface="Calibri"/>
              </a:rPr>
              <a:t>record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&lt;Ti, X, 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V1,  V2&gt; </a:t>
            </a:r>
            <a:r>
              <a:rPr sz="2400" spc="-5" dirty="0">
                <a:latin typeface="Calibri"/>
                <a:cs typeface="Calibri"/>
              </a:rPr>
              <a:t>writes the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old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V1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419100" indent="-342900" algn="just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Wingdings"/>
              <a:buChar char=""/>
              <a:tabLst>
                <a:tab pos="419100" algn="l"/>
              </a:tabLst>
            </a:pP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Redo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log </a:t>
            </a:r>
            <a:r>
              <a:rPr sz="2400" spc="-20" dirty="0">
                <a:latin typeface="Calibri"/>
                <a:cs typeface="Calibri"/>
              </a:rPr>
              <a:t>record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&lt;Ti, X, 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V1,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V2&gt; </a:t>
            </a:r>
            <a:r>
              <a:rPr sz="2400" spc="-5" dirty="0">
                <a:latin typeface="Calibri"/>
                <a:cs typeface="Calibri"/>
              </a:rPr>
              <a:t>writes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V2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41910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419100" algn="l"/>
              </a:tabLst>
            </a:pPr>
            <a:r>
              <a:rPr sz="2400" spc="-25" dirty="0">
                <a:latin typeface="Calibri"/>
                <a:cs typeface="Calibri"/>
              </a:rPr>
              <a:t>Types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log </a:t>
            </a:r>
            <a:r>
              <a:rPr sz="2400" spc="-5" dirty="0">
                <a:latin typeface="Calibri"/>
                <a:cs typeface="Calibri"/>
              </a:rPr>
              <a:t>based </a:t>
            </a:r>
            <a:r>
              <a:rPr sz="2400" spc="-10" dirty="0">
                <a:latin typeface="Calibri"/>
                <a:cs typeface="Calibri"/>
              </a:rPr>
              <a:t>recovery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991235" lvl="1" indent="-458470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991235" algn="l"/>
                <a:tab pos="991869" algn="l"/>
              </a:tabLst>
            </a:pPr>
            <a:r>
              <a:rPr sz="2000" spc="-10" dirty="0">
                <a:latin typeface="Calibri"/>
                <a:cs typeface="Calibri"/>
              </a:rPr>
              <a:t>Immediate database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modification</a:t>
            </a:r>
            <a:endParaRPr sz="2000">
              <a:latin typeface="Calibri"/>
              <a:cs typeface="Calibri"/>
            </a:endParaRPr>
          </a:p>
          <a:p>
            <a:pPr marL="991235" lvl="1" indent="-45847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991235" algn="l"/>
                <a:tab pos="991869" algn="l"/>
              </a:tabLst>
            </a:pPr>
            <a:r>
              <a:rPr sz="2000" spc="-15" dirty="0">
                <a:latin typeface="Calibri"/>
                <a:cs typeface="Calibri"/>
              </a:rPr>
              <a:t>Deferred </a:t>
            </a:r>
            <a:r>
              <a:rPr sz="2000" spc="-10" dirty="0">
                <a:latin typeface="Calibri"/>
                <a:cs typeface="Calibri"/>
              </a:rPr>
              <a:t>database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modification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05400" y="6938771"/>
            <a:ext cx="4495800" cy="376555"/>
          </a:xfrm>
          <a:custGeom>
            <a:avLst/>
            <a:gdLst/>
            <a:ahLst/>
            <a:cxnLst/>
            <a:rect l="l" t="t" r="r" b="b"/>
            <a:pathLst>
              <a:path w="4495800" h="376554">
                <a:moveTo>
                  <a:pt x="0" y="0"/>
                </a:moveTo>
                <a:lnTo>
                  <a:pt x="4495800" y="0"/>
                </a:lnTo>
                <a:lnTo>
                  <a:pt x="4495800" y="376428"/>
                </a:lnTo>
                <a:lnTo>
                  <a:pt x="0" y="376428"/>
                </a:lnTo>
                <a:lnTo>
                  <a:pt x="0" y="0"/>
                </a:lnTo>
                <a:close/>
              </a:path>
            </a:pathLst>
          </a:custGeom>
          <a:solidFill>
            <a:srgbClr val="3449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5800" y="69342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0"/>
                </a:moveTo>
                <a:lnTo>
                  <a:pt x="609600" y="0"/>
                </a:lnTo>
                <a:lnTo>
                  <a:pt x="609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3449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409" y="685282"/>
            <a:ext cx="7910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0000"/>
                </a:solidFill>
              </a:rPr>
              <a:t>Immediate </a:t>
            </a:r>
            <a:r>
              <a:rPr sz="3200" spc="-25" dirty="0">
                <a:solidFill>
                  <a:srgbClr val="000000"/>
                </a:solidFill>
              </a:rPr>
              <a:t>v/s </a:t>
            </a:r>
            <a:r>
              <a:rPr sz="3200" spc="-20" dirty="0">
                <a:solidFill>
                  <a:srgbClr val="000000"/>
                </a:solidFill>
              </a:rPr>
              <a:t>Deferred </a:t>
            </a:r>
            <a:r>
              <a:rPr sz="3200" spc="-5" dirty="0">
                <a:solidFill>
                  <a:srgbClr val="000000"/>
                </a:solidFill>
              </a:rPr>
              <a:t>database</a:t>
            </a:r>
            <a:r>
              <a:rPr sz="3200" spc="-8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modification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647700" y="1447800"/>
            <a:ext cx="876300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9200" y="1441704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700" y="1441704"/>
            <a:ext cx="0" cy="1355090"/>
          </a:xfrm>
          <a:custGeom>
            <a:avLst/>
            <a:gdLst/>
            <a:ahLst/>
            <a:cxnLst/>
            <a:rect l="l" t="t" r="r" b="b"/>
            <a:pathLst>
              <a:path h="1355089">
                <a:moveTo>
                  <a:pt x="0" y="0"/>
                </a:moveTo>
                <a:lnTo>
                  <a:pt x="0" y="1354836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10700" y="1441704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604" y="1447800"/>
            <a:ext cx="8776970" cy="0"/>
          </a:xfrm>
          <a:custGeom>
            <a:avLst/>
            <a:gdLst/>
            <a:ahLst/>
            <a:cxnLst/>
            <a:rect l="l" t="t" r="r" b="b"/>
            <a:pathLst>
              <a:path w="8776970">
                <a:moveTo>
                  <a:pt x="0" y="0"/>
                </a:moveTo>
                <a:lnTo>
                  <a:pt x="8776715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6468" y="1464003"/>
            <a:ext cx="8081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93565" algn="l"/>
              </a:tabLst>
            </a:pP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Immediate</a:t>
            </a:r>
            <a:r>
              <a:rPr sz="2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modification	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Deferred database</a:t>
            </a:r>
            <a:r>
              <a:rPr sz="2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modification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152" y="1962182"/>
            <a:ext cx="858075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948055" algn="l"/>
                <a:tab pos="2018030" algn="l"/>
                <a:tab pos="2388235" algn="l"/>
                <a:tab pos="2875280" algn="l"/>
                <a:tab pos="3896995" algn="l"/>
                <a:tab pos="4380865" algn="l"/>
                <a:tab pos="5329555" algn="l"/>
                <a:tab pos="6399530" algn="l"/>
                <a:tab pos="6769734" algn="l"/>
                <a:tab pos="7256780" algn="l"/>
                <a:tab pos="8278495" algn="l"/>
              </a:tabLst>
            </a:pP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	</a:t>
            </a:r>
            <a:r>
              <a:rPr sz="1800" spc="-10" dirty="0">
                <a:latin typeface="Calibri"/>
                <a:cs typeface="Calibri"/>
              </a:rPr>
              <a:t>(ch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)	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	</a:t>
            </a: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	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	a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	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	</a:t>
            </a:r>
            <a:r>
              <a:rPr sz="1800" spc="-10" dirty="0">
                <a:latin typeface="Calibri"/>
                <a:cs typeface="Calibri"/>
              </a:rPr>
              <a:t>(ch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)	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	</a:t>
            </a: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	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	a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4380865" algn="l"/>
              </a:tabLst>
            </a:pPr>
            <a:r>
              <a:rPr sz="1800" spc="-5" dirty="0">
                <a:latin typeface="Calibri"/>
                <a:cs typeface="Calibri"/>
              </a:rPr>
              <a:t>applied  immediately  </a:t>
            </a:r>
            <a:r>
              <a:rPr sz="1800" dirty="0">
                <a:latin typeface="Calibri"/>
                <a:cs typeface="Calibri"/>
              </a:rPr>
              <a:t>as 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	</a:t>
            </a:r>
            <a:r>
              <a:rPr sz="1800" spc="-15" dirty="0">
                <a:latin typeface="Calibri"/>
                <a:cs typeface="Calibri"/>
              </a:rPr>
              <a:t>deferred </a:t>
            </a:r>
            <a:r>
              <a:rPr sz="1800" spc="-5" dirty="0">
                <a:latin typeface="Calibri"/>
                <a:cs typeface="Calibri"/>
              </a:rPr>
              <a:t>(postponed) until the </a:t>
            </a:r>
            <a:r>
              <a:rPr sz="1800" spc="-10" dirty="0">
                <a:latin typeface="Calibri"/>
                <a:cs typeface="Calibri"/>
              </a:rPr>
              <a:t>transaction  waiting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reach </a:t>
            </a:r>
            <a:r>
              <a:rPr sz="1800" spc="-5" dirty="0">
                <a:latin typeface="Calibri"/>
                <a:cs typeface="Calibri"/>
              </a:rPr>
              <a:t>to the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commit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point.	commits.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270503" y="2801111"/>
          <a:ext cx="3505200" cy="391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2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T2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= A -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marR="48260"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 = B +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 = C -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64464" y="2810256"/>
            <a:ext cx="2400300" cy="466725"/>
          </a:xfrm>
          <a:custGeom>
            <a:avLst/>
            <a:gdLst/>
            <a:ahLst/>
            <a:cxnLst/>
            <a:rect l="l" t="t" r="r" b="b"/>
            <a:pathLst>
              <a:path w="2400300" h="466725">
                <a:moveTo>
                  <a:pt x="0" y="0"/>
                </a:moveTo>
                <a:lnTo>
                  <a:pt x="2400300" y="0"/>
                </a:lnTo>
                <a:lnTo>
                  <a:pt x="2400300" y="466343"/>
                </a:lnTo>
                <a:lnTo>
                  <a:pt x="0" y="466343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368" y="2802636"/>
            <a:ext cx="2413000" cy="481965"/>
          </a:xfrm>
          <a:custGeom>
            <a:avLst/>
            <a:gdLst/>
            <a:ahLst/>
            <a:cxnLst/>
            <a:rect l="l" t="t" r="r" b="b"/>
            <a:pathLst>
              <a:path w="2413000" h="481964">
                <a:moveTo>
                  <a:pt x="2409444" y="481583"/>
                </a:moveTo>
                <a:lnTo>
                  <a:pt x="3048" y="481583"/>
                </a:lnTo>
                <a:lnTo>
                  <a:pt x="0" y="478536"/>
                </a:lnTo>
                <a:lnTo>
                  <a:pt x="0" y="3048"/>
                </a:lnTo>
                <a:lnTo>
                  <a:pt x="3048" y="0"/>
                </a:lnTo>
                <a:lnTo>
                  <a:pt x="2409444" y="0"/>
                </a:lnTo>
                <a:lnTo>
                  <a:pt x="2412492" y="3048"/>
                </a:lnTo>
                <a:lnTo>
                  <a:pt x="2412492" y="7620"/>
                </a:ln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lnTo>
                  <a:pt x="12192" y="467868"/>
                </a:lnTo>
                <a:lnTo>
                  <a:pt x="6096" y="467868"/>
                </a:lnTo>
                <a:lnTo>
                  <a:pt x="12192" y="473964"/>
                </a:lnTo>
                <a:lnTo>
                  <a:pt x="2412492" y="473964"/>
                </a:lnTo>
                <a:lnTo>
                  <a:pt x="2412492" y="478536"/>
                </a:lnTo>
                <a:lnTo>
                  <a:pt x="2409444" y="481583"/>
                </a:lnTo>
                <a:close/>
              </a:path>
              <a:path w="2413000" h="481964">
                <a:moveTo>
                  <a:pt x="12192" y="13716"/>
                </a:move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close/>
              </a:path>
              <a:path w="2413000" h="481964">
                <a:moveTo>
                  <a:pt x="2400300" y="13716"/>
                </a:moveTo>
                <a:lnTo>
                  <a:pt x="12192" y="13716"/>
                </a:lnTo>
                <a:lnTo>
                  <a:pt x="12192" y="7620"/>
                </a:lnTo>
                <a:lnTo>
                  <a:pt x="2400300" y="7620"/>
                </a:lnTo>
                <a:lnTo>
                  <a:pt x="2400300" y="13716"/>
                </a:lnTo>
                <a:close/>
              </a:path>
              <a:path w="2413000" h="481964">
                <a:moveTo>
                  <a:pt x="2400300" y="473964"/>
                </a:moveTo>
                <a:lnTo>
                  <a:pt x="2400300" y="7620"/>
                </a:lnTo>
                <a:lnTo>
                  <a:pt x="2406396" y="13716"/>
                </a:lnTo>
                <a:lnTo>
                  <a:pt x="2412492" y="13716"/>
                </a:lnTo>
                <a:lnTo>
                  <a:pt x="2412492" y="467868"/>
                </a:lnTo>
                <a:lnTo>
                  <a:pt x="2406396" y="467868"/>
                </a:lnTo>
                <a:lnTo>
                  <a:pt x="2400300" y="473964"/>
                </a:lnTo>
                <a:close/>
              </a:path>
              <a:path w="2413000" h="481964">
                <a:moveTo>
                  <a:pt x="2412492" y="13716"/>
                </a:moveTo>
                <a:lnTo>
                  <a:pt x="2406396" y="13716"/>
                </a:lnTo>
                <a:lnTo>
                  <a:pt x="2400300" y="7620"/>
                </a:lnTo>
                <a:lnTo>
                  <a:pt x="2412492" y="7620"/>
                </a:lnTo>
                <a:lnTo>
                  <a:pt x="2412492" y="13716"/>
                </a:lnTo>
                <a:close/>
              </a:path>
              <a:path w="2413000" h="481964">
                <a:moveTo>
                  <a:pt x="12192" y="473964"/>
                </a:moveTo>
                <a:lnTo>
                  <a:pt x="6096" y="467868"/>
                </a:lnTo>
                <a:lnTo>
                  <a:pt x="12192" y="467868"/>
                </a:lnTo>
                <a:lnTo>
                  <a:pt x="12192" y="473964"/>
                </a:lnTo>
                <a:close/>
              </a:path>
              <a:path w="2413000" h="481964">
                <a:moveTo>
                  <a:pt x="2400300" y="473964"/>
                </a:moveTo>
                <a:lnTo>
                  <a:pt x="12192" y="473964"/>
                </a:lnTo>
                <a:lnTo>
                  <a:pt x="12192" y="467868"/>
                </a:lnTo>
                <a:lnTo>
                  <a:pt x="2400300" y="467868"/>
                </a:lnTo>
                <a:lnTo>
                  <a:pt x="2400300" y="473964"/>
                </a:lnTo>
                <a:close/>
              </a:path>
              <a:path w="2413000" h="481964">
                <a:moveTo>
                  <a:pt x="2412492" y="473964"/>
                </a:moveTo>
                <a:lnTo>
                  <a:pt x="2400300" y="473964"/>
                </a:lnTo>
                <a:lnTo>
                  <a:pt x="2406396" y="467868"/>
                </a:lnTo>
                <a:lnTo>
                  <a:pt x="2412492" y="467868"/>
                </a:lnTo>
                <a:lnTo>
                  <a:pt x="2412492" y="47396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4464" y="2861576"/>
            <a:ext cx="2400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A=500, </a:t>
            </a:r>
            <a:r>
              <a:rPr sz="2000" spc="-5" dirty="0">
                <a:latin typeface="Calibri"/>
                <a:cs typeface="Calibri"/>
              </a:rPr>
              <a:t>B=600,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C=700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10400" y="2810256"/>
            <a:ext cx="2400300" cy="466725"/>
          </a:xfrm>
          <a:custGeom>
            <a:avLst/>
            <a:gdLst/>
            <a:ahLst/>
            <a:cxnLst/>
            <a:rect l="l" t="t" r="r" b="b"/>
            <a:pathLst>
              <a:path w="2400300" h="466725">
                <a:moveTo>
                  <a:pt x="0" y="0"/>
                </a:moveTo>
                <a:lnTo>
                  <a:pt x="2400300" y="0"/>
                </a:lnTo>
                <a:lnTo>
                  <a:pt x="2400300" y="466343"/>
                </a:lnTo>
                <a:lnTo>
                  <a:pt x="0" y="466343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04303" y="2802636"/>
            <a:ext cx="2414270" cy="481965"/>
          </a:xfrm>
          <a:custGeom>
            <a:avLst/>
            <a:gdLst/>
            <a:ahLst/>
            <a:cxnLst/>
            <a:rect l="l" t="t" r="r" b="b"/>
            <a:pathLst>
              <a:path w="2414270" h="481964">
                <a:moveTo>
                  <a:pt x="2410968" y="481583"/>
                </a:moveTo>
                <a:lnTo>
                  <a:pt x="3048" y="481583"/>
                </a:lnTo>
                <a:lnTo>
                  <a:pt x="0" y="478536"/>
                </a:lnTo>
                <a:lnTo>
                  <a:pt x="0" y="3048"/>
                </a:lnTo>
                <a:lnTo>
                  <a:pt x="3048" y="0"/>
                </a:lnTo>
                <a:lnTo>
                  <a:pt x="2410968" y="0"/>
                </a:lnTo>
                <a:lnTo>
                  <a:pt x="2414016" y="3048"/>
                </a:lnTo>
                <a:lnTo>
                  <a:pt x="2414016" y="7620"/>
                </a:ln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lnTo>
                  <a:pt x="13716" y="467868"/>
                </a:lnTo>
                <a:lnTo>
                  <a:pt x="6096" y="467868"/>
                </a:lnTo>
                <a:lnTo>
                  <a:pt x="13716" y="473964"/>
                </a:lnTo>
                <a:lnTo>
                  <a:pt x="2414016" y="473964"/>
                </a:lnTo>
                <a:lnTo>
                  <a:pt x="2414016" y="478536"/>
                </a:lnTo>
                <a:lnTo>
                  <a:pt x="2410968" y="481583"/>
                </a:lnTo>
                <a:close/>
              </a:path>
              <a:path w="2414270" h="481964">
                <a:moveTo>
                  <a:pt x="13716" y="13716"/>
                </a:move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close/>
              </a:path>
              <a:path w="2414270" h="481964">
                <a:moveTo>
                  <a:pt x="2400300" y="13716"/>
                </a:moveTo>
                <a:lnTo>
                  <a:pt x="13716" y="13716"/>
                </a:lnTo>
                <a:lnTo>
                  <a:pt x="13716" y="7620"/>
                </a:lnTo>
                <a:lnTo>
                  <a:pt x="2400300" y="7620"/>
                </a:lnTo>
                <a:lnTo>
                  <a:pt x="2400300" y="13716"/>
                </a:lnTo>
                <a:close/>
              </a:path>
              <a:path w="2414270" h="481964">
                <a:moveTo>
                  <a:pt x="2400300" y="473964"/>
                </a:moveTo>
                <a:lnTo>
                  <a:pt x="2400300" y="7620"/>
                </a:lnTo>
                <a:lnTo>
                  <a:pt x="2406396" y="13716"/>
                </a:lnTo>
                <a:lnTo>
                  <a:pt x="2414016" y="13716"/>
                </a:lnTo>
                <a:lnTo>
                  <a:pt x="2414016" y="467868"/>
                </a:lnTo>
                <a:lnTo>
                  <a:pt x="2406396" y="467868"/>
                </a:lnTo>
                <a:lnTo>
                  <a:pt x="2400300" y="473964"/>
                </a:lnTo>
                <a:close/>
              </a:path>
              <a:path w="2414270" h="481964">
                <a:moveTo>
                  <a:pt x="2414016" y="13716"/>
                </a:moveTo>
                <a:lnTo>
                  <a:pt x="2406396" y="13716"/>
                </a:lnTo>
                <a:lnTo>
                  <a:pt x="2400300" y="7620"/>
                </a:lnTo>
                <a:lnTo>
                  <a:pt x="2414016" y="7620"/>
                </a:lnTo>
                <a:lnTo>
                  <a:pt x="2414016" y="13716"/>
                </a:lnTo>
                <a:close/>
              </a:path>
              <a:path w="2414270" h="481964">
                <a:moveTo>
                  <a:pt x="13716" y="473964"/>
                </a:moveTo>
                <a:lnTo>
                  <a:pt x="6096" y="467868"/>
                </a:lnTo>
                <a:lnTo>
                  <a:pt x="13716" y="467868"/>
                </a:lnTo>
                <a:lnTo>
                  <a:pt x="13716" y="473964"/>
                </a:lnTo>
                <a:close/>
              </a:path>
              <a:path w="2414270" h="481964">
                <a:moveTo>
                  <a:pt x="2400300" y="473964"/>
                </a:moveTo>
                <a:lnTo>
                  <a:pt x="13716" y="473964"/>
                </a:lnTo>
                <a:lnTo>
                  <a:pt x="13716" y="467868"/>
                </a:lnTo>
                <a:lnTo>
                  <a:pt x="2400300" y="467868"/>
                </a:lnTo>
                <a:lnTo>
                  <a:pt x="2400300" y="473964"/>
                </a:lnTo>
                <a:close/>
              </a:path>
              <a:path w="2414270" h="481964">
                <a:moveTo>
                  <a:pt x="2414016" y="473964"/>
                </a:moveTo>
                <a:lnTo>
                  <a:pt x="2400300" y="473964"/>
                </a:lnTo>
                <a:lnTo>
                  <a:pt x="2406396" y="467868"/>
                </a:lnTo>
                <a:lnTo>
                  <a:pt x="2414016" y="467868"/>
                </a:lnTo>
                <a:lnTo>
                  <a:pt x="2414016" y="47396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10400" y="2861576"/>
            <a:ext cx="2400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A=500, </a:t>
            </a:r>
            <a:r>
              <a:rPr sz="2000" spc="-5" dirty="0">
                <a:latin typeface="Calibri"/>
                <a:cs typeface="Calibri"/>
              </a:rPr>
              <a:t>B=600,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C=700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9224" y="1828800"/>
            <a:ext cx="8784590" cy="972819"/>
          </a:xfrm>
          <a:custGeom>
            <a:avLst/>
            <a:gdLst/>
            <a:ahLst/>
            <a:cxnLst/>
            <a:rect l="l" t="t" r="r" b="b"/>
            <a:pathLst>
              <a:path w="8784590" h="972819">
                <a:moveTo>
                  <a:pt x="0" y="0"/>
                </a:moveTo>
                <a:lnTo>
                  <a:pt x="8784336" y="0"/>
                </a:lnTo>
                <a:lnTo>
                  <a:pt x="8784336" y="972311"/>
                </a:lnTo>
                <a:lnTo>
                  <a:pt x="0" y="9723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71063" y="4129518"/>
            <a:ext cx="1063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&lt;T1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start&gt;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0734" y="4739194"/>
            <a:ext cx="1804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&lt;T1, B, </a:t>
            </a:r>
            <a:r>
              <a:rPr sz="2000" spc="5" dirty="0">
                <a:latin typeface="Calibri"/>
                <a:cs typeface="Calibri"/>
              </a:rPr>
              <a:t>600,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700&gt;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9704" y="4116323"/>
            <a:ext cx="8700516" cy="275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25275" y="4111250"/>
            <a:ext cx="1955164" cy="264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&lt;T1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start&gt;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045"/>
              </a:lnSpc>
            </a:pPr>
            <a:r>
              <a:rPr sz="2000" spc="-430" dirty="0">
                <a:latin typeface="Calibri"/>
                <a:cs typeface="Calibri"/>
              </a:rPr>
              <a:t>&lt;</a:t>
            </a:r>
            <a:r>
              <a:rPr sz="3000" spc="-644" baseline="19444" dirty="0">
                <a:latin typeface="Calibri"/>
                <a:cs typeface="Calibri"/>
              </a:rPr>
              <a:t>&lt;</a:t>
            </a:r>
            <a:r>
              <a:rPr sz="2000" spc="-430" dirty="0">
                <a:latin typeface="Calibri"/>
                <a:cs typeface="Calibri"/>
              </a:rPr>
              <a:t>T1</a:t>
            </a:r>
            <a:r>
              <a:rPr sz="3000" spc="-644" baseline="19444" dirty="0">
                <a:latin typeface="Calibri"/>
                <a:cs typeface="Calibri"/>
              </a:rPr>
              <a:t>T1</a:t>
            </a:r>
            <a:r>
              <a:rPr sz="2000" spc="-430" dirty="0">
                <a:latin typeface="Calibri"/>
                <a:cs typeface="Calibri"/>
              </a:rPr>
              <a:t>,                 </a:t>
            </a:r>
            <a:r>
              <a:rPr sz="2000" spc="-360" dirty="0">
                <a:latin typeface="Calibri"/>
                <a:cs typeface="Calibri"/>
              </a:rPr>
              <a:t>A</a:t>
            </a:r>
            <a:r>
              <a:rPr sz="3000" spc="-540" baseline="19444" dirty="0">
                <a:latin typeface="Calibri"/>
                <a:cs typeface="Calibri"/>
              </a:rPr>
              <a:t>s</a:t>
            </a:r>
            <a:r>
              <a:rPr sz="2000" spc="-360" dirty="0">
                <a:latin typeface="Calibri"/>
                <a:cs typeface="Calibri"/>
              </a:rPr>
              <a:t>,</a:t>
            </a:r>
            <a:r>
              <a:rPr sz="3000" spc="-540" baseline="19444" dirty="0">
                <a:latin typeface="Calibri"/>
                <a:cs typeface="Calibri"/>
              </a:rPr>
              <a:t>ta</a:t>
            </a:r>
            <a:r>
              <a:rPr sz="2000" spc="-360" dirty="0">
                <a:latin typeface="Calibri"/>
                <a:cs typeface="Calibri"/>
              </a:rPr>
              <a:t>4</a:t>
            </a:r>
            <a:r>
              <a:rPr sz="3000" spc="-540" baseline="19444" dirty="0">
                <a:latin typeface="Calibri"/>
                <a:cs typeface="Calibri"/>
              </a:rPr>
              <a:t>r</a:t>
            </a:r>
            <a:r>
              <a:rPr sz="2000" spc="-360" dirty="0">
                <a:latin typeface="Calibri"/>
                <a:cs typeface="Calibri"/>
              </a:rPr>
              <a:t>0</a:t>
            </a:r>
            <a:r>
              <a:rPr sz="3000" spc="-540" baseline="19444" dirty="0">
                <a:latin typeface="Calibri"/>
                <a:cs typeface="Calibri"/>
              </a:rPr>
              <a:t>t</a:t>
            </a:r>
            <a:r>
              <a:rPr sz="2000" spc="-360" dirty="0">
                <a:latin typeface="Calibri"/>
                <a:cs typeface="Calibri"/>
              </a:rPr>
              <a:t>0</a:t>
            </a:r>
            <a:r>
              <a:rPr sz="3000" spc="-540" baseline="19444" dirty="0">
                <a:latin typeface="Calibri"/>
                <a:cs typeface="Calibri"/>
              </a:rPr>
              <a:t>&gt;</a:t>
            </a:r>
            <a:r>
              <a:rPr sz="2000" spc="-360" dirty="0"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  <a:p>
            <a:pPr marL="635" algn="ctr">
              <a:lnSpc>
                <a:spcPts val="2045"/>
              </a:lnSpc>
            </a:pPr>
            <a:r>
              <a:rPr sz="2000" spc="-430" dirty="0">
                <a:latin typeface="Calibri"/>
                <a:cs typeface="Calibri"/>
              </a:rPr>
              <a:t>&lt;</a:t>
            </a:r>
            <a:r>
              <a:rPr sz="3000" spc="-644" baseline="2777" dirty="0">
                <a:latin typeface="Calibri"/>
                <a:cs typeface="Calibri"/>
              </a:rPr>
              <a:t>&lt;</a:t>
            </a:r>
            <a:r>
              <a:rPr sz="2000" spc="-430" dirty="0">
                <a:latin typeface="Calibri"/>
                <a:cs typeface="Calibri"/>
              </a:rPr>
              <a:t>T</a:t>
            </a:r>
            <a:r>
              <a:rPr sz="3000" spc="-644" baseline="2777" dirty="0">
                <a:latin typeface="Calibri"/>
                <a:cs typeface="Calibri"/>
              </a:rPr>
              <a:t>T</a:t>
            </a:r>
            <a:r>
              <a:rPr sz="2000" spc="-430" dirty="0">
                <a:latin typeface="Calibri"/>
                <a:cs typeface="Calibri"/>
              </a:rPr>
              <a:t>1</a:t>
            </a:r>
            <a:r>
              <a:rPr sz="3000" spc="-644" baseline="2777" dirty="0">
                <a:latin typeface="Calibri"/>
                <a:cs typeface="Calibri"/>
              </a:rPr>
              <a:t>1</a:t>
            </a:r>
            <a:r>
              <a:rPr sz="2000" spc="-430" dirty="0">
                <a:latin typeface="Calibri"/>
                <a:cs typeface="Calibri"/>
              </a:rPr>
              <a:t>,                 </a:t>
            </a:r>
            <a:r>
              <a:rPr sz="2000" spc="-459" dirty="0">
                <a:latin typeface="Calibri"/>
                <a:cs typeface="Calibri"/>
              </a:rPr>
              <a:t>A</a:t>
            </a:r>
            <a:r>
              <a:rPr sz="3000" spc="-690" baseline="-19444" dirty="0">
                <a:latin typeface="Calibri"/>
                <a:cs typeface="Calibri"/>
              </a:rPr>
              <a:t>B</a:t>
            </a:r>
            <a:r>
              <a:rPr sz="3000" spc="-690" baseline="2777" dirty="0">
                <a:latin typeface="Calibri"/>
                <a:cs typeface="Calibri"/>
              </a:rPr>
              <a:t>s</a:t>
            </a:r>
            <a:r>
              <a:rPr sz="2000" spc="-459" dirty="0">
                <a:latin typeface="Calibri"/>
                <a:cs typeface="Calibri"/>
              </a:rPr>
              <a:t>,</a:t>
            </a:r>
            <a:r>
              <a:rPr sz="3000" spc="-690" baseline="2777" dirty="0">
                <a:latin typeface="Calibri"/>
                <a:cs typeface="Calibri"/>
              </a:rPr>
              <a:t>ta</a:t>
            </a:r>
            <a:r>
              <a:rPr sz="3000" spc="-690" baseline="-19444" dirty="0">
                <a:latin typeface="Calibri"/>
                <a:cs typeface="Calibri"/>
              </a:rPr>
              <a:t>7</a:t>
            </a:r>
            <a:r>
              <a:rPr sz="2000" spc="-459" dirty="0">
                <a:latin typeface="Calibri"/>
                <a:cs typeface="Calibri"/>
              </a:rPr>
              <a:t>4</a:t>
            </a:r>
            <a:r>
              <a:rPr sz="3000" spc="-690" baseline="2777" dirty="0">
                <a:latin typeface="Calibri"/>
                <a:cs typeface="Calibri"/>
              </a:rPr>
              <a:t>r</a:t>
            </a:r>
            <a:r>
              <a:rPr sz="2000" spc="-459" dirty="0">
                <a:latin typeface="Calibri"/>
                <a:cs typeface="Calibri"/>
              </a:rPr>
              <a:t>0</a:t>
            </a:r>
            <a:r>
              <a:rPr sz="3000" spc="-690" baseline="2777" dirty="0">
                <a:latin typeface="Calibri"/>
                <a:cs typeface="Calibri"/>
              </a:rPr>
              <a:t>t</a:t>
            </a:r>
            <a:r>
              <a:rPr sz="2000" spc="-459" dirty="0">
                <a:latin typeface="Calibri"/>
                <a:cs typeface="Calibri"/>
              </a:rPr>
              <a:t>0</a:t>
            </a:r>
            <a:r>
              <a:rPr sz="3000" spc="-690" baseline="2777" dirty="0">
                <a:latin typeface="Calibri"/>
                <a:cs typeface="Calibri"/>
              </a:rPr>
              <a:t>&gt;</a:t>
            </a:r>
            <a:r>
              <a:rPr sz="2000" spc="-459" dirty="0"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140"/>
              </a:lnSpc>
              <a:spcBef>
                <a:spcPts val="515"/>
              </a:spcBef>
            </a:pPr>
            <a:r>
              <a:rPr sz="1800" spc="-340" dirty="0">
                <a:latin typeface="Calibri"/>
                <a:cs typeface="Calibri"/>
              </a:rPr>
              <a:t>A=5</a:t>
            </a:r>
            <a:r>
              <a:rPr sz="3000" spc="-509" baseline="13888" dirty="0">
                <a:latin typeface="Calibri"/>
                <a:cs typeface="Calibri"/>
              </a:rPr>
              <a:t>&lt;</a:t>
            </a:r>
            <a:r>
              <a:rPr sz="1800" spc="-340" dirty="0">
                <a:latin typeface="Calibri"/>
                <a:cs typeface="Calibri"/>
              </a:rPr>
              <a:t>0</a:t>
            </a:r>
            <a:r>
              <a:rPr sz="3000" spc="-509" baseline="13888" dirty="0">
                <a:latin typeface="Calibri"/>
                <a:cs typeface="Calibri"/>
              </a:rPr>
              <a:t>T</a:t>
            </a:r>
            <a:r>
              <a:rPr sz="1800" spc="-340" dirty="0">
                <a:latin typeface="Calibri"/>
                <a:cs typeface="Calibri"/>
              </a:rPr>
              <a:t>0</a:t>
            </a:r>
            <a:r>
              <a:rPr sz="3000" spc="-509" baseline="13888" dirty="0">
                <a:latin typeface="Calibri"/>
                <a:cs typeface="Calibri"/>
              </a:rPr>
              <a:t>1</a:t>
            </a:r>
            <a:r>
              <a:rPr sz="1800" spc="-340" dirty="0">
                <a:latin typeface="Calibri"/>
                <a:cs typeface="Calibri"/>
              </a:rPr>
              <a:t>,B</a:t>
            </a:r>
            <a:r>
              <a:rPr sz="3000" spc="-509" baseline="13888" dirty="0">
                <a:latin typeface="Calibri"/>
                <a:cs typeface="Calibri"/>
              </a:rPr>
              <a:t>,</a:t>
            </a:r>
            <a:r>
              <a:rPr sz="3000" spc="-390" baseline="13888" dirty="0">
                <a:latin typeface="Calibri"/>
                <a:cs typeface="Calibri"/>
              </a:rPr>
              <a:t> </a:t>
            </a:r>
            <a:r>
              <a:rPr sz="1800" spc="-434" dirty="0">
                <a:latin typeface="Calibri"/>
                <a:cs typeface="Calibri"/>
              </a:rPr>
              <a:t>=</a:t>
            </a:r>
            <a:r>
              <a:rPr sz="3000" spc="-652" baseline="16666" dirty="0">
                <a:latin typeface="Calibri"/>
                <a:cs typeface="Calibri"/>
              </a:rPr>
              <a:t>A</a:t>
            </a:r>
            <a:r>
              <a:rPr sz="3000" spc="-652" baseline="13888" dirty="0">
                <a:latin typeface="Calibri"/>
                <a:cs typeface="Calibri"/>
              </a:rPr>
              <a:t>B</a:t>
            </a:r>
            <a:r>
              <a:rPr sz="1800" spc="-434" dirty="0">
                <a:latin typeface="Calibri"/>
                <a:cs typeface="Calibri"/>
              </a:rPr>
              <a:t>6</a:t>
            </a:r>
            <a:r>
              <a:rPr sz="3000" spc="-652" baseline="13888" dirty="0">
                <a:latin typeface="Calibri"/>
                <a:cs typeface="Calibri"/>
              </a:rPr>
              <a:t>,</a:t>
            </a:r>
            <a:r>
              <a:rPr sz="1800" spc="-434" dirty="0">
                <a:latin typeface="Calibri"/>
                <a:cs typeface="Calibri"/>
              </a:rPr>
              <a:t>0</a:t>
            </a:r>
            <a:r>
              <a:rPr sz="3000" spc="-652" baseline="13888" dirty="0">
                <a:latin typeface="Calibri"/>
                <a:cs typeface="Calibri"/>
              </a:rPr>
              <a:t>7</a:t>
            </a:r>
            <a:r>
              <a:rPr sz="3000" spc="-652" baseline="16666" dirty="0">
                <a:latin typeface="Calibri"/>
                <a:cs typeface="Calibri"/>
              </a:rPr>
              <a:t>4</a:t>
            </a:r>
            <a:r>
              <a:rPr sz="1800" spc="-434" dirty="0">
                <a:latin typeface="Calibri"/>
                <a:cs typeface="Calibri"/>
              </a:rPr>
              <a:t>0</a:t>
            </a:r>
            <a:r>
              <a:rPr sz="3000" spc="-652" baseline="13888" dirty="0">
                <a:latin typeface="Calibri"/>
                <a:cs typeface="Calibri"/>
              </a:rPr>
              <a:t>0</a:t>
            </a:r>
            <a:r>
              <a:rPr sz="1800" spc="-434" dirty="0">
                <a:latin typeface="Calibri"/>
                <a:cs typeface="Calibri"/>
              </a:rPr>
              <a:t>,C</a:t>
            </a:r>
            <a:r>
              <a:rPr sz="3000" spc="-652" baseline="13888" dirty="0">
                <a:latin typeface="Calibri"/>
                <a:cs typeface="Calibri"/>
              </a:rPr>
              <a:t>0</a:t>
            </a:r>
            <a:r>
              <a:rPr sz="1800" spc="-434" dirty="0">
                <a:latin typeface="Calibri"/>
                <a:cs typeface="Calibri"/>
              </a:rPr>
              <a:t>=</a:t>
            </a:r>
            <a:r>
              <a:rPr sz="3000" spc="-652" baseline="13888" dirty="0">
                <a:latin typeface="Calibri"/>
                <a:cs typeface="Calibri"/>
              </a:rPr>
              <a:t>&gt;</a:t>
            </a:r>
            <a:r>
              <a:rPr sz="1800" spc="-434" dirty="0">
                <a:latin typeface="Calibri"/>
                <a:cs typeface="Calibri"/>
              </a:rPr>
              <a:t>700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40"/>
              </a:lnSpc>
            </a:pPr>
            <a:r>
              <a:rPr sz="2000" spc="-430" dirty="0">
                <a:latin typeface="Calibri"/>
                <a:cs typeface="Calibri"/>
              </a:rPr>
              <a:t>&lt;</a:t>
            </a:r>
            <a:r>
              <a:rPr sz="3000" spc="-644" baseline="2777" dirty="0">
                <a:latin typeface="Calibri"/>
                <a:cs typeface="Calibri"/>
              </a:rPr>
              <a:t>&lt;</a:t>
            </a:r>
            <a:r>
              <a:rPr sz="2000" spc="-430" dirty="0">
                <a:latin typeface="Calibri"/>
                <a:cs typeface="Calibri"/>
              </a:rPr>
              <a:t>T</a:t>
            </a:r>
            <a:r>
              <a:rPr sz="3000" spc="-644" baseline="2777" dirty="0">
                <a:latin typeface="Calibri"/>
                <a:cs typeface="Calibri"/>
              </a:rPr>
              <a:t>T</a:t>
            </a:r>
            <a:r>
              <a:rPr sz="2000" spc="-430" dirty="0">
                <a:latin typeface="Calibri"/>
                <a:cs typeface="Calibri"/>
              </a:rPr>
              <a:t>1</a:t>
            </a:r>
            <a:r>
              <a:rPr sz="3000" spc="-644" baseline="2777" dirty="0">
                <a:latin typeface="Calibri"/>
                <a:cs typeface="Calibri"/>
              </a:rPr>
              <a:t>1</a:t>
            </a:r>
            <a:r>
              <a:rPr sz="2000" spc="-430" dirty="0">
                <a:latin typeface="Calibri"/>
                <a:cs typeface="Calibri"/>
              </a:rPr>
              <a:t>,  </a:t>
            </a:r>
            <a:r>
              <a:rPr sz="2000" spc="-409" dirty="0">
                <a:latin typeface="Calibri"/>
                <a:cs typeface="Calibri"/>
              </a:rPr>
              <a:t> </a:t>
            </a:r>
            <a:r>
              <a:rPr sz="3000" spc="-630" baseline="2777" dirty="0">
                <a:latin typeface="Calibri"/>
                <a:cs typeface="Calibri"/>
              </a:rPr>
              <a:t>,</a:t>
            </a:r>
            <a:r>
              <a:rPr sz="2000" spc="-420" dirty="0">
                <a:latin typeface="Calibri"/>
                <a:cs typeface="Calibri"/>
              </a:rPr>
              <a:t>C</a:t>
            </a:r>
            <a:r>
              <a:rPr sz="3000" spc="-630" baseline="2777" dirty="0">
                <a:latin typeface="Calibri"/>
                <a:cs typeface="Calibri"/>
              </a:rPr>
              <a:t>B</a:t>
            </a:r>
            <a:r>
              <a:rPr sz="2000" spc="-420" dirty="0">
                <a:latin typeface="Calibri"/>
                <a:cs typeface="Calibri"/>
              </a:rPr>
              <a:t>o</a:t>
            </a:r>
            <a:r>
              <a:rPr sz="3000" spc="-630" baseline="2777" dirty="0">
                <a:latin typeface="Calibri"/>
                <a:cs typeface="Calibri"/>
              </a:rPr>
              <a:t>,</a:t>
            </a:r>
            <a:r>
              <a:rPr sz="2000" spc="-420" dirty="0">
                <a:latin typeface="Calibri"/>
                <a:cs typeface="Calibri"/>
              </a:rPr>
              <a:t>m</a:t>
            </a:r>
            <a:r>
              <a:rPr sz="3000" spc="-630" baseline="2777" dirty="0">
                <a:latin typeface="Calibri"/>
                <a:cs typeface="Calibri"/>
              </a:rPr>
              <a:t>70</a:t>
            </a:r>
            <a:r>
              <a:rPr sz="2000" spc="-420" dirty="0">
                <a:latin typeface="Calibri"/>
                <a:cs typeface="Calibri"/>
              </a:rPr>
              <a:t>m</a:t>
            </a:r>
            <a:r>
              <a:rPr sz="3000" spc="-630" baseline="2777" dirty="0">
                <a:latin typeface="Calibri"/>
                <a:cs typeface="Calibri"/>
              </a:rPr>
              <a:t>0</a:t>
            </a:r>
            <a:r>
              <a:rPr sz="2000" spc="-420" dirty="0">
                <a:latin typeface="Calibri"/>
                <a:cs typeface="Calibri"/>
              </a:rPr>
              <a:t>i</a:t>
            </a:r>
            <a:r>
              <a:rPr sz="3000" spc="-630" baseline="2777" dirty="0">
                <a:latin typeface="Calibri"/>
                <a:cs typeface="Calibri"/>
              </a:rPr>
              <a:t>&gt;</a:t>
            </a:r>
            <a:r>
              <a:rPr sz="2000" spc="-420" dirty="0">
                <a:latin typeface="Calibri"/>
                <a:cs typeface="Calibri"/>
              </a:rPr>
              <a:t>t&gt;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000" spc="-494" baseline="2777" dirty="0">
                <a:latin typeface="Calibri"/>
                <a:cs typeface="Calibri"/>
              </a:rPr>
              <a:t>&lt;T</a:t>
            </a:r>
            <a:r>
              <a:rPr sz="2000" spc="-330" dirty="0">
                <a:latin typeface="Calibri"/>
                <a:cs typeface="Calibri"/>
              </a:rPr>
              <a:t>&lt;</a:t>
            </a:r>
            <a:r>
              <a:rPr sz="3000" spc="-494" baseline="2777" dirty="0">
                <a:latin typeface="Calibri"/>
                <a:cs typeface="Calibri"/>
              </a:rPr>
              <a:t>1</a:t>
            </a:r>
            <a:r>
              <a:rPr sz="2000" spc="-330" dirty="0">
                <a:latin typeface="Calibri"/>
                <a:cs typeface="Calibri"/>
              </a:rPr>
              <a:t>T</a:t>
            </a:r>
            <a:r>
              <a:rPr sz="3000" spc="-494" baseline="2777" dirty="0">
                <a:latin typeface="Calibri"/>
                <a:cs typeface="Calibri"/>
              </a:rPr>
              <a:t>, </a:t>
            </a:r>
            <a:r>
              <a:rPr sz="3000" spc="-442" baseline="2777" dirty="0">
                <a:latin typeface="Calibri"/>
                <a:cs typeface="Calibri"/>
              </a:rPr>
              <a:t> </a:t>
            </a:r>
            <a:r>
              <a:rPr sz="2000" spc="-409" dirty="0">
                <a:latin typeface="Calibri"/>
                <a:cs typeface="Calibri"/>
              </a:rPr>
              <a:t>2</a:t>
            </a:r>
            <a:r>
              <a:rPr sz="3000" spc="-615" baseline="2777" dirty="0">
                <a:latin typeface="Calibri"/>
                <a:cs typeface="Calibri"/>
              </a:rPr>
              <a:t>Co</a:t>
            </a:r>
            <a:r>
              <a:rPr sz="2000" spc="-409" dirty="0">
                <a:latin typeface="Calibri"/>
                <a:cs typeface="Calibri"/>
              </a:rPr>
              <a:t>st</a:t>
            </a:r>
            <a:r>
              <a:rPr sz="3000" spc="-615" baseline="2777" dirty="0">
                <a:latin typeface="Calibri"/>
                <a:cs typeface="Calibri"/>
              </a:rPr>
              <a:t>m</a:t>
            </a:r>
            <a:r>
              <a:rPr sz="2000" spc="-409" dirty="0">
                <a:latin typeface="Calibri"/>
                <a:cs typeface="Calibri"/>
              </a:rPr>
              <a:t>ar</a:t>
            </a:r>
            <a:r>
              <a:rPr sz="3000" spc="-615" baseline="2777" dirty="0">
                <a:latin typeface="Calibri"/>
                <a:cs typeface="Calibri"/>
              </a:rPr>
              <a:t>m</a:t>
            </a:r>
            <a:r>
              <a:rPr sz="2000" spc="-409" dirty="0">
                <a:latin typeface="Calibri"/>
                <a:cs typeface="Calibri"/>
              </a:rPr>
              <a:t>t&gt;</a:t>
            </a:r>
            <a:r>
              <a:rPr sz="3000" spc="-615" baseline="2777" dirty="0">
                <a:latin typeface="Calibri"/>
                <a:cs typeface="Calibri"/>
              </a:rPr>
              <a:t>it&gt;</a:t>
            </a:r>
            <a:endParaRPr sz="3000" baseline="2777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2000" spc="-365" dirty="0">
                <a:latin typeface="Calibri"/>
                <a:cs typeface="Calibri"/>
              </a:rPr>
              <a:t>&lt;T</a:t>
            </a:r>
            <a:r>
              <a:rPr sz="3000" spc="-547" baseline="2777" dirty="0">
                <a:latin typeface="Calibri"/>
                <a:cs typeface="Calibri"/>
              </a:rPr>
              <a:t>&lt;</a:t>
            </a:r>
            <a:r>
              <a:rPr sz="2000" spc="-365" dirty="0">
                <a:latin typeface="Calibri"/>
                <a:cs typeface="Calibri"/>
              </a:rPr>
              <a:t>2</a:t>
            </a:r>
            <a:r>
              <a:rPr sz="3000" spc="-547" baseline="2777" dirty="0">
                <a:latin typeface="Calibri"/>
                <a:cs typeface="Calibri"/>
              </a:rPr>
              <a:t>T</a:t>
            </a:r>
            <a:r>
              <a:rPr sz="2000" spc="-365" dirty="0">
                <a:latin typeface="Calibri"/>
                <a:cs typeface="Calibri"/>
              </a:rPr>
              <a:t>,</a:t>
            </a:r>
            <a:r>
              <a:rPr sz="3000" spc="-547" baseline="2777" dirty="0">
                <a:latin typeface="Calibri"/>
                <a:cs typeface="Calibri"/>
              </a:rPr>
              <a:t>2</a:t>
            </a:r>
            <a:r>
              <a:rPr sz="2000" spc="-365" dirty="0">
                <a:latin typeface="Calibri"/>
                <a:cs typeface="Calibri"/>
              </a:rPr>
              <a:t>C</a:t>
            </a:r>
            <a:r>
              <a:rPr sz="3000" spc="-547" baseline="2777" dirty="0">
                <a:latin typeface="Calibri"/>
                <a:cs typeface="Calibri"/>
              </a:rPr>
              <a:t>s</a:t>
            </a:r>
            <a:r>
              <a:rPr sz="2000" spc="-365" dirty="0">
                <a:latin typeface="Calibri"/>
                <a:cs typeface="Calibri"/>
              </a:rPr>
              <a:t>,</a:t>
            </a:r>
            <a:r>
              <a:rPr sz="3000" spc="-547" baseline="2777" dirty="0">
                <a:latin typeface="Calibri"/>
                <a:cs typeface="Calibri"/>
              </a:rPr>
              <a:t>t</a:t>
            </a:r>
            <a:r>
              <a:rPr sz="2000" spc="-365" dirty="0">
                <a:latin typeface="Calibri"/>
                <a:cs typeface="Calibri"/>
              </a:rPr>
              <a:t>5</a:t>
            </a:r>
            <a:r>
              <a:rPr sz="3000" spc="-547" baseline="2777" dirty="0">
                <a:latin typeface="Calibri"/>
                <a:cs typeface="Calibri"/>
              </a:rPr>
              <a:t>ar</a:t>
            </a:r>
            <a:r>
              <a:rPr sz="2000" spc="-365" dirty="0">
                <a:latin typeface="Calibri"/>
                <a:cs typeface="Calibri"/>
              </a:rPr>
              <a:t>0</a:t>
            </a:r>
            <a:r>
              <a:rPr sz="3000" spc="-547" baseline="2777" dirty="0">
                <a:latin typeface="Calibri"/>
                <a:cs typeface="Calibri"/>
              </a:rPr>
              <a:t>t</a:t>
            </a:r>
            <a:r>
              <a:rPr sz="2000" spc="-365" dirty="0">
                <a:latin typeface="Calibri"/>
                <a:cs typeface="Calibri"/>
              </a:rPr>
              <a:t>0</a:t>
            </a:r>
            <a:r>
              <a:rPr sz="3000" spc="-547" baseline="2777" dirty="0">
                <a:latin typeface="Calibri"/>
                <a:cs typeface="Calibri"/>
              </a:rPr>
              <a:t>&gt;</a:t>
            </a:r>
            <a:r>
              <a:rPr sz="2000" spc="-365" dirty="0"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-430" dirty="0">
                <a:latin typeface="Calibri"/>
                <a:cs typeface="Calibri"/>
              </a:rPr>
              <a:t>&lt;</a:t>
            </a:r>
            <a:r>
              <a:rPr sz="3000" spc="-644" baseline="2777" dirty="0">
                <a:latin typeface="Calibri"/>
                <a:cs typeface="Calibri"/>
              </a:rPr>
              <a:t>&lt;</a:t>
            </a:r>
            <a:r>
              <a:rPr sz="2000" spc="-430" dirty="0">
                <a:latin typeface="Calibri"/>
                <a:cs typeface="Calibri"/>
              </a:rPr>
              <a:t>T</a:t>
            </a:r>
            <a:r>
              <a:rPr sz="3000" spc="-644" baseline="2777" dirty="0">
                <a:latin typeface="Calibri"/>
                <a:cs typeface="Calibri"/>
              </a:rPr>
              <a:t>T</a:t>
            </a:r>
            <a:r>
              <a:rPr sz="2000" spc="-430" dirty="0">
                <a:latin typeface="Calibri"/>
                <a:cs typeface="Calibri"/>
              </a:rPr>
              <a:t>2</a:t>
            </a:r>
            <a:r>
              <a:rPr sz="3000" spc="-644" baseline="2777" dirty="0">
                <a:latin typeface="Calibri"/>
                <a:cs typeface="Calibri"/>
              </a:rPr>
              <a:t>2</a:t>
            </a:r>
            <a:r>
              <a:rPr sz="2000" spc="-430" dirty="0">
                <a:latin typeface="Calibri"/>
                <a:cs typeface="Calibri"/>
              </a:rPr>
              <a:t>,</a:t>
            </a:r>
            <a:r>
              <a:rPr sz="2000" spc="-420" dirty="0">
                <a:latin typeface="Calibri"/>
                <a:cs typeface="Calibri"/>
              </a:rPr>
              <a:t> </a:t>
            </a:r>
            <a:r>
              <a:rPr sz="3000" spc="-630" baseline="2777" dirty="0">
                <a:latin typeface="Calibri"/>
                <a:cs typeface="Calibri"/>
              </a:rPr>
              <a:t>,</a:t>
            </a:r>
            <a:r>
              <a:rPr sz="2000" spc="-420" dirty="0">
                <a:latin typeface="Calibri"/>
                <a:cs typeface="Calibri"/>
              </a:rPr>
              <a:t>C</a:t>
            </a:r>
            <a:r>
              <a:rPr sz="3000" spc="-630" baseline="2777" dirty="0">
                <a:latin typeface="Calibri"/>
                <a:cs typeface="Calibri"/>
              </a:rPr>
              <a:t>C</a:t>
            </a:r>
            <a:r>
              <a:rPr sz="2000" spc="-420" dirty="0">
                <a:latin typeface="Calibri"/>
                <a:cs typeface="Calibri"/>
              </a:rPr>
              <a:t>o</a:t>
            </a:r>
            <a:r>
              <a:rPr sz="3000" spc="-630" baseline="2777" dirty="0">
                <a:latin typeface="Calibri"/>
                <a:cs typeface="Calibri"/>
              </a:rPr>
              <a:t>,</a:t>
            </a:r>
            <a:r>
              <a:rPr sz="2000" spc="-420" dirty="0">
                <a:latin typeface="Calibri"/>
                <a:cs typeface="Calibri"/>
              </a:rPr>
              <a:t>m</a:t>
            </a:r>
            <a:r>
              <a:rPr sz="3000" spc="-630" baseline="2777" dirty="0">
                <a:latin typeface="Calibri"/>
                <a:cs typeface="Calibri"/>
              </a:rPr>
              <a:t>50</a:t>
            </a:r>
            <a:r>
              <a:rPr sz="2000" spc="-420" dirty="0">
                <a:latin typeface="Calibri"/>
                <a:cs typeface="Calibri"/>
              </a:rPr>
              <a:t>m</a:t>
            </a:r>
            <a:r>
              <a:rPr sz="3000" spc="-630" baseline="2777" dirty="0">
                <a:latin typeface="Calibri"/>
                <a:cs typeface="Calibri"/>
              </a:rPr>
              <a:t>0</a:t>
            </a:r>
            <a:r>
              <a:rPr sz="2000" spc="-420" dirty="0">
                <a:latin typeface="Calibri"/>
                <a:cs typeface="Calibri"/>
              </a:rPr>
              <a:t>i</a:t>
            </a:r>
            <a:r>
              <a:rPr sz="3000" spc="-630" baseline="2777" dirty="0">
                <a:latin typeface="Calibri"/>
                <a:cs typeface="Calibri"/>
              </a:rPr>
              <a:t>&gt;</a:t>
            </a:r>
            <a:r>
              <a:rPr sz="2000" spc="-420" dirty="0">
                <a:latin typeface="Calibri"/>
                <a:cs typeface="Calibri"/>
              </a:rPr>
              <a:t>t&gt;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5" dirty="0">
                <a:latin typeface="Calibri"/>
                <a:cs typeface="Calibri"/>
              </a:rPr>
              <a:t>A=400,B=700,C=</a:t>
            </a:r>
            <a:r>
              <a:rPr sz="2700" spc="-82" baseline="3086" dirty="0">
                <a:latin typeface="Calibri"/>
                <a:cs typeface="Calibri"/>
              </a:rPr>
              <a:t>7</a:t>
            </a:r>
            <a:r>
              <a:rPr sz="1800" spc="-55" dirty="0">
                <a:latin typeface="Calibri"/>
                <a:cs typeface="Calibri"/>
              </a:rPr>
              <a:t>500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7753" y="4434356"/>
            <a:ext cx="1867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204" dirty="0">
                <a:latin typeface="Calibri"/>
                <a:cs typeface="Calibri"/>
              </a:rPr>
              <a:t>&lt;T1</a:t>
            </a:r>
            <a:r>
              <a:rPr sz="3000" spc="-307" baseline="23611" dirty="0">
                <a:latin typeface="Calibri"/>
                <a:cs typeface="Calibri"/>
              </a:rPr>
              <a:t>&lt;</a:t>
            </a:r>
            <a:r>
              <a:rPr sz="2000" spc="-204" dirty="0">
                <a:latin typeface="Calibri"/>
                <a:cs typeface="Calibri"/>
              </a:rPr>
              <a:t>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495" dirty="0">
                <a:latin typeface="Calibri"/>
                <a:cs typeface="Calibri"/>
              </a:rPr>
              <a:t>A</a:t>
            </a:r>
            <a:r>
              <a:rPr sz="3000" spc="-742" baseline="23611" dirty="0">
                <a:latin typeface="Calibri"/>
                <a:cs typeface="Calibri"/>
              </a:rPr>
              <a:t>T1</a:t>
            </a:r>
            <a:r>
              <a:rPr sz="2000" spc="-495" dirty="0">
                <a:latin typeface="Calibri"/>
                <a:cs typeface="Calibri"/>
              </a:rPr>
              <a:t>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310" dirty="0">
                <a:latin typeface="Calibri"/>
                <a:cs typeface="Calibri"/>
              </a:rPr>
              <a:t>5</a:t>
            </a:r>
            <a:r>
              <a:rPr sz="3000" spc="-465" baseline="23611" dirty="0">
                <a:latin typeface="Calibri"/>
                <a:cs typeface="Calibri"/>
              </a:rPr>
              <a:t>s</a:t>
            </a:r>
            <a:r>
              <a:rPr sz="2000" spc="-310" dirty="0">
                <a:latin typeface="Calibri"/>
                <a:cs typeface="Calibri"/>
              </a:rPr>
              <a:t>0</a:t>
            </a:r>
            <a:r>
              <a:rPr sz="3000" spc="-465" baseline="23611" dirty="0">
                <a:latin typeface="Calibri"/>
                <a:cs typeface="Calibri"/>
              </a:rPr>
              <a:t>ta</a:t>
            </a:r>
            <a:r>
              <a:rPr sz="2000" spc="-310" dirty="0">
                <a:latin typeface="Calibri"/>
                <a:cs typeface="Calibri"/>
              </a:rPr>
              <a:t>0</a:t>
            </a:r>
            <a:r>
              <a:rPr sz="3000" spc="-465" baseline="23611" dirty="0">
                <a:latin typeface="Calibri"/>
                <a:cs typeface="Calibri"/>
              </a:rPr>
              <a:t>r</a:t>
            </a:r>
            <a:r>
              <a:rPr sz="2000" spc="-310" dirty="0">
                <a:latin typeface="Calibri"/>
                <a:cs typeface="Calibri"/>
              </a:rPr>
              <a:t>,</a:t>
            </a:r>
            <a:r>
              <a:rPr sz="3000" spc="-465" baseline="23611" dirty="0">
                <a:latin typeface="Calibri"/>
                <a:cs typeface="Calibri"/>
              </a:rPr>
              <a:t>t</a:t>
            </a:r>
            <a:r>
              <a:rPr sz="2000" spc="-310" dirty="0">
                <a:latin typeface="Calibri"/>
                <a:cs typeface="Calibri"/>
              </a:rPr>
              <a:t>4</a:t>
            </a:r>
            <a:r>
              <a:rPr sz="3000" spc="-465" baseline="23611" dirty="0">
                <a:latin typeface="Calibri"/>
                <a:cs typeface="Calibri"/>
              </a:rPr>
              <a:t>&gt;</a:t>
            </a:r>
            <a:r>
              <a:rPr sz="2000" spc="-310" dirty="0">
                <a:latin typeface="Calibri"/>
                <a:cs typeface="Calibri"/>
              </a:rPr>
              <a:t>00&gt;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4647" y="4630954"/>
            <a:ext cx="1867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204" dirty="0">
                <a:latin typeface="Calibri"/>
                <a:cs typeface="Calibri"/>
              </a:rPr>
              <a:t>&lt;T1</a:t>
            </a:r>
            <a:r>
              <a:rPr sz="3000" spc="-307" baseline="8333" dirty="0">
                <a:latin typeface="Calibri"/>
                <a:cs typeface="Calibri"/>
              </a:rPr>
              <a:t>&lt;</a:t>
            </a:r>
            <a:r>
              <a:rPr sz="2000" spc="-204" dirty="0">
                <a:latin typeface="Calibri"/>
                <a:cs typeface="Calibri"/>
              </a:rPr>
              <a:t>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3000" spc="-727" baseline="8333" dirty="0">
                <a:latin typeface="Calibri"/>
                <a:cs typeface="Calibri"/>
              </a:rPr>
              <a:t>T</a:t>
            </a:r>
            <a:r>
              <a:rPr sz="2000" spc="-484" dirty="0">
                <a:latin typeface="Calibri"/>
                <a:cs typeface="Calibri"/>
              </a:rPr>
              <a:t>A</a:t>
            </a:r>
            <a:r>
              <a:rPr sz="3000" spc="-727" baseline="8333" dirty="0">
                <a:latin typeface="Calibri"/>
                <a:cs typeface="Calibri"/>
              </a:rPr>
              <a:t>1</a:t>
            </a:r>
            <a:r>
              <a:rPr sz="2000" spc="-484" dirty="0">
                <a:latin typeface="Calibri"/>
                <a:cs typeface="Calibri"/>
              </a:rPr>
              <a:t>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310" dirty="0">
                <a:latin typeface="Calibri"/>
                <a:cs typeface="Calibri"/>
              </a:rPr>
              <a:t>5</a:t>
            </a:r>
            <a:r>
              <a:rPr sz="3000" spc="-465" baseline="8333" dirty="0">
                <a:latin typeface="Calibri"/>
                <a:cs typeface="Calibri"/>
              </a:rPr>
              <a:t>st</a:t>
            </a:r>
            <a:r>
              <a:rPr sz="2000" spc="-310" dirty="0">
                <a:latin typeface="Calibri"/>
                <a:cs typeface="Calibri"/>
              </a:rPr>
              <a:t>0</a:t>
            </a:r>
            <a:r>
              <a:rPr sz="3000" spc="-465" baseline="8333" dirty="0">
                <a:latin typeface="Calibri"/>
                <a:cs typeface="Calibri"/>
              </a:rPr>
              <a:t>a</a:t>
            </a:r>
            <a:r>
              <a:rPr sz="2000" spc="-310" dirty="0">
                <a:latin typeface="Calibri"/>
                <a:cs typeface="Calibri"/>
              </a:rPr>
              <a:t>0</a:t>
            </a:r>
            <a:r>
              <a:rPr sz="3000" spc="-465" baseline="8333" dirty="0">
                <a:latin typeface="Calibri"/>
                <a:cs typeface="Calibri"/>
              </a:rPr>
              <a:t>r</a:t>
            </a:r>
            <a:r>
              <a:rPr sz="2000" spc="-310" dirty="0">
                <a:latin typeface="Calibri"/>
                <a:cs typeface="Calibri"/>
              </a:rPr>
              <a:t>,</a:t>
            </a:r>
            <a:r>
              <a:rPr sz="3000" spc="-465" baseline="8333" dirty="0">
                <a:latin typeface="Calibri"/>
                <a:cs typeface="Calibri"/>
              </a:rPr>
              <a:t>t&gt;</a:t>
            </a:r>
            <a:r>
              <a:rPr sz="2000" spc="-310" dirty="0">
                <a:latin typeface="Calibri"/>
                <a:cs typeface="Calibri"/>
              </a:rPr>
              <a:t>400&gt;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4890" y="5120605"/>
            <a:ext cx="1957705" cy="1741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ts val="1930"/>
              </a:lnSpc>
              <a:spcBef>
                <a:spcPts val="105"/>
              </a:spcBef>
            </a:pPr>
            <a:r>
              <a:rPr sz="1800" spc="-470" dirty="0">
                <a:latin typeface="Calibri"/>
                <a:cs typeface="Calibri"/>
              </a:rPr>
              <a:t>A</a:t>
            </a:r>
            <a:r>
              <a:rPr sz="3000" spc="-705" baseline="18055" dirty="0">
                <a:latin typeface="Calibri"/>
                <a:cs typeface="Calibri"/>
              </a:rPr>
              <a:t>&lt;</a:t>
            </a:r>
            <a:r>
              <a:rPr sz="1800" spc="-470" dirty="0">
                <a:latin typeface="Calibri"/>
                <a:cs typeface="Calibri"/>
              </a:rPr>
              <a:t>=</a:t>
            </a:r>
            <a:r>
              <a:rPr sz="3000" spc="-705" baseline="18055" dirty="0">
                <a:latin typeface="Calibri"/>
                <a:cs typeface="Calibri"/>
              </a:rPr>
              <a:t>T</a:t>
            </a:r>
            <a:r>
              <a:rPr sz="1800" spc="-470" dirty="0">
                <a:latin typeface="Calibri"/>
                <a:cs typeface="Calibri"/>
              </a:rPr>
              <a:t>4</a:t>
            </a:r>
            <a:r>
              <a:rPr sz="3000" spc="-705" baseline="18055" dirty="0">
                <a:latin typeface="Calibri"/>
                <a:cs typeface="Calibri"/>
              </a:rPr>
              <a:t>1</a:t>
            </a:r>
            <a:r>
              <a:rPr sz="1800" spc="-470" dirty="0">
                <a:latin typeface="Calibri"/>
                <a:cs typeface="Calibri"/>
              </a:rPr>
              <a:t>0</a:t>
            </a:r>
            <a:r>
              <a:rPr sz="3000" spc="-705" baseline="26388" dirty="0">
                <a:latin typeface="Calibri"/>
                <a:cs typeface="Calibri"/>
              </a:rPr>
              <a:t>,</a:t>
            </a:r>
            <a:r>
              <a:rPr sz="3000" spc="-705" baseline="18055" dirty="0">
                <a:latin typeface="Calibri"/>
                <a:cs typeface="Calibri"/>
              </a:rPr>
              <a:t>,</a:t>
            </a:r>
            <a:r>
              <a:rPr sz="1800" spc="-470" dirty="0">
                <a:latin typeface="Calibri"/>
                <a:cs typeface="Calibri"/>
              </a:rPr>
              <a:t>0</a:t>
            </a:r>
            <a:r>
              <a:rPr sz="3000" spc="-705" baseline="26388" dirty="0">
                <a:latin typeface="Calibri"/>
                <a:cs typeface="Calibri"/>
              </a:rPr>
              <a:t>A</a:t>
            </a:r>
            <a:r>
              <a:rPr sz="3000" spc="-705" baseline="18055" dirty="0">
                <a:latin typeface="Calibri"/>
                <a:cs typeface="Calibri"/>
              </a:rPr>
              <a:t>B</a:t>
            </a:r>
            <a:r>
              <a:rPr sz="1800" spc="-470" dirty="0">
                <a:latin typeface="Calibri"/>
                <a:cs typeface="Calibri"/>
              </a:rPr>
              <a:t>,B</a:t>
            </a:r>
            <a:r>
              <a:rPr sz="3000" spc="-705" baseline="18055" dirty="0">
                <a:latin typeface="Calibri"/>
                <a:cs typeface="Calibri"/>
              </a:rPr>
              <a:t>,</a:t>
            </a:r>
            <a:r>
              <a:rPr sz="3000" spc="-307" baseline="18055" dirty="0">
                <a:latin typeface="Calibri"/>
                <a:cs typeface="Calibri"/>
              </a:rPr>
              <a:t> </a:t>
            </a:r>
            <a:r>
              <a:rPr sz="1800" spc="-484" dirty="0">
                <a:latin typeface="Calibri"/>
                <a:cs typeface="Calibri"/>
              </a:rPr>
              <a:t>=</a:t>
            </a:r>
            <a:r>
              <a:rPr sz="3000" spc="-727" baseline="26388" dirty="0">
                <a:latin typeface="Calibri"/>
                <a:cs typeface="Calibri"/>
              </a:rPr>
              <a:t>5</a:t>
            </a:r>
            <a:r>
              <a:rPr sz="3000" spc="-727" baseline="18055" dirty="0">
                <a:latin typeface="Calibri"/>
                <a:cs typeface="Calibri"/>
              </a:rPr>
              <a:t>6</a:t>
            </a:r>
            <a:r>
              <a:rPr sz="1800" spc="-484" dirty="0">
                <a:latin typeface="Calibri"/>
                <a:cs typeface="Calibri"/>
              </a:rPr>
              <a:t>7</a:t>
            </a:r>
            <a:r>
              <a:rPr sz="3000" spc="-727" baseline="18055" dirty="0">
                <a:latin typeface="Calibri"/>
                <a:cs typeface="Calibri"/>
              </a:rPr>
              <a:t>0</a:t>
            </a:r>
            <a:r>
              <a:rPr sz="1800" spc="-484" dirty="0">
                <a:latin typeface="Calibri"/>
                <a:cs typeface="Calibri"/>
              </a:rPr>
              <a:t>0</a:t>
            </a:r>
            <a:r>
              <a:rPr sz="3000" spc="-727" baseline="18055" dirty="0">
                <a:latin typeface="Calibri"/>
                <a:cs typeface="Calibri"/>
              </a:rPr>
              <a:t>0</a:t>
            </a:r>
            <a:r>
              <a:rPr sz="1800" spc="-484" dirty="0">
                <a:latin typeface="Calibri"/>
                <a:cs typeface="Calibri"/>
              </a:rPr>
              <a:t>0</a:t>
            </a:r>
            <a:r>
              <a:rPr sz="3000" spc="-727" baseline="18055" dirty="0">
                <a:latin typeface="Calibri"/>
                <a:cs typeface="Calibri"/>
              </a:rPr>
              <a:t>,</a:t>
            </a:r>
            <a:r>
              <a:rPr sz="1800" spc="-484" dirty="0">
                <a:latin typeface="Calibri"/>
                <a:cs typeface="Calibri"/>
              </a:rPr>
              <a:t>,C</a:t>
            </a:r>
            <a:r>
              <a:rPr sz="3000" spc="-727" baseline="26388" dirty="0">
                <a:latin typeface="Calibri"/>
                <a:cs typeface="Calibri"/>
              </a:rPr>
              <a:t>4</a:t>
            </a:r>
            <a:r>
              <a:rPr sz="3000" spc="-727" baseline="18055" dirty="0">
                <a:latin typeface="Calibri"/>
                <a:cs typeface="Calibri"/>
              </a:rPr>
              <a:t>7</a:t>
            </a:r>
            <a:r>
              <a:rPr sz="1800" spc="-484" dirty="0">
                <a:latin typeface="Calibri"/>
                <a:cs typeface="Calibri"/>
              </a:rPr>
              <a:t>=</a:t>
            </a:r>
            <a:r>
              <a:rPr sz="3000" spc="-727" baseline="18055" dirty="0">
                <a:latin typeface="Calibri"/>
                <a:cs typeface="Calibri"/>
              </a:rPr>
              <a:t>0</a:t>
            </a:r>
            <a:r>
              <a:rPr sz="1800" spc="-484" dirty="0">
                <a:latin typeface="Calibri"/>
                <a:cs typeface="Calibri"/>
              </a:rPr>
              <a:t>7</a:t>
            </a:r>
            <a:r>
              <a:rPr sz="3000" spc="-727" baseline="18055" dirty="0">
                <a:latin typeface="Calibri"/>
                <a:cs typeface="Calibri"/>
              </a:rPr>
              <a:t>0</a:t>
            </a:r>
            <a:r>
              <a:rPr sz="1800" spc="-484" dirty="0">
                <a:latin typeface="Calibri"/>
                <a:cs typeface="Calibri"/>
              </a:rPr>
              <a:t>0</a:t>
            </a:r>
            <a:r>
              <a:rPr sz="3000" spc="-727" baseline="18055" dirty="0">
                <a:latin typeface="Calibri"/>
                <a:cs typeface="Calibri"/>
              </a:rPr>
              <a:t>&gt;</a:t>
            </a:r>
            <a:r>
              <a:rPr sz="1800" spc="-484" dirty="0"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 marR="20955" algn="ctr">
              <a:lnSpc>
                <a:spcPts val="1930"/>
              </a:lnSpc>
            </a:pPr>
            <a:r>
              <a:rPr sz="2000" spc="-390" dirty="0">
                <a:latin typeface="Calibri"/>
                <a:cs typeface="Calibri"/>
              </a:rPr>
              <a:t>&lt;T</a:t>
            </a:r>
            <a:r>
              <a:rPr sz="3000" spc="-585" baseline="-8333" dirty="0">
                <a:latin typeface="Calibri"/>
                <a:cs typeface="Calibri"/>
              </a:rPr>
              <a:t>&lt;</a:t>
            </a:r>
            <a:r>
              <a:rPr sz="2000" spc="-390" dirty="0">
                <a:latin typeface="Calibri"/>
                <a:cs typeface="Calibri"/>
              </a:rPr>
              <a:t>1</a:t>
            </a:r>
            <a:r>
              <a:rPr sz="3000" spc="-585" baseline="-8333" dirty="0">
                <a:latin typeface="Calibri"/>
                <a:cs typeface="Calibri"/>
              </a:rPr>
              <a:t>T</a:t>
            </a:r>
            <a:r>
              <a:rPr sz="2000" spc="-390" dirty="0">
                <a:latin typeface="Calibri"/>
                <a:cs typeface="Calibri"/>
              </a:rPr>
              <a:t>,</a:t>
            </a:r>
            <a:r>
              <a:rPr sz="3000" spc="-585" baseline="-8333" dirty="0">
                <a:latin typeface="Calibri"/>
                <a:cs typeface="Calibri"/>
              </a:rPr>
              <a:t>1</a:t>
            </a:r>
            <a:r>
              <a:rPr sz="2000" spc="-390" dirty="0">
                <a:latin typeface="Calibri"/>
                <a:cs typeface="Calibri"/>
              </a:rPr>
              <a:t>B</a:t>
            </a:r>
            <a:r>
              <a:rPr sz="3000" spc="-585" baseline="-8333" dirty="0">
                <a:latin typeface="Calibri"/>
                <a:cs typeface="Calibri"/>
              </a:rPr>
              <a:t>,</a:t>
            </a:r>
            <a:r>
              <a:rPr sz="2000" spc="-390" dirty="0">
                <a:latin typeface="Calibri"/>
                <a:cs typeface="Calibri"/>
              </a:rPr>
              <a:t>,</a:t>
            </a:r>
            <a:r>
              <a:rPr sz="3000" spc="-585" baseline="-8333" dirty="0">
                <a:latin typeface="Calibri"/>
                <a:cs typeface="Calibri"/>
              </a:rPr>
              <a:t>C</a:t>
            </a:r>
            <a:r>
              <a:rPr sz="2000" spc="-390" dirty="0">
                <a:latin typeface="Calibri"/>
                <a:cs typeface="Calibri"/>
              </a:rPr>
              <a:t>6</a:t>
            </a:r>
            <a:r>
              <a:rPr sz="3000" spc="-585" baseline="-8333" dirty="0">
                <a:latin typeface="Calibri"/>
                <a:cs typeface="Calibri"/>
              </a:rPr>
              <a:t>o</a:t>
            </a:r>
            <a:r>
              <a:rPr sz="2000" spc="-390" dirty="0">
                <a:latin typeface="Calibri"/>
                <a:cs typeface="Calibri"/>
              </a:rPr>
              <a:t>0</a:t>
            </a:r>
            <a:r>
              <a:rPr sz="3000" spc="-585" baseline="-8333" dirty="0">
                <a:latin typeface="Calibri"/>
                <a:cs typeface="Calibri"/>
              </a:rPr>
              <a:t>m</a:t>
            </a:r>
            <a:r>
              <a:rPr sz="2000" spc="-390" dirty="0">
                <a:latin typeface="Calibri"/>
                <a:cs typeface="Calibri"/>
              </a:rPr>
              <a:t>0,</a:t>
            </a:r>
            <a:r>
              <a:rPr sz="3000" spc="-585" baseline="-8333" dirty="0">
                <a:latin typeface="Calibri"/>
                <a:cs typeface="Calibri"/>
              </a:rPr>
              <a:t>m</a:t>
            </a:r>
            <a:r>
              <a:rPr sz="2000" spc="-390" dirty="0">
                <a:latin typeface="Calibri"/>
                <a:cs typeface="Calibri"/>
              </a:rPr>
              <a:t>7</a:t>
            </a:r>
            <a:r>
              <a:rPr sz="3000" spc="-585" baseline="-8333" dirty="0">
                <a:latin typeface="Calibri"/>
                <a:cs typeface="Calibri"/>
              </a:rPr>
              <a:t>i</a:t>
            </a:r>
            <a:r>
              <a:rPr sz="2000" spc="-390" dirty="0">
                <a:latin typeface="Calibri"/>
                <a:cs typeface="Calibri"/>
              </a:rPr>
              <a:t>0</a:t>
            </a:r>
            <a:r>
              <a:rPr sz="3000" spc="-585" baseline="-8333" dirty="0">
                <a:latin typeface="Calibri"/>
                <a:cs typeface="Calibri"/>
              </a:rPr>
              <a:t>t&gt;</a:t>
            </a:r>
            <a:r>
              <a:rPr sz="2000" spc="-390" dirty="0">
                <a:latin typeface="Calibri"/>
                <a:cs typeface="Calibri"/>
              </a:rPr>
              <a:t>0&gt;</a:t>
            </a:r>
            <a:endParaRPr sz="2000" dirty="0">
              <a:latin typeface="Calibri"/>
              <a:cs typeface="Calibri"/>
            </a:endParaRPr>
          </a:p>
          <a:p>
            <a:pPr marR="20320" algn="ctr">
              <a:lnSpc>
                <a:spcPct val="100000"/>
              </a:lnSpc>
            </a:pPr>
            <a:r>
              <a:rPr sz="2000" spc="-330" dirty="0">
                <a:latin typeface="Calibri"/>
                <a:cs typeface="Calibri"/>
              </a:rPr>
              <a:t>&lt;T</a:t>
            </a:r>
            <a:r>
              <a:rPr sz="3000" spc="-494" baseline="-8333" dirty="0">
                <a:latin typeface="Calibri"/>
                <a:cs typeface="Calibri"/>
              </a:rPr>
              <a:t>&lt;</a:t>
            </a:r>
            <a:r>
              <a:rPr sz="2000" spc="-330" dirty="0">
                <a:latin typeface="Calibri"/>
                <a:cs typeface="Calibri"/>
              </a:rPr>
              <a:t>1</a:t>
            </a:r>
            <a:r>
              <a:rPr sz="3000" spc="-494" baseline="-8333" dirty="0">
                <a:latin typeface="Calibri"/>
                <a:cs typeface="Calibri"/>
              </a:rPr>
              <a:t>T</a:t>
            </a:r>
            <a:r>
              <a:rPr sz="2000" spc="-330" dirty="0">
                <a:latin typeface="Calibri"/>
                <a:cs typeface="Calibri"/>
              </a:rPr>
              <a:t>,</a:t>
            </a:r>
            <a:r>
              <a:rPr sz="2000" spc="-310" dirty="0">
                <a:latin typeface="Calibri"/>
                <a:cs typeface="Calibri"/>
              </a:rPr>
              <a:t> </a:t>
            </a:r>
            <a:r>
              <a:rPr sz="3000" spc="-622" baseline="-8333" dirty="0">
                <a:latin typeface="Calibri"/>
                <a:cs typeface="Calibri"/>
              </a:rPr>
              <a:t>2</a:t>
            </a:r>
            <a:r>
              <a:rPr sz="2000" spc="-415" dirty="0">
                <a:latin typeface="Calibri"/>
                <a:cs typeface="Calibri"/>
              </a:rPr>
              <a:t>Co</a:t>
            </a:r>
            <a:r>
              <a:rPr sz="3000" spc="-622" baseline="-8333" dirty="0">
                <a:latin typeface="Calibri"/>
                <a:cs typeface="Calibri"/>
              </a:rPr>
              <a:t>s</a:t>
            </a:r>
            <a:r>
              <a:rPr sz="2000" spc="-415" dirty="0">
                <a:latin typeface="Calibri"/>
                <a:cs typeface="Calibri"/>
              </a:rPr>
              <a:t>m</a:t>
            </a:r>
            <a:r>
              <a:rPr sz="3000" spc="-622" baseline="-8333" dirty="0">
                <a:latin typeface="Calibri"/>
                <a:cs typeface="Calibri"/>
              </a:rPr>
              <a:t>ta</a:t>
            </a:r>
            <a:r>
              <a:rPr sz="2000" spc="-415" dirty="0">
                <a:latin typeface="Calibri"/>
                <a:cs typeface="Calibri"/>
              </a:rPr>
              <a:t>m</a:t>
            </a:r>
            <a:r>
              <a:rPr sz="3000" spc="-622" baseline="-8333" dirty="0">
                <a:latin typeface="Calibri"/>
                <a:cs typeface="Calibri"/>
              </a:rPr>
              <a:t>rt&gt;</a:t>
            </a:r>
            <a:r>
              <a:rPr sz="2000" spc="-415" dirty="0">
                <a:latin typeface="Calibri"/>
                <a:cs typeface="Calibri"/>
              </a:rPr>
              <a:t>it&gt;</a:t>
            </a:r>
            <a:endParaRPr sz="2000" dirty="0">
              <a:latin typeface="Calibri"/>
              <a:cs typeface="Calibri"/>
            </a:endParaRPr>
          </a:p>
          <a:p>
            <a:pPr marL="88265">
              <a:lnSpc>
                <a:spcPts val="2260"/>
              </a:lnSpc>
              <a:spcBef>
                <a:spcPts val="275"/>
              </a:spcBef>
            </a:pPr>
            <a:r>
              <a:rPr sz="2000" spc="-285" dirty="0">
                <a:latin typeface="Calibri"/>
                <a:cs typeface="Calibri"/>
              </a:rPr>
              <a:t>&lt;T2,</a:t>
            </a:r>
            <a:r>
              <a:rPr sz="3000" spc="-427" baseline="8333" dirty="0">
                <a:latin typeface="Calibri"/>
                <a:cs typeface="Calibri"/>
              </a:rPr>
              <a:t>&lt;</a:t>
            </a:r>
            <a:r>
              <a:rPr sz="2000" spc="-285" dirty="0">
                <a:latin typeface="Calibri"/>
                <a:cs typeface="Calibri"/>
              </a:rPr>
              <a:t>C</a:t>
            </a:r>
            <a:r>
              <a:rPr sz="3000" spc="-427" baseline="8333" dirty="0">
                <a:latin typeface="Calibri"/>
                <a:cs typeface="Calibri"/>
              </a:rPr>
              <a:t>T</a:t>
            </a:r>
            <a:r>
              <a:rPr sz="2000" spc="-285" dirty="0">
                <a:latin typeface="Calibri"/>
                <a:cs typeface="Calibri"/>
              </a:rPr>
              <a:t>,</a:t>
            </a:r>
            <a:r>
              <a:rPr sz="3000" spc="-427" baseline="8333" dirty="0">
                <a:latin typeface="Calibri"/>
                <a:cs typeface="Calibri"/>
              </a:rPr>
              <a:t>2</a:t>
            </a:r>
            <a:r>
              <a:rPr sz="2000" spc="-285" dirty="0">
                <a:latin typeface="Calibri"/>
                <a:cs typeface="Calibri"/>
              </a:rPr>
              <a:t>7</a:t>
            </a:r>
            <a:r>
              <a:rPr sz="3000" spc="-427" baseline="8333" dirty="0">
                <a:latin typeface="Calibri"/>
                <a:cs typeface="Calibri"/>
              </a:rPr>
              <a:t>s</a:t>
            </a:r>
            <a:r>
              <a:rPr sz="2000" spc="-285" dirty="0">
                <a:latin typeface="Calibri"/>
                <a:cs typeface="Calibri"/>
              </a:rPr>
              <a:t>0</a:t>
            </a:r>
            <a:r>
              <a:rPr sz="3000" spc="-427" baseline="8333" dirty="0">
                <a:latin typeface="Calibri"/>
                <a:cs typeface="Calibri"/>
              </a:rPr>
              <a:t>ta</a:t>
            </a:r>
            <a:r>
              <a:rPr sz="2000" spc="-285" dirty="0">
                <a:latin typeface="Calibri"/>
                <a:cs typeface="Calibri"/>
              </a:rPr>
              <a:t>0</a:t>
            </a:r>
            <a:r>
              <a:rPr sz="3000" spc="-427" baseline="8333" dirty="0">
                <a:latin typeface="Calibri"/>
                <a:cs typeface="Calibri"/>
              </a:rPr>
              <a:t>r</a:t>
            </a:r>
            <a:r>
              <a:rPr sz="2000" spc="-285" dirty="0">
                <a:latin typeface="Calibri"/>
                <a:cs typeface="Calibri"/>
              </a:rPr>
              <a:t>,</a:t>
            </a:r>
            <a:r>
              <a:rPr sz="3000" spc="-427" baseline="8333" dirty="0">
                <a:latin typeface="Calibri"/>
                <a:cs typeface="Calibri"/>
              </a:rPr>
              <a:t>t</a:t>
            </a:r>
            <a:r>
              <a:rPr sz="2000" spc="-285" dirty="0">
                <a:latin typeface="Calibri"/>
                <a:cs typeface="Calibri"/>
              </a:rPr>
              <a:t>5</a:t>
            </a:r>
            <a:r>
              <a:rPr sz="3000" spc="-427" baseline="8333" dirty="0">
                <a:latin typeface="Calibri"/>
                <a:cs typeface="Calibri"/>
              </a:rPr>
              <a:t>&gt;</a:t>
            </a:r>
            <a:r>
              <a:rPr sz="2000" spc="-285" dirty="0">
                <a:latin typeface="Calibri"/>
                <a:cs typeface="Calibri"/>
              </a:rPr>
              <a:t>00&gt;</a:t>
            </a:r>
            <a:endParaRPr sz="2000" dirty="0">
              <a:latin typeface="Calibri"/>
              <a:cs typeface="Calibri"/>
            </a:endParaRPr>
          </a:p>
          <a:p>
            <a:pPr marL="76200">
              <a:lnSpc>
                <a:spcPts val="2260"/>
              </a:lnSpc>
            </a:pPr>
            <a:r>
              <a:rPr sz="2000" spc="-385" dirty="0">
                <a:latin typeface="Calibri"/>
                <a:cs typeface="Calibri"/>
              </a:rPr>
              <a:t>&lt;T</a:t>
            </a:r>
            <a:r>
              <a:rPr sz="3000" spc="-577" baseline="-8333" dirty="0">
                <a:latin typeface="Calibri"/>
                <a:cs typeface="Calibri"/>
              </a:rPr>
              <a:t>&lt;</a:t>
            </a:r>
            <a:r>
              <a:rPr sz="2000" spc="-385" dirty="0">
                <a:latin typeface="Calibri"/>
                <a:cs typeface="Calibri"/>
              </a:rPr>
              <a:t>2</a:t>
            </a:r>
            <a:r>
              <a:rPr sz="3000" spc="-577" baseline="-8333" dirty="0">
                <a:latin typeface="Calibri"/>
                <a:cs typeface="Calibri"/>
              </a:rPr>
              <a:t>T</a:t>
            </a:r>
            <a:r>
              <a:rPr sz="2000" spc="-385" dirty="0">
                <a:latin typeface="Calibri"/>
                <a:cs typeface="Calibri"/>
              </a:rPr>
              <a:t>,</a:t>
            </a:r>
            <a:r>
              <a:rPr sz="3000" spc="-577" baseline="-8333" dirty="0">
                <a:latin typeface="Calibri"/>
                <a:cs typeface="Calibri"/>
              </a:rPr>
              <a:t>2</a:t>
            </a:r>
            <a:r>
              <a:rPr sz="2000" spc="-385" dirty="0">
                <a:latin typeface="Calibri"/>
                <a:cs typeface="Calibri"/>
              </a:rPr>
              <a:t>C</a:t>
            </a:r>
            <a:r>
              <a:rPr sz="3000" spc="-577" baseline="-8333" dirty="0">
                <a:latin typeface="Calibri"/>
                <a:cs typeface="Calibri"/>
              </a:rPr>
              <a:t>,</a:t>
            </a:r>
            <a:r>
              <a:rPr sz="2000" spc="-385" dirty="0">
                <a:latin typeface="Calibri"/>
                <a:cs typeface="Calibri"/>
              </a:rPr>
              <a:t>,</a:t>
            </a:r>
            <a:r>
              <a:rPr sz="3000" spc="-577" baseline="-8333" dirty="0">
                <a:latin typeface="Calibri"/>
                <a:cs typeface="Calibri"/>
              </a:rPr>
              <a:t>C</a:t>
            </a:r>
            <a:r>
              <a:rPr sz="2000" spc="-385" dirty="0">
                <a:latin typeface="Calibri"/>
                <a:cs typeface="Calibri"/>
              </a:rPr>
              <a:t>7</a:t>
            </a:r>
            <a:r>
              <a:rPr sz="3000" spc="-577" baseline="-8333" dirty="0">
                <a:latin typeface="Calibri"/>
                <a:cs typeface="Calibri"/>
              </a:rPr>
              <a:t>o</a:t>
            </a:r>
            <a:r>
              <a:rPr sz="2000" spc="-385" dirty="0">
                <a:latin typeface="Calibri"/>
                <a:cs typeface="Calibri"/>
              </a:rPr>
              <a:t>0</a:t>
            </a:r>
            <a:r>
              <a:rPr sz="3000" spc="-577" baseline="-8333" dirty="0">
                <a:latin typeface="Calibri"/>
                <a:cs typeface="Calibri"/>
              </a:rPr>
              <a:t>m</a:t>
            </a:r>
            <a:r>
              <a:rPr sz="2000" spc="-385" dirty="0">
                <a:latin typeface="Calibri"/>
                <a:cs typeface="Calibri"/>
              </a:rPr>
              <a:t>0,</a:t>
            </a:r>
            <a:r>
              <a:rPr sz="3000" spc="-577" baseline="-8333" dirty="0">
                <a:latin typeface="Calibri"/>
                <a:cs typeface="Calibri"/>
              </a:rPr>
              <a:t>m</a:t>
            </a:r>
            <a:r>
              <a:rPr sz="2000" spc="-385" dirty="0">
                <a:latin typeface="Calibri"/>
                <a:cs typeface="Calibri"/>
              </a:rPr>
              <a:t>5</a:t>
            </a:r>
            <a:r>
              <a:rPr sz="3000" spc="-577" baseline="-8333" dirty="0">
                <a:latin typeface="Calibri"/>
                <a:cs typeface="Calibri"/>
              </a:rPr>
              <a:t>i</a:t>
            </a:r>
            <a:r>
              <a:rPr sz="2000" spc="-385" dirty="0">
                <a:latin typeface="Calibri"/>
                <a:cs typeface="Calibri"/>
              </a:rPr>
              <a:t>0</a:t>
            </a:r>
            <a:r>
              <a:rPr sz="3000" spc="-577" baseline="-8333" dirty="0">
                <a:latin typeface="Calibri"/>
                <a:cs typeface="Calibri"/>
              </a:rPr>
              <a:t>t&gt;</a:t>
            </a:r>
            <a:r>
              <a:rPr sz="2000" spc="-385" dirty="0">
                <a:latin typeface="Calibri"/>
                <a:cs typeface="Calibri"/>
              </a:rPr>
              <a:t>0&gt;</a:t>
            </a:r>
            <a:endParaRPr sz="20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84"/>
              </a:spcBef>
            </a:pPr>
            <a:r>
              <a:rPr sz="1800" spc="-50" dirty="0">
                <a:latin typeface="Calibri"/>
                <a:cs typeface="Calibri"/>
              </a:rPr>
              <a:t>A=400</a:t>
            </a:r>
            <a:r>
              <a:rPr sz="2700" spc="-75" baseline="9259" dirty="0">
                <a:latin typeface="Calibri"/>
                <a:cs typeface="Calibri"/>
              </a:rPr>
              <a:t>,</a:t>
            </a:r>
            <a:r>
              <a:rPr sz="1800" spc="-50" dirty="0">
                <a:latin typeface="Calibri"/>
                <a:cs typeface="Calibri"/>
              </a:rPr>
              <a:t>,B=700</a:t>
            </a:r>
            <a:r>
              <a:rPr sz="2700" spc="-75" baseline="9259" dirty="0">
                <a:latin typeface="Calibri"/>
                <a:cs typeface="Calibri"/>
              </a:rPr>
              <a:t>,</a:t>
            </a:r>
            <a:r>
              <a:rPr sz="1800" spc="-50" dirty="0">
                <a:latin typeface="Calibri"/>
                <a:cs typeface="Calibri"/>
              </a:rPr>
              <a:t>,C=500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409" y="685282"/>
            <a:ext cx="7910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0000"/>
                </a:solidFill>
              </a:rPr>
              <a:t>Immediate </a:t>
            </a:r>
            <a:r>
              <a:rPr sz="3200" spc="-25" dirty="0">
                <a:solidFill>
                  <a:srgbClr val="000000"/>
                </a:solidFill>
              </a:rPr>
              <a:t>v/s </a:t>
            </a:r>
            <a:r>
              <a:rPr sz="3200" spc="-20" dirty="0">
                <a:solidFill>
                  <a:srgbClr val="000000"/>
                </a:solidFill>
              </a:rPr>
              <a:t>Deferred </a:t>
            </a:r>
            <a:r>
              <a:rPr sz="3200" spc="-5" dirty="0">
                <a:solidFill>
                  <a:srgbClr val="000000"/>
                </a:solidFill>
              </a:rPr>
              <a:t>database</a:t>
            </a:r>
            <a:r>
              <a:rPr sz="3200" spc="-8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modification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2459" y="1441703"/>
          <a:ext cx="8763000" cy="3589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Immediate database</a:t>
                      </a:r>
                      <a:r>
                        <a:rPr sz="22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modification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Deferred database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modification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115">
                <a:tc>
                  <a:txBody>
                    <a:bodyPr/>
                    <a:lstStyle/>
                    <a:p>
                      <a:pPr marL="91440" marR="8318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Updates (changes)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 the database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 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applied immediately </a:t>
                      </a:r>
                      <a:r>
                        <a:rPr sz="1800" b="1" spc="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as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they </a:t>
                      </a:r>
                      <a:r>
                        <a:rPr sz="1800" b="1" spc="-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occur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without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waiting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reach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 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commit</a:t>
                      </a:r>
                      <a:r>
                        <a:rPr sz="18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point.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318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Updates (changes)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 the database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  </a:t>
                      </a:r>
                      <a:r>
                        <a:rPr sz="1800" b="1" spc="-1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deferred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(postponed)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until 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transaction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commits.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973">
                <a:tc>
                  <a:txBody>
                    <a:bodyPr/>
                    <a:lstStyle/>
                    <a:p>
                      <a:pPr marL="91440" marR="84455" algn="just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transaction is </a:t>
                      </a:r>
                      <a:r>
                        <a:rPr sz="1800" b="1" spc="-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committed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 we 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need to 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do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undo </a:t>
                      </a:r>
                      <a:r>
                        <a:rPr sz="1800" b="1" spc="-1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operation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restart </a:t>
                      </a:r>
                      <a:r>
                        <a:rPr sz="1800" b="1" spc="-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the  transaction</a:t>
                      </a:r>
                      <a:r>
                        <a:rPr sz="1800" b="1" spc="-5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again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3185" algn="just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transaction is 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committed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 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no 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need to 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do </a:t>
                      </a:r>
                      <a:r>
                        <a:rPr sz="1800" b="1" spc="-1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any </a:t>
                      </a:r>
                      <a:r>
                        <a:rPr sz="1800" b="1" spc="-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undo </a:t>
                      </a:r>
                      <a:r>
                        <a:rPr sz="1800" b="1" spc="-1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operations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.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Just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restart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transaction.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034">
                <a:tc>
                  <a:txBody>
                    <a:bodyPr/>
                    <a:lstStyle/>
                    <a:p>
                      <a:pPr marL="91440" marR="838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transaction is committed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 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no </a:t>
                      </a:r>
                      <a:r>
                        <a:rPr sz="1800" b="1" spc="-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need </a:t>
                      </a:r>
                      <a:r>
                        <a:rPr sz="1800" b="1" spc="-1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to  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do </a:t>
                      </a:r>
                      <a:r>
                        <a:rPr sz="1800" b="1" spc="-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redo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updates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transaction.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38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transaction is committed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 </a:t>
                      </a:r>
                      <a:r>
                        <a:rPr sz="1800" b="1" spc="-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we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need </a:t>
                      </a:r>
                      <a:r>
                        <a:rPr sz="1800" b="1" spc="-1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to  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do </a:t>
                      </a:r>
                      <a:r>
                        <a:rPr sz="1800" b="1" spc="-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redo 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updates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transaction.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176">
                <a:tc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822325" algn="l"/>
                          <a:tab pos="1393825" algn="l"/>
                          <a:tab pos="2091055" algn="l"/>
                          <a:tab pos="2753995" algn="l"/>
                          <a:tab pos="3983990" algn="l"/>
                        </a:tabLst>
                      </a:pP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o	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d	</a:t>
                      </a:r>
                      <a:r>
                        <a:rPr sz="1800" b="1" spc="-2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o	</a:t>
                      </a:r>
                      <a:r>
                        <a:rPr sz="1800" b="1" spc="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h	</a:t>
                      </a:r>
                      <a:r>
                        <a:rPr sz="1800" b="1" spc="-1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b="1" spc="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2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e  </a:t>
                      </a:r>
                      <a:r>
                        <a:rPr sz="1800" b="1" spc="-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performed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Only Redo </a:t>
                      </a:r>
                      <a:r>
                        <a:rPr sz="1800" b="1" spc="-10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operation </a:t>
                      </a:r>
                      <a:r>
                        <a:rPr sz="1800" b="1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b="1" spc="-8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BF0000"/>
                          </a:solidFill>
                          <a:latin typeface="Calibri"/>
                          <a:cs typeface="Calibri"/>
                        </a:rPr>
                        <a:t>performed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479" y="668566"/>
            <a:ext cx="83273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000000"/>
                </a:solidFill>
              </a:rPr>
              <a:t>Problems </a:t>
            </a:r>
            <a:r>
              <a:rPr sz="3400" spc="-15" dirty="0">
                <a:solidFill>
                  <a:srgbClr val="000000"/>
                </a:solidFill>
              </a:rPr>
              <a:t>with </a:t>
            </a:r>
            <a:r>
              <a:rPr sz="3400" spc="-25" dirty="0">
                <a:solidFill>
                  <a:srgbClr val="000000"/>
                </a:solidFill>
              </a:rPr>
              <a:t>Deferred </a:t>
            </a:r>
            <a:r>
              <a:rPr sz="3400" spc="-5" dirty="0">
                <a:solidFill>
                  <a:srgbClr val="000000"/>
                </a:solidFill>
              </a:rPr>
              <a:t>&amp; </a:t>
            </a:r>
            <a:r>
              <a:rPr sz="3400" spc="-15" dirty="0">
                <a:solidFill>
                  <a:srgbClr val="000000"/>
                </a:solidFill>
              </a:rPr>
              <a:t>Immediate</a:t>
            </a:r>
            <a:r>
              <a:rPr sz="3400" spc="120" dirty="0">
                <a:solidFill>
                  <a:srgbClr val="000000"/>
                </a:solidFill>
              </a:rPr>
              <a:t> </a:t>
            </a:r>
            <a:r>
              <a:rPr sz="3400" spc="-20" dirty="0">
                <a:solidFill>
                  <a:srgbClr val="000000"/>
                </a:solidFill>
              </a:rPr>
              <a:t>Updates</a:t>
            </a:r>
            <a:endParaRPr sz="3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320479"/>
            <a:ext cx="8607425" cy="299339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Searching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entire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log is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time</a:t>
            </a:r>
            <a:r>
              <a:rPr sz="2400" b="1" spc="-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consuming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927735" lvl="1" indent="-458470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2000" spc="-10" dirty="0">
                <a:latin typeface="Calibri"/>
                <a:cs typeface="Calibri"/>
              </a:rPr>
              <a:t>Immediate database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modification</a:t>
            </a:r>
            <a:endParaRPr sz="2000">
              <a:latin typeface="Calibri"/>
              <a:cs typeface="Calibri"/>
            </a:endParaRPr>
          </a:p>
          <a:p>
            <a:pPr marL="1327785" lvl="2" indent="-457834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1327785" algn="l"/>
                <a:tab pos="1328420" algn="l"/>
              </a:tabLst>
            </a:pPr>
            <a:r>
              <a:rPr sz="1800" spc="-5" dirty="0">
                <a:latin typeface="Calibri"/>
                <a:cs typeface="Calibri"/>
              </a:rPr>
              <a:t>When </a:t>
            </a:r>
            <a:r>
              <a:rPr sz="18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1800" b="1" spc="-10" dirty="0">
                <a:solidFill>
                  <a:srgbClr val="BF0000"/>
                </a:solidFill>
                <a:latin typeface="Calibri"/>
                <a:cs typeface="Calibri"/>
              </a:rPr>
              <a:t>fail </a:t>
            </a:r>
            <a:r>
              <a:rPr sz="1800" b="1" dirty="0">
                <a:solidFill>
                  <a:srgbClr val="BF0000"/>
                </a:solidFill>
                <a:latin typeface="Calibri"/>
                <a:cs typeface="Calibri"/>
              </a:rPr>
              <a:t>log </a:t>
            </a:r>
            <a:r>
              <a:rPr sz="1800" b="1" spc="-5" dirty="0">
                <a:solidFill>
                  <a:srgbClr val="BF0000"/>
                </a:solidFill>
                <a:latin typeface="Calibri"/>
                <a:cs typeface="Calibri"/>
              </a:rPr>
              <a:t>file </a:t>
            </a:r>
            <a:r>
              <a:rPr sz="1800" b="1" spc="-10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1800" b="1" dirty="0">
                <a:solidFill>
                  <a:srgbClr val="BF0000"/>
                </a:solidFill>
                <a:latin typeface="Calibri"/>
                <a:cs typeface="Calibri"/>
              </a:rPr>
              <a:t>used </a:t>
            </a:r>
            <a:r>
              <a:rPr sz="1800" b="1" spc="-1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1800" b="1" dirty="0">
                <a:solidFill>
                  <a:srgbClr val="BF0000"/>
                </a:solidFill>
                <a:latin typeface="Calibri"/>
                <a:cs typeface="Calibri"/>
              </a:rPr>
              <a:t>undo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updates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transaction.</a:t>
            </a:r>
            <a:endParaRPr sz="1800">
              <a:latin typeface="Calibri"/>
              <a:cs typeface="Calibri"/>
            </a:endParaRPr>
          </a:p>
          <a:p>
            <a:pPr marL="927735" lvl="1" indent="-458470">
              <a:lnSpc>
                <a:spcPct val="100000"/>
              </a:lnSpc>
              <a:spcBef>
                <a:spcPts val="895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2000" spc="-15" dirty="0">
                <a:latin typeface="Calibri"/>
                <a:cs typeface="Calibri"/>
              </a:rPr>
              <a:t>Deferred </a:t>
            </a:r>
            <a:r>
              <a:rPr sz="2000" spc="-10" dirty="0">
                <a:latin typeface="Calibri"/>
                <a:cs typeface="Calibri"/>
              </a:rPr>
              <a:t>database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modification</a:t>
            </a:r>
            <a:endParaRPr sz="2000">
              <a:latin typeface="Calibri"/>
              <a:cs typeface="Calibri"/>
            </a:endParaRPr>
          </a:p>
          <a:p>
            <a:pPr marL="1327785" lvl="2" indent="-457834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1327785" algn="l"/>
                <a:tab pos="1328420" algn="l"/>
              </a:tabLst>
            </a:pPr>
            <a:r>
              <a:rPr sz="1800" spc="-5" dirty="0">
                <a:latin typeface="Calibri"/>
                <a:cs typeface="Calibri"/>
              </a:rPr>
              <a:t>When </a:t>
            </a:r>
            <a:r>
              <a:rPr sz="1800" b="1" spc="-5" dirty="0">
                <a:solidFill>
                  <a:srgbClr val="BF0000"/>
                </a:solidFill>
                <a:latin typeface="Calibri"/>
                <a:cs typeface="Calibri"/>
              </a:rPr>
              <a:t>transaction commits log </a:t>
            </a:r>
            <a:r>
              <a:rPr sz="1800" b="1" spc="-10" dirty="0">
                <a:solidFill>
                  <a:srgbClr val="BF0000"/>
                </a:solidFill>
                <a:latin typeface="Calibri"/>
                <a:cs typeface="Calibri"/>
              </a:rPr>
              <a:t>file </a:t>
            </a:r>
            <a:r>
              <a:rPr sz="1800" b="1" dirty="0">
                <a:solidFill>
                  <a:srgbClr val="BF0000"/>
                </a:solidFill>
                <a:latin typeface="Calibri"/>
                <a:cs typeface="Calibri"/>
              </a:rPr>
              <a:t>is used </a:t>
            </a:r>
            <a:r>
              <a:rPr sz="1800" b="1" spc="-10" dirty="0">
                <a:solidFill>
                  <a:srgbClr val="BF0000"/>
                </a:solidFill>
                <a:latin typeface="Calibri"/>
                <a:cs typeface="Calibri"/>
              </a:rPr>
              <a:t>to redo </a:t>
            </a:r>
            <a:r>
              <a:rPr sz="1800" spc="-5" dirty="0">
                <a:latin typeface="Calibri"/>
                <a:cs typeface="Calibri"/>
              </a:rPr>
              <a:t>the updates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transaction.</a:t>
            </a:r>
            <a:endParaRPr sz="1800">
              <a:latin typeface="Calibri"/>
              <a:cs typeface="Calibri"/>
            </a:endParaRPr>
          </a:p>
          <a:p>
            <a:pPr marL="373380" marR="5080" indent="-361315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Wingdings"/>
              <a:buChar char=""/>
              <a:tabLst>
                <a:tab pos="373380" algn="l"/>
                <a:tab pos="374015" algn="l"/>
                <a:tab pos="796925" algn="l"/>
                <a:tab pos="1800225" algn="l"/>
                <a:tab pos="2357755" algn="l"/>
                <a:tab pos="3695700" algn="l"/>
                <a:tab pos="4411980" algn="l"/>
                <a:tab pos="4808220" algn="l"/>
                <a:tab pos="5695315" algn="l"/>
                <a:tab pos="6213475" algn="l"/>
                <a:tab pos="6728459" algn="l"/>
                <a:tab pos="7301865" algn="l"/>
                <a:tab pos="7874634" algn="l"/>
              </a:tabLst>
            </a:pPr>
            <a:r>
              <a:rPr sz="2400" b="1" spc="-204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	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d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ce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s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g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f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nt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g	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w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se	c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ck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point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26358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Checkpoint</a:t>
            </a:r>
            <a:endParaRPr sz="4400"/>
          </a:p>
        </p:txBody>
      </p:sp>
      <p:sp>
        <p:nvSpPr>
          <p:cNvPr id="12" name="object 12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42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point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which specifies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that any operations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executed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before 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it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are done correctly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stored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safely </a:t>
            </a:r>
            <a:r>
              <a:rPr sz="2400" spc="-10" dirty="0">
                <a:latin typeface="Calibri"/>
                <a:cs typeface="Calibri"/>
              </a:rPr>
              <a:t>(updated </a:t>
            </a:r>
            <a:r>
              <a:rPr sz="2400" spc="-15" dirty="0">
                <a:latin typeface="Calibri"/>
                <a:cs typeface="Calibri"/>
              </a:rPr>
              <a:t>safely </a:t>
            </a:r>
            <a:r>
              <a:rPr sz="2400" dirty="0">
                <a:latin typeface="Calibri"/>
                <a:cs typeface="Calibri"/>
              </a:rPr>
              <a:t>in  </a:t>
            </a:r>
            <a:r>
              <a:rPr sz="2400" spc="-10" dirty="0">
                <a:latin typeface="Calibri"/>
                <a:cs typeface="Calibri"/>
              </a:rPr>
              <a:t>database).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78" y="2672598"/>
            <a:ext cx="8602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812165" algn="l"/>
                <a:tab pos="1446530" algn="l"/>
                <a:tab pos="2357755" algn="l"/>
                <a:tab pos="2842260" algn="l"/>
                <a:tab pos="3451860" algn="l"/>
                <a:tab pos="4531360" algn="l"/>
                <a:tab pos="5125720" algn="l"/>
                <a:tab pos="6600825" algn="l"/>
                <a:tab pos="7716520" algn="l"/>
                <a:tab pos="8167370" algn="l"/>
              </a:tabLst>
            </a:pP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is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l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th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f</a:t>
            </a:r>
            <a:r>
              <a:rPr sz="2400" b="1" spc="-65" dirty="0">
                <a:solidFill>
                  <a:srgbClr val="BF0000"/>
                </a:solidFill>
                <a:latin typeface="Calibri"/>
                <a:cs typeface="Calibri"/>
              </a:rPr>
              <a:t>f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	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f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-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f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y	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wr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378" y="2923909"/>
            <a:ext cx="7884159" cy="14662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0"/>
              </a:spcBef>
            </a:pP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secondary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storage</a:t>
            </a:r>
            <a:r>
              <a:rPr sz="2400" b="1" spc="-4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(database).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Checkpoints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scheduled at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predetermined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time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intervals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is used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3661" y="4367946"/>
            <a:ext cx="3010535" cy="8636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Size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log</a:t>
            </a:r>
            <a:r>
              <a:rPr sz="2000" b="1" spc="-4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Amount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of</a:t>
            </a:r>
            <a:r>
              <a:rPr sz="2000" b="1" spc="-2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searching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485" y="618197"/>
            <a:ext cx="80079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00"/>
                </a:solidFill>
              </a:rPr>
              <a:t>Checkpoint </a:t>
            </a:r>
            <a:r>
              <a:rPr sz="4000" spc="-30" dirty="0">
                <a:solidFill>
                  <a:srgbClr val="000000"/>
                </a:solidFill>
              </a:rPr>
              <a:t>works </a:t>
            </a:r>
            <a:r>
              <a:rPr sz="4000" dirty="0">
                <a:solidFill>
                  <a:srgbClr val="000000"/>
                </a:solidFill>
              </a:rPr>
              <a:t>when </a:t>
            </a:r>
            <a:r>
              <a:rPr sz="4000" spc="-20" dirty="0">
                <a:solidFill>
                  <a:srgbClr val="000000"/>
                </a:solidFill>
              </a:rPr>
              <a:t>failure</a:t>
            </a:r>
            <a:r>
              <a:rPr sz="4000" spc="110" dirty="0">
                <a:solidFill>
                  <a:srgbClr val="000000"/>
                </a:solidFill>
              </a:rPr>
              <a:t> </a:t>
            </a:r>
            <a:r>
              <a:rPr sz="4000" spc="-20" dirty="0">
                <a:solidFill>
                  <a:srgbClr val="000000"/>
                </a:solidFill>
              </a:rPr>
              <a:t>occurs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26378" y="4528778"/>
            <a:ext cx="221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At </a:t>
            </a:r>
            <a:r>
              <a:rPr sz="2400" spc="-15" dirty="0">
                <a:latin typeface="Calibri"/>
                <a:cs typeface="Calibri"/>
              </a:rPr>
              <a:t>failure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661" y="4981400"/>
            <a:ext cx="8148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  <a:tab pos="1133475" algn="l"/>
                <a:tab pos="1640205" algn="l"/>
                <a:tab pos="2986405" algn="l"/>
                <a:tab pos="3394075" algn="l"/>
                <a:tab pos="3770629" algn="l"/>
                <a:tab pos="4068445" algn="l"/>
                <a:tab pos="4580255" algn="l"/>
                <a:tab pos="5499100" algn="l"/>
                <a:tab pos="6176010" algn="l"/>
                <a:tab pos="7458709" algn="l"/>
              </a:tabLst>
            </a:pP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Ignore	the	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	T1	</a:t>
            </a:r>
            <a:r>
              <a:rPr sz="2000" dirty="0">
                <a:latin typeface="Calibri"/>
                <a:cs typeface="Calibri"/>
              </a:rPr>
              <a:t>as	it	has	</a:t>
            </a:r>
            <a:r>
              <a:rPr sz="2000" spc="-5" dirty="0">
                <a:latin typeface="Calibri"/>
                <a:cs typeface="Calibri"/>
              </a:rPr>
              <a:t>already	been	</a:t>
            </a:r>
            <a:r>
              <a:rPr sz="2000" spc="-10" dirty="0">
                <a:latin typeface="Calibri"/>
                <a:cs typeface="Calibri"/>
              </a:rPr>
              <a:t>committed	</a:t>
            </a:r>
            <a:r>
              <a:rPr sz="2000" spc="-20" dirty="0">
                <a:latin typeface="Calibri"/>
                <a:cs typeface="Calibri"/>
              </a:rPr>
              <a:t>before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3661" y="5172603"/>
            <a:ext cx="8146415" cy="14655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760"/>
              </a:spcBef>
            </a:pPr>
            <a:r>
              <a:rPr sz="2000" spc="-5" dirty="0">
                <a:latin typeface="Calibri"/>
                <a:cs typeface="Calibri"/>
              </a:rPr>
              <a:t>checkpoint.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ts val="2160"/>
              </a:lnSpc>
              <a:spcBef>
                <a:spcPts val="93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Redo transaction T2 and T3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they are </a:t>
            </a:r>
            <a:r>
              <a:rPr sz="2000" spc="-10" dirty="0">
                <a:latin typeface="Calibri"/>
                <a:cs typeface="Calibri"/>
              </a:rPr>
              <a:t>active </a:t>
            </a:r>
            <a:r>
              <a:rPr sz="2000" spc="-5" dirty="0">
                <a:latin typeface="Calibri"/>
                <a:cs typeface="Calibri"/>
              </a:rPr>
              <a:t>after checkpoint and </a:t>
            </a:r>
            <a:r>
              <a:rPr sz="2000" spc="-20" dirty="0">
                <a:latin typeface="Calibri"/>
                <a:cs typeface="Calibri"/>
              </a:rPr>
              <a:t>are  </a:t>
            </a:r>
            <a:r>
              <a:rPr sz="2000" spc="-10" dirty="0">
                <a:latin typeface="Calibri"/>
                <a:cs typeface="Calibri"/>
              </a:rPr>
              <a:t>committed </a:t>
            </a:r>
            <a:r>
              <a:rPr sz="2000" spc="-20" dirty="0">
                <a:latin typeface="Calibri"/>
                <a:cs typeface="Calibri"/>
              </a:rPr>
              <a:t>before</a:t>
            </a:r>
            <a:r>
              <a:rPr sz="2000" spc="-10" dirty="0">
                <a:latin typeface="Calibri"/>
                <a:cs typeface="Calibri"/>
              </a:rPr>
              <a:t> failure.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3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Undo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T4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it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active after </a:t>
            </a:r>
            <a:r>
              <a:rPr sz="2000" spc="-5" dirty="0">
                <a:latin typeface="Calibri"/>
                <a:cs typeface="Calibri"/>
              </a:rPr>
              <a:t>checkpoint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has not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committed.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1924811"/>
            <a:ext cx="5105400" cy="114300"/>
          </a:xfrm>
          <a:custGeom>
            <a:avLst/>
            <a:gdLst/>
            <a:ahLst/>
            <a:cxnLst/>
            <a:rect l="l" t="t" r="r" b="b"/>
            <a:pathLst>
              <a:path w="5105400" h="114300">
                <a:moveTo>
                  <a:pt x="4991100" y="114300"/>
                </a:moveTo>
                <a:lnTo>
                  <a:pt x="4991100" y="0"/>
                </a:lnTo>
                <a:lnTo>
                  <a:pt x="5068329" y="38100"/>
                </a:lnTo>
                <a:lnTo>
                  <a:pt x="5010912" y="38100"/>
                </a:lnTo>
                <a:lnTo>
                  <a:pt x="5010912" y="76200"/>
                </a:lnTo>
                <a:lnTo>
                  <a:pt x="5066297" y="76200"/>
                </a:lnTo>
                <a:lnTo>
                  <a:pt x="4991100" y="114300"/>
                </a:lnTo>
                <a:close/>
              </a:path>
              <a:path w="5105400" h="114300">
                <a:moveTo>
                  <a:pt x="49911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991100" y="38100"/>
                </a:lnTo>
                <a:lnTo>
                  <a:pt x="4991100" y="76200"/>
                </a:lnTo>
                <a:close/>
              </a:path>
              <a:path w="5105400" h="114300">
                <a:moveTo>
                  <a:pt x="5066297" y="76200"/>
                </a:moveTo>
                <a:lnTo>
                  <a:pt x="5010912" y="76200"/>
                </a:lnTo>
                <a:lnTo>
                  <a:pt x="5010912" y="38100"/>
                </a:lnTo>
                <a:lnTo>
                  <a:pt x="5068329" y="38100"/>
                </a:lnTo>
                <a:lnTo>
                  <a:pt x="5105400" y="56388"/>
                </a:lnTo>
                <a:lnTo>
                  <a:pt x="5066297" y="762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5561" y="1981200"/>
            <a:ext cx="0" cy="2161540"/>
          </a:xfrm>
          <a:custGeom>
            <a:avLst/>
            <a:gdLst/>
            <a:ahLst/>
            <a:cxnLst/>
            <a:rect l="l" t="t" r="r" b="b"/>
            <a:pathLst>
              <a:path h="2161540">
                <a:moveTo>
                  <a:pt x="0" y="0"/>
                </a:moveTo>
                <a:lnTo>
                  <a:pt x="0" y="2161032"/>
                </a:lnTo>
              </a:path>
            </a:pathLst>
          </a:custGeom>
          <a:ln w="381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9162" y="1981200"/>
            <a:ext cx="0" cy="2161540"/>
          </a:xfrm>
          <a:custGeom>
            <a:avLst/>
            <a:gdLst/>
            <a:ahLst/>
            <a:cxnLst/>
            <a:rect l="l" t="t" r="r" b="b"/>
            <a:pathLst>
              <a:path h="2161540">
                <a:moveTo>
                  <a:pt x="0" y="0"/>
                </a:moveTo>
                <a:lnTo>
                  <a:pt x="0" y="2161032"/>
                </a:lnTo>
              </a:path>
            </a:pathLst>
          </a:custGeom>
          <a:ln w="381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0" y="2470404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143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762" y="22860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0667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20162" y="22860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0668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6911" y="2851404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143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6911" y="26670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143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01311" y="26670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143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71060" y="3232404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143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1060" y="30480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143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5460" y="30480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5000" y="3765804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143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5762" y="3581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0667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30162" y="3581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0667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09280" y="1552499"/>
            <a:ext cx="4871085" cy="2223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2538095" algn="l"/>
                <a:tab pos="4632325" algn="l"/>
              </a:tabLst>
            </a:pPr>
            <a:r>
              <a:rPr sz="2000" spc="-5" dirty="0">
                <a:latin typeface="Calibri"/>
                <a:cs typeface="Calibri"/>
              </a:rPr>
              <a:t>Time	</a:t>
            </a:r>
            <a:r>
              <a:rPr sz="3000" spc="-22" baseline="1388" dirty="0">
                <a:latin typeface="Calibri"/>
                <a:cs typeface="Calibri"/>
              </a:rPr>
              <a:t>T</a:t>
            </a:r>
            <a:r>
              <a:rPr sz="1950" spc="-22" baseline="-19230" dirty="0">
                <a:latin typeface="Calibri"/>
                <a:cs typeface="Calibri"/>
              </a:rPr>
              <a:t>C	</a:t>
            </a:r>
            <a:r>
              <a:rPr sz="3000" baseline="1388" dirty="0">
                <a:latin typeface="Calibri"/>
                <a:cs typeface="Calibri"/>
              </a:rPr>
              <a:t>T</a:t>
            </a:r>
            <a:r>
              <a:rPr sz="1950" baseline="-19230" dirty="0">
                <a:latin typeface="Calibri"/>
                <a:cs typeface="Calibri"/>
              </a:rPr>
              <a:t>f</a:t>
            </a:r>
            <a:endParaRPr sz="1950" baseline="-1923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72898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T1</a:t>
            </a:r>
            <a:endParaRPr sz="2000">
              <a:latin typeface="Calibri"/>
              <a:cs typeface="Calibri"/>
            </a:endParaRPr>
          </a:p>
          <a:p>
            <a:pPr marL="2306320">
              <a:lnSpc>
                <a:spcPct val="100000"/>
              </a:lnSpc>
              <a:spcBef>
                <a:spcPts val="880"/>
              </a:spcBef>
            </a:pPr>
            <a:r>
              <a:rPr sz="2000" spc="-10" dirty="0">
                <a:latin typeface="Calibri"/>
                <a:cs typeface="Calibri"/>
              </a:rPr>
              <a:t>T2</a:t>
            </a:r>
            <a:endParaRPr sz="2000">
              <a:latin typeface="Calibri"/>
              <a:cs typeface="Calibri"/>
            </a:endParaRPr>
          </a:p>
          <a:p>
            <a:pPr marL="3490595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latin typeface="Calibri"/>
                <a:cs typeface="Calibri"/>
              </a:rPr>
              <a:t>T3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R="203200" algn="r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42592" y="4199608"/>
            <a:ext cx="1715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Checkpoint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91315" y="4156982"/>
            <a:ext cx="720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6755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>
                <a:solidFill>
                  <a:srgbClr val="000000"/>
                </a:solidFill>
              </a:rPr>
              <a:t>Page </a:t>
            </a:r>
            <a:r>
              <a:rPr sz="4400" spc="-15" dirty="0">
                <a:solidFill>
                  <a:srgbClr val="000000"/>
                </a:solidFill>
              </a:rPr>
              <a:t>table</a:t>
            </a:r>
            <a:r>
              <a:rPr sz="4400" spc="-1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structure</a:t>
            </a:r>
            <a:endParaRPr sz="44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01867" y="1594103"/>
          <a:ext cx="952500" cy="2596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488978" y="1521930"/>
            <a:ext cx="146050" cy="26212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85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328659" y="1594103"/>
          <a:ext cx="952500" cy="4450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175662" y="6296666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Pages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7416" y="1769363"/>
            <a:ext cx="1577340" cy="386080"/>
          </a:xfrm>
          <a:custGeom>
            <a:avLst/>
            <a:gdLst/>
            <a:ahLst/>
            <a:cxnLst/>
            <a:rect l="l" t="t" r="r" b="b"/>
            <a:pathLst>
              <a:path w="1577340" h="386080">
                <a:moveTo>
                  <a:pt x="1500804" y="359911"/>
                </a:moveTo>
                <a:lnTo>
                  <a:pt x="0" y="24384"/>
                </a:lnTo>
                <a:lnTo>
                  <a:pt x="6096" y="0"/>
                </a:lnTo>
                <a:lnTo>
                  <a:pt x="1506236" y="335716"/>
                </a:lnTo>
                <a:lnTo>
                  <a:pt x="1500804" y="359911"/>
                </a:lnTo>
                <a:close/>
              </a:path>
              <a:path w="1577340" h="386080">
                <a:moveTo>
                  <a:pt x="1575467" y="362712"/>
                </a:moveTo>
                <a:lnTo>
                  <a:pt x="1513332" y="362712"/>
                </a:lnTo>
                <a:lnTo>
                  <a:pt x="1517904" y="338328"/>
                </a:lnTo>
                <a:lnTo>
                  <a:pt x="1506236" y="335716"/>
                </a:lnTo>
                <a:lnTo>
                  <a:pt x="1511808" y="310895"/>
                </a:lnTo>
                <a:lnTo>
                  <a:pt x="1575467" y="362712"/>
                </a:lnTo>
                <a:close/>
              </a:path>
              <a:path w="1577340" h="386080">
                <a:moveTo>
                  <a:pt x="1513332" y="362712"/>
                </a:moveTo>
                <a:lnTo>
                  <a:pt x="1500804" y="359911"/>
                </a:lnTo>
                <a:lnTo>
                  <a:pt x="1506236" y="335716"/>
                </a:lnTo>
                <a:lnTo>
                  <a:pt x="1517904" y="338328"/>
                </a:lnTo>
                <a:lnTo>
                  <a:pt x="1513332" y="362712"/>
                </a:lnTo>
                <a:close/>
              </a:path>
              <a:path w="1577340" h="386080">
                <a:moveTo>
                  <a:pt x="1495044" y="385572"/>
                </a:moveTo>
                <a:lnTo>
                  <a:pt x="1500804" y="359911"/>
                </a:lnTo>
                <a:lnTo>
                  <a:pt x="1513332" y="362712"/>
                </a:lnTo>
                <a:lnTo>
                  <a:pt x="1575467" y="362712"/>
                </a:lnTo>
                <a:lnTo>
                  <a:pt x="1577340" y="364236"/>
                </a:lnTo>
                <a:lnTo>
                  <a:pt x="1495044" y="38557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7416" y="1760220"/>
            <a:ext cx="1577340" cy="387350"/>
          </a:xfrm>
          <a:custGeom>
            <a:avLst/>
            <a:gdLst/>
            <a:ahLst/>
            <a:cxnLst/>
            <a:rect l="l" t="t" r="r" b="b"/>
            <a:pathLst>
              <a:path w="1577340" h="387350">
                <a:moveTo>
                  <a:pt x="1500804" y="25660"/>
                </a:moveTo>
                <a:lnTo>
                  <a:pt x="1495044" y="0"/>
                </a:lnTo>
                <a:lnTo>
                  <a:pt x="1577340" y="21335"/>
                </a:lnTo>
                <a:lnTo>
                  <a:pt x="1575467" y="22859"/>
                </a:lnTo>
                <a:lnTo>
                  <a:pt x="1513332" y="22859"/>
                </a:lnTo>
                <a:lnTo>
                  <a:pt x="1500804" y="25660"/>
                </a:lnTo>
                <a:close/>
              </a:path>
              <a:path w="1577340" h="387350">
                <a:moveTo>
                  <a:pt x="1506238" y="49866"/>
                </a:moveTo>
                <a:lnTo>
                  <a:pt x="1500804" y="25660"/>
                </a:lnTo>
                <a:lnTo>
                  <a:pt x="1513332" y="22859"/>
                </a:lnTo>
                <a:lnTo>
                  <a:pt x="1517904" y="47243"/>
                </a:lnTo>
                <a:lnTo>
                  <a:pt x="1506238" y="49866"/>
                </a:lnTo>
                <a:close/>
              </a:path>
              <a:path w="1577340" h="387350">
                <a:moveTo>
                  <a:pt x="1511808" y="74676"/>
                </a:moveTo>
                <a:lnTo>
                  <a:pt x="1506238" y="49866"/>
                </a:lnTo>
                <a:lnTo>
                  <a:pt x="1517904" y="47243"/>
                </a:lnTo>
                <a:lnTo>
                  <a:pt x="1513332" y="22859"/>
                </a:lnTo>
                <a:lnTo>
                  <a:pt x="1575467" y="22859"/>
                </a:lnTo>
                <a:lnTo>
                  <a:pt x="1511808" y="74676"/>
                </a:lnTo>
                <a:close/>
              </a:path>
              <a:path w="1577340" h="387350">
                <a:moveTo>
                  <a:pt x="6096" y="387096"/>
                </a:moveTo>
                <a:lnTo>
                  <a:pt x="0" y="361188"/>
                </a:lnTo>
                <a:lnTo>
                  <a:pt x="1500804" y="25660"/>
                </a:lnTo>
                <a:lnTo>
                  <a:pt x="1506238" y="49866"/>
                </a:lnTo>
                <a:lnTo>
                  <a:pt x="6096" y="38709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7416" y="2502407"/>
            <a:ext cx="1577340" cy="416559"/>
          </a:xfrm>
          <a:custGeom>
            <a:avLst/>
            <a:gdLst/>
            <a:ahLst/>
            <a:cxnLst/>
            <a:rect l="l" t="t" r="r" b="b"/>
            <a:pathLst>
              <a:path w="1577340" h="416560">
                <a:moveTo>
                  <a:pt x="1501354" y="390285"/>
                </a:moveTo>
                <a:lnTo>
                  <a:pt x="0" y="25908"/>
                </a:lnTo>
                <a:lnTo>
                  <a:pt x="6096" y="0"/>
                </a:lnTo>
                <a:lnTo>
                  <a:pt x="1507335" y="365861"/>
                </a:lnTo>
                <a:lnTo>
                  <a:pt x="1501354" y="390285"/>
                </a:lnTo>
                <a:close/>
              </a:path>
              <a:path w="1577340" h="416560">
                <a:moveTo>
                  <a:pt x="1573784" y="393192"/>
                </a:moveTo>
                <a:lnTo>
                  <a:pt x="1513332" y="393192"/>
                </a:lnTo>
                <a:lnTo>
                  <a:pt x="1519428" y="368808"/>
                </a:lnTo>
                <a:lnTo>
                  <a:pt x="1507335" y="365861"/>
                </a:lnTo>
                <a:lnTo>
                  <a:pt x="1513332" y="341376"/>
                </a:lnTo>
                <a:lnTo>
                  <a:pt x="1573784" y="393192"/>
                </a:lnTo>
                <a:close/>
              </a:path>
              <a:path w="1577340" h="416560">
                <a:moveTo>
                  <a:pt x="1513332" y="393192"/>
                </a:moveTo>
                <a:lnTo>
                  <a:pt x="1501354" y="390285"/>
                </a:lnTo>
                <a:lnTo>
                  <a:pt x="1507335" y="365861"/>
                </a:lnTo>
                <a:lnTo>
                  <a:pt x="1519428" y="368808"/>
                </a:lnTo>
                <a:lnTo>
                  <a:pt x="1513332" y="393192"/>
                </a:lnTo>
                <a:close/>
              </a:path>
              <a:path w="1577340" h="416560">
                <a:moveTo>
                  <a:pt x="1495044" y="416052"/>
                </a:moveTo>
                <a:lnTo>
                  <a:pt x="1501354" y="390285"/>
                </a:lnTo>
                <a:lnTo>
                  <a:pt x="1513332" y="393192"/>
                </a:lnTo>
                <a:lnTo>
                  <a:pt x="1573784" y="393192"/>
                </a:lnTo>
                <a:lnTo>
                  <a:pt x="1577340" y="396239"/>
                </a:lnTo>
                <a:lnTo>
                  <a:pt x="1495044" y="41605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2843" y="2887980"/>
            <a:ext cx="1582420" cy="1120140"/>
          </a:xfrm>
          <a:custGeom>
            <a:avLst/>
            <a:gdLst/>
            <a:ahLst/>
            <a:cxnLst/>
            <a:rect l="l" t="t" r="r" b="b"/>
            <a:pathLst>
              <a:path w="1582420" h="1120139">
                <a:moveTo>
                  <a:pt x="1512672" y="1085809"/>
                </a:moveTo>
                <a:lnTo>
                  <a:pt x="0" y="21336"/>
                </a:lnTo>
                <a:lnTo>
                  <a:pt x="15240" y="0"/>
                </a:lnTo>
                <a:lnTo>
                  <a:pt x="1527099" y="1065414"/>
                </a:lnTo>
                <a:lnTo>
                  <a:pt x="1512672" y="1085809"/>
                </a:lnTo>
                <a:close/>
              </a:path>
              <a:path w="1582420" h="1120139">
                <a:moveTo>
                  <a:pt x="1567647" y="1092708"/>
                </a:moveTo>
                <a:lnTo>
                  <a:pt x="1522476" y="1092708"/>
                </a:lnTo>
                <a:lnTo>
                  <a:pt x="1537716" y="1072896"/>
                </a:lnTo>
                <a:lnTo>
                  <a:pt x="1527099" y="1065414"/>
                </a:lnTo>
                <a:lnTo>
                  <a:pt x="1542288" y="1043940"/>
                </a:lnTo>
                <a:lnTo>
                  <a:pt x="1567647" y="1092708"/>
                </a:lnTo>
                <a:close/>
              </a:path>
              <a:path w="1582420" h="1120139">
                <a:moveTo>
                  <a:pt x="1522476" y="1092708"/>
                </a:moveTo>
                <a:lnTo>
                  <a:pt x="1512672" y="1085809"/>
                </a:lnTo>
                <a:lnTo>
                  <a:pt x="1527099" y="1065414"/>
                </a:lnTo>
                <a:lnTo>
                  <a:pt x="1537716" y="1072896"/>
                </a:lnTo>
                <a:lnTo>
                  <a:pt x="1522476" y="1092708"/>
                </a:lnTo>
                <a:close/>
              </a:path>
              <a:path w="1582420" h="1120139">
                <a:moveTo>
                  <a:pt x="1581912" y="1120140"/>
                </a:moveTo>
                <a:lnTo>
                  <a:pt x="1498091" y="1106424"/>
                </a:lnTo>
                <a:lnTo>
                  <a:pt x="1512672" y="1085809"/>
                </a:lnTo>
                <a:lnTo>
                  <a:pt x="1522476" y="1092708"/>
                </a:lnTo>
                <a:lnTo>
                  <a:pt x="1567647" y="1092708"/>
                </a:lnTo>
                <a:lnTo>
                  <a:pt x="1581912" y="112014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49795" y="3270503"/>
            <a:ext cx="1584960" cy="2232660"/>
          </a:xfrm>
          <a:custGeom>
            <a:avLst/>
            <a:gdLst/>
            <a:ahLst/>
            <a:cxnLst/>
            <a:rect l="l" t="t" r="r" b="b"/>
            <a:pathLst>
              <a:path w="1584959" h="2232660">
                <a:moveTo>
                  <a:pt x="1530725" y="2178577"/>
                </a:moveTo>
                <a:lnTo>
                  <a:pt x="0" y="13716"/>
                </a:lnTo>
                <a:lnTo>
                  <a:pt x="21336" y="0"/>
                </a:lnTo>
                <a:lnTo>
                  <a:pt x="1552128" y="2163438"/>
                </a:lnTo>
                <a:lnTo>
                  <a:pt x="1530725" y="2178577"/>
                </a:lnTo>
                <a:close/>
              </a:path>
              <a:path w="1584959" h="2232660">
                <a:moveTo>
                  <a:pt x="1578531" y="2188464"/>
                </a:moveTo>
                <a:lnTo>
                  <a:pt x="1537716" y="2188464"/>
                </a:lnTo>
                <a:lnTo>
                  <a:pt x="1559052" y="2173224"/>
                </a:lnTo>
                <a:lnTo>
                  <a:pt x="1552128" y="2163438"/>
                </a:lnTo>
                <a:lnTo>
                  <a:pt x="1572768" y="2148840"/>
                </a:lnTo>
                <a:lnTo>
                  <a:pt x="1578531" y="2188464"/>
                </a:lnTo>
                <a:close/>
              </a:path>
              <a:path w="1584959" h="2232660">
                <a:moveTo>
                  <a:pt x="1537716" y="2188464"/>
                </a:moveTo>
                <a:lnTo>
                  <a:pt x="1530725" y="2178577"/>
                </a:lnTo>
                <a:lnTo>
                  <a:pt x="1552128" y="2163438"/>
                </a:lnTo>
                <a:lnTo>
                  <a:pt x="1559052" y="2173224"/>
                </a:lnTo>
                <a:lnTo>
                  <a:pt x="1537716" y="2188464"/>
                </a:lnTo>
                <a:close/>
              </a:path>
              <a:path w="1584959" h="2232660">
                <a:moveTo>
                  <a:pt x="1584960" y="2232660"/>
                </a:moveTo>
                <a:lnTo>
                  <a:pt x="1510284" y="2193036"/>
                </a:lnTo>
                <a:lnTo>
                  <a:pt x="1530725" y="2178577"/>
                </a:lnTo>
                <a:lnTo>
                  <a:pt x="1537716" y="2188464"/>
                </a:lnTo>
                <a:lnTo>
                  <a:pt x="1578531" y="2188464"/>
                </a:lnTo>
                <a:lnTo>
                  <a:pt x="1584960" y="223266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6378" y="1460992"/>
            <a:ext cx="452818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partitioned </a:t>
            </a:r>
            <a:r>
              <a:rPr sz="2400" spc="-15" dirty="0">
                <a:latin typeface="Calibri"/>
                <a:cs typeface="Calibri"/>
              </a:rPr>
              <a:t>into  </a:t>
            </a:r>
            <a:r>
              <a:rPr sz="2400" spc="-10" dirty="0">
                <a:latin typeface="Calibri"/>
                <a:cs typeface="Calibri"/>
              </a:rPr>
              <a:t>fixed-length blocks </a:t>
            </a:r>
            <a:r>
              <a:rPr sz="2400" spc="-20" dirty="0">
                <a:latin typeface="Calibri"/>
                <a:cs typeface="Calibri"/>
              </a:rPr>
              <a:t>referred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as </a:t>
            </a:r>
            <a:r>
              <a:rPr sz="2400" spc="-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PAGES</a:t>
            </a:r>
            <a:r>
              <a:rPr sz="2400" spc="-4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5" dirty="0">
                <a:latin typeface="Calibri"/>
                <a:cs typeface="Calibri"/>
              </a:rPr>
              <a:t>Page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entries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20" dirty="0">
                <a:latin typeface="Calibri"/>
                <a:cs typeface="Calibri"/>
              </a:rPr>
              <a:t>for  </a:t>
            </a:r>
            <a:r>
              <a:rPr sz="2400" spc="-5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page.</a:t>
            </a:r>
            <a:endParaRPr sz="240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entry </a:t>
            </a:r>
            <a:r>
              <a:rPr sz="2400" spc="-15" dirty="0">
                <a:latin typeface="Calibri"/>
                <a:cs typeface="Calibri"/>
              </a:rPr>
              <a:t>contain </a:t>
            </a:r>
            <a:r>
              <a:rPr sz="2400" spc="-10" dirty="0">
                <a:latin typeface="Calibri"/>
                <a:cs typeface="Calibri"/>
              </a:rPr>
              <a:t>pointer to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5" dirty="0">
                <a:latin typeface="Calibri"/>
                <a:cs typeface="Calibri"/>
              </a:rPr>
              <a:t>page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disk.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64096" y="5318760"/>
            <a:ext cx="757555" cy="368935"/>
          </a:xfrm>
          <a:custGeom>
            <a:avLst/>
            <a:gdLst/>
            <a:ahLst/>
            <a:cxnLst/>
            <a:rect l="l" t="t" r="r" b="b"/>
            <a:pathLst>
              <a:path w="757554" h="368935">
                <a:moveTo>
                  <a:pt x="0" y="0"/>
                </a:moveTo>
                <a:lnTo>
                  <a:pt x="757427" y="0"/>
                </a:lnTo>
                <a:lnTo>
                  <a:pt x="757427" y="368807"/>
                </a:lnTo>
                <a:lnTo>
                  <a:pt x="0" y="3688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1903" y="5305044"/>
            <a:ext cx="783590" cy="394970"/>
          </a:xfrm>
          <a:custGeom>
            <a:avLst/>
            <a:gdLst/>
            <a:ahLst/>
            <a:cxnLst/>
            <a:rect l="l" t="t" r="r" b="b"/>
            <a:pathLst>
              <a:path w="783590" h="394970">
                <a:moveTo>
                  <a:pt x="777240" y="394716"/>
                </a:moveTo>
                <a:lnTo>
                  <a:pt x="4572" y="394716"/>
                </a:lnTo>
                <a:lnTo>
                  <a:pt x="0" y="390144"/>
                </a:lnTo>
                <a:lnTo>
                  <a:pt x="0" y="6096"/>
                </a:lnTo>
                <a:lnTo>
                  <a:pt x="4572" y="0"/>
                </a:lnTo>
                <a:lnTo>
                  <a:pt x="777240" y="0"/>
                </a:lnTo>
                <a:lnTo>
                  <a:pt x="783336" y="6096"/>
                </a:lnTo>
                <a:lnTo>
                  <a:pt x="783336" y="13716"/>
                </a:lnTo>
                <a:lnTo>
                  <a:pt x="24384" y="13716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370332"/>
                </a:lnTo>
                <a:lnTo>
                  <a:pt x="12192" y="370332"/>
                </a:lnTo>
                <a:lnTo>
                  <a:pt x="24384" y="382524"/>
                </a:lnTo>
                <a:lnTo>
                  <a:pt x="783336" y="382524"/>
                </a:lnTo>
                <a:lnTo>
                  <a:pt x="783336" y="390144"/>
                </a:lnTo>
                <a:lnTo>
                  <a:pt x="777240" y="394716"/>
                </a:lnTo>
                <a:close/>
              </a:path>
              <a:path w="783590" h="394970">
                <a:moveTo>
                  <a:pt x="24384" y="25908"/>
                </a:moveTo>
                <a:lnTo>
                  <a:pt x="12192" y="25908"/>
                </a:lnTo>
                <a:lnTo>
                  <a:pt x="24384" y="13716"/>
                </a:lnTo>
                <a:lnTo>
                  <a:pt x="24384" y="25908"/>
                </a:lnTo>
                <a:close/>
              </a:path>
              <a:path w="783590" h="394970">
                <a:moveTo>
                  <a:pt x="757427" y="25908"/>
                </a:moveTo>
                <a:lnTo>
                  <a:pt x="24384" y="25908"/>
                </a:lnTo>
                <a:lnTo>
                  <a:pt x="24384" y="13716"/>
                </a:lnTo>
                <a:lnTo>
                  <a:pt x="757427" y="13716"/>
                </a:lnTo>
                <a:lnTo>
                  <a:pt x="757427" y="25908"/>
                </a:lnTo>
                <a:close/>
              </a:path>
              <a:path w="783590" h="394970">
                <a:moveTo>
                  <a:pt x="757427" y="382524"/>
                </a:moveTo>
                <a:lnTo>
                  <a:pt x="757427" y="13716"/>
                </a:lnTo>
                <a:lnTo>
                  <a:pt x="769620" y="25908"/>
                </a:lnTo>
                <a:lnTo>
                  <a:pt x="783336" y="25908"/>
                </a:lnTo>
                <a:lnTo>
                  <a:pt x="783336" y="370332"/>
                </a:lnTo>
                <a:lnTo>
                  <a:pt x="769620" y="370332"/>
                </a:lnTo>
                <a:lnTo>
                  <a:pt x="757427" y="382524"/>
                </a:lnTo>
                <a:close/>
              </a:path>
              <a:path w="783590" h="394970">
                <a:moveTo>
                  <a:pt x="783336" y="25908"/>
                </a:moveTo>
                <a:lnTo>
                  <a:pt x="769620" y="25908"/>
                </a:lnTo>
                <a:lnTo>
                  <a:pt x="757427" y="13716"/>
                </a:lnTo>
                <a:lnTo>
                  <a:pt x="783336" y="13716"/>
                </a:lnTo>
                <a:lnTo>
                  <a:pt x="783336" y="25908"/>
                </a:lnTo>
                <a:close/>
              </a:path>
              <a:path w="783590" h="394970">
                <a:moveTo>
                  <a:pt x="24384" y="382524"/>
                </a:moveTo>
                <a:lnTo>
                  <a:pt x="12192" y="370332"/>
                </a:lnTo>
                <a:lnTo>
                  <a:pt x="24384" y="370332"/>
                </a:lnTo>
                <a:lnTo>
                  <a:pt x="24384" y="382524"/>
                </a:lnTo>
                <a:close/>
              </a:path>
              <a:path w="783590" h="394970">
                <a:moveTo>
                  <a:pt x="757427" y="382524"/>
                </a:moveTo>
                <a:lnTo>
                  <a:pt x="24384" y="382524"/>
                </a:lnTo>
                <a:lnTo>
                  <a:pt x="24384" y="370332"/>
                </a:lnTo>
                <a:lnTo>
                  <a:pt x="757427" y="370332"/>
                </a:lnTo>
                <a:lnTo>
                  <a:pt x="757427" y="382524"/>
                </a:lnTo>
                <a:close/>
              </a:path>
              <a:path w="783590" h="394970">
                <a:moveTo>
                  <a:pt x="783336" y="382524"/>
                </a:moveTo>
                <a:lnTo>
                  <a:pt x="757427" y="382524"/>
                </a:lnTo>
                <a:lnTo>
                  <a:pt x="769620" y="370332"/>
                </a:lnTo>
                <a:lnTo>
                  <a:pt x="783336" y="370332"/>
                </a:lnTo>
                <a:lnTo>
                  <a:pt x="783336" y="38252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78522" y="4441974"/>
            <a:ext cx="1742439" cy="119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21523" y="5465063"/>
            <a:ext cx="713740" cy="76200"/>
          </a:xfrm>
          <a:custGeom>
            <a:avLst/>
            <a:gdLst/>
            <a:ahLst/>
            <a:cxnLst/>
            <a:rect l="l" t="t" r="r" b="b"/>
            <a:pathLst>
              <a:path w="713740" h="76200">
                <a:moveTo>
                  <a:pt x="637031" y="76200"/>
                </a:moveTo>
                <a:lnTo>
                  <a:pt x="637031" y="0"/>
                </a:lnTo>
                <a:lnTo>
                  <a:pt x="688847" y="25908"/>
                </a:lnTo>
                <a:lnTo>
                  <a:pt x="650748" y="25908"/>
                </a:lnTo>
                <a:lnTo>
                  <a:pt x="650748" y="50292"/>
                </a:lnTo>
                <a:lnTo>
                  <a:pt x="688847" y="50292"/>
                </a:lnTo>
                <a:lnTo>
                  <a:pt x="637031" y="76200"/>
                </a:lnTo>
                <a:close/>
              </a:path>
              <a:path w="713740" h="76200">
                <a:moveTo>
                  <a:pt x="637031" y="50292"/>
                </a:moveTo>
                <a:lnTo>
                  <a:pt x="0" y="50292"/>
                </a:lnTo>
                <a:lnTo>
                  <a:pt x="0" y="25908"/>
                </a:lnTo>
                <a:lnTo>
                  <a:pt x="637031" y="25908"/>
                </a:lnTo>
                <a:lnTo>
                  <a:pt x="637031" y="50292"/>
                </a:lnTo>
                <a:close/>
              </a:path>
              <a:path w="713740" h="76200">
                <a:moveTo>
                  <a:pt x="688847" y="50292"/>
                </a:moveTo>
                <a:lnTo>
                  <a:pt x="650748" y="50292"/>
                </a:lnTo>
                <a:lnTo>
                  <a:pt x="650748" y="25908"/>
                </a:lnTo>
                <a:lnTo>
                  <a:pt x="688847" y="25908"/>
                </a:lnTo>
                <a:lnTo>
                  <a:pt x="713231" y="38100"/>
                </a:lnTo>
                <a:lnTo>
                  <a:pt x="688847" y="5029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15428" y="5105400"/>
            <a:ext cx="719455" cy="408940"/>
          </a:xfrm>
          <a:custGeom>
            <a:avLst/>
            <a:gdLst/>
            <a:ahLst/>
            <a:cxnLst/>
            <a:rect l="l" t="t" r="r" b="b"/>
            <a:pathLst>
              <a:path w="719454" h="408939">
                <a:moveTo>
                  <a:pt x="646427" y="26473"/>
                </a:moveTo>
                <a:lnTo>
                  <a:pt x="633984" y="4571"/>
                </a:lnTo>
                <a:lnTo>
                  <a:pt x="719328" y="0"/>
                </a:lnTo>
                <a:lnTo>
                  <a:pt x="706260" y="19812"/>
                </a:lnTo>
                <a:lnTo>
                  <a:pt x="658367" y="19812"/>
                </a:lnTo>
                <a:lnTo>
                  <a:pt x="646427" y="26473"/>
                </a:lnTo>
                <a:close/>
              </a:path>
              <a:path w="719454" h="408939">
                <a:moveTo>
                  <a:pt x="659213" y="48975"/>
                </a:moveTo>
                <a:lnTo>
                  <a:pt x="646427" y="26473"/>
                </a:lnTo>
                <a:lnTo>
                  <a:pt x="658367" y="19812"/>
                </a:lnTo>
                <a:lnTo>
                  <a:pt x="670560" y="42671"/>
                </a:lnTo>
                <a:lnTo>
                  <a:pt x="659213" y="48975"/>
                </a:lnTo>
                <a:close/>
              </a:path>
              <a:path w="719454" h="408939">
                <a:moveTo>
                  <a:pt x="672084" y="71628"/>
                </a:moveTo>
                <a:lnTo>
                  <a:pt x="659213" y="48975"/>
                </a:lnTo>
                <a:lnTo>
                  <a:pt x="670560" y="42671"/>
                </a:lnTo>
                <a:lnTo>
                  <a:pt x="658367" y="19812"/>
                </a:lnTo>
                <a:lnTo>
                  <a:pt x="706260" y="19812"/>
                </a:lnTo>
                <a:lnTo>
                  <a:pt x="672084" y="71628"/>
                </a:lnTo>
                <a:close/>
              </a:path>
              <a:path w="719454" h="408939">
                <a:moveTo>
                  <a:pt x="12192" y="408432"/>
                </a:moveTo>
                <a:lnTo>
                  <a:pt x="0" y="387096"/>
                </a:lnTo>
                <a:lnTo>
                  <a:pt x="646427" y="26473"/>
                </a:lnTo>
                <a:lnTo>
                  <a:pt x="659213" y="48975"/>
                </a:lnTo>
                <a:lnTo>
                  <a:pt x="12192" y="40843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10856" y="4008119"/>
            <a:ext cx="688975" cy="1499870"/>
          </a:xfrm>
          <a:custGeom>
            <a:avLst/>
            <a:gdLst/>
            <a:ahLst/>
            <a:cxnLst/>
            <a:rect l="l" t="t" r="r" b="b"/>
            <a:pathLst>
              <a:path w="688975" h="1499870">
                <a:moveTo>
                  <a:pt x="642549" y="63243"/>
                </a:moveTo>
                <a:lnTo>
                  <a:pt x="620268" y="53340"/>
                </a:lnTo>
                <a:lnTo>
                  <a:pt x="685800" y="0"/>
                </a:lnTo>
                <a:lnTo>
                  <a:pt x="687684" y="51816"/>
                </a:lnTo>
                <a:lnTo>
                  <a:pt x="647700" y="51816"/>
                </a:lnTo>
                <a:lnTo>
                  <a:pt x="642549" y="63243"/>
                </a:lnTo>
                <a:close/>
              </a:path>
              <a:path w="688975" h="1499870">
                <a:moveTo>
                  <a:pt x="665600" y="73487"/>
                </a:moveTo>
                <a:lnTo>
                  <a:pt x="642549" y="63243"/>
                </a:lnTo>
                <a:lnTo>
                  <a:pt x="647700" y="51816"/>
                </a:lnTo>
                <a:lnTo>
                  <a:pt x="670560" y="62483"/>
                </a:lnTo>
                <a:lnTo>
                  <a:pt x="665600" y="73487"/>
                </a:lnTo>
                <a:close/>
              </a:path>
              <a:path w="688975" h="1499870">
                <a:moveTo>
                  <a:pt x="688848" y="83820"/>
                </a:moveTo>
                <a:lnTo>
                  <a:pt x="665600" y="73487"/>
                </a:lnTo>
                <a:lnTo>
                  <a:pt x="670560" y="62483"/>
                </a:lnTo>
                <a:lnTo>
                  <a:pt x="647700" y="51816"/>
                </a:lnTo>
                <a:lnTo>
                  <a:pt x="687684" y="51816"/>
                </a:lnTo>
                <a:lnTo>
                  <a:pt x="688848" y="83820"/>
                </a:lnTo>
                <a:close/>
              </a:path>
              <a:path w="688975" h="1499870">
                <a:moveTo>
                  <a:pt x="22860" y="1499616"/>
                </a:moveTo>
                <a:lnTo>
                  <a:pt x="0" y="1488948"/>
                </a:lnTo>
                <a:lnTo>
                  <a:pt x="642549" y="63243"/>
                </a:lnTo>
                <a:lnTo>
                  <a:pt x="665600" y="73487"/>
                </a:lnTo>
                <a:lnTo>
                  <a:pt x="22860" y="1499616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0007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Shadow </a:t>
            </a:r>
            <a:r>
              <a:rPr sz="4400" dirty="0">
                <a:solidFill>
                  <a:srgbClr val="000000"/>
                </a:solidFill>
              </a:rPr>
              <a:t>paging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technique</a:t>
            </a:r>
            <a:endParaRPr sz="4400"/>
          </a:p>
        </p:txBody>
      </p:sp>
      <p:sp>
        <p:nvSpPr>
          <p:cNvPr id="12" name="object 12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0574" y="7016718"/>
            <a:ext cx="258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346632"/>
            <a:ext cx="8603615" cy="32639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Shadow paging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10" dirty="0">
                <a:latin typeface="Calibri"/>
                <a:cs typeface="Calibri"/>
              </a:rPr>
              <a:t>alternative to </a:t>
            </a:r>
            <a:r>
              <a:rPr sz="2400" spc="-5" dirty="0">
                <a:latin typeface="Calibri"/>
                <a:cs typeface="Calibri"/>
              </a:rPr>
              <a:t>log-based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recovery.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  <a:tab pos="335026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scheme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useful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if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transactions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execute</a:t>
            </a:r>
            <a:r>
              <a:rPr sz="2400" b="1" spc="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serially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maintain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two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page tables </a:t>
            </a:r>
            <a:r>
              <a:rPr sz="2400" dirty="0">
                <a:latin typeface="Calibri"/>
                <a:cs typeface="Calibri"/>
              </a:rPr>
              <a:t>during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lifetime </a:t>
            </a:r>
            <a:r>
              <a:rPr sz="2400" dirty="0">
                <a:latin typeface="Calibri"/>
                <a:cs typeface="Calibri"/>
              </a:rPr>
              <a:t>of 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current </a:t>
            </a:r>
            <a:r>
              <a:rPr sz="2000" spc="-5" dirty="0">
                <a:latin typeface="Calibri"/>
                <a:cs typeface="Calibri"/>
              </a:rPr>
              <a:t>page</a:t>
            </a:r>
            <a:r>
              <a:rPr sz="2000" spc="-10" dirty="0">
                <a:latin typeface="Calibri"/>
                <a:cs typeface="Calibri"/>
              </a:rPr>
              <a:t> table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shadow page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75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Shadow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page table is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stored 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on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non-volatile</a:t>
            </a:r>
            <a:r>
              <a:rPr sz="2400" b="1" spc="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storage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  <a:tab pos="1236345" algn="l"/>
                <a:tab pos="1516380" algn="l"/>
                <a:tab pos="3046730" algn="l"/>
                <a:tab pos="3944620" algn="l"/>
                <a:tab pos="4676140" algn="l"/>
                <a:tab pos="5233670" algn="l"/>
                <a:tab pos="5980430" algn="l"/>
                <a:tab pos="6885940" algn="l"/>
                <a:tab pos="7428230" algn="l"/>
              </a:tabLst>
            </a:pPr>
            <a:r>
              <a:rPr sz="2400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	a	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ot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h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ag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d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277" y="4585184"/>
            <a:ext cx="82619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9305" algn="l"/>
                <a:tab pos="1899285" algn="l"/>
                <a:tab pos="2694305" algn="l"/>
                <a:tab pos="3529965" algn="l"/>
                <a:tab pos="3913504" algn="l"/>
                <a:tab pos="5157470" algn="l"/>
                <a:tab pos="5697220" algn="l"/>
                <a:tab pos="6434455" algn="l"/>
                <a:tab pos="7184390" algn="l"/>
              </a:tabLst>
            </a:pP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Only	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current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page	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table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is	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updated	</a:t>
            </a:r>
            <a:r>
              <a:rPr sz="2400" spc="-20" dirty="0">
                <a:latin typeface="Calibri"/>
                <a:cs typeface="Calibri"/>
              </a:rPr>
              <a:t>for	</a:t>
            </a:r>
            <a:r>
              <a:rPr sz="2400" spc="-15" dirty="0">
                <a:latin typeface="Calibri"/>
                <a:cs typeface="Calibri"/>
              </a:rPr>
              <a:t>data	item	</a:t>
            </a:r>
            <a:r>
              <a:rPr sz="2400" spc="-5" dirty="0">
                <a:latin typeface="Calibri"/>
                <a:cs typeface="Calibri"/>
              </a:rPr>
              <a:t>accesses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9260" y="5430972"/>
            <a:ext cx="16884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3670" algn="l"/>
              </a:tabLst>
            </a:pP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ut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378" y="4836792"/>
            <a:ext cx="6731634" cy="13512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Calibri"/>
                <a:cs typeface="Calibri"/>
              </a:rPr>
              <a:t>(changed)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during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execution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894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  <a:tab pos="1577340" algn="l"/>
                <a:tab pos="2391410" algn="l"/>
                <a:tab pos="3244850" algn="l"/>
                <a:tab pos="3646804" algn="l"/>
                <a:tab pos="4573905" algn="l"/>
                <a:tab pos="5916295" algn="l"/>
              </a:tabLst>
            </a:pP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d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w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ag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ev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r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m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d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f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d	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  </a:t>
            </a:r>
            <a:r>
              <a:rPr sz="2400" spc="-10" dirty="0">
                <a:latin typeface="Calibri"/>
                <a:cs typeface="Calibri"/>
              </a:rPr>
              <a:t>transaction.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442" y="1378718"/>
            <a:ext cx="2106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b="1" spc="-15" dirty="0">
                <a:latin typeface="Calibri"/>
                <a:cs typeface="Calibri"/>
              </a:rPr>
              <a:t>Consistency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1205" y="7029418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15805" y="7016718"/>
            <a:ext cx="1670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3577" y="1881579"/>
            <a:ext cx="5365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  <a:tab pos="1062355" algn="l"/>
                <a:tab pos="2522220" algn="l"/>
                <a:tab pos="3464560" algn="l"/>
                <a:tab pos="4662170" algn="l"/>
                <a:tab pos="5201920" algn="l"/>
              </a:tabLst>
            </a:pP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d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m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r>
              <a:rPr sz="2400" b="1" spc="-50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	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em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	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	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577" y="2174264"/>
            <a:ext cx="5367655" cy="1269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675"/>
              </a:spcBef>
            </a:pP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consistent </a:t>
            </a: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state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after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any</a:t>
            </a:r>
            <a:r>
              <a:rPr sz="2400" b="1" spc="7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If the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15" dirty="0">
                <a:latin typeface="Calibri"/>
                <a:cs typeface="Calibri"/>
              </a:rPr>
              <a:t>was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5" dirty="0">
                <a:latin typeface="Calibri"/>
                <a:cs typeface="Calibri"/>
              </a:rPr>
              <a:t>consistent </a:t>
            </a:r>
            <a:r>
              <a:rPr sz="2400" spc="-30" dirty="0">
                <a:latin typeface="Calibri"/>
                <a:cs typeface="Calibri"/>
              </a:rPr>
              <a:t>state  </a:t>
            </a:r>
            <a:r>
              <a:rPr sz="2400" spc="-20" dirty="0">
                <a:latin typeface="Calibri"/>
                <a:cs typeface="Calibri"/>
              </a:rPr>
              <a:t>before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execution </a:t>
            </a:r>
            <a:r>
              <a:rPr sz="2400" dirty="0">
                <a:latin typeface="Calibri"/>
                <a:cs typeface="Calibri"/>
              </a:rPr>
              <a:t>of a </a:t>
            </a:r>
            <a:r>
              <a:rPr sz="2400" spc="-10" dirty="0">
                <a:latin typeface="Calibri"/>
                <a:cs typeface="Calibri"/>
              </a:rPr>
              <a:t>transaction,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0219" y="3417779"/>
            <a:ext cx="5078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6944" algn="l"/>
                <a:tab pos="2152015" algn="l"/>
                <a:tab pos="3733800" algn="l"/>
                <a:tab pos="4651375" algn="l"/>
              </a:tabLst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ain	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a</a:t>
            </a:r>
            <a:r>
              <a:rPr sz="2400" spc="-15" dirty="0">
                <a:latin typeface="Calibri"/>
                <a:cs typeface="Calibri"/>
              </a:rPr>
              <a:t>ft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3577" y="3710464"/>
            <a:ext cx="536765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675"/>
              </a:spcBef>
            </a:pPr>
            <a:r>
              <a:rPr sz="2400" spc="-15" dirty="0">
                <a:latin typeface="Calibri"/>
                <a:cs typeface="Calibri"/>
              </a:rPr>
              <a:t>execution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the transaction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well.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299085" algn="l"/>
                <a:tab pos="299720" algn="l"/>
                <a:tab pos="3164205" algn="l"/>
                <a:tab pos="3846829" algn="l"/>
              </a:tabLst>
            </a:pPr>
            <a:r>
              <a:rPr sz="2400" spc="-5" dirty="0">
                <a:latin typeface="Calibri"/>
                <a:cs typeface="Calibri"/>
              </a:rPr>
              <a:t>In  our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example,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	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0219" y="4588309"/>
            <a:ext cx="5078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34110" algn="l"/>
                <a:tab pos="2038985" algn="l"/>
                <a:tab pos="3100070" algn="l"/>
                <a:tab pos="3810000" algn="l"/>
                <a:tab pos="4651375" algn="l"/>
              </a:tabLst>
            </a:pP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main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me	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a</a:t>
            </a:r>
            <a:r>
              <a:rPr sz="2400" spc="-15" dirty="0">
                <a:latin typeface="Calibri"/>
                <a:cs typeface="Calibri"/>
              </a:rPr>
              <a:t>ft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15" dirty="0">
                <a:latin typeface="Calibri"/>
                <a:cs typeface="Calibri"/>
              </a:rPr>
              <a:t>execution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7037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ACID </a:t>
            </a:r>
            <a:r>
              <a:rPr sz="4400" spc="-10" dirty="0">
                <a:solidFill>
                  <a:srgbClr val="000000"/>
                </a:solidFill>
              </a:rPr>
              <a:t>properties </a:t>
            </a:r>
            <a:r>
              <a:rPr sz="4400" spc="5" dirty="0">
                <a:solidFill>
                  <a:srgbClr val="000000"/>
                </a:solidFill>
              </a:rPr>
              <a:t>of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transaction</a:t>
            </a:r>
            <a:endParaRPr sz="4400"/>
          </a:p>
        </p:txBody>
      </p:sp>
      <p:sp>
        <p:nvSpPr>
          <p:cNvPr id="12" name="object 12"/>
          <p:cNvSpPr txBox="1"/>
          <p:nvPr/>
        </p:nvSpPr>
        <p:spPr>
          <a:xfrm>
            <a:off x="7051024" y="1298892"/>
            <a:ext cx="2034539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marR="5080" indent="-26670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8064A1"/>
                </a:solidFill>
                <a:latin typeface="Calibri"/>
                <a:cs typeface="Calibri"/>
              </a:rPr>
              <a:t>A=500, B=500  A+B=1000</a:t>
            </a:r>
            <a:endParaRPr sz="2800">
              <a:latin typeface="Calibri"/>
              <a:cs typeface="Calibri"/>
            </a:endParaRPr>
          </a:p>
          <a:p>
            <a:pPr marL="421005" marR="153670" indent="139700" algn="just">
              <a:lnSpc>
                <a:spcPct val="120000"/>
              </a:lnSpc>
            </a:pPr>
            <a:r>
              <a:rPr sz="2800" b="1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(A)  A = A –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50</a:t>
            </a:r>
            <a:endParaRPr sz="2800">
              <a:latin typeface="Calibri"/>
              <a:cs typeface="Calibri"/>
            </a:endParaRPr>
          </a:p>
          <a:p>
            <a:pPr marL="433070" marR="166370" indent="73025" algn="just">
              <a:lnSpc>
                <a:spcPct val="120000"/>
              </a:lnSpc>
            </a:pPr>
            <a:r>
              <a:rPr sz="2800" b="1" spc="-15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(A)  </a:t>
            </a:r>
            <a:r>
              <a:rPr sz="2800" b="1" spc="-15" dirty="0">
                <a:latin typeface="Calibri"/>
                <a:cs typeface="Calibri"/>
              </a:rPr>
              <a:t>read </a:t>
            </a:r>
            <a:r>
              <a:rPr sz="2800" dirty="0">
                <a:latin typeface="Calibri"/>
                <a:cs typeface="Calibri"/>
              </a:rPr>
              <a:t>(B)  </a:t>
            </a:r>
            <a:r>
              <a:rPr sz="2800" spc="-5" dirty="0">
                <a:latin typeface="Calibri"/>
                <a:cs typeface="Calibri"/>
              </a:rPr>
              <a:t>B = B +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50</a:t>
            </a:r>
            <a:endParaRPr sz="2800">
              <a:latin typeface="Calibri"/>
              <a:cs typeface="Calibri"/>
            </a:endParaRPr>
          </a:p>
          <a:p>
            <a:pPr marL="12700" marR="5080" indent="499745">
              <a:lnSpc>
                <a:spcPct val="120000"/>
              </a:lnSpc>
            </a:pPr>
            <a:r>
              <a:rPr sz="2800" b="1" spc="-15" dirty="0">
                <a:latin typeface="Calibri"/>
                <a:cs typeface="Calibri"/>
              </a:rPr>
              <a:t>write </a:t>
            </a:r>
            <a:r>
              <a:rPr sz="2800" dirty="0">
                <a:latin typeface="Calibri"/>
                <a:cs typeface="Calibri"/>
              </a:rPr>
              <a:t>(B)  </a:t>
            </a:r>
            <a:r>
              <a:rPr sz="2800" spc="-5" dirty="0">
                <a:solidFill>
                  <a:srgbClr val="8064A1"/>
                </a:solidFill>
                <a:latin typeface="Calibri"/>
                <a:cs typeface="Calibri"/>
              </a:rPr>
              <a:t>A=450,</a:t>
            </a:r>
            <a:r>
              <a:rPr sz="2800" spc="-35" dirty="0">
                <a:solidFill>
                  <a:srgbClr val="8064A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064A1"/>
                </a:solidFill>
                <a:latin typeface="Calibri"/>
                <a:cs typeface="Calibri"/>
              </a:rPr>
              <a:t>B=550</a:t>
            </a:r>
            <a:endParaRPr sz="2800">
              <a:latin typeface="Calibri"/>
              <a:cs typeface="Calibri"/>
            </a:endParaRPr>
          </a:p>
          <a:p>
            <a:pPr marL="2787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8064A1"/>
                </a:solidFill>
                <a:latin typeface="Calibri"/>
                <a:cs typeface="Calibri"/>
              </a:rPr>
              <a:t>A+B=1000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0007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Shadow </a:t>
            </a:r>
            <a:r>
              <a:rPr sz="4400" dirty="0">
                <a:solidFill>
                  <a:srgbClr val="000000"/>
                </a:solidFill>
              </a:rPr>
              <a:t>paging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technique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726378" y="4821374"/>
            <a:ext cx="86023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45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pages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page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2 &amp; 5 -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are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affected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by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copied 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new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physical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pages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The current </a:t>
            </a:r>
            <a:r>
              <a:rPr sz="2400" spc="-15" dirty="0">
                <a:latin typeface="Calibri"/>
                <a:cs typeface="Calibri"/>
              </a:rPr>
              <a:t>page table </a:t>
            </a:r>
            <a:r>
              <a:rPr sz="2400" spc="-10" dirty="0">
                <a:latin typeface="Calibri"/>
                <a:cs typeface="Calibri"/>
              </a:rPr>
              <a:t>points to </a:t>
            </a:r>
            <a:r>
              <a:rPr sz="2400" spc="-5" dirty="0">
                <a:latin typeface="Calibri"/>
                <a:cs typeface="Calibri"/>
              </a:rPr>
              <a:t>these  </a:t>
            </a:r>
            <a:r>
              <a:rPr sz="2400" spc="-10" dirty="0">
                <a:latin typeface="Calibri"/>
                <a:cs typeface="Calibri"/>
              </a:rPr>
              <a:t>pages.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7200" y="1447800"/>
            <a:ext cx="1405255" cy="2597150"/>
          </a:xfrm>
          <a:custGeom>
            <a:avLst/>
            <a:gdLst/>
            <a:ahLst/>
            <a:cxnLst/>
            <a:rect l="l" t="t" r="r" b="b"/>
            <a:pathLst>
              <a:path w="1405254" h="2597150">
                <a:moveTo>
                  <a:pt x="0" y="0"/>
                </a:moveTo>
                <a:lnTo>
                  <a:pt x="1405128" y="0"/>
                </a:lnTo>
                <a:lnTo>
                  <a:pt x="1405128" y="2596896"/>
                </a:lnTo>
                <a:lnTo>
                  <a:pt x="0" y="259689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61103" y="1441703"/>
          <a:ext cx="1405255" cy="2596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22704" y="1441703"/>
          <a:ext cx="952500" cy="2596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129271" y="1441703"/>
          <a:ext cx="952500" cy="2596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578096" y="4061459"/>
            <a:ext cx="783590" cy="394970"/>
          </a:xfrm>
          <a:custGeom>
            <a:avLst/>
            <a:gdLst/>
            <a:ahLst/>
            <a:cxnLst/>
            <a:rect l="l" t="t" r="r" b="b"/>
            <a:pathLst>
              <a:path w="783589" h="394970">
                <a:moveTo>
                  <a:pt x="777240" y="394716"/>
                </a:moveTo>
                <a:lnTo>
                  <a:pt x="6096" y="394716"/>
                </a:lnTo>
                <a:lnTo>
                  <a:pt x="0" y="388620"/>
                </a:lnTo>
                <a:lnTo>
                  <a:pt x="0" y="4572"/>
                </a:lnTo>
                <a:lnTo>
                  <a:pt x="6096" y="0"/>
                </a:lnTo>
                <a:lnTo>
                  <a:pt x="777240" y="0"/>
                </a:lnTo>
                <a:lnTo>
                  <a:pt x="783336" y="4572"/>
                </a:lnTo>
                <a:lnTo>
                  <a:pt x="783336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368808"/>
                </a:lnTo>
                <a:lnTo>
                  <a:pt x="12192" y="368808"/>
                </a:lnTo>
                <a:lnTo>
                  <a:pt x="25908" y="381000"/>
                </a:lnTo>
                <a:lnTo>
                  <a:pt x="783336" y="381000"/>
                </a:lnTo>
                <a:lnTo>
                  <a:pt x="783336" y="388620"/>
                </a:lnTo>
                <a:lnTo>
                  <a:pt x="777240" y="394716"/>
                </a:lnTo>
                <a:close/>
              </a:path>
              <a:path w="783589" h="394970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783589" h="394970">
                <a:moveTo>
                  <a:pt x="757427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757427" y="12192"/>
                </a:lnTo>
                <a:lnTo>
                  <a:pt x="757427" y="24384"/>
                </a:lnTo>
                <a:close/>
              </a:path>
              <a:path w="783589" h="394970">
                <a:moveTo>
                  <a:pt x="757427" y="381000"/>
                </a:moveTo>
                <a:lnTo>
                  <a:pt x="757427" y="12192"/>
                </a:lnTo>
                <a:lnTo>
                  <a:pt x="771144" y="24384"/>
                </a:lnTo>
                <a:lnTo>
                  <a:pt x="783336" y="24384"/>
                </a:lnTo>
                <a:lnTo>
                  <a:pt x="783336" y="368808"/>
                </a:lnTo>
                <a:lnTo>
                  <a:pt x="771144" y="368808"/>
                </a:lnTo>
                <a:lnTo>
                  <a:pt x="757427" y="381000"/>
                </a:lnTo>
                <a:close/>
              </a:path>
              <a:path w="783589" h="394970">
                <a:moveTo>
                  <a:pt x="783336" y="24384"/>
                </a:moveTo>
                <a:lnTo>
                  <a:pt x="771144" y="24384"/>
                </a:lnTo>
                <a:lnTo>
                  <a:pt x="757427" y="12192"/>
                </a:lnTo>
                <a:lnTo>
                  <a:pt x="783336" y="12192"/>
                </a:lnTo>
                <a:lnTo>
                  <a:pt x="783336" y="24384"/>
                </a:lnTo>
                <a:close/>
              </a:path>
              <a:path w="783589" h="394970">
                <a:moveTo>
                  <a:pt x="25908" y="381000"/>
                </a:moveTo>
                <a:lnTo>
                  <a:pt x="12192" y="368808"/>
                </a:lnTo>
                <a:lnTo>
                  <a:pt x="25908" y="368808"/>
                </a:lnTo>
                <a:lnTo>
                  <a:pt x="25908" y="381000"/>
                </a:lnTo>
                <a:close/>
              </a:path>
              <a:path w="783589" h="394970">
                <a:moveTo>
                  <a:pt x="757427" y="381000"/>
                </a:moveTo>
                <a:lnTo>
                  <a:pt x="25908" y="381000"/>
                </a:lnTo>
                <a:lnTo>
                  <a:pt x="25908" y="368808"/>
                </a:lnTo>
                <a:lnTo>
                  <a:pt x="757427" y="368808"/>
                </a:lnTo>
                <a:lnTo>
                  <a:pt x="757427" y="381000"/>
                </a:lnTo>
                <a:close/>
              </a:path>
              <a:path w="783589" h="394970">
                <a:moveTo>
                  <a:pt x="783336" y="381000"/>
                </a:moveTo>
                <a:lnTo>
                  <a:pt x="757427" y="381000"/>
                </a:lnTo>
                <a:lnTo>
                  <a:pt x="771144" y="368808"/>
                </a:lnTo>
                <a:lnTo>
                  <a:pt x="783336" y="368808"/>
                </a:lnTo>
                <a:lnTo>
                  <a:pt x="783336" y="38100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88880" y="4091373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31975" y="4061459"/>
            <a:ext cx="1948180" cy="394970"/>
          </a:xfrm>
          <a:custGeom>
            <a:avLst/>
            <a:gdLst/>
            <a:ahLst/>
            <a:cxnLst/>
            <a:rect l="l" t="t" r="r" b="b"/>
            <a:pathLst>
              <a:path w="1948179" h="394970">
                <a:moveTo>
                  <a:pt x="1941576" y="394716"/>
                </a:moveTo>
                <a:lnTo>
                  <a:pt x="6096" y="394716"/>
                </a:lnTo>
                <a:lnTo>
                  <a:pt x="0" y="388620"/>
                </a:lnTo>
                <a:lnTo>
                  <a:pt x="0" y="4572"/>
                </a:lnTo>
                <a:lnTo>
                  <a:pt x="6096" y="0"/>
                </a:lnTo>
                <a:lnTo>
                  <a:pt x="1941576" y="0"/>
                </a:lnTo>
                <a:lnTo>
                  <a:pt x="1947672" y="4572"/>
                </a:lnTo>
                <a:lnTo>
                  <a:pt x="1947672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368808"/>
                </a:lnTo>
                <a:lnTo>
                  <a:pt x="12192" y="368808"/>
                </a:lnTo>
                <a:lnTo>
                  <a:pt x="25908" y="381000"/>
                </a:lnTo>
                <a:lnTo>
                  <a:pt x="1947672" y="381000"/>
                </a:lnTo>
                <a:lnTo>
                  <a:pt x="1947672" y="388620"/>
                </a:lnTo>
                <a:lnTo>
                  <a:pt x="1941576" y="394716"/>
                </a:lnTo>
                <a:close/>
              </a:path>
              <a:path w="1948179" h="394970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948179" h="394970">
                <a:moveTo>
                  <a:pt x="1921764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921764" y="12192"/>
                </a:lnTo>
                <a:lnTo>
                  <a:pt x="1921764" y="24384"/>
                </a:lnTo>
                <a:close/>
              </a:path>
              <a:path w="1948179" h="394970">
                <a:moveTo>
                  <a:pt x="1921764" y="381000"/>
                </a:moveTo>
                <a:lnTo>
                  <a:pt x="1921764" y="12192"/>
                </a:lnTo>
                <a:lnTo>
                  <a:pt x="1935480" y="24384"/>
                </a:lnTo>
                <a:lnTo>
                  <a:pt x="1947672" y="24384"/>
                </a:lnTo>
                <a:lnTo>
                  <a:pt x="1947672" y="368808"/>
                </a:lnTo>
                <a:lnTo>
                  <a:pt x="1935480" y="368808"/>
                </a:lnTo>
                <a:lnTo>
                  <a:pt x="1921764" y="381000"/>
                </a:lnTo>
                <a:close/>
              </a:path>
              <a:path w="1948179" h="394970">
                <a:moveTo>
                  <a:pt x="1947672" y="24384"/>
                </a:moveTo>
                <a:lnTo>
                  <a:pt x="1935480" y="24384"/>
                </a:lnTo>
                <a:lnTo>
                  <a:pt x="1921764" y="12192"/>
                </a:lnTo>
                <a:lnTo>
                  <a:pt x="1947672" y="12192"/>
                </a:lnTo>
                <a:lnTo>
                  <a:pt x="1947672" y="24384"/>
                </a:lnTo>
                <a:close/>
              </a:path>
              <a:path w="1948179" h="394970">
                <a:moveTo>
                  <a:pt x="25908" y="381000"/>
                </a:moveTo>
                <a:lnTo>
                  <a:pt x="12192" y="368808"/>
                </a:lnTo>
                <a:lnTo>
                  <a:pt x="25908" y="368808"/>
                </a:lnTo>
                <a:lnTo>
                  <a:pt x="25908" y="381000"/>
                </a:lnTo>
                <a:close/>
              </a:path>
              <a:path w="1948179" h="394970">
                <a:moveTo>
                  <a:pt x="1921764" y="381000"/>
                </a:moveTo>
                <a:lnTo>
                  <a:pt x="25908" y="381000"/>
                </a:lnTo>
                <a:lnTo>
                  <a:pt x="25908" y="368808"/>
                </a:lnTo>
                <a:lnTo>
                  <a:pt x="1921764" y="368808"/>
                </a:lnTo>
                <a:lnTo>
                  <a:pt x="1921764" y="381000"/>
                </a:lnTo>
                <a:close/>
              </a:path>
              <a:path w="1948179" h="394970">
                <a:moveTo>
                  <a:pt x="1947672" y="381000"/>
                </a:moveTo>
                <a:lnTo>
                  <a:pt x="1921764" y="381000"/>
                </a:lnTo>
                <a:lnTo>
                  <a:pt x="1935480" y="368808"/>
                </a:lnTo>
                <a:lnTo>
                  <a:pt x="1947672" y="368808"/>
                </a:lnTo>
                <a:lnTo>
                  <a:pt x="1947672" y="38100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25980" y="4091373"/>
            <a:ext cx="1757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Current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94347" y="4061459"/>
            <a:ext cx="2034539" cy="394970"/>
          </a:xfrm>
          <a:custGeom>
            <a:avLst/>
            <a:gdLst/>
            <a:ahLst/>
            <a:cxnLst/>
            <a:rect l="l" t="t" r="r" b="b"/>
            <a:pathLst>
              <a:path w="2034540" h="394970">
                <a:moveTo>
                  <a:pt x="2028444" y="394716"/>
                </a:moveTo>
                <a:lnTo>
                  <a:pt x="6096" y="394716"/>
                </a:lnTo>
                <a:lnTo>
                  <a:pt x="0" y="388620"/>
                </a:lnTo>
                <a:lnTo>
                  <a:pt x="0" y="4572"/>
                </a:lnTo>
                <a:lnTo>
                  <a:pt x="6096" y="0"/>
                </a:lnTo>
                <a:lnTo>
                  <a:pt x="2028444" y="0"/>
                </a:lnTo>
                <a:lnTo>
                  <a:pt x="2034540" y="4572"/>
                </a:lnTo>
                <a:lnTo>
                  <a:pt x="2034540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368808"/>
                </a:lnTo>
                <a:lnTo>
                  <a:pt x="13716" y="368808"/>
                </a:lnTo>
                <a:lnTo>
                  <a:pt x="25908" y="381000"/>
                </a:lnTo>
                <a:lnTo>
                  <a:pt x="2034540" y="381000"/>
                </a:lnTo>
                <a:lnTo>
                  <a:pt x="2034540" y="388620"/>
                </a:lnTo>
                <a:lnTo>
                  <a:pt x="2028444" y="394716"/>
                </a:lnTo>
                <a:close/>
              </a:path>
              <a:path w="2034540" h="394970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2034540" h="394970">
                <a:moveTo>
                  <a:pt x="2010155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2010155" y="12192"/>
                </a:lnTo>
                <a:lnTo>
                  <a:pt x="2010155" y="24384"/>
                </a:lnTo>
                <a:close/>
              </a:path>
              <a:path w="2034540" h="394970">
                <a:moveTo>
                  <a:pt x="2010155" y="381000"/>
                </a:moveTo>
                <a:lnTo>
                  <a:pt x="2010155" y="12192"/>
                </a:lnTo>
                <a:lnTo>
                  <a:pt x="2022348" y="24384"/>
                </a:lnTo>
                <a:lnTo>
                  <a:pt x="2034540" y="24384"/>
                </a:lnTo>
                <a:lnTo>
                  <a:pt x="2034540" y="368808"/>
                </a:lnTo>
                <a:lnTo>
                  <a:pt x="2022348" y="368808"/>
                </a:lnTo>
                <a:lnTo>
                  <a:pt x="2010155" y="381000"/>
                </a:lnTo>
                <a:close/>
              </a:path>
              <a:path w="2034540" h="394970">
                <a:moveTo>
                  <a:pt x="2034540" y="24384"/>
                </a:moveTo>
                <a:lnTo>
                  <a:pt x="2022348" y="24384"/>
                </a:lnTo>
                <a:lnTo>
                  <a:pt x="2010155" y="12192"/>
                </a:lnTo>
                <a:lnTo>
                  <a:pt x="2034540" y="12192"/>
                </a:lnTo>
                <a:lnTo>
                  <a:pt x="2034540" y="24384"/>
                </a:lnTo>
                <a:close/>
              </a:path>
              <a:path w="2034540" h="394970">
                <a:moveTo>
                  <a:pt x="25908" y="381000"/>
                </a:moveTo>
                <a:lnTo>
                  <a:pt x="13716" y="368808"/>
                </a:lnTo>
                <a:lnTo>
                  <a:pt x="25908" y="368808"/>
                </a:lnTo>
                <a:lnTo>
                  <a:pt x="25908" y="381000"/>
                </a:lnTo>
                <a:close/>
              </a:path>
              <a:path w="2034540" h="394970">
                <a:moveTo>
                  <a:pt x="2010155" y="381000"/>
                </a:moveTo>
                <a:lnTo>
                  <a:pt x="25908" y="381000"/>
                </a:lnTo>
                <a:lnTo>
                  <a:pt x="25908" y="368808"/>
                </a:lnTo>
                <a:lnTo>
                  <a:pt x="2010155" y="368808"/>
                </a:lnTo>
                <a:lnTo>
                  <a:pt x="2010155" y="381000"/>
                </a:lnTo>
                <a:close/>
              </a:path>
              <a:path w="2034540" h="394970">
                <a:moveTo>
                  <a:pt x="2034540" y="381000"/>
                </a:moveTo>
                <a:lnTo>
                  <a:pt x="2010155" y="381000"/>
                </a:lnTo>
                <a:lnTo>
                  <a:pt x="2022348" y="368808"/>
                </a:lnTo>
                <a:lnTo>
                  <a:pt x="2034540" y="368808"/>
                </a:lnTo>
                <a:lnTo>
                  <a:pt x="2034540" y="38100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15690" y="4091373"/>
            <a:ext cx="1787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Shadow page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300" y="1613916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09700" y="76200"/>
                </a:moveTo>
                <a:lnTo>
                  <a:pt x="1409700" y="0"/>
                </a:lnTo>
                <a:lnTo>
                  <a:pt x="1458468" y="24384"/>
                </a:lnTo>
                <a:lnTo>
                  <a:pt x="1423416" y="24384"/>
                </a:lnTo>
                <a:lnTo>
                  <a:pt x="1423416" y="50292"/>
                </a:lnTo>
                <a:lnTo>
                  <a:pt x="1461516" y="50292"/>
                </a:lnTo>
                <a:lnTo>
                  <a:pt x="1409700" y="76200"/>
                </a:lnTo>
                <a:close/>
              </a:path>
              <a:path w="1485900" h="76200">
                <a:moveTo>
                  <a:pt x="1409700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1409700" y="24384"/>
                </a:lnTo>
                <a:lnTo>
                  <a:pt x="1409700" y="50292"/>
                </a:lnTo>
                <a:close/>
              </a:path>
              <a:path w="1485900" h="76200">
                <a:moveTo>
                  <a:pt x="1461516" y="50292"/>
                </a:moveTo>
                <a:lnTo>
                  <a:pt x="1423416" y="50292"/>
                </a:lnTo>
                <a:lnTo>
                  <a:pt x="1423416" y="24384"/>
                </a:lnTo>
                <a:lnTo>
                  <a:pt x="1458468" y="24384"/>
                </a:lnTo>
                <a:lnTo>
                  <a:pt x="1485900" y="38100"/>
                </a:lnTo>
                <a:lnTo>
                  <a:pt x="1461516" y="5029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2156" y="1991867"/>
            <a:ext cx="1495425" cy="76200"/>
          </a:xfrm>
          <a:custGeom>
            <a:avLst/>
            <a:gdLst/>
            <a:ahLst/>
            <a:cxnLst/>
            <a:rect l="l" t="t" r="r" b="b"/>
            <a:pathLst>
              <a:path w="1495425" h="76200">
                <a:moveTo>
                  <a:pt x="1418844" y="76200"/>
                </a:moveTo>
                <a:lnTo>
                  <a:pt x="1418844" y="0"/>
                </a:lnTo>
                <a:lnTo>
                  <a:pt x="1467612" y="24384"/>
                </a:lnTo>
                <a:lnTo>
                  <a:pt x="1432559" y="24384"/>
                </a:lnTo>
                <a:lnTo>
                  <a:pt x="1432559" y="50292"/>
                </a:lnTo>
                <a:lnTo>
                  <a:pt x="1470660" y="50292"/>
                </a:lnTo>
                <a:lnTo>
                  <a:pt x="1418844" y="76200"/>
                </a:lnTo>
                <a:close/>
              </a:path>
              <a:path w="1495425" h="76200">
                <a:moveTo>
                  <a:pt x="1418844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1418844" y="24384"/>
                </a:lnTo>
                <a:lnTo>
                  <a:pt x="1418844" y="50292"/>
                </a:lnTo>
                <a:close/>
              </a:path>
              <a:path w="1495425" h="76200">
                <a:moveTo>
                  <a:pt x="1470660" y="50292"/>
                </a:moveTo>
                <a:lnTo>
                  <a:pt x="1432559" y="50292"/>
                </a:lnTo>
                <a:lnTo>
                  <a:pt x="1432559" y="24384"/>
                </a:lnTo>
                <a:lnTo>
                  <a:pt x="1467612" y="24384"/>
                </a:lnTo>
                <a:lnTo>
                  <a:pt x="1495044" y="38100"/>
                </a:lnTo>
                <a:lnTo>
                  <a:pt x="1470660" y="5029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81300" y="2328672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09700" y="76200"/>
                </a:moveTo>
                <a:lnTo>
                  <a:pt x="1409700" y="0"/>
                </a:lnTo>
                <a:lnTo>
                  <a:pt x="1458468" y="24384"/>
                </a:lnTo>
                <a:lnTo>
                  <a:pt x="1423416" y="24384"/>
                </a:lnTo>
                <a:lnTo>
                  <a:pt x="1423416" y="50292"/>
                </a:lnTo>
                <a:lnTo>
                  <a:pt x="1461516" y="50292"/>
                </a:lnTo>
                <a:lnTo>
                  <a:pt x="1409700" y="76200"/>
                </a:lnTo>
                <a:close/>
              </a:path>
              <a:path w="1485900" h="76200">
                <a:moveTo>
                  <a:pt x="1409700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1409700" y="24384"/>
                </a:lnTo>
                <a:lnTo>
                  <a:pt x="1409700" y="50292"/>
                </a:lnTo>
                <a:close/>
              </a:path>
              <a:path w="1485900" h="76200">
                <a:moveTo>
                  <a:pt x="1461516" y="50292"/>
                </a:moveTo>
                <a:lnTo>
                  <a:pt x="1423416" y="50292"/>
                </a:lnTo>
                <a:lnTo>
                  <a:pt x="1423416" y="24384"/>
                </a:lnTo>
                <a:lnTo>
                  <a:pt x="1458468" y="24384"/>
                </a:lnTo>
                <a:lnTo>
                  <a:pt x="1485900" y="38100"/>
                </a:lnTo>
                <a:lnTo>
                  <a:pt x="1461516" y="5029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1300" y="2717292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09700" y="76200"/>
                </a:moveTo>
                <a:lnTo>
                  <a:pt x="1409700" y="0"/>
                </a:lnTo>
                <a:lnTo>
                  <a:pt x="1461516" y="25908"/>
                </a:lnTo>
                <a:lnTo>
                  <a:pt x="1423416" y="25908"/>
                </a:lnTo>
                <a:lnTo>
                  <a:pt x="1423416" y="51816"/>
                </a:lnTo>
                <a:lnTo>
                  <a:pt x="1458468" y="51816"/>
                </a:lnTo>
                <a:lnTo>
                  <a:pt x="1409700" y="76200"/>
                </a:lnTo>
                <a:close/>
              </a:path>
              <a:path w="1485900" h="76200">
                <a:moveTo>
                  <a:pt x="1409700" y="51816"/>
                </a:moveTo>
                <a:lnTo>
                  <a:pt x="0" y="51816"/>
                </a:lnTo>
                <a:lnTo>
                  <a:pt x="0" y="25908"/>
                </a:lnTo>
                <a:lnTo>
                  <a:pt x="1409700" y="25908"/>
                </a:lnTo>
                <a:lnTo>
                  <a:pt x="1409700" y="51816"/>
                </a:lnTo>
                <a:close/>
              </a:path>
              <a:path w="1485900" h="76200">
                <a:moveTo>
                  <a:pt x="1458468" y="51816"/>
                </a:moveTo>
                <a:lnTo>
                  <a:pt x="1423416" y="51816"/>
                </a:lnTo>
                <a:lnTo>
                  <a:pt x="1423416" y="25908"/>
                </a:lnTo>
                <a:lnTo>
                  <a:pt x="1461516" y="25908"/>
                </a:lnTo>
                <a:lnTo>
                  <a:pt x="1485900" y="38100"/>
                </a:lnTo>
                <a:lnTo>
                  <a:pt x="1458468" y="51816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2327" y="2708148"/>
            <a:ext cx="1463040" cy="76200"/>
          </a:xfrm>
          <a:custGeom>
            <a:avLst/>
            <a:gdLst/>
            <a:ahLst/>
            <a:cxnLst/>
            <a:rect l="l" t="t" r="r" b="b"/>
            <a:pathLst>
              <a:path w="146304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5908"/>
                </a:lnTo>
                <a:lnTo>
                  <a:pt x="62484" y="25908"/>
                </a:lnTo>
                <a:lnTo>
                  <a:pt x="62484" y="50292"/>
                </a:lnTo>
                <a:lnTo>
                  <a:pt x="76200" y="50292"/>
                </a:lnTo>
                <a:lnTo>
                  <a:pt x="76200" y="76200"/>
                </a:lnTo>
                <a:close/>
              </a:path>
              <a:path w="1463040" h="76200">
                <a:moveTo>
                  <a:pt x="76200" y="50292"/>
                </a:moveTo>
                <a:lnTo>
                  <a:pt x="62484" y="50292"/>
                </a:lnTo>
                <a:lnTo>
                  <a:pt x="62484" y="25908"/>
                </a:lnTo>
                <a:lnTo>
                  <a:pt x="76200" y="25908"/>
                </a:lnTo>
                <a:lnTo>
                  <a:pt x="76200" y="50292"/>
                </a:lnTo>
                <a:close/>
              </a:path>
              <a:path w="1463040" h="76200">
                <a:moveTo>
                  <a:pt x="1463040" y="50292"/>
                </a:moveTo>
                <a:lnTo>
                  <a:pt x="76200" y="50292"/>
                </a:lnTo>
                <a:lnTo>
                  <a:pt x="76200" y="25908"/>
                </a:lnTo>
                <a:lnTo>
                  <a:pt x="1463040" y="25908"/>
                </a:lnTo>
                <a:lnTo>
                  <a:pt x="1463040" y="5029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49467" y="2328672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4384"/>
                </a:lnTo>
                <a:lnTo>
                  <a:pt x="64008" y="24384"/>
                </a:lnTo>
                <a:lnTo>
                  <a:pt x="64008" y="50292"/>
                </a:lnTo>
                <a:lnTo>
                  <a:pt x="76200" y="50292"/>
                </a:lnTo>
                <a:lnTo>
                  <a:pt x="76200" y="76200"/>
                </a:lnTo>
                <a:close/>
              </a:path>
              <a:path w="1485900" h="76200">
                <a:moveTo>
                  <a:pt x="76200" y="50292"/>
                </a:moveTo>
                <a:lnTo>
                  <a:pt x="64008" y="50292"/>
                </a:lnTo>
                <a:lnTo>
                  <a:pt x="64008" y="24384"/>
                </a:lnTo>
                <a:lnTo>
                  <a:pt x="76200" y="24384"/>
                </a:lnTo>
                <a:lnTo>
                  <a:pt x="76200" y="50292"/>
                </a:lnTo>
                <a:close/>
              </a:path>
              <a:path w="1485900" h="76200">
                <a:moveTo>
                  <a:pt x="1485900" y="50292"/>
                </a:moveTo>
                <a:lnTo>
                  <a:pt x="76200" y="50292"/>
                </a:lnTo>
                <a:lnTo>
                  <a:pt x="76200" y="24384"/>
                </a:lnTo>
                <a:lnTo>
                  <a:pt x="1485900" y="24384"/>
                </a:lnTo>
                <a:lnTo>
                  <a:pt x="1485900" y="5029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49467" y="1991867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4384"/>
                </a:lnTo>
                <a:lnTo>
                  <a:pt x="64008" y="24384"/>
                </a:lnTo>
                <a:lnTo>
                  <a:pt x="64008" y="50292"/>
                </a:lnTo>
                <a:lnTo>
                  <a:pt x="76200" y="50292"/>
                </a:lnTo>
                <a:lnTo>
                  <a:pt x="76200" y="76200"/>
                </a:lnTo>
                <a:close/>
              </a:path>
              <a:path w="1485900" h="76200">
                <a:moveTo>
                  <a:pt x="76200" y="50292"/>
                </a:moveTo>
                <a:lnTo>
                  <a:pt x="64008" y="50292"/>
                </a:lnTo>
                <a:lnTo>
                  <a:pt x="64008" y="24384"/>
                </a:lnTo>
                <a:lnTo>
                  <a:pt x="76200" y="24384"/>
                </a:lnTo>
                <a:lnTo>
                  <a:pt x="76200" y="50292"/>
                </a:lnTo>
                <a:close/>
              </a:path>
              <a:path w="1485900" h="76200">
                <a:moveTo>
                  <a:pt x="1485900" y="50292"/>
                </a:moveTo>
                <a:lnTo>
                  <a:pt x="76200" y="50292"/>
                </a:lnTo>
                <a:lnTo>
                  <a:pt x="76200" y="24384"/>
                </a:lnTo>
                <a:lnTo>
                  <a:pt x="1485900" y="24384"/>
                </a:lnTo>
                <a:lnTo>
                  <a:pt x="1485900" y="5029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49467" y="1624583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5908"/>
                </a:lnTo>
                <a:lnTo>
                  <a:pt x="64008" y="25908"/>
                </a:lnTo>
                <a:lnTo>
                  <a:pt x="64008" y="51816"/>
                </a:lnTo>
                <a:lnTo>
                  <a:pt x="76200" y="51816"/>
                </a:lnTo>
                <a:lnTo>
                  <a:pt x="76200" y="76200"/>
                </a:lnTo>
                <a:close/>
              </a:path>
              <a:path w="1485900" h="76200">
                <a:moveTo>
                  <a:pt x="76200" y="51816"/>
                </a:moveTo>
                <a:lnTo>
                  <a:pt x="64008" y="51816"/>
                </a:lnTo>
                <a:lnTo>
                  <a:pt x="64008" y="25908"/>
                </a:lnTo>
                <a:lnTo>
                  <a:pt x="76200" y="25908"/>
                </a:lnTo>
                <a:lnTo>
                  <a:pt x="76200" y="51816"/>
                </a:lnTo>
                <a:close/>
              </a:path>
              <a:path w="1485900" h="76200">
                <a:moveTo>
                  <a:pt x="1485900" y="51816"/>
                </a:moveTo>
                <a:lnTo>
                  <a:pt x="76200" y="51816"/>
                </a:lnTo>
                <a:lnTo>
                  <a:pt x="76200" y="25908"/>
                </a:lnTo>
                <a:lnTo>
                  <a:pt x="1485900" y="25908"/>
                </a:lnTo>
                <a:lnTo>
                  <a:pt x="1485900" y="51816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49467" y="3086100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5908"/>
                </a:lnTo>
                <a:lnTo>
                  <a:pt x="64008" y="25908"/>
                </a:lnTo>
                <a:lnTo>
                  <a:pt x="64008" y="51816"/>
                </a:lnTo>
                <a:lnTo>
                  <a:pt x="76200" y="51816"/>
                </a:lnTo>
                <a:lnTo>
                  <a:pt x="76200" y="76200"/>
                </a:lnTo>
                <a:close/>
              </a:path>
              <a:path w="1485900" h="76200">
                <a:moveTo>
                  <a:pt x="76200" y="51816"/>
                </a:moveTo>
                <a:lnTo>
                  <a:pt x="64008" y="51816"/>
                </a:lnTo>
                <a:lnTo>
                  <a:pt x="64008" y="25908"/>
                </a:lnTo>
                <a:lnTo>
                  <a:pt x="76200" y="25908"/>
                </a:lnTo>
                <a:lnTo>
                  <a:pt x="76200" y="51816"/>
                </a:lnTo>
                <a:close/>
              </a:path>
              <a:path w="1485900" h="76200">
                <a:moveTo>
                  <a:pt x="1485900" y="51816"/>
                </a:moveTo>
                <a:lnTo>
                  <a:pt x="76200" y="51816"/>
                </a:lnTo>
                <a:lnTo>
                  <a:pt x="76200" y="25908"/>
                </a:lnTo>
                <a:lnTo>
                  <a:pt x="1485900" y="25908"/>
                </a:lnTo>
                <a:lnTo>
                  <a:pt x="1485900" y="51816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81300" y="3086100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09700" y="76200"/>
                </a:moveTo>
                <a:lnTo>
                  <a:pt x="1409700" y="0"/>
                </a:lnTo>
                <a:lnTo>
                  <a:pt x="1461516" y="25908"/>
                </a:lnTo>
                <a:lnTo>
                  <a:pt x="1423416" y="25908"/>
                </a:lnTo>
                <a:lnTo>
                  <a:pt x="1423416" y="51816"/>
                </a:lnTo>
                <a:lnTo>
                  <a:pt x="1458468" y="51816"/>
                </a:lnTo>
                <a:lnTo>
                  <a:pt x="1409700" y="76200"/>
                </a:lnTo>
                <a:close/>
              </a:path>
              <a:path w="1485900" h="76200">
                <a:moveTo>
                  <a:pt x="1409700" y="51816"/>
                </a:moveTo>
                <a:lnTo>
                  <a:pt x="0" y="51816"/>
                </a:lnTo>
                <a:lnTo>
                  <a:pt x="0" y="25908"/>
                </a:lnTo>
                <a:lnTo>
                  <a:pt x="1409700" y="25908"/>
                </a:lnTo>
                <a:lnTo>
                  <a:pt x="1409700" y="51816"/>
                </a:lnTo>
                <a:close/>
              </a:path>
              <a:path w="1485900" h="76200">
                <a:moveTo>
                  <a:pt x="1458468" y="51816"/>
                </a:moveTo>
                <a:lnTo>
                  <a:pt x="1423416" y="51816"/>
                </a:lnTo>
                <a:lnTo>
                  <a:pt x="1423416" y="25908"/>
                </a:lnTo>
                <a:lnTo>
                  <a:pt x="1461516" y="25908"/>
                </a:lnTo>
                <a:lnTo>
                  <a:pt x="1485900" y="38100"/>
                </a:lnTo>
                <a:lnTo>
                  <a:pt x="1458468" y="51816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73296" y="2941320"/>
            <a:ext cx="1396365" cy="388620"/>
          </a:xfrm>
          <a:custGeom>
            <a:avLst/>
            <a:gdLst/>
            <a:ahLst/>
            <a:cxnLst/>
            <a:rect l="l" t="t" r="r" b="b"/>
            <a:pathLst>
              <a:path w="1396364" h="388620">
                <a:moveTo>
                  <a:pt x="1336548" y="1524"/>
                </a:moveTo>
                <a:lnTo>
                  <a:pt x="59436" y="1524"/>
                </a:lnTo>
                <a:lnTo>
                  <a:pt x="65532" y="0"/>
                </a:lnTo>
                <a:lnTo>
                  <a:pt x="1328928" y="0"/>
                </a:lnTo>
                <a:lnTo>
                  <a:pt x="1336548" y="1524"/>
                </a:lnTo>
                <a:close/>
              </a:path>
              <a:path w="1396364" h="388620">
                <a:moveTo>
                  <a:pt x="1350263" y="6096"/>
                </a:moveTo>
                <a:lnTo>
                  <a:pt x="45720" y="6096"/>
                </a:lnTo>
                <a:lnTo>
                  <a:pt x="45720" y="4572"/>
                </a:lnTo>
                <a:lnTo>
                  <a:pt x="57912" y="1524"/>
                </a:lnTo>
                <a:lnTo>
                  <a:pt x="1338072" y="1524"/>
                </a:lnTo>
                <a:lnTo>
                  <a:pt x="1348740" y="4572"/>
                </a:lnTo>
                <a:lnTo>
                  <a:pt x="1350263" y="6096"/>
                </a:lnTo>
                <a:close/>
              </a:path>
              <a:path w="1396364" h="388620">
                <a:moveTo>
                  <a:pt x="1362455" y="12192"/>
                </a:moveTo>
                <a:lnTo>
                  <a:pt x="33528" y="12192"/>
                </a:lnTo>
                <a:lnTo>
                  <a:pt x="44196" y="6096"/>
                </a:lnTo>
                <a:lnTo>
                  <a:pt x="1351788" y="6096"/>
                </a:lnTo>
                <a:lnTo>
                  <a:pt x="1362455" y="12192"/>
                </a:lnTo>
                <a:close/>
              </a:path>
              <a:path w="1396364" h="388620">
                <a:moveTo>
                  <a:pt x="1373124" y="21336"/>
                </a:moveTo>
                <a:lnTo>
                  <a:pt x="22860" y="21336"/>
                </a:lnTo>
                <a:lnTo>
                  <a:pt x="32004" y="12192"/>
                </a:lnTo>
                <a:lnTo>
                  <a:pt x="1363980" y="12192"/>
                </a:lnTo>
                <a:lnTo>
                  <a:pt x="1363980" y="13716"/>
                </a:lnTo>
                <a:lnTo>
                  <a:pt x="1373124" y="21336"/>
                </a:lnTo>
                <a:close/>
              </a:path>
              <a:path w="1396364" h="388620">
                <a:moveTo>
                  <a:pt x="54864" y="32004"/>
                </a:moveTo>
                <a:lnTo>
                  <a:pt x="13716" y="32004"/>
                </a:lnTo>
                <a:lnTo>
                  <a:pt x="19812" y="22860"/>
                </a:lnTo>
                <a:lnTo>
                  <a:pt x="21336" y="21336"/>
                </a:lnTo>
                <a:lnTo>
                  <a:pt x="1374648" y="21336"/>
                </a:lnTo>
                <a:lnTo>
                  <a:pt x="1374648" y="22860"/>
                </a:lnTo>
                <a:lnTo>
                  <a:pt x="1379728" y="28956"/>
                </a:lnTo>
                <a:lnTo>
                  <a:pt x="65532" y="28956"/>
                </a:lnTo>
                <a:lnTo>
                  <a:pt x="54864" y="32004"/>
                </a:lnTo>
                <a:close/>
              </a:path>
              <a:path w="1396364" h="388620">
                <a:moveTo>
                  <a:pt x="1382267" y="32004"/>
                </a:moveTo>
                <a:lnTo>
                  <a:pt x="1341120" y="32004"/>
                </a:lnTo>
                <a:lnTo>
                  <a:pt x="1328928" y="28956"/>
                </a:lnTo>
                <a:lnTo>
                  <a:pt x="1379728" y="28956"/>
                </a:lnTo>
                <a:lnTo>
                  <a:pt x="1382267" y="32004"/>
                </a:lnTo>
                <a:close/>
              </a:path>
              <a:path w="1396364" h="388620">
                <a:moveTo>
                  <a:pt x="1374648" y="367284"/>
                </a:moveTo>
                <a:lnTo>
                  <a:pt x="21336" y="367284"/>
                </a:lnTo>
                <a:lnTo>
                  <a:pt x="21336" y="365760"/>
                </a:lnTo>
                <a:lnTo>
                  <a:pt x="19812" y="365760"/>
                </a:lnTo>
                <a:lnTo>
                  <a:pt x="12192" y="356616"/>
                </a:lnTo>
                <a:lnTo>
                  <a:pt x="12192" y="355092"/>
                </a:lnTo>
                <a:lnTo>
                  <a:pt x="10668" y="355092"/>
                </a:lnTo>
                <a:lnTo>
                  <a:pt x="6096" y="344424"/>
                </a:lnTo>
                <a:lnTo>
                  <a:pt x="6096" y="342900"/>
                </a:lnTo>
                <a:lnTo>
                  <a:pt x="4572" y="342900"/>
                </a:lnTo>
                <a:lnTo>
                  <a:pt x="4572" y="341376"/>
                </a:lnTo>
                <a:lnTo>
                  <a:pt x="1524" y="330708"/>
                </a:lnTo>
                <a:lnTo>
                  <a:pt x="1524" y="329184"/>
                </a:lnTo>
                <a:lnTo>
                  <a:pt x="0" y="323088"/>
                </a:lnTo>
                <a:lnTo>
                  <a:pt x="0" y="67056"/>
                </a:lnTo>
                <a:lnTo>
                  <a:pt x="1524" y="59436"/>
                </a:lnTo>
                <a:lnTo>
                  <a:pt x="1524" y="57912"/>
                </a:lnTo>
                <a:lnTo>
                  <a:pt x="4572" y="45720"/>
                </a:lnTo>
                <a:lnTo>
                  <a:pt x="6096" y="44196"/>
                </a:lnTo>
                <a:lnTo>
                  <a:pt x="10668" y="33528"/>
                </a:lnTo>
                <a:lnTo>
                  <a:pt x="12192" y="33528"/>
                </a:lnTo>
                <a:lnTo>
                  <a:pt x="12192" y="32004"/>
                </a:lnTo>
                <a:lnTo>
                  <a:pt x="57912" y="32004"/>
                </a:lnTo>
                <a:lnTo>
                  <a:pt x="50800" y="35052"/>
                </a:lnTo>
                <a:lnTo>
                  <a:pt x="48768" y="35052"/>
                </a:lnTo>
                <a:lnTo>
                  <a:pt x="41148" y="42672"/>
                </a:lnTo>
                <a:lnTo>
                  <a:pt x="41402" y="42672"/>
                </a:lnTo>
                <a:lnTo>
                  <a:pt x="37592" y="47244"/>
                </a:lnTo>
                <a:lnTo>
                  <a:pt x="36576" y="47244"/>
                </a:lnTo>
                <a:lnTo>
                  <a:pt x="32221" y="54864"/>
                </a:lnTo>
                <a:lnTo>
                  <a:pt x="32004" y="54864"/>
                </a:lnTo>
                <a:lnTo>
                  <a:pt x="30480" y="57912"/>
                </a:lnTo>
                <a:lnTo>
                  <a:pt x="31133" y="57912"/>
                </a:lnTo>
                <a:lnTo>
                  <a:pt x="29391" y="64008"/>
                </a:lnTo>
                <a:lnTo>
                  <a:pt x="28956" y="64008"/>
                </a:lnTo>
                <a:lnTo>
                  <a:pt x="28956" y="68580"/>
                </a:lnTo>
                <a:lnTo>
                  <a:pt x="27432" y="74676"/>
                </a:lnTo>
                <a:lnTo>
                  <a:pt x="27432" y="318516"/>
                </a:lnTo>
                <a:lnTo>
                  <a:pt x="28956" y="324612"/>
                </a:lnTo>
                <a:lnTo>
                  <a:pt x="29718" y="324612"/>
                </a:lnTo>
                <a:lnTo>
                  <a:pt x="31241" y="330708"/>
                </a:lnTo>
                <a:lnTo>
                  <a:pt x="30480" y="330708"/>
                </a:lnTo>
                <a:lnTo>
                  <a:pt x="32004" y="333756"/>
                </a:lnTo>
                <a:lnTo>
                  <a:pt x="32221" y="333756"/>
                </a:lnTo>
                <a:lnTo>
                  <a:pt x="36576" y="341376"/>
                </a:lnTo>
                <a:lnTo>
                  <a:pt x="37592" y="341376"/>
                </a:lnTo>
                <a:lnTo>
                  <a:pt x="41402" y="345948"/>
                </a:lnTo>
                <a:lnTo>
                  <a:pt x="39624" y="345948"/>
                </a:lnTo>
                <a:lnTo>
                  <a:pt x="48768" y="352044"/>
                </a:lnTo>
                <a:lnTo>
                  <a:pt x="47244" y="352044"/>
                </a:lnTo>
                <a:lnTo>
                  <a:pt x="57912" y="356616"/>
                </a:lnTo>
                <a:lnTo>
                  <a:pt x="59435" y="356616"/>
                </a:lnTo>
                <a:lnTo>
                  <a:pt x="68580" y="359664"/>
                </a:lnTo>
                <a:lnTo>
                  <a:pt x="1379728" y="359664"/>
                </a:lnTo>
                <a:lnTo>
                  <a:pt x="1374648" y="365760"/>
                </a:lnTo>
                <a:lnTo>
                  <a:pt x="1374648" y="367284"/>
                </a:lnTo>
                <a:close/>
              </a:path>
              <a:path w="1396364" h="388620">
                <a:moveTo>
                  <a:pt x="1346229" y="35500"/>
                </a:moveTo>
                <a:lnTo>
                  <a:pt x="1338072" y="32004"/>
                </a:lnTo>
                <a:lnTo>
                  <a:pt x="1383792" y="32004"/>
                </a:lnTo>
                <a:lnTo>
                  <a:pt x="1383792" y="33528"/>
                </a:lnTo>
                <a:lnTo>
                  <a:pt x="1384662" y="35052"/>
                </a:lnTo>
                <a:lnTo>
                  <a:pt x="1345692" y="35052"/>
                </a:lnTo>
                <a:lnTo>
                  <a:pt x="1346229" y="35500"/>
                </a:lnTo>
                <a:close/>
              </a:path>
              <a:path w="1396364" h="388620">
                <a:moveTo>
                  <a:pt x="47244" y="36576"/>
                </a:moveTo>
                <a:lnTo>
                  <a:pt x="48768" y="35052"/>
                </a:lnTo>
                <a:lnTo>
                  <a:pt x="50800" y="35052"/>
                </a:lnTo>
                <a:lnTo>
                  <a:pt x="47244" y="36576"/>
                </a:lnTo>
                <a:close/>
              </a:path>
              <a:path w="1396364" h="388620">
                <a:moveTo>
                  <a:pt x="1348740" y="36576"/>
                </a:moveTo>
                <a:lnTo>
                  <a:pt x="1346229" y="35500"/>
                </a:lnTo>
                <a:lnTo>
                  <a:pt x="1345692" y="35052"/>
                </a:lnTo>
                <a:lnTo>
                  <a:pt x="1348740" y="36576"/>
                </a:lnTo>
                <a:close/>
              </a:path>
              <a:path w="1396364" h="388620">
                <a:moveTo>
                  <a:pt x="1385533" y="36576"/>
                </a:moveTo>
                <a:lnTo>
                  <a:pt x="1348740" y="36576"/>
                </a:lnTo>
                <a:lnTo>
                  <a:pt x="1345692" y="35052"/>
                </a:lnTo>
                <a:lnTo>
                  <a:pt x="1384662" y="35052"/>
                </a:lnTo>
                <a:lnTo>
                  <a:pt x="1385533" y="36576"/>
                </a:lnTo>
                <a:close/>
              </a:path>
              <a:path w="1396364" h="388620">
                <a:moveTo>
                  <a:pt x="1354004" y="41979"/>
                </a:moveTo>
                <a:lnTo>
                  <a:pt x="1346229" y="35500"/>
                </a:lnTo>
                <a:lnTo>
                  <a:pt x="1348740" y="36576"/>
                </a:lnTo>
                <a:lnTo>
                  <a:pt x="1385533" y="36576"/>
                </a:lnTo>
                <a:lnTo>
                  <a:pt x="1388146" y="41148"/>
                </a:lnTo>
                <a:lnTo>
                  <a:pt x="1353312" y="41148"/>
                </a:lnTo>
                <a:lnTo>
                  <a:pt x="1354004" y="41979"/>
                </a:lnTo>
                <a:close/>
              </a:path>
              <a:path w="1396364" h="388620">
                <a:moveTo>
                  <a:pt x="41402" y="42672"/>
                </a:moveTo>
                <a:lnTo>
                  <a:pt x="41148" y="42672"/>
                </a:lnTo>
                <a:lnTo>
                  <a:pt x="42672" y="41148"/>
                </a:lnTo>
                <a:lnTo>
                  <a:pt x="41402" y="42672"/>
                </a:lnTo>
                <a:close/>
              </a:path>
              <a:path w="1396364" h="388620">
                <a:moveTo>
                  <a:pt x="1354836" y="42672"/>
                </a:moveTo>
                <a:lnTo>
                  <a:pt x="1354004" y="41979"/>
                </a:lnTo>
                <a:lnTo>
                  <a:pt x="1353312" y="41148"/>
                </a:lnTo>
                <a:lnTo>
                  <a:pt x="1354836" y="42672"/>
                </a:lnTo>
                <a:close/>
              </a:path>
              <a:path w="1396364" h="388620">
                <a:moveTo>
                  <a:pt x="1389017" y="42672"/>
                </a:moveTo>
                <a:lnTo>
                  <a:pt x="1354836" y="42672"/>
                </a:lnTo>
                <a:lnTo>
                  <a:pt x="1353312" y="41148"/>
                </a:lnTo>
                <a:lnTo>
                  <a:pt x="1388146" y="41148"/>
                </a:lnTo>
                <a:lnTo>
                  <a:pt x="1389017" y="42672"/>
                </a:lnTo>
                <a:close/>
              </a:path>
              <a:path w="1396364" h="388620">
                <a:moveTo>
                  <a:pt x="1360483" y="49754"/>
                </a:moveTo>
                <a:lnTo>
                  <a:pt x="1354004" y="41979"/>
                </a:lnTo>
                <a:lnTo>
                  <a:pt x="1354836" y="42672"/>
                </a:lnTo>
                <a:lnTo>
                  <a:pt x="1389017" y="42672"/>
                </a:lnTo>
                <a:lnTo>
                  <a:pt x="1389888" y="44196"/>
                </a:lnTo>
                <a:lnTo>
                  <a:pt x="1389888" y="45720"/>
                </a:lnTo>
                <a:lnTo>
                  <a:pt x="1391412" y="47244"/>
                </a:lnTo>
                <a:lnTo>
                  <a:pt x="1359408" y="47244"/>
                </a:lnTo>
                <a:lnTo>
                  <a:pt x="1360483" y="49754"/>
                </a:lnTo>
                <a:close/>
              </a:path>
              <a:path w="1396364" h="388620">
                <a:moveTo>
                  <a:pt x="35052" y="50292"/>
                </a:moveTo>
                <a:lnTo>
                  <a:pt x="36576" y="47244"/>
                </a:lnTo>
                <a:lnTo>
                  <a:pt x="37592" y="47244"/>
                </a:lnTo>
                <a:lnTo>
                  <a:pt x="35052" y="50292"/>
                </a:lnTo>
                <a:close/>
              </a:path>
              <a:path w="1396364" h="388620">
                <a:moveTo>
                  <a:pt x="1360932" y="50292"/>
                </a:moveTo>
                <a:lnTo>
                  <a:pt x="1360483" y="49754"/>
                </a:lnTo>
                <a:lnTo>
                  <a:pt x="1359408" y="47244"/>
                </a:lnTo>
                <a:lnTo>
                  <a:pt x="1360932" y="50292"/>
                </a:lnTo>
                <a:close/>
              </a:path>
              <a:path w="1396364" h="388620">
                <a:moveTo>
                  <a:pt x="1392282" y="50292"/>
                </a:moveTo>
                <a:lnTo>
                  <a:pt x="1360932" y="50292"/>
                </a:lnTo>
                <a:lnTo>
                  <a:pt x="1359408" y="47244"/>
                </a:lnTo>
                <a:lnTo>
                  <a:pt x="1391412" y="47244"/>
                </a:lnTo>
                <a:lnTo>
                  <a:pt x="1392282" y="50292"/>
                </a:lnTo>
                <a:close/>
              </a:path>
              <a:path w="1396364" h="388620">
                <a:moveTo>
                  <a:pt x="1363980" y="57912"/>
                </a:moveTo>
                <a:lnTo>
                  <a:pt x="1360483" y="49754"/>
                </a:lnTo>
                <a:lnTo>
                  <a:pt x="1360932" y="50292"/>
                </a:lnTo>
                <a:lnTo>
                  <a:pt x="1392282" y="50292"/>
                </a:lnTo>
                <a:lnTo>
                  <a:pt x="1393589" y="54864"/>
                </a:lnTo>
                <a:lnTo>
                  <a:pt x="1363980" y="54864"/>
                </a:lnTo>
                <a:lnTo>
                  <a:pt x="1363980" y="57912"/>
                </a:lnTo>
                <a:close/>
              </a:path>
              <a:path w="1396364" h="388620">
                <a:moveTo>
                  <a:pt x="30480" y="57912"/>
                </a:moveTo>
                <a:lnTo>
                  <a:pt x="32004" y="54864"/>
                </a:lnTo>
                <a:lnTo>
                  <a:pt x="31786" y="55626"/>
                </a:lnTo>
                <a:lnTo>
                  <a:pt x="30480" y="57912"/>
                </a:lnTo>
                <a:close/>
              </a:path>
              <a:path w="1396364" h="388620">
                <a:moveTo>
                  <a:pt x="31786" y="55626"/>
                </a:moveTo>
                <a:lnTo>
                  <a:pt x="32004" y="54864"/>
                </a:lnTo>
                <a:lnTo>
                  <a:pt x="32221" y="54864"/>
                </a:lnTo>
                <a:lnTo>
                  <a:pt x="31786" y="55626"/>
                </a:lnTo>
                <a:close/>
              </a:path>
              <a:path w="1396364" h="388620">
                <a:moveTo>
                  <a:pt x="1393317" y="333756"/>
                </a:moveTo>
                <a:lnTo>
                  <a:pt x="1363980" y="333756"/>
                </a:lnTo>
                <a:lnTo>
                  <a:pt x="1367028" y="324612"/>
                </a:lnTo>
                <a:lnTo>
                  <a:pt x="1367028" y="65532"/>
                </a:lnTo>
                <a:lnTo>
                  <a:pt x="1363980" y="54864"/>
                </a:lnTo>
                <a:lnTo>
                  <a:pt x="1393589" y="54864"/>
                </a:lnTo>
                <a:lnTo>
                  <a:pt x="1394459" y="57912"/>
                </a:lnTo>
                <a:lnTo>
                  <a:pt x="1395984" y="65532"/>
                </a:lnTo>
                <a:lnTo>
                  <a:pt x="1395984" y="321564"/>
                </a:lnTo>
                <a:lnTo>
                  <a:pt x="1394459" y="329184"/>
                </a:lnTo>
                <a:lnTo>
                  <a:pt x="1393317" y="333756"/>
                </a:lnTo>
                <a:close/>
              </a:path>
              <a:path w="1396364" h="388620">
                <a:moveTo>
                  <a:pt x="31133" y="57912"/>
                </a:moveTo>
                <a:lnTo>
                  <a:pt x="30480" y="57912"/>
                </a:lnTo>
                <a:lnTo>
                  <a:pt x="31786" y="55626"/>
                </a:lnTo>
                <a:lnTo>
                  <a:pt x="31133" y="57912"/>
                </a:lnTo>
                <a:close/>
              </a:path>
              <a:path w="1396364" h="388620">
                <a:moveTo>
                  <a:pt x="28956" y="65532"/>
                </a:moveTo>
                <a:lnTo>
                  <a:pt x="28956" y="64008"/>
                </a:lnTo>
                <a:lnTo>
                  <a:pt x="29391" y="64008"/>
                </a:lnTo>
                <a:lnTo>
                  <a:pt x="28956" y="65532"/>
                </a:lnTo>
                <a:close/>
              </a:path>
              <a:path w="1396364" h="388620">
                <a:moveTo>
                  <a:pt x="29718" y="324612"/>
                </a:moveTo>
                <a:lnTo>
                  <a:pt x="28956" y="324612"/>
                </a:lnTo>
                <a:lnTo>
                  <a:pt x="28956" y="321564"/>
                </a:lnTo>
                <a:lnTo>
                  <a:pt x="29718" y="324612"/>
                </a:lnTo>
                <a:close/>
              </a:path>
              <a:path w="1396364" h="388620">
                <a:moveTo>
                  <a:pt x="32004" y="333756"/>
                </a:moveTo>
                <a:lnTo>
                  <a:pt x="30480" y="330708"/>
                </a:lnTo>
                <a:lnTo>
                  <a:pt x="31834" y="333078"/>
                </a:lnTo>
                <a:lnTo>
                  <a:pt x="32004" y="333756"/>
                </a:lnTo>
                <a:close/>
              </a:path>
              <a:path w="1396364" h="388620">
                <a:moveTo>
                  <a:pt x="31834" y="333078"/>
                </a:moveTo>
                <a:lnTo>
                  <a:pt x="30480" y="330708"/>
                </a:lnTo>
                <a:lnTo>
                  <a:pt x="31241" y="330708"/>
                </a:lnTo>
                <a:lnTo>
                  <a:pt x="31834" y="333078"/>
                </a:lnTo>
                <a:close/>
              </a:path>
              <a:path w="1396364" h="388620">
                <a:moveTo>
                  <a:pt x="1360483" y="338866"/>
                </a:moveTo>
                <a:lnTo>
                  <a:pt x="1363980" y="330708"/>
                </a:lnTo>
                <a:lnTo>
                  <a:pt x="1363980" y="333756"/>
                </a:lnTo>
                <a:lnTo>
                  <a:pt x="1393317" y="333756"/>
                </a:lnTo>
                <a:lnTo>
                  <a:pt x="1392174" y="338328"/>
                </a:lnTo>
                <a:lnTo>
                  <a:pt x="1360932" y="338328"/>
                </a:lnTo>
                <a:lnTo>
                  <a:pt x="1360483" y="338866"/>
                </a:lnTo>
                <a:close/>
              </a:path>
              <a:path w="1396364" h="388620">
                <a:moveTo>
                  <a:pt x="32221" y="333756"/>
                </a:moveTo>
                <a:lnTo>
                  <a:pt x="32004" y="333756"/>
                </a:lnTo>
                <a:lnTo>
                  <a:pt x="31834" y="333078"/>
                </a:lnTo>
                <a:lnTo>
                  <a:pt x="32221" y="333756"/>
                </a:lnTo>
                <a:close/>
              </a:path>
              <a:path w="1396364" h="388620">
                <a:moveTo>
                  <a:pt x="37592" y="341376"/>
                </a:moveTo>
                <a:lnTo>
                  <a:pt x="36576" y="341376"/>
                </a:lnTo>
                <a:lnTo>
                  <a:pt x="35052" y="338328"/>
                </a:lnTo>
                <a:lnTo>
                  <a:pt x="37592" y="341376"/>
                </a:lnTo>
                <a:close/>
              </a:path>
              <a:path w="1396364" h="388620">
                <a:moveTo>
                  <a:pt x="1359408" y="341376"/>
                </a:moveTo>
                <a:lnTo>
                  <a:pt x="1360483" y="338866"/>
                </a:lnTo>
                <a:lnTo>
                  <a:pt x="1360932" y="338328"/>
                </a:lnTo>
                <a:lnTo>
                  <a:pt x="1359408" y="341376"/>
                </a:lnTo>
                <a:close/>
              </a:path>
              <a:path w="1396364" h="388620">
                <a:moveTo>
                  <a:pt x="1391412" y="341376"/>
                </a:moveTo>
                <a:lnTo>
                  <a:pt x="1359408" y="341376"/>
                </a:lnTo>
                <a:lnTo>
                  <a:pt x="1360932" y="338328"/>
                </a:lnTo>
                <a:lnTo>
                  <a:pt x="1392174" y="338328"/>
                </a:lnTo>
                <a:lnTo>
                  <a:pt x="1391412" y="341376"/>
                </a:lnTo>
                <a:close/>
              </a:path>
              <a:path w="1396364" h="388620">
                <a:moveTo>
                  <a:pt x="1354264" y="346329"/>
                </a:moveTo>
                <a:lnTo>
                  <a:pt x="1360483" y="338866"/>
                </a:lnTo>
                <a:lnTo>
                  <a:pt x="1359408" y="341376"/>
                </a:lnTo>
                <a:lnTo>
                  <a:pt x="1391412" y="341376"/>
                </a:lnTo>
                <a:lnTo>
                  <a:pt x="1389888" y="342900"/>
                </a:lnTo>
                <a:lnTo>
                  <a:pt x="1389888" y="344424"/>
                </a:lnTo>
                <a:lnTo>
                  <a:pt x="1389017" y="345948"/>
                </a:lnTo>
                <a:lnTo>
                  <a:pt x="1354836" y="345948"/>
                </a:lnTo>
                <a:lnTo>
                  <a:pt x="1354264" y="346329"/>
                </a:lnTo>
                <a:close/>
              </a:path>
              <a:path w="1396364" h="388620">
                <a:moveTo>
                  <a:pt x="42672" y="347472"/>
                </a:moveTo>
                <a:lnTo>
                  <a:pt x="39624" y="345948"/>
                </a:lnTo>
                <a:lnTo>
                  <a:pt x="41402" y="345948"/>
                </a:lnTo>
                <a:lnTo>
                  <a:pt x="42672" y="347472"/>
                </a:lnTo>
                <a:close/>
              </a:path>
              <a:path w="1396364" h="388620">
                <a:moveTo>
                  <a:pt x="1353312" y="347472"/>
                </a:moveTo>
                <a:lnTo>
                  <a:pt x="1354264" y="346329"/>
                </a:lnTo>
                <a:lnTo>
                  <a:pt x="1354836" y="345948"/>
                </a:lnTo>
                <a:lnTo>
                  <a:pt x="1353312" y="347472"/>
                </a:lnTo>
                <a:close/>
              </a:path>
              <a:path w="1396364" h="388620">
                <a:moveTo>
                  <a:pt x="1388146" y="347472"/>
                </a:moveTo>
                <a:lnTo>
                  <a:pt x="1353312" y="347472"/>
                </a:lnTo>
                <a:lnTo>
                  <a:pt x="1354836" y="345948"/>
                </a:lnTo>
                <a:lnTo>
                  <a:pt x="1389017" y="345948"/>
                </a:lnTo>
                <a:lnTo>
                  <a:pt x="1388146" y="347472"/>
                </a:lnTo>
                <a:close/>
              </a:path>
              <a:path w="1396364" h="388620">
                <a:moveTo>
                  <a:pt x="1383792" y="356616"/>
                </a:moveTo>
                <a:lnTo>
                  <a:pt x="1338072" y="356616"/>
                </a:lnTo>
                <a:lnTo>
                  <a:pt x="1348740" y="352044"/>
                </a:lnTo>
                <a:lnTo>
                  <a:pt x="1345692" y="352044"/>
                </a:lnTo>
                <a:lnTo>
                  <a:pt x="1354264" y="346329"/>
                </a:lnTo>
                <a:lnTo>
                  <a:pt x="1353312" y="347472"/>
                </a:lnTo>
                <a:lnTo>
                  <a:pt x="1388146" y="347472"/>
                </a:lnTo>
                <a:lnTo>
                  <a:pt x="1383792" y="355092"/>
                </a:lnTo>
                <a:lnTo>
                  <a:pt x="1383792" y="356616"/>
                </a:lnTo>
                <a:close/>
              </a:path>
              <a:path w="1396364" h="388620">
                <a:moveTo>
                  <a:pt x="59435" y="356616"/>
                </a:moveTo>
                <a:lnTo>
                  <a:pt x="57912" y="356616"/>
                </a:lnTo>
                <a:lnTo>
                  <a:pt x="54864" y="355092"/>
                </a:lnTo>
                <a:lnTo>
                  <a:pt x="59435" y="356616"/>
                </a:lnTo>
                <a:close/>
              </a:path>
              <a:path w="1396364" h="388620">
                <a:moveTo>
                  <a:pt x="1379728" y="359664"/>
                </a:moveTo>
                <a:lnTo>
                  <a:pt x="1328928" y="359664"/>
                </a:lnTo>
                <a:lnTo>
                  <a:pt x="1341120" y="355092"/>
                </a:lnTo>
                <a:lnTo>
                  <a:pt x="1338072" y="356616"/>
                </a:lnTo>
                <a:lnTo>
                  <a:pt x="1382267" y="356616"/>
                </a:lnTo>
                <a:lnTo>
                  <a:pt x="1379728" y="359664"/>
                </a:lnTo>
                <a:close/>
              </a:path>
              <a:path w="1396364" h="388620">
                <a:moveTo>
                  <a:pt x="1351788" y="382524"/>
                </a:moveTo>
                <a:lnTo>
                  <a:pt x="44196" y="382524"/>
                </a:lnTo>
                <a:lnTo>
                  <a:pt x="33528" y="376428"/>
                </a:lnTo>
                <a:lnTo>
                  <a:pt x="32004" y="376428"/>
                </a:lnTo>
                <a:lnTo>
                  <a:pt x="32004" y="374904"/>
                </a:lnTo>
                <a:lnTo>
                  <a:pt x="30480" y="374904"/>
                </a:lnTo>
                <a:lnTo>
                  <a:pt x="22860" y="367284"/>
                </a:lnTo>
                <a:lnTo>
                  <a:pt x="1373124" y="367284"/>
                </a:lnTo>
                <a:lnTo>
                  <a:pt x="1363980" y="374904"/>
                </a:lnTo>
                <a:lnTo>
                  <a:pt x="1362455" y="376428"/>
                </a:lnTo>
                <a:lnTo>
                  <a:pt x="1351788" y="382524"/>
                </a:lnTo>
                <a:close/>
              </a:path>
              <a:path w="1396364" h="388620">
                <a:moveTo>
                  <a:pt x="1330451" y="388620"/>
                </a:moveTo>
                <a:lnTo>
                  <a:pt x="67056" y="388620"/>
                </a:lnTo>
                <a:lnTo>
                  <a:pt x="59436" y="387096"/>
                </a:lnTo>
                <a:lnTo>
                  <a:pt x="45720" y="382524"/>
                </a:lnTo>
                <a:lnTo>
                  <a:pt x="1348740" y="382524"/>
                </a:lnTo>
                <a:lnTo>
                  <a:pt x="1338072" y="387096"/>
                </a:lnTo>
                <a:lnTo>
                  <a:pt x="1330451" y="38862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73296" y="1815083"/>
            <a:ext cx="1396365" cy="388620"/>
          </a:xfrm>
          <a:custGeom>
            <a:avLst/>
            <a:gdLst/>
            <a:ahLst/>
            <a:cxnLst/>
            <a:rect l="l" t="t" r="r" b="b"/>
            <a:pathLst>
              <a:path w="1396364" h="388619">
                <a:moveTo>
                  <a:pt x="1336548" y="1524"/>
                </a:moveTo>
                <a:lnTo>
                  <a:pt x="59436" y="1524"/>
                </a:lnTo>
                <a:lnTo>
                  <a:pt x="65532" y="0"/>
                </a:lnTo>
                <a:lnTo>
                  <a:pt x="1328928" y="0"/>
                </a:lnTo>
                <a:lnTo>
                  <a:pt x="1336548" y="1524"/>
                </a:lnTo>
                <a:close/>
              </a:path>
              <a:path w="1396364" h="388619">
                <a:moveTo>
                  <a:pt x="1348740" y="6096"/>
                </a:moveTo>
                <a:lnTo>
                  <a:pt x="45720" y="6096"/>
                </a:lnTo>
                <a:lnTo>
                  <a:pt x="57912" y="1524"/>
                </a:lnTo>
                <a:lnTo>
                  <a:pt x="1338072" y="1524"/>
                </a:lnTo>
                <a:lnTo>
                  <a:pt x="1348740" y="6096"/>
                </a:lnTo>
                <a:close/>
              </a:path>
              <a:path w="1396364" h="388619">
                <a:moveTo>
                  <a:pt x="1373124" y="21336"/>
                </a:moveTo>
                <a:lnTo>
                  <a:pt x="22860" y="21336"/>
                </a:lnTo>
                <a:lnTo>
                  <a:pt x="30480" y="13716"/>
                </a:lnTo>
                <a:lnTo>
                  <a:pt x="32004" y="13716"/>
                </a:lnTo>
                <a:lnTo>
                  <a:pt x="32004" y="12192"/>
                </a:lnTo>
                <a:lnTo>
                  <a:pt x="33528" y="12192"/>
                </a:lnTo>
                <a:lnTo>
                  <a:pt x="44196" y="6096"/>
                </a:lnTo>
                <a:lnTo>
                  <a:pt x="1351788" y="6096"/>
                </a:lnTo>
                <a:lnTo>
                  <a:pt x="1362455" y="12192"/>
                </a:lnTo>
                <a:lnTo>
                  <a:pt x="1363980" y="13716"/>
                </a:lnTo>
                <a:lnTo>
                  <a:pt x="1373124" y="21336"/>
                </a:lnTo>
                <a:close/>
              </a:path>
              <a:path w="1396364" h="388619">
                <a:moveTo>
                  <a:pt x="54864" y="33528"/>
                </a:moveTo>
                <a:lnTo>
                  <a:pt x="57912" y="32004"/>
                </a:lnTo>
                <a:lnTo>
                  <a:pt x="13716" y="32004"/>
                </a:lnTo>
                <a:lnTo>
                  <a:pt x="19812" y="22860"/>
                </a:lnTo>
                <a:lnTo>
                  <a:pt x="21336" y="22860"/>
                </a:lnTo>
                <a:lnTo>
                  <a:pt x="21336" y="21336"/>
                </a:lnTo>
                <a:lnTo>
                  <a:pt x="1374648" y="21336"/>
                </a:lnTo>
                <a:lnTo>
                  <a:pt x="1374648" y="22860"/>
                </a:lnTo>
                <a:lnTo>
                  <a:pt x="1379728" y="28956"/>
                </a:lnTo>
                <a:lnTo>
                  <a:pt x="65532" y="28956"/>
                </a:lnTo>
                <a:lnTo>
                  <a:pt x="54864" y="33528"/>
                </a:lnTo>
                <a:close/>
              </a:path>
              <a:path w="1396364" h="388619">
                <a:moveTo>
                  <a:pt x="64008" y="30480"/>
                </a:moveTo>
                <a:lnTo>
                  <a:pt x="65532" y="28956"/>
                </a:lnTo>
                <a:lnTo>
                  <a:pt x="70104" y="28956"/>
                </a:lnTo>
                <a:lnTo>
                  <a:pt x="64008" y="30480"/>
                </a:lnTo>
                <a:close/>
              </a:path>
              <a:path w="1396364" h="388619">
                <a:moveTo>
                  <a:pt x="1331976" y="30480"/>
                </a:moveTo>
                <a:lnTo>
                  <a:pt x="1327404" y="28956"/>
                </a:lnTo>
                <a:lnTo>
                  <a:pt x="1328928" y="28956"/>
                </a:lnTo>
                <a:lnTo>
                  <a:pt x="1331976" y="30480"/>
                </a:lnTo>
                <a:close/>
              </a:path>
              <a:path w="1396364" h="388619">
                <a:moveTo>
                  <a:pt x="1341120" y="33528"/>
                </a:moveTo>
                <a:lnTo>
                  <a:pt x="1328928" y="28956"/>
                </a:lnTo>
                <a:lnTo>
                  <a:pt x="1379728" y="28956"/>
                </a:lnTo>
                <a:lnTo>
                  <a:pt x="1382267" y="32004"/>
                </a:lnTo>
                <a:lnTo>
                  <a:pt x="1338072" y="32004"/>
                </a:lnTo>
                <a:lnTo>
                  <a:pt x="1341120" y="33528"/>
                </a:lnTo>
                <a:close/>
              </a:path>
              <a:path w="1396364" h="388619">
                <a:moveTo>
                  <a:pt x="1363980" y="376428"/>
                </a:moveTo>
                <a:lnTo>
                  <a:pt x="32004" y="376428"/>
                </a:lnTo>
                <a:lnTo>
                  <a:pt x="22860" y="367284"/>
                </a:lnTo>
                <a:lnTo>
                  <a:pt x="21336" y="367284"/>
                </a:lnTo>
                <a:lnTo>
                  <a:pt x="19812" y="365760"/>
                </a:lnTo>
                <a:lnTo>
                  <a:pt x="12192" y="356616"/>
                </a:lnTo>
                <a:lnTo>
                  <a:pt x="12192" y="355092"/>
                </a:lnTo>
                <a:lnTo>
                  <a:pt x="10668" y="355092"/>
                </a:lnTo>
                <a:lnTo>
                  <a:pt x="6096" y="344424"/>
                </a:lnTo>
                <a:lnTo>
                  <a:pt x="4572" y="342900"/>
                </a:lnTo>
                <a:lnTo>
                  <a:pt x="4572" y="341376"/>
                </a:lnTo>
                <a:lnTo>
                  <a:pt x="1524" y="330708"/>
                </a:lnTo>
                <a:lnTo>
                  <a:pt x="1524" y="329184"/>
                </a:lnTo>
                <a:lnTo>
                  <a:pt x="0" y="323088"/>
                </a:lnTo>
                <a:lnTo>
                  <a:pt x="0" y="67056"/>
                </a:lnTo>
                <a:lnTo>
                  <a:pt x="1524" y="59436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5720"/>
                </a:lnTo>
                <a:lnTo>
                  <a:pt x="6096" y="45720"/>
                </a:lnTo>
                <a:lnTo>
                  <a:pt x="6096" y="44196"/>
                </a:lnTo>
                <a:lnTo>
                  <a:pt x="10668" y="33528"/>
                </a:lnTo>
                <a:lnTo>
                  <a:pt x="12192" y="33528"/>
                </a:lnTo>
                <a:lnTo>
                  <a:pt x="12192" y="32004"/>
                </a:lnTo>
                <a:lnTo>
                  <a:pt x="57912" y="32004"/>
                </a:lnTo>
                <a:lnTo>
                  <a:pt x="50800" y="35052"/>
                </a:lnTo>
                <a:lnTo>
                  <a:pt x="48768" y="35052"/>
                </a:lnTo>
                <a:lnTo>
                  <a:pt x="41148" y="42672"/>
                </a:lnTo>
                <a:lnTo>
                  <a:pt x="41402" y="42672"/>
                </a:lnTo>
                <a:lnTo>
                  <a:pt x="37592" y="47244"/>
                </a:lnTo>
                <a:lnTo>
                  <a:pt x="36576" y="47244"/>
                </a:lnTo>
                <a:lnTo>
                  <a:pt x="32221" y="54864"/>
                </a:lnTo>
                <a:lnTo>
                  <a:pt x="32004" y="54864"/>
                </a:lnTo>
                <a:lnTo>
                  <a:pt x="30480" y="57912"/>
                </a:lnTo>
                <a:lnTo>
                  <a:pt x="31242" y="57912"/>
                </a:lnTo>
                <a:lnTo>
                  <a:pt x="29718" y="64008"/>
                </a:lnTo>
                <a:lnTo>
                  <a:pt x="28956" y="64008"/>
                </a:lnTo>
                <a:lnTo>
                  <a:pt x="28956" y="68580"/>
                </a:lnTo>
                <a:lnTo>
                  <a:pt x="27432" y="74676"/>
                </a:lnTo>
                <a:lnTo>
                  <a:pt x="27432" y="318516"/>
                </a:lnTo>
                <a:lnTo>
                  <a:pt x="28956" y="324612"/>
                </a:lnTo>
                <a:lnTo>
                  <a:pt x="29718" y="324612"/>
                </a:lnTo>
                <a:lnTo>
                  <a:pt x="31241" y="330708"/>
                </a:lnTo>
                <a:lnTo>
                  <a:pt x="30480" y="330708"/>
                </a:lnTo>
                <a:lnTo>
                  <a:pt x="32004" y="333756"/>
                </a:lnTo>
                <a:lnTo>
                  <a:pt x="32221" y="333756"/>
                </a:lnTo>
                <a:lnTo>
                  <a:pt x="36576" y="341376"/>
                </a:lnTo>
                <a:lnTo>
                  <a:pt x="37592" y="341376"/>
                </a:lnTo>
                <a:lnTo>
                  <a:pt x="41402" y="345948"/>
                </a:lnTo>
                <a:lnTo>
                  <a:pt x="39624" y="345948"/>
                </a:lnTo>
                <a:lnTo>
                  <a:pt x="48768" y="353568"/>
                </a:lnTo>
                <a:lnTo>
                  <a:pt x="50800" y="353568"/>
                </a:lnTo>
                <a:lnTo>
                  <a:pt x="57912" y="356616"/>
                </a:lnTo>
                <a:lnTo>
                  <a:pt x="54864" y="356616"/>
                </a:lnTo>
                <a:lnTo>
                  <a:pt x="64008" y="359664"/>
                </a:lnTo>
                <a:lnTo>
                  <a:pt x="1379728" y="359664"/>
                </a:lnTo>
                <a:lnTo>
                  <a:pt x="1374648" y="365760"/>
                </a:lnTo>
                <a:lnTo>
                  <a:pt x="1374648" y="367284"/>
                </a:lnTo>
                <a:lnTo>
                  <a:pt x="1373124" y="368808"/>
                </a:lnTo>
                <a:lnTo>
                  <a:pt x="1363980" y="374904"/>
                </a:lnTo>
                <a:lnTo>
                  <a:pt x="1363980" y="376428"/>
                </a:lnTo>
                <a:close/>
              </a:path>
              <a:path w="1396364" h="388619">
                <a:moveTo>
                  <a:pt x="1346229" y="35500"/>
                </a:moveTo>
                <a:lnTo>
                  <a:pt x="1338072" y="32004"/>
                </a:lnTo>
                <a:lnTo>
                  <a:pt x="1383792" y="32004"/>
                </a:lnTo>
                <a:lnTo>
                  <a:pt x="1383792" y="33528"/>
                </a:lnTo>
                <a:lnTo>
                  <a:pt x="1384662" y="35052"/>
                </a:lnTo>
                <a:lnTo>
                  <a:pt x="1345692" y="35052"/>
                </a:lnTo>
                <a:lnTo>
                  <a:pt x="1346229" y="35500"/>
                </a:lnTo>
                <a:close/>
              </a:path>
              <a:path w="1396364" h="388619">
                <a:moveTo>
                  <a:pt x="47244" y="36576"/>
                </a:moveTo>
                <a:lnTo>
                  <a:pt x="48768" y="35052"/>
                </a:lnTo>
                <a:lnTo>
                  <a:pt x="50800" y="35052"/>
                </a:lnTo>
                <a:lnTo>
                  <a:pt x="47244" y="36576"/>
                </a:lnTo>
                <a:close/>
              </a:path>
              <a:path w="1396364" h="388619">
                <a:moveTo>
                  <a:pt x="1348740" y="36576"/>
                </a:moveTo>
                <a:lnTo>
                  <a:pt x="1346229" y="35500"/>
                </a:lnTo>
                <a:lnTo>
                  <a:pt x="1345692" y="35052"/>
                </a:lnTo>
                <a:lnTo>
                  <a:pt x="1348740" y="36576"/>
                </a:lnTo>
                <a:close/>
              </a:path>
              <a:path w="1396364" h="388619">
                <a:moveTo>
                  <a:pt x="1385533" y="36576"/>
                </a:moveTo>
                <a:lnTo>
                  <a:pt x="1348740" y="36576"/>
                </a:lnTo>
                <a:lnTo>
                  <a:pt x="1345692" y="35052"/>
                </a:lnTo>
                <a:lnTo>
                  <a:pt x="1384662" y="35052"/>
                </a:lnTo>
                <a:lnTo>
                  <a:pt x="1385533" y="36576"/>
                </a:lnTo>
                <a:close/>
              </a:path>
              <a:path w="1396364" h="388619">
                <a:moveTo>
                  <a:pt x="1354004" y="41979"/>
                </a:moveTo>
                <a:lnTo>
                  <a:pt x="1346229" y="35500"/>
                </a:lnTo>
                <a:lnTo>
                  <a:pt x="1348740" y="36576"/>
                </a:lnTo>
                <a:lnTo>
                  <a:pt x="1385533" y="36576"/>
                </a:lnTo>
                <a:lnTo>
                  <a:pt x="1388146" y="41148"/>
                </a:lnTo>
                <a:lnTo>
                  <a:pt x="1353312" y="41148"/>
                </a:lnTo>
                <a:lnTo>
                  <a:pt x="1354004" y="41979"/>
                </a:lnTo>
                <a:close/>
              </a:path>
              <a:path w="1396364" h="388619">
                <a:moveTo>
                  <a:pt x="41402" y="42672"/>
                </a:moveTo>
                <a:lnTo>
                  <a:pt x="41148" y="42672"/>
                </a:lnTo>
                <a:lnTo>
                  <a:pt x="42672" y="41148"/>
                </a:lnTo>
                <a:lnTo>
                  <a:pt x="41402" y="42672"/>
                </a:lnTo>
                <a:close/>
              </a:path>
              <a:path w="1396364" h="388619">
                <a:moveTo>
                  <a:pt x="1354836" y="42672"/>
                </a:moveTo>
                <a:lnTo>
                  <a:pt x="1354004" y="41979"/>
                </a:lnTo>
                <a:lnTo>
                  <a:pt x="1353312" y="41148"/>
                </a:lnTo>
                <a:lnTo>
                  <a:pt x="1354836" y="42672"/>
                </a:lnTo>
                <a:close/>
              </a:path>
              <a:path w="1396364" h="388619">
                <a:moveTo>
                  <a:pt x="1389017" y="42672"/>
                </a:moveTo>
                <a:lnTo>
                  <a:pt x="1354836" y="42672"/>
                </a:lnTo>
                <a:lnTo>
                  <a:pt x="1353312" y="41148"/>
                </a:lnTo>
                <a:lnTo>
                  <a:pt x="1388146" y="41148"/>
                </a:lnTo>
                <a:lnTo>
                  <a:pt x="1389017" y="42672"/>
                </a:lnTo>
                <a:close/>
              </a:path>
              <a:path w="1396364" h="388619">
                <a:moveTo>
                  <a:pt x="1360483" y="49754"/>
                </a:moveTo>
                <a:lnTo>
                  <a:pt x="1354004" y="41979"/>
                </a:lnTo>
                <a:lnTo>
                  <a:pt x="1354836" y="42672"/>
                </a:lnTo>
                <a:lnTo>
                  <a:pt x="1389017" y="42672"/>
                </a:lnTo>
                <a:lnTo>
                  <a:pt x="1389888" y="44196"/>
                </a:lnTo>
                <a:lnTo>
                  <a:pt x="1389888" y="45720"/>
                </a:lnTo>
                <a:lnTo>
                  <a:pt x="1391412" y="47244"/>
                </a:lnTo>
                <a:lnTo>
                  <a:pt x="1359408" y="47244"/>
                </a:lnTo>
                <a:lnTo>
                  <a:pt x="1360483" y="49754"/>
                </a:lnTo>
                <a:close/>
              </a:path>
              <a:path w="1396364" h="388619">
                <a:moveTo>
                  <a:pt x="35052" y="50292"/>
                </a:moveTo>
                <a:lnTo>
                  <a:pt x="36576" y="47244"/>
                </a:lnTo>
                <a:lnTo>
                  <a:pt x="37592" y="47244"/>
                </a:lnTo>
                <a:lnTo>
                  <a:pt x="35052" y="50292"/>
                </a:lnTo>
                <a:close/>
              </a:path>
              <a:path w="1396364" h="388619">
                <a:moveTo>
                  <a:pt x="1360932" y="50292"/>
                </a:moveTo>
                <a:lnTo>
                  <a:pt x="1360483" y="49754"/>
                </a:lnTo>
                <a:lnTo>
                  <a:pt x="1359408" y="47244"/>
                </a:lnTo>
                <a:lnTo>
                  <a:pt x="1360932" y="50292"/>
                </a:lnTo>
                <a:close/>
              </a:path>
              <a:path w="1396364" h="388619">
                <a:moveTo>
                  <a:pt x="1392282" y="50292"/>
                </a:moveTo>
                <a:lnTo>
                  <a:pt x="1360932" y="50292"/>
                </a:lnTo>
                <a:lnTo>
                  <a:pt x="1359408" y="47244"/>
                </a:lnTo>
                <a:lnTo>
                  <a:pt x="1391412" y="47244"/>
                </a:lnTo>
                <a:lnTo>
                  <a:pt x="1392282" y="50292"/>
                </a:lnTo>
                <a:close/>
              </a:path>
              <a:path w="1396364" h="388619">
                <a:moveTo>
                  <a:pt x="1363980" y="57912"/>
                </a:moveTo>
                <a:lnTo>
                  <a:pt x="1360483" y="49754"/>
                </a:lnTo>
                <a:lnTo>
                  <a:pt x="1360932" y="50292"/>
                </a:lnTo>
                <a:lnTo>
                  <a:pt x="1392282" y="50292"/>
                </a:lnTo>
                <a:lnTo>
                  <a:pt x="1393589" y="54864"/>
                </a:lnTo>
                <a:lnTo>
                  <a:pt x="1363980" y="54864"/>
                </a:lnTo>
                <a:lnTo>
                  <a:pt x="1363980" y="57912"/>
                </a:lnTo>
                <a:close/>
              </a:path>
              <a:path w="1396364" h="388619">
                <a:moveTo>
                  <a:pt x="30480" y="57912"/>
                </a:moveTo>
                <a:lnTo>
                  <a:pt x="32004" y="54864"/>
                </a:lnTo>
                <a:lnTo>
                  <a:pt x="31834" y="55541"/>
                </a:lnTo>
                <a:lnTo>
                  <a:pt x="30480" y="57912"/>
                </a:lnTo>
                <a:close/>
              </a:path>
              <a:path w="1396364" h="388619">
                <a:moveTo>
                  <a:pt x="31834" y="55541"/>
                </a:moveTo>
                <a:lnTo>
                  <a:pt x="32004" y="54864"/>
                </a:lnTo>
                <a:lnTo>
                  <a:pt x="32221" y="54864"/>
                </a:lnTo>
                <a:lnTo>
                  <a:pt x="31834" y="55541"/>
                </a:lnTo>
                <a:close/>
              </a:path>
              <a:path w="1396364" h="388619">
                <a:moveTo>
                  <a:pt x="1393317" y="333756"/>
                </a:moveTo>
                <a:lnTo>
                  <a:pt x="1363980" y="333756"/>
                </a:lnTo>
                <a:lnTo>
                  <a:pt x="1367028" y="324612"/>
                </a:lnTo>
                <a:lnTo>
                  <a:pt x="1367028" y="67056"/>
                </a:lnTo>
                <a:lnTo>
                  <a:pt x="1363980" y="54864"/>
                </a:lnTo>
                <a:lnTo>
                  <a:pt x="1393589" y="54864"/>
                </a:lnTo>
                <a:lnTo>
                  <a:pt x="1394459" y="57912"/>
                </a:lnTo>
                <a:lnTo>
                  <a:pt x="1395984" y="65532"/>
                </a:lnTo>
                <a:lnTo>
                  <a:pt x="1395984" y="321564"/>
                </a:lnTo>
                <a:lnTo>
                  <a:pt x="1394459" y="329184"/>
                </a:lnTo>
                <a:lnTo>
                  <a:pt x="1393317" y="333756"/>
                </a:lnTo>
                <a:close/>
              </a:path>
              <a:path w="1396364" h="388619">
                <a:moveTo>
                  <a:pt x="31242" y="57912"/>
                </a:moveTo>
                <a:lnTo>
                  <a:pt x="30480" y="57912"/>
                </a:lnTo>
                <a:lnTo>
                  <a:pt x="31834" y="55541"/>
                </a:lnTo>
                <a:lnTo>
                  <a:pt x="31242" y="57912"/>
                </a:lnTo>
                <a:close/>
              </a:path>
              <a:path w="1396364" h="388619">
                <a:moveTo>
                  <a:pt x="28956" y="67056"/>
                </a:moveTo>
                <a:lnTo>
                  <a:pt x="28956" y="64008"/>
                </a:lnTo>
                <a:lnTo>
                  <a:pt x="29718" y="64008"/>
                </a:lnTo>
                <a:lnTo>
                  <a:pt x="28956" y="67056"/>
                </a:lnTo>
                <a:close/>
              </a:path>
              <a:path w="1396364" h="388619">
                <a:moveTo>
                  <a:pt x="29718" y="324612"/>
                </a:moveTo>
                <a:lnTo>
                  <a:pt x="28956" y="324612"/>
                </a:lnTo>
                <a:lnTo>
                  <a:pt x="28956" y="321564"/>
                </a:lnTo>
                <a:lnTo>
                  <a:pt x="29718" y="324612"/>
                </a:lnTo>
                <a:close/>
              </a:path>
              <a:path w="1396364" h="388619">
                <a:moveTo>
                  <a:pt x="32004" y="333756"/>
                </a:moveTo>
                <a:lnTo>
                  <a:pt x="30480" y="330708"/>
                </a:lnTo>
                <a:lnTo>
                  <a:pt x="31834" y="333078"/>
                </a:lnTo>
                <a:lnTo>
                  <a:pt x="32004" y="333756"/>
                </a:lnTo>
                <a:close/>
              </a:path>
              <a:path w="1396364" h="388619">
                <a:moveTo>
                  <a:pt x="31834" y="333078"/>
                </a:moveTo>
                <a:lnTo>
                  <a:pt x="30480" y="330708"/>
                </a:lnTo>
                <a:lnTo>
                  <a:pt x="31241" y="330708"/>
                </a:lnTo>
                <a:lnTo>
                  <a:pt x="31834" y="333078"/>
                </a:lnTo>
                <a:close/>
              </a:path>
              <a:path w="1396364" h="388619">
                <a:moveTo>
                  <a:pt x="1360483" y="338866"/>
                </a:moveTo>
                <a:lnTo>
                  <a:pt x="1363980" y="330708"/>
                </a:lnTo>
                <a:lnTo>
                  <a:pt x="1363980" y="333756"/>
                </a:lnTo>
                <a:lnTo>
                  <a:pt x="1393317" y="333756"/>
                </a:lnTo>
                <a:lnTo>
                  <a:pt x="1392174" y="338328"/>
                </a:lnTo>
                <a:lnTo>
                  <a:pt x="1360932" y="338328"/>
                </a:lnTo>
                <a:lnTo>
                  <a:pt x="1360483" y="338866"/>
                </a:lnTo>
                <a:close/>
              </a:path>
              <a:path w="1396364" h="388619">
                <a:moveTo>
                  <a:pt x="32221" y="333756"/>
                </a:moveTo>
                <a:lnTo>
                  <a:pt x="32004" y="333756"/>
                </a:lnTo>
                <a:lnTo>
                  <a:pt x="31834" y="333078"/>
                </a:lnTo>
                <a:lnTo>
                  <a:pt x="32221" y="333756"/>
                </a:lnTo>
                <a:close/>
              </a:path>
              <a:path w="1396364" h="388619">
                <a:moveTo>
                  <a:pt x="37592" y="341376"/>
                </a:moveTo>
                <a:lnTo>
                  <a:pt x="36576" y="341376"/>
                </a:lnTo>
                <a:lnTo>
                  <a:pt x="35052" y="338328"/>
                </a:lnTo>
                <a:lnTo>
                  <a:pt x="37592" y="341376"/>
                </a:lnTo>
                <a:close/>
              </a:path>
              <a:path w="1396364" h="388619">
                <a:moveTo>
                  <a:pt x="1359408" y="341376"/>
                </a:moveTo>
                <a:lnTo>
                  <a:pt x="1360483" y="338866"/>
                </a:lnTo>
                <a:lnTo>
                  <a:pt x="1360932" y="338328"/>
                </a:lnTo>
                <a:lnTo>
                  <a:pt x="1359408" y="341376"/>
                </a:lnTo>
                <a:close/>
              </a:path>
              <a:path w="1396364" h="388619">
                <a:moveTo>
                  <a:pt x="1391412" y="341376"/>
                </a:moveTo>
                <a:lnTo>
                  <a:pt x="1359408" y="341376"/>
                </a:lnTo>
                <a:lnTo>
                  <a:pt x="1360932" y="338328"/>
                </a:lnTo>
                <a:lnTo>
                  <a:pt x="1392174" y="338328"/>
                </a:lnTo>
                <a:lnTo>
                  <a:pt x="1391412" y="341376"/>
                </a:lnTo>
                <a:close/>
              </a:path>
              <a:path w="1396364" h="388619">
                <a:moveTo>
                  <a:pt x="1354004" y="346640"/>
                </a:moveTo>
                <a:lnTo>
                  <a:pt x="1360483" y="338866"/>
                </a:lnTo>
                <a:lnTo>
                  <a:pt x="1359408" y="341376"/>
                </a:lnTo>
                <a:lnTo>
                  <a:pt x="1391412" y="341376"/>
                </a:lnTo>
                <a:lnTo>
                  <a:pt x="1389888" y="342900"/>
                </a:lnTo>
                <a:lnTo>
                  <a:pt x="1389888" y="344424"/>
                </a:lnTo>
                <a:lnTo>
                  <a:pt x="1389017" y="345948"/>
                </a:lnTo>
                <a:lnTo>
                  <a:pt x="1354836" y="345948"/>
                </a:lnTo>
                <a:lnTo>
                  <a:pt x="1354004" y="346640"/>
                </a:lnTo>
                <a:close/>
              </a:path>
              <a:path w="1396364" h="388619">
                <a:moveTo>
                  <a:pt x="42672" y="347472"/>
                </a:moveTo>
                <a:lnTo>
                  <a:pt x="39624" y="345948"/>
                </a:lnTo>
                <a:lnTo>
                  <a:pt x="41402" y="345948"/>
                </a:lnTo>
                <a:lnTo>
                  <a:pt x="42672" y="347472"/>
                </a:lnTo>
                <a:close/>
              </a:path>
              <a:path w="1396364" h="388619">
                <a:moveTo>
                  <a:pt x="1353312" y="347472"/>
                </a:moveTo>
                <a:lnTo>
                  <a:pt x="1354004" y="346640"/>
                </a:lnTo>
                <a:lnTo>
                  <a:pt x="1354836" y="345948"/>
                </a:lnTo>
                <a:lnTo>
                  <a:pt x="1353312" y="347472"/>
                </a:lnTo>
                <a:close/>
              </a:path>
              <a:path w="1396364" h="388619">
                <a:moveTo>
                  <a:pt x="1388146" y="347472"/>
                </a:moveTo>
                <a:lnTo>
                  <a:pt x="1353312" y="347472"/>
                </a:lnTo>
                <a:lnTo>
                  <a:pt x="1354836" y="345948"/>
                </a:lnTo>
                <a:lnTo>
                  <a:pt x="1389017" y="345948"/>
                </a:lnTo>
                <a:lnTo>
                  <a:pt x="1388146" y="347472"/>
                </a:lnTo>
                <a:close/>
              </a:path>
              <a:path w="1396364" h="388619">
                <a:moveTo>
                  <a:pt x="1346229" y="353119"/>
                </a:moveTo>
                <a:lnTo>
                  <a:pt x="1354004" y="346640"/>
                </a:lnTo>
                <a:lnTo>
                  <a:pt x="1353312" y="347472"/>
                </a:lnTo>
                <a:lnTo>
                  <a:pt x="1388146" y="347472"/>
                </a:lnTo>
                <a:lnTo>
                  <a:pt x="1385533" y="352044"/>
                </a:lnTo>
                <a:lnTo>
                  <a:pt x="1348740" y="352044"/>
                </a:lnTo>
                <a:lnTo>
                  <a:pt x="1346229" y="353119"/>
                </a:lnTo>
                <a:close/>
              </a:path>
              <a:path w="1396364" h="388619">
                <a:moveTo>
                  <a:pt x="50800" y="353568"/>
                </a:moveTo>
                <a:lnTo>
                  <a:pt x="48768" y="353568"/>
                </a:lnTo>
                <a:lnTo>
                  <a:pt x="47244" y="352044"/>
                </a:lnTo>
                <a:lnTo>
                  <a:pt x="50800" y="353568"/>
                </a:lnTo>
                <a:close/>
              </a:path>
              <a:path w="1396364" h="388619">
                <a:moveTo>
                  <a:pt x="1345692" y="353568"/>
                </a:moveTo>
                <a:lnTo>
                  <a:pt x="1346229" y="353119"/>
                </a:lnTo>
                <a:lnTo>
                  <a:pt x="1348740" y="352044"/>
                </a:lnTo>
                <a:lnTo>
                  <a:pt x="1345692" y="353568"/>
                </a:lnTo>
                <a:close/>
              </a:path>
              <a:path w="1396364" h="388619">
                <a:moveTo>
                  <a:pt x="1384662" y="353568"/>
                </a:moveTo>
                <a:lnTo>
                  <a:pt x="1345692" y="353568"/>
                </a:lnTo>
                <a:lnTo>
                  <a:pt x="1348740" y="352044"/>
                </a:lnTo>
                <a:lnTo>
                  <a:pt x="1385533" y="352044"/>
                </a:lnTo>
                <a:lnTo>
                  <a:pt x="1384662" y="353568"/>
                </a:lnTo>
                <a:close/>
              </a:path>
              <a:path w="1396364" h="388619">
                <a:moveTo>
                  <a:pt x="1383792" y="356616"/>
                </a:moveTo>
                <a:lnTo>
                  <a:pt x="1338072" y="356616"/>
                </a:lnTo>
                <a:lnTo>
                  <a:pt x="1346229" y="353119"/>
                </a:lnTo>
                <a:lnTo>
                  <a:pt x="1345692" y="353568"/>
                </a:lnTo>
                <a:lnTo>
                  <a:pt x="1384662" y="353568"/>
                </a:lnTo>
                <a:lnTo>
                  <a:pt x="1383792" y="355092"/>
                </a:lnTo>
                <a:lnTo>
                  <a:pt x="1383792" y="356616"/>
                </a:lnTo>
                <a:close/>
              </a:path>
              <a:path w="1396364" h="388619">
                <a:moveTo>
                  <a:pt x="1379728" y="359664"/>
                </a:moveTo>
                <a:lnTo>
                  <a:pt x="1328928" y="359664"/>
                </a:lnTo>
                <a:lnTo>
                  <a:pt x="1341120" y="356616"/>
                </a:lnTo>
                <a:lnTo>
                  <a:pt x="1382267" y="356616"/>
                </a:lnTo>
                <a:lnTo>
                  <a:pt x="1379728" y="359664"/>
                </a:lnTo>
                <a:close/>
              </a:path>
              <a:path w="1396364" h="388619">
                <a:moveTo>
                  <a:pt x="1351788" y="382524"/>
                </a:moveTo>
                <a:lnTo>
                  <a:pt x="44196" y="382524"/>
                </a:lnTo>
                <a:lnTo>
                  <a:pt x="33528" y="376428"/>
                </a:lnTo>
                <a:lnTo>
                  <a:pt x="1362455" y="376428"/>
                </a:lnTo>
                <a:lnTo>
                  <a:pt x="1351788" y="382524"/>
                </a:lnTo>
                <a:close/>
              </a:path>
              <a:path w="1396364" h="388619">
                <a:moveTo>
                  <a:pt x="1330451" y="388620"/>
                </a:moveTo>
                <a:lnTo>
                  <a:pt x="67056" y="388620"/>
                </a:lnTo>
                <a:lnTo>
                  <a:pt x="59436" y="387096"/>
                </a:lnTo>
                <a:lnTo>
                  <a:pt x="45720" y="384048"/>
                </a:lnTo>
                <a:lnTo>
                  <a:pt x="45720" y="382524"/>
                </a:lnTo>
                <a:lnTo>
                  <a:pt x="1350263" y="382524"/>
                </a:lnTo>
                <a:lnTo>
                  <a:pt x="1348740" y="384048"/>
                </a:lnTo>
                <a:lnTo>
                  <a:pt x="1338072" y="387096"/>
                </a:lnTo>
                <a:lnTo>
                  <a:pt x="1330451" y="38862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0007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Shadow </a:t>
            </a:r>
            <a:r>
              <a:rPr sz="4400" dirty="0">
                <a:solidFill>
                  <a:srgbClr val="000000"/>
                </a:solidFill>
              </a:rPr>
              <a:t>paging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technique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320479"/>
            <a:ext cx="6697345" cy="179323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Whenever </a:t>
            </a:r>
            <a:r>
              <a:rPr sz="2400" spc="-25" dirty="0">
                <a:latin typeface="Calibri"/>
                <a:cs typeface="Calibri"/>
              </a:rPr>
              <a:t>any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page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updated first</a:t>
            </a:r>
            <a:r>
              <a:rPr sz="2400" b="1" spc="7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copy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of this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page is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made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onto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an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unused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page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current page table is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then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made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point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2000" b="1" spc="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copy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update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performed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on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2000" b="1" spc="-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copy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0007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Shadow </a:t>
            </a:r>
            <a:r>
              <a:rPr sz="4400" dirty="0">
                <a:solidFill>
                  <a:srgbClr val="000000"/>
                </a:solidFill>
              </a:rPr>
              <a:t>paging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technique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726378" y="4821374"/>
            <a:ext cx="86055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45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pages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page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2 &amp; 5 -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are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affected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by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copied 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new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physical pages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current page table points to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these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pages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7200" y="1447800"/>
            <a:ext cx="1405255" cy="2597150"/>
          </a:xfrm>
          <a:custGeom>
            <a:avLst/>
            <a:gdLst/>
            <a:ahLst/>
            <a:cxnLst/>
            <a:rect l="l" t="t" r="r" b="b"/>
            <a:pathLst>
              <a:path w="1405254" h="2597150">
                <a:moveTo>
                  <a:pt x="0" y="0"/>
                </a:moveTo>
                <a:lnTo>
                  <a:pt x="1405128" y="0"/>
                </a:lnTo>
                <a:lnTo>
                  <a:pt x="1405128" y="2596896"/>
                </a:lnTo>
                <a:lnTo>
                  <a:pt x="0" y="259689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61103" y="1441703"/>
          <a:ext cx="1405255" cy="2596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(old)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(old)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(new)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(new)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22704" y="1441703"/>
          <a:ext cx="952500" cy="2596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129271" y="1441703"/>
          <a:ext cx="952500" cy="2596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578096" y="4061459"/>
            <a:ext cx="783590" cy="394970"/>
          </a:xfrm>
          <a:custGeom>
            <a:avLst/>
            <a:gdLst/>
            <a:ahLst/>
            <a:cxnLst/>
            <a:rect l="l" t="t" r="r" b="b"/>
            <a:pathLst>
              <a:path w="783589" h="394970">
                <a:moveTo>
                  <a:pt x="777240" y="394716"/>
                </a:moveTo>
                <a:lnTo>
                  <a:pt x="6096" y="394716"/>
                </a:lnTo>
                <a:lnTo>
                  <a:pt x="0" y="388620"/>
                </a:lnTo>
                <a:lnTo>
                  <a:pt x="0" y="4572"/>
                </a:lnTo>
                <a:lnTo>
                  <a:pt x="6096" y="0"/>
                </a:lnTo>
                <a:lnTo>
                  <a:pt x="777240" y="0"/>
                </a:lnTo>
                <a:lnTo>
                  <a:pt x="783336" y="4572"/>
                </a:lnTo>
                <a:lnTo>
                  <a:pt x="783336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368808"/>
                </a:lnTo>
                <a:lnTo>
                  <a:pt x="12192" y="368808"/>
                </a:lnTo>
                <a:lnTo>
                  <a:pt x="25908" y="381000"/>
                </a:lnTo>
                <a:lnTo>
                  <a:pt x="783336" y="381000"/>
                </a:lnTo>
                <a:lnTo>
                  <a:pt x="783336" y="388620"/>
                </a:lnTo>
                <a:lnTo>
                  <a:pt x="777240" y="394716"/>
                </a:lnTo>
                <a:close/>
              </a:path>
              <a:path w="783589" h="394970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783589" h="394970">
                <a:moveTo>
                  <a:pt x="757427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757427" y="12192"/>
                </a:lnTo>
                <a:lnTo>
                  <a:pt x="757427" y="24384"/>
                </a:lnTo>
                <a:close/>
              </a:path>
              <a:path w="783589" h="394970">
                <a:moveTo>
                  <a:pt x="757427" y="381000"/>
                </a:moveTo>
                <a:lnTo>
                  <a:pt x="757427" y="12192"/>
                </a:lnTo>
                <a:lnTo>
                  <a:pt x="771144" y="24384"/>
                </a:lnTo>
                <a:lnTo>
                  <a:pt x="783336" y="24384"/>
                </a:lnTo>
                <a:lnTo>
                  <a:pt x="783336" y="368808"/>
                </a:lnTo>
                <a:lnTo>
                  <a:pt x="771144" y="368808"/>
                </a:lnTo>
                <a:lnTo>
                  <a:pt x="757427" y="381000"/>
                </a:lnTo>
                <a:close/>
              </a:path>
              <a:path w="783589" h="394970">
                <a:moveTo>
                  <a:pt x="783336" y="24384"/>
                </a:moveTo>
                <a:lnTo>
                  <a:pt x="771144" y="24384"/>
                </a:lnTo>
                <a:lnTo>
                  <a:pt x="757427" y="12192"/>
                </a:lnTo>
                <a:lnTo>
                  <a:pt x="783336" y="12192"/>
                </a:lnTo>
                <a:lnTo>
                  <a:pt x="783336" y="24384"/>
                </a:lnTo>
                <a:close/>
              </a:path>
              <a:path w="783589" h="394970">
                <a:moveTo>
                  <a:pt x="25908" y="381000"/>
                </a:moveTo>
                <a:lnTo>
                  <a:pt x="12192" y="368808"/>
                </a:lnTo>
                <a:lnTo>
                  <a:pt x="25908" y="368808"/>
                </a:lnTo>
                <a:lnTo>
                  <a:pt x="25908" y="381000"/>
                </a:lnTo>
                <a:close/>
              </a:path>
              <a:path w="783589" h="394970">
                <a:moveTo>
                  <a:pt x="757427" y="381000"/>
                </a:moveTo>
                <a:lnTo>
                  <a:pt x="25908" y="381000"/>
                </a:lnTo>
                <a:lnTo>
                  <a:pt x="25908" y="368808"/>
                </a:lnTo>
                <a:lnTo>
                  <a:pt x="757427" y="368808"/>
                </a:lnTo>
                <a:lnTo>
                  <a:pt x="757427" y="381000"/>
                </a:lnTo>
                <a:close/>
              </a:path>
              <a:path w="783589" h="394970">
                <a:moveTo>
                  <a:pt x="783336" y="381000"/>
                </a:moveTo>
                <a:lnTo>
                  <a:pt x="757427" y="381000"/>
                </a:lnTo>
                <a:lnTo>
                  <a:pt x="771144" y="368808"/>
                </a:lnTo>
                <a:lnTo>
                  <a:pt x="783336" y="368808"/>
                </a:lnTo>
                <a:lnTo>
                  <a:pt x="783336" y="38100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88880" y="4091373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31975" y="4061459"/>
            <a:ext cx="1948180" cy="394970"/>
          </a:xfrm>
          <a:custGeom>
            <a:avLst/>
            <a:gdLst/>
            <a:ahLst/>
            <a:cxnLst/>
            <a:rect l="l" t="t" r="r" b="b"/>
            <a:pathLst>
              <a:path w="1948179" h="394970">
                <a:moveTo>
                  <a:pt x="1941576" y="394716"/>
                </a:moveTo>
                <a:lnTo>
                  <a:pt x="6096" y="394716"/>
                </a:lnTo>
                <a:lnTo>
                  <a:pt x="0" y="388620"/>
                </a:lnTo>
                <a:lnTo>
                  <a:pt x="0" y="4572"/>
                </a:lnTo>
                <a:lnTo>
                  <a:pt x="6096" y="0"/>
                </a:lnTo>
                <a:lnTo>
                  <a:pt x="1941576" y="0"/>
                </a:lnTo>
                <a:lnTo>
                  <a:pt x="1947672" y="4572"/>
                </a:lnTo>
                <a:lnTo>
                  <a:pt x="1947672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368808"/>
                </a:lnTo>
                <a:lnTo>
                  <a:pt x="12192" y="368808"/>
                </a:lnTo>
                <a:lnTo>
                  <a:pt x="25908" y="381000"/>
                </a:lnTo>
                <a:lnTo>
                  <a:pt x="1947672" y="381000"/>
                </a:lnTo>
                <a:lnTo>
                  <a:pt x="1947672" y="388620"/>
                </a:lnTo>
                <a:lnTo>
                  <a:pt x="1941576" y="394716"/>
                </a:lnTo>
                <a:close/>
              </a:path>
              <a:path w="1948179" h="394970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948179" h="394970">
                <a:moveTo>
                  <a:pt x="1921764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921764" y="12192"/>
                </a:lnTo>
                <a:lnTo>
                  <a:pt x="1921764" y="24384"/>
                </a:lnTo>
                <a:close/>
              </a:path>
              <a:path w="1948179" h="394970">
                <a:moveTo>
                  <a:pt x="1921764" y="381000"/>
                </a:moveTo>
                <a:lnTo>
                  <a:pt x="1921764" y="12192"/>
                </a:lnTo>
                <a:lnTo>
                  <a:pt x="1935480" y="24384"/>
                </a:lnTo>
                <a:lnTo>
                  <a:pt x="1947672" y="24384"/>
                </a:lnTo>
                <a:lnTo>
                  <a:pt x="1947672" y="368808"/>
                </a:lnTo>
                <a:lnTo>
                  <a:pt x="1935480" y="368808"/>
                </a:lnTo>
                <a:lnTo>
                  <a:pt x="1921764" y="381000"/>
                </a:lnTo>
                <a:close/>
              </a:path>
              <a:path w="1948179" h="394970">
                <a:moveTo>
                  <a:pt x="1947672" y="24384"/>
                </a:moveTo>
                <a:lnTo>
                  <a:pt x="1935480" y="24384"/>
                </a:lnTo>
                <a:lnTo>
                  <a:pt x="1921764" y="12192"/>
                </a:lnTo>
                <a:lnTo>
                  <a:pt x="1947672" y="12192"/>
                </a:lnTo>
                <a:lnTo>
                  <a:pt x="1947672" y="24384"/>
                </a:lnTo>
                <a:close/>
              </a:path>
              <a:path w="1948179" h="394970">
                <a:moveTo>
                  <a:pt x="25908" y="381000"/>
                </a:moveTo>
                <a:lnTo>
                  <a:pt x="12192" y="368808"/>
                </a:lnTo>
                <a:lnTo>
                  <a:pt x="25908" y="368808"/>
                </a:lnTo>
                <a:lnTo>
                  <a:pt x="25908" y="381000"/>
                </a:lnTo>
                <a:close/>
              </a:path>
              <a:path w="1948179" h="394970">
                <a:moveTo>
                  <a:pt x="1921764" y="381000"/>
                </a:moveTo>
                <a:lnTo>
                  <a:pt x="25908" y="381000"/>
                </a:lnTo>
                <a:lnTo>
                  <a:pt x="25908" y="368808"/>
                </a:lnTo>
                <a:lnTo>
                  <a:pt x="1921764" y="368808"/>
                </a:lnTo>
                <a:lnTo>
                  <a:pt x="1921764" y="381000"/>
                </a:lnTo>
                <a:close/>
              </a:path>
              <a:path w="1948179" h="394970">
                <a:moveTo>
                  <a:pt x="1947672" y="381000"/>
                </a:moveTo>
                <a:lnTo>
                  <a:pt x="1921764" y="381000"/>
                </a:lnTo>
                <a:lnTo>
                  <a:pt x="1935480" y="368808"/>
                </a:lnTo>
                <a:lnTo>
                  <a:pt x="1947672" y="368808"/>
                </a:lnTo>
                <a:lnTo>
                  <a:pt x="1947672" y="38100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25980" y="4091373"/>
            <a:ext cx="1757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Current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94347" y="4061459"/>
            <a:ext cx="2034539" cy="394970"/>
          </a:xfrm>
          <a:custGeom>
            <a:avLst/>
            <a:gdLst/>
            <a:ahLst/>
            <a:cxnLst/>
            <a:rect l="l" t="t" r="r" b="b"/>
            <a:pathLst>
              <a:path w="2034540" h="394970">
                <a:moveTo>
                  <a:pt x="2028444" y="394716"/>
                </a:moveTo>
                <a:lnTo>
                  <a:pt x="6096" y="394716"/>
                </a:lnTo>
                <a:lnTo>
                  <a:pt x="0" y="388620"/>
                </a:lnTo>
                <a:lnTo>
                  <a:pt x="0" y="4572"/>
                </a:lnTo>
                <a:lnTo>
                  <a:pt x="6096" y="0"/>
                </a:lnTo>
                <a:lnTo>
                  <a:pt x="2028444" y="0"/>
                </a:lnTo>
                <a:lnTo>
                  <a:pt x="2034540" y="4572"/>
                </a:lnTo>
                <a:lnTo>
                  <a:pt x="2034540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368808"/>
                </a:lnTo>
                <a:lnTo>
                  <a:pt x="13716" y="368808"/>
                </a:lnTo>
                <a:lnTo>
                  <a:pt x="25908" y="381000"/>
                </a:lnTo>
                <a:lnTo>
                  <a:pt x="2034540" y="381000"/>
                </a:lnTo>
                <a:lnTo>
                  <a:pt x="2034540" y="388620"/>
                </a:lnTo>
                <a:lnTo>
                  <a:pt x="2028444" y="394716"/>
                </a:lnTo>
                <a:close/>
              </a:path>
              <a:path w="2034540" h="394970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2034540" h="394970">
                <a:moveTo>
                  <a:pt x="2010155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2010155" y="12192"/>
                </a:lnTo>
                <a:lnTo>
                  <a:pt x="2010155" y="24384"/>
                </a:lnTo>
                <a:close/>
              </a:path>
              <a:path w="2034540" h="394970">
                <a:moveTo>
                  <a:pt x="2010155" y="381000"/>
                </a:moveTo>
                <a:lnTo>
                  <a:pt x="2010155" y="12192"/>
                </a:lnTo>
                <a:lnTo>
                  <a:pt x="2022348" y="24384"/>
                </a:lnTo>
                <a:lnTo>
                  <a:pt x="2034540" y="24384"/>
                </a:lnTo>
                <a:lnTo>
                  <a:pt x="2034540" y="368808"/>
                </a:lnTo>
                <a:lnTo>
                  <a:pt x="2022348" y="368808"/>
                </a:lnTo>
                <a:lnTo>
                  <a:pt x="2010155" y="381000"/>
                </a:lnTo>
                <a:close/>
              </a:path>
              <a:path w="2034540" h="394970">
                <a:moveTo>
                  <a:pt x="2034540" y="24384"/>
                </a:moveTo>
                <a:lnTo>
                  <a:pt x="2022348" y="24384"/>
                </a:lnTo>
                <a:lnTo>
                  <a:pt x="2010155" y="12192"/>
                </a:lnTo>
                <a:lnTo>
                  <a:pt x="2034540" y="12192"/>
                </a:lnTo>
                <a:lnTo>
                  <a:pt x="2034540" y="24384"/>
                </a:lnTo>
                <a:close/>
              </a:path>
              <a:path w="2034540" h="394970">
                <a:moveTo>
                  <a:pt x="25908" y="381000"/>
                </a:moveTo>
                <a:lnTo>
                  <a:pt x="13716" y="368808"/>
                </a:lnTo>
                <a:lnTo>
                  <a:pt x="25908" y="368808"/>
                </a:lnTo>
                <a:lnTo>
                  <a:pt x="25908" y="381000"/>
                </a:lnTo>
                <a:close/>
              </a:path>
              <a:path w="2034540" h="394970">
                <a:moveTo>
                  <a:pt x="2010155" y="381000"/>
                </a:moveTo>
                <a:lnTo>
                  <a:pt x="25908" y="381000"/>
                </a:lnTo>
                <a:lnTo>
                  <a:pt x="25908" y="368808"/>
                </a:lnTo>
                <a:lnTo>
                  <a:pt x="2010155" y="368808"/>
                </a:lnTo>
                <a:lnTo>
                  <a:pt x="2010155" y="381000"/>
                </a:lnTo>
                <a:close/>
              </a:path>
              <a:path w="2034540" h="394970">
                <a:moveTo>
                  <a:pt x="2034540" y="381000"/>
                </a:moveTo>
                <a:lnTo>
                  <a:pt x="2010155" y="381000"/>
                </a:lnTo>
                <a:lnTo>
                  <a:pt x="2022348" y="368808"/>
                </a:lnTo>
                <a:lnTo>
                  <a:pt x="2034540" y="368808"/>
                </a:lnTo>
                <a:lnTo>
                  <a:pt x="2034540" y="38100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15690" y="4091373"/>
            <a:ext cx="1787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Shadow page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300" y="1613916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09700" y="76200"/>
                </a:moveTo>
                <a:lnTo>
                  <a:pt x="1409700" y="0"/>
                </a:lnTo>
                <a:lnTo>
                  <a:pt x="1458468" y="24384"/>
                </a:lnTo>
                <a:lnTo>
                  <a:pt x="1423416" y="24384"/>
                </a:lnTo>
                <a:lnTo>
                  <a:pt x="1423416" y="50292"/>
                </a:lnTo>
                <a:lnTo>
                  <a:pt x="1461516" y="50292"/>
                </a:lnTo>
                <a:lnTo>
                  <a:pt x="1409700" y="76200"/>
                </a:lnTo>
                <a:close/>
              </a:path>
              <a:path w="1485900" h="76200">
                <a:moveTo>
                  <a:pt x="1409700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1409700" y="24384"/>
                </a:lnTo>
                <a:lnTo>
                  <a:pt x="1409700" y="50292"/>
                </a:lnTo>
                <a:close/>
              </a:path>
              <a:path w="1485900" h="76200">
                <a:moveTo>
                  <a:pt x="1461516" y="50292"/>
                </a:moveTo>
                <a:lnTo>
                  <a:pt x="1423416" y="50292"/>
                </a:lnTo>
                <a:lnTo>
                  <a:pt x="1423416" y="24384"/>
                </a:lnTo>
                <a:lnTo>
                  <a:pt x="1458468" y="24384"/>
                </a:lnTo>
                <a:lnTo>
                  <a:pt x="1485900" y="38100"/>
                </a:lnTo>
                <a:lnTo>
                  <a:pt x="1461516" y="5029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2156" y="1991867"/>
            <a:ext cx="1495425" cy="76200"/>
          </a:xfrm>
          <a:custGeom>
            <a:avLst/>
            <a:gdLst/>
            <a:ahLst/>
            <a:cxnLst/>
            <a:rect l="l" t="t" r="r" b="b"/>
            <a:pathLst>
              <a:path w="1495425" h="76200">
                <a:moveTo>
                  <a:pt x="1418844" y="76200"/>
                </a:moveTo>
                <a:lnTo>
                  <a:pt x="1418844" y="0"/>
                </a:lnTo>
                <a:lnTo>
                  <a:pt x="1467612" y="24384"/>
                </a:lnTo>
                <a:lnTo>
                  <a:pt x="1432559" y="24384"/>
                </a:lnTo>
                <a:lnTo>
                  <a:pt x="1432559" y="50292"/>
                </a:lnTo>
                <a:lnTo>
                  <a:pt x="1470660" y="50292"/>
                </a:lnTo>
                <a:lnTo>
                  <a:pt x="1418844" y="76200"/>
                </a:lnTo>
                <a:close/>
              </a:path>
              <a:path w="1495425" h="76200">
                <a:moveTo>
                  <a:pt x="1418844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1418844" y="24384"/>
                </a:lnTo>
                <a:lnTo>
                  <a:pt x="1418844" y="50292"/>
                </a:lnTo>
                <a:close/>
              </a:path>
              <a:path w="1495425" h="76200">
                <a:moveTo>
                  <a:pt x="1470660" y="50292"/>
                </a:moveTo>
                <a:lnTo>
                  <a:pt x="1432559" y="50292"/>
                </a:lnTo>
                <a:lnTo>
                  <a:pt x="1432559" y="24384"/>
                </a:lnTo>
                <a:lnTo>
                  <a:pt x="1467612" y="24384"/>
                </a:lnTo>
                <a:lnTo>
                  <a:pt x="1495044" y="38100"/>
                </a:lnTo>
                <a:lnTo>
                  <a:pt x="1470660" y="50292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81300" y="2328672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09700" y="76200"/>
                </a:moveTo>
                <a:lnTo>
                  <a:pt x="1409700" y="0"/>
                </a:lnTo>
                <a:lnTo>
                  <a:pt x="1458468" y="24384"/>
                </a:lnTo>
                <a:lnTo>
                  <a:pt x="1423416" y="24384"/>
                </a:lnTo>
                <a:lnTo>
                  <a:pt x="1423416" y="50292"/>
                </a:lnTo>
                <a:lnTo>
                  <a:pt x="1461516" y="50292"/>
                </a:lnTo>
                <a:lnTo>
                  <a:pt x="1409700" y="76200"/>
                </a:lnTo>
                <a:close/>
              </a:path>
              <a:path w="1485900" h="76200">
                <a:moveTo>
                  <a:pt x="1409700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1409700" y="24384"/>
                </a:lnTo>
                <a:lnTo>
                  <a:pt x="1409700" y="50292"/>
                </a:lnTo>
                <a:close/>
              </a:path>
              <a:path w="1485900" h="76200">
                <a:moveTo>
                  <a:pt x="1461516" y="50292"/>
                </a:moveTo>
                <a:lnTo>
                  <a:pt x="1423416" y="50292"/>
                </a:lnTo>
                <a:lnTo>
                  <a:pt x="1423416" y="24384"/>
                </a:lnTo>
                <a:lnTo>
                  <a:pt x="1458468" y="24384"/>
                </a:lnTo>
                <a:lnTo>
                  <a:pt x="1485900" y="38100"/>
                </a:lnTo>
                <a:lnTo>
                  <a:pt x="1461516" y="5029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1300" y="2717292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09700" y="76200"/>
                </a:moveTo>
                <a:lnTo>
                  <a:pt x="1409700" y="0"/>
                </a:lnTo>
                <a:lnTo>
                  <a:pt x="1461516" y="25908"/>
                </a:lnTo>
                <a:lnTo>
                  <a:pt x="1423416" y="25908"/>
                </a:lnTo>
                <a:lnTo>
                  <a:pt x="1423416" y="51816"/>
                </a:lnTo>
                <a:lnTo>
                  <a:pt x="1458468" y="51816"/>
                </a:lnTo>
                <a:lnTo>
                  <a:pt x="1409700" y="76200"/>
                </a:lnTo>
                <a:close/>
              </a:path>
              <a:path w="1485900" h="76200">
                <a:moveTo>
                  <a:pt x="1409700" y="51816"/>
                </a:moveTo>
                <a:lnTo>
                  <a:pt x="0" y="51816"/>
                </a:lnTo>
                <a:lnTo>
                  <a:pt x="0" y="25908"/>
                </a:lnTo>
                <a:lnTo>
                  <a:pt x="1409700" y="25908"/>
                </a:lnTo>
                <a:lnTo>
                  <a:pt x="1409700" y="51816"/>
                </a:lnTo>
                <a:close/>
              </a:path>
              <a:path w="1485900" h="76200">
                <a:moveTo>
                  <a:pt x="1458468" y="51816"/>
                </a:moveTo>
                <a:lnTo>
                  <a:pt x="1423416" y="51816"/>
                </a:lnTo>
                <a:lnTo>
                  <a:pt x="1423416" y="25908"/>
                </a:lnTo>
                <a:lnTo>
                  <a:pt x="1461516" y="25908"/>
                </a:lnTo>
                <a:lnTo>
                  <a:pt x="1485900" y="38100"/>
                </a:lnTo>
                <a:lnTo>
                  <a:pt x="1458468" y="51816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2327" y="2708148"/>
            <a:ext cx="1463040" cy="76200"/>
          </a:xfrm>
          <a:custGeom>
            <a:avLst/>
            <a:gdLst/>
            <a:ahLst/>
            <a:cxnLst/>
            <a:rect l="l" t="t" r="r" b="b"/>
            <a:pathLst>
              <a:path w="146304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5908"/>
                </a:lnTo>
                <a:lnTo>
                  <a:pt x="62484" y="25908"/>
                </a:lnTo>
                <a:lnTo>
                  <a:pt x="62484" y="50292"/>
                </a:lnTo>
                <a:lnTo>
                  <a:pt x="76200" y="50292"/>
                </a:lnTo>
                <a:lnTo>
                  <a:pt x="76200" y="76200"/>
                </a:lnTo>
                <a:close/>
              </a:path>
              <a:path w="1463040" h="76200">
                <a:moveTo>
                  <a:pt x="76200" y="50292"/>
                </a:moveTo>
                <a:lnTo>
                  <a:pt x="62484" y="50292"/>
                </a:lnTo>
                <a:lnTo>
                  <a:pt x="62484" y="25908"/>
                </a:lnTo>
                <a:lnTo>
                  <a:pt x="76200" y="25908"/>
                </a:lnTo>
                <a:lnTo>
                  <a:pt x="76200" y="50292"/>
                </a:lnTo>
                <a:close/>
              </a:path>
              <a:path w="1463040" h="76200">
                <a:moveTo>
                  <a:pt x="1463040" y="50292"/>
                </a:moveTo>
                <a:lnTo>
                  <a:pt x="76200" y="50292"/>
                </a:lnTo>
                <a:lnTo>
                  <a:pt x="76200" y="25908"/>
                </a:lnTo>
                <a:lnTo>
                  <a:pt x="1463040" y="25908"/>
                </a:lnTo>
                <a:lnTo>
                  <a:pt x="1463040" y="5029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49467" y="2328672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4384"/>
                </a:lnTo>
                <a:lnTo>
                  <a:pt x="64008" y="24384"/>
                </a:lnTo>
                <a:lnTo>
                  <a:pt x="64008" y="50292"/>
                </a:lnTo>
                <a:lnTo>
                  <a:pt x="76200" y="50292"/>
                </a:lnTo>
                <a:lnTo>
                  <a:pt x="76200" y="76200"/>
                </a:lnTo>
                <a:close/>
              </a:path>
              <a:path w="1485900" h="76200">
                <a:moveTo>
                  <a:pt x="76200" y="50292"/>
                </a:moveTo>
                <a:lnTo>
                  <a:pt x="64008" y="50292"/>
                </a:lnTo>
                <a:lnTo>
                  <a:pt x="64008" y="24384"/>
                </a:lnTo>
                <a:lnTo>
                  <a:pt x="76200" y="24384"/>
                </a:lnTo>
                <a:lnTo>
                  <a:pt x="76200" y="50292"/>
                </a:lnTo>
                <a:close/>
              </a:path>
              <a:path w="1485900" h="76200">
                <a:moveTo>
                  <a:pt x="1485900" y="50292"/>
                </a:moveTo>
                <a:lnTo>
                  <a:pt x="76200" y="50292"/>
                </a:lnTo>
                <a:lnTo>
                  <a:pt x="76200" y="24384"/>
                </a:lnTo>
                <a:lnTo>
                  <a:pt x="1485900" y="24384"/>
                </a:lnTo>
                <a:lnTo>
                  <a:pt x="1485900" y="5029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49467" y="1991867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4384"/>
                </a:lnTo>
                <a:lnTo>
                  <a:pt x="64008" y="24384"/>
                </a:lnTo>
                <a:lnTo>
                  <a:pt x="64008" y="50292"/>
                </a:lnTo>
                <a:lnTo>
                  <a:pt x="76200" y="50292"/>
                </a:lnTo>
                <a:lnTo>
                  <a:pt x="76200" y="76200"/>
                </a:lnTo>
                <a:close/>
              </a:path>
              <a:path w="1485900" h="76200">
                <a:moveTo>
                  <a:pt x="76200" y="50292"/>
                </a:moveTo>
                <a:lnTo>
                  <a:pt x="64008" y="50292"/>
                </a:lnTo>
                <a:lnTo>
                  <a:pt x="64008" y="24384"/>
                </a:lnTo>
                <a:lnTo>
                  <a:pt x="76200" y="24384"/>
                </a:lnTo>
                <a:lnTo>
                  <a:pt x="76200" y="50292"/>
                </a:lnTo>
                <a:close/>
              </a:path>
              <a:path w="1485900" h="76200">
                <a:moveTo>
                  <a:pt x="1485900" y="50292"/>
                </a:moveTo>
                <a:lnTo>
                  <a:pt x="76200" y="50292"/>
                </a:lnTo>
                <a:lnTo>
                  <a:pt x="76200" y="24384"/>
                </a:lnTo>
                <a:lnTo>
                  <a:pt x="1485900" y="24384"/>
                </a:lnTo>
                <a:lnTo>
                  <a:pt x="1485900" y="5029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49467" y="1624583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5908"/>
                </a:lnTo>
                <a:lnTo>
                  <a:pt x="64008" y="25908"/>
                </a:lnTo>
                <a:lnTo>
                  <a:pt x="64008" y="51816"/>
                </a:lnTo>
                <a:lnTo>
                  <a:pt x="76200" y="51816"/>
                </a:lnTo>
                <a:lnTo>
                  <a:pt x="76200" y="76200"/>
                </a:lnTo>
                <a:close/>
              </a:path>
              <a:path w="1485900" h="76200">
                <a:moveTo>
                  <a:pt x="76200" y="51816"/>
                </a:moveTo>
                <a:lnTo>
                  <a:pt x="64008" y="51816"/>
                </a:lnTo>
                <a:lnTo>
                  <a:pt x="64008" y="25908"/>
                </a:lnTo>
                <a:lnTo>
                  <a:pt x="76200" y="25908"/>
                </a:lnTo>
                <a:lnTo>
                  <a:pt x="76200" y="51816"/>
                </a:lnTo>
                <a:close/>
              </a:path>
              <a:path w="1485900" h="76200">
                <a:moveTo>
                  <a:pt x="1485900" y="51816"/>
                </a:moveTo>
                <a:lnTo>
                  <a:pt x="76200" y="51816"/>
                </a:lnTo>
                <a:lnTo>
                  <a:pt x="76200" y="25908"/>
                </a:lnTo>
                <a:lnTo>
                  <a:pt x="1485900" y="25908"/>
                </a:lnTo>
                <a:lnTo>
                  <a:pt x="1485900" y="51816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9203" y="1837944"/>
            <a:ext cx="1338580" cy="329565"/>
          </a:xfrm>
          <a:custGeom>
            <a:avLst/>
            <a:gdLst/>
            <a:ahLst/>
            <a:cxnLst/>
            <a:rect l="l" t="t" r="r" b="b"/>
            <a:pathLst>
              <a:path w="1338579" h="329564">
                <a:moveTo>
                  <a:pt x="1298448" y="4572"/>
                </a:moveTo>
                <a:lnTo>
                  <a:pt x="39624" y="4572"/>
                </a:lnTo>
                <a:lnTo>
                  <a:pt x="48768" y="1524"/>
                </a:lnTo>
                <a:lnTo>
                  <a:pt x="50292" y="1524"/>
                </a:lnTo>
                <a:lnTo>
                  <a:pt x="50292" y="0"/>
                </a:lnTo>
                <a:lnTo>
                  <a:pt x="1286255" y="0"/>
                </a:lnTo>
                <a:lnTo>
                  <a:pt x="1287780" y="1524"/>
                </a:lnTo>
                <a:lnTo>
                  <a:pt x="1298448" y="4572"/>
                </a:lnTo>
                <a:close/>
              </a:path>
              <a:path w="1338579" h="329564">
                <a:moveTo>
                  <a:pt x="1309116" y="10668"/>
                </a:moveTo>
                <a:lnTo>
                  <a:pt x="27432" y="10668"/>
                </a:lnTo>
                <a:lnTo>
                  <a:pt x="28956" y="9144"/>
                </a:lnTo>
                <a:lnTo>
                  <a:pt x="36576" y="4572"/>
                </a:lnTo>
                <a:lnTo>
                  <a:pt x="1299972" y="4572"/>
                </a:lnTo>
                <a:lnTo>
                  <a:pt x="1309116" y="9144"/>
                </a:lnTo>
                <a:lnTo>
                  <a:pt x="1309116" y="10668"/>
                </a:lnTo>
                <a:close/>
              </a:path>
              <a:path w="1338579" h="329564">
                <a:moveTo>
                  <a:pt x="47244" y="28956"/>
                </a:moveTo>
                <a:lnTo>
                  <a:pt x="48768" y="27432"/>
                </a:lnTo>
                <a:lnTo>
                  <a:pt x="10668" y="27432"/>
                </a:lnTo>
                <a:lnTo>
                  <a:pt x="10668" y="25908"/>
                </a:lnTo>
                <a:lnTo>
                  <a:pt x="16764" y="18288"/>
                </a:lnTo>
                <a:lnTo>
                  <a:pt x="18288" y="18288"/>
                </a:lnTo>
                <a:lnTo>
                  <a:pt x="18288" y="16764"/>
                </a:lnTo>
                <a:lnTo>
                  <a:pt x="25908" y="10668"/>
                </a:lnTo>
                <a:lnTo>
                  <a:pt x="1310640" y="10668"/>
                </a:lnTo>
                <a:lnTo>
                  <a:pt x="1318259" y="16764"/>
                </a:lnTo>
                <a:lnTo>
                  <a:pt x="1319784" y="18288"/>
                </a:lnTo>
                <a:lnTo>
                  <a:pt x="1324660" y="24384"/>
                </a:lnTo>
                <a:lnTo>
                  <a:pt x="64008" y="24384"/>
                </a:lnTo>
                <a:lnTo>
                  <a:pt x="53340" y="25908"/>
                </a:lnTo>
                <a:lnTo>
                  <a:pt x="56388" y="25908"/>
                </a:lnTo>
                <a:lnTo>
                  <a:pt x="47244" y="28956"/>
                </a:lnTo>
                <a:close/>
              </a:path>
              <a:path w="1338579" h="329564">
                <a:moveTo>
                  <a:pt x="1290827" y="28955"/>
                </a:moveTo>
                <a:lnTo>
                  <a:pt x="1281684" y="25908"/>
                </a:lnTo>
                <a:lnTo>
                  <a:pt x="1283208" y="25908"/>
                </a:lnTo>
                <a:lnTo>
                  <a:pt x="1274063" y="24384"/>
                </a:lnTo>
                <a:lnTo>
                  <a:pt x="1324660" y="24384"/>
                </a:lnTo>
                <a:lnTo>
                  <a:pt x="1325880" y="25908"/>
                </a:lnTo>
                <a:lnTo>
                  <a:pt x="1327404" y="27432"/>
                </a:lnTo>
                <a:lnTo>
                  <a:pt x="1287780" y="27432"/>
                </a:lnTo>
                <a:lnTo>
                  <a:pt x="1290827" y="28955"/>
                </a:lnTo>
                <a:close/>
              </a:path>
              <a:path w="1338579" h="329564">
                <a:moveTo>
                  <a:pt x="48768" y="301752"/>
                </a:moveTo>
                <a:lnTo>
                  <a:pt x="9144" y="301752"/>
                </a:lnTo>
                <a:lnTo>
                  <a:pt x="9144" y="300227"/>
                </a:lnTo>
                <a:lnTo>
                  <a:pt x="4572" y="292608"/>
                </a:lnTo>
                <a:lnTo>
                  <a:pt x="4572" y="291084"/>
                </a:lnTo>
                <a:lnTo>
                  <a:pt x="3048" y="289560"/>
                </a:lnTo>
                <a:lnTo>
                  <a:pt x="1524" y="280415"/>
                </a:lnTo>
                <a:lnTo>
                  <a:pt x="0" y="278891"/>
                </a:lnTo>
                <a:lnTo>
                  <a:pt x="0" y="50292"/>
                </a:lnTo>
                <a:lnTo>
                  <a:pt x="1524" y="48768"/>
                </a:lnTo>
                <a:lnTo>
                  <a:pt x="3048" y="39624"/>
                </a:lnTo>
                <a:lnTo>
                  <a:pt x="4572" y="38100"/>
                </a:lnTo>
                <a:lnTo>
                  <a:pt x="4572" y="36576"/>
                </a:lnTo>
                <a:lnTo>
                  <a:pt x="9144" y="28956"/>
                </a:lnTo>
                <a:lnTo>
                  <a:pt x="9144" y="27432"/>
                </a:lnTo>
                <a:lnTo>
                  <a:pt x="48768" y="27432"/>
                </a:lnTo>
                <a:lnTo>
                  <a:pt x="39624" y="32004"/>
                </a:lnTo>
                <a:lnTo>
                  <a:pt x="40767" y="32004"/>
                </a:lnTo>
                <a:lnTo>
                  <a:pt x="36957" y="35052"/>
                </a:lnTo>
                <a:lnTo>
                  <a:pt x="36576" y="35052"/>
                </a:lnTo>
                <a:lnTo>
                  <a:pt x="35052" y="36576"/>
                </a:lnTo>
                <a:lnTo>
                  <a:pt x="35356" y="36576"/>
                </a:lnTo>
                <a:lnTo>
                  <a:pt x="30480" y="42672"/>
                </a:lnTo>
                <a:lnTo>
                  <a:pt x="31089" y="42672"/>
                </a:lnTo>
                <a:lnTo>
                  <a:pt x="28346" y="47244"/>
                </a:lnTo>
                <a:lnTo>
                  <a:pt x="27432" y="47244"/>
                </a:lnTo>
                <a:lnTo>
                  <a:pt x="24384" y="56388"/>
                </a:lnTo>
                <a:lnTo>
                  <a:pt x="25400" y="56388"/>
                </a:lnTo>
                <a:lnTo>
                  <a:pt x="24384" y="62484"/>
                </a:lnTo>
                <a:lnTo>
                  <a:pt x="24384" y="265176"/>
                </a:lnTo>
                <a:lnTo>
                  <a:pt x="25472" y="272796"/>
                </a:lnTo>
                <a:lnTo>
                  <a:pt x="24384" y="272796"/>
                </a:lnTo>
                <a:lnTo>
                  <a:pt x="27432" y="281940"/>
                </a:lnTo>
                <a:lnTo>
                  <a:pt x="28346" y="281940"/>
                </a:lnTo>
                <a:lnTo>
                  <a:pt x="31089" y="286512"/>
                </a:lnTo>
                <a:lnTo>
                  <a:pt x="30480" y="286512"/>
                </a:lnTo>
                <a:lnTo>
                  <a:pt x="35356" y="292608"/>
                </a:lnTo>
                <a:lnTo>
                  <a:pt x="35052" y="292608"/>
                </a:lnTo>
                <a:lnTo>
                  <a:pt x="36576" y="294132"/>
                </a:lnTo>
                <a:lnTo>
                  <a:pt x="36957" y="294132"/>
                </a:lnTo>
                <a:lnTo>
                  <a:pt x="40766" y="297179"/>
                </a:lnTo>
                <a:lnTo>
                  <a:pt x="39624" y="297179"/>
                </a:lnTo>
                <a:lnTo>
                  <a:pt x="48768" y="301752"/>
                </a:lnTo>
                <a:close/>
              </a:path>
              <a:path w="1338579" h="329564">
                <a:moveTo>
                  <a:pt x="1327404" y="28956"/>
                </a:moveTo>
                <a:lnTo>
                  <a:pt x="1290827" y="28955"/>
                </a:lnTo>
                <a:lnTo>
                  <a:pt x="1287780" y="27432"/>
                </a:lnTo>
                <a:lnTo>
                  <a:pt x="1327404" y="27432"/>
                </a:lnTo>
                <a:lnTo>
                  <a:pt x="1327404" y="28956"/>
                </a:lnTo>
                <a:close/>
              </a:path>
              <a:path w="1338579" h="329564">
                <a:moveTo>
                  <a:pt x="1296924" y="32004"/>
                </a:moveTo>
                <a:lnTo>
                  <a:pt x="1290827" y="28955"/>
                </a:lnTo>
                <a:lnTo>
                  <a:pt x="1327404" y="28956"/>
                </a:lnTo>
                <a:lnTo>
                  <a:pt x="1328318" y="30480"/>
                </a:lnTo>
                <a:lnTo>
                  <a:pt x="1295400" y="30480"/>
                </a:lnTo>
                <a:lnTo>
                  <a:pt x="1296924" y="32004"/>
                </a:lnTo>
                <a:close/>
              </a:path>
              <a:path w="1338579" h="329564">
                <a:moveTo>
                  <a:pt x="40767" y="32004"/>
                </a:moveTo>
                <a:lnTo>
                  <a:pt x="39624" y="32004"/>
                </a:lnTo>
                <a:lnTo>
                  <a:pt x="42672" y="30480"/>
                </a:lnTo>
                <a:lnTo>
                  <a:pt x="40767" y="32004"/>
                </a:lnTo>
                <a:close/>
              </a:path>
              <a:path w="1338579" h="329564">
                <a:moveTo>
                  <a:pt x="1331976" y="36576"/>
                </a:moveTo>
                <a:lnTo>
                  <a:pt x="1303020" y="36576"/>
                </a:lnTo>
                <a:lnTo>
                  <a:pt x="1295400" y="30480"/>
                </a:lnTo>
                <a:lnTo>
                  <a:pt x="1328318" y="30480"/>
                </a:lnTo>
                <a:lnTo>
                  <a:pt x="1331976" y="36576"/>
                </a:lnTo>
                <a:close/>
              </a:path>
              <a:path w="1338579" h="329564">
                <a:moveTo>
                  <a:pt x="35052" y="36576"/>
                </a:moveTo>
                <a:lnTo>
                  <a:pt x="36576" y="35052"/>
                </a:lnTo>
                <a:lnTo>
                  <a:pt x="35898" y="35898"/>
                </a:lnTo>
                <a:lnTo>
                  <a:pt x="35052" y="36576"/>
                </a:lnTo>
                <a:close/>
              </a:path>
              <a:path w="1338579" h="329564">
                <a:moveTo>
                  <a:pt x="35898" y="35898"/>
                </a:moveTo>
                <a:lnTo>
                  <a:pt x="36576" y="35052"/>
                </a:lnTo>
                <a:lnTo>
                  <a:pt x="36957" y="35052"/>
                </a:lnTo>
                <a:lnTo>
                  <a:pt x="35898" y="35898"/>
                </a:lnTo>
                <a:close/>
              </a:path>
              <a:path w="1338579" h="329564">
                <a:moveTo>
                  <a:pt x="1334516" y="42672"/>
                </a:moveTo>
                <a:lnTo>
                  <a:pt x="1307592" y="42672"/>
                </a:lnTo>
                <a:lnTo>
                  <a:pt x="1299972" y="35052"/>
                </a:lnTo>
                <a:lnTo>
                  <a:pt x="1303020" y="36576"/>
                </a:lnTo>
                <a:lnTo>
                  <a:pt x="1331976" y="36576"/>
                </a:lnTo>
                <a:lnTo>
                  <a:pt x="1333500" y="38100"/>
                </a:lnTo>
                <a:lnTo>
                  <a:pt x="1333500" y="39624"/>
                </a:lnTo>
                <a:lnTo>
                  <a:pt x="1334516" y="42672"/>
                </a:lnTo>
                <a:close/>
              </a:path>
              <a:path w="1338579" h="329564">
                <a:moveTo>
                  <a:pt x="35356" y="36576"/>
                </a:moveTo>
                <a:lnTo>
                  <a:pt x="35052" y="36576"/>
                </a:lnTo>
                <a:lnTo>
                  <a:pt x="35898" y="35898"/>
                </a:lnTo>
                <a:lnTo>
                  <a:pt x="35356" y="36576"/>
                </a:lnTo>
                <a:close/>
              </a:path>
              <a:path w="1338579" h="329564">
                <a:moveTo>
                  <a:pt x="31089" y="42672"/>
                </a:moveTo>
                <a:lnTo>
                  <a:pt x="30480" y="42672"/>
                </a:lnTo>
                <a:lnTo>
                  <a:pt x="32004" y="41148"/>
                </a:lnTo>
                <a:lnTo>
                  <a:pt x="31089" y="42672"/>
                </a:lnTo>
                <a:close/>
              </a:path>
              <a:path w="1338579" h="329564">
                <a:moveTo>
                  <a:pt x="1336548" y="48768"/>
                </a:moveTo>
                <a:lnTo>
                  <a:pt x="1310640" y="48768"/>
                </a:lnTo>
                <a:lnTo>
                  <a:pt x="1306067" y="41148"/>
                </a:lnTo>
                <a:lnTo>
                  <a:pt x="1307592" y="42672"/>
                </a:lnTo>
                <a:lnTo>
                  <a:pt x="1334516" y="42672"/>
                </a:lnTo>
                <a:lnTo>
                  <a:pt x="1336548" y="48768"/>
                </a:lnTo>
                <a:close/>
              </a:path>
              <a:path w="1338579" h="329564">
                <a:moveTo>
                  <a:pt x="27432" y="48768"/>
                </a:moveTo>
                <a:lnTo>
                  <a:pt x="27432" y="47244"/>
                </a:lnTo>
                <a:lnTo>
                  <a:pt x="28346" y="47244"/>
                </a:lnTo>
                <a:lnTo>
                  <a:pt x="27432" y="48768"/>
                </a:lnTo>
                <a:close/>
              </a:path>
              <a:path w="1338579" h="329564">
                <a:moveTo>
                  <a:pt x="1312163" y="56388"/>
                </a:moveTo>
                <a:lnTo>
                  <a:pt x="1309116" y="47244"/>
                </a:lnTo>
                <a:lnTo>
                  <a:pt x="1310640" y="48768"/>
                </a:lnTo>
                <a:lnTo>
                  <a:pt x="1336548" y="48768"/>
                </a:lnTo>
                <a:lnTo>
                  <a:pt x="1336548" y="51816"/>
                </a:lnTo>
                <a:lnTo>
                  <a:pt x="1336765" y="53340"/>
                </a:lnTo>
                <a:lnTo>
                  <a:pt x="1312163" y="53340"/>
                </a:lnTo>
                <a:lnTo>
                  <a:pt x="1312163" y="56388"/>
                </a:lnTo>
                <a:close/>
              </a:path>
              <a:path w="1338579" h="329564">
                <a:moveTo>
                  <a:pt x="25400" y="56388"/>
                </a:moveTo>
                <a:lnTo>
                  <a:pt x="24384" y="56388"/>
                </a:lnTo>
                <a:lnTo>
                  <a:pt x="25908" y="53340"/>
                </a:lnTo>
                <a:lnTo>
                  <a:pt x="25400" y="56388"/>
                </a:lnTo>
                <a:close/>
              </a:path>
              <a:path w="1338579" h="329564">
                <a:moveTo>
                  <a:pt x="1336765" y="275844"/>
                </a:moveTo>
                <a:lnTo>
                  <a:pt x="1312163" y="275844"/>
                </a:lnTo>
                <a:lnTo>
                  <a:pt x="1312163" y="53340"/>
                </a:lnTo>
                <a:lnTo>
                  <a:pt x="1336765" y="53340"/>
                </a:lnTo>
                <a:lnTo>
                  <a:pt x="1338072" y="62484"/>
                </a:lnTo>
                <a:lnTo>
                  <a:pt x="1338072" y="266700"/>
                </a:lnTo>
                <a:lnTo>
                  <a:pt x="1336765" y="275844"/>
                </a:lnTo>
                <a:close/>
              </a:path>
              <a:path w="1338579" h="329564">
                <a:moveTo>
                  <a:pt x="25908" y="275844"/>
                </a:moveTo>
                <a:lnTo>
                  <a:pt x="24384" y="272796"/>
                </a:lnTo>
                <a:lnTo>
                  <a:pt x="25472" y="272796"/>
                </a:lnTo>
                <a:lnTo>
                  <a:pt x="25908" y="275844"/>
                </a:lnTo>
                <a:close/>
              </a:path>
              <a:path w="1338579" h="329564">
                <a:moveTo>
                  <a:pt x="1309116" y="281940"/>
                </a:moveTo>
                <a:lnTo>
                  <a:pt x="1312163" y="272796"/>
                </a:lnTo>
                <a:lnTo>
                  <a:pt x="1312163" y="275844"/>
                </a:lnTo>
                <a:lnTo>
                  <a:pt x="1336765" y="275844"/>
                </a:lnTo>
                <a:lnTo>
                  <a:pt x="1336548" y="277367"/>
                </a:lnTo>
                <a:lnTo>
                  <a:pt x="1336548" y="280415"/>
                </a:lnTo>
                <a:lnTo>
                  <a:pt x="1310640" y="280415"/>
                </a:lnTo>
                <a:lnTo>
                  <a:pt x="1309116" y="281940"/>
                </a:lnTo>
                <a:close/>
              </a:path>
              <a:path w="1338579" h="329564">
                <a:moveTo>
                  <a:pt x="28346" y="281940"/>
                </a:moveTo>
                <a:lnTo>
                  <a:pt x="27432" y="281940"/>
                </a:lnTo>
                <a:lnTo>
                  <a:pt x="27432" y="280415"/>
                </a:lnTo>
                <a:lnTo>
                  <a:pt x="28346" y="281940"/>
                </a:lnTo>
                <a:close/>
              </a:path>
              <a:path w="1338579" h="329564">
                <a:moveTo>
                  <a:pt x="1306067" y="288036"/>
                </a:moveTo>
                <a:lnTo>
                  <a:pt x="1310640" y="280415"/>
                </a:lnTo>
                <a:lnTo>
                  <a:pt x="1336548" y="280415"/>
                </a:lnTo>
                <a:lnTo>
                  <a:pt x="1334516" y="286512"/>
                </a:lnTo>
                <a:lnTo>
                  <a:pt x="1307592" y="286512"/>
                </a:lnTo>
                <a:lnTo>
                  <a:pt x="1306067" y="288036"/>
                </a:lnTo>
                <a:close/>
              </a:path>
              <a:path w="1338579" h="329564">
                <a:moveTo>
                  <a:pt x="32004" y="288036"/>
                </a:moveTo>
                <a:lnTo>
                  <a:pt x="30480" y="286512"/>
                </a:lnTo>
                <a:lnTo>
                  <a:pt x="31089" y="286512"/>
                </a:lnTo>
                <a:lnTo>
                  <a:pt x="32004" y="288036"/>
                </a:lnTo>
                <a:close/>
              </a:path>
              <a:path w="1338579" h="329564">
                <a:moveTo>
                  <a:pt x="1299972" y="294132"/>
                </a:moveTo>
                <a:lnTo>
                  <a:pt x="1307592" y="286512"/>
                </a:lnTo>
                <a:lnTo>
                  <a:pt x="1334516" y="286512"/>
                </a:lnTo>
                <a:lnTo>
                  <a:pt x="1333500" y="289560"/>
                </a:lnTo>
                <a:lnTo>
                  <a:pt x="1333500" y="291084"/>
                </a:lnTo>
                <a:lnTo>
                  <a:pt x="1331976" y="292608"/>
                </a:lnTo>
                <a:lnTo>
                  <a:pt x="1303020" y="292608"/>
                </a:lnTo>
                <a:lnTo>
                  <a:pt x="1299972" y="294132"/>
                </a:lnTo>
                <a:close/>
              </a:path>
              <a:path w="1338579" h="329564">
                <a:moveTo>
                  <a:pt x="36576" y="294132"/>
                </a:moveTo>
                <a:lnTo>
                  <a:pt x="35052" y="292608"/>
                </a:lnTo>
                <a:lnTo>
                  <a:pt x="35898" y="293285"/>
                </a:lnTo>
                <a:lnTo>
                  <a:pt x="36576" y="294132"/>
                </a:lnTo>
                <a:close/>
              </a:path>
              <a:path w="1338579" h="329564">
                <a:moveTo>
                  <a:pt x="35898" y="293285"/>
                </a:moveTo>
                <a:lnTo>
                  <a:pt x="35052" y="292608"/>
                </a:lnTo>
                <a:lnTo>
                  <a:pt x="35356" y="292608"/>
                </a:lnTo>
                <a:lnTo>
                  <a:pt x="35898" y="293285"/>
                </a:lnTo>
                <a:close/>
              </a:path>
              <a:path w="1338579" h="329564">
                <a:moveTo>
                  <a:pt x="1328318" y="298703"/>
                </a:moveTo>
                <a:lnTo>
                  <a:pt x="1295400" y="298703"/>
                </a:lnTo>
                <a:lnTo>
                  <a:pt x="1303020" y="292608"/>
                </a:lnTo>
                <a:lnTo>
                  <a:pt x="1331976" y="292608"/>
                </a:lnTo>
                <a:lnTo>
                  <a:pt x="1328318" y="298703"/>
                </a:lnTo>
                <a:close/>
              </a:path>
              <a:path w="1338579" h="329564">
                <a:moveTo>
                  <a:pt x="36957" y="294132"/>
                </a:moveTo>
                <a:lnTo>
                  <a:pt x="36576" y="294132"/>
                </a:lnTo>
                <a:lnTo>
                  <a:pt x="35898" y="293285"/>
                </a:lnTo>
                <a:lnTo>
                  <a:pt x="36957" y="294132"/>
                </a:lnTo>
                <a:close/>
              </a:path>
              <a:path w="1338579" h="329564">
                <a:moveTo>
                  <a:pt x="42672" y="298703"/>
                </a:moveTo>
                <a:lnTo>
                  <a:pt x="39624" y="297179"/>
                </a:lnTo>
                <a:lnTo>
                  <a:pt x="40766" y="297179"/>
                </a:lnTo>
                <a:lnTo>
                  <a:pt x="42672" y="298703"/>
                </a:lnTo>
                <a:close/>
              </a:path>
              <a:path w="1338579" h="329564">
                <a:moveTo>
                  <a:pt x="1327404" y="301752"/>
                </a:moveTo>
                <a:lnTo>
                  <a:pt x="1287780" y="301752"/>
                </a:lnTo>
                <a:lnTo>
                  <a:pt x="1290828" y="300227"/>
                </a:lnTo>
                <a:lnTo>
                  <a:pt x="1296924" y="297179"/>
                </a:lnTo>
                <a:lnTo>
                  <a:pt x="1295400" y="298703"/>
                </a:lnTo>
                <a:lnTo>
                  <a:pt x="1328318" y="298703"/>
                </a:lnTo>
                <a:lnTo>
                  <a:pt x="1327404" y="300227"/>
                </a:lnTo>
                <a:lnTo>
                  <a:pt x="1327404" y="301752"/>
                </a:lnTo>
                <a:close/>
              </a:path>
              <a:path w="1338579" h="329564">
                <a:moveTo>
                  <a:pt x="1310640" y="318515"/>
                </a:moveTo>
                <a:lnTo>
                  <a:pt x="25908" y="318515"/>
                </a:lnTo>
                <a:lnTo>
                  <a:pt x="18288" y="312420"/>
                </a:lnTo>
                <a:lnTo>
                  <a:pt x="18288" y="310896"/>
                </a:lnTo>
                <a:lnTo>
                  <a:pt x="16764" y="310896"/>
                </a:lnTo>
                <a:lnTo>
                  <a:pt x="10668" y="303276"/>
                </a:lnTo>
                <a:lnTo>
                  <a:pt x="10668" y="301752"/>
                </a:lnTo>
                <a:lnTo>
                  <a:pt x="48768" y="301752"/>
                </a:lnTo>
                <a:lnTo>
                  <a:pt x="47244" y="300227"/>
                </a:lnTo>
                <a:lnTo>
                  <a:pt x="56388" y="303276"/>
                </a:lnTo>
                <a:lnTo>
                  <a:pt x="53340" y="303276"/>
                </a:lnTo>
                <a:lnTo>
                  <a:pt x="62484" y="304800"/>
                </a:lnTo>
                <a:lnTo>
                  <a:pt x="1324660" y="304800"/>
                </a:lnTo>
                <a:lnTo>
                  <a:pt x="1319784" y="310896"/>
                </a:lnTo>
                <a:lnTo>
                  <a:pt x="1318259" y="312420"/>
                </a:lnTo>
                <a:lnTo>
                  <a:pt x="1310640" y="318515"/>
                </a:lnTo>
                <a:close/>
              </a:path>
              <a:path w="1338579" h="329564">
                <a:moveTo>
                  <a:pt x="1290828" y="300228"/>
                </a:moveTo>
                <a:close/>
              </a:path>
              <a:path w="1338579" h="329564">
                <a:moveTo>
                  <a:pt x="1324660" y="304800"/>
                </a:moveTo>
                <a:lnTo>
                  <a:pt x="1272540" y="304800"/>
                </a:lnTo>
                <a:lnTo>
                  <a:pt x="1283208" y="303276"/>
                </a:lnTo>
                <a:lnTo>
                  <a:pt x="1281684" y="303276"/>
                </a:lnTo>
                <a:lnTo>
                  <a:pt x="1290828" y="300228"/>
                </a:lnTo>
                <a:lnTo>
                  <a:pt x="1287780" y="301752"/>
                </a:lnTo>
                <a:lnTo>
                  <a:pt x="1327404" y="301752"/>
                </a:lnTo>
                <a:lnTo>
                  <a:pt x="1325880" y="303276"/>
                </a:lnTo>
                <a:lnTo>
                  <a:pt x="1324660" y="304800"/>
                </a:lnTo>
                <a:close/>
              </a:path>
              <a:path w="1338579" h="329564">
                <a:moveTo>
                  <a:pt x="1299972" y="324612"/>
                </a:moveTo>
                <a:lnTo>
                  <a:pt x="36576" y="324612"/>
                </a:lnTo>
                <a:lnTo>
                  <a:pt x="28956" y="320040"/>
                </a:lnTo>
                <a:lnTo>
                  <a:pt x="27432" y="318515"/>
                </a:lnTo>
                <a:lnTo>
                  <a:pt x="1309116" y="318515"/>
                </a:lnTo>
                <a:lnTo>
                  <a:pt x="1309116" y="320040"/>
                </a:lnTo>
                <a:lnTo>
                  <a:pt x="1299972" y="324612"/>
                </a:lnTo>
                <a:close/>
              </a:path>
              <a:path w="1338579" h="329564">
                <a:moveTo>
                  <a:pt x="1286255" y="329184"/>
                </a:moveTo>
                <a:lnTo>
                  <a:pt x="50292" y="329184"/>
                </a:lnTo>
                <a:lnTo>
                  <a:pt x="50292" y="327660"/>
                </a:lnTo>
                <a:lnTo>
                  <a:pt x="48768" y="327660"/>
                </a:lnTo>
                <a:lnTo>
                  <a:pt x="39624" y="324612"/>
                </a:lnTo>
                <a:lnTo>
                  <a:pt x="1298448" y="324612"/>
                </a:lnTo>
                <a:lnTo>
                  <a:pt x="1287780" y="327660"/>
                </a:lnTo>
                <a:lnTo>
                  <a:pt x="1286255" y="32918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49467" y="3086100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5908"/>
                </a:lnTo>
                <a:lnTo>
                  <a:pt x="64008" y="25908"/>
                </a:lnTo>
                <a:lnTo>
                  <a:pt x="64008" y="51816"/>
                </a:lnTo>
                <a:lnTo>
                  <a:pt x="76200" y="51816"/>
                </a:lnTo>
                <a:lnTo>
                  <a:pt x="76200" y="76200"/>
                </a:lnTo>
                <a:close/>
              </a:path>
              <a:path w="1485900" h="76200">
                <a:moveTo>
                  <a:pt x="76200" y="51816"/>
                </a:moveTo>
                <a:lnTo>
                  <a:pt x="64008" y="51816"/>
                </a:lnTo>
                <a:lnTo>
                  <a:pt x="64008" y="25908"/>
                </a:lnTo>
                <a:lnTo>
                  <a:pt x="76200" y="25908"/>
                </a:lnTo>
                <a:lnTo>
                  <a:pt x="76200" y="51816"/>
                </a:lnTo>
                <a:close/>
              </a:path>
              <a:path w="1485900" h="76200">
                <a:moveTo>
                  <a:pt x="1485900" y="51816"/>
                </a:moveTo>
                <a:lnTo>
                  <a:pt x="76200" y="51816"/>
                </a:lnTo>
                <a:lnTo>
                  <a:pt x="76200" y="25908"/>
                </a:lnTo>
                <a:lnTo>
                  <a:pt x="1485900" y="25908"/>
                </a:lnTo>
                <a:lnTo>
                  <a:pt x="1485900" y="5181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81300" y="3086100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09700" y="76200"/>
                </a:moveTo>
                <a:lnTo>
                  <a:pt x="1409700" y="0"/>
                </a:lnTo>
                <a:lnTo>
                  <a:pt x="1461516" y="25908"/>
                </a:lnTo>
                <a:lnTo>
                  <a:pt x="1423416" y="25908"/>
                </a:lnTo>
                <a:lnTo>
                  <a:pt x="1423416" y="51816"/>
                </a:lnTo>
                <a:lnTo>
                  <a:pt x="1458468" y="51816"/>
                </a:lnTo>
                <a:lnTo>
                  <a:pt x="1409700" y="76200"/>
                </a:lnTo>
                <a:close/>
              </a:path>
              <a:path w="1485900" h="76200">
                <a:moveTo>
                  <a:pt x="1409700" y="51816"/>
                </a:moveTo>
                <a:lnTo>
                  <a:pt x="0" y="51816"/>
                </a:lnTo>
                <a:lnTo>
                  <a:pt x="0" y="25908"/>
                </a:lnTo>
                <a:lnTo>
                  <a:pt x="1409700" y="25908"/>
                </a:lnTo>
                <a:lnTo>
                  <a:pt x="1409700" y="51816"/>
                </a:lnTo>
                <a:close/>
              </a:path>
              <a:path w="1485900" h="76200">
                <a:moveTo>
                  <a:pt x="1458468" y="51816"/>
                </a:moveTo>
                <a:lnTo>
                  <a:pt x="1423416" y="51816"/>
                </a:lnTo>
                <a:lnTo>
                  <a:pt x="1423416" y="25908"/>
                </a:lnTo>
                <a:lnTo>
                  <a:pt x="1461516" y="25908"/>
                </a:lnTo>
                <a:lnTo>
                  <a:pt x="1485900" y="38100"/>
                </a:lnTo>
                <a:lnTo>
                  <a:pt x="1458468" y="51816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85488" y="2950464"/>
            <a:ext cx="1358265" cy="330835"/>
          </a:xfrm>
          <a:custGeom>
            <a:avLst/>
            <a:gdLst/>
            <a:ahLst/>
            <a:cxnLst/>
            <a:rect l="l" t="t" r="r" b="b"/>
            <a:pathLst>
              <a:path w="1358264" h="330835">
                <a:moveTo>
                  <a:pt x="1306067" y="1524"/>
                </a:moveTo>
                <a:lnTo>
                  <a:pt x="51816" y="1524"/>
                </a:lnTo>
                <a:lnTo>
                  <a:pt x="62484" y="0"/>
                </a:lnTo>
                <a:lnTo>
                  <a:pt x="1295400" y="0"/>
                </a:lnTo>
                <a:lnTo>
                  <a:pt x="1306067" y="1524"/>
                </a:lnTo>
                <a:close/>
              </a:path>
              <a:path w="1358264" h="330835">
                <a:moveTo>
                  <a:pt x="1318259" y="4572"/>
                </a:moveTo>
                <a:lnTo>
                  <a:pt x="39624" y="4572"/>
                </a:lnTo>
                <a:lnTo>
                  <a:pt x="50292" y="1524"/>
                </a:lnTo>
                <a:lnTo>
                  <a:pt x="1309116" y="1524"/>
                </a:lnTo>
                <a:lnTo>
                  <a:pt x="1318259" y="4572"/>
                </a:lnTo>
                <a:close/>
              </a:path>
              <a:path w="1358264" h="330835">
                <a:moveTo>
                  <a:pt x="1328928" y="10668"/>
                </a:moveTo>
                <a:lnTo>
                  <a:pt x="28956" y="10668"/>
                </a:lnTo>
                <a:lnTo>
                  <a:pt x="38100" y="6096"/>
                </a:lnTo>
                <a:lnTo>
                  <a:pt x="38100" y="4572"/>
                </a:lnTo>
                <a:lnTo>
                  <a:pt x="1319784" y="4572"/>
                </a:lnTo>
                <a:lnTo>
                  <a:pt x="1319784" y="6096"/>
                </a:lnTo>
                <a:lnTo>
                  <a:pt x="1328928" y="10668"/>
                </a:lnTo>
                <a:close/>
              </a:path>
              <a:path w="1358264" h="330835">
                <a:moveTo>
                  <a:pt x="1338072" y="18288"/>
                </a:moveTo>
                <a:lnTo>
                  <a:pt x="19812" y="18288"/>
                </a:lnTo>
                <a:lnTo>
                  <a:pt x="27432" y="10668"/>
                </a:lnTo>
                <a:lnTo>
                  <a:pt x="1330451" y="10668"/>
                </a:lnTo>
                <a:lnTo>
                  <a:pt x="1338072" y="18288"/>
                </a:lnTo>
                <a:close/>
              </a:path>
              <a:path w="1358264" h="330835">
                <a:moveTo>
                  <a:pt x="47244" y="28956"/>
                </a:moveTo>
                <a:lnTo>
                  <a:pt x="50292" y="27432"/>
                </a:lnTo>
                <a:lnTo>
                  <a:pt x="12192" y="27432"/>
                </a:lnTo>
                <a:lnTo>
                  <a:pt x="18288" y="19812"/>
                </a:lnTo>
                <a:lnTo>
                  <a:pt x="18288" y="18288"/>
                </a:lnTo>
                <a:lnTo>
                  <a:pt x="1339596" y="18288"/>
                </a:lnTo>
                <a:lnTo>
                  <a:pt x="1339596" y="19812"/>
                </a:lnTo>
                <a:lnTo>
                  <a:pt x="1345692" y="25908"/>
                </a:lnTo>
                <a:lnTo>
                  <a:pt x="57912" y="25908"/>
                </a:lnTo>
                <a:lnTo>
                  <a:pt x="47244" y="28956"/>
                </a:lnTo>
                <a:close/>
              </a:path>
              <a:path w="1358264" h="330835">
                <a:moveTo>
                  <a:pt x="1310639" y="28955"/>
                </a:moveTo>
                <a:lnTo>
                  <a:pt x="1301496" y="25908"/>
                </a:lnTo>
                <a:lnTo>
                  <a:pt x="1345692" y="25908"/>
                </a:lnTo>
                <a:lnTo>
                  <a:pt x="1347216" y="27432"/>
                </a:lnTo>
                <a:lnTo>
                  <a:pt x="1307592" y="27432"/>
                </a:lnTo>
                <a:lnTo>
                  <a:pt x="1310639" y="28955"/>
                </a:lnTo>
                <a:close/>
              </a:path>
              <a:path w="1358264" h="330835">
                <a:moveTo>
                  <a:pt x="1319784" y="324612"/>
                </a:moveTo>
                <a:lnTo>
                  <a:pt x="38100" y="324612"/>
                </a:lnTo>
                <a:lnTo>
                  <a:pt x="28956" y="320040"/>
                </a:lnTo>
                <a:lnTo>
                  <a:pt x="27432" y="318515"/>
                </a:lnTo>
                <a:lnTo>
                  <a:pt x="19812" y="312420"/>
                </a:lnTo>
                <a:lnTo>
                  <a:pt x="18288" y="310896"/>
                </a:lnTo>
                <a:lnTo>
                  <a:pt x="12192" y="303276"/>
                </a:lnTo>
                <a:lnTo>
                  <a:pt x="10668" y="301751"/>
                </a:lnTo>
                <a:lnTo>
                  <a:pt x="6096" y="292608"/>
                </a:lnTo>
                <a:lnTo>
                  <a:pt x="6096" y="291084"/>
                </a:lnTo>
                <a:lnTo>
                  <a:pt x="4572" y="291084"/>
                </a:lnTo>
                <a:lnTo>
                  <a:pt x="4572" y="289560"/>
                </a:lnTo>
                <a:lnTo>
                  <a:pt x="1524" y="280415"/>
                </a:lnTo>
                <a:lnTo>
                  <a:pt x="1524" y="278891"/>
                </a:lnTo>
                <a:lnTo>
                  <a:pt x="0" y="268224"/>
                </a:lnTo>
                <a:lnTo>
                  <a:pt x="0" y="64008"/>
                </a:lnTo>
                <a:lnTo>
                  <a:pt x="1524" y="51816"/>
                </a:lnTo>
                <a:lnTo>
                  <a:pt x="1524" y="48768"/>
                </a:lnTo>
                <a:lnTo>
                  <a:pt x="4572" y="39624"/>
                </a:lnTo>
                <a:lnTo>
                  <a:pt x="6096" y="38100"/>
                </a:lnTo>
                <a:lnTo>
                  <a:pt x="10668" y="28956"/>
                </a:lnTo>
                <a:lnTo>
                  <a:pt x="10668" y="27432"/>
                </a:lnTo>
                <a:lnTo>
                  <a:pt x="50292" y="27432"/>
                </a:lnTo>
                <a:lnTo>
                  <a:pt x="44196" y="30480"/>
                </a:lnTo>
                <a:lnTo>
                  <a:pt x="42672" y="30480"/>
                </a:lnTo>
                <a:lnTo>
                  <a:pt x="36576" y="36576"/>
                </a:lnTo>
                <a:lnTo>
                  <a:pt x="36880" y="36576"/>
                </a:lnTo>
                <a:lnTo>
                  <a:pt x="32004" y="42672"/>
                </a:lnTo>
                <a:lnTo>
                  <a:pt x="32512" y="42672"/>
                </a:lnTo>
                <a:lnTo>
                  <a:pt x="29464" y="47244"/>
                </a:lnTo>
                <a:lnTo>
                  <a:pt x="28955" y="47244"/>
                </a:lnTo>
                <a:lnTo>
                  <a:pt x="27432" y="50292"/>
                </a:lnTo>
                <a:lnTo>
                  <a:pt x="27940" y="50292"/>
                </a:lnTo>
                <a:lnTo>
                  <a:pt x="26416" y="54864"/>
                </a:lnTo>
                <a:lnTo>
                  <a:pt x="25908" y="54864"/>
                </a:lnTo>
                <a:lnTo>
                  <a:pt x="25908" y="275844"/>
                </a:lnTo>
                <a:lnTo>
                  <a:pt x="26924" y="275844"/>
                </a:lnTo>
                <a:lnTo>
                  <a:pt x="28448" y="280415"/>
                </a:lnTo>
                <a:lnTo>
                  <a:pt x="27432" y="280415"/>
                </a:lnTo>
                <a:lnTo>
                  <a:pt x="33528" y="289560"/>
                </a:lnTo>
                <a:lnTo>
                  <a:pt x="34442" y="289560"/>
                </a:lnTo>
                <a:lnTo>
                  <a:pt x="36880" y="292608"/>
                </a:lnTo>
                <a:lnTo>
                  <a:pt x="36576" y="292608"/>
                </a:lnTo>
                <a:lnTo>
                  <a:pt x="41148" y="297180"/>
                </a:lnTo>
                <a:lnTo>
                  <a:pt x="42672" y="298703"/>
                </a:lnTo>
                <a:lnTo>
                  <a:pt x="44195" y="298703"/>
                </a:lnTo>
                <a:lnTo>
                  <a:pt x="50292" y="301751"/>
                </a:lnTo>
                <a:lnTo>
                  <a:pt x="47244" y="301751"/>
                </a:lnTo>
                <a:lnTo>
                  <a:pt x="57912" y="304800"/>
                </a:lnTo>
                <a:lnTo>
                  <a:pt x="1345692" y="304800"/>
                </a:lnTo>
                <a:lnTo>
                  <a:pt x="1339596" y="310896"/>
                </a:lnTo>
                <a:lnTo>
                  <a:pt x="1339596" y="312420"/>
                </a:lnTo>
                <a:lnTo>
                  <a:pt x="1338072" y="312420"/>
                </a:lnTo>
                <a:lnTo>
                  <a:pt x="1330451" y="318515"/>
                </a:lnTo>
                <a:lnTo>
                  <a:pt x="1330451" y="320040"/>
                </a:lnTo>
                <a:lnTo>
                  <a:pt x="1328928" y="320040"/>
                </a:lnTo>
                <a:lnTo>
                  <a:pt x="1319784" y="324612"/>
                </a:lnTo>
                <a:close/>
              </a:path>
              <a:path w="1358264" h="330835">
                <a:moveTo>
                  <a:pt x="1347216" y="28956"/>
                </a:moveTo>
                <a:lnTo>
                  <a:pt x="1310640" y="28955"/>
                </a:lnTo>
                <a:lnTo>
                  <a:pt x="1307592" y="27432"/>
                </a:lnTo>
                <a:lnTo>
                  <a:pt x="1347216" y="27432"/>
                </a:lnTo>
                <a:lnTo>
                  <a:pt x="1347216" y="28956"/>
                </a:lnTo>
                <a:close/>
              </a:path>
              <a:path w="1358264" h="330835">
                <a:moveTo>
                  <a:pt x="1316736" y="32004"/>
                </a:moveTo>
                <a:lnTo>
                  <a:pt x="1310639" y="28955"/>
                </a:lnTo>
                <a:lnTo>
                  <a:pt x="1347216" y="28956"/>
                </a:lnTo>
                <a:lnTo>
                  <a:pt x="1348232" y="30480"/>
                </a:lnTo>
                <a:lnTo>
                  <a:pt x="1315212" y="30480"/>
                </a:lnTo>
                <a:lnTo>
                  <a:pt x="1316736" y="32004"/>
                </a:lnTo>
                <a:close/>
              </a:path>
              <a:path w="1358264" h="330835">
                <a:moveTo>
                  <a:pt x="41148" y="32004"/>
                </a:moveTo>
                <a:lnTo>
                  <a:pt x="42672" y="30480"/>
                </a:lnTo>
                <a:lnTo>
                  <a:pt x="44196" y="30480"/>
                </a:lnTo>
                <a:lnTo>
                  <a:pt x="41148" y="32004"/>
                </a:lnTo>
                <a:close/>
              </a:path>
              <a:path w="1358264" h="330835">
                <a:moveTo>
                  <a:pt x="1321985" y="35898"/>
                </a:moveTo>
                <a:lnTo>
                  <a:pt x="1315212" y="30480"/>
                </a:lnTo>
                <a:lnTo>
                  <a:pt x="1348232" y="30480"/>
                </a:lnTo>
                <a:lnTo>
                  <a:pt x="1351280" y="35052"/>
                </a:lnTo>
                <a:lnTo>
                  <a:pt x="1321308" y="35052"/>
                </a:lnTo>
                <a:lnTo>
                  <a:pt x="1321985" y="35898"/>
                </a:lnTo>
                <a:close/>
              </a:path>
              <a:path w="1358264" h="330835">
                <a:moveTo>
                  <a:pt x="36880" y="36576"/>
                </a:moveTo>
                <a:lnTo>
                  <a:pt x="36576" y="36576"/>
                </a:lnTo>
                <a:lnTo>
                  <a:pt x="38100" y="35052"/>
                </a:lnTo>
                <a:lnTo>
                  <a:pt x="36880" y="36576"/>
                </a:lnTo>
                <a:close/>
              </a:path>
              <a:path w="1358264" h="330835">
                <a:moveTo>
                  <a:pt x="1322832" y="36576"/>
                </a:moveTo>
                <a:lnTo>
                  <a:pt x="1321985" y="35898"/>
                </a:lnTo>
                <a:lnTo>
                  <a:pt x="1321308" y="35052"/>
                </a:lnTo>
                <a:lnTo>
                  <a:pt x="1322832" y="36576"/>
                </a:lnTo>
                <a:close/>
              </a:path>
              <a:path w="1358264" h="330835">
                <a:moveTo>
                  <a:pt x="1352296" y="36576"/>
                </a:moveTo>
                <a:lnTo>
                  <a:pt x="1322832" y="36576"/>
                </a:lnTo>
                <a:lnTo>
                  <a:pt x="1321308" y="35052"/>
                </a:lnTo>
                <a:lnTo>
                  <a:pt x="1351280" y="35052"/>
                </a:lnTo>
                <a:lnTo>
                  <a:pt x="1352296" y="36576"/>
                </a:lnTo>
                <a:close/>
              </a:path>
              <a:path w="1358264" h="330835">
                <a:moveTo>
                  <a:pt x="1354328" y="42672"/>
                </a:moveTo>
                <a:lnTo>
                  <a:pt x="1327404" y="42672"/>
                </a:lnTo>
                <a:lnTo>
                  <a:pt x="1321985" y="35898"/>
                </a:lnTo>
                <a:lnTo>
                  <a:pt x="1322832" y="36576"/>
                </a:lnTo>
                <a:lnTo>
                  <a:pt x="1352296" y="36576"/>
                </a:lnTo>
                <a:lnTo>
                  <a:pt x="1353312" y="38100"/>
                </a:lnTo>
                <a:lnTo>
                  <a:pt x="1353312" y="39624"/>
                </a:lnTo>
                <a:lnTo>
                  <a:pt x="1354328" y="42672"/>
                </a:lnTo>
                <a:close/>
              </a:path>
              <a:path w="1358264" h="330835">
                <a:moveTo>
                  <a:pt x="32512" y="42672"/>
                </a:moveTo>
                <a:lnTo>
                  <a:pt x="32004" y="42672"/>
                </a:lnTo>
                <a:lnTo>
                  <a:pt x="33528" y="41148"/>
                </a:lnTo>
                <a:lnTo>
                  <a:pt x="32512" y="42672"/>
                </a:lnTo>
                <a:close/>
              </a:path>
              <a:path w="1358264" h="330835">
                <a:moveTo>
                  <a:pt x="1356359" y="50292"/>
                </a:moveTo>
                <a:lnTo>
                  <a:pt x="1330451" y="50292"/>
                </a:lnTo>
                <a:lnTo>
                  <a:pt x="1325880" y="41148"/>
                </a:lnTo>
                <a:lnTo>
                  <a:pt x="1327404" y="42672"/>
                </a:lnTo>
                <a:lnTo>
                  <a:pt x="1354328" y="42672"/>
                </a:lnTo>
                <a:lnTo>
                  <a:pt x="1356359" y="48768"/>
                </a:lnTo>
                <a:lnTo>
                  <a:pt x="1356359" y="50292"/>
                </a:lnTo>
                <a:close/>
              </a:path>
              <a:path w="1358264" h="330835">
                <a:moveTo>
                  <a:pt x="27432" y="50292"/>
                </a:moveTo>
                <a:lnTo>
                  <a:pt x="28956" y="47244"/>
                </a:lnTo>
                <a:lnTo>
                  <a:pt x="28448" y="48768"/>
                </a:lnTo>
                <a:lnTo>
                  <a:pt x="27432" y="50292"/>
                </a:lnTo>
                <a:close/>
              </a:path>
              <a:path w="1358264" h="330835">
                <a:moveTo>
                  <a:pt x="28448" y="48768"/>
                </a:moveTo>
                <a:lnTo>
                  <a:pt x="28956" y="47244"/>
                </a:lnTo>
                <a:lnTo>
                  <a:pt x="29464" y="47244"/>
                </a:lnTo>
                <a:lnTo>
                  <a:pt x="28448" y="48768"/>
                </a:lnTo>
                <a:close/>
              </a:path>
              <a:path w="1358264" h="330835">
                <a:moveTo>
                  <a:pt x="1331976" y="56388"/>
                </a:moveTo>
                <a:lnTo>
                  <a:pt x="1328928" y="47244"/>
                </a:lnTo>
                <a:lnTo>
                  <a:pt x="1330451" y="50292"/>
                </a:lnTo>
                <a:lnTo>
                  <a:pt x="1356359" y="50292"/>
                </a:lnTo>
                <a:lnTo>
                  <a:pt x="1356359" y="51816"/>
                </a:lnTo>
                <a:lnTo>
                  <a:pt x="1356795" y="54864"/>
                </a:lnTo>
                <a:lnTo>
                  <a:pt x="1331976" y="54864"/>
                </a:lnTo>
                <a:lnTo>
                  <a:pt x="1331976" y="56388"/>
                </a:lnTo>
                <a:close/>
              </a:path>
              <a:path w="1358264" h="330835">
                <a:moveTo>
                  <a:pt x="27940" y="50292"/>
                </a:moveTo>
                <a:lnTo>
                  <a:pt x="27432" y="50292"/>
                </a:lnTo>
                <a:lnTo>
                  <a:pt x="28448" y="48768"/>
                </a:lnTo>
                <a:lnTo>
                  <a:pt x="27940" y="50292"/>
                </a:lnTo>
                <a:close/>
              </a:path>
              <a:path w="1358264" h="330835">
                <a:moveTo>
                  <a:pt x="25908" y="56388"/>
                </a:moveTo>
                <a:lnTo>
                  <a:pt x="25908" y="54864"/>
                </a:lnTo>
                <a:lnTo>
                  <a:pt x="26416" y="54864"/>
                </a:lnTo>
                <a:lnTo>
                  <a:pt x="25908" y="56388"/>
                </a:lnTo>
                <a:close/>
              </a:path>
              <a:path w="1358264" h="330835">
                <a:moveTo>
                  <a:pt x="1356740" y="275844"/>
                </a:moveTo>
                <a:lnTo>
                  <a:pt x="1331976" y="275844"/>
                </a:lnTo>
                <a:lnTo>
                  <a:pt x="1331987" y="265176"/>
                </a:lnTo>
                <a:lnTo>
                  <a:pt x="1333500" y="64008"/>
                </a:lnTo>
                <a:lnTo>
                  <a:pt x="1331976" y="54864"/>
                </a:lnTo>
                <a:lnTo>
                  <a:pt x="1356795" y="54864"/>
                </a:lnTo>
                <a:lnTo>
                  <a:pt x="1357884" y="62484"/>
                </a:lnTo>
                <a:lnTo>
                  <a:pt x="1357884" y="266700"/>
                </a:lnTo>
                <a:lnTo>
                  <a:pt x="1356740" y="275844"/>
                </a:lnTo>
                <a:close/>
              </a:path>
              <a:path w="1358264" h="330835">
                <a:moveTo>
                  <a:pt x="26924" y="275844"/>
                </a:moveTo>
                <a:lnTo>
                  <a:pt x="25908" y="275844"/>
                </a:lnTo>
                <a:lnTo>
                  <a:pt x="25908" y="272796"/>
                </a:lnTo>
                <a:lnTo>
                  <a:pt x="26924" y="275844"/>
                </a:lnTo>
                <a:close/>
              </a:path>
              <a:path w="1358264" h="330835">
                <a:moveTo>
                  <a:pt x="1328928" y="281939"/>
                </a:moveTo>
                <a:lnTo>
                  <a:pt x="1331976" y="272796"/>
                </a:lnTo>
                <a:lnTo>
                  <a:pt x="1331976" y="275844"/>
                </a:lnTo>
                <a:lnTo>
                  <a:pt x="1356740" y="275844"/>
                </a:lnTo>
                <a:lnTo>
                  <a:pt x="1356359" y="278891"/>
                </a:lnTo>
                <a:lnTo>
                  <a:pt x="1356359" y="280415"/>
                </a:lnTo>
                <a:lnTo>
                  <a:pt x="1330451" y="280415"/>
                </a:lnTo>
                <a:lnTo>
                  <a:pt x="1328928" y="281939"/>
                </a:lnTo>
                <a:close/>
              </a:path>
              <a:path w="1358264" h="330835">
                <a:moveTo>
                  <a:pt x="28956" y="281939"/>
                </a:moveTo>
                <a:lnTo>
                  <a:pt x="27432" y="280415"/>
                </a:lnTo>
                <a:lnTo>
                  <a:pt x="28448" y="280415"/>
                </a:lnTo>
                <a:lnTo>
                  <a:pt x="28956" y="281939"/>
                </a:lnTo>
                <a:close/>
              </a:path>
              <a:path w="1358264" h="330835">
                <a:moveTo>
                  <a:pt x="1353312" y="289560"/>
                </a:moveTo>
                <a:lnTo>
                  <a:pt x="1325880" y="289560"/>
                </a:lnTo>
                <a:lnTo>
                  <a:pt x="1327404" y="286512"/>
                </a:lnTo>
                <a:lnTo>
                  <a:pt x="1330451" y="280415"/>
                </a:lnTo>
                <a:lnTo>
                  <a:pt x="1356359" y="280415"/>
                </a:lnTo>
                <a:lnTo>
                  <a:pt x="1353312" y="289560"/>
                </a:lnTo>
                <a:close/>
              </a:path>
              <a:path w="1358264" h="330835">
                <a:moveTo>
                  <a:pt x="34442" y="289560"/>
                </a:moveTo>
                <a:lnTo>
                  <a:pt x="33528" y="289560"/>
                </a:lnTo>
                <a:lnTo>
                  <a:pt x="32004" y="286512"/>
                </a:lnTo>
                <a:lnTo>
                  <a:pt x="34442" y="289560"/>
                </a:lnTo>
                <a:close/>
              </a:path>
              <a:path w="1358264" h="330835">
                <a:moveTo>
                  <a:pt x="1327403" y="286512"/>
                </a:moveTo>
                <a:close/>
              </a:path>
              <a:path w="1358264" h="330835">
                <a:moveTo>
                  <a:pt x="1321985" y="293285"/>
                </a:moveTo>
                <a:lnTo>
                  <a:pt x="1327403" y="286512"/>
                </a:lnTo>
                <a:lnTo>
                  <a:pt x="1325880" y="289560"/>
                </a:lnTo>
                <a:lnTo>
                  <a:pt x="1353312" y="289560"/>
                </a:lnTo>
                <a:lnTo>
                  <a:pt x="1353312" y="292608"/>
                </a:lnTo>
                <a:lnTo>
                  <a:pt x="1322832" y="292608"/>
                </a:lnTo>
                <a:lnTo>
                  <a:pt x="1321985" y="293285"/>
                </a:lnTo>
                <a:close/>
              </a:path>
              <a:path w="1358264" h="330835">
                <a:moveTo>
                  <a:pt x="38099" y="294131"/>
                </a:moveTo>
                <a:lnTo>
                  <a:pt x="36576" y="292608"/>
                </a:lnTo>
                <a:lnTo>
                  <a:pt x="36880" y="292608"/>
                </a:lnTo>
                <a:lnTo>
                  <a:pt x="38099" y="294131"/>
                </a:lnTo>
                <a:close/>
              </a:path>
              <a:path w="1358264" h="330835">
                <a:moveTo>
                  <a:pt x="1321308" y="294132"/>
                </a:moveTo>
                <a:lnTo>
                  <a:pt x="1321985" y="293285"/>
                </a:lnTo>
                <a:lnTo>
                  <a:pt x="1322832" y="292608"/>
                </a:lnTo>
                <a:lnTo>
                  <a:pt x="1321308" y="294132"/>
                </a:lnTo>
                <a:close/>
              </a:path>
              <a:path w="1358264" h="330835">
                <a:moveTo>
                  <a:pt x="1352296" y="294132"/>
                </a:moveTo>
                <a:lnTo>
                  <a:pt x="1321308" y="294132"/>
                </a:lnTo>
                <a:lnTo>
                  <a:pt x="1322832" y="292608"/>
                </a:lnTo>
                <a:lnTo>
                  <a:pt x="1353312" y="292608"/>
                </a:lnTo>
                <a:lnTo>
                  <a:pt x="1352296" y="294132"/>
                </a:lnTo>
                <a:close/>
              </a:path>
              <a:path w="1358264" h="330835">
                <a:moveTo>
                  <a:pt x="1349248" y="298703"/>
                </a:moveTo>
                <a:lnTo>
                  <a:pt x="1315212" y="298703"/>
                </a:lnTo>
                <a:lnTo>
                  <a:pt x="1321985" y="293285"/>
                </a:lnTo>
                <a:lnTo>
                  <a:pt x="1321308" y="294132"/>
                </a:lnTo>
                <a:lnTo>
                  <a:pt x="1352296" y="294132"/>
                </a:lnTo>
                <a:lnTo>
                  <a:pt x="1349248" y="298703"/>
                </a:lnTo>
                <a:close/>
              </a:path>
              <a:path w="1358264" h="330835">
                <a:moveTo>
                  <a:pt x="1345692" y="304800"/>
                </a:moveTo>
                <a:lnTo>
                  <a:pt x="1301496" y="304800"/>
                </a:lnTo>
                <a:lnTo>
                  <a:pt x="1310640" y="301751"/>
                </a:lnTo>
                <a:lnTo>
                  <a:pt x="1307592" y="301751"/>
                </a:lnTo>
                <a:lnTo>
                  <a:pt x="1316736" y="297180"/>
                </a:lnTo>
                <a:lnTo>
                  <a:pt x="1315212" y="298703"/>
                </a:lnTo>
                <a:lnTo>
                  <a:pt x="1349248" y="298703"/>
                </a:lnTo>
                <a:lnTo>
                  <a:pt x="1347216" y="301751"/>
                </a:lnTo>
                <a:lnTo>
                  <a:pt x="1347216" y="303276"/>
                </a:lnTo>
                <a:lnTo>
                  <a:pt x="1345692" y="304800"/>
                </a:lnTo>
                <a:close/>
              </a:path>
              <a:path w="1358264" h="330835">
                <a:moveTo>
                  <a:pt x="44195" y="298703"/>
                </a:moveTo>
                <a:lnTo>
                  <a:pt x="42672" y="298703"/>
                </a:lnTo>
                <a:lnTo>
                  <a:pt x="41148" y="297180"/>
                </a:lnTo>
                <a:lnTo>
                  <a:pt x="44195" y="298703"/>
                </a:lnTo>
                <a:close/>
              </a:path>
              <a:path w="1358264" h="330835">
                <a:moveTo>
                  <a:pt x="64008" y="304800"/>
                </a:moveTo>
                <a:lnTo>
                  <a:pt x="57912" y="304800"/>
                </a:lnTo>
                <a:lnTo>
                  <a:pt x="54864" y="303276"/>
                </a:lnTo>
                <a:lnTo>
                  <a:pt x="64008" y="304800"/>
                </a:lnTo>
                <a:close/>
              </a:path>
              <a:path w="1358264" h="330835">
                <a:moveTo>
                  <a:pt x="1301496" y="304800"/>
                </a:moveTo>
                <a:lnTo>
                  <a:pt x="1293876" y="304800"/>
                </a:lnTo>
                <a:lnTo>
                  <a:pt x="1303020" y="303276"/>
                </a:lnTo>
                <a:lnTo>
                  <a:pt x="1301496" y="304800"/>
                </a:lnTo>
                <a:close/>
              </a:path>
              <a:path w="1358264" h="330835">
                <a:moveTo>
                  <a:pt x="1307592" y="329184"/>
                </a:moveTo>
                <a:lnTo>
                  <a:pt x="50292" y="329184"/>
                </a:lnTo>
                <a:lnTo>
                  <a:pt x="50292" y="327660"/>
                </a:lnTo>
                <a:lnTo>
                  <a:pt x="39624" y="326136"/>
                </a:lnTo>
                <a:lnTo>
                  <a:pt x="39624" y="324612"/>
                </a:lnTo>
                <a:lnTo>
                  <a:pt x="1318259" y="324612"/>
                </a:lnTo>
                <a:lnTo>
                  <a:pt x="1318259" y="326136"/>
                </a:lnTo>
                <a:lnTo>
                  <a:pt x="1309116" y="327660"/>
                </a:lnTo>
                <a:lnTo>
                  <a:pt x="1307592" y="329184"/>
                </a:lnTo>
                <a:close/>
              </a:path>
              <a:path w="1358264" h="330835">
                <a:moveTo>
                  <a:pt x="1295400" y="330708"/>
                </a:moveTo>
                <a:lnTo>
                  <a:pt x="64008" y="330708"/>
                </a:lnTo>
                <a:lnTo>
                  <a:pt x="51816" y="329184"/>
                </a:lnTo>
                <a:lnTo>
                  <a:pt x="1306067" y="329184"/>
                </a:lnTo>
                <a:lnTo>
                  <a:pt x="1295400" y="33070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87011" y="3322319"/>
            <a:ext cx="1358265" cy="329565"/>
          </a:xfrm>
          <a:custGeom>
            <a:avLst/>
            <a:gdLst/>
            <a:ahLst/>
            <a:cxnLst/>
            <a:rect l="l" t="t" r="r" b="b"/>
            <a:pathLst>
              <a:path w="1358264" h="329564">
                <a:moveTo>
                  <a:pt x="1318259" y="4572"/>
                </a:moveTo>
                <a:lnTo>
                  <a:pt x="39624" y="4572"/>
                </a:lnTo>
                <a:lnTo>
                  <a:pt x="48768" y="1524"/>
                </a:lnTo>
                <a:lnTo>
                  <a:pt x="50292" y="1524"/>
                </a:lnTo>
                <a:lnTo>
                  <a:pt x="51816" y="0"/>
                </a:lnTo>
                <a:lnTo>
                  <a:pt x="1306067" y="0"/>
                </a:lnTo>
                <a:lnTo>
                  <a:pt x="1307592" y="1524"/>
                </a:lnTo>
                <a:lnTo>
                  <a:pt x="1318259" y="4572"/>
                </a:lnTo>
                <a:close/>
              </a:path>
              <a:path w="1358264" h="329564">
                <a:moveTo>
                  <a:pt x="1328928" y="10668"/>
                </a:moveTo>
                <a:lnTo>
                  <a:pt x="28956" y="10668"/>
                </a:lnTo>
                <a:lnTo>
                  <a:pt x="28956" y="9144"/>
                </a:lnTo>
                <a:lnTo>
                  <a:pt x="38100" y="4572"/>
                </a:lnTo>
                <a:lnTo>
                  <a:pt x="1319784" y="4572"/>
                </a:lnTo>
                <a:lnTo>
                  <a:pt x="1328928" y="9144"/>
                </a:lnTo>
                <a:lnTo>
                  <a:pt x="1328928" y="10668"/>
                </a:lnTo>
                <a:close/>
              </a:path>
              <a:path w="1358264" h="329564">
                <a:moveTo>
                  <a:pt x="1330451" y="318515"/>
                </a:moveTo>
                <a:lnTo>
                  <a:pt x="27432" y="318515"/>
                </a:lnTo>
                <a:lnTo>
                  <a:pt x="19812" y="312420"/>
                </a:lnTo>
                <a:lnTo>
                  <a:pt x="18288" y="310896"/>
                </a:lnTo>
                <a:lnTo>
                  <a:pt x="12192" y="303276"/>
                </a:lnTo>
                <a:lnTo>
                  <a:pt x="10668" y="301752"/>
                </a:lnTo>
                <a:lnTo>
                  <a:pt x="10668" y="300227"/>
                </a:lnTo>
                <a:lnTo>
                  <a:pt x="6096" y="292608"/>
                </a:lnTo>
                <a:lnTo>
                  <a:pt x="4572" y="291084"/>
                </a:lnTo>
                <a:lnTo>
                  <a:pt x="4572" y="289560"/>
                </a:lnTo>
                <a:lnTo>
                  <a:pt x="1524" y="280415"/>
                </a:lnTo>
                <a:lnTo>
                  <a:pt x="1524" y="277367"/>
                </a:lnTo>
                <a:lnTo>
                  <a:pt x="0" y="268224"/>
                </a:lnTo>
                <a:lnTo>
                  <a:pt x="0" y="62484"/>
                </a:lnTo>
                <a:lnTo>
                  <a:pt x="1524" y="51816"/>
                </a:lnTo>
                <a:lnTo>
                  <a:pt x="1524" y="48768"/>
                </a:lnTo>
                <a:lnTo>
                  <a:pt x="4572" y="39624"/>
                </a:lnTo>
                <a:lnTo>
                  <a:pt x="4572" y="38100"/>
                </a:lnTo>
                <a:lnTo>
                  <a:pt x="6096" y="36576"/>
                </a:lnTo>
                <a:lnTo>
                  <a:pt x="10668" y="28956"/>
                </a:lnTo>
                <a:lnTo>
                  <a:pt x="10668" y="27432"/>
                </a:lnTo>
                <a:lnTo>
                  <a:pt x="12192" y="25908"/>
                </a:lnTo>
                <a:lnTo>
                  <a:pt x="18288" y="18288"/>
                </a:lnTo>
                <a:lnTo>
                  <a:pt x="19812" y="16764"/>
                </a:lnTo>
                <a:lnTo>
                  <a:pt x="27432" y="10668"/>
                </a:lnTo>
                <a:lnTo>
                  <a:pt x="1330451" y="10668"/>
                </a:lnTo>
                <a:lnTo>
                  <a:pt x="1338072" y="16764"/>
                </a:lnTo>
                <a:lnTo>
                  <a:pt x="1339596" y="18288"/>
                </a:lnTo>
                <a:lnTo>
                  <a:pt x="1344472" y="24384"/>
                </a:lnTo>
                <a:lnTo>
                  <a:pt x="65532" y="24384"/>
                </a:lnTo>
                <a:lnTo>
                  <a:pt x="54864" y="25908"/>
                </a:lnTo>
                <a:lnTo>
                  <a:pt x="56388" y="25908"/>
                </a:lnTo>
                <a:lnTo>
                  <a:pt x="51816" y="27432"/>
                </a:lnTo>
                <a:lnTo>
                  <a:pt x="50292" y="27432"/>
                </a:lnTo>
                <a:lnTo>
                  <a:pt x="44196" y="30480"/>
                </a:lnTo>
                <a:lnTo>
                  <a:pt x="42672" y="30480"/>
                </a:lnTo>
                <a:lnTo>
                  <a:pt x="36957" y="35052"/>
                </a:lnTo>
                <a:lnTo>
                  <a:pt x="36576" y="35052"/>
                </a:lnTo>
                <a:lnTo>
                  <a:pt x="35052" y="36576"/>
                </a:lnTo>
                <a:lnTo>
                  <a:pt x="35356" y="36576"/>
                </a:lnTo>
                <a:lnTo>
                  <a:pt x="30480" y="42672"/>
                </a:lnTo>
                <a:lnTo>
                  <a:pt x="31089" y="42672"/>
                </a:lnTo>
                <a:lnTo>
                  <a:pt x="27432" y="48768"/>
                </a:lnTo>
                <a:lnTo>
                  <a:pt x="28448" y="48768"/>
                </a:lnTo>
                <a:lnTo>
                  <a:pt x="26924" y="53340"/>
                </a:lnTo>
                <a:lnTo>
                  <a:pt x="25908" y="53340"/>
                </a:lnTo>
                <a:lnTo>
                  <a:pt x="25908" y="275844"/>
                </a:lnTo>
                <a:lnTo>
                  <a:pt x="26923" y="275844"/>
                </a:lnTo>
                <a:lnTo>
                  <a:pt x="28447" y="280415"/>
                </a:lnTo>
                <a:lnTo>
                  <a:pt x="27432" y="280415"/>
                </a:lnTo>
                <a:lnTo>
                  <a:pt x="31089" y="286512"/>
                </a:lnTo>
                <a:lnTo>
                  <a:pt x="30480" y="286512"/>
                </a:lnTo>
                <a:lnTo>
                  <a:pt x="35356" y="292608"/>
                </a:lnTo>
                <a:lnTo>
                  <a:pt x="35052" y="292608"/>
                </a:lnTo>
                <a:lnTo>
                  <a:pt x="36576" y="294132"/>
                </a:lnTo>
                <a:lnTo>
                  <a:pt x="36957" y="294132"/>
                </a:lnTo>
                <a:lnTo>
                  <a:pt x="42672" y="298703"/>
                </a:lnTo>
                <a:lnTo>
                  <a:pt x="44195" y="298703"/>
                </a:lnTo>
                <a:lnTo>
                  <a:pt x="50292" y="301752"/>
                </a:lnTo>
                <a:lnTo>
                  <a:pt x="51816" y="301752"/>
                </a:lnTo>
                <a:lnTo>
                  <a:pt x="56388" y="303276"/>
                </a:lnTo>
                <a:lnTo>
                  <a:pt x="54864" y="303276"/>
                </a:lnTo>
                <a:lnTo>
                  <a:pt x="64008" y="304800"/>
                </a:lnTo>
                <a:lnTo>
                  <a:pt x="1344472" y="304800"/>
                </a:lnTo>
                <a:lnTo>
                  <a:pt x="1339596" y="310896"/>
                </a:lnTo>
                <a:lnTo>
                  <a:pt x="1338072" y="312420"/>
                </a:lnTo>
                <a:lnTo>
                  <a:pt x="1330451" y="318515"/>
                </a:lnTo>
                <a:close/>
              </a:path>
              <a:path w="1358264" h="329564">
                <a:moveTo>
                  <a:pt x="1310639" y="28955"/>
                </a:moveTo>
                <a:lnTo>
                  <a:pt x="1301496" y="25908"/>
                </a:lnTo>
                <a:lnTo>
                  <a:pt x="1303020" y="25908"/>
                </a:lnTo>
                <a:lnTo>
                  <a:pt x="1293876" y="24384"/>
                </a:lnTo>
                <a:lnTo>
                  <a:pt x="1344472" y="24384"/>
                </a:lnTo>
                <a:lnTo>
                  <a:pt x="1345692" y="25908"/>
                </a:lnTo>
                <a:lnTo>
                  <a:pt x="1347216" y="27432"/>
                </a:lnTo>
                <a:lnTo>
                  <a:pt x="1307592" y="27432"/>
                </a:lnTo>
                <a:lnTo>
                  <a:pt x="1310639" y="28955"/>
                </a:lnTo>
                <a:close/>
              </a:path>
              <a:path w="1358264" h="329564">
                <a:moveTo>
                  <a:pt x="47244" y="28956"/>
                </a:moveTo>
                <a:lnTo>
                  <a:pt x="50292" y="27432"/>
                </a:lnTo>
                <a:lnTo>
                  <a:pt x="51816" y="27432"/>
                </a:lnTo>
                <a:lnTo>
                  <a:pt x="47244" y="28956"/>
                </a:lnTo>
                <a:close/>
              </a:path>
              <a:path w="1358264" h="329564">
                <a:moveTo>
                  <a:pt x="1347216" y="28956"/>
                </a:moveTo>
                <a:lnTo>
                  <a:pt x="1310640" y="28955"/>
                </a:lnTo>
                <a:lnTo>
                  <a:pt x="1307592" y="27432"/>
                </a:lnTo>
                <a:lnTo>
                  <a:pt x="1347216" y="27432"/>
                </a:lnTo>
                <a:lnTo>
                  <a:pt x="1347216" y="28956"/>
                </a:lnTo>
                <a:close/>
              </a:path>
              <a:path w="1358264" h="329564">
                <a:moveTo>
                  <a:pt x="1316736" y="32004"/>
                </a:moveTo>
                <a:lnTo>
                  <a:pt x="1310639" y="28955"/>
                </a:lnTo>
                <a:lnTo>
                  <a:pt x="1347216" y="28956"/>
                </a:lnTo>
                <a:lnTo>
                  <a:pt x="1348130" y="30480"/>
                </a:lnTo>
                <a:lnTo>
                  <a:pt x="1315212" y="30480"/>
                </a:lnTo>
                <a:lnTo>
                  <a:pt x="1316736" y="32004"/>
                </a:lnTo>
                <a:close/>
              </a:path>
              <a:path w="1358264" h="329564">
                <a:moveTo>
                  <a:pt x="41148" y="32004"/>
                </a:moveTo>
                <a:lnTo>
                  <a:pt x="42672" y="30480"/>
                </a:lnTo>
                <a:lnTo>
                  <a:pt x="44196" y="30480"/>
                </a:lnTo>
                <a:lnTo>
                  <a:pt x="41148" y="32004"/>
                </a:lnTo>
                <a:close/>
              </a:path>
              <a:path w="1358264" h="329564">
                <a:moveTo>
                  <a:pt x="1351788" y="36576"/>
                </a:moveTo>
                <a:lnTo>
                  <a:pt x="1322832" y="36576"/>
                </a:lnTo>
                <a:lnTo>
                  <a:pt x="1315212" y="30480"/>
                </a:lnTo>
                <a:lnTo>
                  <a:pt x="1348130" y="30480"/>
                </a:lnTo>
                <a:lnTo>
                  <a:pt x="1351788" y="36576"/>
                </a:lnTo>
                <a:close/>
              </a:path>
              <a:path w="1358264" h="329564">
                <a:moveTo>
                  <a:pt x="35052" y="36576"/>
                </a:moveTo>
                <a:lnTo>
                  <a:pt x="36576" y="35052"/>
                </a:lnTo>
                <a:lnTo>
                  <a:pt x="35898" y="35898"/>
                </a:lnTo>
                <a:lnTo>
                  <a:pt x="35052" y="36576"/>
                </a:lnTo>
                <a:close/>
              </a:path>
              <a:path w="1358264" h="329564">
                <a:moveTo>
                  <a:pt x="35898" y="35898"/>
                </a:moveTo>
                <a:lnTo>
                  <a:pt x="36576" y="35052"/>
                </a:lnTo>
                <a:lnTo>
                  <a:pt x="36957" y="35052"/>
                </a:lnTo>
                <a:lnTo>
                  <a:pt x="35898" y="35898"/>
                </a:lnTo>
                <a:close/>
              </a:path>
              <a:path w="1358264" h="329564">
                <a:moveTo>
                  <a:pt x="1325880" y="42672"/>
                </a:moveTo>
                <a:lnTo>
                  <a:pt x="1319784" y="35052"/>
                </a:lnTo>
                <a:lnTo>
                  <a:pt x="1322832" y="36576"/>
                </a:lnTo>
                <a:lnTo>
                  <a:pt x="1351788" y="36576"/>
                </a:lnTo>
                <a:lnTo>
                  <a:pt x="1353312" y="38100"/>
                </a:lnTo>
                <a:lnTo>
                  <a:pt x="1353312" y="39624"/>
                </a:lnTo>
                <a:lnTo>
                  <a:pt x="1353820" y="41148"/>
                </a:lnTo>
                <a:lnTo>
                  <a:pt x="1325880" y="41148"/>
                </a:lnTo>
                <a:lnTo>
                  <a:pt x="1325880" y="42672"/>
                </a:lnTo>
                <a:close/>
              </a:path>
              <a:path w="1358264" h="329564">
                <a:moveTo>
                  <a:pt x="35356" y="36576"/>
                </a:moveTo>
                <a:lnTo>
                  <a:pt x="35052" y="36576"/>
                </a:lnTo>
                <a:lnTo>
                  <a:pt x="35898" y="35898"/>
                </a:lnTo>
                <a:lnTo>
                  <a:pt x="35356" y="36576"/>
                </a:lnTo>
                <a:close/>
              </a:path>
              <a:path w="1358264" h="329564">
                <a:moveTo>
                  <a:pt x="31089" y="42672"/>
                </a:moveTo>
                <a:lnTo>
                  <a:pt x="30480" y="42672"/>
                </a:lnTo>
                <a:lnTo>
                  <a:pt x="32004" y="41148"/>
                </a:lnTo>
                <a:lnTo>
                  <a:pt x="31089" y="42672"/>
                </a:lnTo>
                <a:close/>
              </a:path>
              <a:path w="1358264" h="329564">
                <a:moveTo>
                  <a:pt x="1356359" y="48768"/>
                </a:moveTo>
                <a:lnTo>
                  <a:pt x="1330451" y="48768"/>
                </a:lnTo>
                <a:lnTo>
                  <a:pt x="1325880" y="41148"/>
                </a:lnTo>
                <a:lnTo>
                  <a:pt x="1353820" y="41148"/>
                </a:lnTo>
                <a:lnTo>
                  <a:pt x="1356359" y="48768"/>
                </a:lnTo>
                <a:close/>
              </a:path>
              <a:path w="1358264" h="329564">
                <a:moveTo>
                  <a:pt x="28448" y="48768"/>
                </a:moveTo>
                <a:lnTo>
                  <a:pt x="27432" y="48768"/>
                </a:lnTo>
                <a:lnTo>
                  <a:pt x="28956" y="47244"/>
                </a:lnTo>
                <a:lnTo>
                  <a:pt x="28448" y="48768"/>
                </a:lnTo>
                <a:close/>
              </a:path>
              <a:path w="1358264" h="329564">
                <a:moveTo>
                  <a:pt x="1331976" y="56388"/>
                </a:moveTo>
                <a:lnTo>
                  <a:pt x="1328928" y="47244"/>
                </a:lnTo>
                <a:lnTo>
                  <a:pt x="1330451" y="48768"/>
                </a:lnTo>
                <a:lnTo>
                  <a:pt x="1356359" y="48768"/>
                </a:lnTo>
                <a:lnTo>
                  <a:pt x="1356359" y="51816"/>
                </a:lnTo>
                <a:lnTo>
                  <a:pt x="1356613" y="53340"/>
                </a:lnTo>
                <a:lnTo>
                  <a:pt x="1331976" y="53340"/>
                </a:lnTo>
                <a:lnTo>
                  <a:pt x="1331976" y="56388"/>
                </a:lnTo>
                <a:close/>
              </a:path>
              <a:path w="1358264" h="329564">
                <a:moveTo>
                  <a:pt x="25908" y="56388"/>
                </a:moveTo>
                <a:lnTo>
                  <a:pt x="25908" y="53340"/>
                </a:lnTo>
                <a:lnTo>
                  <a:pt x="26924" y="53340"/>
                </a:lnTo>
                <a:lnTo>
                  <a:pt x="25908" y="56388"/>
                </a:lnTo>
                <a:close/>
              </a:path>
              <a:path w="1358264" h="329564">
                <a:moveTo>
                  <a:pt x="1356577" y="275844"/>
                </a:moveTo>
                <a:lnTo>
                  <a:pt x="1331976" y="275844"/>
                </a:lnTo>
                <a:lnTo>
                  <a:pt x="1331976" y="53340"/>
                </a:lnTo>
                <a:lnTo>
                  <a:pt x="1356613" y="53340"/>
                </a:lnTo>
                <a:lnTo>
                  <a:pt x="1357884" y="60960"/>
                </a:lnTo>
                <a:lnTo>
                  <a:pt x="1357884" y="266700"/>
                </a:lnTo>
                <a:lnTo>
                  <a:pt x="1356577" y="275844"/>
                </a:lnTo>
                <a:close/>
              </a:path>
              <a:path w="1358264" h="329564">
                <a:moveTo>
                  <a:pt x="26923" y="275844"/>
                </a:moveTo>
                <a:lnTo>
                  <a:pt x="25908" y="275844"/>
                </a:lnTo>
                <a:lnTo>
                  <a:pt x="25908" y="272796"/>
                </a:lnTo>
                <a:lnTo>
                  <a:pt x="26923" y="275844"/>
                </a:lnTo>
                <a:close/>
              </a:path>
              <a:path w="1358264" h="329564">
                <a:moveTo>
                  <a:pt x="1328928" y="281940"/>
                </a:moveTo>
                <a:lnTo>
                  <a:pt x="1331976" y="272796"/>
                </a:lnTo>
                <a:lnTo>
                  <a:pt x="1331976" y="275844"/>
                </a:lnTo>
                <a:lnTo>
                  <a:pt x="1356577" y="275844"/>
                </a:lnTo>
                <a:lnTo>
                  <a:pt x="1356359" y="277367"/>
                </a:lnTo>
                <a:lnTo>
                  <a:pt x="1356359" y="280415"/>
                </a:lnTo>
                <a:lnTo>
                  <a:pt x="1330451" y="280415"/>
                </a:lnTo>
                <a:lnTo>
                  <a:pt x="1328928" y="281940"/>
                </a:lnTo>
                <a:close/>
              </a:path>
              <a:path w="1358264" h="329564">
                <a:moveTo>
                  <a:pt x="28956" y="281940"/>
                </a:moveTo>
                <a:lnTo>
                  <a:pt x="27432" y="280415"/>
                </a:lnTo>
                <a:lnTo>
                  <a:pt x="28447" y="280415"/>
                </a:lnTo>
                <a:lnTo>
                  <a:pt x="28956" y="281940"/>
                </a:lnTo>
                <a:close/>
              </a:path>
              <a:path w="1358264" h="329564">
                <a:moveTo>
                  <a:pt x="1353820" y="288036"/>
                </a:moveTo>
                <a:lnTo>
                  <a:pt x="1325880" y="288036"/>
                </a:lnTo>
                <a:lnTo>
                  <a:pt x="1330451" y="280415"/>
                </a:lnTo>
                <a:lnTo>
                  <a:pt x="1356359" y="280415"/>
                </a:lnTo>
                <a:lnTo>
                  <a:pt x="1353820" y="288036"/>
                </a:lnTo>
                <a:close/>
              </a:path>
              <a:path w="1358264" h="329564">
                <a:moveTo>
                  <a:pt x="32004" y="288036"/>
                </a:moveTo>
                <a:lnTo>
                  <a:pt x="30480" y="286512"/>
                </a:lnTo>
                <a:lnTo>
                  <a:pt x="31089" y="286512"/>
                </a:lnTo>
                <a:lnTo>
                  <a:pt x="32004" y="288036"/>
                </a:lnTo>
                <a:close/>
              </a:path>
              <a:path w="1358264" h="329564">
                <a:moveTo>
                  <a:pt x="1319784" y="294132"/>
                </a:moveTo>
                <a:lnTo>
                  <a:pt x="1325880" y="286512"/>
                </a:lnTo>
                <a:lnTo>
                  <a:pt x="1325880" y="288036"/>
                </a:lnTo>
                <a:lnTo>
                  <a:pt x="1353820" y="288036"/>
                </a:lnTo>
                <a:lnTo>
                  <a:pt x="1353312" y="289560"/>
                </a:lnTo>
                <a:lnTo>
                  <a:pt x="1353312" y="291084"/>
                </a:lnTo>
                <a:lnTo>
                  <a:pt x="1351788" y="292608"/>
                </a:lnTo>
                <a:lnTo>
                  <a:pt x="1322832" y="292608"/>
                </a:lnTo>
                <a:lnTo>
                  <a:pt x="1319784" y="294132"/>
                </a:lnTo>
                <a:close/>
              </a:path>
              <a:path w="1358264" h="329564">
                <a:moveTo>
                  <a:pt x="36576" y="294132"/>
                </a:moveTo>
                <a:lnTo>
                  <a:pt x="35052" y="292608"/>
                </a:lnTo>
                <a:lnTo>
                  <a:pt x="35898" y="293285"/>
                </a:lnTo>
                <a:lnTo>
                  <a:pt x="36576" y="294132"/>
                </a:lnTo>
                <a:close/>
              </a:path>
              <a:path w="1358264" h="329564">
                <a:moveTo>
                  <a:pt x="35898" y="293285"/>
                </a:moveTo>
                <a:lnTo>
                  <a:pt x="35052" y="292608"/>
                </a:lnTo>
                <a:lnTo>
                  <a:pt x="35356" y="292608"/>
                </a:lnTo>
                <a:lnTo>
                  <a:pt x="35898" y="293285"/>
                </a:lnTo>
                <a:close/>
              </a:path>
              <a:path w="1358264" h="329564">
                <a:moveTo>
                  <a:pt x="1348130" y="298703"/>
                </a:moveTo>
                <a:lnTo>
                  <a:pt x="1315212" y="298703"/>
                </a:lnTo>
                <a:lnTo>
                  <a:pt x="1322832" y="292608"/>
                </a:lnTo>
                <a:lnTo>
                  <a:pt x="1351788" y="292608"/>
                </a:lnTo>
                <a:lnTo>
                  <a:pt x="1348130" y="298703"/>
                </a:lnTo>
                <a:close/>
              </a:path>
              <a:path w="1358264" h="329564">
                <a:moveTo>
                  <a:pt x="36957" y="294132"/>
                </a:moveTo>
                <a:lnTo>
                  <a:pt x="36576" y="294132"/>
                </a:lnTo>
                <a:lnTo>
                  <a:pt x="35898" y="293285"/>
                </a:lnTo>
                <a:lnTo>
                  <a:pt x="36957" y="294132"/>
                </a:lnTo>
                <a:close/>
              </a:path>
              <a:path w="1358264" h="329564">
                <a:moveTo>
                  <a:pt x="44195" y="298703"/>
                </a:moveTo>
                <a:lnTo>
                  <a:pt x="42672" y="298703"/>
                </a:lnTo>
                <a:lnTo>
                  <a:pt x="41148" y="297179"/>
                </a:lnTo>
                <a:lnTo>
                  <a:pt x="44195" y="298703"/>
                </a:lnTo>
                <a:close/>
              </a:path>
              <a:path w="1358264" h="329564">
                <a:moveTo>
                  <a:pt x="1347216" y="301752"/>
                </a:moveTo>
                <a:lnTo>
                  <a:pt x="1307592" y="301752"/>
                </a:lnTo>
                <a:lnTo>
                  <a:pt x="1310640" y="300227"/>
                </a:lnTo>
                <a:lnTo>
                  <a:pt x="1316736" y="297179"/>
                </a:lnTo>
                <a:lnTo>
                  <a:pt x="1315212" y="298703"/>
                </a:lnTo>
                <a:lnTo>
                  <a:pt x="1348130" y="298703"/>
                </a:lnTo>
                <a:lnTo>
                  <a:pt x="1347216" y="300227"/>
                </a:lnTo>
                <a:lnTo>
                  <a:pt x="1347216" y="301752"/>
                </a:lnTo>
                <a:close/>
              </a:path>
              <a:path w="1358264" h="329564">
                <a:moveTo>
                  <a:pt x="51816" y="301752"/>
                </a:moveTo>
                <a:lnTo>
                  <a:pt x="50292" y="301752"/>
                </a:lnTo>
                <a:lnTo>
                  <a:pt x="47244" y="300227"/>
                </a:lnTo>
                <a:lnTo>
                  <a:pt x="51816" y="301752"/>
                </a:lnTo>
                <a:close/>
              </a:path>
              <a:path w="1358264" h="329564">
                <a:moveTo>
                  <a:pt x="1310640" y="300228"/>
                </a:moveTo>
                <a:close/>
              </a:path>
              <a:path w="1358264" h="329564">
                <a:moveTo>
                  <a:pt x="1344472" y="304800"/>
                </a:moveTo>
                <a:lnTo>
                  <a:pt x="1292351" y="304800"/>
                </a:lnTo>
                <a:lnTo>
                  <a:pt x="1303020" y="303276"/>
                </a:lnTo>
                <a:lnTo>
                  <a:pt x="1301496" y="303276"/>
                </a:lnTo>
                <a:lnTo>
                  <a:pt x="1310640" y="300228"/>
                </a:lnTo>
                <a:lnTo>
                  <a:pt x="1307592" y="301752"/>
                </a:lnTo>
                <a:lnTo>
                  <a:pt x="1347216" y="301752"/>
                </a:lnTo>
                <a:lnTo>
                  <a:pt x="1345692" y="303276"/>
                </a:lnTo>
                <a:lnTo>
                  <a:pt x="1344472" y="304800"/>
                </a:lnTo>
                <a:close/>
              </a:path>
              <a:path w="1358264" h="329564">
                <a:moveTo>
                  <a:pt x="1319784" y="324612"/>
                </a:moveTo>
                <a:lnTo>
                  <a:pt x="38100" y="324612"/>
                </a:lnTo>
                <a:lnTo>
                  <a:pt x="28956" y="320040"/>
                </a:lnTo>
                <a:lnTo>
                  <a:pt x="28956" y="318515"/>
                </a:lnTo>
                <a:lnTo>
                  <a:pt x="1328928" y="318515"/>
                </a:lnTo>
                <a:lnTo>
                  <a:pt x="1328928" y="320040"/>
                </a:lnTo>
                <a:lnTo>
                  <a:pt x="1319784" y="324612"/>
                </a:lnTo>
                <a:close/>
              </a:path>
              <a:path w="1358264" h="329564">
                <a:moveTo>
                  <a:pt x="1306067" y="329184"/>
                </a:moveTo>
                <a:lnTo>
                  <a:pt x="51816" y="329184"/>
                </a:lnTo>
                <a:lnTo>
                  <a:pt x="50292" y="327660"/>
                </a:lnTo>
                <a:lnTo>
                  <a:pt x="48768" y="327660"/>
                </a:lnTo>
                <a:lnTo>
                  <a:pt x="39624" y="324612"/>
                </a:lnTo>
                <a:lnTo>
                  <a:pt x="1318259" y="324612"/>
                </a:lnTo>
                <a:lnTo>
                  <a:pt x="1307592" y="327660"/>
                </a:lnTo>
                <a:lnTo>
                  <a:pt x="1306067" y="329184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3108" y="3695700"/>
            <a:ext cx="1358265" cy="330835"/>
          </a:xfrm>
          <a:custGeom>
            <a:avLst/>
            <a:gdLst/>
            <a:ahLst/>
            <a:cxnLst/>
            <a:rect l="l" t="t" r="r" b="b"/>
            <a:pathLst>
              <a:path w="1358264" h="330835">
                <a:moveTo>
                  <a:pt x="1306067" y="1524"/>
                </a:moveTo>
                <a:lnTo>
                  <a:pt x="62484" y="1524"/>
                </a:lnTo>
                <a:lnTo>
                  <a:pt x="1293876" y="0"/>
                </a:lnTo>
                <a:lnTo>
                  <a:pt x="1306067" y="1524"/>
                </a:lnTo>
                <a:close/>
              </a:path>
              <a:path w="1358264" h="330835">
                <a:moveTo>
                  <a:pt x="1318259" y="6096"/>
                </a:moveTo>
                <a:lnTo>
                  <a:pt x="39624" y="6096"/>
                </a:lnTo>
                <a:lnTo>
                  <a:pt x="39624" y="4572"/>
                </a:lnTo>
                <a:lnTo>
                  <a:pt x="50292" y="3048"/>
                </a:lnTo>
                <a:lnTo>
                  <a:pt x="50292" y="1524"/>
                </a:lnTo>
                <a:lnTo>
                  <a:pt x="1307592" y="1524"/>
                </a:lnTo>
                <a:lnTo>
                  <a:pt x="1309116" y="3048"/>
                </a:lnTo>
                <a:lnTo>
                  <a:pt x="1318259" y="4572"/>
                </a:lnTo>
                <a:lnTo>
                  <a:pt x="1318259" y="6096"/>
                </a:lnTo>
                <a:close/>
              </a:path>
              <a:path w="1358264" h="330835">
                <a:moveTo>
                  <a:pt x="50292" y="303276"/>
                </a:moveTo>
                <a:lnTo>
                  <a:pt x="10668" y="303276"/>
                </a:lnTo>
                <a:lnTo>
                  <a:pt x="10668" y="301751"/>
                </a:lnTo>
                <a:lnTo>
                  <a:pt x="6096" y="292608"/>
                </a:lnTo>
                <a:lnTo>
                  <a:pt x="4572" y="291084"/>
                </a:lnTo>
                <a:lnTo>
                  <a:pt x="1524" y="281939"/>
                </a:lnTo>
                <a:lnTo>
                  <a:pt x="1524" y="278891"/>
                </a:lnTo>
                <a:lnTo>
                  <a:pt x="0" y="268224"/>
                </a:lnTo>
                <a:lnTo>
                  <a:pt x="0" y="64008"/>
                </a:lnTo>
                <a:lnTo>
                  <a:pt x="1524" y="53340"/>
                </a:lnTo>
                <a:lnTo>
                  <a:pt x="1524" y="50292"/>
                </a:lnTo>
                <a:lnTo>
                  <a:pt x="4572" y="41148"/>
                </a:lnTo>
                <a:lnTo>
                  <a:pt x="4572" y="39624"/>
                </a:lnTo>
                <a:lnTo>
                  <a:pt x="6096" y="39624"/>
                </a:lnTo>
                <a:lnTo>
                  <a:pt x="6096" y="38100"/>
                </a:lnTo>
                <a:lnTo>
                  <a:pt x="10668" y="30480"/>
                </a:lnTo>
                <a:lnTo>
                  <a:pt x="10668" y="28956"/>
                </a:lnTo>
                <a:lnTo>
                  <a:pt x="12192" y="27432"/>
                </a:lnTo>
                <a:lnTo>
                  <a:pt x="18288" y="19812"/>
                </a:lnTo>
                <a:lnTo>
                  <a:pt x="19812" y="18288"/>
                </a:lnTo>
                <a:lnTo>
                  <a:pt x="27432" y="12192"/>
                </a:lnTo>
                <a:lnTo>
                  <a:pt x="28956" y="10668"/>
                </a:lnTo>
                <a:lnTo>
                  <a:pt x="38100" y="6096"/>
                </a:lnTo>
                <a:lnTo>
                  <a:pt x="1319784" y="6096"/>
                </a:lnTo>
                <a:lnTo>
                  <a:pt x="1328928" y="10668"/>
                </a:lnTo>
                <a:lnTo>
                  <a:pt x="1330451" y="10668"/>
                </a:lnTo>
                <a:lnTo>
                  <a:pt x="1330451" y="12192"/>
                </a:lnTo>
                <a:lnTo>
                  <a:pt x="1338072" y="18288"/>
                </a:lnTo>
                <a:lnTo>
                  <a:pt x="1339596" y="18288"/>
                </a:lnTo>
                <a:lnTo>
                  <a:pt x="1339596" y="19812"/>
                </a:lnTo>
                <a:lnTo>
                  <a:pt x="1345692" y="25908"/>
                </a:lnTo>
                <a:lnTo>
                  <a:pt x="57912" y="25908"/>
                </a:lnTo>
                <a:lnTo>
                  <a:pt x="47244" y="28956"/>
                </a:lnTo>
                <a:lnTo>
                  <a:pt x="50292" y="28956"/>
                </a:lnTo>
                <a:lnTo>
                  <a:pt x="44196" y="32004"/>
                </a:lnTo>
                <a:lnTo>
                  <a:pt x="42672" y="32004"/>
                </a:lnTo>
                <a:lnTo>
                  <a:pt x="36576" y="38100"/>
                </a:lnTo>
                <a:lnTo>
                  <a:pt x="36880" y="38100"/>
                </a:lnTo>
                <a:lnTo>
                  <a:pt x="34442" y="41148"/>
                </a:lnTo>
                <a:lnTo>
                  <a:pt x="32004" y="41148"/>
                </a:lnTo>
                <a:lnTo>
                  <a:pt x="27432" y="50292"/>
                </a:lnTo>
                <a:lnTo>
                  <a:pt x="28448" y="50292"/>
                </a:lnTo>
                <a:lnTo>
                  <a:pt x="26924" y="54864"/>
                </a:lnTo>
                <a:lnTo>
                  <a:pt x="25908" y="54864"/>
                </a:lnTo>
                <a:lnTo>
                  <a:pt x="25908" y="275844"/>
                </a:lnTo>
                <a:lnTo>
                  <a:pt x="26416" y="275844"/>
                </a:lnTo>
                <a:lnTo>
                  <a:pt x="28447" y="281939"/>
                </a:lnTo>
                <a:lnTo>
                  <a:pt x="27432" y="281939"/>
                </a:lnTo>
                <a:lnTo>
                  <a:pt x="32004" y="289560"/>
                </a:lnTo>
                <a:lnTo>
                  <a:pt x="33223" y="289560"/>
                </a:lnTo>
                <a:lnTo>
                  <a:pt x="36880" y="294132"/>
                </a:lnTo>
                <a:lnTo>
                  <a:pt x="36576" y="294132"/>
                </a:lnTo>
                <a:lnTo>
                  <a:pt x="42672" y="300227"/>
                </a:lnTo>
                <a:lnTo>
                  <a:pt x="44195" y="300227"/>
                </a:lnTo>
                <a:lnTo>
                  <a:pt x="50292" y="303276"/>
                </a:lnTo>
                <a:close/>
              </a:path>
              <a:path w="1358264" h="330835">
                <a:moveTo>
                  <a:pt x="54864" y="27432"/>
                </a:moveTo>
                <a:lnTo>
                  <a:pt x="57912" y="25908"/>
                </a:lnTo>
                <a:lnTo>
                  <a:pt x="65532" y="25908"/>
                </a:lnTo>
                <a:lnTo>
                  <a:pt x="54864" y="27432"/>
                </a:lnTo>
                <a:close/>
              </a:path>
              <a:path w="1358264" h="330835">
                <a:moveTo>
                  <a:pt x="1303020" y="27432"/>
                </a:moveTo>
                <a:lnTo>
                  <a:pt x="1293876" y="25908"/>
                </a:lnTo>
                <a:lnTo>
                  <a:pt x="1301496" y="25908"/>
                </a:lnTo>
                <a:lnTo>
                  <a:pt x="1303020" y="27432"/>
                </a:lnTo>
                <a:close/>
              </a:path>
              <a:path w="1358264" h="330835">
                <a:moveTo>
                  <a:pt x="1316736" y="33528"/>
                </a:moveTo>
                <a:lnTo>
                  <a:pt x="1307592" y="28956"/>
                </a:lnTo>
                <a:lnTo>
                  <a:pt x="1310640" y="28956"/>
                </a:lnTo>
                <a:lnTo>
                  <a:pt x="1301496" y="25908"/>
                </a:lnTo>
                <a:lnTo>
                  <a:pt x="1345692" y="25908"/>
                </a:lnTo>
                <a:lnTo>
                  <a:pt x="1347216" y="27432"/>
                </a:lnTo>
                <a:lnTo>
                  <a:pt x="1347216" y="30480"/>
                </a:lnTo>
                <a:lnTo>
                  <a:pt x="1348130" y="32004"/>
                </a:lnTo>
                <a:lnTo>
                  <a:pt x="1315212" y="32004"/>
                </a:lnTo>
                <a:lnTo>
                  <a:pt x="1316736" y="33528"/>
                </a:lnTo>
                <a:close/>
              </a:path>
              <a:path w="1358264" h="330835">
                <a:moveTo>
                  <a:pt x="41148" y="33528"/>
                </a:moveTo>
                <a:lnTo>
                  <a:pt x="42672" y="32004"/>
                </a:lnTo>
                <a:lnTo>
                  <a:pt x="44196" y="32004"/>
                </a:lnTo>
                <a:lnTo>
                  <a:pt x="41148" y="33528"/>
                </a:lnTo>
                <a:close/>
              </a:path>
              <a:path w="1358264" h="330835">
                <a:moveTo>
                  <a:pt x="1321985" y="37422"/>
                </a:moveTo>
                <a:lnTo>
                  <a:pt x="1315212" y="32004"/>
                </a:lnTo>
                <a:lnTo>
                  <a:pt x="1348130" y="32004"/>
                </a:lnTo>
                <a:lnTo>
                  <a:pt x="1350873" y="36576"/>
                </a:lnTo>
                <a:lnTo>
                  <a:pt x="1321308" y="36576"/>
                </a:lnTo>
                <a:lnTo>
                  <a:pt x="1321985" y="37422"/>
                </a:lnTo>
                <a:close/>
              </a:path>
              <a:path w="1358264" h="330835">
                <a:moveTo>
                  <a:pt x="36880" y="38100"/>
                </a:moveTo>
                <a:lnTo>
                  <a:pt x="36576" y="38100"/>
                </a:lnTo>
                <a:lnTo>
                  <a:pt x="38100" y="36576"/>
                </a:lnTo>
                <a:lnTo>
                  <a:pt x="36880" y="38100"/>
                </a:lnTo>
                <a:close/>
              </a:path>
              <a:path w="1358264" h="330835">
                <a:moveTo>
                  <a:pt x="1322832" y="38100"/>
                </a:moveTo>
                <a:lnTo>
                  <a:pt x="1321985" y="37422"/>
                </a:lnTo>
                <a:lnTo>
                  <a:pt x="1321308" y="36576"/>
                </a:lnTo>
                <a:lnTo>
                  <a:pt x="1322832" y="38100"/>
                </a:lnTo>
                <a:close/>
              </a:path>
              <a:path w="1358264" h="330835">
                <a:moveTo>
                  <a:pt x="1351788" y="38100"/>
                </a:moveTo>
                <a:lnTo>
                  <a:pt x="1322832" y="38100"/>
                </a:lnTo>
                <a:lnTo>
                  <a:pt x="1321308" y="36576"/>
                </a:lnTo>
                <a:lnTo>
                  <a:pt x="1350873" y="36576"/>
                </a:lnTo>
                <a:lnTo>
                  <a:pt x="1351788" y="38100"/>
                </a:lnTo>
                <a:close/>
              </a:path>
              <a:path w="1358264" h="330835">
                <a:moveTo>
                  <a:pt x="1327403" y="44195"/>
                </a:moveTo>
                <a:lnTo>
                  <a:pt x="1321985" y="37422"/>
                </a:lnTo>
                <a:lnTo>
                  <a:pt x="1322832" y="38100"/>
                </a:lnTo>
                <a:lnTo>
                  <a:pt x="1351788" y="38100"/>
                </a:lnTo>
                <a:lnTo>
                  <a:pt x="1353312" y="39624"/>
                </a:lnTo>
                <a:lnTo>
                  <a:pt x="1353312" y="41148"/>
                </a:lnTo>
                <a:lnTo>
                  <a:pt x="1325880" y="41148"/>
                </a:lnTo>
                <a:lnTo>
                  <a:pt x="1327403" y="44195"/>
                </a:lnTo>
                <a:close/>
              </a:path>
              <a:path w="1358264" h="330835">
                <a:moveTo>
                  <a:pt x="32004" y="44196"/>
                </a:moveTo>
                <a:lnTo>
                  <a:pt x="32004" y="41148"/>
                </a:lnTo>
                <a:lnTo>
                  <a:pt x="34442" y="41148"/>
                </a:lnTo>
                <a:lnTo>
                  <a:pt x="32004" y="44196"/>
                </a:lnTo>
                <a:close/>
              </a:path>
              <a:path w="1358264" h="330835">
                <a:moveTo>
                  <a:pt x="1354328" y="44196"/>
                </a:moveTo>
                <a:lnTo>
                  <a:pt x="1327403" y="44195"/>
                </a:lnTo>
                <a:lnTo>
                  <a:pt x="1325880" y="41148"/>
                </a:lnTo>
                <a:lnTo>
                  <a:pt x="1353312" y="41148"/>
                </a:lnTo>
                <a:lnTo>
                  <a:pt x="1354328" y="44196"/>
                </a:lnTo>
                <a:close/>
              </a:path>
              <a:path w="1358264" h="330835">
                <a:moveTo>
                  <a:pt x="1356359" y="50292"/>
                </a:moveTo>
                <a:lnTo>
                  <a:pt x="1330451" y="50292"/>
                </a:lnTo>
                <a:lnTo>
                  <a:pt x="1327403" y="44195"/>
                </a:lnTo>
                <a:lnTo>
                  <a:pt x="1354328" y="44196"/>
                </a:lnTo>
                <a:lnTo>
                  <a:pt x="1356359" y="50292"/>
                </a:lnTo>
                <a:close/>
              </a:path>
              <a:path w="1358264" h="330835">
                <a:moveTo>
                  <a:pt x="28448" y="50292"/>
                </a:moveTo>
                <a:lnTo>
                  <a:pt x="27432" y="50292"/>
                </a:lnTo>
                <a:lnTo>
                  <a:pt x="28956" y="48768"/>
                </a:lnTo>
                <a:lnTo>
                  <a:pt x="28448" y="50292"/>
                </a:lnTo>
                <a:close/>
              </a:path>
              <a:path w="1358264" h="330835">
                <a:moveTo>
                  <a:pt x="1331976" y="57912"/>
                </a:moveTo>
                <a:lnTo>
                  <a:pt x="1328928" y="48768"/>
                </a:lnTo>
                <a:lnTo>
                  <a:pt x="1330451" y="50292"/>
                </a:lnTo>
                <a:lnTo>
                  <a:pt x="1356359" y="50292"/>
                </a:lnTo>
                <a:lnTo>
                  <a:pt x="1356359" y="53340"/>
                </a:lnTo>
                <a:lnTo>
                  <a:pt x="1356613" y="54864"/>
                </a:lnTo>
                <a:lnTo>
                  <a:pt x="1331976" y="54864"/>
                </a:lnTo>
                <a:lnTo>
                  <a:pt x="1331976" y="57912"/>
                </a:lnTo>
                <a:close/>
              </a:path>
              <a:path w="1358264" h="330835">
                <a:moveTo>
                  <a:pt x="25908" y="57912"/>
                </a:moveTo>
                <a:lnTo>
                  <a:pt x="25908" y="54864"/>
                </a:lnTo>
                <a:lnTo>
                  <a:pt x="26924" y="54864"/>
                </a:lnTo>
                <a:lnTo>
                  <a:pt x="25908" y="57912"/>
                </a:lnTo>
                <a:close/>
              </a:path>
              <a:path w="1358264" h="330835">
                <a:moveTo>
                  <a:pt x="1356740" y="275844"/>
                </a:moveTo>
                <a:lnTo>
                  <a:pt x="1331976" y="275844"/>
                </a:lnTo>
                <a:lnTo>
                  <a:pt x="1331976" y="54864"/>
                </a:lnTo>
                <a:lnTo>
                  <a:pt x="1356613" y="54864"/>
                </a:lnTo>
                <a:lnTo>
                  <a:pt x="1357884" y="62484"/>
                </a:lnTo>
                <a:lnTo>
                  <a:pt x="1357884" y="266700"/>
                </a:lnTo>
                <a:lnTo>
                  <a:pt x="1356740" y="275844"/>
                </a:lnTo>
                <a:close/>
              </a:path>
              <a:path w="1358264" h="330835">
                <a:moveTo>
                  <a:pt x="26416" y="275844"/>
                </a:moveTo>
                <a:lnTo>
                  <a:pt x="25908" y="275844"/>
                </a:lnTo>
                <a:lnTo>
                  <a:pt x="25908" y="274320"/>
                </a:lnTo>
                <a:lnTo>
                  <a:pt x="26416" y="275844"/>
                </a:lnTo>
                <a:close/>
              </a:path>
              <a:path w="1358264" h="330835">
                <a:moveTo>
                  <a:pt x="1328928" y="283464"/>
                </a:moveTo>
                <a:lnTo>
                  <a:pt x="1331976" y="274320"/>
                </a:lnTo>
                <a:lnTo>
                  <a:pt x="1331976" y="275844"/>
                </a:lnTo>
                <a:lnTo>
                  <a:pt x="1356740" y="275844"/>
                </a:lnTo>
                <a:lnTo>
                  <a:pt x="1356359" y="278891"/>
                </a:lnTo>
                <a:lnTo>
                  <a:pt x="1356359" y="281939"/>
                </a:lnTo>
                <a:lnTo>
                  <a:pt x="1330451" y="281939"/>
                </a:lnTo>
                <a:lnTo>
                  <a:pt x="1328928" y="283464"/>
                </a:lnTo>
                <a:close/>
              </a:path>
              <a:path w="1358264" h="330835">
                <a:moveTo>
                  <a:pt x="28956" y="283464"/>
                </a:moveTo>
                <a:lnTo>
                  <a:pt x="27432" y="281939"/>
                </a:lnTo>
                <a:lnTo>
                  <a:pt x="28447" y="281939"/>
                </a:lnTo>
                <a:lnTo>
                  <a:pt x="28956" y="283464"/>
                </a:lnTo>
                <a:close/>
              </a:path>
              <a:path w="1358264" h="330835">
                <a:moveTo>
                  <a:pt x="1325880" y="289560"/>
                </a:moveTo>
                <a:lnTo>
                  <a:pt x="1330451" y="281939"/>
                </a:lnTo>
                <a:lnTo>
                  <a:pt x="1356359" y="281939"/>
                </a:lnTo>
                <a:lnTo>
                  <a:pt x="1354328" y="288036"/>
                </a:lnTo>
                <a:lnTo>
                  <a:pt x="1327404" y="288036"/>
                </a:lnTo>
                <a:lnTo>
                  <a:pt x="1325880" y="289560"/>
                </a:lnTo>
                <a:close/>
              </a:path>
              <a:path w="1358264" h="330835">
                <a:moveTo>
                  <a:pt x="33223" y="289560"/>
                </a:moveTo>
                <a:lnTo>
                  <a:pt x="32004" y="289560"/>
                </a:lnTo>
                <a:lnTo>
                  <a:pt x="32004" y="288036"/>
                </a:lnTo>
                <a:lnTo>
                  <a:pt x="33223" y="289560"/>
                </a:lnTo>
                <a:close/>
              </a:path>
              <a:path w="1358264" h="330835">
                <a:moveTo>
                  <a:pt x="1321985" y="294809"/>
                </a:moveTo>
                <a:lnTo>
                  <a:pt x="1327404" y="288036"/>
                </a:lnTo>
                <a:lnTo>
                  <a:pt x="1354328" y="288036"/>
                </a:lnTo>
                <a:lnTo>
                  <a:pt x="1353312" y="291084"/>
                </a:lnTo>
                <a:lnTo>
                  <a:pt x="1353312" y="292608"/>
                </a:lnTo>
                <a:lnTo>
                  <a:pt x="1351788" y="292608"/>
                </a:lnTo>
                <a:lnTo>
                  <a:pt x="1351026" y="294132"/>
                </a:lnTo>
                <a:lnTo>
                  <a:pt x="1322832" y="294132"/>
                </a:lnTo>
                <a:lnTo>
                  <a:pt x="1321985" y="294809"/>
                </a:lnTo>
                <a:close/>
              </a:path>
              <a:path w="1358264" h="330835">
                <a:moveTo>
                  <a:pt x="38099" y="295655"/>
                </a:moveTo>
                <a:lnTo>
                  <a:pt x="36576" y="294132"/>
                </a:lnTo>
                <a:lnTo>
                  <a:pt x="36880" y="294132"/>
                </a:lnTo>
                <a:lnTo>
                  <a:pt x="38099" y="295655"/>
                </a:lnTo>
                <a:close/>
              </a:path>
              <a:path w="1358264" h="330835">
                <a:moveTo>
                  <a:pt x="1321308" y="295656"/>
                </a:moveTo>
                <a:lnTo>
                  <a:pt x="1321985" y="294809"/>
                </a:lnTo>
                <a:lnTo>
                  <a:pt x="1322832" y="294132"/>
                </a:lnTo>
                <a:lnTo>
                  <a:pt x="1321308" y="295656"/>
                </a:lnTo>
                <a:close/>
              </a:path>
              <a:path w="1358264" h="330835">
                <a:moveTo>
                  <a:pt x="1350264" y="295656"/>
                </a:moveTo>
                <a:lnTo>
                  <a:pt x="1321308" y="295656"/>
                </a:lnTo>
                <a:lnTo>
                  <a:pt x="1322832" y="294132"/>
                </a:lnTo>
                <a:lnTo>
                  <a:pt x="1351026" y="294132"/>
                </a:lnTo>
                <a:lnTo>
                  <a:pt x="1350264" y="295656"/>
                </a:lnTo>
                <a:close/>
              </a:path>
              <a:path w="1358264" h="330835">
                <a:moveTo>
                  <a:pt x="1347978" y="300227"/>
                </a:moveTo>
                <a:lnTo>
                  <a:pt x="1315212" y="300227"/>
                </a:lnTo>
                <a:lnTo>
                  <a:pt x="1321985" y="294809"/>
                </a:lnTo>
                <a:lnTo>
                  <a:pt x="1321308" y="295656"/>
                </a:lnTo>
                <a:lnTo>
                  <a:pt x="1350264" y="295656"/>
                </a:lnTo>
                <a:lnTo>
                  <a:pt x="1347978" y="300227"/>
                </a:lnTo>
                <a:close/>
              </a:path>
              <a:path w="1358264" h="330835">
                <a:moveTo>
                  <a:pt x="44195" y="300227"/>
                </a:moveTo>
                <a:lnTo>
                  <a:pt x="42672" y="300227"/>
                </a:lnTo>
                <a:lnTo>
                  <a:pt x="41148" y="298703"/>
                </a:lnTo>
                <a:lnTo>
                  <a:pt x="44195" y="300227"/>
                </a:lnTo>
                <a:close/>
              </a:path>
              <a:path w="1358264" h="330835">
                <a:moveTo>
                  <a:pt x="1347216" y="303276"/>
                </a:moveTo>
                <a:lnTo>
                  <a:pt x="1307592" y="303276"/>
                </a:lnTo>
                <a:lnTo>
                  <a:pt x="1310640" y="301751"/>
                </a:lnTo>
                <a:lnTo>
                  <a:pt x="1316736" y="298703"/>
                </a:lnTo>
                <a:lnTo>
                  <a:pt x="1315212" y="300227"/>
                </a:lnTo>
                <a:lnTo>
                  <a:pt x="1347978" y="300227"/>
                </a:lnTo>
                <a:lnTo>
                  <a:pt x="1347216" y="301751"/>
                </a:lnTo>
                <a:lnTo>
                  <a:pt x="1347216" y="303276"/>
                </a:lnTo>
                <a:close/>
              </a:path>
              <a:path w="1358264" h="330835">
                <a:moveTo>
                  <a:pt x="1339596" y="312420"/>
                </a:moveTo>
                <a:lnTo>
                  <a:pt x="18288" y="312420"/>
                </a:lnTo>
                <a:lnTo>
                  <a:pt x="18288" y="310896"/>
                </a:lnTo>
                <a:lnTo>
                  <a:pt x="12192" y="303276"/>
                </a:lnTo>
                <a:lnTo>
                  <a:pt x="50292" y="303276"/>
                </a:lnTo>
                <a:lnTo>
                  <a:pt x="47244" y="301751"/>
                </a:lnTo>
                <a:lnTo>
                  <a:pt x="57912" y="304800"/>
                </a:lnTo>
                <a:lnTo>
                  <a:pt x="54864" y="304800"/>
                </a:lnTo>
                <a:lnTo>
                  <a:pt x="1344168" y="306324"/>
                </a:lnTo>
                <a:lnTo>
                  <a:pt x="1339596" y="310896"/>
                </a:lnTo>
                <a:lnTo>
                  <a:pt x="1339596" y="312420"/>
                </a:lnTo>
                <a:close/>
              </a:path>
              <a:path w="1358264" h="330835">
                <a:moveTo>
                  <a:pt x="1310640" y="301752"/>
                </a:moveTo>
                <a:close/>
              </a:path>
              <a:path w="1358264" h="330835">
                <a:moveTo>
                  <a:pt x="1344168" y="306324"/>
                </a:moveTo>
                <a:lnTo>
                  <a:pt x="1293876" y="306324"/>
                </a:lnTo>
                <a:lnTo>
                  <a:pt x="1303020" y="304800"/>
                </a:lnTo>
                <a:lnTo>
                  <a:pt x="1301496" y="304800"/>
                </a:lnTo>
                <a:lnTo>
                  <a:pt x="1310640" y="301752"/>
                </a:lnTo>
                <a:lnTo>
                  <a:pt x="1307592" y="303276"/>
                </a:lnTo>
                <a:lnTo>
                  <a:pt x="1347216" y="303276"/>
                </a:lnTo>
                <a:lnTo>
                  <a:pt x="1344168" y="306324"/>
                </a:lnTo>
                <a:close/>
              </a:path>
              <a:path w="1358264" h="330835">
                <a:moveTo>
                  <a:pt x="1330451" y="320040"/>
                </a:moveTo>
                <a:lnTo>
                  <a:pt x="27432" y="320040"/>
                </a:lnTo>
                <a:lnTo>
                  <a:pt x="19812" y="312420"/>
                </a:lnTo>
                <a:lnTo>
                  <a:pt x="1338072" y="312420"/>
                </a:lnTo>
                <a:lnTo>
                  <a:pt x="1330451" y="320040"/>
                </a:lnTo>
                <a:close/>
              </a:path>
              <a:path w="1358264" h="330835">
                <a:moveTo>
                  <a:pt x="1319784" y="326136"/>
                </a:moveTo>
                <a:lnTo>
                  <a:pt x="38100" y="326136"/>
                </a:lnTo>
                <a:lnTo>
                  <a:pt x="28956" y="320040"/>
                </a:lnTo>
                <a:lnTo>
                  <a:pt x="1328928" y="320040"/>
                </a:lnTo>
                <a:lnTo>
                  <a:pt x="1319784" y="326136"/>
                </a:lnTo>
                <a:close/>
              </a:path>
              <a:path w="1358264" h="330835">
                <a:moveTo>
                  <a:pt x="1309116" y="329184"/>
                </a:moveTo>
                <a:lnTo>
                  <a:pt x="50292" y="329184"/>
                </a:lnTo>
                <a:lnTo>
                  <a:pt x="39624" y="326136"/>
                </a:lnTo>
                <a:lnTo>
                  <a:pt x="1318259" y="326136"/>
                </a:lnTo>
                <a:lnTo>
                  <a:pt x="1309116" y="329184"/>
                </a:lnTo>
                <a:close/>
              </a:path>
              <a:path w="1358264" h="330835">
                <a:moveTo>
                  <a:pt x="1295400" y="330708"/>
                </a:moveTo>
                <a:lnTo>
                  <a:pt x="64008" y="330708"/>
                </a:lnTo>
                <a:lnTo>
                  <a:pt x="51816" y="329184"/>
                </a:lnTo>
                <a:lnTo>
                  <a:pt x="1306067" y="329184"/>
                </a:lnTo>
                <a:lnTo>
                  <a:pt x="1295400" y="330708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0007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Shadow </a:t>
            </a:r>
            <a:r>
              <a:rPr sz="4400" dirty="0">
                <a:solidFill>
                  <a:srgbClr val="000000"/>
                </a:solidFill>
              </a:rPr>
              <a:t>paging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technique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726378" y="4821374"/>
            <a:ext cx="86067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shadow page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table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continues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to point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old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ages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are  </a:t>
            </a:r>
            <a:r>
              <a:rPr sz="2400" spc="-5" dirty="0">
                <a:latin typeface="Calibri"/>
                <a:cs typeface="Calibri"/>
              </a:rPr>
              <a:t>not changed </a:t>
            </a:r>
            <a:r>
              <a:rPr sz="2400" spc="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transaction. </a:t>
            </a:r>
            <a:r>
              <a:rPr sz="2400" spc="-25" dirty="0">
                <a:latin typeface="Calibri"/>
                <a:cs typeface="Calibri"/>
              </a:rPr>
              <a:t>So,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table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and pages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used 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for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undoing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2400" b="1" spc="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7200" y="1447800"/>
            <a:ext cx="1405255" cy="2597150"/>
          </a:xfrm>
          <a:custGeom>
            <a:avLst/>
            <a:gdLst/>
            <a:ahLst/>
            <a:cxnLst/>
            <a:rect l="l" t="t" r="r" b="b"/>
            <a:pathLst>
              <a:path w="1405254" h="2597150">
                <a:moveTo>
                  <a:pt x="0" y="0"/>
                </a:moveTo>
                <a:lnTo>
                  <a:pt x="1405128" y="0"/>
                </a:lnTo>
                <a:lnTo>
                  <a:pt x="1405128" y="2596896"/>
                </a:lnTo>
                <a:lnTo>
                  <a:pt x="0" y="259689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61103" y="1441703"/>
          <a:ext cx="1405255" cy="2596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(old)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(old)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(new)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(new)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22704" y="1441703"/>
          <a:ext cx="952500" cy="2596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129271" y="1441703"/>
          <a:ext cx="952500" cy="2596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511040" y="4061459"/>
            <a:ext cx="783590" cy="394970"/>
          </a:xfrm>
          <a:custGeom>
            <a:avLst/>
            <a:gdLst/>
            <a:ahLst/>
            <a:cxnLst/>
            <a:rect l="l" t="t" r="r" b="b"/>
            <a:pathLst>
              <a:path w="783589" h="394970">
                <a:moveTo>
                  <a:pt x="777240" y="394716"/>
                </a:moveTo>
                <a:lnTo>
                  <a:pt x="4572" y="394716"/>
                </a:lnTo>
                <a:lnTo>
                  <a:pt x="0" y="388620"/>
                </a:lnTo>
                <a:lnTo>
                  <a:pt x="0" y="4572"/>
                </a:lnTo>
                <a:lnTo>
                  <a:pt x="4572" y="0"/>
                </a:lnTo>
                <a:lnTo>
                  <a:pt x="777240" y="0"/>
                </a:lnTo>
                <a:lnTo>
                  <a:pt x="783336" y="4572"/>
                </a:lnTo>
                <a:lnTo>
                  <a:pt x="783336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368808"/>
                </a:lnTo>
                <a:lnTo>
                  <a:pt x="12192" y="368808"/>
                </a:lnTo>
                <a:lnTo>
                  <a:pt x="24384" y="381000"/>
                </a:lnTo>
                <a:lnTo>
                  <a:pt x="783336" y="381000"/>
                </a:lnTo>
                <a:lnTo>
                  <a:pt x="783336" y="388620"/>
                </a:lnTo>
                <a:lnTo>
                  <a:pt x="777240" y="394716"/>
                </a:lnTo>
                <a:close/>
              </a:path>
              <a:path w="783589" h="394970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783589" h="394970">
                <a:moveTo>
                  <a:pt x="757427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757427" y="12192"/>
                </a:lnTo>
                <a:lnTo>
                  <a:pt x="757427" y="24384"/>
                </a:lnTo>
                <a:close/>
              </a:path>
              <a:path w="783589" h="394970">
                <a:moveTo>
                  <a:pt x="757427" y="381000"/>
                </a:moveTo>
                <a:lnTo>
                  <a:pt x="757427" y="12192"/>
                </a:lnTo>
                <a:lnTo>
                  <a:pt x="769620" y="24384"/>
                </a:lnTo>
                <a:lnTo>
                  <a:pt x="783336" y="24384"/>
                </a:lnTo>
                <a:lnTo>
                  <a:pt x="783336" y="368808"/>
                </a:lnTo>
                <a:lnTo>
                  <a:pt x="769620" y="368808"/>
                </a:lnTo>
                <a:lnTo>
                  <a:pt x="757427" y="381000"/>
                </a:lnTo>
                <a:close/>
              </a:path>
              <a:path w="783589" h="394970">
                <a:moveTo>
                  <a:pt x="783336" y="24384"/>
                </a:moveTo>
                <a:lnTo>
                  <a:pt x="769620" y="24384"/>
                </a:lnTo>
                <a:lnTo>
                  <a:pt x="757427" y="12192"/>
                </a:lnTo>
                <a:lnTo>
                  <a:pt x="783336" y="12192"/>
                </a:lnTo>
                <a:lnTo>
                  <a:pt x="783336" y="24384"/>
                </a:lnTo>
                <a:close/>
              </a:path>
              <a:path w="783589" h="394970">
                <a:moveTo>
                  <a:pt x="24384" y="381000"/>
                </a:moveTo>
                <a:lnTo>
                  <a:pt x="12192" y="368808"/>
                </a:lnTo>
                <a:lnTo>
                  <a:pt x="24384" y="368808"/>
                </a:lnTo>
                <a:lnTo>
                  <a:pt x="24384" y="381000"/>
                </a:lnTo>
                <a:close/>
              </a:path>
              <a:path w="783589" h="394970">
                <a:moveTo>
                  <a:pt x="757427" y="381000"/>
                </a:moveTo>
                <a:lnTo>
                  <a:pt x="24384" y="381000"/>
                </a:lnTo>
                <a:lnTo>
                  <a:pt x="24384" y="368808"/>
                </a:lnTo>
                <a:lnTo>
                  <a:pt x="757427" y="368808"/>
                </a:lnTo>
                <a:lnTo>
                  <a:pt x="757427" y="381000"/>
                </a:lnTo>
                <a:close/>
              </a:path>
              <a:path w="783589" h="394970">
                <a:moveTo>
                  <a:pt x="783336" y="381000"/>
                </a:moveTo>
                <a:lnTo>
                  <a:pt x="757427" y="381000"/>
                </a:lnTo>
                <a:lnTo>
                  <a:pt x="769620" y="368808"/>
                </a:lnTo>
                <a:lnTo>
                  <a:pt x="783336" y="368808"/>
                </a:lnTo>
                <a:lnTo>
                  <a:pt x="783336" y="38100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21796" y="4091373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31975" y="4061459"/>
            <a:ext cx="1948180" cy="394970"/>
          </a:xfrm>
          <a:custGeom>
            <a:avLst/>
            <a:gdLst/>
            <a:ahLst/>
            <a:cxnLst/>
            <a:rect l="l" t="t" r="r" b="b"/>
            <a:pathLst>
              <a:path w="1948179" h="394970">
                <a:moveTo>
                  <a:pt x="1941576" y="394716"/>
                </a:moveTo>
                <a:lnTo>
                  <a:pt x="6096" y="394716"/>
                </a:lnTo>
                <a:lnTo>
                  <a:pt x="0" y="388620"/>
                </a:lnTo>
                <a:lnTo>
                  <a:pt x="0" y="4572"/>
                </a:lnTo>
                <a:lnTo>
                  <a:pt x="6096" y="0"/>
                </a:lnTo>
                <a:lnTo>
                  <a:pt x="1941576" y="0"/>
                </a:lnTo>
                <a:lnTo>
                  <a:pt x="1947672" y="4572"/>
                </a:lnTo>
                <a:lnTo>
                  <a:pt x="1947672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368808"/>
                </a:lnTo>
                <a:lnTo>
                  <a:pt x="12192" y="368808"/>
                </a:lnTo>
                <a:lnTo>
                  <a:pt x="25908" y="381000"/>
                </a:lnTo>
                <a:lnTo>
                  <a:pt x="1947672" y="381000"/>
                </a:lnTo>
                <a:lnTo>
                  <a:pt x="1947672" y="388620"/>
                </a:lnTo>
                <a:lnTo>
                  <a:pt x="1941576" y="394716"/>
                </a:lnTo>
                <a:close/>
              </a:path>
              <a:path w="1948179" h="394970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948179" h="394970">
                <a:moveTo>
                  <a:pt x="1921764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921764" y="12192"/>
                </a:lnTo>
                <a:lnTo>
                  <a:pt x="1921764" y="24384"/>
                </a:lnTo>
                <a:close/>
              </a:path>
              <a:path w="1948179" h="394970">
                <a:moveTo>
                  <a:pt x="1921764" y="381000"/>
                </a:moveTo>
                <a:lnTo>
                  <a:pt x="1921764" y="12192"/>
                </a:lnTo>
                <a:lnTo>
                  <a:pt x="1935480" y="24384"/>
                </a:lnTo>
                <a:lnTo>
                  <a:pt x="1947672" y="24384"/>
                </a:lnTo>
                <a:lnTo>
                  <a:pt x="1947672" y="368808"/>
                </a:lnTo>
                <a:lnTo>
                  <a:pt x="1935480" y="368808"/>
                </a:lnTo>
                <a:lnTo>
                  <a:pt x="1921764" y="381000"/>
                </a:lnTo>
                <a:close/>
              </a:path>
              <a:path w="1948179" h="394970">
                <a:moveTo>
                  <a:pt x="1947672" y="24384"/>
                </a:moveTo>
                <a:lnTo>
                  <a:pt x="1935480" y="24384"/>
                </a:lnTo>
                <a:lnTo>
                  <a:pt x="1921764" y="12192"/>
                </a:lnTo>
                <a:lnTo>
                  <a:pt x="1947672" y="12192"/>
                </a:lnTo>
                <a:lnTo>
                  <a:pt x="1947672" y="24384"/>
                </a:lnTo>
                <a:close/>
              </a:path>
              <a:path w="1948179" h="394970">
                <a:moveTo>
                  <a:pt x="25908" y="381000"/>
                </a:moveTo>
                <a:lnTo>
                  <a:pt x="12192" y="368808"/>
                </a:lnTo>
                <a:lnTo>
                  <a:pt x="25908" y="368808"/>
                </a:lnTo>
                <a:lnTo>
                  <a:pt x="25908" y="381000"/>
                </a:lnTo>
                <a:close/>
              </a:path>
              <a:path w="1948179" h="394970">
                <a:moveTo>
                  <a:pt x="1921764" y="381000"/>
                </a:moveTo>
                <a:lnTo>
                  <a:pt x="25908" y="381000"/>
                </a:lnTo>
                <a:lnTo>
                  <a:pt x="25908" y="368808"/>
                </a:lnTo>
                <a:lnTo>
                  <a:pt x="1921764" y="368808"/>
                </a:lnTo>
                <a:lnTo>
                  <a:pt x="1921764" y="381000"/>
                </a:lnTo>
                <a:close/>
              </a:path>
              <a:path w="1948179" h="394970">
                <a:moveTo>
                  <a:pt x="1947672" y="381000"/>
                </a:moveTo>
                <a:lnTo>
                  <a:pt x="1921764" y="381000"/>
                </a:lnTo>
                <a:lnTo>
                  <a:pt x="1935480" y="368808"/>
                </a:lnTo>
                <a:lnTo>
                  <a:pt x="1947672" y="368808"/>
                </a:lnTo>
                <a:lnTo>
                  <a:pt x="1947672" y="38100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25980" y="4091373"/>
            <a:ext cx="1757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Current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94347" y="4061459"/>
            <a:ext cx="2034539" cy="394970"/>
          </a:xfrm>
          <a:custGeom>
            <a:avLst/>
            <a:gdLst/>
            <a:ahLst/>
            <a:cxnLst/>
            <a:rect l="l" t="t" r="r" b="b"/>
            <a:pathLst>
              <a:path w="2034540" h="394970">
                <a:moveTo>
                  <a:pt x="2028444" y="394716"/>
                </a:moveTo>
                <a:lnTo>
                  <a:pt x="6096" y="394716"/>
                </a:lnTo>
                <a:lnTo>
                  <a:pt x="0" y="388620"/>
                </a:lnTo>
                <a:lnTo>
                  <a:pt x="0" y="4572"/>
                </a:lnTo>
                <a:lnTo>
                  <a:pt x="6096" y="0"/>
                </a:lnTo>
                <a:lnTo>
                  <a:pt x="2028444" y="0"/>
                </a:lnTo>
                <a:lnTo>
                  <a:pt x="2034540" y="4572"/>
                </a:lnTo>
                <a:lnTo>
                  <a:pt x="2034540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368808"/>
                </a:lnTo>
                <a:lnTo>
                  <a:pt x="13716" y="368808"/>
                </a:lnTo>
                <a:lnTo>
                  <a:pt x="25908" y="381000"/>
                </a:lnTo>
                <a:lnTo>
                  <a:pt x="2034540" y="381000"/>
                </a:lnTo>
                <a:lnTo>
                  <a:pt x="2034540" y="388620"/>
                </a:lnTo>
                <a:lnTo>
                  <a:pt x="2028444" y="394716"/>
                </a:lnTo>
                <a:close/>
              </a:path>
              <a:path w="2034540" h="394970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2034540" h="394970">
                <a:moveTo>
                  <a:pt x="2010155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2010155" y="12192"/>
                </a:lnTo>
                <a:lnTo>
                  <a:pt x="2010155" y="24384"/>
                </a:lnTo>
                <a:close/>
              </a:path>
              <a:path w="2034540" h="394970">
                <a:moveTo>
                  <a:pt x="2010155" y="381000"/>
                </a:moveTo>
                <a:lnTo>
                  <a:pt x="2010155" y="12192"/>
                </a:lnTo>
                <a:lnTo>
                  <a:pt x="2022348" y="24384"/>
                </a:lnTo>
                <a:lnTo>
                  <a:pt x="2034540" y="24384"/>
                </a:lnTo>
                <a:lnTo>
                  <a:pt x="2034540" y="368808"/>
                </a:lnTo>
                <a:lnTo>
                  <a:pt x="2022348" y="368808"/>
                </a:lnTo>
                <a:lnTo>
                  <a:pt x="2010155" y="381000"/>
                </a:lnTo>
                <a:close/>
              </a:path>
              <a:path w="2034540" h="394970">
                <a:moveTo>
                  <a:pt x="2034540" y="24384"/>
                </a:moveTo>
                <a:lnTo>
                  <a:pt x="2022348" y="24384"/>
                </a:lnTo>
                <a:lnTo>
                  <a:pt x="2010155" y="12192"/>
                </a:lnTo>
                <a:lnTo>
                  <a:pt x="2034540" y="12192"/>
                </a:lnTo>
                <a:lnTo>
                  <a:pt x="2034540" y="24384"/>
                </a:lnTo>
                <a:close/>
              </a:path>
              <a:path w="2034540" h="394970">
                <a:moveTo>
                  <a:pt x="25908" y="381000"/>
                </a:moveTo>
                <a:lnTo>
                  <a:pt x="13716" y="368808"/>
                </a:lnTo>
                <a:lnTo>
                  <a:pt x="25908" y="368808"/>
                </a:lnTo>
                <a:lnTo>
                  <a:pt x="25908" y="381000"/>
                </a:lnTo>
                <a:close/>
              </a:path>
              <a:path w="2034540" h="394970">
                <a:moveTo>
                  <a:pt x="2010155" y="381000"/>
                </a:moveTo>
                <a:lnTo>
                  <a:pt x="25908" y="381000"/>
                </a:lnTo>
                <a:lnTo>
                  <a:pt x="25908" y="368808"/>
                </a:lnTo>
                <a:lnTo>
                  <a:pt x="2010155" y="368808"/>
                </a:lnTo>
                <a:lnTo>
                  <a:pt x="2010155" y="381000"/>
                </a:lnTo>
                <a:close/>
              </a:path>
              <a:path w="2034540" h="394970">
                <a:moveTo>
                  <a:pt x="2034540" y="381000"/>
                </a:moveTo>
                <a:lnTo>
                  <a:pt x="2010155" y="381000"/>
                </a:lnTo>
                <a:lnTo>
                  <a:pt x="2022348" y="368808"/>
                </a:lnTo>
                <a:lnTo>
                  <a:pt x="2034540" y="368808"/>
                </a:lnTo>
                <a:lnTo>
                  <a:pt x="2034540" y="38100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15690" y="4091373"/>
            <a:ext cx="1787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Shadow page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300" y="1613916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09700" y="76200"/>
                </a:moveTo>
                <a:lnTo>
                  <a:pt x="1409700" y="0"/>
                </a:lnTo>
                <a:lnTo>
                  <a:pt x="1458468" y="24384"/>
                </a:lnTo>
                <a:lnTo>
                  <a:pt x="1423416" y="24384"/>
                </a:lnTo>
                <a:lnTo>
                  <a:pt x="1423416" y="50292"/>
                </a:lnTo>
                <a:lnTo>
                  <a:pt x="1461516" y="50292"/>
                </a:lnTo>
                <a:lnTo>
                  <a:pt x="1409700" y="76200"/>
                </a:lnTo>
                <a:close/>
              </a:path>
              <a:path w="1485900" h="76200">
                <a:moveTo>
                  <a:pt x="1409700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1409700" y="24384"/>
                </a:lnTo>
                <a:lnTo>
                  <a:pt x="1409700" y="50292"/>
                </a:lnTo>
                <a:close/>
              </a:path>
              <a:path w="1485900" h="76200">
                <a:moveTo>
                  <a:pt x="1461516" y="50292"/>
                </a:moveTo>
                <a:lnTo>
                  <a:pt x="1423416" y="50292"/>
                </a:lnTo>
                <a:lnTo>
                  <a:pt x="1423416" y="24384"/>
                </a:lnTo>
                <a:lnTo>
                  <a:pt x="1458468" y="24384"/>
                </a:lnTo>
                <a:lnTo>
                  <a:pt x="1485900" y="38100"/>
                </a:lnTo>
                <a:lnTo>
                  <a:pt x="1461516" y="5029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72327" y="2708148"/>
            <a:ext cx="1463040" cy="76200"/>
          </a:xfrm>
          <a:custGeom>
            <a:avLst/>
            <a:gdLst/>
            <a:ahLst/>
            <a:cxnLst/>
            <a:rect l="l" t="t" r="r" b="b"/>
            <a:pathLst>
              <a:path w="146304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5908"/>
                </a:lnTo>
                <a:lnTo>
                  <a:pt x="62484" y="25908"/>
                </a:lnTo>
                <a:lnTo>
                  <a:pt x="62484" y="50292"/>
                </a:lnTo>
                <a:lnTo>
                  <a:pt x="76200" y="50292"/>
                </a:lnTo>
                <a:lnTo>
                  <a:pt x="76200" y="76200"/>
                </a:lnTo>
                <a:close/>
              </a:path>
              <a:path w="1463040" h="76200">
                <a:moveTo>
                  <a:pt x="76200" y="50292"/>
                </a:moveTo>
                <a:lnTo>
                  <a:pt x="62484" y="50292"/>
                </a:lnTo>
                <a:lnTo>
                  <a:pt x="62484" y="25908"/>
                </a:lnTo>
                <a:lnTo>
                  <a:pt x="76200" y="25908"/>
                </a:lnTo>
                <a:lnTo>
                  <a:pt x="76200" y="50292"/>
                </a:lnTo>
                <a:close/>
              </a:path>
              <a:path w="1463040" h="76200">
                <a:moveTo>
                  <a:pt x="1463040" y="50292"/>
                </a:moveTo>
                <a:lnTo>
                  <a:pt x="76200" y="50292"/>
                </a:lnTo>
                <a:lnTo>
                  <a:pt x="76200" y="25908"/>
                </a:lnTo>
                <a:lnTo>
                  <a:pt x="1463040" y="25908"/>
                </a:lnTo>
                <a:lnTo>
                  <a:pt x="1463040" y="5029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49467" y="2328672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4384"/>
                </a:lnTo>
                <a:lnTo>
                  <a:pt x="64008" y="24384"/>
                </a:lnTo>
                <a:lnTo>
                  <a:pt x="64008" y="50292"/>
                </a:lnTo>
                <a:lnTo>
                  <a:pt x="76200" y="50292"/>
                </a:lnTo>
                <a:lnTo>
                  <a:pt x="76200" y="76200"/>
                </a:lnTo>
                <a:close/>
              </a:path>
              <a:path w="1485900" h="76200">
                <a:moveTo>
                  <a:pt x="76200" y="50292"/>
                </a:moveTo>
                <a:lnTo>
                  <a:pt x="64008" y="50292"/>
                </a:lnTo>
                <a:lnTo>
                  <a:pt x="64008" y="24384"/>
                </a:lnTo>
                <a:lnTo>
                  <a:pt x="76200" y="24384"/>
                </a:lnTo>
                <a:lnTo>
                  <a:pt x="76200" y="50292"/>
                </a:lnTo>
                <a:close/>
              </a:path>
              <a:path w="1485900" h="76200">
                <a:moveTo>
                  <a:pt x="1485900" y="50292"/>
                </a:moveTo>
                <a:lnTo>
                  <a:pt x="76200" y="50292"/>
                </a:lnTo>
                <a:lnTo>
                  <a:pt x="76200" y="24384"/>
                </a:lnTo>
                <a:lnTo>
                  <a:pt x="1485900" y="24384"/>
                </a:lnTo>
                <a:lnTo>
                  <a:pt x="1485900" y="5029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49467" y="1991867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4384"/>
                </a:lnTo>
                <a:lnTo>
                  <a:pt x="64008" y="24384"/>
                </a:lnTo>
                <a:lnTo>
                  <a:pt x="64008" y="50292"/>
                </a:lnTo>
                <a:lnTo>
                  <a:pt x="76200" y="50292"/>
                </a:lnTo>
                <a:lnTo>
                  <a:pt x="76200" y="76200"/>
                </a:lnTo>
                <a:close/>
              </a:path>
              <a:path w="1485900" h="76200">
                <a:moveTo>
                  <a:pt x="76200" y="50292"/>
                </a:moveTo>
                <a:lnTo>
                  <a:pt x="64008" y="50292"/>
                </a:lnTo>
                <a:lnTo>
                  <a:pt x="64008" y="24384"/>
                </a:lnTo>
                <a:lnTo>
                  <a:pt x="76200" y="24384"/>
                </a:lnTo>
                <a:lnTo>
                  <a:pt x="76200" y="50292"/>
                </a:lnTo>
                <a:close/>
              </a:path>
              <a:path w="1485900" h="76200">
                <a:moveTo>
                  <a:pt x="1485900" y="50292"/>
                </a:moveTo>
                <a:lnTo>
                  <a:pt x="76200" y="50292"/>
                </a:lnTo>
                <a:lnTo>
                  <a:pt x="76200" y="24384"/>
                </a:lnTo>
                <a:lnTo>
                  <a:pt x="1485900" y="24384"/>
                </a:lnTo>
                <a:lnTo>
                  <a:pt x="1485900" y="5029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63011" y="2020824"/>
            <a:ext cx="4372355" cy="2005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49467" y="1624583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5908"/>
                </a:lnTo>
                <a:lnTo>
                  <a:pt x="64008" y="25908"/>
                </a:lnTo>
                <a:lnTo>
                  <a:pt x="64008" y="51816"/>
                </a:lnTo>
                <a:lnTo>
                  <a:pt x="76200" y="51816"/>
                </a:lnTo>
                <a:lnTo>
                  <a:pt x="76200" y="76200"/>
                </a:lnTo>
                <a:close/>
              </a:path>
              <a:path w="1485900" h="76200">
                <a:moveTo>
                  <a:pt x="76200" y="51816"/>
                </a:moveTo>
                <a:lnTo>
                  <a:pt x="64008" y="51816"/>
                </a:lnTo>
                <a:lnTo>
                  <a:pt x="64008" y="25908"/>
                </a:lnTo>
                <a:lnTo>
                  <a:pt x="76200" y="25908"/>
                </a:lnTo>
                <a:lnTo>
                  <a:pt x="76200" y="51816"/>
                </a:lnTo>
                <a:close/>
              </a:path>
              <a:path w="1485900" h="76200">
                <a:moveTo>
                  <a:pt x="1485900" y="51816"/>
                </a:moveTo>
                <a:lnTo>
                  <a:pt x="76200" y="51816"/>
                </a:lnTo>
                <a:lnTo>
                  <a:pt x="76200" y="25908"/>
                </a:lnTo>
                <a:lnTo>
                  <a:pt x="1485900" y="25908"/>
                </a:lnTo>
                <a:lnTo>
                  <a:pt x="1485900" y="51816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9203" y="1837944"/>
            <a:ext cx="1338580" cy="329565"/>
          </a:xfrm>
          <a:custGeom>
            <a:avLst/>
            <a:gdLst/>
            <a:ahLst/>
            <a:cxnLst/>
            <a:rect l="l" t="t" r="r" b="b"/>
            <a:pathLst>
              <a:path w="1338579" h="329564">
                <a:moveTo>
                  <a:pt x="1298448" y="4572"/>
                </a:moveTo>
                <a:lnTo>
                  <a:pt x="39624" y="4572"/>
                </a:lnTo>
                <a:lnTo>
                  <a:pt x="48768" y="1524"/>
                </a:lnTo>
                <a:lnTo>
                  <a:pt x="50292" y="1524"/>
                </a:lnTo>
                <a:lnTo>
                  <a:pt x="50292" y="0"/>
                </a:lnTo>
                <a:lnTo>
                  <a:pt x="1286255" y="0"/>
                </a:lnTo>
                <a:lnTo>
                  <a:pt x="1287780" y="1524"/>
                </a:lnTo>
                <a:lnTo>
                  <a:pt x="1298448" y="4572"/>
                </a:lnTo>
                <a:close/>
              </a:path>
              <a:path w="1338579" h="329564">
                <a:moveTo>
                  <a:pt x="1309116" y="10668"/>
                </a:moveTo>
                <a:lnTo>
                  <a:pt x="27432" y="10668"/>
                </a:lnTo>
                <a:lnTo>
                  <a:pt x="28956" y="9144"/>
                </a:lnTo>
                <a:lnTo>
                  <a:pt x="36576" y="4572"/>
                </a:lnTo>
                <a:lnTo>
                  <a:pt x="1299972" y="4572"/>
                </a:lnTo>
                <a:lnTo>
                  <a:pt x="1309116" y="9144"/>
                </a:lnTo>
                <a:lnTo>
                  <a:pt x="1309116" y="10668"/>
                </a:lnTo>
                <a:close/>
              </a:path>
              <a:path w="1338579" h="329564">
                <a:moveTo>
                  <a:pt x="47244" y="28956"/>
                </a:moveTo>
                <a:lnTo>
                  <a:pt x="48768" y="27432"/>
                </a:lnTo>
                <a:lnTo>
                  <a:pt x="10668" y="27432"/>
                </a:lnTo>
                <a:lnTo>
                  <a:pt x="10668" y="25908"/>
                </a:lnTo>
                <a:lnTo>
                  <a:pt x="16764" y="18288"/>
                </a:lnTo>
                <a:lnTo>
                  <a:pt x="18288" y="18288"/>
                </a:lnTo>
                <a:lnTo>
                  <a:pt x="18288" y="16764"/>
                </a:lnTo>
                <a:lnTo>
                  <a:pt x="25908" y="10668"/>
                </a:lnTo>
                <a:lnTo>
                  <a:pt x="1310640" y="10668"/>
                </a:lnTo>
                <a:lnTo>
                  <a:pt x="1318259" y="16764"/>
                </a:lnTo>
                <a:lnTo>
                  <a:pt x="1319784" y="18288"/>
                </a:lnTo>
                <a:lnTo>
                  <a:pt x="1324660" y="24384"/>
                </a:lnTo>
                <a:lnTo>
                  <a:pt x="64008" y="24384"/>
                </a:lnTo>
                <a:lnTo>
                  <a:pt x="53340" y="25908"/>
                </a:lnTo>
                <a:lnTo>
                  <a:pt x="56388" y="25908"/>
                </a:lnTo>
                <a:lnTo>
                  <a:pt x="47244" y="28956"/>
                </a:lnTo>
                <a:close/>
              </a:path>
              <a:path w="1338579" h="329564">
                <a:moveTo>
                  <a:pt x="1290827" y="28955"/>
                </a:moveTo>
                <a:lnTo>
                  <a:pt x="1281684" y="25908"/>
                </a:lnTo>
                <a:lnTo>
                  <a:pt x="1283208" y="25908"/>
                </a:lnTo>
                <a:lnTo>
                  <a:pt x="1274063" y="24384"/>
                </a:lnTo>
                <a:lnTo>
                  <a:pt x="1324660" y="24384"/>
                </a:lnTo>
                <a:lnTo>
                  <a:pt x="1325880" y="25908"/>
                </a:lnTo>
                <a:lnTo>
                  <a:pt x="1327404" y="27432"/>
                </a:lnTo>
                <a:lnTo>
                  <a:pt x="1287780" y="27432"/>
                </a:lnTo>
                <a:lnTo>
                  <a:pt x="1290827" y="28955"/>
                </a:lnTo>
                <a:close/>
              </a:path>
              <a:path w="1338579" h="329564">
                <a:moveTo>
                  <a:pt x="48768" y="301752"/>
                </a:moveTo>
                <a:lnTo>
                  <a:pt x="9144" y="301752"/>
                </a:lnTo>
                <a:lnTo>
                  <a:pt x="9144" y="300227"/>
                </a:lnTo>
                <a:lnTo>
                  <a:pt x="4572" y="292608"/>
                </a:lnTo>
                <a:lnTo>
                  <a:pt x="4572" y="291084"/>
                </a:lnTo>
                <a:lnTo>
                  <a:pt x="3048" y="289560"/>
                </a:lnTo>
                <a:lnTo>
                  <a:pt x="1524" y="280415"/>
                </a:lnTo>
                <a:lnTo>
                  <a:pt x="0" y="278891"/>
                </a:lnTo>
                <a:lnTo>
                  <a:pt x="0" y="50292"/>
                </a:lnTo>
                <a:lnTo>
                  <a:pt x="1524" y="48768"/>
                </a:lnTo>
                <a:lnTo>
                  <a:pt x="3048" y="39624"/>
                </a:lnTo>
                <a:lnTo>
                  <a:pt x="4572" y="38100"/>
                </a:lnTo>
                <a:lnTo>
                  <a:pt x="4572" y="36576"/>
                </a:lnTo>
                <a:lnTo>
                  <a:pt x="9144" y="28956"/>
                </a:lnTo>
                <a:lnTo>
                  <a:pt x="9144" y="27432"/>
                </a:lnTo>
                <a:lnTo>
                  <a:pt x="48768" y="27432"/>
                </a:lnTo>
                <a:lnTo>
                  <a:pt x="39624" y="32004"/>
                </a:lnTo>
                <a:lnTo>
                  <a:pt x="40767" y="32004"/>
                </a:lnTo>
                <a:lnTo>
                  <a:pt x="36957" y="35052"/>
                </a:lnTo>
                <a:lnTo>
                  <a:pt x="36576" y="35052"/>
                </a:lnTo>
                <a:lnTo>
                  <a:pt x="35052" y="36576"/>
                </a:lnTo>
                <a:lnTo>
                  <a:pt x="35356" y="36576"/>
                </a:lnTo>
                <a:lnTo>
                  <a:pt x="30480" y="42672"/>
                </a:lnTo>
                <a:lnTo>
                  <a:pt x="31089" y="42672"/>
                </a:lnTo>
                <a:lnTo>
                  <a:pt x="28346" y="47244"/>
                </a:lnTo>
                <a:lnTo>
                  <a:pt x="27432" y="47244"/>
                </a:lnTo>
                <a:lnTo>
                  <a:pt x="24384" y="56388"/>
                </a:lnTo>
                <a:lnTo>
                  <a:pt x="25400" y="56388"/>
                </a:lnTo>
                <a:lnTo>
                  <a:pt x="24384" y="62484"/>
                </a:lnTo>
                <a:lnTo>
                  <a:pt x="24384" y="265176"/>
                </a:lnTo>
                <a:lnTo>
                  <a:pt x="25472" y="272796"/>
                </a:lnTo>
                <a:lnTo>
                  <a:pt x="24384" y="272796"/>
                </a:lnTo>
                <a:lnTo>
                  <a:pt x="27432" y="281940"/>
                </a:lnTo>
                <a:lnTo>
                  <a:pt x="28346" y="281940"/>
                </a:lnTo>
                <a:lnTo>
                  <a:pt x="31089" y="286512"/>
                </a:lnTo>
                <a:lnTo>
                  <a:pt x="30480" y="286512"/>
                </a:lnTo>
                <a:lnTo>
                  <a:pt x="35356" y="292608"/>
                </a:lnTo>
                <a:lnTo>
                  <a:pt x="35052" y="292608"/>
                </a:lnTo>
                <a:lnTo>
                  <a:pt x="36576" y="294132"/>
                </a:lnTo>
                <a:lnTo>
                  <a:pt x="36957" y="294132"/>
                </a:lnTo>
                <a:lnTo>
                  <a:pt x="40766" y="297179"/>
                </a:lnTo>
                <a:lnTo>
                  <a:pt x="39624" y="297179"/>
                </a:lnTo>
                <a:lnTo>
                  <a:pt x="48768" y="301752"/>
                </a:lnTo>
                <a:close/>
              </a:path>
              <a:path w="1338579" h="329564">
                <a:moveTo>
                  <a:pt x="1327404" y="28956"/>
                </a:moveTo>
                <a:lnTo>
                  <a:pt x="1290827" y="28955"/>
                </a:lnTo>
                <a:lnTo>
                  <a:pt x="1287780" y="27432"/>
                </a:lnTo>
                <a:lnTo>
                  <a:pt x="1327404" y="27432"/>
                </a:lnTo>
                <a:lnTo>
                  <a:pt x="1327404" y="28956"/>
                </a:lnTo>
                <a:close/>
              </a:path>
              <a:path w="1338579" h="329564">
                <a:moveTo>
                  <a:pt x="1296924" y="32004"/>
                </a:moveTo>
                <a:lnTo>
                  <a:pt x="1290827" y="28955"/>
                </a:lnTo>
                <a:lnTo>
                  <a:pt x="1327404" y="28956"/>
                </a:lnTo>
                <a:lnTo>
                  <a:pt x="1328318" y="30480"/>
                </a:lnTo>
                <a:lnTo>
                  <a:pt x="1295400" y="30480"/>
                </a:lnTo>
                <a:lnTo>
                  <a:pt x="1296924" y="32004"/>
                </a:lnTo>
                <a:close/>
              </a:path>
              <a:path w="1338579" h="329564">
                <a:moveTo>
                  <a:pt x="40767" y="32004"/>
                </a:moveTo>
                <a:lnTo>
                  <a:pt x="39624" y="32004"/>
                </a:lnTo>
                <a:lnTo>
                  <a:pt x="42672" y="30480"/>
                </a:lnTo>
                <a:lnTo>
                  <a:pt x="40767" y="32004"/>
                </a:lnTo>
                <a:close/>
              </a:path>
              <a:path w="1338579" h="329564">
                <a:moveTo>
                  <a:pt x="1331976" y="36576"/>
                </a:moveTo>
                <a:lnTo>
                  <a:pt x="1303020" y="36576"/>
                </a:lnTo>
                <a:lnTo>
                  <a:pt x="1295400" y="30480"/>
                </a:lnTo>
                <a:lnTo>
                  <a:pt x="1328318" y="30480"/>
                </a:lnTo>
                <a:lnTo>
                  <a:pt x="1331976" y="36576"/>
                </a:lnTo>
                <a:close/>
              </a:path>
              <a:path w="1338579" h="329564">
                <a:moveTo>
                  <a:pt x="35052" y="36576"/>
                </a:moveTo>
                <a:lnTo>
                  <a:pt x="36576" y="35052"/>
                </a:lnTo>
                <a:lnTo>
                  <a:pt x="35898" y="35898"/>
                </a:lnTo>
                <a:lnTo>
                  <a:pt x="35052" y="36576"/>
                </a:lnTo>
                <a:close/>
              </a:path>
              <a:path w="1338579" h="329564">
                <a:moveTo>
                  <a:pt x="35898" y="35898"/>
                </a:moveTo>
                <a:lnTo>
                  <a:pt x="36576" y="35052"/>
                </a:lnTo>
                <a:lnTo>
                  <a:pt x="36957" y="35052"/>
                </a:lnTo>
                <a:lnTo>
                  <a:pt x="35898" y="35898"/>
                </a:lnTo>
                <a:close/>
              </a:path>
              <a:path w="1338579" h="329564">
                <a:moveTo>
                  <a:pt x="1334516" y="42672"/>
                </a:moveTo>
                <a:lnTo>
                  <a:pt x="1307592" y="42672"/>
                </a:lnTo>
                <a:lnTo>
                  <a:pt x="1299972" y="35052"/>
                </a:lnTo>
                <a:lnTo>
                  <a:pt x="1303020" y="36576"/>
                </a:lnTo>
                <a:lnTo>
                  <a:pt x="1331976" y="36576"/>
                </a:lnTo>
                <a:lnTo>
                  <a:pt x="1333500" y="38100"/>
                </a:lnTo>
                <a:lnTo>
                  <a:pt x="1333500" y="39624"/>
                </a:lnTo>
                <a:lnTo>
                  <a:pt x="1334516" y="42672"/>
                </a:lnTo>
                <a:close/>
              </a:path>
              <a:path w="1338579" h="329564">
                <a:moveTo>
                  <a:pt x="35356" y="36576"/>
                </a:moveTo>
                <a:lnTo>
                  <a:pt x="35052" y="36576"/>
                </a:lnTo>
                <a:lnTo>
                  <a:pt x="35898" y="35898"/>
                </a:lnTo>
                <a:lnTo>
                  <a:pt x="35356" y="36576"/>
                </a:lnTo>
                <a:close/>
              </a:path>
              <a:path w="1338579" h="329564">
                <a:moveTo>
                  <a:pt x="31089" y="42672"/>
                </a:moveTo>
                <a:lnTo>
                  <a:pt x="30480" y="42672"/>
                </a:lnTo>
                <a:lnTo>
                  <a:pt x="32004" y="41148"/>
                </a:lnTo>
                <a:lnTo>
                  <a:pt x="31089" y="42672"/>
                </a:lnTo>
                <a:close/>
              </a:path>
              <a:path w="1338579" h="329564">
                <a:moveTo>
                  <a:pt x="1336548" y="48768"/>
                </a:moveTo>
                <a:lnTo>
                  <a:pt x="1310640" y="48768"/>
                </a:lnTo>
                <a:lnTo>
                  <a:pt x="1306067" y="41148"/>
                </a:lnTo>
                <a:lnTo>
                  <a:pt x="1307592" y="42672"/>
                </a:lnTo>
                <a:lnTo>
                  <a:pt x="1334516" y="42672"/>
                </a:lnTo>
                <a:lnTo>
                  <a:pt x="1336548" y="48768"/>
                </a:lnTo>
                <a:close/>
              </a:path>
              <a:path w="1338579" h="329564">
                <a:moveTo>
                  <a:pt x="27432" y="48768"/>
                </a:moveTo>
                <a:lnTo>
                  <a:pt x="27432" y="47244"/>
                </a:lnTo>
                <a:lnTo>
                  <a:pt x="28346" y="47244"/>
                </a:lnTo>
                <a:lnTo>
                  <a:pt x="27432" y="48768"/>
                </a:lnTo>
                <a:close/>
              </a:path>
              <a:path w="1338579" h="329564">
                <a:moveTo>
                  <a:pt x="1312163" y="56388"/>
                </a:moveTo>
                <a:lnTo>
                  <a:pt x="1309116" y="47244"/>
                </a:lnTo>
                <a:lnTo>
                  <a:pt x="1310640" y="48768"/>
                </a:lnTo>
                <a:lnTo>
                  <a:pt x="1336548" y="48768"/>
                </a:lnTo>
                <a:lnTo>
                  <a:pt x="1336548" y="51816"/>
                </a:lnTo>
                <a:lnTo>
                  <a:pt x="1336765" y="53340"/>
                </a:lnTo>
                <a:lnTo>
                  <a:pt x="1312163" y="53340"/>
                </a:lnTo>
                <a:lnTo>
                  <a:pt x="1312163" y="56388"/>
                </a:lnTo>
                <a:close/>
              </a:path>
              <a:path w="1338579" h="329564">
                <a:moveTo>
                  <a:pt x="25400" y="56388"/>
                </a:moveTo>
                <a:lnTo>
                  <a:pt x="24384" y="56388"/>
                </a:lnTo>
                <a:lnTo>
                  <a:pt x="25908" y="53340"/>
                </a:lnTo>
                <a:lnTo>
                  <a:pt x="25400" y="56388"/>
                </a:lnTo>
                <a:close/>
              </a:path>
              <a:path w="1338579" h="329564">
                <a:moveTo>
                  <a:pt x="1336765" y="275844"/>
                </a:moveTo>
                <a:lnTo>
                  <a:pt x="1312163" y="275844"/>
                </a:lnTo>
                <a:lnTo>
                  <a:pt x="1312163" y="53340"/>
                </a:lnTo>
                <a:lnTo>
                  <a:pt x="1336765" y="53340"/>
                </a:lnTo>
                <a:lnTo>
                  <a:pt x="1338072" y="62484"/>
                </a:lnTo>
                <a:lnTo>
                  <a:pt x="1338072" y="266700"/>
                </a:lnTo>
                <a:lnTo>
                  <a:pt x="1336765" y="275844"/>
                </a:lnTo>
                <a:close/>
              </a:path>
              <a:path w="1338579" h="329564">
                <a:moveTo>
                  <a:pt x="25908" y="275844"/>
                </a:moveTo>
                <a:lnTo>
                  <a:pt x="24384" y="272796"/>
                </a:lnTo>
                <a:lnTo>
                  <a:pt x="25472" y="272796"/>
                </a:lnTo>
                <a:lnTo>
                  <a:pt x="25908" y="275844"/>
                </a:lnTo>
                <a:close/>
              </a:path>
              <a:path w="1338579" h="329564">
                <a:moveTo>
                  <a:pt x="1309116" y="281940"/>
                </a:moveTo>
                <a:lnTo>
                  <a:pt x="1312163" y="272796"/>
                </a:lnTo>
                <a:lnTo>
                  <a:pt x="1312163" y="275844"/>
                </a:lnTo>
                <a:lnTo>
                  <a:pt x="1336765" y="275844"/>
                </a:lnTo>
                <a:lnTo>
                  <a:pt x="1336548" y="277367"/>
                </a:lnTo>
                <a:lnTo>
                  <a:pt x="1336548" y="280415"/>
                </a:lnTo>
                <a:lnTo>
                  <a:pt x="1310640" y="280415"/>
                </a:lnTo>
                <a:lnTo>
                  <a:pt x="1309116" y="281940"/>
                </a:lnTo>
                <a:close/>
              </a:path>
              <a:path w="1338579" h="329564">
                <a:moveTo>
                  <a:pt x="28346" y="281940"/>
                </a:moveTo>
                <a:lnTo>
                  <a:pt x="27432" y="281940"/>
                </a:lnTo>
                <a:lnTo>
                  <a:pt x="27432" y="280415"/>
                </a:lnTo>
                <a:lnTo>
                  <a:pt x="28346" y="281940"/>
                </a:lnTo>
                <a:close/>
              </a:path>
              <a:path w="1338579" h="329564">
                <a:moveTo>
                  <a:pt x="1306067" y="288036"/>
                </a:moveTo>
                <a:lnTo>
                  <a:pt x="1310640" y="280415"/>
                </a:lnTo>
                <a:lnTo>
                  <a:pt x="1336548" y="280415"/>
                </a:lnTo>
                <a:lnTo>
                  <a:pt x="1334516" y="286512"/>
                </a:lnTo>
                <a:lnTo>
                  <a:pt x="1307592" y="286512"/>
                </a:lnTo>
                <a:lnTo>
                  <a:pt x="1306067" y="288036"/>
                </a:lnTo>
                <a:close/>
              </a:path>
              <a:path w="1338579" h="329564">
                <a:moveTo>
                  <a:pt x="32004" y="288036"/>
                </a:moveTo>
                <a:lnTo>
                  <a:pt x="30480" y="286512"/>
                </a:lnTo>
                <a:lnTo>
                  <a:pt x="31089" y="286512"/>
                </a:lnTo>
                <a:lnTo>
                  <a:pt x="32004" y="288036"/>
                </a:lnTo>
                <a:close/>
              </a:path>
              <a:path w="1338579" h="329564">
                <a:moveTo>
                  <a:pt x="1299972" y="294132"/>
                </a:moveTo>
                <a:lnTo>
                  <a:pt x="1307592" y="286512"/>
                </a:lnTo>
                <a:lnTo>
                  <a:pt x="1334516" y="286512"/>
                </a:lnTo>
                <a:lnTo>
                  <a:pt x="1333500" y="289560"/>
                </a:lnTo>
                <a:lnTo>
                  <a:pt x="1333500" y="291084"/>
                </a:lnTo>
                <a:lnTo>
                  <a:pt x="1331976" y="292608"/>
                </a:lnTo>
                <a:lnTo>
                  <a:pt x="1303020" y="292608"/>
                </a:lnTo>
                <a:lnTo>
                  <a:pt x="1299972" y="294132"/>
                </a:lnTo>
                <a:close/>
              </a:path>
              <a:path w="1338579" h="329564">
                <a:moveTo>
                  <a:pt x="36576" y="294132"/>
                </a:moveTo>
                <a:lnTo>
                  <a:pt x="35052" y="292608"/>
                </a:lnTo>
                <a:lnTo>
                  <a:pt x="35898" y="293285"/>
                </a:lnTo>
                <a:lnTo>
                  <a:pt x="36576" y="294132"/>
                </a:lnTo>
                <a:close/>
              </a:path>
              <a:path w="1338579" h="329564">
                <a:moveTo>
                  <a:pt x="35898" y="293285"/>
                </a:moveTo>
                <a:lnTo>
                  <a:pt x="35052" y="292608"/>
                </a:lnTo>
                <a:lnTo>
                  <a:pt x="35356" y="292608"/>
                </a:lnTo>
                <a:lnTo>
                  <a:pt x="35898" y="293285"/>
                </a:lnTo>
                <a:close/>
              </a:path>
              <a:path w="1338579" h="329564">
                <a:moveTo>
                  <a:pt x="1328318" y="298703"/>
                </a:moveTo>
                <a:lnTo>
                  <a:pt x="1295400" y="298703"/>
                </a:lnTo>
                <a:lnTo>
                  <a:pt x="1303020" y="292608"/>
                </a:lnTo>
                <a:lnTo>
                  <a:pt x="1331976" y="292608"/>
                </a:lnTo>
                <a:lnTo>
                  <a:pt x="1328318" y="298703"/>
                </a:lnTo>
                <a:close/>
              </a:path>
              <a:path w="1338579" h="329564">
                <a:moveTo>
                  <a:pt x="36957" y="294132"/>
                </a:moveTo>
                <a:lnTo>
                  <a:pt x="36576" y="294132"/>
                </a:lnTo>
                <a:lnTo>
                  <a:pt x="35898" y="293285"/>
                </a:lnTo>
                <a:lnTo>
                  <a:pt x="36957" y="294132"/>
                </a:lnTo>
                <a:close/>
              </a:path>
              <a:path w="1338579" h="329564">
                <a:moveTo>
                  <a:pt x="42672" y="298703"/>
                </a:moveTo>
                <a:lnTo>
                  <a:pt x="39624" y="297179"/>
                </a:lnTo>
                <a:lnTo>
                  <a:pt x="40766" y="297179"/>
                </a:lnTo>
                <a:lnTo>
                  <a:pt x="42672" y="298703"/>
                </a:lnTo>
                <a:close/>
              </a:path>
              <a:path w="1338579" h="329564">
                <a:moveTo>
                  <a:pt x="1327404" y="301752"/>
                </a:moveTo>
                <a:lnTo>
                  <a:pt x="1287780" y="301752"/>
                </a:lnTo>
                <a:lnTo>
                  <a:pt x="1290828" y="300227"/>
                </a:lnTo>
                <a:lnTo>
                  <a:pt x="1296924" y="297179"/>
                </a:lnTo>
                <a:lnTo>
                  <a:pt x="1295400" y="298703"/>
                </a:lnTo>
                <a:lnTo>
                  <a:pt x="1328318" y="298703"/>
                </a:lnTo>
                <a:lnTo>
                  <a:pt x="1327404" y="300227"/>
                </a:lnTo>
                <a:lnTo>
                  <a:pt x="1327404" y="301752"/>
                </a:lnTo>
                <a:close/>
              </a:path>
              <a:path w="1338579" h="329564">
                <a:moveTo>
                  <a:pt x="1310640" y="318515"/>
                </a:moveTo>
                <a:lnTo>
                  <a:pt x="25908" y="318515"/>
                </a:lnTo>
                <a:lnTo>
                  <a:pt x="18288" y="312420"/>
                </a:lnTo>
                <a:lnTo>
                  <a:pt x="18288" y="310896"/>
                </a:lnTo>
                <a:lnTo>
                  <a:pt x="16764" y="310896"/>
                </a:lnTo>
                <a:lnTo>
                  <a:pt x="10668" y="303276"/>
                </a:lnTo>
                <a:lnTo>
                  <a:pt x="10668" y="301752"/>
                </a:lnTo>
                <a:lnTo>
                  <a:pt x="48768" y="301752"/>
                </a:lnTo>
                <a:lnTo>
                  <a:pt x="47244" y="300227"/>
                </a:lnTo>
                <a:lnTo>
                  <a:pt x="56388" y="303276"/>
                </a:lnTo>
                <a:lnTo>
                  <a:pt x="53340" y="303276"/>
                </a:lnTo>
                <a:lnTo>
                  <a:pt x="62484" y="304800"/>
                </a:lnTo>
                <a:lnTo>
                  <a:pt x="1324660" y="304800"/>
                </a:lnTo>
                <a:lnTo>
                  <a:pt x="1319784" y="310896"/>
                </a:lnTo>
                <a:lnTo>
                  <a:pt x="1318259" y="312420"/>
                </a:lnTo>
                <a:lnTo>
                  <a:pt x="1310640" y="318515"/>
                </a:lnTo>
                <a:close/>
              </a:path>
              <a:path w="1338579" h="329564">
                <a:moveTo>
                  <a:pt x="1290828" y="300228"/>
                </a:moveTo>
                <a:close/>
              </a:path>
              <a:path w="1338579" h="329564">
                <a:moveTo>
                  <a:pt x="1324660" y="304800"/>
                </a:moveTo>
                <a:lnTo>
                  <a:pt x="1272540" y="304800"/>
                </a:lnTo>
                <a:lnTo>
                  <a:pt x="1283208" y="303276"/>
                </a:lnTo>
                <a:lnTo>
                  <a:pt x="1281684" y="303276"/>
                </a:lnTo>
                <a:lnTo>
                  <a:pt x="1290828" y="300228"/>
                </a:lnTo>
                <a:lnTo>
                  <a:pt x="1287780" y="301752"/>
                </a:lnTo>
                <a:lnTo>
                  <a:pt x="1327404" y="301752"/>
                </a:lnTo>
                <a:lnTo>
                  <a:pt x="1325880" y="303276"/>
                </a:lnTo>
                <a:lnTo>
                  <a:pt x="1324660" y="304800"/>
                </a:lnTo>
                <a:close/>
              </a:path>
              <a:path w="1338579" h="329564">
                <a:moveTo>
                  <a:pt x="1299972" y="324612"/>
                </a:moveTo>
                <a:lnTo>
                  <a:pt x="36576" y="324612"/>
                </a:lnTo>
                <a:lnTo>
                  <a:pt x="28956" y="320040"/>
                </a:lnTo>
                <a:lnTo>
                  <a:pt x="27432" y="318515"/>
                </a:lnTo>
                <a:lnTo>
                  <a:pt x="1309116" y="318515"/>
                </a:lnTo>
                <a:lnTo>
                  <a:pt x="1309116" y="320040"/>
                </a:lnTo>
                <a:lnTo>
                  <a:pt x="1299972" y="324612"/>
                </a:lnTo>
                <a:close/>
              </a:path>
              <a:path w="1338579" h="329564">
                <a:moveTo>
                  <a:pt x="1286255" y="329184"/>
                </a:moveTo>
                <a:lnTo>
                  <a:pt x="50292" y="329184"/>
                </a:lnTo>
                <a:lnTo>
                  <a:pt x="50292" y="327660"/>
                </a:lnTo>
                <a:lnTo>
                  <a:pt x="48768" y="327660"/>
                </a:lnTo>
                <a:lnTo>
                  <a:pt x="39624" y="324612"/>
                </a:lnTo>
                <a:lnTo>
                  <a:pt x="1298448" y="324612"/>
                </a:lnTo>
                <a:lnTo>
                  <a:pt x="1287780" y="327660"/>
                </a:lnTo>
                <a:lnTo>
                  <a:pt x="1286255" y="32918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0007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Shadow </a:t>
            </a:r>
            <a:r>
              <a:rPr sz="4400" dirty="0">
                <a:solidFill>
                  <a:srgbClr val="000000"/>
                </a:solidFill>
              </a:rPr>
              <a:t>paging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technique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346633"/>
            <a:ext cx="8604885" cy="52787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start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both the page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tables are</a:t>
            </a:r>
            <a:r>
              <a:rPr sz="2400" b="1" spc="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identical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7620" indent="-342900">
              <a:lnSpc>
                <a:spcPts val="2590"/>
              </a:lnSpc>
              <a:spcBef>
                <a:spcPts val="9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shadow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page table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never changed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duration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transaction.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ts val="2590"/>
              </a:lnSpc>
              <a:spcBef>
                <a:spcPts val="905"/>
              </a:spcBef>
              <a:buFont typeface="Wingdings"/>
              <a:buChar char=""/>
              <a:tabLst>
                <a:tab pos="354965" algn="l"/>
                <a:tab pos="355600" algn="l"/>
                <a:tab pos="981710" algn="l"/>
                <a:tab pos="2072639" algn="l"/>
                <a:tab pos="2849880" algn="l"/>
                <a:tab pos="3660775" algn="l"/>
                <a:tab pos="4276725" algn="l"/>
                <a:tab pos="4761230" algn="l"/>
                <a:tab pos="5991225" algn="l"/>
                <a:tab pos="6847205" algn="l"/>
                <a:tab pos="7159625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ag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w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il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l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c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spc="-35" dirty="0">
                <a:solidFill>
                  <a:srgbClr val="BF0000"/>
                </a:solidFill>
                <a:latin typeface="Calibri"/>
                <a:cs typeface="Calibri"/>
              </a:rPr>
              <a:t>g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d	</a:t>
            </a:r>
            <a:r>
              <a:rPr sz="2400" spc="-15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	a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65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spc="25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performs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write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operation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All input </a:t>
            </a:r>
            <a:r>
              <a:rPr sz="2400" spc="-5" dirty="0">
                <a:latin typeface="Calibri"/>
                <a:cs typeface="Calibri"/>
              </a:rPr>
              <a:t>and output </a:t>
            </a:r>
            <a:r>
              <a:rPr sz="2400" spc="-10" dirty="0">
                <a:latin typeface="Calibri"/>
                <a:cs typeface="Calibri"/>
              </a:rPr>
              <a:t>operations use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current </a:t>
            </a:r>
            <a:r>
              <a:rPr sz="2400" spc="-15" dirty="0">
                <a:latin typeface="Calibri"/>
                <a:cs typeface="Calibri"/>
              </a:rPr>
              <a:t>page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Whenever </a:t>
            </a:r>
            <a:r>
              <a:rPr sz="2400" spc="-25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dirty="0">
                <a:latin typeface="Calibri"/>
                <a:cs typeface="Calibri"/>
              </a:rPr>
              <a:t>is about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written </a:t>
            </a:r>
            <a:r>
              <a:rPr sz="2400" spc="-3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copy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of this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page is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made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onto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an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unused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page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current page table is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then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made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point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2000" b="1" spc="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copy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update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performed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on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2000" b="1" spc="-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copy</a:t>
            </a:r>
            <a:endParaRPr sz="2000">
              <a:latin typeface="Calibri"/>
              <a:cs typeface="Calibri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8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completes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current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page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table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becomes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shadow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page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table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400" spc="-2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time, it is </a:t>
            </a:r>
            <a:r>
              <a:rPr sz="2400" spc="-10" dirty="0">
                <a:latin typeface="Calibri"/>
                <a:cs typeface="Calibri"/>
              </a:rPr>
              <a:t>considered that the  </a:t>
            </a:r>
            <a:r>
              <a:rPr sz="2400" spc="-5" dirty="0">
                <a:latin typeface="Calibri"/>
                <a:cs typeface="Calibri"/>
              </a:rPr>
              <a:t>transaction has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committed.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5005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What </a:t>
            </a:r>
            <a:r>
              <a:rPr sz="4400" spc="-15" dirty="0">
                <a:solidFill>
                  <a:srgbClr val="000000"/>
                </a:solidFill>
              </a:rPr>
              <a:t>is</a:t>
            </a:r>
            <a:r>
              <a:rPr sz="4400" spc="-4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concurrency?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5520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Concurrency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ability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 a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database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allow multiple (more 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than one)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users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access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data at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same</a:t>
            </a:r>
            <a:r>
              <a:rPr sz="2400" b="1" spc="1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time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Three problems </a:t>
            </a:r>
            <a:r>
              <a:rPr sz="2400" spc="-5" dirty="0">
                <a:latin typeface="Calibri"/>
                <a:cs typeface="Calibri"/>
              </a:rPr>
              <a:t>due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concurrency</a:t>
            </a:r>
            <a:endParaRPr sz="2400">
              <a:latin typeface="Calibri"/>
              <a:cs typeface="Calibri"/>
            </a:endParaRPr>
          </a:p>
          <a:p>
            <a:pPr marL="927735" lvl="1" indent="-458470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2000" spc="-10" dirty="0">
                <a:latin typeface="Calibri"/>
                <a:cs typeface="Calibri"/>
              </a:rPr>
              <a:t>Lost update </a:t>
            </a:r>
            <a:r>
              <a:rPr sz="2000" spc="-5" dirty="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  <a:p>
            <a:pPr marL="927735" lvl="1" indent="-45847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2000" spc="-5" dirty="0">
                <a:latin typeface="Calibri"/>
                <a:cs typeface="Calibri"/>
              </a:rPr>
              <a:t>Dirty </a:t>
            </a:r>
            <a:r>
              <a:rPr sz="2000" spc="-10" dirty="0">
                <a:latin typeface="Calibri"/>
                <a:cs typeface="Calibri"/>
              </a:rPr>
              <a:t>read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  <a:p>
            <a:pPr marL="927735" lvl="1" indent="-45847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2000" spc="-5" dirty="0">
                <a:latin typeface="Calibri"/>
                <a:cs typeface="Calibri"/>
              </a:rPr>
              <a:t>Incorrect </a:t>
            </a:r>
            <a:r>
              <a:rPr sz="2000" spc="-15" dirty="0">
                <a:latin typeface="Calibri"/>
                <a:cs typeface="Calibri"/>
              </a:rPr>
              <a:t>retrieval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7400" y="2286000"/>
          <a:ext cx="3470275" cy="360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59"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36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---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---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---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435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---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Update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R="654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X=75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78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---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785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---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785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785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Update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698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X=50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---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---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02558" y="1381839"/>
            <a:ext cx="48342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6235" algn="l"/>
                <a:tab pos="1118870" algn="l"/>
                <a:tab pos="2528570" algn="l"/>
                <a:tab pos="3121660" algn="l"/>
                <a:tab pos="3696970" algn="l"/>
                <a:tab pos="3856354" algn="l"/>
                <a:tab pos="4463415" algn="l"/>
                <a:tab pos="4630420" algn="l"/>
              </a:tabLst>
            </a:pPr>
            <a:r>
              <a:rPr sz="280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nd</a:t>
            </a:r>
            <a:r>
              <a:rPr sz="2800" spc="-3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5" dirty="0">
                <a:latin typeface="Calibri"/>
                <a:cs typeface="Calibri"/>
              </a:rPr>
              <a:t>if  </a:t>
            </a:r>
            <a:r>
              <a:rPr sz="2800" spc="-20" dirty="0">
                <a:latin typeface="Calibri"/>
                <a:cs typeface="Calibri"/>
              </a:rPr>
              <a:t>tw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2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5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558" y="2235243"/>
            <a:ext cx="4833620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both </a:t>
            </a:r>
            <a:r>
              <a:rPr sz="2800" spc="-10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the same </a:t>
            </a:r>
            <a:r>
              <a:rPr sz="2800" spc="-3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and  </a:t>
            </a:r>
            <a:r>
              <a:rPr sz="2800" spc="-10" dirty="0">
                <a:latin typeface="Calibri"/>
                <a:cs typeface="Calibri"/>
              </a:rPr>
              <a:t>update </a:t>
            </a:r>
            <a:r>
              <a:rPr sz="2800" spc="-5" dirty="0">
                <a:latin typeface="Calibri"/>
                <a:cs typeface="Calibri"/>
              </a:rPr>
              <a:t>it then </a:t>
            </a:r>
            <a:r>
              <a:rPr sz="2800" b="1" spc="-15" dirty="0">
                <a:solidFill>
                  <a:srgbClr val="BF0000"/>
                </a:solidFill>
                <a:latin typeface="Calibri"/>
                <a:cs typeface="Calibri"/>
              </a:rPr>
              <a:t>effect of first  update </a:t>
            </a:r>
            <a:r>
              <a:rPr sz="2800" b="1" spc="-5" dirty="0">
                <a:solidFill>
                  <a:srgbClr val="BF0000"/>
                </a:solidFill>
                <a:latin typeface="Calibri"/>
                <a:cs typeface="Calibri"/>
              </a:rPr>
              <a:t>will </a:t>
            </a:r>
            <a:r>
              <a:rPr sz="2800" b="1" dirty="0">
                <a:solidFill>
                  <a:srgbClr val="BF0000"/>
                </a:solidFill>
                <a:latin typeface="Calibri"/>
                <a:cs typeface="Calibri"/>
              </a:rPr>
              <a:t>be </a:t>
            </a:r>
            <a:r>
              <a:rPr sz="2800" b="1" spc="-10" dirty="0">
                <a:solidFill>
                  <a:srgbClr val="BF0000"/>
                </a:solidFill>
                <a:latin typeface="Calibri"/>
                <a:cs typeface="Calibri"/>
              </a:rPr>
              <a:t>overwritten </a:t>
            </a:r>
            <a:r>
              <a:rPr sz="2800" b="1" dirty="0">
                <a:solidFill>
                  <a:srgbClr val="BF0000"/>
                </a:solidFill>
                <a:latin typeface="Calibri"/>
                <a:cs typeface="Calibri"/>
              </a:rPr>
              <a:t>by  </a:t>
            </a:r>
            <a:r>
              <a:rPr sz="2800" b="1" spc="-10" dirty="0">
                <a:solidFill>
                  <a:srgbClr val="BF0000"/>
                </a:solidFill>
                <a:latin typeface="Calibri"/>
                <a:cs typeface="Calibri"/>
              </a:rPr>
              <a:t>the second</a:t>
            </a:r>
            <a:r>
              <a:rPr sz="2800" b="1" spc="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BF0000"/>
                </a:solidFill>
                <a:latin typeface="Calibri"/>
                <a:cs typeface="Calibri"/>
              </a:rPr>
              <a:t>update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b="1" spc="-5" dirty="0">
                <a:latin typeface="Calibri"/>
                <a:cs typeface="Calibri"/>
              </a:rPr>
              <a:t>How </a:t>
            </a:r>
            <a:r>
              <a:rPr sz="2800" b="1" spc="-15" dirty="0">
                <a:latin typeface="Calibri"/>
                <a:cs typeface="Calibri"/>
              </a:rPr>
              <a:t>to avoid</a:t>
            </a:r>
            <a:r>
              <a:rPr sz="2800" spc="-15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transaction </a:t>
            </a:r>
            <a:r>
              <a:rPr sz="2800" spc="-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BF0000"/>
                </a:solidFill>
                <a:latin typeface="Calibri"/>
                <a:cs typeface="Calibri"/>
              </a:rPr>
              <a:t>T2 must not </a:t>
            </a:r>
            <a:r>
              <a:rPr sz="2800" b="1" spc="-15" dirty="0">
                <a:solidFill>
                  <a:srgbClr val="BF0000"/>
                </a:solidFill>
                <a:latin typeface="Calibri"/>
                <a:cs typeface="Calibri"/>
              </a:rPr>
              <a:t>update </a:t>
            </a:r>
            <a:r>
              <a:rPr sz="2800" b="1" spc="-10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800" b="1" spc="-20" dirty="0">
                <a:solidFill>
                  <a:srgbClr val="BF0000"/>
                </a:solidFill>
                <a:latin typeface="Calibri"/>
                <a:cs typeface="Calibri"/>
              </a:rPr>
              <a:t>data  </a:t>
            </a:r>
            <a:r>
              <a:rPr sz="2800" b="1" spc="-15" dirty="0">
                <a:solidFill>
                  <a:srgbClr val="BF0000"/>
                </a:solidFill>
                <a:latin typeface="Calibri"/>
                <a:cs typeface="Calibri"/>
              </a:rPr>
              <a:t>item </a:t>
            </a:r>
            <a:r>
              <a:rPr sz="2800" b="1" spc="-5" dirty="0">
                <a:solidFill>
                  <a:srgbClr val="BF0000"/>
                </a:solidFill>
                <a:latin typeface="Calibri"/>
                <a:cs typeface="Calibri"/>
              </a:rPr>
              <a:t>(X) </a:t>
            </a:r>
            <a:r>
              <a:rPr sz="2800" b="1" spc="-10" dirty="0">
                <a:solidFill>
                  <a:srgbClr val="BF0000"/>
                </a:solidFill>
                <a:latin typeface="Calibri"/>
                <a:cs typeface="Calibri"/>
              </a:rPr>
              <a:t>until </a:t>
            </a:r>
            <a:r>
              <a:rPr sz="2800" b="1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BF0000"/>
                </a:solidFill>
                <a:latin typeface="Calibri"/>
                <a:cs typeface="Calibri"/>
              </a:rPr>
              <a:t>transaction  T1 can </a:t>
            </a:r>
            <a:r>
              <a:rPr sz="2800" b="1" spc="-5" dirty="0">
                <a:solidFill>
                  <a:srgbClr val="BF0000"/>
                </a:solidFill>
                <a:latin typeface="Calibri"/>
                <a:cs typeface="Calibri"/>
              </a:rPr>
              <a:t>commit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item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(X).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832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Lost </a:t>
            </a:r>
            <a:r>
              <a:rPr sz="4400" spc="-20" dirty="0">
                <a:solidFill>
                  <a:srgbClr val="000000"/>
                </a:solidFill>
              </a:rPr>
              <a:t>update</a:t>
            </a:r>
            <a:r>
              <a:rPr sz="4400" spc="-4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problem</a:t>
            </a:r>
            <a:endParaRPr sz="4400"/>
          </a:p>
        </p:txBody>
      </p:sp>
      <p:sp>
        <p:nvSpPr>
          <p:cNvPr id="9" name="object 9"/>
          <p:cNvSpPr/>
          <p:nvPr/>
        </p:nvSpPr>
        <p:spPr>
          <a:xfrm>
            <a:off x="7132319" y="1784604"/>
            <a:ext cx="1003300" cy="487680"/>
          </a:xfrm>
          <a:custGeom>
            <a:avLst/>
            <a:gdLst/>
            <a:ahLst/>
            <a:cxnLst/>
            <a:rect l="l" t="t" r="r" b="b"/>
            <a:pathLst>
              <a:path w="1003300" h="487680">
                <a:moveTo>
                  <a:pt x="998220" y="487679"/>
                </a:moveTo>
                <a:lnTo>
                  <a:pt x="6096" y="487679"/>
                </a:lnTo>
                <a:lnTo>
                  <a:pt x="0" y="481584"/>
                </a:lnTo>
                <a:lnTo>
                  <a:pt x="0" y="6096"/>
                </a:lnTo>
                <a:lnTo>
                  <a:pt x="6096" y="0"/>
                </a:lnTo>
                <a:lnTo>
                  <a:pt x="998220" y="0"/>
                </a:lnTo>
                <a:lnTo>
                  <a:pt x="1002792" y="6096"/>
                </a:lnTo>
                <a:lnTo>
                  <a:pt x="1002792" y="12192"/>
                </a:lnTo>
                <a:lnTo>
                  <a:pt x="24384" y="12192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461772"/>
                </a:lnTo>
                <a:lnTo>
                  <a:pt x="12192" y="461772"/>
                </a:lnTo>
                <a:lnTo>
                  <a:pt x="24384" y="473964"/>
                </a:lnTo>
                <a:lnTo>
                  <a:pt x="1002792" y="473964"/>
                </a:lnTo>
                <a:lnTo>
                  <a:pt x="1002792" y="481584"/>
                </a:lnTo>
                <a:lnTo>
                  <a:pt x="998220" y="487679"/>
                </a:lnTo>
                <a:close/>
              </a:path>
              <a:path w="1003300" h="487680">
                <a:moveTo>
                  <a:pt x="24384" y="25908"/>
                </a:moveTo>
                <a:lnTo>
                  <a:pt x="12192" y="25908"/>
                </a:lnTo>
                <a:lnTo>
                  <a:pt x="24384" y="12192"/>
                </a:lnTo>
                <a:lnTo>
                  <a:pt x="24384" y="25908"/>
                </a:lnTo>
                <a:close/>
              </a:path>
              <a:path w="1003300" h="487680">
                <a:moveTo>
                  <a:pt x="978408" y="25908"/>
                </a:moveTo>
                <a:lnTo>
                  <a:pt x="24384" y="25908"/>
                </a:lnTo>
                <a:lnTo>
                  <a:pt x="24384" y="12192"/>
                </a:lnTo>
                <a:lnTo>
                  <a:pt x="978408" y="12192"/>
                </a:lnTo>
                <a:lnTo>
                  <a:pt x="978408" y="25908"/>
                </a:lnTo>
                <a:close/>
              </a:path>
              <a:path w="1003300" h="487680">
                <a:moveTo>
                  <a:pt x="978408" y="473964"/>
                </a:moveTo>
                <a:lnTo>
                  <a:pt x="978408" y="12192"/>
                </a:lnTo>
                <a:lnTo>
                  <a:pt x="990600" y="25908"/>
                </a:lnTo>
                <a:lnTo>
                  <a:pt x="1002792" y="25908"/>
                </a:lnTo>
                <a:lnTo>
                  <a:pt x="1002792" y="461772"/>
                </a:lnTo>
                <a:lnTo>
                  <a:pt x="990600" y="461772"/>
                </a:lnTo>
                <a:lnTo>
                  <a:pt x="978408" y="473964"/>
                </a:lnTo>
                <a:close/>
              </a:path>
              <a:path w="1003300" h="487680">
                <a:moveTo>
                  <a:pt x="1002792" y="25908"/>
                </a:moveTo>
                <a:lnTo>
                  <a:pt x="990600" y="25908"/>
                </a:lnTo>
                <a:lnTo>
                  <a:pt x="978408" y="12192"/>
                </a:lnTo>
                <a:lnTo>
                  <a:pt x="1002792" y="12192"/>
                </a:lnTo>
                <a:lnTo>
                  <a:pt x="1002792" y="25908"/>
                </a:lnTo>
                <a:close/>
              </a:path>
              <a:path w="1003300" h="487680">
                <a:moveTo>
                  <a:pt x="24384" y="473964"/>
                </a:moveTo>
                <a:lnTo>
                  <a:pt x="12192" y="461772"/>
                </a:lnTo>
                <a:lnTo>
                  <a:pt x="24384" y="461772"/>
                </a:lnTo>
                <a:lnTo>
                  <a:pt x="24384" y="473964"/>
                </a:lnTo>
                <a:close/>
              </a:path>
              <a:path w="1003300" h="487680">
                <a:moveTo>
                  <a:pt x="978408" y="473964"/>
                </a:moveTo>
                <a:lnTo>
                  <a:pt x="24384" y="473964"/>
                </a:lnTo>
                <a:lnTo>
                  <a:pt x="24384" y="461772"/>
                </a:lnTo>
                <a:lnTo>
                  <a:pt x="978408" y="461772"/>
                </a:lnTo>
                <a:lnTo>
                  <a:pt x="978408" y="473964"/>
                </a:lnTo>
                <a:close/>
              </a:path>
              <a:path w="1003300" h="487680">
                <a:moveTo>
                  <a:pt x="1002792" y="473964"/>
                </a:moveTo>
                <a:lnTo>
                  <a:pt x="978408" y="473964"/>
                </a:lnTo>
                <a:lnTo>
                  <a:pt x="990600" y="461772"/>
                </a:lnTo>
                <a:lnTo>
                  <a:pt x="1002792" y="461772"/>
                </a:lnTo>
                <a:lnTo>
                  <a:pt x="1002792" y="47396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33871" y="1809993"/>
            <a:ext cx="798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X=</a:t>
            </a:r>
            <a:r>
              <a:rPr sz="2400" spc="-20" dirty="0">
                <a:latin typeface="Calibri"/>
                <a:cs typeface="Calibri"/>
              </a:rPr>
              <a:t>1</a:t>
            </a:r>
            <a:r>
              <a:rPr sz="2400" spc="5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7400" y="2286000"/>
          <a:ext cx="3471545" cy="2907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5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3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---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---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129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78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Update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698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X=50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43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---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Rollback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02558" y="1381839"/>
            <a:ext cx="4834255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dirty </a:t>
            </a: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arises </a:t>
            </a:r>
            <a:r>
              <a:rPr sz="2800" spc="-10" dirty="0">
                <a:latin typeface="Calibri"/>
                <a:cs typeface="Calibri"/>
              </a:rPr>
              <a:t>when </a:t>
            </a:r>
            <a:r>
              <a:rPr sz="2800" dirty="0">
                <a:latin typeface="Calibri"/>
                <a:cs typeface="Calibri"/>
              </a:rPr>
              <a:t>one  </a:t>
            </a:r>
            <a:r>
              <a:rPr sz="2800" spc="-10" dirty="0">
                <a:latin typeface="Calibri"/>
                <a:cs typeface="Calibri"/>
              </a:rPr>
              <a:t>transaction update </a:t>
            </a:r>
            <a:r>
              <a:rPr sz="2800" spc="-5" dirty="0">
                <a:latin typeface="Calibri"/>
                <a:cs typeface="Calibri"/>
              </a:rPr>
              <a:t>some </a:t>
            </a:r>
            <a:r>
              <a:rPr sz="2800" spc="-15" dirty="0">
                <a:latin typeface="Calibri"/>
                <a:cs typeface="Calibri"/>
              </a:rPr>
              <a:t>item  </a:t>
            </a:r>
            <a:r>
              <a:rPr sz="2800" spc="-10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then </a:t>
            </a:r>
            <a:r>
              <a:rPr sz="2800" spc="-20" dirty="0">
                <a:latin typeface="Calibri"/>
                <a:cs typeface="Calibri"/>
              </a:rPr>
              <a:t>fails </a:t>
            </a:r>
            <a:r>
              <a:rPr sz="2800" spc="-10" dirty="0">
                <a:latin typeface="Calibri"/>
                <a:cs typeface="Calibri"/>
              </a:rPr>
              <a:t>due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some  reason. </a:t>
            </a:r>
            <a:r>
              <a:rPr sz="2800" dirty="0">
                <a:latin typeface="Calibri"/>
                <a:cs typeface="Calibri"/>
              </a:rPr>
              <a:t>This </a:t>
            </a:r>
            <a:r>
              <a:rPr sz="2800" b="1" spc="-10" dirty="0">
                <a:solidFill>
                  <a:srgbClr val="BF0000"/>
                </a:solidFill>
                <a:latin typeface="Calibri"/>
                <a:cs typeface="Calibri"/>
              </a:rPr>
              <a:t>updated </a:t>
            </a:r>
            <a:r>
              <a:rPr sz="2800" b="1" spc="-15" dirty="0">
                <a:solidFill>
                  <a:srgbClr val="BF0000"/>
                </a:solidFill>
                <a:latin typeface="Calibri"/>
                <a:cs typeface="Calibri"/>
              </a:rPr>
              <a:t>item</a:t>
            </a:r>
            <a:r>
              <a:rPr sz="2800" b="1" spc="2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F0000"/>
                </a:solidFill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15" y="3088646"/>
            <a:ext cx="16935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BF0000"/>
                </a:solidFill>
                <a:latin typeface="Calibri"/>
                <a:cs typeface="Calibri"/>
              </a:rPr>
              <a:t>retrieved  </a:t>
            </a:r>
            <a:r>
              <a:rPr sz="2800" b="1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800" b="1" spc="-8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800" b="1" spc="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800" b="1" spc="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800" b="1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800" b="1" spc="-2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800" b="1" spc="-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076" y="3088646"/>
            <a:ext cx="23583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95"/>
              </a:spcBef>
              <a:tabLst>
                <a:tab pos="1166495" algn="l"/>
                <a:tab pos="1443355" algn="l"/>
                <a:tab pos="2117725" algn="l"/>
              </a:tabLst>
            </a:pPr>
            <a:r>
              <a:rPr sz="2800" b="1" spc="-25" dirty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2800" b="1" spc="-5" dirty="0">
                <a:solidFill>
                  <a:srgbClr val="BF0000"/>
                </a:solidFill>
                <a:latin typeface="Calibri"/>
                <a:cs typeface="Calibri"/>
              </a:rPr>
              <a:t>y</a:t>
            </a:r>
            <a:r>
              <a:rPr sz="2800" b="1" dirty="0">
                <a:solidFill>
                  <a:srgbClr val="BF0000"/>
                </a:solidFill>
                <a:latin typeface="Calibri"/>
                <a:cs typeface="Calibri"/>
              </a:rPr>
              <a:t>	</a:t>
            </a:r>
            <a:r>
              <a:rPr sz="2800" b="1" spc="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BF0000"/>
                </a:solidFill>
                <a:latin typeface="Calibri"/>
                <a:cs typeface="Calibri"/>
              </a:rPr>
              <a:t>oth</a:t>
            </a:r>
            <a:r>
              <a:rPr sz="2800" b="1" spc="-1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BF0000"/>
                </a:solidFill>
                <a:latin typeface="Calibri"/>
                <a:cs typeface="Calibri"/>
              </a:rPr>
              <a:t>r  </a:t>
            </a:r>
            <a:r>
              <a:rPr sz="2800" b="1" dirty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2800" b="1" spc="-4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800" b="1" spc="-55" dirty="0">
                <a:solidFill>
                  <a:srgbClr val="BF0000"/>
                </a:solidFill>
                <a:latin typeface="Calibri"/>
                <a:cs typeface="Calibri"/>
              </a:rPr>
              <a:t>f</a:t>
            </a:r>
            <a:r>
              <a:rPr sz="2800" b="1" spc="2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800" b="1" spc="-5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BF0000"/>
                </a:solidFill>
                <a:latin typeface="Calibri"/>
                <a:cs typeface="Calibri"/>
              </a:rPr>
              <a:t>		</a:t>
            </a:r>
            <a:r>
              <a:rPr sz="2800" b="1" spc="-2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800" b="1" spc="-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BF0000"/>
                </a:solidFill>
                <a:latin typeface="Calibri"/>
                <a:cs typeface="Calibri"/>
              </a:rPr>
              <a:t>	</a:t>
            </a:r>
            <a:r>
              <a:rPr sz="2800" b="1" spc="-2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800" b="1" spc="-5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2558" y="3942049"/>
            <a:ext cx="4833620" cy="267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algn="just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BF0000"/>
                </a:solidFill>
                <a:latin typeface="Calibri"/>
                <a:cs typeface="Calibri"/>
              </a:rPr>
              <a:t>changed </a:t>
            </a:r>
            <a:r>
              <a:rPr sz="2800" b="1" spc="-5" dirty="0">
                <a:solidFill>
                  <a:srgbClr val="BF0000"/>
                </a:solidFill>
                <a:latin typeface="Calibri"/>
                <a:cs typeface="Calibri"/>
              </a:rPr>
              <a:t>back </a:t>
            </a:r>
            <a:r>
              <a:rPr sz="2800" spc="-10" dirty="0">
                <a:latin typeface="Calibri"/>
                <a:cs typeface="Calibri"/>
              </a:rPr>
              <a:t>to the </a:t>
            </a:r>
            <a:r>
              <a:rPr sz="2800" spc="-5" dirty="0">
                <a:latin typeface="Calibri"/>
                <a:cs typeface="Calibri"/>
              </a:rPr>
              <a:t>original 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b="1" spc="-5" dirty="0">
                <a:latin typeface="Calibri"/>
                <a:cs typeface="Calibri"/>
              </a:rPr>
              <a:t>How </a:t>
            </a:r>
            <a:r>
              <a:rPr sz="2800" b="1" spc="-15" dirty="0">
                <a:latin typeface="Calibri"/>
                <a:cs typeface="Calibri"/>
              </a:rPr>
              <a:t>to </a:t>
            </a:r>
            <a:r>
              <a:rPr sz="2800" b="1" spc="-20" dirty="0">
                <a:latin typeface="Calibri"/>
                <a:cs typeface="Calibri"/>
              </a:rPr>
              <a:t>avoid</a:t>
            </a:r>
            <a:r>
              <a:rPr sz="2800" spc="-2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BF0000"/>
                </a:solidFill>
                <a:latin typeface="Calibri"/>
                <a:cs typeface="Calibri"/>
              </a:rPr>
              <a:t>transaction  </a:t>
            </a:r>
            <a:r>
              <a:rPr sz="2800" b="1" spc="-10" dirty="0">
                <a:solidFill>
                  <a:srgbClr val="BF0000"/>
                </a:solidFill>
                <a:latin typeface="Calibri"/>
                <a:cs typeface="Calibri"/>
              </a:rPr>
              <a:t>T1 must not </a:t>
            </a:r>
            <a:r>
              <a:rPr sz="2800" b="1" spc="-15" dirty="0">
                <a:solidFill>
                  <a:srgbClr val="BF0000"/>
                </a:solidFill>
                <a:latin typeface="Calibri"/>
                <a:cs typeface="Calibri"/>
              </a:rPr>
              <a:t>read</a:t>
            </a:r>
            <a:r>
              <a:rPr sz="2800" b="1" spc="60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BF0000"/>
                </a:solidFill>
                <a:latin typeface="Calibri"/>
                <a:cs typeface="Calibri"/>
              </a:rPr>
              <a:t>the data  </a:t>
            </a:r>
            <a:r>
              <a:rPr sz="2800" b="1" spc="-15" dirty="0">
                <a:solidFill>
                  <a:srgbClr val="BF0000"/>
                </a:solidFill>
                <a:latin typeface="Calibri"/>
                <a:cs typeface="Calibri"/>
              </a:rPr>
              <a:t>item </a:t>
            </a:r>
            <a:r>
              <a:rPr sz="2800" b="1" spc="-5" dirty="0">
                <a:solidFill>
                  <a:srgbClr val="BF0000"/>
                </a:solidFill>
                <a:latin typeface="Calibri"/>
                <a:cs typeface="Calibri"/>
              </a:rPr>
              <a:t>(X) </a:t>
            </a:r>
            <a:r>
              <a:rPr sz="2800" b="1" spc="-10" dirty="0">
                <a:solidFill>
                  <a:srgbClr val="BF0000"/>
                </a:solidFill>
                <a:latin typeface="Calibri"/>
                <a:cs typeface="Calibri"/>
              </a:rPr>
              <a:t>until </a:t>
            </a:r>
            <a:r>
              <a:rPr sz="2800" b="1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BF0000"/>
                </a:solidFill>
                <a:latin typeface="Calibri"/>
                <a:cs typeface="Calibri"/>
              </a:rPr>
              <a:t>transaction  T2 can </a:t>
            </a:r>
            <a:r>
              <a:rPr sz="2800" b="1" spc="-5" dirty="0">
                <a:solidFill>
                  <a:srgbClr val="BF0000"/>
                </a:solidFill>
                <a:latin typeface="Calibri"/>
                <a:cs typeface="Calibri"/>
              </a:rPr>
              <a:t>commit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item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(X).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4405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Dirty </a:t>
            </a:r>
            <a:r>
              <a:rPr sz="4400" spc="-15" dirty="0">
                <a:solidFill>
                  <a:srgbClr val="000000"/>
                </a:solidFill>
              </a:rPr>
              <a:t>read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problem</a:t>
            </a:r>
            <a:endParaRPr sz="4400"/>
          </a:p>
        </p:txBody>
      </p:sp>
      <p:sp>
        <p:nvSpPr>
          <p:cNvPr id="11" name="object 11"/>
          <p:cNvSpPr/>
          <p:nvPr/>
        </p:nvSpPr>
        <p:spPr>
          <a:xfrm>
            <a:off x="7132319" y="1784604"/>
            <a:ext cx="1003300" cy="487680"/>
          </a:xfrm>
          <a:custGeom>
            <a:avLst/>
            <a:gdLst/>
            <a:ahLst/>
            <a:cxnLst/>
            <a:rect l="l" t="t" r="r" b="b"/>
            <a:pathLst>
              <a:path w="1003300" h="487680">
                <a:moveTo>
                  <a:pt x="998220" y="487679"/>
                </a:moveTo>
                <a:lnTo>
                  <a:pt x="6096" y="487679"/>
                </a:lnTo>
                <a:lnTo>
                  <a:pt x="0" y="481584"/>
                </a:lnTo>
                <a:lnTo>
                  <a:pt x="0" y="6096"/>
                </a:lnTo>
                <a:lnTo>
                  <a:pt x="6096" y="0"/>
                </a:lnTo>
                <a:lnTo>
                  <a:pt x="998220" y="0"/>
                </a:lnTo>
                <a:lnTo>
                  <a:pt x="1002792" y="6096"/>
                </a:lnTo>
                <a:lnTo>
                  <a:pt x="1002792" y="12192"/>
                </a:lnTo>
                <a:lnTo>
                  <a:pt x="24384" y="12192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461772"/>
                </a:lnTo>
                <a:lnTo>
                  <a:pt x="12192" y="461772"/>
                </a:lnTo>
                <a:lnTo>
                  <a:pt x="24384" y="473964"/>
                </a:lnTo>
                <a:lnTo>
                  <a:pt x="1002792" y="473964"/>
                </a:lnTo>
                <a:lnTo>
                  <a:pt x="1002792" y="481584"/>
                </a:lnTo>
                <a:lnTo>
                  <a:pt x="998220" y="487679"/>
                </a:lnTo>
                <a:close/>
              </a:path>
              <a:path w="1003300" h="487680">
                <a:moveTo>
                  <a:pt x="24384" y="25908"/>
                </a:moveTo>
                <a:lnTo>
                  <a:pt x="12192" y="25908"/>
                </a:lnTo>
                <a:lnTo>
                  <a:pt x="24384" y="12192"/>
                </a:lnTo>
                <a:lnTo>
                  <a:pt x="24384" y="25908"/>
                </a:lnTo>
                <a:close/>
              </a:path>
              <a:path w="1003300" h="487680">
                <a:moveTo>
                  <a:pt x="978408" y="25908"/>
                </a:moveTo>
                <a:lnTo>
                  <a:pt x="24384" y="25908"/>
                </a:lnTo>
                <a:lnTo>
                  <a:pt x="24384" y="12192"/>
                </a:lnTo>
                <a:lnTo>
                  <a:pt x="978408" y="12192"/>
                </a:lnTo>
                <a:lnTo>
                  <a:pt x="978408" y="25908"/>
                </a:lnTo>
                <a:close/>
              </a:path>
              <a:path w="1003300" h="487680">
                <a:moveTo>
                  <a:pt x="978408" y="473964"/>
                </a:moveTo>
                <a:lnTo>
                  <a:pt x="978408" y="12192"/>
                </a:lnTo>
                <a:lnTo>
                  <a:pt x="990600" y="25908"/>
                </a:lnTo>
                <a:lnTo>
                  <a:pt x="1002792" y="25908"/>
                </a:lnTo>
                <a:lnTo>
                  <a:pt x="1002792" y="461772"/>
                </a:lnTo>
                <a:lnTo>
                  <a:pt x="990600" y="461772"/>
                </a:lnTo>
                <a:lnTo>
                  <a:pt x="978408" y="473964"/>
                </a:lnTo>
                <a:close/>
              </a:path>
              <a:path w="1003300" h="487680">
                <a:moveTo>
                  <a:pt x="1002792" y="25908"/>
                </a:moveTo>
                <a:lnTo>
                  <a:pt x="990600" y="25908"/>
                </a:lnTo>
                <a:lnTo>
                  <a:pt x="978408" y="12192"/>
                </a:lnTo>
                <a:lnTo>
                  <a:pt x="1002792" y="12192"/>
                </a:lnTo>
                <a:lnTo>
                  <a:pt x="1002792" y="25908"/>
                </a:lnTo>
                <a:close/>
              </a:path>
              <a:path w="1003300" h="487680">
                <a:moveTo>
                  <a:pt x="24384" y="473964"/>
                </a:moveTo>
                <a:lnTo>
                  <a:pt x="12192" y="461772"/>
                </a:lnTo>
                <a:lnTo>
                  <a:pt x="24384" y="461772"/>
                </a:lnTo>
                <a:lnTo>
                  <a:pt x="24384" y="473964"/>
                </a:lnTo>
                <a:close/>
              </a:path>
              <a:path w="1003300" h="487680">
                <a:moveTo>
                  <a:pt x="978408" y="473964"/>
                </a:moveTo>
                <a:lnTo>
                  <a:pt x="24384" y="473964"/>
                </a:lnTo>
                <a:lnTo>
                  <a:pt x="24384" y="461772"/>
                </a:lnTo>
                <a:lnTo>
                  <a:pt x="978408" y="461772"/>
                </a:lnTo>
                <a:lnTo>
                  <a:pt x="978408" y="473964"/>
                </a:lnTo>
                <a:close/>
              </a:path>
              <a:path w="1003300" h="487680">
                <a:moveTo>
                  <a:pt x="1002792" y="473964"/>
                </a:moveTo>
                <a:lnTo>
                  <a:pt x="978408" y="473964"/>
                </a:lnTo>
                <a:lnTo>
                  <a:pt x="990600" y="461772"/>
                </a:lnTo>
                <a:lnTo>
                  <a:pt x="1002792" y="461772"/>
                </a:lnTo>
                <a:lnTo>
                  <a:pt x="1002792" y="47396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33871" y="1809993"/>
            <a:ext cx="798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X=</a:t>
            </a:r>
            <a:r>
              <a:rPr sz="2400" spc="-20" dirty="0">
                <a:latin typeface="Calibri"/>
                <a:cs typeface="Calibri"/>
              </a:rPr>
              <a:t>1</a:t>
            </a:r>
            <a:r>
              <a:rPr sz="2400" spc="5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269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Incorrect </a:t>
            </a:r>
            <a:r>
              <a:rPr sz="4400" spc="-20" dirty="0">
                <a:solidFill>
                  <a:srgbClr val="000000"/>
                </a:solidFill>
              </a:rPr>
              <a:t>retrieval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problem</a:t>
            </a:r>
            <a:endParaRPr sz="44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8200" y="1914144"/>
          <a:ext cx="6149340" cy="4907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519">
                <a:tc>
                  <a:txBody>
                    <a:bodyPr/>
                    <a:lstStyle/>
                    <a:p>
                      <a:pPr marL="127508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2944495" algn="l"/>
                          <a:tab pos="4749165" algn="l"/>
                        </a:tabLst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T1	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	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R="3334385" algn="ctr">
                        <a:lnSpc>
                          <a:spcPts val="1889"/>
                        </a:lnSpc>
                        <a:spcBef>
                          <a:spcPts val="75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(A)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079750">
                        <a:lnSpc>
                          <a:spcPts val="1380"/>
                        </a:lnSpc>
                        <a:tabLst>
                          <a:tab pos="476186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T1	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---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R="3335654" algn="ctr">
                        <a:lnSpc>
                          <a:spcPts val="188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Sum </a:t>
                      </a:r>
                      <a:r>
                        <a:rPr sz="2000" b="1" spc="1000" dirty="0">
                          <a:latin typeface="Cambria"/>
                          <a:cs typeface="Cambria"/>
                        </a:rPr>
                        <a:t></a:t>
                      </a:r>
                      <a:r>
                        <a:rPr sz="2000" b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200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R="3335654" algn="ctr">
                        <a:lnSpc>
                          <a:spcPts val="1889"/>
                        </a:lnSpc>
                        <a:spcBef>
                          <a:spcPts val="75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(B)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079750">
                        <a:lnSpc>
                          <a:spcPts val="1380"/>
                        </a:lnSpc>
                        <a:tabLst>
                          <a:tab pos="476186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T2	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---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R="3336925" algn="ctr">
                        <a:lnSpc>
                          <a:spcPts val="188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Sum </a:t>
                      </a:r>
                      <a:r>
                        <a:rPr sz="2000" b="1" spc="1000" dirty="0">
                          <a:latin typeface="Cambria"/>
                          <a:cs typeface="Cambria"/>
                        </a:rPr>
                        <a:t></a:t>
                      </a:r>
                      <a:r>
                        <a:rPr sz="2000" b="1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Sum +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250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450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128587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3079750" algn="l"/>
                          <a:tab pos="4446270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---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T3	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(C)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3608704" algn="ctr">
                        <a:lnSpc>
                          <a:spcPts val="1889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Update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(C)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285875">
                        <a:lnSpc>
                          <a:spcPts val="1380"/>
                        </a:lnSpc>
                        <a:tabLst>
                          <a:tab pos="3079750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---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T4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607435" algn="ctr">
                        <a:lnSpc>
                          <a:spcPts val="1889"/>
                        </a:lnSpc>
                      </a:pPr>
                      <a:r>
                        <a:rPr sz="2000" spc="5" dirty="0">
                          <a:latin typeface="Calibri"/>
                          <a:cs typeface="Calibri"/>
                        </a:rPr>
                        <a:t>150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150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– 50 =</a:t>
                      </a:r>
                      <a:r>
                        <a:rPr sz="2000" spc="-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100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128587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3079750" algn="l"/>
                          <a:tab pos="4441190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---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T5	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3609340" algn="ctr">
                        <a:lnSpc>
                          <a:spcPts val="1889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Update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(A)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285875">
                        <a:lnSpc>
                          <a:spcPts val="1380"/>
                        </a:lnSpc>
                        <a:tabLst>
                          <a:tab pos="3079750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---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T6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607435" algn="ctr">
                        <a:lnSpc>
                          <a:spcPts val="1889"/>
                        </a:lnSpc>
                      </a:pPr>
                      <a:r>
                        <a:rPr sz="2000" spc="5" dirty="0">
                          <a:latin typeface="Calibri"/>
                          <a:cs typeface="Calibri"/>
                        </a:rPr>
                        <a:t>200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200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+ 50 =</a:t>
                      </a:r>
                      <a:r>
                        <a:rPr sz="2000" spc="-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250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128587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3079750" algn="l"/>
                          <a:tab pos="4413250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---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T7	COMMIT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R="3336925" algn="ctr">
                        <a:lnSpc>
                          <a:spcPts val="1889"/>
                        </a:lnSpc>
                        <a:spcBef>
                          <a:spcPts val="75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(C)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079750">
                        <a:lnSpc>
                          <a:spcPts val="1380"/>
                        </a:lnSpc>
                        <a:tabLst>
                          <a:tab pos="476186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T8	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---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R="3336290" algn="ctr">
                        <a:lnSpc>
                          <a:spcPts val="188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Sum </a:t>
                      </a:r>
                      <a:r>
                        <a:rPr sz="2000" b="1" spc="250" dirty="0">
                          <a:latin typeface="Cambria"/>
                          <a:cs typeface="Cambria"/>
                        </a:rPr>
                        <a:t></a:t>
                      </a:r>
                      <a:r>
                        <a:rPr sz="2000" b="1" spc="250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2000" b="1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100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550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761744" y="1420367"/>
            <a:ext cx="3827145" cy="508000"/>
          </a:xfrm>
          <a:custGeom>
            <a:avLst/>
            <a:gdLst/>
            <a:ahLst/>
            <a:cxnLst/>
            <a:rect l="l" t="t" r="r" b="b"/>
            <a:pathLst>
              <a:path w="3827145" h="508000">
                <a:moveTo>
                  <a:pt x="3820668" y="507492"/>
                </a:moveTo>
                <a:lnTo>
                  <a:pt x="6096" y="507492"/>
                </a:lnTo>
                <a:lnTo>
                  <a:pt x="0" y="501396"/>
                </a:lnTo>
                <a:lnTo>
                  <a:pt x="0" y="6096"/>
                </a:lnTo>
                <a:lnTo>
                  <a:pt x="6096" y="0"/>
                </a:lnTo>
                <a:lnTo>
                  <a:pt x="3820668" y="0"/>
                </a:lnTo>
                <a:lnTo>
                  <a:pt x="3826764" y="6096"/>
                </a:lnTo>
                <a:lnTo>
                  <a:pt x="3826764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8"/>
                </a:lnTo>
                <a:lnTo>
                  <a:pt x="25908" y="481584"/>
                </a:lnTo>
                <a:lnTo>
                  <a:pt x="13716" y="481584"/>
                </a:lnTo>
                <a:lnTo>
                  <a:pt x="25908" y="493776"/>
                </a:lnTo>
                <a:lnTo>
                  <a:pt x="3826764" y="493776"/>
                </a:lnTo>
                <a:lnTo>
                  <a:pt x="3826764" y="501396"/>
                </a:lnTo>
                <a:lnTo>
                  <a:pt x="3820668" y="507492"/>
                </a:lnTo>
                <a:close/>
              </a:path>
              <a:path w="3827145" h="508000">
                <a:moveTo>
                  <a:pt x="25908" y="25908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3827145" h="508000">
                <a:moveTo>
                  <a:pt x="3800856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3800856" y="12192"/>
                </a:lnTo>
                <a:lnTo>
                  <a:pt x="3800856" y="25908"/>
                </a:lnTo>
                <a:close/>
              </a:path>
              <a:path w="3827145" h="508000">
                <a:moveTo>
                  <a:pt x="3800856" y="493776"/>
                </a:moveTo>
                <a:lnTo>
                  <a:pt x="3800856" y="12192"/>
                </a:lnTo>
                <a:lnTo>
                  <a:pt x="3813048" y="25908"/>
                </a:lnTo>
                <a:lnTo>
                  <a:pt x="3826764" y="25908"/>
                </a:lnTo>
                <a:lnTo>
                  <a:pt x="3826764" y="481584"/>
                </a:lnTo>
                <a:lnTo>
                  <a:pt x="3813048" y="481584"/>
                </a:lnTo>
                <a:lnTo>
                  <a:pt x="3800856" y="493776"/>
                </a:lnTo>
                <a:close/>
              </a:path>
              <a:path w="3827145" h="508000">
                <a:moveTo>
                  <a:pt x="3826764" y="25908"/>
                </a:moveTo>
                <a:lnTo>
                  <a:pt x="3813048" y="25908"/>
                </a:lnTo>
                <a:lnTo>
                  <a:pt x="3800856" y="12192"/>
                </a:lnTo>
                <a:lnTo>
                  <a:pt x="3826764" y="12192"/>
                </a:lnTo>
                <a:lnTo>
                  <a:pt x="3826764" y="25908"/>
                </a:lnTo>
                <a:close/>
              </a:path>
              <a:path w="3827145" h="508000">
                <a:moveTo>
                  <a:pt x="25908" y="493776"/>
                </a:moveTo>
                <a:lnTo>
                  <a:pt x="13716" y="481584"/>
                </a:lnTo>
                <a:lnTo>
                  <a:pt x="25908" y="481584"/>
                </a:lnTo>
                <a:lnTo>
                  <a:pt x="25908" y="493776"/>
                </a:lnTo>
                <a:close/>
              </a:path>
              <a:path w="3827145" h="508000">
                <a:moveTo>
                  <a:pt x="3800856" y="493776"/>
                </a:moveTo>
                <a:lnTo>
                  <a:pt x="25908" y="493776"/>
                </a:lnTo>
                <a:lnTo>
                  <a:pt x="25908" y="481584"/>
                </a:lnTo>
                <a:lnTo>
                  <a:pt x="3800856" y="481584"/>
                </a:lnTo>
                <a:lnTo>
                  <a:pt x="3800856" y="493776"/>
                </a:lnTo>
                <a:close/>
              </a:path>
              <a:path w="3827145" h="508000">
                <a:moveTo>
                  <a:pt x="3826764" y="493776"/>
                </a:moveTo>
                <a:lnTo>
                  <a:pt x="3800856" y="493776"/>
                </a:lnTo>
                <a:lnTo>
                  <a:pt x="3813048" y="481584"/>
                </a:lnTo>
                <a:lnTo>
                  <a:pt x="3826764" y="481584"/>
                </a:lnTo>
                <a:lnTo>
                  <a:pt x="3826764" y="493776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92280" y="1476259"/>
            <a:ext cx="35655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Balance (A=200, B=250,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C=150)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72428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The </a:t>
            </a:r>
            <a:r>
              <a:rPr sz="4400" spc="-15" dirty="0">
                <a:solidFill>
                  <a:srgbClr val="000000"/>
                </a:solidFill>
              </a:rPr>
              <a:t>incorrect </a:t>
            </a:r>
            <a:r>
              <a:rPr sz="4400" spc="-20" dirty="0">
                <a:solidFill>
                  <a:srgbClr val="000000"/>
                </a:solidFill>
              </a:rPr>
              <a:t>retrieval </a:t>
            </a:r>
            <a:r>
              <a:rPr sz="4400" spc="-15" dirty="0">
                <a:solidFill>
                  <a:srgbClr val="000000"/>
                </a:solidFill>
              </a:rPr>
              <a:t>problem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574" y="7016718"/>
            <a:ext cx="258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6790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35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inconsistent </a:t>
            </a:r>
            <a:r>
              <a:rPr sz="2400" spc="-15" dirty="0">
                <a:latin typeface="Calibri"/>
                <a:cs typeface="Calibri"/>
              </a:rPr>
              <a:t>retrieval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arises </a:t>
            </a:r>
            <a:r>
              <a:rPr sz="2400" spc="-10" dirty="0">
                <a:latin typeface="Calibri"/>
                <a:cs typeface="Calibri"/>
              </a:rPr>
              <a:t>when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one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  retrieves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data to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use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in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some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operation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but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before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can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use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this 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data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another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updates that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data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and</a:t>
            </a:r>
            <a:r>
              <a:rPr sz="2400" b="1" spc="15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commits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Through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change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hidden </a:t>
            </a:r>
            <a:r>
              <a:rPr sz="2400" spc="-15" dirty="0">
                <a:latin typeface="Calibri"/>
                <a:cs typeface="Calibri"/>
              </a:rPr>
              <a:t>from first </a:t>
            </a:r>
            <a:r>
              <a:rPr sz="2400" spc="-5" dirty="0">
                <a:latin typeface="Calibri"/>
                <a:cs typeface="Calibri"/>
              </a:rPr>
              <a:t>transaction and </a:t>
            </a:r>
            <a:r>
              <a:rPr sz="2400" dirty="0">
                <a:latin typeface="Calibri"/>
                <a:cs typeface="Calibri"/>
              </a:rPr>
              <a:t>it  will </a:t>
            </a:r>
            <a:r>
              <a:rPr sz="2400" spc="-10" dirty="0">
                <a:latin typeface="Calibri"/>
                <a:cs typeface="Calibri"/>
              </a:rPr>
              <a:t>continue to use previous retrieved </a:t>
            </a:r>
            <a:r>
              <a:rPr sz="2400" spc="-15" dirty="0">
                <a:latin typeface="Calibri"/>
                <a:cs typeface="Calibri"/>
              </a:rPr>
              <a:t>data.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also  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inconsistent </a:t>
            </a:r>
            <a:r>
              <a:rPr sz="2400" spc="-5" dirty="0">
                <a:latin typeface="Calibri"/>
                <a:cs typeface="Calibri"/>
              </a:rPr>
              <a:t>analysis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problem.</a:t>
            </a:r>
            <a:endParaRPr sz="2400">
              <a:latin typeface="Calibri"/>
              <a:cs typeface="Calibri"/>
            </a:endParaRPr>
          </a:p>
          <a:p>
            <a:pPr marL="354965" marR="1016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How </a:t>
            </a:r>
            <a:r>
              <a:rPr sz="2400" b="1" spc="-10" dirty="0">
                <a:latin typeface="Calibri"/>
                <a:cs typeface="Calibri"/>
              </a:rPr>
              <a:t>to </a:t>
            </a:r>
            <a:r>
              <a:rPr sz="2400" b="1" spc="-15" dirty="0">
                <a:latin typeface="Calibri"/>
                <a:cs typeface="Calibri"/>
              </a:rPr>
              <a:t>avoid</a:t>
            </a:r>
            <a:r>
              <a:rPr sz="2400" spc="-1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transaction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T2 must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not read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or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update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data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item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(X)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until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T1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can commit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item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(X).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442" y="1289305"/>
            <a:ext cx="5821680" cy="9836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b="1" spc="-10" dirty="0">
                <a:latin typeface="Calibri"/>
                <a:cs typeface="Calibri"/>
              </a:rPr>
              <a:t>Isolation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6285" algn="l"/>
                <a:tab pos="756920" algn="l"/>
                <a:tab pos="2112645" algn="l"/>
                <a:tab pos="3594100" algn="l"/>
                <a:tab pos="4130040" algn="l"/>
                <a:tab pos="4581525" algn="l"/>
              </a:tabLst>
            </a:pP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Changes	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occurring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in	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	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particular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1205" y="7029418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0219" y="2247398"/>
            <a:ext cx="5077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1310" algn="l"/>
                <a:tab pos="2191385" algn="l"/>
                <a:tab pos="2773680" algn="l"/>
                <a:tab pos="3240405" algn="l"/>
                <a:tab pos="4197350" algn="l"/>
                <a:tab pos="4612005" algn="l"/>
              </a:tabLst>
            </a:pP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	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w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l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v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	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6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577" y="2613216"/>
            <a:ext cx="536511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>
              <a:lnSpc>
                <a:spcPct val="100000"/>
              </a:lnSpc>
              <a:spcBef>
                <a:spcPts val="100"/>
              </a:spcBef>
              <a:tabLst>
                <a:tab pos="1213485" algn="l"/>
                <a:tab pos="2862580" algn="l"/>
                <a:tab pos="3660775" algn="l"/>
                <a:tab pos="4060190" algn="l"/>
                <a:tab pos="4715510" algn="l"/>
              </a:tabLst>
            </a:pP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r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l	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committed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/>
              <a:buChar char=""/>
              <a:tabLst>
                <a:tab pos="299085" algn="l"/>
                <a:tab pos="299720" algn="l"/>
                <a:tab pos="2112645" algn="l"/>
                <a:tab pos="3706495" algn="l"/>
                <a:tab pos="4715510" algn="l"/>
              </a:tabLst>
            </a:pP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Int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m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d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	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	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m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0219" y="3783598"/>
            <a:ext cx="5077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7055" algn="l"/>
                <a:tab pos="1688464" algn="l"/>
                <a:tab pos="2539365" algn="l"/>
                <a:tab pos="3471545" algn="l"/>
              </a:tabLst>
            </a:pP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be	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hidden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from	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other	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concurrently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0219" y="4149268"/>
            <a:ext cx="2868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executed</a:t>
            </a:r>
            <a:r>
              <a:rPr sz="2400" b="1" spc="-8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3577" y="4588309"/>
            <a:ext cx="53676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In our </a:t>
            </a:r>
            <a:r>
              <a:rPr sz="2400" spc="-10" dirty="0">
                <a:latin typeface="Calibri"/>
                <a:cs typeface="Calibri"/>
              </a:rPr>
              <a:t>example </a:t>
            </a:r>
            <a:r>
              <a:rPr sz="2400" dirty="0">
                <a:latin typeface="Calibri"/>
                <a:cs typeface="Calibri"/>
              </a:rPr>
              <a:t>once </a:t>
            </a:r>
            <a:r>
              <a:rPr sz="2400" spc="-5" dirty="0">
                <a:latin typeface="Calibri"/>
                <a:cs typeface="Calibri"/>
              </a:rPr>
              <a:t>our transaction  </a:t>
            </a:r>
            <a:r>
              <a:rPr sz="2400" spc="-15" dirty="0">
                <a:latin typeface="Calibri"/>
                <a:cs typeface="Calibri"/>
              </a:rPr>
              <a:t>starts from first </a:t>
            </a:r>
            <a:r>
              <a:rPr sz="2400" spc="-10" dirty="0">
                <a:latin typeface="Calibri"/>
                <a:cs typeface="Calibri"/>
              </a:rPr>
              <a:t>step (step 1) </a:t>
            </a:r>
            <a:r>
              <a:rPr sz="2400" spc="-5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result  </a:t>
            </a:r>
            <a:r>
              <a:rPr sz="2400" spc="-5" dirty="0">
                <a:latin typeface="Calibri"/>
                <a:cs typeface="Calibri"/>
              </a:rPr>
              <a:t>should not </a:t>
            </a:r>
            <a:r>
              <a:rPr sz="2400" spc="-10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other  </a:t>
            </a:r>
            <a:r>
              <a:rPr sz="2400" spc="-10" dirty="0">
                <a:latin typeface="Calibri"/>
                <a:cs typeface="Calibri"/>
              </a:rPr>
              <a:t>transaction until last step </a:t>
            </a:r>
            <a:r>
              <a:rPr sz="2400" spc="-15" dirty="0">
                <a:latin typeface="Calibri"/>
                <a:cs typeface="Calibri"/>
              </a:rPr>
              <a:t>(step </a:t>
            </a:r>
            <a:r>
              <a:rPr sz="2400" dirty="0">
                <a:latin typeface="Calibri"/>
                <a:cs typeface="Calibri"/>
              </a:rPr>
              <a:t>6) </a:t>
            </a:r>
            <a:r>
              <a:rPr sz="2400" spc="-15" dirty="0">
                <a:latin typeface="Calibri"/>
                <a:cs typeface="Calibri"/>
              </a:rPr>
              <a:t>is  </a:t>
            </a:r>
            <a:r>
              <a:rPr sz="2400" spc="-10" dirty="0">
                <a:latin typeface="Calibri"/>
                <a:cs typeface="Calibri"/>
              </a:rPr>
              <a:t>completed.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7037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ACID </a:t>
            </a:r>
            <a:r>
              <a:rPr sz="4400" spc="-10" dirty="0">
                <a:solidFill>
                  <a:srgbClr val="000000"/>
                </a:solidFill>
              </a:rPr>
              <a:t>properties </a:t>
            </a:r>
            <a:r>
              <a:rPr sz="4400" spc="5" dirty="0">
                <a:solidFill>
                  <a:srgbClr val="000000"/>
                </a:solidFill>
              </a:rPr>
              <a:t>of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transaction</a:t>
            </a:r>
            <a:endParaRPr sz="4400"/>
          </a:p>
        </p:txBody>
      </p:sp>
      <p:sp>
        <p:nvSpPr>
          <p:cNvPr id="12" name="object 12"/>
          <p:cNvSpPr txBox="1"/>
          <p:nvPr/>
        </p:nvSpPr>
        <p:spPr>
          <a:xfrm>
            <a:off x="7459520" y="1298892"/>
            <a:ext cx="1477010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0" algn="just">
              <a:lnSpc>
                <a:spcPct val="120000"/>
              </a:lnSpc>
              <a:spcBef>
                <a:spcPts val="100"/>
              </a:spcBef>
            </a:pPr>
            <a:r>
              <a:rPr sz="2800" b="1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(A)  A = A –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50</a:t>
            </a:r>
            <a:endParaRPr sz="2800">
              <a:latin typeface="Calibri"/>
              <a:cs typeface="Calibri"/>
            </a:endParaRPr>
          </a:p>
          <a:p>
            <a:pPr marL="24765" marR="17780" indent="73025" algn="just">
              <a:lnSpc>
                <a:spcPct val="120000"/>
              </a:lnSpc>
            </a:pPr>
            <a:r>
              <a:rPr sz="2800" b="1" spc="-15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(A)  </a:t>
            </a:r>
            <a:r>
              <a:rPr sz="2800" b="1" spc="-15" dirty="0">
                <a:latin typeface="Calibri"/>
                <a:cs typeface="Calibri"/>
              </a:rPr>
              <a:t>read </a:t>
            </a:r>
            <a:r>
              <a:rPr sz="2800" dirty="0">
                <a:latin typeface="Calibri"/>
                <a:cs typeface="Calibri"/>
              </a:rPr>
              <a:t>(B)  </a:t>
            </a:r>
            <a:r>
              <a:rPr sz="2800" spc="-5" dirty="0">
                <a:latin typeface="Calibri"/>
                <a:cs typeface="Calibri"/>
              </a:rPr>
              <a:t>B = B +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50</a:t>
            </a:r>
            <a:endParaRPr sz="2800">
              <a:latin typeface="Calibri"/>
              <a:cs typeface="Calibri"/>
            </a:endParaRPr>
          </a:p>
          <a:p>
            <a:pPr marL="103505" algn="just">
              <a:lnSpc>
                <a:spcPct val="100000"/>
              </a:lnSpc>
              <a:spcBef>
                <a:spcPts val="670"/>
              </a:spcBef>
            </a:pPr>
            <a:r>
              <a:rPr sz="2800" b="1" spc="-15" dirty="0">
                <a:latin typeface="Calibri"/>
                <a:cs typeface="Calibri"/>
              </a:rPr>
              <a:t>write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7945" y="583202"/>
            <a:ext cx="3109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What </a:t>
            </a:r>
            <a:r>
              <a:rPr sz="4400" spc="-15" dirty="0">
                <a:solidFill>
                  <a:srgbClr val="000000"/>
                </a:solidFill>
              </a:rPr>
              <a:t>is</a:t>
            </a:r>
            <a:r>
              <a:rPr sz="4400" spc="-4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lock?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6401847" y="1460992"/>
            <a:ext cx="2929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7240" algn="l"/>
                <a:tab pos="1554480" algn="l"/>
                <a:tab pos="2018030" algn="l"/>
              </a:tabLst>
            </a:pP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d</a:t>
            </a:r>
            <a:r>
              <a:rPr sz="2400" b="1" spc="-3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	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m	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	</a:t>
            </a: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015" y="1460992"/>
            <a:ext cx="55035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730250" algn="l"/>
                <a:tab pos="1437005" algn="l"/>
                <a:tab pos="1830705" algn="l"/>
                <a:tab pos="2181225" algn="l"/>
                <a:tab pos="3394075" algn="l"/>
                <a:tab pos="4918075" algn="l"/>
              </a:tabLst>
            </a:pPr>
            <a:r>
              <a:rPr sz="2400" dirty="0">
                <a:latin typeface="Calibri"/>
                <a:cs typeface="Calibri"/>
              </a:rPr>
              <a:t>A	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ck	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	a	</a:t>
            </a:r>
            <a:r>
              <a:rPr sz="2400" b="1" spc="-35" dirty="0">
                <a:solidFill>
                  <a:srgbClr val="BF0000"/>
                </a:solidFill>
                <a:latin typeface="Calibri"/>
                <a:cs typeface="Calibri"/>
              </a:rPr>
              <a:t>v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ss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-3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d	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w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h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concurrent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access </a:t>
            </a:r>
            <a:r>
              <a:rPr sz="2400" spc="-10" dirty="0">
                <a:latin typeface="Calibri"/>
                <a:cs typeface="Calibri"/>
              </a:rPr>
              <a:t>to that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70732" y="4015740"/>
            <a:ext cx="2700655" cy="1763395"/>
          </a:xfrm>
          <a:custGeom>
            <a:avLst/>
            <a:gdLst/>
            <a:ahLst/>
            <a:cxnLst/>
            <a:rect l="l" t="t" r="r" b="b"/>
            <a:pathLst>
              <a:path w="2700654" h="1763395">
                <a:moveTo>
                  <a:pt x="1350263" y="1763268"/>
                </a:moveTo>
                <a:lnTo>
                  <a:pt x="1276224" y="1762834"/>
                </a:lnTo>
                <a:lnTo>
                  <a:pt x="1203223" y="1761549"/>
                </a:lnTo>
                <a:lnTo>
                  <a:pt x="1131364" y="1759435"/>
                </a:lnTo>
                <a:lnTo>
                  <a:pt x="1060749" y="1756512"/>
                </a:lnTo>
                <a:lnTo>
                  <a:pt x="991481" y="1752804"/>
                </a:lnTo>
                <a:lnTo>
                  <a:pt x="923665" y="1748332"/>
                </a:lnTo>
                <a:lnTo>
                  <a:pt x="857404" y="1743119"/>
                </a:lnTo>
                <a:lnTo>
                  <a:pt x="792800" y="1737186"/>
                </a:lnTo>
                <a:lnTo>
                  <a:pt x="729957" y="1730555"/>
                </a:lnTo>
                <a:lnTo>
                  <a:pt x="668979" y="1723248"/>
                </a:lnTo>
                <a:lnTo>
                  <a:pt x="609968" y="1715288"/>
                </a:lnTo>
                <a:lnTo>
                  <a:pt x="553029" y="1706697"/>
                </a:lnTo>
                <a:lnTo>
                  <a:pt x="498263" y="1697495"/>
                </a:lnTo>
                <a:lnTo>
                  <a:pt x="445775" y="1687707"/>
                </a:lnTo>
                <a:lnTo>
                  <a:pt x="395668" y="1677352"/>
                </a:lnTo>
                <a:lnTo>
                  <a:pt x="348045" y="1666454"/>
                </a:lnTo>
                <a:lnTo>
                  <a:pt x="303009" y="1655034"/>
                </a:lnTo>
                <a:lnTo>
                  <a:pt x="260664" y="1643115"/>
                </a:lnTo>
                <a:lnTo>
                  <a:pt x="221114" y="1630719"/>
                </a:lnTo>
                <a:lnTo>
                  <a:pt x="184460" y="1617867"/>
                </a:lnTo>
                <a:lnTo>
                  <a:pt x="120258" y="1590884"/>
                </a:lnTo>
                <a:lnTo>
                  <a:pt x="68884" y="1562343"/>
                </a:lnTo>
                <a:lnTo>
                  <a:pt x="31166" y="1532421"/>
                </a:lnTo>
                <a:lnTo>
                  <a:pt x="7929" y="1501293"/>
                </a:lnTo>
                <a:lnTo>
                  <a:pt x="0" y="1469136"/>
                </a:lnTo>
                <a:lnTo>
                  <a:pt x="0" y="294131"/>
                </a:lnTo>
                <a:lnTo>
                  <a:pt x="17686" y="246270"/>
                </a:lnTo>
                <a:lnTo>
                  <a:pt x="48267" y="215723"/>
                </a:lnTo>
                <a:lnTo>
                  <a:pt x="92916" y="186470"/>
                </a:lnTo>
                <a:lnTo>
                  <a:pt x="150807" y="158686"/>
                </a:lnTo>
                <a:lnTo>
                  <a:pt x="221114" y="132548"/>
                </a:lnTo>
                <a:lnTo>
                  <a:pt x="260664" y="120152"/>
                </a:lnTo>
                <a:lnTo>
                  <a:pt x="303009" y="108233"/>
                </a:lnTo>
                <a:lnTo>
                  <a:pt x="348045" y="96813"/>
                </a:lnTo>
                <a:lnTo>
                  <a:pt x="395668" y="85915"/>
                </a:lnTo>
                <a:lnTo>
                  <a:pt x="445775" y="75561"/>
                </a:lnTo>
                <a:lnTo>
                  <a:pt x="498263" y="65772"/>
                </a:lnTo>
                <a:lnTo>
                  <a:pt x="553029" y="56570"/>
                </a:lnTo>
                <a:lnTo>
                  <a:pt x="609968" y="47979"/>
                </a:lnTo>
                <a:lnTo>
                  <a:pt x="668979" y="40019"/>
                </a:lnTo>
                <a:lnTo>
                  <a:pt x="729957" y="32712"/>
                </a:lnTo>
                <a:lnTo>
                  <a:pt x="792800" y="26081"/>
                </a:lnTo>
                <a:lnTo>
                  <a:pt x="857404" y="20148"/>
                </a:lnTo>
                <a:lnTo>
                  <a:pt x="923665" y="14935"/>
                </a:lnTo>
                <a:lnTo>
                  <a:pt x="991481" y="10463"/>
                </a:lnTo>
                <a:lnTo>
                  <a:pt x="1060749" y="6755"/>
                </a:lnTo>
                <a:lnTo>
                  <a:pt x="1131364" y="3832"/>
                </a:lnTo>
                <a:lnTo>
                  <a:pt x="1203223" y="1718"/>
                </a:lnTo>
                <a:lnTo>
                  <a:pt x="1276224" y="433"/>
                </a:lnTo>
                <a:lnTo>
                  <a:pt x="1350263" y="0"/>
                </a:lnTo>
                <a:lnTo>
                  <a:pt x="1424303" y="433"/>
                </a:lnTo>
                <a:lnTo>
                  <a:pt x="1497304" y="1718"/>
                </a:lnTo>
                <a:lnTo>
                  <a:pt x="1569163" y="3832"/>
                </a:lnTo>
                <a:lnTo>
                  <a:pt x="1639778" y="6755"/>
                </a:lnTo>
                <a:lnTo>
                  <a:pt x="1709046" y="10463"/>
                </a:lnTo>
                <a:lnTo>
                  <a:pt x="1776862" y="14935"/>
                </a:lnTo>
                <a:lnTo>
                  <a:pt x="1843123" y="20148"/>
                </a:lnTo>
                <a:lnTo>
                  <a:pt x="1907727" y="26081"/>
                </a:lnTo>
                <a:lnTo>
                  <a:pt x="1970570" y="32712"/>
                </a:lnTo>
                <a:lnTo>
                  <a:pt x="2031548" y="40019"/>
                </a:lnTo>
                <a:lnTo>
                  <a:pt x="2090559" y="47979"/>
                </a:lnTo>
                <a:lnTo>
                  <a:pt x="2147498" y="56570"/>
                </a:lnTo>
                <a:lnTo>
                  <a:pt x="2202264" y="65772"/>
                </a:lnTo>
                <a:lnTo>
                  <a:pt x="2254752" y="75561"/>
                </a:lnTo>
                <a:lnTo>
                  <a:pt x="2304859" y="85915"/>
                </a:lnTo>
                <a:lnTo>
                  <a:pt x="2352482" y="96813"/>
                </a:lnTo>
                <a:lnTo>
                  <a:pt x="2397518" y="108233"/>
                </a:lnTo>
                <a:lnTo>
                  <a:pt x="2439863" y="120152"/>
                </a:lnTo>
                <a:lnTo>
                  <a:pt x="2479413" y="132548"/>
                </a:lnTo>
                <a:lnTo>
                  <a:pt x="2516067" y="145400"/>
                </a:lnTo>
                <a:lnTo>
                  <a:pt x="2580269" y="172383"/>
                </a:lnTo>
                <a:lnTo>
                  <a:pt x="2631643" y="200924"/>
                </a:lnTo>
                <a:lnTo>
                  <a:pt x="2669361" y="230846"/>
                </a:lnTo>
                <a:lnTo>
                  <a:pt x="2692598" y="261974"/>
                </a:lnTo>
                <a:lnTo>
                  <a:pt x="2700527" y="294131"/>
                </a:lnTo>
                <a:lnTo>
                  <a:pt x="2700527" y="1469136"/>
                </a:lnTo>
                <a:lnTo>
                  <a:pt x="2682841" y="1516997"/>
                </a:lnTo>
                <a:lnTo>
                  <a:pt x="2652260" y="1547544"/>
                </a:lnTo>
                <a:lnTo>
                  <a:pt x="2607611" y="1576797"/>
                </a:lnTo>
                <a:lnTo>
                  <a:pt x="2549720" y="1604581"/>
                </a:lnTo>
                <a:lnTo>
                  <a:pt x="2479413" y="1630719"/>
                </a:lnTo>
                <a:lnTo>
                  <a:pt x="2439863" y="1643115"/>
                </a:lnTo>
                <a:lnTo>
                  <a:pt x="2397518" y="1655034"/>
                </a:lnTo>
                <a:lnTo>
                  <a:pt x="2352482" y="1666454"/>
                </a:lnTo>
                <a:lnTo>
                  <a:pt x="2304859" y="1677352"/>
                </a:lnTo>
                <a:lnTo>
                  <a:pt x="2254752" y="1687707"/>
                </a:lnTo>
                <a:lnTo>
                  <a:pt x="2202264" y="1697495"/>
                </a:lnTo>
                <a:lnTo>
                  <a:pt x="2147498" y="1706697"/>
                </a:lnTo>
                <a:lnTo>
                  <a:pt x="2090559" y="1715288"/>
                </a:lnTo>
                <a:lnTo>
                  <a:pt x="2031548" y="1723248"/>
                </a:lnTo>
                <a:lnTo>
                  <a:pt x="1970570" y="1730555"/>
                </a:lnTo>
                <a:lnTo>
                  <a:pt x="1907727" y="1737186"/>
                </a:lnTo>
                <a:lnTo>
                  <a:pt x="1843123" y="1743119"/>
                </a:lnTo>
                <a:lnTo>
                  <a:pt x="1776862" y="1748332"/>
                </a:lnTo>
                <a:lnTo>
                  <a:pt x="1709046" y="1752804"/>
                </a:lnTo>
                <a:lnTo>
                  <a:pt x="1639778" y="1756512"/>
                </a:lnTo>
                <a:lnTo>
                  <a:pt x="1569163" y="1759435"/>
                </a:lnTo>
                <a:lnTo>
                  <a:pt x="1497304" y="1761549"/>
                </a:lnTo>
                <a:lnTo>
                  <a:pt x="1424303" y="1762834"/>
                </a:lnTo>
                <a:lnTo>
                  <a:pt x="1350263" y="17632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8540" y="4308348"/>
            <a:ext cx="2725420" cy="307975"/>
          </a:xfrm>
          <a:custGeom>
            <a:avLst/>
            <a:gdLst/>
            <a:ahLst/>
            <a:cxnLst/>
            <a:rect l="l" t="t" r="r" b="b"/>
            <a:pathLst>
              <a:path w="2725420" h="307975">
                <a:moveTo>
                  <a:pt x="1362455" y="307848"/>
                </a:moveTo>
                <a:lnTo>
                  <a:pt x="1292351" y="307848"/>
                </a:lnTo>
                <a:lnTo>
                  <a:pt x="1156715" y="304800"/>
                </a:lnTo>
                <a:lnTo>
                  <a:pt x="1024127" y="298704"/>
                </a:lnTo>
                <a:lnTo>
                  <a:pt x="835151" y="284988"/>
                </a:lnTo>
                <a:lnTo>
                  <a:pt x="775715" y="278892"/>
                </a:lnTo>
                <a:lnTo>
                  <a:pt x="717803" y="271272"/>
                </a:lnTo>
                <a:lnTo>
                  <a:pt x="659891" y="265176"/>
                </a:lnTo>
                <a:lnTo>
                  <a:pt x="605027" y="257555"/>
                </a:lnTo>
                <a:lnTo>
                  <a:pt x="553211" y="248412"/>
                </a:lnTo>
                <a:lnTo>
                  <a:pt x="501395" y="240792"/>
                </a:lnTo>
                <a:lnTo>
                  <a:pt x="452627" y="231648"/>
                </a:lnTo>
                <a:lnTo>
                  <a:pt x="359663" y="210312"/>
                </a:lnTo>
                <a:lnTo>
                  <a:pt x="338327" y="205740"/>
                </a:lnTo>
                <a:lnTo>
                  <a:pt x="316991" y="199643"/>
                </a:lnTo>
                <a:lnTo>
                  <a:pt x="297179" y="195072"/>
                </a:lnTo>
                <a:lnTo>
                  <a:pt x="257555" y="182880"/>
                </a:lnTo>
                <a:lnTo>
                  <a:pt x="239267" y="176784"/>
                </a:lnTo>
                <a:lnTo>
                  <a:pt x="220979" y="172212"/>
                </a:lnTo>
                <a:lnTo>
                  <a:pt x="202691" y="166116"/>
                </a:lnTo>
                <a:lnTo>
                  <a:pt x="185927" y="158496"/>
                </a:lnTo>
                <a:lnTo>
                  <a:pt x="140208" y="140208"/>
                </a:lnTo>
                <a:lnTo>
                  <a:pt x="126491" y="134112"/>
                </a:lnTo>
                <a:lnTo>
                  <a:pt x="112775" y="126492"/>
                </a:lnTo>
                <a:lnTo>
                  <a:pt x="100583" y="120396"/>
                </a:lnTo>
                <a:lnTo>
                  <a:pt x="88391" y="112776"/>
                </a:lnTo>
                <a:lnTo>
                  <a:pt x="38100" y="76200"/>
                </a:lnTo>
                <a:lnTo>
                  <a:pt x="12191" y="45720"/>
                </a:lnTo>
                <a:lnTo>
                  <a:pt x="0" y="10668"/>
                </a:lnTo>
                <a:lnTo>
                  <a:pt x="0" y="1524"/>
                </a:lnTo>
                <a:lnTo>
                  <a:pt x="24383" y="0"/>
                </a:lnTo>
                <a:lnTo>
                  <a:pt x="25908" y="6096"/>
                </a:lnTo>
                <a:lnTo>
                  <a:pt x="25908" y="12192"/>
                </a:lnTo>
                <a:lnTo>
                  <a:pt x="27431" y="18288"/>
                </a:lnTo>
                <a:lnTo>
                  <a:pt x="30479" y="24384"/>
                </a:lnTo>
                <a:lnTo>
                  <a:pt x="33527" y="32004"/>
                </a:lnTo>
                <a:lnTo>
                  <a:pt x="42671" y="44196"/>
                </a:lnTo>
                <a:lnTo>
                  <a:pt x="48767" y="51816"/>
                </a:lnTo>
                <a:lnTo>
                  <a:pt x="54863" y="57912"/>
                </a:lnTo>
                <a:lnTo>
                  <a:pt x="62483" y="64008"/>
                </a:lnTo>
                <a:lnTo>
                  <a:pt x="71627" y="71628"/>
                </a:lnTo>
                <a:lnTo>
                  <a:pt x="79247" y="77724"/>
                </a:lnTo>
                <a:lnTo>
                  <a:pt x="89915" y="83820"/>
                </a:lnTo>
                <a:lnTo>
                  <a:pt x="100583" y="91440"/>
                </a:lnTo>
                <a:lnTo>
                  <a:pt x="111251" y="97536"/>
                </a:lnTo>
                <a:lnTo>
                  <a:pt x="123443" y="103632"/>
                </a:lnTo>
                <a:lnTo>
                  <a:pt x="137159" y="109728"/>
                </a:lnTo>
                <a:lnTo>
                  <a:pt x="150875" y="117348"/>
                </a:lnTo>
                <a:lnTo>
                  <a:pt x="195071" y="135636"/>
                </a:lnTo>
                <a:lnTo>
                  <a:pt x="246887" y="153924"/>
                </a:lnTo>
                <a:lnTo>
                  <a:pt x="265175" y="158496"/>
                </a:lnTo>
                <a:lnTo>
                  <a:pt x="283463" y="164592"/>
                </a:lnTo>
                <a:lnTo>
                  <a:pt x="303275" y="170688"/>
                </a:lnTo>
                <a:lnTo>
                  <a:pt x="323087" y="175260"/>
                </a:lnTo>
                <a:lnTo>
                  <a:pt x="344423" y="181355"/>
                </a:lnTo>
                <a:lnTo>
                  <a:pt x="365759" y="185928"/>
                </a:lnTo>
                <a:lnTo>
                  <a:pt x="409955" y="196596"/>
                </a:lnTo>
                <a:lnTo>
                  <a:pt x="556259" y="224028"/>
                </a:lnTo>
                <a:lnTo>
                  <a:pt x="720851" y="246888"/>
                </a:lnTo>
                <a:lnTo>
                  <a:pt x="899159" y="265176"/>
                </a:lnTo>
                <a:lnTo>
                  <a:pt x="961643" y="269748"/>
                </a:lnTo>
                <a:lnTo>
                  <a:pt x="1156715" y="278892"/>
                </a:lnTo>
                <a:lnTo>
                  <a:pt x="1292351" y="281940"/>
                </a:lnTo>
                <a:lnTo>
                  <a:pt x="1918715" y="281940"/>
                </a:lnTo>
                <a:lnTo>
                  <a:pt x="1888235" y="284988"/>
                </a:lnTo>
                <a:lnTo>
                  <a:pt x="1700783" y="298704"/>
                </a:lnTo>
                <a:lnTo>
                  <a:pt x="1568195" y="304800"/>
                </a:lnTo>
                <a:lnTo>
                  <a:pt x="1501139" y="306324"/>
                </a:lnTo>
                <a:lnTo>
                  <a:pt x="1432559" y="306324"/>
                </a:lnTo>
                <a:lnTo>
                  <a:pt x="1362455" y="307848"/>
                </a:lnTo>
                <a:close/>
              </a:path>
              <a:path w="2725420" h="307975">
                <a:moveTo>
                  <a:pt x="1918715" y="281940"/>
                </a:moveTo>
                <a:lnTo>
                  <a:pt x="1431035" y="281940"/>
                </a:lnTo>
                <a:lnTo>
                  <a:pt x="1566671" y="278892"/>
                </a:lnTo>
                <a:lnTo>
                  <a:pt x="1699259" y="272796"/>
                </a:lnTo>
                <a:lnTo>
                  <a:pt x="1886711" y="259080"/>
                </a:lnTo>
                <a:lnTo>
                  <a:pt x="2004059" y="246888"/>
                </a:lnTo>
                <a:lnTo>
                  <a:pt x="2167127" y="224028"/>
                </a:lnTo>
                <a:lnTo>
                  <a:pt x="2218943" y="214884"/>
                </a:lnTo>
                <a:lnTo>
                  <a:pt x="2267711" y="205740"/>
                </a:lnTo>
                <a:lnTo>
                  <a:pt x="2313431" y="196596"/>
                </a:lnTo>
                <a:lnTo>
                  <a:pt x="2359151" y="185928"/>
                </a:lnTo>
                <a:lnTo>
                  <a:pt x="2380487" y="181355"/>
                </a:lnTo>
                <a:lnTo>
                  <a:pt x="2400299" y="175260"/>
                </a:lnTo>
                <a:lnTo>
                  <a:pt x="2420111" y="170688"/>
                </a:lnTo>
                <a:lnTo>
                  <a:pt x="2459735" y="158496"/>
                </a:lnTo>
                <a:lnTo>
                  <a:pt x="2478023" y="153924"/>
                </a:lnTo>
                <a:lnTo>
                  <a:pt x="2494787" y="147828"/>
                </a:lnTo>
                <a:lnTo>
                  <a:pt x="2513075" y="141732"/>
                </a:lnTo>
                <a:lnTo>
                  <a:pt x="2528315" y="135636"/>
                </a:lnTo>
                <a:lnTo>
                  <a:pt x="2545079" y="129540"/>
                </a:lnTo>
                <a:lnTo>
                  <a:pt x="2558795" y="123444"/>
                </a:lnTo>
                <a:lnTo>
                  <a:pt x="2574035" y="117348"/>
                </a:lnTo>
                <a:lnTo>
                  <a:pt x="2587751" y="109728"/>
                </a:lnTo>
                <a:lnTo>
                  <a:pt x="2624327" y="91440"/>
                </a:lnTo>
                <a:lnTo>
                  <a:pt x="2633471" y="85344"/>
                </a:lnTo>
                <a:lnTo>
                  <a:pt x="2644139" y="77724"/>
                </a:lnTo>
                <a:lnTo>
                  <a:pt x="2653283" y="71628"/>
                </a:lnTo>
                <a:lnTo>
                  <a:pt x="2660903" y="65532"/>
                </a:lnTo>
                <a:lnTo>
                  <a:pt x="2680715" y="45720"/>
                </a:lnTo>
                <a:lnTo>
                  <a:pt x="2685287" y="38100"/>
                </a:lnTo>
                <a:lnTo>
                  <a:pt x="2689859" y="32004"/>
                </a:lnTo>
                <a:lnTo>
                  <a:pt x="2695955" y="19812"/>
                </a:lnTo>
                <a:lnTo>
                  <a:pt x="2699003" y="7620"/>
                </a:lnTo>
                <a:lnTo>
                  <a:pt x="2699003" y="0"/>
                </a:lnTo>
                <a:lnTo>
                  <a:pt x="2724911" y="1524"/>
                </a:lnTo>
                <a:lnTo>
                  <a:pt x="2724911" y="9144"/>
                </a:lnTo>
                <a:lnTo>
                  <a:pt x="2723387" y="18288"/>
                </a:lnTo>
                <a:lnTo>
                  <a:pt x="2717291" y="36576"/>
                </a:lnTo>
                <a:lnTo>
                  <a:pt x="2708147" y="51816"/>
                </a:lnTo>
                <a:lnTo>
                  <a:pt x="2700527" y="60960"/>
                </a:lnTo>
                <a:lnTo>
                  <a:pt x="2694431" y="68580"/>
                </a:lnTo>
                <a:lnTo>
                  <a:pt x="2686811" y="76200"/>
                </a:lnTo>
                <a:lnTo>
                  <a:pt x="2659379" y="99060"/>
                </a:lnTo>
                <a:lnTo>
                  <a:pt x="2648711" y="105156"/>
                </a:lnTo>
                <a:lnTo>
                  <a:pt x="2624327" y="120396"/>
                </a:lnTo>
                <a:lnTo>
                  <a:pt x="2612135" y="126492"/>
                </a:lnTo>
                <a:lnTo>
                  <a:pt x="2598419" y="132588"/>
                </a:lnTo>
                <a:lnTo>
                  <a:pt x="2584703" y="140208"/>
                </a:lnTo>
                <a:lnTo>
                  <a:pt x="2503931" y="170688"/>
                </a:lnTo>
                <a:lnTo>
                  <a:pt x="2467355" y="182880"/>
                </a:lnTo>
                <a:lnTo>
                  <a:pt x="2427731" y="195072"/>
                </a:lnTo>
                <a:lnTo>
                  <a:pt x="2407919" y="199643"/>
                </a:lnTo>
                <a:lnTo>
                  <a:pt x="2386583" y="205740"/>
                </a:lnTo>
                <a:lnTo>
                  <a:pt x="2365247" y="210312"/>
                </a:lnTo>
                <a:lnTo>
                  <a:pt x="2272283" y="231648"/>
                </a:lnTo>
                <a:lnTo>
                  <a:pt x="2223515" y="240792"/>
                </a:lnTo>
                <a:lnTo>
                  <a:pt x="2171699" y="248412"/>
                </a:lnTo>
                <a:lnTo>
                  <a:pt x="2118359" y="257555"/>
                </a:lnTo>
                <a:lnTo>
                  <a:pt x="2063495" y="265176"/>
                </a:lnTo>
                <a:lnTo>
                  <a:pt x="2007107" y="271272"/>
                </a:lnTo>
                <a:lnTo>
                  <a:pt x="1949195" y="278892"/>
                </a:lnTo>
                <a:lnTo>
                  <a:pt x="1918715" y="28194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8540" y="4002024"/>
            <a:ext cx="2725420" cy="1778000"/>
          </a:xfrm>
          <a:custGeom>
            <a:avLst/>
            <a:gdLst/>
            <a:ahLst/>
            <a:cxnLst/>
            <a:rect l="l" t="t" r="r" b="b"/>
            <a:pathLst>
              <a:path w="2725420" h="1778000">
                <a:moveTo>
                  <a:pt x="1764792" y="12700"/>
                </a:moveTo>
                <a:lnTo>
                  <a:pt x="960119" y="12700"/>
                </a:lnTo>
                <a:lnTo>
                  <a:pt x="1024127" y="0"/>
                </a:lnTo>
                <a:lnTo>
                  <a:pt x="1700783" y="0"/>
                </a:lnTo>
                <a:lnTo>
                  <a:pt x="1764792" y="12700"/>
                </a:lnTo>
                <a:close/>
              </a:path>
              <a:path w="2725420" h="1778000">
                <a:moveTo>
                  <a:pt x="1949195" y="25400"/>
                </a:moveTo>
                <a:lnTo>
                  <a:pt x="775716" y="25400"/>
                </a:lnTo>
                <a:lnTo>
                  <a:pt x="835151" y="12700"/>
                </a:lnTo>
                <a:lnTo>
                  <a:pt x="1888236" y="12700"/>
                </a:lnTo>
                <a:lnTo>
                  <a:pt x="1949195" y="25400"/>
                </a:lnTo>
                <a:close/>
              </a:path>
              <a:path w="2725420" h="1778000">
                <a:moveTo>
                  <a:pt x="961643" y="38100"/>
                </a:moveTo>
                <a:lnTo>
                  <a:pt x="659892" y="38100"/>
                </a:lnTo>
                <a:lnTo>
                  <a:pt x="717803" y="25400"/>
                </a:lnTo>
                <a:lnTo>
                  <a:pt x="1025651" y="25400"/>
                </a:lnTo>
                <a:lnTo>
                  <a:pt x="961643" y="38100"/>
                </a:lnTo>
                <a:close/>
              </a:path>
              <a:path w="2725420" h="1778000">
                <a:moveTo>
                  <a:pt x="2063495" y="38100"/>
                </a:moveTo>
                <a:lnTo>
                  <a:pt x="1763267" y="38100"/>
                </a:lnTo>
                <a:lnTo>
                  <a:pt x="1699259" y="25400"/>
                </a:lnTo>
                <a:lnTo>
                  <a:pt x="2007108" y="25400"/>
                </a:lnTo>
                <a:lnTo>
                  <a:pt x="2063495" y="38100"/>
                </a:lnTo>
                <a:close/>
              </a:path>
              <a:path w="2725420" h="1778000">
                <a:moveTo>
                  <a:pt x="609600" y="76200"/>
                </a:moveTo>
                <a:lnTo>
                  <a:pt x="452627" y="76200"/>
                </a:lnTo>
                <a:lnTo>
                  <a:pt x="551687" y="50800"/>
                </a:lnTo>
                <a:lnTo>
                  <a:pt x="605027" y="38100"/>
                </a:lnTo>
                <a:lnTo>
                  <a:pt x="838200" y="38100"/>
                </a:lnTo>
                <a:lnTo>
                  <a:pt x="778763" y="50800"/>
                </a:lnTo>
                <a:lnTo>
                  <a:pt x="720851" y="50800"/>
                </a:lnTo>
                <a:lnTo>
                  <a:pt x="609600" y="76200"/>
                </a:lnTo>
                <a:close/>
              </a:path>
              <a:path w="2725420" h="1778000">
                <a:moveTo>
                  <a:pt x="2272283" y="76200"/>
                </a:moveTo>
                <a:lnTo>
                  <a:pt x="2115311" y="76200"/>
                </a:lnTo>
                <a:lnTo>
                  <a:pt x="2004060" y="50800"/>
                </a:lnTo>
                <a:lnTo>
                  <a:pt x="1946147" y="50800"/>
                </a:lnTo>
                <a:lnTo>
                  <a:pt x="1886711" y="38100"/>
                </a:lnTo>
                <a:lnTo>
                  <a:pt x="2118360" y="38100"/>
                </a:lnTo>
                <a:lnTo>
                  <a:pt x="2223515" y="63500"/>
                </a:lnTo>
                <a:lnTo>
                  <a:pt x="2272283" y="76200"/>
                </a:lnTo>
                <a:close/>
              </a:path>
              <a:path w="2725420" h="1778000">
                <a:moveTo>
                  <a:pt x="457200" y="101600"/>
                </a:moveTo>
                <a:lnTo>
                  <a:pt x="338327" y="101600"/>
                </a:lnTo>
                <a:lnTo>
                  <a:pt x="359663" y="88900"/>
                </a:lnTo>
                <a:lnTo>
                  <a:pt x="405383" y="76200"/>
                </a:lnTo>
                <a:lnTo>
                  <a:pt x="556259" y="76200"/>
                </a:lnTo>
                <a:lnTo>
                  <a:pt x="457200" y="101600"/>
                </a:lnTo>
                <a:close/>
              </a:path>
              <a:path w="2725420" h="1778000">
                <a:moveTo>
                  <a:pt x="2386583" y="101600"/>
                </a:moveTo>
                <a:lnTo>
                  <a:pt x="2267711" y="101600"/>
                </a:lnTo>
                <a:lnTo>
                  <a:pt x="2168652" y="76200"/>
                </a:lnTo>
                <a:lnTo>
                  <a:pt x="2319527" y="76200"/>
                </a:lnTo>
                <a:lnTo>
                  <a:pt x="2363724" y="88900"/>
                </a:lnTo>
                <a:lnTo>
                  <a:pt x="2386583" y="101600"/>
                </a:lnTo>
                <a:close/>
              </a:path>
              <a:path w="2725420" h="1778000">
                <a:moveTo>
                  <a:pt x="100583" y="215900"/>
                </a:moveTo>
                <a:lnTo>
                  <a:pt x="54863" y="215900"/>
                </a:lnTo>
                <a:lnTo>
                  <a:pt x="65532" y="203200"/>
                </a:lnTo>
                <a:lnTo>
                  <a:pt x="86867" y="190500"/>
                </a:lnTo>
                <a:lnTo>
                  <a:pt x="99059" y="177800"/>
                </a:lnTo>
                <a:lnTo>
                  <a:pt x="112775" y="177800"/>
                </a:lnTo>
                <a:lnTo>
                  <a:pt x="126491" y="165100"/>
                </a:lnTo>
                <a:lnTo>
                  <a:pt x="140208" y="165100"/>
                </a:lnTo>
                <a:lnTo>
                  <a:pt x="185927" y="139700"/>
                </a:lnTo>
                <a:lnTo>
                  <a:pt x="202691" y="139700"/>
                </a:lnTo>
                <a:lnTo>
                  <a:pt x="257556" y="114300"/>
                </a:lnTo>
                <a:lnTo>
                  <a:pt x="297179" y="101600"/>
                </a:lnTo>
                <a:lnTo>
                  <a:pt x="409956" y="101600"/>
                </a:lnTo>
                <a:lnTo>
                  <a:pt x="365759" y="114300"/>
                </a:lnTo>
                <a:lnTo>
                  <a:pt x="344424" y="114300"/>
                </a:lnTo>
                <a:lnTo>
                  <a:pt x="323087" y="127000"/>
                </a:lnTo>
                <a:lnTo>
                  <a:pt x="303275" y="127000"/>
                </a:lnTo>
                <a:lnTo>
                  <a:pt x="283463" y="139700"/>
                </a:lnTo>
                <a:lnTo>
                  <a:pt x="246887" y="152400"/>
                </a:lnTo>
                <a:lnTo>
                  <a:pt x="228600" y="152400"/>
                </a:lnTo>
                <a:lnTo>
                  <a:pt x="195071" y="165100"/>
                </a:lnTo>
                <a:lnTo>
                  <a:pt x="164591" y="177800"/>
                </a:lnTo>
                <a:lnTo>
                  <a:pt x="150875" y="190500"/>
                </a:lnTo>
                <a:lnTo>
                  <a:pt x="137159" y="190500"/>
                </a:lnTo>
                <a:lnTo>
                  <a:pt x="100583" y="215900"/>
                </a:lnTo>
                <a:close/>
              </a:path>
              <a:path w="2725420" h="1778000">
                <a:moveTo>
                  <a:pt x="2584704" y="165100"/>
                </a:moveTo>
                <a:lnTo>
                  <a:pt x="2513076" y="165100"/>
                </a:lnTo>
                <a:lnTo>
                  <a:pt x="2496311" y="152400"/>
                </a:lnTo>
                <a:lnTo>
                  <a:pt x="2459736" y="139700"/>
                </a:lnTo>
                <a:lnTo>
                  <a:pt x="2439924" y="139700"/>
                </a:lnTo>
                <a:lnTo>
                  <a:pt x="2421636" y="127000"/>
                </a:lnTo>
                <a:lnTo>
                  <a:pt x="2400299" y="127000"/>
                </a:lnTo>
                <a:lnTo>
                  <a:pt x="2380488" y="114300"/>
                </a:lnTo>
                <a:lnTo>
                  <a:pt x="2359152" y="114300"/>
                </a:lnTo>
                <a:lnTo>
                  <a:pt x="2314956" y="101600"/>
                </a:lnTo>
                <a:lnTo>
                  <a:pt x="2427731" y="101600"/>
                </a:lnTo>
                <a:lnTo>
                  <a:pt x="2467356" y="114300"/>
                </a:lnTo>
                <a:lnTo>
                  <a:pt x="2503931" y="127000"/>
                </a:lnTo>
                <a:lnTo>
                  <a:pt x="2554224" y="152400"/>
                </a:lnTo>
                <a:lnTo>
                  <a:pt x="2584704" y="165100"/>
                </a:lnTo>
                <a:close/>
              </a:path>
              <a:path w="2725420" h="1778000">
                <a:moveTo>
                  <a:pt x="2612136" y="177800"/>
                </a:moveTo>
                <a:lnTo>
                  <a:pt x="2545079" y="177800"/>
                </a:lnTo>
                <a:lnTo>
                  <a:pt x="2528315" y="165100"/>
                </a:lnTo>
                <a:lnTo>
                  <a:pt x="2598420" y="165100"/>
                </a:lnTo>
                <a:lnTo>
                  <a:pt x="2612136" y="177800"/>
                </a:lnTo>
                <a:close/>
              </a:path>
              <a:path w="2725420" h="1778000">
                <a:moveTo>
                  <a:pt x="2712720" y="1524000"/>
                </a:moveTo>
                <a:lnTo>
                  <a:pt x="2680715" y="1524000"/>
                </a:lnTo>
                <a:lnTo>
                  <a:pt x="2689860" y="1511300"/>
                </a:lnTo>
                <a:lnTo>
                  <a:pt x="2695956" y="1498600"/>
                </a:lnTo>
                <a:lnTo>
                  <a:pt x="2699004" y="1485900"/>
                </a:lnTo>
                <a:lnTo>
                  <a:pt x="2699004" y="292100"/>
                </a:lnTo>
                <a:lnTo>
                  <a:pt x="2694431" y="279400"/>
                </a:lnTo>
                <a:lnTo>
                  <a:pt x="2691383" y="266700"/>
                </a:lnTo>
                <a:lnTo>
                  <a:pt x="2686811" y="266700"/>
                </a:lnTo>
                <a:lnTo>
                  <a:pt x="2682240" y="254000"/>
                </a:lnTo>
                <a:lnTo>
                  <a:pt x="2662427" y="241300"/>
                </a:lnTo>
                <a:lnTo>
                  <a:pt x="2653283" y="228600"/>
                </a:lnTo>
                <a:lnTo>
                  <a:pt x="2634995" y="215900"/>
                </a:lnTo>
                <a:lnTo>
                  <a:pt x="2624327" y="215900"/>
                </a:lnTo>
                <a:lnTo>
                  <a:pt x="2587752" y="190500"/>
                </a:lnTo>
                <a:lnTo>
                  <a:pt x="2574036" y="190500"/>
                </a:lnTo>
                <a:lnTo>
                  <a:pt x="2560320" y="177800"/>
                </a:lnTo>
                <a:lnTo>
                  <a:pt x="2624327" y="177800"/>
                </a:lnTo>
                <a:lnTo>
                  <a:pt x="2648711" y="190500"/>
                </a:lnTo>
                <a:lnTo>
                  <a:pt x="2657856" y="203200"/>
                </a:lnTo>
                <a:lnTo>
                  <a:pt x="2668524" y="215900"/>
                </a:lnTo>
                <a:lnTo>
                  <a:pt x="2686811" y="228600"/>
                </a:lnTo>
                <a:lnTo>
                  <a:pt x="2694431" y="228600"/>
                </a:lnTo>
                <a:lnTo>
                  <a:pt x="2712720" y="254000"/>
                </a:lnTo>
                <a:lnTo>
                  <a:pt x="2715767" y="266700"/>
                </a:lnTo>
                <a:lnTo>
                  <a:pt x="2720340" y="279400"/>
                </a:lnTo>
                <a:lnTo>
                  <a:pt x="2721863" y="279400"/>
                </a:lnTo>
                <a:lnTo>
                  <a:pt x="2724911" y="292100"/>
                </a:lnTo>
                <a:lnTo>
                  <a:pt x="2724911" y="1485900"/>
                </a:lnTo>
                <a:lnTo>
                  <a:pt x="2723388" y="1498600"/>
                </a:lnTo>
                <a:lnTo>
                  <a:pt x="2720340" y="1498600"/>
                </a:lnTo>
                <a:lnTo>
                  <a:pt x="2717292" y="1511300"/>
                </a:lnTo>
                <a:lnTo>
                  <a:pt x="2712720" y="1524000"/>
                </a:lnTo>
                <a:close/>
              </a:path>
              <a:path w="2725420" h="1778000">
                <a:moveTo>
                  <a:pt x="48767" y="254000"/>
                </a:moveTo>
                <a:lnTo>
                  <a:pt x="16763" y="254000"/>
                </a:lnTo>
                <a:lnTo>
                  <a:pt x="22859" y="241300"/>
                </a:lnTo>
                <a:lnTo>
                  <a:pt x="45719" y="215900"/>
                </a:lnTo>
                <a:lnTo>
                  <a:pt x="89916" y="215900"/>
                </a:lnTo>
                <a:lnTo>
                  <a:pt x="71627" y="228600"/>
                </a:lnTo>
                <a:lnTo>
                  <a:pt x="62483" y="241300"/>
                </a:lnTo>
                <a:lnTo>
                  <a:pt x="56387" y="241300"/>
                </a:lnTo>
                <a:lnTo>
                  <a:pt x="48767" y="254000"/>
                </a:lnTo>
                <a:close/>
              </a:path>
              <a:path w="2725420" h="1778000">
                <a:moveTo>
                  <a:pt x="30479" y="279400"/>
                </a:moveTo>
                <a:lnTo>
                  <a:pt x="4571" y="279400"/>
                </a:lnTo>
                <a:lnTo>
                  <a:pt x="7619" y="266700"/>
                </a:lnTo>
                <a:lnTo>
                  <a:pt x="12191" y="254000"/>
                </a:lnTo>
                <a:lnTo>
                  <a:pt x="42671" y="254000"/>
                </a:lnTo>
                <a:lnTo>
                  <a:pt x="33527" y="266700"/>
                </a:lnTo>
                <a:lnTo>
                  <a:pt x="30479" y="279400"/>
                </a:lnTo>
                <a:close/>
              </a:path>
              <a:path w="2725420" h="1778000">
                <a:moveTo>
                  <a:pt x="42671" y="1524000"/>
                </a:moveTo>
                <a:lnTo>
                  <a:pt x="12191" y="1524000"/>
                </a:lnTo>
                <a:lnTo>
                  <a:pt x="7619" y="1511300"/>
                </a:lnTo>
                <a:lnTo>
                  <a:pt x="4571" y="1498600"/>
                </a:lnTo>
                <a:lnTo>
                  <a:pt x="1524" y="1498600"/>
                </a:lnTo>
                <a:lnTo>
                  <a:pt x="0" y="1485900"/>
                </a:lnTo>
                <a:lnTo>
                  <a:pt x="0" y="292100"/>
                </a:lnTo>
                <a:lnTo>
                  <a:pt x="1524" y="279400"/>
                </a:lnTo>
                <a:lnTo>
                  <a:pt x="28956" y="279400"/>
                </a:lnTo>
                <a:lnTo>
                  <a:pt x="25908" y="292100"/>
                </a:lnTo>
                <a:lnTo>
                  <a:pt x="24383" y="304800"/>
                </a:lnTo>
                <a:lnTo>
                  <a:pt x="24383" y="1473200"/>
                </a:lnTo>
                <a:lnTo>
                  <a:pt x="27432" y="1498600"/>
                </a:lnTo>
                <a:lnTo>
                  <a:pt x="33527" y="1511300"/>
                </a:lnTo>
                <a:lnTo>
                  <a:pt x="38100" y="1511300"/>
                </a:lnTo>
                <a:lnTo>
                  <a:pt x="42671" y="1524000"/>
                </a:lnTo>
                <a:close/>
              </a:path>
              <a:path w="2725420" h="1778000">
                <a:moveTo>
                  <a:pt x="71627" y="1549400"/>
                </a:moveTo>
                <a:lnTo>
                  <a:pt x="30479" y="1549400"/>
                </a:lnTo>
                <a:lnTo>
                  <a:pt x="18287" y="1524000"/>
                </a:lnTo>
                <a:lnTo>
                  <a:pt x="48767" y="1524000"/>
                </a:lnTo>
                <a:lnTo>
                  <a:pt x="54863" y="1536700"/>
                </a:lnTo>
                <a:lnTo>
                  <a:pt x="62483" y="1536700"/>
                </a:lnTo>
                <a:lnTo>
                  <a:pt x="71627" y="1549400"/>
                </a:lnTo>
                <a:close/>
              </a:path>
              <a:path w="2725420" h="1778000">
                <a:moveTo>
                  <a:pt x="2694431" y="1549400"/>
                </a:moveTo>
                <a:lnTo>
                  <a:pt x="2653283" y="1549400"/>
                </a:lnTo>
                <a:lnTo>
                  <a:pt x="2660904" y="1536700"/>
                </a:lnTo>
                <a:lnTo>
                  <a:pt x="2668524" y="1536700"/>
                </a:lnTo>
                <a:lnTo>
                  <a:pt x="2674620" y="1524000"/>
                </a:lnTo>
                <a:lnTo>
                  <a:pt x="2708147" y="1524000"/>
                </a:lnTo>
                <a:lnTo>
                  <a:pt x="2700527" y="1536700"/>
                </a:lnTo>
                <a:lnTo>
                  <a:pt x="2694431" y="1549400"/>
                </a:lnTo>
                <a:close/>
              </a:path>
              <a:path w="2725420" h="1778000">
                <a:moveTo>
                  <a:pt x="409956" y="1676400"/>
                </a:moveTo>
                <a:lnTo>
                  <a:pt x="316991" y="1676400"/>
                </a:lnTo>
                <a:lnTo>
                  <a:pt x="297179" y="1663700"/>
                </a:lnTo>
                <a:lnTo>
                  <a:pt x="257556" y="1663700"/>
                </a:lnTo>
                <a:lnTo>
                  <a:pt x="202691" y="1638300"/>
                </a:lnTo>
                <a:lnTo>
                  <a:pt x="185927" y="1638300"/>
                </a:lnTo>
                <a:lnTo>
                  <a:pt x="140208" y="1612900"/>
                </a:lnTo>
                <a:lnTo>
                  <a:pt x="126491" y="1612900"/>
                </a:lnTo>
                <a:lnTo>
                  <a:pt x="112775" y="1600200"/>
                </a:lnTo>
                <a:lnTo>
                  <a:pt x="99059" y="1600200"/>
                </a:lnTo>
                <a:lnTo>
                  <a:pt x="88391" y="1587500"/>
                </a:lnTo>
                <a:lnTo>
                  <a:pt x="76200" y="1587500"/>
                </a:lnTo>
                <a:lnTo>
                  <a:pt x="65532" y="1574800"/>
                </a:lnTo>
                <a:lnTo>
                  <a:pt x="38100" y="1549400"/>
                </a:lnTo>
                <a:lnTo>
                  <a:pt x="79248" y="1549400"/>
                </a:lnTo>
                <a:lnTo>
                  <a:pt x="100583" y="1562100"/>
                </a:lnTo>
                <a:lnTo>
                  <a:pt x="111251" y="1574800"/>
                </a:lnTo>
                <a:lnTo>
                  <a:pt x="123443" y="1574800"/>
                </a:lnTo>
                <a:lnTo>
                  <a:pt x="164591" y="1600200"/>
                </a:lnTo>
                <a:lnTo>
                  <a:pt x="195071" y="1612900"/>
                </a:lnTo>
                <a:lnTo>
                  <a:pt x="228600" y="1625600"/>
                </a:lnTo>
                <a:lnTo>
                  <a:pt x="283463" y="1638300"/>
                </a:lnTo>
                <a:lnTo>
                  <a:pt x="303275" y="1651000"/>
                </a:lnTo>
                <a:lnTo>
                  <a:pt x="344424" y="1651000"/>
                </a:lnTo>
                <a:lnTo>
                  <a:pt x="365759" y="1663700"/>
                </a:lnTo>
                <a:lnTo>
                  <a:pt x="409956" y="1676400"/>
                </a:lnTo>
                <a:close/>
              </a:path>
              <a:path w="2725420" h="1778000">
                <a:moveTo>
                  <a:pt x="2648711" y="1587500"/>
                </a:moveTo>
                <a:lnTo>
                  <a:pt x="2587752" y="1587500"/>
                </a:lnTo>
                <a:lnTo>
                  <a:pt x="2624327" y="1562100"/>
                </a:lnTo>
                <a:lnTo>
                  <a:pt x="2633472" y="1562100"/>
                </a:lnTo>
                <a:lnTo>
                  <a:pt x="2644140" y="1549400"/>
                </a:lnTo>
                <a:lnTo>
                  <a:pt x="2686811" y="1549400"/>
                </a:lnTo>
                <a:lnTo>
                  <a:pt x="2668524" y="1562100"/>
                </a:lnTo>
                <a:lnTo>
                  <a:pt x="2659379" y="1574800"/>
                </a:lnTo>
                <a:lnTo>
                  <a:pt x="2648711" y="1587500"/>
                </a:lnTo>
                <a:close/>
              </a:path>
              <a:path w="2725420" h="1778000">
                <a:moveTo>
                  <a:pt x="2624327" y="1600200"/>
                </a:moveTo>
                <a:lnTo>
                  <a:pt x="2558795" y="1600200"/>
                </a:lnTo>
                <a:lnTo>
                  <a:pt x="2574036" y="1587500"/>
                </a:lnTo>
                <a:lnTo>
                  <a:pt x="2636520" y="1587500"/>
                </a:lnTo>
                <a:lnTo>
                  <a:pt x="2624327" y="1600200"/>
                </a:lnTo>
                <a:close/>
              </a:path>
              <a:path w="2725420" h="1778000">
                <a:moveTo>
                  <a:pt x="2569463" y="1625600"/>
                </a:moveTo>
                <a:lnTo>
                  <a:pt x="2494788" y="1625600"/>
                </a:lnTo>
                <a:lnTo>
                  <a:pt x="2513076" y="1612900"/>
                </a:lnTo>
                <a:lnTo>
                  <a:pt x="2528315" y="1612900"/>
                </a:lnTo>
                <a:lnTo>
                  <a:pt x="2545079" y="1600200"/>
                </a:lnTo>
                <a:lnTo>
                  <a:pt x="2612136" y="1600200"/>
                </a:lnTo>
                <a:lnTo>
                  <a:pt x="2584704" y="1612900"/>
                </a:lnTo>
                <a:lnTo>
                  <a:pt x="2569463" y="1625600"/>
                </a:lnTo>
                <a:close/>
              </a:path>
              <a:path w="2725420" h="1778000">
                <a:moveTo>
                  <a:pt x="2407920" y="1676400"/>
                </a:moveTo>
                <a:lnTo>
                  <a:pt x="2313431" y="1676400"/>
                </a:lnTo>
                <a:lnTo>
                  <a:pt x="2359152" y="1663700"/>
                </a:lnTo>
                <a:lnTo>
                  <a:pt x="2380488" y="1651000"/>
                </a:lnTo>
                <a:lnTo>
                  <a:pt x="2420111" y="1651000"/>
                </a:lnTo>
                <a:lnTo>
                  <a:pt x="2439924" y="1638300"/>
                </a:lnTo>
                <a:lnTo>
                  <a:pt x="2459736" y="1638300"/>
                </a:lnTo>
                <a:lnTo>
                  <a:pt x="2478024" y="1625600"/>
                </a:lnTo>
                <a:lnTo>
                  <a:pt x="2554224" y="1625600"/>
                </a:lnTo>
                <a:lnTo>
                  <a:pt x="2503931" y="1651000"/>
                </a:lnTo>
                <a:lnTo>
                  <a:pt x="2467356" y="1663700"/>
                </a:lnTo>
                <a:lnTo>
                  <a:pt x="2427731" y="1663700"/>
                </a:lnTo>
                <a:lnTo>
                  <a:pt x="2407920" y="1676400"/>
                </a:lnTo>
                <a:close/>
              </a:path>
              <a:path w="2725420" h="1778000">
                <a:moveTo>
                  <a:pt x="556259" y="1701800"/>
                </a:moveTo>
                <a:lnTo>
                  <a:pt x="405383" y="1701800"/>
                </a:lnTo>
                <a:lnTo>
                  <a:pt x="359663" y="1689100"/>
                </a:lnTo>
                <a:lnTo>
                  <a:pt x="338327" y="1676400"/>
                </a:lnTo>
                <a:lnTo>
                  <a:pt x="457200" y="1676400"/>
                </a:lnTo>
                <a:lnTo>
                  <a:pt x="556259" y="1701800"/>
                </a:lnTo>
                <a:close/>
              </a:path>
              <a:path w="2725420" h="1778000">
                <a:moveTo>
                  <a:pt x="2319527" y="1701800"/>
                </a:moveTo>
                <a:lnTo>
                  <a:pt x="2167127" y="1701800"/>
                </a:lnTo>
                <a:lnTo>
                  <a:pt x="2218943" y="1689100"/>
                </a:lnTo>
                <a:lnTo>
                  <a:pt x="2267711" y="1676400"/>
                </a:lnTo>
                <a:lnTo>
                  <a:pt x="2386583" y="1676400"/>
                </a:lnTo>
                <a:lnTo>
                  <a:pt x="2365247" y="1689100"/>
                </a:lnTo>
                <a:lnTo>
                  <a:pt x="2319527" y="1701800"/>
                </a:lnTo>
                <a:close/>
              </a:path>
              <a:path w="2725420" h="1778000">
                <a:moveTo>
                  <a:pt x="720851" y="1727200"/>
                </a:moveTo>
                <a:lnTo>
                  <a:pt x="553211" y="1727200"/>
                </a:lnTo>
                <a:lnTo>
                  <a:pt x="501395" y="1714500"/>
                </a:lnTo>
                <a:lnTo>
                  <a:pt x="452627" y="1701800"/>
                </a:lnTo>
                <a:lnTo>
                  <a:pt x="609600" y="1701800"/>
                </a:lnTo>
                <a:lnTo>
                  <a:pt x="720851" y="1727200"/>
                </a:lnTo>
                <a:close/>
              </a:path>
              <a:path w="2725420" h="1778000">
                <a:moveTo>
                  <a:pt x="2171699" y="1727200"/>
                </a:moveTo>
                <a:lnTo>
                  <a:pt x="2004060" y="1727200"/>
                </a:lnTo>
                <a:lnTo>
                  <a:pt x="2115311" y="1701800"/>
                </a:lnTo>
                <a:lnTo>
                  <a:pt x="2272283" y="1701800"/>
                </a:lnTo>
                <a:lnTo>
                  <a:pt x="2223515" y="1714500"/>
                </a:lnTo>
                <a:lnTo>
                  <a:pt x="2171699" y="1727200"/>
                </a:lnTo>
                <a:close/>
              </a:path>
              <a:path w="2725420" h="1778000">
                <a:moveTo>
                  <a:pt x="1025651" y="1752600"/>
                </a:moveTo>
                <a:lnTo>
                  <a:pt x="717803" y="1752600"/>
                </a:lnTo>
                <a:lnTo>
                  <a:pt x="659892" y="1739900"/>
                </a:lnTo>
                <a:lnTo>
                  <a:pt x="605027" y="1727200"/>
                </a:lnTo>
                <a:lnTo>
                  <a:pt x="778763" y="1727200"/>
                </a:lnTo>
                <a:lnTo>
                  <a:pt x="838200" y="1739900"/>
                </a:lnTo>
                <a:lnTo>
                  <a:pt x="961643" y="1739900"/>
                </a:lnTo>
                <a:lnTo>
                  <a:pt x="1025651" y="1752600"/>
                </a:lnTo>
                <a:close/>
              </a:path>
              <a:path w="2725420" h="1778000">
                <a:moveTo>
                  <a:pt x="2007108" y="1752600"/>
                </a:moveTo>
                <a:lnTo>
                  <a:pt x="1699259" y="1752600"/>
                </a:lnTo>
                <a:lnTo>
                  <a:pt x="1763267" y="1739900"/>
                </a:lnTo>
                <a:lnTo>
                  <a:pt x="1886711" y="1739900"/>
                </a:lnTo>
                <a:lnTo>
                  <a:pt x="1946147" y="1727200"/>
                </a:lnTo>
                <a:lnTo>
                  <a:pt x="2118360" y="1727200"/>
                </a:lnTo>
                <a:lnTo>
                  <a:pt x="2007108" y="1752600"/>
                </a:lnTo>
                <a:close/>
              </a:path>
              <a:path w="2725420" h="1778000">
                <a:moveTo>
                  <a:pt x="1827276" y="1765300"/>
                </a:moveTo>
                <a:lnTo>
                  <a:pt x="835151" y="1765300"/>
                </a:lnTo>
                <a:lnTo>
                  <a:pt x="775716" y="1752600"/>
                </a:lnTo>
                <a:lnTo>
                  <a:pt x="1949195" y="1752600"/>
                </a:lnTo>
                <a:lnTo>
                  <a:pt x="1827276" y="1765300"/>
                </a:lnTo>
                <a:close/>
              </a:path>
              <a:path w="2725420" h="1778000">
                <a:moveTo>
                  <a:pt x="1700783" y="1778000"/>
                </a:moveTo>
                <a:lnTo>
                  <a:pt x="1024127" y="1778000"/>
                </a:lnTo>
                <a:lnTo>
                  <a:pt x="960119" y="1765300"/>
                </a:lnTo>
                <a:lnTo>
                  <a:pt x="1764792" y="1765300"/>
                </a:lnTo>
                <a:lnTo>
                  <a:pt x="1700783" y="177800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49196" y="4658390"/>
            <a:ext cx="2144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400" spc="-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400" spc="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2708" y="2838160"/>
            <a:ext cx="1663098" cy="1468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2028" y="2838160"/>
            <a:ext cx="1663098" cy="1468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2028" y="5239984"/>
            <a:ext cx="1663098" cy="1468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2708" y="5239984"/>
            <a:ext cx="1663098" cy="1468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25696" y="4034028"/>
            <a:ext cx="990600" cy="12700"/>
          </a:xfrm>
          <a:custGeom>
            <a:avLst/>
            <a:gdLst/>
            <a:ahLst/>
            <a:cxnLst/>
            <a:rect l="l" t="t" r="r" b="b"/>
            <a:pathLst>
              <a:path w="990600" h="12700">
                <a:moveTo>
                  <a:pt x="0" y="12191"/>
                </a:moveTo>
                <a:lnTo>
                  <a:pt x="990600" y="12191"/>
                </a:lnTo>
                <a:lnTo>
                  <a:pt x="9906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11979" y="4020311"/>
            <a:ext cx="1016635" cy="565785"/>
          </a:xfrm>
          <a:custGeom>
            <a:avLst/>
            <a:gdLst/>
            <a:ahLst/>
            <a:cxnLst/>
            <a:rect l="l" t="t" r="r" b="b"/>
            <a:pathLst>
              <a:path w="1016635" h="565785">
                <a:moveTo>
                  <a:pt x="1010412" y="565403"/>
                </a:moveTo>
                <a:lnTo>
                  <a:pt x="6096" y="565403"/>
                </a:lnTo>
                <a:lnTo>
                  <a:pt x="0" y="559308"/>
                </a:lnTo>
                <a:lnTo>
                  <a:pt x="0" y="6096"/>
                </a:lnTo>
                <a:lnTo>
                  <a:pt x="6096" y="0"/>
                </a:lnTo>
                <a:lnTo>
                  <a:pt x="1010412" y="0"/>
                </a:lnTo>
                <a:lnTo>
                  <a:pt x="1016508" y="6096"/>
                </a:lnTo>
                <a:lnTo>
                  <a:pt x="1016508" y="13716"/>
                </a:lnTo>
                <a:lnTo>
                  <a:pt x="25908" y="13716"/>
                </a:lnTo>
                <a:lnTo>
                  <a:pt x="13716" y="25908"/>
                </a:lnTo>
                <a:lnTo>
                  <a:pt x="25908" y="25908"/>
                </a:lnTo>
                <a:lnTo>
                  <a:pt x="25908" y="539496"/>
                </a:lnTo>
                <a:lnTo>
                  <a:pt x="13716" y="539496"/>
                </a:lnTo>
                <a:lnTo>
                  <a:pt x="25908" y="553212"/>
                </a:lnTo>
                <a:lnTo>
                  <a:pt x="1016508" y="553212"/>
                </a:lnTo>
                <a:lnTo>
                  <a:pt x="1016508" y="559308"/>
                </a:lnTo>
                <a:lnTo>
                  <a:pt x="1010412" y="565403"/>
                </a:lnTo>
                <a:close/>
              </a:path>
              <a:path w="1016635" h="565785">
                <a:moveTo>
                  <a:pt x="25908" y="25908"/>
                </a:moveTo>
                <a:lnTo>
                  <a:pt x="13716" y="25908"/>
                </a:lnTo>
                <a:lnTo>
                  <a:pt x="25908" y="13716"/>
                </a:lnTo>
                <a:lnTo>
                  <a:pt x="25908" y="25908"/>
                </a:lnTo>
                <a:close/>
              </a:path>
              <a:path w="1016635" h="565785">
                <a:moveTo>
                  <a:pt x="990600" y="25908"/>
                </a:moveTo>
                <a:lnTo>
                  <a:pt x="25908" y="25908"/>
                </a:lnTo>
                <a:lnTo>
                  <a:pt x="25908" y="13716"/>
                </a:lnTo>
                <a:lnTo>
                  <a:pt x="990600" y="13716"/>
                </a:lnTo>
                <a:lnTo>
                  <a:pt x="990600" y="25908"/>
                </a:lnTo>
                <a:close/>
              </a:path>
              <a:path w="1016635" h="565785">
                <a:moveTo>
                  <a:pt x="990600" y="553212"/>
                </a:moveTo>
                <a:lnTo>
                  <a:pt x="990600" y="13716"/>
                </a:lnTo>
                <a:lnTo>
                  <a:pt x="1004316" y="25908"/>
                </a:lnTo>
                <a:lnTo>
                  <a:pt x="1016508" y="25908"/>
                </a:lnTo>
                <a:lnTo>
                  <a:pt x="1016508" y="539496"/>
                </a:lnTo>
                <a:lnTo>
                  <a:pt x="1004316" y="539496"/>
                </a:lnTo>
                <a:lnTo>
                  <a:pt x="990600" y="553212"/>
                </a:lnTo>
                <a:close/>
              </a:path>
              <a:path w="1016635" h="565785">
                <a:moveTo>
                  <a:pt x="1016508" y="25908"/>
                </a:moveTo>
                <a:lnTo>
                  <a:pt x="1004316" y="25908"/>
                </a:lnTo>
                <a:lnTo>
                  <a:pt x="990600" y="13716"/>
                </a:lnTo>
                <a:lnTo>
                  <a:pt x="1016508" y="13716"/>
                </a:lnTo>
                <a:lnTo>
                  <a:pt x="1016508" y="25908"/>
                </a:lnTo>
                <a:close/>
              </a:path>
              <a:path w="1016635" h="565785">
                <a:moveTo>
                  <a:pt x="25908" y="553212"/>
                </a:moveTo>
                <a:lnTo>
                  <a:pt x="13716" y="539496"/>
                </a:lnTo>
                <a:lnTo>
                  <a:pt x="25908" y="539496"/>
                </a:lnTo>
                <a:lnTo>
                  <a:pt x="25908" y="553212"/>
                </a:lnTo>
                <a:close/>
              </a:path>
              <a:path w="1016635" h="565785">
                <a:moveTo>
                  <a:pt x="990600" y="553212"/>
                </a:moveTo>
                <a:lnTo>
                  <a:pt x="25908" y="553212"/>
                </a:lnTo>
                <a:lnTo>
                  <a:pt x="25908" y="539496"/>
                </a:lnTo>
                <a:lnTo>
                  <a:pt x="990600" y="539496"/>
                </a:lnTo>
                <a:lnTo>
                  <a:pt x="990600" y="553212"/>
                </a:lnTo>
                <a:close/>
              </a:path>
              <a:path w="1016635" h="565785">
                <a:moveTo>
                  <a:pt x="1016508" y="553212"/>
                </a:moveTo>
                <a:lnTo>
                  <a:pt x="990600" y="553212"/>
                </a:lnTo>
                <a:lnTo>
                  <a:pt x="1004316" y="539496"/>
                </a:lnTo>
                <a:lnTo>
                  <a:pt x="1016508" y="539496"/>
                </a:lnTo>
                <a:lnTo>
                  <a:pt x="1016508" y="553212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31039" y="4154836"/>
            <a:ext cx="18034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45052" y="3493008"/>
            <a:ext cx="2095500" cy="541020"/>
          </a:xfrm>
          <a:custGeom>
            <a:avLst/>
            <a:gdLst/>
            <a:ahLst/>
            <a:cxnLst/>
            <a:rect l="l" t="t" r="r" b="b"/>
            <a:pathLst>
              <a:path w="2095500" h="541020">
                <a:moveTo>
                  <a:pt x="0" y="0"/>
                </a:moveTo>
                <a:lnTo>
                  <a:pt x="2095500" y="0"/>
                </a:lnTo>
                <a:lnTo>
                  <a:pt x="2095500" y="541019"/>
                </a:lnTo>
                <a:lnTo>
                  <a:pt x="0" y="541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9296" y="3456432"/>
            <a:ext cx="2171700" cy="603885"/>
          </a:xfrm>
          <a:custGeom>
            <a:avLst/>
            <a:gdLst/>
            <a:ahLst/>
            <a:cxnLst/>
            <a:rect l="l" t="t" r="r" b="b"/>
            <a:pathLst>
              <a:path w="2171700" h="603885">
                <a:moveTo>
                  <a:pt x="2056387" y="566915"/>
                </a:moveTo>
                <a:lnTo>
                  <a:pt x="0" y="36576"/>
                </a:lnTo>
                <a:lnTo>
                  <a:pt x="9144" y="0"/>
                </a:lnTo>
                <a:lnTo>
                  <a:pt x="2066007" y="530462"/>
                </a:lnTo>
                <a:lnTo>
                  <a:pt x="2056387" y="566915"/>
                </a:lnTo>
                <a:close/>
              </a:path>
              <a:path w="2171700" h="603885">
                <a:moveTo>
                  <a:pt x="2164717" y="571500"/>
                </a:moveTo>
                <a:lnTo>
                  <a:pt x="2074164" y="571500"/>
                </a:lnTo>
                <a:lnTo>
                  <a:pt x="2083308" y="534924"/>
                </a:lnTo>
                <a:lnTo>
                  <a:pt x="2066007" y="530462"/>
                </a:lnTo>
                <a:lnTo>
                  <a:pt x="2075688" y="493776"/>
                </a:lnTo>
                <a:lnTo>
                  <a:pt x="2164717" y="571500"/>
                </a:lnTo>
                <a:close/>
              </a:path>
              <a:path w="2171700" h="603885">
                <a:moveTo>
                  <a:pt x="2074164" y="571500"/>
                </a:moveTo>
                <a:lnTo>
                  <a:pt x="2056387" y="566915"/>
                </a:lnTo>
                <a:lnTo>
                  <a:pt x="2066007" y="530462"/>
                </a:lnTo>
                <a:lnTo>
                  <a:pt x="2083308" y="534924"/>
                </a:lnTo>
                <a:lnTo>
                  <a:pt x="2074164" y="571500"/>
                </a:lnTo>
                <a:close/>
              </a:path>
              <a:path w="2171700" h="603885">
                <a:moveTo>
                  <a:pt x="2046732" y="603504"/>
                </a:moveTo>
                <a:lnTo>
                  <a:pt x="2056387" y="566915"/>
                </a:lnTo>
                <a:lnTo>
                  <a:pt x="2074164" y="571500"/>
                </a:lnTo>
                <a:lnTo>
                  <a:pt x="2164717" y="571500"/>
                </a:lnTo>
                <a:lnTo>
                  <a:pt x="2171699" y="577596"/>
                </a:lnTo>
                <a:lnTo>
                  <a:pt x="2046732" y="603504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0996" y="3456432"/>
            <a:ext cx="2171700" cy="603885"/>
          </a:xfrm>
          <a:custGeom>
            <a:avLst/>
            <a:gdLst/>
            <a:ahLst/>
            <a:cxnLst/>
            <a:rect l="l" t="t" r="r" b="b"/>
            <a:pathLst>
              <a:path w="2171700" h="603885">
                <a:moveTo>
                  <a:pt x="115216" y="566550"/>
                </a:moveTo>
                <a:lnTo>
                  <a:pt x="105595" y="530094"/>
                </a:lnTo>
                <a:lnTo>
                  <a:pt x="2161032" y="0"/>
                </a:lnTo>
                <a:lnTo>
                  <a:pt x="2171700" y="36576"/>
                </a:lnTo>
                <a:lnTo>
                  <a:pt x="115216" y="566550"/>
                </a:lnTo>
                <a:close/>
              </a:path>
              <a:path w="2171700" h="603885">
                <a:moveTo>
                  <a:pt x="124968" y="603504"/>
                </a:moveTo>
                <a:lnTo>
                  <a:pt x="0" y="577596"/>
                </a:lnTo>
                <a:lnTo>
                  <a:pt x="96012" y="493776"/>
                </a:lnTo>
                <a:lnTo>
                  <a:pt x="105595" y="530094"/>
                </a:lnTo>
                <a:lnTo>
                  <a:pt x="86868" y="534924"/>
                </a:lnTo>
                <a:lnTo>
                  <a:pt x="96012" y="571500"/>
                </a:lnTo>
                <a:lnTo>
                  <a:pt x="116522" y="571500"/>
                </a:lnTo>
                <a:lnTo>
                  <a:pt x="124968" y="603504"/>
                </a:lnTo>
                <a:close/>
              </a:path>
              <a:path w="2171700" h="603885">
                <a:moveTo>
                  <a:pt x="96012" y="571500"/>
                </a:moveTo>
                <a:lnTo>
                  <a:pt x="86868" y="534924"/>
                </a:lnTo>
                <a:lnTo>
                  <a:pt x="105595" y="530094"/>
                </a:lnTo>
                <a:lnTo>
                  <a:pt x="115216" y="566550"/>
                </a:lnTo>
                <a:lnTo>
                  <a:pt x="96012" y="571500"/>
                </a:lnTo>
                <a:close/>
              </a:path>
              <a:path w="2171700" h="603885">
                <a:moveTo>
                  <a:pt x="116522" y="571500"/>
                </a:moveTo>
                <a:lnTo>
                  <a:pt x="96012" y="571500"/>
                </a:lnTo>
                <a:lnTo>
                  <a:pt x="115216" y="566550"/>
                </a:lnTo>
                <a:lnTo>
                  <a:pt x="116522" y="57150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15100" y="3368039"/>
            <a:ext cx="306705" cy="416559"/>
          </a:xfrm>
          <a:custGeom>
            <a:avLst/>
            <a:gdLst/>
            <a:ahLst/>
            <a:cxnLst/>
            <a:rect l="l" t="t" r="r" b="b"/>
            <a:pathLst>
              <a:path w="306704" h="416560">
                <a:moveTo>
                  <a:pt x="28956" y="416051"/>
                </a:moveTo>
                <a:lnTo>
                  <a:pt x="0" y="396240"/>
                </a:lnTo>
                <a:lnTo>
                  <a:pt x="132588" y="208788"/>
                </a:lnTo>
                <a:lnTo>
                  <a:pt x="0" y="19812"/>
                </a:lnTo>
                <a:lnTo>
                  <a:pt x="28956" y="0"/>
                </a:lnTo>
                <a:lnTo>
                  <a:pt x="152400" y="178307"/>
                </a:lnTo>
                <a:lnTo>
                  <a:pt x="195121" y="178307"/>
                </a:lnTo>
                <a:lnTo>
                  <a:pt x="173736" y="208788"/>
                </a:lnTo>
                <a:lnTo>
                  <a:pt x="194217" y="237743"/>
                </a:lnTo>
                <a:lnTo>
                  <a:pt x="152400" y="237743"/>
                </a:lnTo>
                <a:lnTo>
                  <a:pt x="28956" y="416051"/>
                </a:lnTo>
                <a:close/>
              </a:path>
              <a:path w="306704" h="416560">
                <a:moveTo>
                  <a:pt x="195121" y="178307"/>
                </a:moveTo>
                <a:lnTo>
                  <a:pt x="152400" y="178307"/>
                </a:lnTo>
                <a:lnTo>
                  <a:pt x="277368" y="0"/>
                </a:lnTo>
                <a:lnTo>
                  <a:pt x="306324" y="19812"/>
                </a:lnTo>
                <a:lnTo>
                  <a:pt x="195121" y="178307"/>
                </a:lnTo>
                <a:close/>
              </a:path>
              <a:path w="306704" h="416560">
                <a:moveTo>
                  <a:pt x="277368" y="416051"/>
                </a:moveTo>
                <a:lnTo>
                  <a:pt x="152400" y="237743"/>
                </a:lnTo>
                <a:lnTo>
                  <a:pt x="194217" y="237743"/>
                </a:lnTo>
                <a:lnTo>
                  <a:pt x="306324" y="396240"/>
                </a:lnTo>
                <a:lnTo>
                  <a:pt x="277368" y="41605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8335" y="3351275"/>
            <a:ext cx="340360" cy="451484"/>
          </a:xfrm>
          <a:custGeom>
            <a:avLst/>
            <a:gdLst/>
            <a:ahLst/>
            <a:cxnLst/>
            <a:rect l="l" t="t" r="r" b="b"/>
            <a:pathLst>
              <a:path w="340359" h="451485">
                <a:moveTo>
                  <a:pt x="133370" y="225522"/>
                </a:moveTo>
                <a:lnTo>
                  <a:pt x="0" y="33528"/>
                </a:lnTo>
                <a:lnTo>
                  <a:pt x="48768" y="0"/>
                </a:lnTo>
                <a:lnTo>
                  <a:pt x="65816" y="24384"/>
                </a:lnTo>
                <a:lnTo>
                  <a:pt x="35052" y="24384"/>
                </a:lnTo>
                <a:lnTo>
                  <a:pt x="39276" y="30480"/>
                </a:lnTo>
                <a:lnTo>
                  <a:pt x="27432" y="30480"/>
                </a:lnTo>
                <a:lnTo>
                  <a:pt x="24384" y="47244"/>
                </a:lnTo>
                <a:lnTo>
                  <a:pt x="39219" y="47244"/>
                </a:lnTo>
                <a:lnTo>
                  <a:pt x="159234" y="217932"/>
                </a:lnTo>
                <a:lnTo>
                  <a:pt x="138684" y="217932"/>
                </a:lnTo>
                <a:lnTo>
                  <a:pt x="133370" y="225522"/>
                </a:lnTo>
                <a:close/>
              </a:path>
              <a:path w="340359" h="451485">
                <a:moveTo>
                  <a:pt x="190524" y="187452"/>
                </a:moveTo>
                <a:lnTo>
                  <a:pt x="179831" y="187452"/>
                </a:lnTo>
                <a:lnTo>
                  <a:pt x="169925" y="173284"/>
                </a:lnTo>
                <a:lnTo>
                  <a:pt x="291083" y="0"/>
                </a:lnTo>
                <a:lnTo>
                  <a:pt x="326551" y="24384"/>
                </a:lnTo>
                <a:lnTo>
                  <a:pt x="304800" y="24384"/>
                </a:lnTo>
                <a:lnTo>
                  <a:pt x="286512" y="27432"/>
                </a:lnTo>
                <a:lnTo>
                  <a:pt x="297429" y="34901"/>
                </a:lnTo>
                <a:lnTo>
                  <a:pt x="190524" y="187452"/>
                </a:lnTo>
                <a:close/>
              </a:path>
              <a:path w="340359" h="451485">
                <a:moveTo>
                  <a:pt x="42050" y="34484"/>
                </a:moveTo>
                <a:lnTo>
                  <a:pt x="35052" y="24384"/>
                </a:lnTo>
                <a:lnTo>
                  <a:pt x="51816" y="27432"/>
                </a:lnTo>
                <a:lnTo>
                  <a:pt x="42050" y="34484"/>
                </a:lnTo>
                <a:close/>
              </a:path>
              <a:path w="340359" h="451485">
                <a:moveTo>
                  <a:pt x="169164" y="217932"/>
                </a:moveTo>
                <a:lnTo>
                  <a:pt x="42050" y="34484"/>
                </a:lnTo>
                <a:lnTo>
                  <a:pt x="51816" y="27432"/>
                </a:lnTo>
                <a:lnTo>
                  <a:pt x="35052" y="24384"/>
                </a:lnTo>
                <a:lnTo>
                  <a:pt x="65816" y="24384"/>
                </a:lnTo>
                <a:lnTo>
                  <a:pt x="169925" y="173284"/>
                </a:lnTo>
                <a:lnTo>
                  <a:pt x="160019" y="187452"/>
                </a:lnTo>
                <a:lnTo>
                  <a:pt x="190524" y="187452"/>
                </a:lnTo>
                <a:lnTo>
                  <a:pt x="169164" y="217932"/>
                </a:lnTo>
                <a:close/>
              </a:path>
              <a:path w="340359" h="451485">
                <a:moveTo>
                  <a:pt x="297429" y="34901"/>
                </a:moveTo>
                <a:lnTo>
                  <a:pt x="286512" y="27432"/>
                </a:lnTo>
                <a:lnTo>
                  <a:pt x="304800" y="24384"/>
                </a:lnTo>
                <a:lnTo>
                  <a:pt x="297429" y="34901"/>
                </a:lnTo>
                <a:close/>
              </a:path>
              <a:path w="340359" h="451485">
                <a:moveTo>
                  <a:pt x="305451" y="40390"/>
                </a:moveTo>
                <a:lnTo>
                  <a:pt x="297429" y="34901"/>
                </a:lnTo>
                <a:lnTo>
                  <a:pt x="304800" y="24384"/>
                </a:lnTo>
                <a:lnTo>
                  <a:pt x="326551" y="24384"/>
                </a:lnTo>
                <a:lnTo>
                  <a:pt x="335418" y="30480"/>
                </a:lnTo>
                <a:lnTo>
                  <a:pt x="312419" y="30480"/>
                </a:lnTo>
                <a:lnTo>
                  <a:pt x="305451" y="40390"/>
                </a:lnTo>
                <a:close/>
              </a:path>
              <a:path w="340359" h="451485">
                <a:moveTo>
                  <a:pt x="24384" y="47244"/>
                </a:moveTo>
                <a:lnTo>
                  <a:pt x="27432" y="30480"/>
                </a:lnTo>
                <a:lnTo>
                  <a:pt x="34222" y="40138"/>
                </a:lnTo>
                <a:lnTo>
                  <a:pt x="24384" y="47244"/>
                </a:lnTo>
                <a:close/>
              </a:path>
              <a:path w="340359" h="451485">
                <a:moveTo>
                  <a:pt x="34222" y="40138"/>
                </a:moveTo>
                <a:lnTo>
                  <a:pt x="27432" y="30480"/>
                </a:lnTo>
                <a:lnTo>
                  <a:pt x="39276" y="30480"/>
                </a:lnTo>
                <a:lnTo>
                  <a:pt x="42050" y="34484"/>
                </a:lnTo>
                <a:lnTo>
                  <a:pt x="34222" y="40138"/>
                </a:lnTo>
                <a:close/>
              </a:path>
              <a:path w="340359" h="451485">
                <a:moveTo>
                  <a:pt x="315467" y="47244"/>
                </a:moveTo>
                <a:lnTo>
                  <a:pt x="305451" y="40390"/>
                </a:lnTo>
                <a:lnTo>
                  <a:pt x="312419" y="30480"/>
                </a:lnTo>
                <a:lnTo>
                  <a:pt x="315467" y="47244"/>
                </a:lnTo>
                <a:close/>
              </a:path>
              <a:path w="340359" h="451485">
                <a:moveTo>
                  <a:pt x="330324" y="47244"/>
                </a:moveTo>
                <a:lnTo>
                  <a:pt x="315467" y="47244"/>
                </a:lnTo>
                <a:lnTo>
                  <a:pt x="312419" y="30480"/>
                </a:lnTo>
                <a:lnTo>
                  <a:pt x="335418" y="30480"/>
                </a:lnTo>
                <a:lnTo>
                  <a:pt x="339852" y="33528"/>
                </a:lnTo>
                <a:lnTo>
                  <a:pt x="330324" y="47244"/>
                </a:lnTo>
                <a:close/>
              </a:path>
              <a:path w="340359" h="451485">
                <a:moveTo>
                  <a:pt x="39219" y="47244"/>
                </a:moveTo>
                <a:lnTo>
                  <a:pt x="24384" y="47244"/>
                </a:lnTo>
                <a:lnTo>
                  <a:pt x="34222" y="40138"/>
                </a:lnTo>
                <a:lnTo>
                  <a:pt x="39219" y="47244"/>
                </a:lnTo>
                <a:close/>
              </a:path>
              <a:path w="340359" h="451485">
                <a:moveTo>
                  <a:pt x="304728" y="409684"/>
                </a:moveTo>
                <a:lnTo>
                  <a:pt x="175260" y="225552"/>
                </a:lnTo>
                <a:lnTo>
                  <a:pt x="305451" y="40390"/>
                </a:lnTo>
                <a:lnTo>
                  <a:pt x="315467" y="47244"/>
                </a:lnTo>
                <a:lnTo>
                  <a:pt x="330324" y="47244"/>
                </a:lnTo>
                <a:lnTo>
                  <a:pt x="211754" y="217932"/>
                </a:lnTo>
                <a:lnTo>
                  <a:pt x="201168" y="217932"/>
                </a:lnTo>
                <a:lnTo>
                  <a:pt x="201168" y="233171"/>
                </a:lnTo>
                <a:lnTo>
                  <a:pt x="211836" y="233171"/>
                </a:lnTo>
                <a:lnTo>
                  <a:pt x="330250" y="402336"/>
                </a:lnTo>
                <a:lnTo>
                  <a:pt x="315467" y="402336"/>
                </a:lnTo>
                <a:lnTo>
                  <a:pt x="304728" y="409684"/>
                </a:lnTo>
                <a:close/>
              </a:path>
              <a:path w="340359" h="451485">
                <a:moveTo>
                  <a:pt x="179831" y="187452"/>
                </a:moveTo>
                <a:lnTo>
                  <a:pt x="160019" y="187452"/>
                </a:lnTo>
                <a:lnTo>
                  <a:pt x="169925" y="173284"/>
                </a:lnTo>
                <a:lnTo>
                  <a:pt x="179831" y="187452"/>
                </a:lnTo>
                <a:close/>
              </a:path>
              <a:path w="340359" h="451485">
                <a:moveTo>
                  <a:pt x="138684" y="233171"/>
                </a:moveTo>
                <a:lnTo>
                  <a:pt x="133370" y="225522"/>
                </a:lnTo>
                <a:lnTo>
                  <a:pt x="138684" y="217932"/>
                </a:lnTo>
                <a:lnTo>
                  <a:pt x="138684" y="233171"/>
                </a:lnTo>
                <a:close/>
              </a:path>
              <a:path w="340359" h="451485">
                <a:moveTo>
                  <a:pt x="159234" y="233171"/>
                </a:moveTo>
                <a:lnTo>
                  <a:pt x="138684" y="233171"/>
                </a:lnTo>
                <a:lnTo>
                  <a:pt x="138684" y="217932"/>
                </a:lnTo>
                <a:lnTo>
                  <a:pt x="159234" y="217932"/>
                </a:lnTo>
                <a:lnTo>
                  <a:pt x="164592" y="225552"/>
                </a:lnTo>
                <a:lnTo>
                  <a:pt x="159234" y="233171"/>
                </a:lnTo>
                <a:close/>
              </a:path>
              <a:path w="340359" h="451485">
                <a:moveTo>
                  <a:pt x="201168" y="233171"/>
                </a:moveTo>
                <a:lnTo>
                  <a:pt x="201168" y="217932"/>
                </a:lnTo>
                <a:lnTo>
                  <a:pt x="206481" y="225522"/>
                </a:lnTo>
                <a:lnTo>
                  <a:pt x="201168" y="233171"/>
                </a:lnTo>
                <a:close/>
              </a:path>
              <a:path w="340359" h="451485">
                <a:moveTo>
                  <a:pt x="206481" y="225522"/>
                </a:moveTo>
                <a:lnTo>
                  <a:pt x="201168" y="217932"/>
                </a:lnTo>
                <a:lnTo>
                  <a:pt x="211754" y="217932"/>
                </a:lnTo>
                <a:lnTo>
                  <a:pt x="206481" y="225522"/>
                </a:lnTo>
                <a:close/>
              </a:path>
              <a:path w="340359" h="451485">
                <a:moveTo>
                  <a:pt x="48768" y="451104"/>
                </a:moveTo>
                <a:lnTo>
                  <a:pt x="0" y="416052"/>
                </a:lnTo>
                <a:lnTo>
                  <a:pt x="133370" y="225522"/>
                </a:lnTo>
                <a:lnTo>
                  <a:pt x="138684" y="233171"/>
                </a:lnTo>
                <a:lnTo>
                  <a:pt x="159234" y="233171"/>
                </a:lnTo>
                <a:lnTo>
                  <a:pt x="40290" y="402336"/>
                </a:lnTo>
                <a:lnTo>
                  <a:pt x="24384" y="402336"/>
                </a:lnTo>
                <a:lnTo>
                  <a:pt x="27432" y="420624"/>
                </a:lnTo>
                <a:lnTo>
                  <a:pt x="38245" y="420624"/>
                </a:lnTo>
                <a:lnTo>
                  <a:pt x="35052" y="425196"/>
                </a:lnTo>
                <a:lnTo>
                  <a:pt x="66736" y="425196"/>
                </a:lnTo>
                <a:lnTo>
                  <a:pt x="48768" y="451104"/>
                </a:lnTo>
                <a:close/>
              </a:path>
              <a:path w="340359" h="451485">
                <a:moveTo>
                  <a:pt x="211836" y="233171"/>
                </a:moveTo>
                <a:lnTo>
                  <a:pt x="201168" y="233171"/>
                </a:lnTo>
                <a:lnTo>
                  <a:pt x="206481" y="225522"/>
                </a:lnTo>
                <a:lnTo>
                  <a:pt x="211836" y="233171"/>
                </a:lnTo>
                <a:close/>
              </a:path>
              <a:path w="340359" h="451485">
                <a:moveTo>
                  <a:pt x="66736" y="425196"/>
                </a:moveTo>
                <a:lnTo>
                  <a:pt x="35052" y="425196"/>
                </a:lnTo>
                <a:lnTo>
                  <a:pt x="51816" y="422148"/>
                </a:lnTo>
                <a:lnTo>
                  <a:pt x="42087" y="415122"/>
                </a:lnTo>
                <a:lnTo>
                  <a:pt x="169164" y="233171"/>
                </a:lnTo>
                <a:lnTo>
                  <a:pt x="189617" y="262128"/>
                </a:lnTo>
                <a:lnTo>
                  <a:pt x="160019" y="262128"/>
                </a:lnTo>
                <a:lnTo>
                  <a:pt x="169925" y="276411"/>
                </a:lnTo>
                <a:lnTo>
                  <a:pt x="66736" y="425196"/>
                </a:lnTo>
                <a:close/>
              </a:path>
              <a:path w="340359" h="451485">
                <a:moveTo>
                  <a:pt x="169925" y="276411"/>
                </a:moveTo>
                <a:lnTo>
                  <a:pt x="160019" y="262128"/>
                </a:lnTo>
                <a:lnTo>
                  <a:pt x="179831" y="262128"/>
                </a:lnTo>
                <a:lnTo>
                  <a:pt x="169925" y="276411"/>
                </a:lnTo>
                <a:close/>
              </a:path>
              <a:path w="340359" h="451485">
                <a:moveTo>
                  <a:pt x="291083" y="451104"/>
                </a:moveTo>
                <a:lnTo>
                  <a:pt x="169925" y="276411"/>
                </a:lnTo>
                <a:lnTo>
                  <a:pt x="179831" y="262128"/>
                </a:lnTo>
                <a:lnTo>
                  <a:pt x="189617" y="262128"/>
                </a:lnTo>
                <a:lnTo>
                  <a:pt x="297389" y="414705"/>
                </a:lnTo>
                <a:lnTo>
                  <a:pt x="286512" y="422148"/>
                </a:lnTo>
                <a:lnTo>
                  <a:pt x="304800" y="425196"/>
                </a:lnTo>
                <a:lnTo>
                  <a:pt x="327129" y="425196"/>
                </a:lnTo>
                <a:lnTo>
                  <a:pt x="291083" y="451104"/>
                </a:lnTo>
                <a:close/>
              </a:path>
              <a:path w="340359" h="451485">
                <a:moveTo>
                  <a:pt x="27432" y="420624"/>
                </a:moveTo>
                <a:lnTo>
                  <a:pt x="24384" y="402336"/>
                </a:lnTo>
                <a:lnTo>
                  <a:pt x="34933" y="409955"/>
                </a:lnTo>
                <a:lnTo>
                  <a:pt x="27432" y="420624"/>
                </a:lnTo>
                <a:close/>
              </a:path>
              <a:path w="340359" h="451485">
                <a:moveTo>
                  <a:pt x="34933" y="409955"/>
                </a:moveTo>
                <a:lnTo>
                  <a:pt x="24384" y="402336"/>
                </a:lnTo>
                <a:lnTo>
                  <a:pt x="40290" y="402336"/>
                </a:lnTo>
                <a:lnTo>
                  <a:pt x="34933" y="409955"/>
                </a:lnTo>
                <a:close/>
              </a:path>
              <a:path w="340359" h="451485">
                <a:moveTo>
                  <a:pt x="312419" y="420624"/>
                </a:moveTo>
                <a:lnTo>
                  <a:pt x="304728" y="409684"/>
                </a:lnTo>
                <a:lnTo>
                  <a:pt x="315467" y="402336"/>
                </a:lnTo>
                <a:lnTo>
                  <a:pt x="312419" y="420624"/>
                </a:lnTo>
                <a:close/>
              </a:path>
              <a:path w="340359" h="451485">
                <a:moveTo>
                  <a:pt x="333490" y="420624"/>
                </a:moveTo>
                <a:lnTo>
                  <a:pt x="312419" y="420624"/>
                </a:lnTo>
                <a:lnTo>
                  <a:pt x="315467" y="402336"/>
                </a:lnTo>
                <a:lnTo>
                  <a:pt x="330250" y="402336"/>
                </a:lnTo>
                <a:lnTo>
                  <a:pt x="339852" y="416052"/>
                </a:lnTo>
                <a:lnTo>
                  <a:pt x="333490" y="420624"/>
                </a:lnTo>
                <a:close/>
              </a:path>
              <a:path w="340359" h="451485">
                <a:moveTo>
                  <a:pt x="327129" y="425196"/>
                </a:moveTo>
                <a:lnTo>
                  <a:pt x="304800" y="425196"/>
                </a:lnTo>
                <a:lnTo>
                  <a:pt x="297389" y="414705"/>
                </a:lnTo>
                <a:lnTo>
                  <a:pt x="304728" y="409684"/>
                </a:lnTo>
                <a:lnTo>
                  <a:pt x="312419" y="420624"/>
                </a:lnTo>
                <a:lnTo>
                  <a:pt x="333490" y="420624"/>
                </a:lnTo>
                <a:lnTo>
                  <a:pt x="327129" y="425196"/>
                </a:lnTo>
                <a:close/>
              </a:path>
              <a:path w="340359" h="451485">
                <a:moveTo>
                  <a:pt x="38245" y="420624"/>
                </a:moveTo>
                <a:lnTo>
                  <a:pt x="27432" y="420624"/>
                </a:lnTo>
                <a:lnTo>
                  <a:pt x="34933" y="409955"/>
                </a:lnTo>
                <a:lnTo>
                  <a:pt x="42087" y="415122"/>
                </a:lnTo>
                <a:lnTo>
                  <a:pt x="38245" y="420624"/>
                </a:lnTo>
                <a:close/>
              </a:path>
              <a:path w="340359" h="451485">
                <a:moveTo>
                  <a:pt x="304800" y="425196"/>
                </a:moveTo>
                <a:lnTo>
                  <a:pt x="286512" y="422148"/>
                </a:lnTo>
                <a:lnTo>
                  <a:pt x="297389" y="414705"/>
                </a:lnTo>
                <a:lnTo>
                  <a:pt x="304800" y="425196"/>
                </a:lnTo>
                <a:close/>
              </a:path>
              <a:path w="340359" h="451485">
                <a:moveTo>
                  <a:pt x="35052" y="425196"/>
                </a:moveTo>
                <a:lnTo>
                  <a:pt x="42087" y="415122"/>
                </a:lnTo>
                <a:lnTo>
                  <a:pt x="51816" y="422148"/>
                </a:lnTo>
                <a:lnTo>
                  <a:pt x="35052" y="425196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4200" y="2325623"/>
            <a:ext cx="4114800" cy="1051560"/>
          </a:xfrm>
          <a:custGeom>
            <a:avLst/>
            <a:gdLst/>
            <a:ahLst/>
            <a:cxnLst/>
            <a:rect l="l" t="t" r="r" b="b"/>
            <a:pathLst>
              <a:path w="4114800" h="1051560">
                <a:moveTo>
                  <a:pt x="3979164" y="816863"/>
                </a:moveTo>
                <a:lnTo>
                  <a:pt x="137160" y="816863"/>
                </a:lnTo>
                <a:lnTo>
                  <a:pt x="93634" y="809914"/>
                </a:lnTo>
                <a:lnTo>
                  <a:pt x="55961" y="790529"/>
                </a:lnTo>
                <a:lnTo>
                  <a:pt x="26334" y="760902"/>
                </a:lnTo>
                <a:lnTo>
                  <a:pt x="6949" y="723229"/>
                </a:lnTo>
                <a:lnTo>
                  <a:pt x="0" y="679704"/>
                </a:lnTo>
                <a:lnTo>
                  <a:pt x="0" y="135636"/>
                </a:lnTo>
                <a:lnTo>
                  <a:pt x="6949" y="92854"/>
                </a:lnTo>
                <a:lnTo>
                  <a:pt x="26334" y="55632"/>
                </a:lnTo>
                <a:lnTo>
                  <a:pt x="55961" y="26237"/>
                </a:lnTo>
                <a:lnTo>
                  <a:pt x="93634" y="6937"/>
                </a:lnTo>
                <a:lnTo>
                  <a:pt x="137160" y="0"/>
                </a:lnTo>
                <a:lnTo>
                  <a:pt x="3979164" y="0"/>
                </a:lnTo>
                <a:lnTo>
                  <a:pt x="4022531" y="6937"/>
                </a:lnTo>
                <a:lnTo>
                  <a:pt x="4059826" y="26237"/>
                </a:lnTo>
                <a:lnTo>
                  <a:pt x="4089001" y="55632"/>
                </a:lnTo>
                <a:lnTo>
                  <a:pt x="4108009" y="92854"/>
                </a:lnTo>
                <a:lnTo>
                  <a:pt x="4114800" y="135636"/>
                </a:lnTo>
                <a:lnTo>
                  <a:pt x="4114800" y="679704"/>
                </a:lnTo>
                <a:lnTo>
                  <a:pt x="4108009" y="723229"/>
                </a:lnTo>
                <a:lnTo>
                  <a:pt x="4089001" y="760902"/>
                </a:lnTo>
                <a:lnTo>
                  <a:pt x="4059826" y="790529"/>
                </a:lnTo>
                <a:lnTo>
                  <a:pt x="4022531" y="809914"/>
                </a:lnTo>
                <a:lnTo>
                  <a:pt x="3979164" y="816863"/>
                </a:lnTo>
                <a:close/>
              </a:path>
              <a:path w="4114800" h="1051560">
                <a:moveTo>
                  <a:pt x="3396996" y="1051560"/>
                </a:moveTo>
                <a:lnTo>
                  <a:pt x="2400300" y="816863"/>
                </a:lnTo>
                <a:lnTo>
                  <a:pt x="3429000" y="816863"/>
                </a:lnTo>
                <a:lnTo>
                  <a:pt x="3396996" y="105156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12007" y="2313431"/>
            <a:ext cx="4140835" cy="1077595"/>
          </a:xfrm>
          <a:custGeom>
            <a:avLst/>
            <a:gdLst/>
            <a:ahLst/>
            <a:cxnLst/>
            <a:rect l="l" t="t" r="r" b="b"/>
            <a:pathLst>
              <a:path w="4140834" h="1077595">
                <a:moveTo>
                  <a:pt x="3413760" y="1077468"/>
                </a:moveTo>
                <a:lnTo>
                  <a:pt x="3406140" y="1077468"/>
                </a:lnTo>
                <a:lnTo>
                  <a:pt x="2410968" y="841248"/>
                </a:lnTo>
                <a:lnTo>
                  <a:pt x="134112" y="841248"/>
                </a:lnTo>
                <a:lnTo>
                  <a:pt x="120396" y="838200"/>
                </a:lnTo>
                <a:lnTo>
                  <a:pt x="105156" y="835152"/>
                </a:lnTo>
                <a:lnTo>
                  <a:pt x="91440" y="830580"/>
                </a:lnTo>
                <a:lnTo>
                  <a:pt x="79248" y="822959"/>
                </a:lnTo>
                <a:lnTo>
                  <a:pt x="67056" y="816864"/>
                </a:lnTo>
                <a:lnTo>
                  <a:pt x="54864" y="807720"/>
                </a:lnTo>
                <a:lnTo>
                  <a:pt x="25908" y="775716"/>
                </a:lnTo>
                <a:lnTo>
                  <a:pt x="3048" y="723900"/>
                </a:lnTo>
                <a:lnTo>
                  <a:pt x="0" y="693420"/>
                </a:lnTo>
                <a:lnTo>
                  <a:pt x="0" y="147828"/>
                </a:lnTo>
                <a:lnTo>
                  <a:pt x="1524" y="134112"/>
                </a:lnTo>
                <a:lnTo>
                  <a:pt x="3048" y="118872"/>
                </a:lnTo>
                <a:lnTo>
                  <a:pt x="18288" y="77724"/>
                </a:lnTo>
                <a:lnTo>
                  <a:pt x="44196" y="44196"/>
                </a:lnTo>
                <a:lnTo>
                  <a:pt x="53340" y="33528"/>
                </a:lnTo>
                <a:lnTo>
                  <a:pt x="77724" y="18288"/>
                </a:lnTo>
                <a:lnTo>
                  <a:pt x="89916" y="12192"/>
                </a:lnTo>
                <a:lnTo>
                  <a:pt x="103632" y="6096"/>
                </a:lnTo>
                <a:lnTo>
                  <a:pt x="118872" y="3048"/>
                </a:lnTo>
                <a:lnTo>
                  <a:pt x="132588" y="0"/>
                </a:lnTo>
                <a:lnTo>
                  <a:pt x="4006596" y="0"/>
                </a:lnTo>
                <a:lnTo>
                  <a:pt x="4020311" y="3048"/>
                </a:lnTo>
                <a:lnTo>
                  <a:pt x="4035552" y="6096"/>
                </a:lnTo>
                <a:lnTo>
                  <a:pt x="4049268" y="10668"/>
                </a:lnTo>
                <a:lnTo>
                  <a:pt x="4061460" y="16764"/>
                </a:lnTo>
                <a:lnTo>
                  <a:pt x="4073652" y="24384"/>
                </a:lnTo>
                <a:lnTo>
                  <a:pt x="149352" y="24384"/>
                </a:lnTo>
                <a:lnTo>
                  <a:pt x="124968" y="27432"/>
                </a:lnTo>
                <a:lnTo>
                  <a:pt x="80772" y="45720"/>
                </a:lnTo>
                <a:lnTo>
                  <a:pt x="47244" y="79248"/>
                </a:lnTo>
                <a:lnTo>
                  <a:pt x="25908" y="135636"/>
                </a:lnTo>
                <a:lnTo>
                  <a:pt x="25908" y="704088"/>
                </a:lnTo>
                <a:lnTo>
                  <a:pt x="39624" y="751332"/>
                </a:lnTo>
                <a:lnTo>
                  <a:pt x="70104" y="787907"/>
                </a:lnTo>
                <a:lnTo>
                  <a:pt x="111252" y="810768"/>
                </a:lnTo>
                <a:lnTo>
                  <a:pt x="135636" y="815340"/>
                </a:lnTo>
                <a:lnTo>
                  <a:pt x="2415540" y="815340"/>
                </a:lnTo>
                <a:lnTo>
                  <a:pt x="2415540" y="816864"/>
                </a:lnTo>
                <a:lnTo>
                  <a:pt x="3398879" y="1048414"/>
                </a:lnTo>
                <a:lnTo>
                  <a:pt x="3396996" y="1062228"/>
                </a:lnTo>
                <a:lnTo>
                  <a:pt x="3422029" y="1062228"/>
                </a:lnTo>
                <a:lnTo>
                  <a:pt x="3421380" y="1066800"/>
                </a:lnTo>
                <a:lnTo>
                  <a:pt x="3421380" y="1069848"/>
                </a:lnTo>
                <a:lnTo>
                  <a:pt x="3418332" y="1072896"/>
                </a:lnTo>
                <a:lnTo>
                  <a:pt x="3415284" y="1074420"/>
                </a:lnTo>
                <a:lnTo>
                  <a:pt x="3413760" y="1077468"/>
                </a:lnTo>
                <a:close/>
              </a:path>
              <a:path w="4140834" h="1077595">
                <a:moveTo>
                  <a:pt x="3422029" y="1062228"/>
                </a:moveTo>
                <a:lnTo>
                  <a:pt x="3396996" y="1062228"/>
                </a:lnTo>
                <a:lnTo>
                  <a:pt x="3412236" y="1051560"/>
                </a:lnTo>
                <a:lnTo>
                  <a:pt x="3398879" y="1048414"/>
                </a:lnTo>
                <a:lnTo>
                  <a:pt x="3429000" y="827532"/>
                </a:lnTo>
                <a:lnTo>
                  <a:pt x="3430524" y="819912"/>
                </a:lnTo>
                <a:lnTo>
                  <a:pt x="3435096" y="815340"/>
                </a:lnTo>
                <a:lnTo>
                  <a:pt x="4003548" y="815340"/>
                </a:lnTo>
                <a:lnTo>
                  <a:pt x="4015740" y="813816"/>
                </a:lnTo>
                <a:lnTo>
                  <a:pt x="4059936" y="795528"/>
                </a:lnTo>
                <a:lnTo>
                  <a:pt x="4093464" y="762000"/>
                </a:lnTo>
                <a:lnTo>
                  <a:pt x="4114800" y="705612"/>
                </a:lnTo>
                <a:lnTo>
                  <a:pt x="4114800" y="137160"/>
                </a:lnTo>
                <a:lnTo>
                  <a:pt x="4101084" y="89916"/>
                </a:lnTo>
                <a:lnTo>
                  <a:pt x="4070603" y="53340"/>
                </a:lnTo>
                <a:lnTo>
                  <a:pt x="4061460" y="47244"/>
                </a:lnTo>
                <a:lnTo>
                  <a:pt x="4050792" y="39624"/>
                </a:lnTo>
                <a:lnTo>
                  <a:pt x="4029456" y="30480"/>
                </a:lnTo>
                <a:lnTo>
                  <a:pt x="4017264" y="27432"/>
                </a:lnTo>
                <a:lnTo>
                  <a:pt x="4005072" y="25908"/>
                </a:lnTo>
                <a:lnTo>
                  <a:pt x="3991356" y="24384"/>
                </a:lnTo>
                <a:lnTo>
                  <a:pt x="4073652" y="24384"/>
                </a:lnTo>
                <a:lnTo>
                  <a:pt x="4105656" y="53340"/>
                </a:lnTo>
                <a:lnTo>
                  <a:pt x="4128516" y="89916"/>
                </a:lnTo>
                <a:lnTo>
                  <a:pt x="4140708" y="147828"/>
                </a:lnTo>
                <a:lnTo>
                  <a:pt x="4140708" y="691896"/>
                </a:lnTo>
                <a:lnTo>
                  <a:pt x="4134611" y="736092"/>
                </a:lnTo>
                <a:lnTo>
                  <a:pt x="4114800" y="775716"/>
                </a:lnTo>
                <a:lnTo>
                  <a:pt x="4087368" y="807720"/>
                </a:lnTo>
                <a:lnTo>
                  <a:pt x="4050792" y="829055"/>
                </a:lnTo>
                <a:lnTo>
                  <a:pt x="4047363" y="830580"/>
                </a:lnTo>
                <a:lnTo>
                  <a:pt x="3454908" y="830580"/>
                </a:lnTo>
                <a:lnTo>
                  <a:pt x="3441192" y="841248"/>
                </a:lnTo>
                <a:lnTo>
                  <a:pt x="3453393" y="841248"/>
                </a:lnTo>
                <a:lnTo>
                  <a:pt x="3422029" y="1062228"/>
                </a:lnTo>
                <a:close/>
              </a:path>
              <a:path w="4140834" h="1077595">
                <a:moveTo>
                  <a:pt x="3453393" y="841248"/>
                </a:moveTo>
                <a:lnTo>
                  <a:pt x="3441192" y="841248"/>
                </a:lnTo>
                <a:lnTo>
                  <a:pt x="3454908" y="830580"/>
                </a:lnTo>
                <a:lnTo>
                  <a:pt x="3453393" y="841248"/>
                </a:lnTo>
                <a:close/>
              </a:path>
              <a:path w="4140834" h="1077595">
                <a:moveTo>
                  <a:pt x="3992880" y="841248"/>
                </a:moveTo>
                <a:lnTo>
                  <a:pt x="3453393" y="841248"/>
                </a:lnTo>
                <a:lnTo>
                  <a:pt x="3454908" y="830580"/>
                </a:lnTo>
                <a:lnTo>
                  <a:pt x="4047363" y="830580"/>
                </a:lnTo>
                <a:lnTo>
                  <a:pt x="4037076" y="835152"/>
                </a:lnTo>
                <a:lnTo>
                  <a:pt x="4021836" y="838200"/>
                </a:lnTo>
                <a:lnTo>
                  <a:pt x="4008120" y="839724"/>
                </a:lnTo>
                <a:lnTo>
                  <a:pt x="3992880" y="841248"/>
                </a:lnTo>
                <a:close/>
              </a:path>
              <a:path w="4140834" h="1077595">
                <a:moveTo>
                  <a:pt x="3396996" y="1062228"/>
                </a:moveTo>
                <a:lnTo>
                  <a:pt x="3398879" y="1048414"/>
                </a:lnTo>
                <a:lnTo>
                  <a:pt x="3412236" y="1051560"/>
                </a:lnTo>
                <a:lnTo>
                  <a:pt x="3396996" y="1062228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27887" y="2430232"/>
            <a:ext cx="3709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8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Locking </a:t>
            </a:r>
            <a:r>
              <a:rPr sz="1800" spc="-10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strategy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is used </a:t>
            </a:r>
            <a:r>
              <a:rPr sz="1800" spc="-5" dirty="0">
                <a:latin typeface="Calibri"/>
                <a:cs typeface="Calibri"/>
              </a:rPr>
              <a:t>to  </a:t>
            </a:r>
            <a:r>
              <a:rPr sz="1800" spc="-10" dirty="0">
                <a:latin typeface="Calibri"/>
                <a:cs typeface="Calibri"/>
              </a:rPr>
              <a:t>prevent </a:t>
            </a:r>
            <a:r>
              <a:rPr sz="1800" spc="-5" dirty="0">
                <a:latin typeface="Calibri"/>
                <a:cs typeface="Calibri"/>
              </a:rPr>
              <a:t>such </a:t>
            </a:r>
            <a:r>
              <a:rPr sz="1800" spc="-10" dirty="0">
                <a:latin typeface="Calibri"/>
                <a:cs typeface="Calibri"/>
              </a:rPr>
              <a:t>concurrent </a:t>
            </a:r>
            <a:r>
              <a:rPr sz="1800" spc="-5" dirty="0">
                <a:latin typeface="Calibri"/>
                <a:cs typeface="Calibri"/>
              </a:rPr>
              <a:t>access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43200" y="3459479"/>
            <a:ext cx="2133600" cy="1489075"/>
          </a:xfrm>
          <a:custGeom>
            <a:avLst/>
            <a:gdLst/>
            <a:ahLst/>
            <a:cxnLst/>
            <a:rect l="l" t="t" r="r" b="b"/>
            <a:pathLst>
              <a:path w="2133600" h="1489075">
                <a:moveTo>
                  <a:pt x="2028761" y="1439438"/>
                </a:moveTo>
                <a:lnTo>
                  <a:pt x="0" y="32004"/>
                </a:lnTo>
                <a:lnTo>
                  <a:pt x="21336" y="0"/>
                </a:lnTo>
                <a:lnTo>
                  <a:pt x="2050678" y="1407837"/>
                </a:lnTo>
                <a:lnTo>
                  <a:pt x="2028761" y="1439438"/>
                </a:lnTo>
                <a:close/>
              </a:path>
              <a:path w="2133600" h="1489075">
                <a:moveTo>
                  <a:pt x="2113005" y="1450848"/>
                </a:moveTo>
                <a:lnTo>
                  <a:pt x="2045208" y="1450848"/>
                </a:lnTo>
                <a:lnTo>
                  <a:pt x="2066544" y="1418844"/>
                </a:lnTo>
                <a:lnTo>
                  <a:pt x="2050678" y="1407837"/>
                </a:lnTo>
                <a:lnTo>
                  <a:pt x="2072640" y="1376172"/>
                </a:lnTo>
                <a:lnTo>
                  <a:pt x="2113005" y="1450848"/>
                </a:lnTo>
                <a:close/>
              </a:path>
              <a:path w="2133600" h="1489075">
                <a:moveTo>
                  <a:pt x="2045208" y="1450848"/>
                </a:moveTo>
                <a:lnTo>
                  <a:pt x="2028761" y="1439438"/>
                </a:lnTo>
                <a:lnTo>
                  <a:pt x="2050678" y="1407837"/>
                </a:lnTo>
                <a:lnTo>
                  <a:pt x="2066544" y="1418844"/>
                </a:lnTo>
                <a:lnTo>
                  <a:pt x="2045208" y="1450848"/>
                </a:lnTo>
                <a:close/>
              </a:path>
              <a:path w="2133600" h="1489075">
                <a:moveTo>
                  <a:pt x="2133600" y="1488948"/>
                </a:moveTo>
                <a:lnTo>
                  <a:pt x="2007108" y="1470659"/>
                </a:lnTo>
                <a:lnTo>
                  <a:pt x="2028761" y="1439438"/>
                </a:lnTo>
                <a:lnTo>
                  <a:pt x="2045208" y="1450848"/>
                </a:lnTo>
                <a:lnTo>
                  <a:pt x="2113005" y="1450848"/>
                </a:lnTo>
                <a:lnTo>
                  <a:pt x="2133600" y="1488948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5696" y="4046220"/>
            <a:ext cx="990600" cy="539750"/>
          </a:xfrm>
          <a:custGeom>
            <a:avLst/>
            <a:gdLst/>
            <a:ahLst/>
            <a:cxnLst/>
            <a:rect l="l" t="t" r="r" b="b"/>
            <a:pathLst>
              <a:path w="990600" h="539750">
                <a:moveTo>
                  <a:pt x="0" y="0"/>
                </a:moveTo>
                <a:lnTo>
                  <a:pt x="990600" y="0"/>
                </a:lnTo>
                <a:lnTo>
                  <a:pt x="990600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11979" y="4034027"/>
            <a:ext cx="1016635" cy="565785"/>
          </a:xfrm>
          <a:custGeom>
            <a:avLst/>
            <a:gdLst/>
            <a:ahLst/>
            <a:cxnLst/>
            <a:rect l="l" t="t" r="r" b="b"/>
            <a:pathLst>
              <a:path w="1016635" h="565785">
                <a:moveTo>
                  <a:pt x="1010412" y="565404"/>
                </a:moveTo>
                <a:lnTo>
                  <a:pt x="6096" y="565404"/>
                </a:lnTo>
                <a:lnTo>
                  <a:pt x="0" y="559308"/>
                </a:lnTo>
                <a:lnTo>
                  <a:pt x="0" y="4572"/>
                </a:lnTo>
                <a:lnTo>
                  <a:pt x="6096" y="0"/>
                </a:lnTo>
                <a:lnTo>
                  <a:pt x="1010412" y="0"/>
                </a:lnTo>
                <a:lnTo>
                  <a:pt x="1016508" y="4572"/>
                </a:lnTo>
                <a:lnTo>
                  <a:pt x="1016508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539496"/>
                </a:lnTo>
                <a:lnTo>
                  <a:pt x="13716" y="539496"/>
                </a:lnTo>
                <a:lnTo>
                  <a:pt x="25908" y="551688"/>
                </a:lnTo>
                <a:lnTo>
                  <a:pt x="1016508" y="551688"/>
                </a:lnTo>
                <a:lnTo>
                  <a:pt x="1016508" y="559308"/>
                </a:lnTo>
                <a:lnTo>
                  <a:pt x="1010412" y="565404"/>
                </a:lnTo>
                <a:close/>
              </a:path>
              <a:path w="1016635" h="565785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016635" h="565785">
                <a:moveTo>
                  <a:pt x="990600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990600" y="12192"/>
                </a:lnTo>
                <a:lnTo>
                  <a:pt x="990600" y="24384"/>
                </a:lnTo>
                <a:close/>
              </a:path>
              <a:path w="1016635" h="565785">
                <a:moveTo>
                  <a:pt x="990600" y="551688"/>
                </a:moveTo>
                <a:lnTo>
                  <a:pt x="990600" y="12192"/>
                </a:lnTo>
                <a:lnTo>
                  <a:pt x="1004316" y="24384"/>
                </a:lnTo>
                <a:lnTo>
                  <a:pt x="1016508" y="24384"/>
                </a:lnTo>
                <a:lnTo>
                  <a:pt x="1016508" y="539496"/>
                </a:lnTo>
                <a:lnTo>
                  <a:pt x="1004316" y="539496"/>
                </a:lnTo>
                <a:lnTo>
                  <a:pt x="990600" y="551688"/>
                </a:lnTo>
                <a:close/>
              </a:path>
              <a:path w="1016635" h="565785">
                <a:moveTo>
                  <a:pt x="1016508" y="24384"/>
                </a:moveTo>
                <a:lnTo>
                  <a:pt x="1004316" y="24384"/>
                </a:lnTo>
                <a:lnTo>
                  <a:pt x="990600" y="12192"/>
                </a:lnTo>
                <a:lnTo>
                  <a:pt x="1016508" y="12192"/>
                </a:lnTo>
                <a:lnTo>
                  <a:pt x="1016508" y="24384"/>
                </a:lnTo>
                <a:close/>
              </a:path>
              <a:path w="1016635" h="565785">
                <a:moveTo>
                  <a:pt x="25908" y="551688"/>
                </a:moveTo>
                <a:lnTo>
                  <a:pt x="13716" y="539496"/>
                </a:lnTo>
                <a:lnTo>
                  <a:pt x="25908" y="539496"/>
                </a:lnTo>
                <a:lnTo>
                  <a:pt x="25908" y="551688"/>
                </a:lnTo>
                <a:close/>
              </a:path>
              <a:path w="1016635" h="565785">
                <a:moveTo>
                  <a:pt x="990600" y="551688"/>
                </a:moveTo>
                <a:lnTo>
                  <a:pt x="25908" y="551688"/>
                </a:lnTo>
                <a:lnTo>
                  <a:pt x="25908" y="539496"/>
                </a:lnTo>
                <a:lnTo>
                  <a:pt x="990600" y="539496"/>
                </a:lnTo>
                <a:lnTo>
                  <a:pt x="990600" y="551688"/>
                </a:lnTo>
                <a:close/>
              </a:path>
              <a:path w="1016635" h="565785">
                <a:moveTo>
                  <a:pt x="1016508" y="551688"/>
                </a:moveTo>
                <a:lnTo>
                  <a:pt x="990600" y="551688"/>
                </a:lnTo>
                <a:lnTo>
                  <a:pt x="1004316" y="539496"/>
                </a:lnTo>
                <a:lnTo>
                  <a:pt x="1016508" y="539496"/>
                </a:lnTo>
                <a:lnTo>
                  <a:pt x="1016508" y="551688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43609" y="3386625"/>
            <a:ext cx="189992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094" marR="5080" indent="-875030">
              <a:lnSpc>
                <a:spcPct val="1297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Lock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variable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0178" y="7029418"/>
            <a:ext cx="32131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98404" y="7032418"/>
            <a:ext cx="43008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84725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7478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72025" y="7016718"/>
            <a:ext cx="271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85704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648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Lock </a:t>
            </a:r>
            <a:r>
              <a:rPr sz="4400" spc="5" dirty="0">
                <a:solidFill>
                  <a:srgbClr val="000000"/>
                </a:solidFill>
              </a:rPr>
              <a:t>based</a:t>
            </a:r>
            <a:r>
              <a:rPr sz="4400" spc="-10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Data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items can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be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locked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two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modes</a:t>
            </a: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marL="927735" lvl="1" indent="-458470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2000" b="1" spc="-10" dirty="0">
                <a:latin typeface="Calibri"/>
                <a:cs typeface="Calibri"/>
              </a:rPr>
              <a:t>Shared</a:t>
            </a:r>
            <a:r>
              <a:rPr sz="2000" b="1" spc="17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(S)</a:t>
            </a:r>
            <a:r>
              <a:rPr sz="2000" b="1" spc="1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mode:</a:t>
            </a:r>
            <a:r>
              <a:rPr sz="2000" b="1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lock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504D"/>
                </a:solidFill>
                <a:latin typeface="Calibri"/>
                <a:cs typeface="Calibri"/>
              </a:rPr>
              <a:t>we</a:t>
            </a:r>
            <a:r>
              <a:rPr sz="2000" b="1" spc="145" dirty="0">
                <a:solidFill>
                  <a:srgbClr val="BF504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504D"/>
                </a:solidFill>
                <a:latin typeface="Calibri"/>
                <a:cs typeface="Calibri"/>
              </a:rPr>
              <a:t>can</a:t>
            </a:r>
            <a:r>
              <a:rPr sz="2000" b="1" spc="155" dirty="0">
                <a:solidFill>
                  <a:srgbClr val="BF504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504D"/>
                </a:solidFill>
                <a:latin typeface="Calibri"/>
                <a:cs typeface="Calibri"/>
              </a:rPr>
              <a:t>just</a:t>
            </a:r>
            <a:r>
              <a:rPr sz="2000" b="1" spc="160" dirty="0">
                <a:solidFill>
                  <a:srgbClr val="BF504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504D"/>
                </a:solidFill>
                <a:latin typeface="Calibri"/>
                <a:cs typeface="Calibri"/>
              </a:rPr>
              <a:t>read</a:t>
            </a:r>
            <a:r>
              <a:rPr sz="2000" b="1" spc="155" dirty="0">
                <a:solidFill>
                  <a:srgbClr val="BF504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504D"/>
                </a:solidFill>
                <a:latin typeface="Calibri"/>
                <a:cs typeface="Calibri"/>
              </a:rPr>
              <a:t>the</a:t>
            </a:r>
            <a:r>
              <a:rPr sz="2000" b="1" spc="165" dirty="0">
                <a:solidFill>
                  <a:srgbClr val="BF504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504D"/>
                </a:solidFill>
                <a:latin typeface="Calibri"/>
                <a:cs typeface="Calibri"/>
              </a:rPr>
              <a:t>item</a:t>
            </a:r>
            <a:r>
              <a:rPr sz="2000" b="1" spc="140" dirty="0">
                <a:solidFill>
                  <a:srgbClr val="BF50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BF504D"/>
                </a:solidFill>
              </a:rPr>
              <a:t>cannot</a:t>
            </a:r>
            <a:r>
              <a:rPr sz="2000" spc="-30" dirty="0">
                <a:solidFill>
                  <a:srgbClr val="BF504D"/>
                </a:solidFill>
              </a:rPr>
              <a:t> </a:t>
            </a:r>
            <a:r>
              <a:rPr sz="2000" spc="-10" dirty="0">
                <a:solidFill>
                  <a:srgbClr val="BF504D"/>
                </a:solidFill>
              </a:rPr>
              <a:t>write</a:t>
            </a: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927735" lvl="1" indent="-458470">
              <a:lnSpc>
                <a:spcPct val="100000"/>
              </a:lnSpc>
              <a:spcBef>
                <a:spcPts val="900"/>
              </a:spcBef>
              <a:buAutoNum type="arabicPeriod" startAt="2"/>
              <a:tabLst>
                <a:tab pos="927735" algn="l"/>
                <a:tab pos="928369" algn="l"/>
              </a:tabLst>
            </a:pPr>
            <a:r>
              <a:rPr sz="2000" b="1" spc="-10" dirty="0">
                <a:latin typeface="Calibri"/>
                <a:cs typeface="Calibri"/>
              </a:rPr>
              <a:t>Exclusive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(X)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lock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504D"/>
                </a:solidFill>
                <a:latin typeface="Calibri"/>
                <a:cs typeface="Calibri"/>
              </a:rPr>
              <a:t>we</a:t>
            </a:r>
            <a:r>
              <a:rPr sz="2000" b="1" spc="100" dirty="0">
                <a:solidFill>
                  <a:srgbClr val="BF504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504D"/>
                </a:solidFill>
                <a:latin typeface="Calibri"/>
                <a:cs typeface="Calibri"/>
              </a:rPr>
              <a:t>can</a:t>
            </a:r>
            <a:r>
              <a:rPr sz="2000" b="1" spc="100" dirty="0">
                <a:solidFill>
                  <a:srgbClr val="BF504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504D"/>
                </a:solidFill>
                <a:latin typeface="Calibri"/>
                <a:cs typeface="Calibri"/>
              </a:rPr>
              <a:t>read</a:t>
            </a:r>
            <a:r>
              <a:rPr sz="2000" b="1" spc="95" dirty="0">
                <a:solidFill>
                  <a:srgbClr val="BF504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504D"/>
                </a:solidFill>
                <a:latin typeface="Calibri"/>
                <a:cs typeface="Calibri"/>
              </a:rPr>
              <a:t>as</a:t>
            </a:r>
            <a:r>
              <a:rPr sz="2000" b="1" spc="90" dirty="0">
                <a:solidFill>
                  <a:srgbClr val="BF504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504D"/>
                </a:solidFill>
                <a:latin typeface="Calibri"/>
                <a:cs typeface="Calibri"/>
              </a:rPr>
              <a:t>well</a:t>
            </a:r>
            <a:r>
              <a:rPr sz="2000" b="1" spc="95" dirty="0">
                <a:solidFill>
                  <a:srgbClr val="BF504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504D"/>
                </a:solidFill>
                <a:latin typeface="Calibri"/>
                <a:cs typeface="Calibri"/>
              </a:rPr>
              <a:t>as</a:t>
            </a:r>
            <a:r>
              <a:rPr sz="2000" b="1" spc="95" dirty="0">
                <a:solidFill>
                  <a:srgbClr val="BF504D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BF504D"/>
                </a:solidFill>
                <a:latin typeface="Calibri"/>
                <a:cs typeface="Calibri"/>
              </a:rPr>
              <a:t>write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0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item.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Lock-compatibility</a:t>
            </a:r>
            <a:r>
              <a:rPr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matrix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2044064">
              <a:lnSpc>
                <a:spcPct val="100000"/>
              </a:lnSpc>
            </a:pP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T1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407160">
              <a:lnSpc>
                <a:spcPct val="100000"/>
              </a:lnSpc>
            </a:pP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T2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19755" y="4672584"/>
          <a:ext cx="5051424" cy="1737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Exclusive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Compatible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Compatible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5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Exclusive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Compatible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Compatible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654807" y="4191000"/>
            <a:ext cx="457200" cy="394970"/>
          </a:xfrm>
          <a:custGeom>
            <a:avLst/>
            <a:gdLst/>
            <a:ahLst/>
            <a:cxnLst/>
            <a:rect l="l" t="t" r="r" b="b"/>
            <a:pathLst>
              <a:path w="457200" h="394970">
                <a:moveTo>
                  <a:pt x="452628" y="394716"/>
                </a:moveTo>
                <a:lnTo>
                  <a:pt x="6096" y="394716"/>
                </a:lnTo>
                <a:lnTo>
                  <a:pt x="0" y="388620"/>
                </a:lnTo>
                <a:lnTo>
                  <a:pt x="0" y="6096"/>
                </a:lnTo>
                <a:lnTo>
                  <a:pt x="6096" y="0"/>
                </a:lnTo>
                <a:lnTo>
                  <a:pt x="452628" y="0"/>
                </a:lnTo>
                <a:lnTo>
                  <a:pt x="457200" y="6096"/>
                </a:lnTo>
                <a:lnTo>
                  <a:pt x="457200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368808"/>
                </a:lnTo>
                <a:lnTo>
                  <a:pt x="12192" y="368808"/>
                </a:lnTo>
                <a:lnTo>
                  <a:pt x="25908" y="381000"/>
                </a:lnTo>
                <a:lnTo>
                  <a:pt x="457200" y="381000"/>
                </a:lnTo>
                <a:lnTo>
                  <a:pt x="457200" y="388620"/>
                </a:lnTo>
                <a:lnTo>
                  <a:pt x="452628" y="394716"/>
                </a:lnTo>
                <a:close/>
              </a:path>
              <a:path w="457200" h="394970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457200" h="394970">
                <a:moveTo>
                  <a:pt x="432816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432816" y="12192"/>
                </a:lnTo>
                <a:lnTo>
                  <a:pt x="432816" y="24384"/>
                </a:lnTo>
                <a:close/>
              </a:path>
              <a:path w="457200" h="394970">
                <a:moveTo>
                  <a:pt x="432816" y="381000"/>
                </a:moveTo>
                <a:lnTo>
                  <a:pt x="432816" y="12192"/>
                </a:lnTo>
                <a:lnTo>
                  <a:pt x="445008" y="24384"/>
                </a:lnTo>
                <a:lnTo>
                  <a:pt x="457200" y="24384"/>
                </a:lnTo>
                <a:lnTo>
                  <a:pt x="457200" y="368808"/>
                </a:lnTo>
                <a:lnTo>
                  <a:pt x="445008" y="368808"/>
                </a:lnTo>
                <a:lnTo>
                  <a:pt x="432816" y="381000"/>
                </a:lnTo>
                <a:close/>
              </a:path>
              <a:path w="457200" h="394970">
                <a:moveTo>
                  <a:pt x="457200" y="24384"/>
                </a:moveTo>
                <a:lnTo>
                  <a:pt x="445008" y="24384"/>
                </a:lnTo>
                <a:lnTo>
                  <a:pt x="432816" y="12192"/>
                </a:lnTo>
                <a:lnTo>
                  <a:pt x="457200" y="12192"/>
                </a:lnTo>
                <a:lnTo>
                  <a:pt x="457200" y="24384"/>
                </a:lnTo>
                <a:close/>
              </a:path>
              <a:path w="457200" h="394970">
                <a:moveTo>
                  <a:pt x="25908" y="381000"/>
                </a:moveTo>
                <a:lnTo>
                  <a:pt x="12192" y="368808"/>
                </a:lnTo>
                <a:lnTo>
                  <a:pt x="25908" y="368808"/>
                </a:lnTo>
                <a:lnTo>
                  <a:pt x="25908" y="381000"/>
                </a:lnTo>
                <a:close/>
              </a:path>
              <a:path w="457200" h="394970">
                <a:moveTo>
                  <a:pt x="432816" y="381000"/>
                </a:moveTo>
                <a:lnTo>
                  <a:pt x="25908" y="381000"/>
                </a:lnTo>
                <a:lnTo>
                  <a:pt x="25908" y="368808"/>
                </a:lnTo>
                <a:lnTo>
                  <a:pt x="432816" y="368808"/>
                </a:lnTo>
                <a:lnTo>
                  <a:pt x="432816" y="381000"/>
                </a:lnTo>
                <a:close/>
              </a:path>
              <a:path w="457200" h="394970">
                <a:moveTo>
                  <a:pt x="457200" y="381000"/>
                </a:moveTo>
                <a:lnTo>
                  <a:pt x="432816" y="381000"/>
                </a:lnTo>
                <a:lnTo>
                  <a:pt x="445008" y="368808"/>
                </a:lnTo>
                <a:lnTo>
                  <a:pt x="457200" y="368808"/>
                </a:lnTo>
                <a:lnTo>
                  <a:pt x="457200" y="38100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7775" y="4712208"/>
            <a:ext cx="457200" cy="394970"/>
          </a:xfrm>
          <a:custGeom>
            <a:avLst/>
            <a:gdLst/>
            <a:ahLst/>
            <a:cxnLst/>
            <a:rect l="l" t="t" r="r" b="b"/>
            <a:pathLst>
              <a:path w="457200" h="394970">
                <a:moveTo>
                  <a:pt x="452628" y="394716"/>
                </a:moveTo>
                <a:lnTo>
                  <a:pt x="6096" y="394716"/>
                </a:lnTo>
                <a:lnTo>
                  <a:pt x="0" y="388620"/>
                </a:lnTo>
                <a:lnTo>
                  <a:pt x="0" y="6096"/>
                </a:lnTo>
                <a:lnTo>
                  <a:pt x="6096" y="0"/>
                </a:lnTo>
                <a:lnTo>
                  <a:pt x="452628" y="0"/>
                </a:lnTo>
                <a:lnTo>
                  <a:pt x="457200" y="6096"/>
                </a:lnTo>
                <a:lnTo>
                  <a:pt x="457200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368808"/>
                </a:lnTo>
                <a:lnTo>
                  <a:pt x="12192" y="368808"/>
                </a:lnTo>
                <a:lnTo>
                  <a:pt x="25908" y="382524"/>
                </a:lnTo>
                <a:lnTo>
                  <a:pt x="457200" y="382524"/>
                </a:lnTo>
                <a:lnTo>
                  <a:pt x="457200" y="388620"/>
                </a:lnTo>
                <a:lnTo>
                  <a:pt x="452628" y="394716"/>
                </a:lnTo>
                <a:close/>
              </a:path>
              <a:path w="457200" h="394970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457200" h="394970">
                <a:moveTo>
                  <a:pt x="432816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432816" y="12192"/>
                </a:lnTo>
                <a:lnTo>
                  <a:pt x="432816" y="25908"/>
                </a:lnTo>
                <a:close/>
              </a:path>
              <a:path w="457200" h="394970">
                <a:moveTo>
                  <a:pt x="432816" y="382524"/>
                </a:moveTo>
                <a:lnTo>
                  <a:pt x="432816" y="12192"/>
                </a:lnTo>
                <a:lnTo>
                  <a:pt x="445008" y="25908"/>
                </a:lnTo>
                <a:lnTo>
                  <a:pt x="457200" y="25908"/>
                </a:lnTo>
                <a:lnTo>
                  <a:pt x="457200" y="368808"/>
                </a:lnTo>
                <a:lnTo>
                  <a:pt x="445008" y="368808"/>
                </a:lnTo>
                <a:lnTo>
                  <a:pt x="432816" y="382524"/>
                </a:lnTo>
                <a:close/>
              </a:path>
              <a:path w="457200" h="394970">
                <a:moveTo>
                  <a:pt x="457200" y="25908"/>
                </a:moveTo>
                <a:lnTo>
                  <a:pt x="445008" y="25908"/>
                </a:lnTo>
                <a:lnTo>
                  <a:pt x="432816" y="12192"/>
                </a:lnTo>
                <a:lnTo>
                  <a:pt x="457200" y="12192"/>
                </a:lnTo>
                <a:lnTo>
                  <a:pt x="457200" y="25908"/>
                </a:lnTo>
                <a:close/>
              </a:path>
              <a:path w="457200" h="394970">
                <a:moveTo>
                  <a:pt x="25908" y="382524"/>
                </a:moveTo>
                <a:lnTo>
                  <a:pt x="12192" y="368808"/>
                </a:lnTo>
                <a:lnTo>
                  <a:pt x="25908" y="368808"/>
                </a:lnTo>
                <a:lnTo>
                  <a:pt x="25908" y="382524"/>
                </a:lnTo>
                <a:close/>
              </a:path>
              <a:path w="457200" h="394970">
                <a:moveTo>
                  <a:pt x="432816" y="382524"/>
                </a:moveTo>
                <a:lnTo>
                  <a:pt x="25908" y="382524"/>
                </a:lnTo>
                <a:lnTo>
                  <a:pt x="25908" y="368808"/>
                </a:lnTo>
                <a:lnTo>
                  <a:pt x="432816" y="368808"/>
                </a:lnTo>
                <a:lnTo>
                  <a:pt x="432816" y="382524"/>
                </a:lnTo>
                <a:close/>
              </a:path>
              <a:path w="457200" h="394970">
                <a:moveTo>
                  <a:pt x="457200" y="382524"/>
                </a:moveTo>
                <a:lnTo>
                  <a:pt x="432816" y="382524"/>
                </a:lnTo>
                <a:lnTo>
                  <a:pt x="445008" y="368808"/>
                </a:lnTo>
                <a:lnTo>
                  <a:pt x="457200" y="368808"/>
                </a:lnTo>
                <a:lnTo>
                  <a:pt x="457200" y="38252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9816" y="4302394"/>
            <a:ext cx="4140835" cy="171450"/>
          </a:xfrm>
          <a:custGeom>
            <a:avLst/>
            <a:gdLst/>
            <a:ahLst/>
            <a:cxnLst/>
            <a:rect l="l" t="t" r="r" b="b"/>
            <a:pathLst>
              <a:path w="4140834" h="171450">
                <a:moveTo>
                  <a:pt x="4064350" y="85779"/>
                </a:moveTo>
                <a:lnTo>
                  <a:pt x="3977640" y="34909"/>
                </a:lnTo>
                <a:lnTo>
                  <a:pt x="3971972" y="30218"/>
                </a:lnTo>
                <a:lnTo>
                  <a:pt x="3968877" y="23669"/>
                </a:lnTo>
                <a:lnTo>
                  <a:pt x="3968639" y="16263"/>
                </a:lnTo>
                <a:lnTo>
                  <a:pt x="3971544" y="9001"/>
                </a:lnTo>
                <a:lnTo>
                  <a:pt x="3976235" y="3333"/>
                </a:lnTo>
                <a:lnTo>
                  <a:pt x="3982783" y="238"/>
                </a:lnTo>
                <a:lnTo>
                  <a:pt x="3990189" y="0"/>
                </a:lnTo>
                <a:lnTo>
                  <a:pt x="3997452" y="2905"/>
                </a:lnTo>
                <a:lnTo>
                  <a:pt x="4108873" y="66913"/>
                </a:lnTo>
                <a:lnTo>
                  <a:pt x="4102608" y="66913"/>
                </a:lnTo>
                <a:lnTo>
                  <a:pt x="4102608" y="69961"/>
                </a:lnTo>
                <a:lnTo>
                  <a:pt x="4091940" y="69961"/>
                </a:lnTo>
                <a:lnTo>
                  <a:pt x="4064350" y="85779"/>
                </a:lnTo>
                <a:close/>
              </a:path>
              <a:path w="4140834" h="171450">
                <a:moveTo>
                  <a:pt x="4030802" y="105013"/>
                </a:moveTo>
                <a:lnTo>
                  <a:pt x="0" y="105013"/>
                </a:lnTo>
                <a:lnTo>
                  <a:pt x="0" y="66913"/>
                </a:lnTo>
                <a:lnTo>
                  <a:pt x="4032192" y="66913"/>
                </a:lnTo>
                <a:lnTo>
                  <a:pt x="4064350" y="85779"/>
                </a:lnTo>
                <a:lnTo>
                  <a:pt x="4030802" y="105013"/>
                </a:lnTo>
                <a:close/>
              </a:path>
              <a:path w="4140834" h="171450">
                <a:moveTo>
                  <a:pt x="4106847" y="105013"/>
                </a:moveTo>
                <a:lnTo>
                  <a:pt x="4102608" y="105013"/>
                </a:lnTo>
                <a:lnTo>
                  <a:pt x="4102608" y="66913"/>
                </a:lnTo>
                <a:lnTo>
                  <a:pt x="4108873" y="66913"/>
                </a:lnTo>
                <a:lnTo>
                  <a:pt x="4140708" y="85201"/>
                </a:lnTo>
                <a:lnTo>
                  <a:pt x="4106847" y="105013"/>
                </a:lnTo>
                <a:close/>
              </a:path>
              <a:path w="4140834" h="171450">
                <a:moveTo>
                  <a:pt x="4091940" y="101965"/>
                </a:moveTo>
                <a:lnTo>
                  <a:pt x="4064350" y="85779"/>
                </a:lnTo>
                <a:lnTo>
                  <a:pt x="4091940" y="69961"/>
                </a:lnTo>
                <a:lnTo>
                  <a:pt x="4091940" y="101965"/>
                </a:lnTo>
                <a:close/>
              </a:path>
              <a:path w="4140834" h="171450">
                <a:moveTo>
                  <a:pt x="4102608" y="101965"/>
                </a:moveTo>
                <a:lnTo>
                  <a:pt x="4091940" y="101965"/>
                </a:lnTo>
                <a:lnTo>
                  <a:pt x="4091940" y="69961"/>
                </a:lnTo>
                <a:lnTo>
                  <a:pt x="4102608" y="69961"/>
                </a:lnTo>
                <a:lnTo>
                  <a:pt x="4102608" y="101965"/>
                </a:lnTo>
                <a:close/>
              </a:path>
              <a:path w="4140834" h="171450">
                <a:moveTo>
                  <a:pt x="3990189" y="171045"/>
                </a:moveTo>
                <a:lnTo>
                  <a:pt x="3982783" y="170354"/>
                </a:lnTo>
                <a:lnTo>
                  <a:pt x="3976235" y="167092"/>
                </a:lnTo>
                <a:lnTo>
                  <a:pt x="3971544" y="161401"/>
                </a:lnTo>
                <a:lnTo>
                  <a:pt x="3968639" y="154352"/>
                </a:lnTo>
                <a:lnTo>
                  <a:pt x="3968877" y="147304"/>
                </a:lnTo>
                <a:lnTo>
                  <a:pt x="3971972" y="140827"/>
                </a:lnTo>
                <a:lnTo>
                  <a:pt x="3977640" y="135493"/>
                </a:lnTo>
                <a:lnTo>
                  <a:pt x="4064350" y="85779"/>
                </a:lnTo>
                <a:lnTo>
                  <a:pt x="4091940" y="101965"/>
                </a:lnTo>
                <a:lnTo>
                  <a:pt x="4102608" y="101965"/>
                </a:lnTo>
                <a:lnTo>
                  <a:pt x="4102608" y="105013"/>
                </a:lnTo>
                <a:lnTo>
                  <a:pt x="4106847" y="105013"/>
                </a:lnTo>
                <a:lnTo>
                  <a:pt x="3997452" y="169021"/>
                </a:lnTo>
                <a:lnTo>
                  <a:pt x="3990189" y="171045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1174" y="5094732"/>
            <a:ext cx="171450" cy="685800"/>
          </a:xfrm>
          <a:custGeom>
            <a:avLst/>
            <a:gdLst/>
            <a:ahLst/>
            <a:cxnLst/>
            <a:rect l="l" t="t" r="r" b="b"/>
            <a:pathLst>
              <a:path w="171450" h="685800">
                <a:moveTo>
                  <a:pt x="85201" y="609981"/>
                </a:moveTo>
                <a:lnTo>
                  <a:pt x="66913" y="578808"/>
                </a:lnTo>
                <a:lnTo>
                  <a:pt x="66913" y="0"/>
                </a:lnTo>
                <a:lnTo>
                  <a:pt x="105013" y="0"/>
                </a:lnTo>
                <a:lnTo>
                  <a:pt x="105013" y="576210"/>
                </a:lnTo>
                <a:lnTo>
                  <a:pt x="85201" y="609981"/>
                </a:lnTo>
                <a:close/>
              </a:path>
              <a:path w="171450" h="685800">
                <a:moveTo>
                  <a:pt x="85201" y="685800"/>
                </a:moveTo>
                <a:lnTo>
                  <a:pt x="2905" y="542544"/>
                </a:lnTo>
                <a:lnTo>
                  <a:pt x="0" y="535495"/>
                </a:lnTo>
                <a:lnTo>
                  <a:pt x="238" y="528447"/>
                </a:lnTo>
                <a:lnTo>
                  <a:pt x="3333" y="521970"/>
                </a:lnTo>
                <a:lnTo>
                  <a:pt x="9001" y="516636"/>
                </a:lnTo>
                <a:lnTo>
                  <a:pt x="16263" y="514611"/>
                </a:lnTo>
                <a:lnTo>
                  <a:pt x="23669" y="515302"/>
                </a:lnTo>
                <a:lnTo>
                  <a:pt x="30218" y="518564"/>
                </a:lnTo>
                <a:lnTo>
                  <a:pt x="34909" y="524256"/>
                </a:lnTo>
                <a:lnTo>
                  <a:pt x="66913" y="578808"/>
                </a:lnTo>
                <a:lnTo>
                  <a:pt x="66913" y="647700"/>
                </a:lnTo>
                <a:lnTo>
                  <a:pt x="107493" y="647700"/>
                </a:lnTo>
                <a:lnTo>
                  <a:pt x="85201" y="685800"/>
                </a:lnTo>
                <a:close/>
              </a:path>
              <a:path w="171450" h="685800">
                <a:moveTo>
                  <a:pt x="107493" y="647700"/>
                </a:moveTo>
                <a:lnTo>
                  <a:pt x="105013" y="647700"/>
                </a:lnTo>
                <a:lnTo>
                  <a:pt x="105013" y="576210"/>
                </a:lnTo>
                <a:lnTo>
                  <a:pt x="135493" y="524256"/>
                </a:lnTo>
                <a:lnTo>
                  <a:pt x="140827" y="518564"/>
                </a:lnTo>
                <a:lnTo>
                  <a:pt x="147304" y="515302"/>
                </a:lnTo>
                <a:lnTo>
                  <a:pt x="154352" y="514611"/>
                </a:lnTo>
                <a:lnTo>
                  <a:pt x="161401" y="516636"/>
                </a:lnTo>
                <a:lnTo>
                  <a:pt x="167092" y="521970"/>
                </a:lnTo>
                <a:lnTo>
                  <a:pt x="170354" y="528447"/>
                </a:lnTo>
                <a:lnTo>
                  <a:pt x="171045" y="535495"/>
                </a:lnTo>
                <a:lnTo>
                  <a:pt x="169021" y="542544"/>
                </a:lnTo>
                <a:lnTo>
                  <a:pt x="107493" y="647700"/>
                </a:lnTo>
                <a:close/>
              </a:path>
              <a:path w="171450" h="685800">
                <a:moveTo>
                  <a:pt x="105013" y="638556"/>
                </a:moveTo>
                <a:lnTo>
                  <a:pt x="101965" y="638556"/>
                </a:lnTo>
                <a:lnTo>
                  <a:pt x="85201" y="609981"/>
                </a:lnTo>
                <a:lnTo>
                  <a:pt x="105013" y="576210"/>
                </a:lnTo>
                <a:lnTo>
                  <a:pt x="105013" y="638556"/>
                </a:lnTo>
                <a:close/>
              </a:path>
              <a:path w="171450" h="685800">
                <a:moveTo>
                  <a:pt x="105013" y="647700"/>
                </a:moveTo>
                <a:lnTo>
                  <a:pt x="66913" y="647700"/>
                </a:lnTo>
                <a:lnTo>
                  <a:pt x="66913" y="578808"/>
                </a:lnTo>
                <a:lnTo>
                  <a:pt x="85201" y="609981"/>
                </a:lnTo>
                <a:lnTo>
                  <a:pt x="68437" y="638556"/>
                </a:lnTo>
                <a:lnTo>
                  <a:pt x="105013" y="638556"/>
                </a:lnTo>
                <a:lnTo>
                  <a:pt x="105013" y="647700"/>
                </a:lnTo>
                <a:close/>
              </a:path>
              <a:path w="171450" h="685800">
                <a:moveTo>
                  <a:pt x="101965" y="638556"/>
                </a:moveTo>
                <a:lnTo>
                  <a:pt x="68437" y="638556"/>
                </a:lnTo>
                <a:lnTo>
                  <a:pt x="85201" y="609981"/>
                </a:lnTo>
                <a:lnTo>
                  <a:pt x="101965" y="638556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0178" y="7029418"/>
            <a:ext cx="32131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8404" y="7032418"/>
            <a:ext cx="43008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4725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478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2025" y="7016718"/>
            <a:ext cx="271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5704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648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Lock </a:t>
            </a:r>
            <a:r>
              <a:rPr sz="4400" spc="5" dirty="0">
                <a:solidFill>
                  <a:srgbClr val="000000"/>
                </a:solidFill>
              </a:rPr>
              <a:t>based</a:t>
            </a:r>
            <a:r>
              <a:rPr sz="4400" spc="-10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550178" y="7029418"/>
            <a:ext cx="32131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8404" y="7032418"/>
            <a:ext cx="43008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4725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478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2025" y="7016718"/>
            <a:ext cx="271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5704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6790" cy="354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255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may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be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granted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lock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item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if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requested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lock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compatible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with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locks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already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held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the item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by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other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If a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lock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cannot be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granted</a:t>
            </a:r>
            <a:r>
              <a:rPr sz="2400" spc="-2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requesting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is made to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wait </a:t>
            </a:r>
            <a:r>
              <a:rPr sz="2400" dirty="0">
                <a:latin typeface="Calibri"/>
                <a:cs typeface="Calibri"/>
              </a:rPr>
              <a:t>till all </a:t>
            </a:r>
            <a:r>
              <a:rPr sz="2400" spc="-10" dirty="0">
                <a:latin typeface="Calibri"/>
                <a:cs typeface="Calibri"/>
              </a:rPr>
              <a:t>incompatible locks </a:t>
            </a:r>
            <a:r>
              <a:rPr sz="2400" spc="-5" dirty="0">
                <a:latin typeface="Calibri"/>
                <a:cs typeface="Calibri"/>
              </a:rPr>
              <a:t>held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transactions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5" dirty="0">
                <a:latin typeface="Calibri"/>
                <a:cs typeface="Calibri"/>
              </a:rPr>
              <a:t>been </a:t>
            </a:r>
            <a:r>
              <a:rPr sz="2400" spc="-5" dirty="0">
                <a:latin typeface="Calibri"/>
                <a:cs typeface="Calibri"/>
              </a:rPr>
              <a:t>released. The </a:t>
            </a:r>
            <a:r>
              <a:rPr sz="2400" spc="-10" dirty="0">
                <a:latin typeface="Calibri"/>
                <a:cs typeface="Calibri"/>
              </a:rPr>
              <a:t>lock </a:t>
            </a:r>
            <a:r>
              <a:rPr sz="2400" dirty="0">
                <a:latin typeface="Calibri"/>
                <a:cs typeface="Calibri"/>
              </a:rPr>
              <a:t>is then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granted.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Any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number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transactions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can hold shared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locks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item, but 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any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holds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an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exclusive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item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no other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can hold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any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lock </a:t>
            </a:r>
            <a:r>
              <a:rPr sz="240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648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Lock </a:t>
            </a:r>
            <a:r>
              <a:rPr sz="4400" spc="5" dirty="0">
                <a:solidFill>
                  <a:srgbClr val="000000"/>
                </a:solidFill>
              </a:rPr>
              <a:t>based</a:t>
            </a:r>
            <a:r>
              <a:rPr sz="4400" spc="-10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2667000" y="6405371"/>
            <a:ext cx="5256530" cy="114300"/>
          </a:xfrm>
          <a:custGeom>
            <a:avLst/>
            <a:gdLst/>
            <a:ahLst/>
            <a:cxnLst/>
            <a:rect l="l" t="t" r="r" b="b"/>
            <a:pathLst>
              <a:path w="5256530" h="114300">
                <a:moveTo>
                  <a:pt x="5141976" y="114300"/>
                </a:moveTo>
                <a:lnTo>
                  <a:pt x="5141976" y="0"/>
                </a:lnTo>
                <a:lnTo>
                  <a:pt x="5217173" y="38100"/>
                </a:lnTo>
                <a:lnTo>
                  <a:pt x="5161787" y="38100"/>
                </a:lnTo>
                <a:lnTo>
                  <a:pt x="5161787" y="76200"/>
                </a:lnTo>
                <a:lnTo>
                  <a:pt x="5219206" y="76200"/>
                </a:lnTo>
                <a:lnTo>
                  <a:pt x="5141976" y="114300"/>
                </a:lnTo>
                <a:close/>
              </a:path>
              <a:path w="5256530" h="114300">
                <a:moveTo>
                  <a:pt x="514197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5141976" y="38100"/>
                </a:lnTo>
                <a:lnTo>
                  <a:pt x="5141976" y="76200"/>
                </a:lnTo>
                <a:close/>
              </a:path>
              <a:path w="5256530" h="114300">
                <a:moveTo>
                  <a:pt x="5219206" y="76200"/>
                </a:moveTo>
                <a:lnTo>
                  <a:pt x="5161787" y="76200"/>
                </a:lnTo>
                <a:lnTo>
                  <a:pt x="5161787" y="38100"/>
                </a:lnTo>
                <a:lnTo>
                  <a:pt x="5217173" y="38100"/>
                </a:lnTo>
                <a:lnTo>
                  <a:pt x="5256276" y="57912"/>
                </a:lnTo>
                <a:lnTo>
                  <a:pt x="5219206" y="762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0" y="5757671"/>
            <a:ext cx="2514600" cy="719455"/>
          </a:xfrm>
          <a:custGeom>
            <a:avLst/>
            <a:gdLst/>
            <a:ahLst/>
            <a:cxnLst/>
            <a:rect l="l" t="t" r="r" b="b"/>
            <a:pathLst>
              <a:path w="2514600" h="719454">
                <a:moveTo>
                  <a:pt x="0" y="0"/>
                </a:moveTo>
                <a:lnTo>
                  <a:pt x="2514600" y="0"/>
                </a:lnTo>
                <a:lnTo>
                  <a:pt x="2514600" y="719328"/>
                </a:lnTo>
                <a:lnTo>
                  <a:pt x="0" y="719328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608" y="5745479"/>
            <a:ext cx="2540635" cy="745490"/>
          </a:xfrm>
          <a:custGeom>
            <a:avLst/>
            <a:gdLst/>
            <a:ahLst/>
            <a:cxnLst/>
            <a:rect l="l" t="t" r="r" b="b"/>
            <a:pathLst>
              <a:path w="2540634" h="745489">
                <a:moveTo>
                  <a:pt x="2534411" y="745236"/>
                </a:moveTo>
                <a:lnTo>
                  <a:pt x="6096" y="745236"/>
                </a:lnTo>
                <a:lnTo>
                  <a:pt x="0" y="739140"/>
                </a:lnTo>
                <a:lnTo>
                  <a:pt x="0" y="4572"/>
                </a:lnTo>
                <a:lnTo>
                  <a:pt x="6096" y="0"/>
                </a:lnTo>
                <a:lnTo>
                  <a:pt x="2534411" y="0"/>
                </a:lnTo>
                <a:lnTo>
                  <a:pt x="2540508" y="4572"/>
                </a:lnTo>
                <a:lnTo>
                  <a:pt x="2540508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719328"/>
                </a:lnTo>
                <a:lnTo>
                  <a:pt x="12192" y="719328"/>
                </a:lnTo>
                <a:lnTo>
                  <a:pt x="25908" y="731519"/>
                </a:lnTo>
                <a:lnTo>
                  <a:pt x="2540508" y="731519"/>
                </a:lnTo>
                <a:lnTo>
                  <a:pt x="2540508" y="739140"/>
                </a:lnTo>
                <a:lnTo>
                  <a:pt x="2534411" y="745236"/>
                </a:lnTo>
                <a:close/>
              </a:path>
              <a:path w="2540634" h="745489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2540634" h="745489">
                <a:moveTo>
                  <a:pt x="2514600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2514600" y="12192"/>
                </a:lnTo>
                <a:lnTo>
                  <a:pt x="2514600" y="24384"/>
                </a:lnTo>
                <a:close/>
              </a:path>
              <a:path w="2540634" h="745489">
                <a:moveTo>
                  <a:pt x="2514600" y="731519"/>
                </a:moveTo>
                <a:lnTo>
                  <a:pt x="2514600" y="12192"/>
                </a:lnTo>
                <a:lnTo>
                  <a:pt x="2526792" y="24384"/>
                </a:lnTo>
                <a:lnTo>
                  <a:pt x="2540508" y="24384"/>
                </a:lnTo>
                <a:lnTo>
                  <a:pt x="2540508" y="719328"/>
                </a:lnTo>
                <a:lnTo>
                  <a:pt x="2526792" y="719328"/>
                </a:lnTo>
                <a:lnTo>
                  <a:pt x="2514600" y="731519"/>
                </a:lnTo>
                <a:close/>
              </a:path>
              <a:path w="2540634" h="745489">
                <a:moveTo>
                  <a:pt x="2540508" y="24384"/>
                </a:moveTo>
                <a:lnTo>
                  <a:pt x="2526792" y="24384"/>
                </a:lnTo>
                <a:lnTo>
                  <a:pt x="2514600" y="12192"/>
                </a:lnTo>
                <a:lnTo>
                  <a:pt x="2540508" y="12192"/>
                </a:lnTo>
                <a:lnTo>
                  <a:pt x="2540508" y="24384"/>
                </a:lnTo>
                <a:close/>
              </a:path>
              <a:path w="2540634" h="745489">
                <a:moveTo>
                  <a:pt x="25908" y="731519"/>
                </a:moveTo>
                <a:lnTo>
                  <a:pt x="12192" y="719328"/>
                </a:lnTo>
                <a:lnTo>
                  <a:pt x="25908" y="719328"/>
                </a:lnTo>
                <a:lnTo>
                  <a:pt x="25908" y="731519"/>
                </a:lnTo>
                <a:close/>
              </a:path>
              <a:path w="2540634" h="745489">
                <a:moveTo>
                  <a:pt x="2514600" y="731519"/>
                </a:moveTo>
                <a:lnTo>
                  <a:pt x="25908" y="731519"/>
                </a:lnTo>
                <a:lnTo>
                  <a:pt x="25908" y="719328"/>
                </a:lnTo>
                <a:lnTo>
                  <a:pt x="2514600" y="719328"/>
                </a:lnTo>
                <a:lnTo>
                  <a:pt x="2514600" y="731519"/>
                </a:lnTo>
                <a:close/>
              </a:path>
              <a:path w="2540634" h="745489">
                <a:moveTo>
                  <a:pt x="2540508" y="731519"/>
                </a:moveTo>
                <a:lnTo>
                  <a:pt x="2514600" y="731519"/>
                </a:lnTo>
                <a:lnTo>
                  <a:pt x="2526792" y="719328"/>
                </a:lnTo>
                <a:lnTo>
                  <a:pt x="2540508" y="719328"/>
                </a:lnTo>
                <a:lnTo>
                  <a:pt x="2540508" y="731519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14800" y="5868362"/>
            <a:ext cx="2514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29739" y="5148072"/>
            <a:ext cx="2121535" cy="733425"/>
          </a:xfrm>
          <a:custGeom>
            <a:avLst/>
            <a:gdLst/>
            <a:ahLst/>
            <a:cxnLst/>
            <a:rect l="l" t="t" r="r" b="b"/>
            <a:pathLst>
              <a:path w="2121535" h="733425">
                <a:moveTo>
                  <a:pt x="2115312" y="733044"/>
                </a:moveTo>
                <a:lnTo>
                  <a:pt x="6096" y="733044"/>
                </a:lnTo>
                <a:lnTo>
                  <a:pt x="0" y="726948"/>
                </a:lnTo>
                <a:lnTo>
                  <a:pt x="0" y="4572"/>
                </a:lnTo>
                <a:lnTo>
                  <a:pt x="6096" y="0"/>
                </a:lnTo>
                <a:lnTo>
                  <a:pt x="2115312" y="0"/>
                </a:lnTo>
                <a:lnTo>
                  <a:pt x="2121408" y="4572"/>
                </a:lnTo>
                <a:lnTo>
                  <a:pt x="2121408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707136"/>
                </a:lnTo>
                <a:lnTo>
                  <a:pt x="12192" y="707136"/>
                </a:lnTo>
                <a:lnTo>
                  <a:pt x="25908" y="719328"/>
                </a:lnTo>
                <a:lnTo>
                  <a:pt x="2121408" y="719328"/>
                </a:lnTo>
                <a:lnTo>
                  <a:pt x="2121408" y="726948"/>
                </a:lnTo>
                <a:lnTo>
                  <a:pt x="2115312" y="733044"/>
                </a:lnTo>
                <a:close/>
              </a:path>
              <a:path w="2121535" h="733425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2121535" h="733425">
                <a:moveTo>
                  <a:pt x="2095500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2095500" y="12192"/>
                </a:lnTo>
                <a:lnTo>
                  <a:pt x="2095500" y="24384"/>
                </a:lnTo>
                <a:close/>
              </a:path>
              <a:path w="2121535" h="733425">
                <a:moveTo>
                  <a:pt x="2095500" y="719328"/>
                </a:moveTo>
                <a:lnTo>
                  <a:pt x="2095500" y="12192"/>
                </a:lnTo>
                <a:lnTo>
                  <a:pt x="2107692" y="24384"/>
                </a:lnTo>
                <a:lnTo>
                  <a:pt x="2121408" y="24384"/>
                </a:lnTo>
                <a:lnTo>
                  <a:pt x="2121408" y="707136"/>
                </a:lnTo>
                <a:lnTo>
                  <a:pt x="2107692" y="707136"/>
                </a:lnTo>
                <a:lnTo>
                  <a:pt x="2095500" y="719328"/>
                </a:lnTo>
                <a:close/>
              </a:path>
              <a:path w="2121535" h="733425">
                <a:moveTo>
                  <a:pt x="2121408" y="24384"/>
                </a:moveTo>
                <a:lnTo>
                  <a:pt x="2107692" y="24384"/>
                </a:lnTo>
                <a:lnTo>
                  <a:pt x="2095500" y="12192"/>
                </a:lnTo>
                <a:lnTo>
                  <a:pt x="2121408" y="12192"/>
                </a:lnTo>
                <a:lnTo>
                  <a:pt x="2121408" y="24384"/>
                </a:lnTo>
                <a:close/>
              </a:path>
              <a:path w="2121535" h="733425">
                <a:moveTo>
                  <a:pt x="25908" y="719328"/>
                </a:moveTo>
                <a:lnTo>
                  <a:pt x="12192" y="707136"/>
                </a:lnTo>
                <a:lnTo>
                  <a:pt x="25908" y="707136"/>
                </a:lnTo>
                <a:lnTo>
                  <a:pt x="25908" y="719328"/>
                </a:lnTo>
                <a:close/>
              </a:path>
              <a:path w="2121535" h="733425">
                <a:moveTo>
                  <a:pt x="2095500" y="719328"/>
                </a:moveTo>
                <a:lnTo>
                  <a:pt x="25908" y="719328"/>
                </a:lnTo>
                <a:lnTo>
                  <a:pt x="25908" y="707136"/>
                </a:lnTo>
                <a:lnTo>
                  <a:pt x="2095500" y="707136"/>
                </a:lnTo>
                <a:lnTo>
                  <a:pt x="2095500" y="719328"/>
                </a:lnTo>
                <a:close/>
              </a:path>
              <a:path w="2121535" h="733425">
                <a:moveTo>
                  <a:pt x="2121408" y="719328"/>
                </a:moveTo>
                <a:lnTo>
                  <a:pt x="2095500" y="719328"/>
                </a:lnTo>
                <a:lnTo>
                  <a:pt x="2107692" y="707136"/>
                </a:lnTo>
                <a:lnTo>
                  <a:pt x="2121408" y="707136"/>
                </a:lnTo>
                <a:lnTo>
                  <a:pt x="2121408" y="719328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53275" y="5176506"/>
            <a:ext cx="16713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Lock acquisition  phase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62571" y="5148072"/>
            <a:ext cx="2121535" cy="733425"/>
          </a:xfrm>
          <a:custGeom>
            <a:avLst/>
            <a:gdLst/>
            <a:ahLst/>
            <a:cxnLst/>
            <a:rect l="l" t="t" r="r" b="b"/>
            <a:pathLst>
              <a:path w="2121534" h="733425">
                <a:moveTo>
                  <a:pt x="2115312" y="733044"/>
                </a:moveTo>
                <a:lnTo>
                  <a:pt x="6096" y="733044"/>
                </a:lnTo>
                <a:lnTo>
                  <a:pt x="0" y="726948"/>
                </a:lnTo>
                <a:lnTo>
                  <a:pt x="0" y="4572"/>
                </a:lnTo>
                <a:lnTo>
                  <a:pt x="6096" y="0"/>
                </a:lnTo>
                <a:lnTo>
                  <a:pt x="2115312" y="0"/>
                </a:lnTo>
                <a:lnTo>
                  <a:pt x="2121408" y="4572"/>
                </a:lnTo>
                <a:lnTo>
                  <a:pt x="2121408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707136"/>
                </a:lnTo>
                <a:lnTo>
                  <a:pt x="13716" y="707136"/>
                </a:lnTo>
                <a:lnTo>
                  <a:pt x="25908" y="719328"/>
                </a:lnTo>
                <a:lnTo>
                  <a:pt x="2121408" y="719328"/>
                </a:lnTo>
                <a:lnTo>
                  <a:pt x="2121408" y="726948"/>
                </a:lnTo>
                <a:lnTo>
                  <a:pt x="2115312" y="733044"/>
                </a:lnTo>
                <a:close/>
              </a:path>
              <a:path w="2121534" h="733425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2121534" h="733425">
                <a:moveTo>
                  <a:pt x="2095500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2095500" y="12192"/>
                </a:lnTo>
                <a:lnTo>
                  <a:pt x="2095500" y="24384"/>
                </a:lnTo>
                <a:close/>
              </a:path>
              <a:path w="2121534" h="733425">
                <a:moveTo>
                  <a:pt x="2095500" y="719328"/>
                </a:moveTo>
                <a:lnTo>
                  <a:pt x="2095500" y="12192"/>
                </a:lnTo>
                <a:lnTo>
                  <a:pt x="2109216" y="24384"/>
                </a:lnTo>
                <a:lnTo>
                  <a:pt x="2121408" y="24384"/>
                </a:lnTo>
                <a:lnTo>
                  <a:pt x="2121408" y="707136"/>
                </a:lnTo>
                <a:lnTo>
                  <a:pt x="2109216" y="707136"/>
                </a:lnTo>
                <a:lnTo>
                  <a:pt x="2095500" y="719328"/>
                </a:lnTo>
                <a:close/>
              </a:path>
              <a:path w="2121534" h="733425">
                <a:moveTo>
                  <a:pt x="2121408" y="24384"/>
                </a:moveTo>
                <a:lnTo>
                  <a:pt x="2109216" y="24384"/>
                </a:lnTo>
                <a:lnTo>
                  <a:pt x="2095500" y="12192"/>
                </a:lnTo>
                <a:lnTo>
                  <a:pt x="2121408" y="12192"/>
                </a:lnTo>
                <a:lnTo>
                  <a:pt x="2121408" y="24384"/>
                </a:lnTo>
                <a:close/>
              </a:path>
              <a:path w="2121534" h="733425">
                <a:moveTo>
                  <a:pt x="25908" y="719328"/>
                </a:moveTo>
                <a:lnTo>
                  <a:pt x="13716" y="707136"/>
                </a:lnTo>
                <a:lnTo>
                  <a:pt x="25908" y="707136"/>
                </a:lnTo>
                <a:lnTo>
                  <a:pt x="25908" y="719328"/>
                </a:lnTo>
                <a:close/>
              </a:path>
              <a:path w="2121534" h="733425">
                <a:moveTo>
                  <a:pt x="2095500" y="719328"/>
                </a:moveTo>
                <a:lnTo>
                  <a:pt x="25908" y="719328"/>
                </a:lnTo>
                <a:lnTo>
                  <a:pt x="25908" y="707136"/>
                </a:lnTo>
                <a:lnTo>
                  <a:pt x="2095500" y="707136"/>
                </a:lnTo>
                <a:lnTo>
                  <a:pt x="2095500" y="719328"/>
                </a:lnTo>
                <a:close/>
              </a:path>
              <a:path w="2121534" h="733425">
                <a:moveTo>
                  <a:pt x="2121408" y="719328"/>
                </a:moveTo>
                <a:lnTo>
                  <a:pt x="2095500" y="719328"/>
                </a:lnTo>
                <a:lnTo>
                  <a:pt x="2109216" y="707136"/>
                </a:lnTo>
                <a:lnTo>
                  <a:pt x="2121408" y="707136"/>
                </a:lnTo>
                <a:lnTo>
                  <a:pt x="2121408" y="719328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85107" y="5176506"/>
            <a:ext cx="14763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9895" marR="5080" indent="-41783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Lock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releasing  phase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8288" y="5503164"/>
            <a:ext cx="287020" cy="274320"/>
          </a:xfrm>
          <a:custGeom>
            <a:avLst/>
            <a:gdLst/>
            <a:ahLst/>
            <a:cxnLst/>
            <a:rect l="l" t="t" r="r" b="b"/>
            <a:pathLst>
              <a:path w="287020" h="274320">
                <a:moveTo>
                  <a:pt x="214885" y="226058"/>
                </a:moveTo>
                <a:lnTo>
                  <a:pt x="0" y="21336"/>
                </a:lnTo>
                <a:lnTo>
                  <a:pt x="19812" y="0"/>
                </a:lnTo>
                <a:lnTo>
                  <a:pt x="234951" y="204963"/>
                </a:lnTo>
                <a:lnTo>
                  <a:pt x="214885" y="226058"/>
                </a:lnTo>
                <a:close/>
              </a:path>
              <a:path w="287020" h="274320">
                <a:moveTo>
                  <a:pt x="272950" y="236219"/>
                </a:moveTo>
                <a:lnTo>
                  <a:pt x="225552" y="236219"/>
                </a:lnTo>
                <a:lnTo>
                  <a:pt x="245364" y="214883"/>
                </a:lnTo>
                <a:lnTo>
                  <a:pt x="234951" y="204963"/>
                </a:lnTo>
                <a:lnTo>
                  <a:pt x="254507" y="184404"/>
                </a:lnTo>
                <a:lnTo>
                  <a:pt x="272950" y="236219"/>
                </a:lnTo>
                <a:close/>
              </a:path>
              <a:path w="287020" h="274320">
                <a:moveTo>
                  <a:pt x="225552" y="236219"/>
                </a:moveTo>
                <a:lnTo>
                  <a:pt x="214885" y="226058"/>
                </a:lnTo>
                <a:lnTo>
                  <a:pt x="234951" y="204963"/>
                </a:lnTo>
                <a:lnTo>
                  <a:pt x="245364" y="214883"/>
                </a:lnTo>
                <a:lnTo>
                  <a:pt x="225552" y="236219"/>
                </a:lnTo>
                <a:close/>
              </a:path>
              <a:path w="287020" h="274320">
                <a:moveTo>
                  <a:pt x="286512" y="274319"/>
                </a:moveTo>
                <a:lnTo>
                  <a:pt x="195072" y="246888"/>
                </a:lnTo>
                <a:lnTo>
                  <a:pt x="214885" y="226058"/>
                </a:lnTo>
                <a:lnTo>
                  <a:pt x="225552" y="236219"/>
                </a:lnTo>
                <a:lnTo>
                  <a:pt x="272950" y="236219"/>
                </a:lnTo>
                <a:lnTo>
                  <a:pt x="286512" y="274319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40067" y="5504688"/>
            <a:ext cx="247015" cy="283845"/>
          </a:xfrm>
          <a:custGeom>
            <a:avLst/>
            <a:gdLst/>
            <a:ahLst/>
            <a:cxnLst/>
            <a:rect l="l" t="t" r="r" b="b"/>
            <a:pathLst>
              <a:path w="247015" h="283845">
                <a:moveTo>
                  <a:pt x="67078" y="228548"/>
                </a:moveTo>
                <a:lnTo>
                  <a:pt x="44945" y="209503"/>
                </a:lnTo>
                <a:lnTo>
                  <a:pt x="225552" y="0"/>
                </a:lnTo>
                <a:lnTo>
                  <a:pt x="246888" y="18288"/>
                </a:lnTo>
                <a:lnTo>
                  <a:pt x="67078" y="228548"/>
                </a:lnTo>
                <a:close/>
              </a:path>
              <a:path w="247015" h="283845">
                <a:moveTo>
                  <a:pt x="0" y="283464"/>
                </a:moveTo>
                <a:lnTo>
                  <a:pt x="22859" y="190500"/>
                </a:lnTo>
                <a:lnTo>
                  <a:pt x="44945" y="209503"/>
                </a:lnTo>
                <a:lnTo>
                  <a:pt x="35052" y="220980"/>
                </a:lnTo>
                <a:lnTo>
                  <a:pt x="57912" y="239268"/>
                </a:lnTo>
                <a:lnTo>
                  <a:pt x="79536" y="239268"/>
                </a:lnTo>
                <a:lnTo>
                  <a:pt x="88392" y="246888"/>
                </a:lnTo>
                <a:lnTo>
                  <a:pt x="0" y="283464"/>
                </a:lnTo>
                <a:close/>
              </a:path>
              <a:path w="247015" h="283845">
                <a:moveTo>
                  <a:pt x="57912" y="239268"/>
                </a:moveTo>
                <a:lnTo>
                  <a:pt x="35052" y="220980"/>
                </a:lnTo>
                <a:lnTo>
                  <a:pt x="44945" y="209503"/>
                </a:lnTo>
                <a:lnTo>
                  <a:pt x="67078" y="228548"/>
                </a:lnTo>
                <a:lnTo>
                  <a:pt x="57912" y="239268"/>
                </a:lnTo>
                <a:close/>
              </a:path>
              <a:path w="247015" h="283845">
                <a:moveTo>
                  <a:pt x="79536" y="239268"/>
                </a:moveTo>
                <a:lnTo>
                  <a:pt x="57912" y="239268"/>
                </a:lnTo>
                <a:lnTo>
                  <a:pt x="67078" y="228548"/>
                </a:lnTo>
                <a:lnTo>
                  <a:pt x="79536" y="239268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10227" y="5500116"/>
            <a:ext cx="2543810" cy="259079"/>
          </a:xfrm>
          <a:custGeom>
            <a:avLst/>
            <a:gdLst/>
            <a:ahLst/>
            <a:cxnLst/>
            <a:rect l="l" t="t" r="r" b="b"/>
            <a:pathLst>
              <a:path w="2543809" h="259079">
                <a:moveTo>
                  <a:pt x="1272235" y="133502"/>
                </a:moveTo>
                <a:lnTo>
                  <a:pt x="1271016" y="131064"/>
                </a:lnTo>
                <a:lnTo>
                  <a:pt x="1267967" y="118872"/>
                </a:lnTo>
                <a:lnTo>
                  <a:pt x="1266444" y="111252"/>
                </a:lnTo>
                <a:lnTo>
                  <a:pt x="1263396" y="103632"/>
                </a:lnTo>
                <a:lnTo>
                  <a:pt x="1263396" y="94488"/>
                </a:lnTo>
                <a:lnTo>
                  <a:pt x="1260348" y="73152"/>
                </a:lnTo>
                <a:lnTo>
                  <a:pt x="1260246" y="60960"/>
                </a:lnTo>
                <a:lnTo>
                  <a:pt x="1258734" y="38100"/>
                </a:lnTo>
                <a:lnTo>
                  <a:pt x="1257300" y="13716"/>
                </a:lnTo>
                <a:lnTo>
                  <a:pt x="1258824" y="6096"/>
                </a:lnTo>
                <a:lnTo>
                  <a:pt x="1264920" y="0"/>
                </a:lnTo>
                <a:lnTo>
                  <a:pt x="1280159" y="0"/>
                </a:lnTo>
                <a:lnTo>
                  <a:pt x="1286255" y="6096"/>
                </a:lnTo>
                <a:lnTo>
                  <a:pt x="1286255" y="39624"/>
                </a:lnTo>
                <a:lnTo>
                  <a:pt x="1284833" y="60960"/>
                </a:lnTo>
                <a:lnTo>
                  <a:pt x="1284732" y="74676"/>
                </a:lnTo>
                <a:lnTo>
                  <a:pt x="1283208" y="83820"/>
                </a:lnTo>
                <a:lnTo>
                  <a:pt x="1281684" y="94488"/>
                </a:lnTo>
                <a:lnTo>
                  <a:pt x="1280159" y="103632"/>
                </a:lnTo>
                <a:lnTo>
                  <a:pt x="1275588" y="126492"/>
                </a:lnTo>
                <a:lnTo>
                  <a:pt x="1272540" y="132588"/>
                </a:lnTo>
                <a:lnTo>
                  <a:pt x="1272235" y="133502"/>
                </a:lnTo>
                <a:close/>
              </a:path>
              <a:path w="2543809" h="259079">
                <a:moveTo>
                  <a:pt x="1245108" y="124968"/>
                </a:moveTo>
                <a:lnTo>
                  <a:pt x="1246632" y="121920"/>
                </a:lnTo>
                <a:lnTo>
                  <a:pt x="1248155" y="117348"/>
                </a:lnTo>
                <a:lnTo>
                  <a:pt x="1251204" y="105156"/>
                </a:lnTo>
                <a:lnTo>
                  <a:pt x="1252728" y="97536"/>
                </a:lnTo>
                <a:lnTo>
                  <a:pt x="1252728" y="89916"/>
                </a:lnTo>
                <a:lnTo>
                  <a:pt x="1255775" y="71628"/>
                </a:lnTo>
                <a:lnTo>
                  <a:pt x="1255775" y="60960"/>
                </a:lnTo>
                <a:lnTo>
                  <a:pt x="1257198" y="39624"/>
                </a:lnTo>
                <a:lnTo>
                  <a:pt x="1257300" y="13716"/>
                </a:lnTo>
                <a:lnTo>
                  <a:pt x="1258824" y="39624"/>
                </a:lnTo>
                <a:lnTo>
                  <a:pt x="1260246" y="60960"/>
                </a:lnTo>
                <a:lnTo>
                  <a:pt x="1260348" y="73152"/>
                </a:lnTo>
                <a:lnTo>
                  <a:pt x="1263396" y="94488"/>
                </a:lnTo>
                <a:lnTo>
                  <a:pt x="1263396" y="103632"/>
                </a:lnTo>
                <a:lnTo>
                  <a:pt x="1266444" y="111252"/>
                </a:lnTo>
                <a:lnTo>
                  <a:pt x="1267967" y="118872"/>
                </a:lnTo>
                <a:lnTo>
                  <a:pt x="1268730" y="121920"/>
                </a:lnTo>
                <a:lnTo>
                  <a:pt x="1249680" y="121920"/>
                </a:lnTo>
                <a:lnTo>
                  <a:pt x="1247394" y="123444"/>
                </a:lnTo>
                <a:lnTo>
                  <a:pt x="1246632" y="123444"/>
                </a:lnTo>
                <a:lnTo>
                  <a:pt x="1245108" y="124968"/>
                </a:lnTo>
                <a:close/>
              </a:path>
              <a:path w="2543809" h="259079">
                <a:moveTo>
                  <a:pt x="2503424" y="150876"/>
                </a:moveTo>
                <a:lnTo>
                  <a:pt x="1287780" y="150876"/>
                </a:lnTo>
                <a:lnTo>
                  <a:pt x="1286255" y="149352"/>
                </a:lnTo>
                <a:lnTo>
                  <a:pt x="1284732" y="149352"/>
                </a:lnTo>
                <a:lnTo>
                  <a:pt x="1281684" y="146304"/>
                </a:lnTo>
                <a:lnTo>
                  <a:pt x="1278636" y="144780"/>
                </a:lnTo>
                <a:lnTo>
                  <a:pt x="1278636" y="143256"/>
                </a:lnTo>
                <a:lnTo>
                  <a:pt x="1277112" y="143256"/>
                </a:lnTo>
                <a:lnTo>
                  <a:pt x="1277112" y="141732"/>
                </a:lnTo>
                <a:lnTo>
                  <a:pt x="1274063" y="138684"/>
                </a:lnTo>
                <a:lnTo>
                  <a:pt x="1274063" y="137160"/>
                </a:lnTo>
                <a:lnTo>
                  <a:pt x="1272235" y="133502"/>
                </a:lnTo>
                <a:lnTo>
                  <a:pt x="1272540" y="132588"/>
                </a:lnTo>
                <a:lnTo>
                  <a:pt x="1275588" y="126492"/>
                </a:lnTo>
                <a:lnTo>
                  <a:pt x="1280159" y="103632"/>
                </a:lnTo>
                <a:lnTo>
                  <a:pt x="1281684" y="94488"/>
                </a:lnTo>
                <a:lnTo>
                  <a:pt x="1283208" y="83820"/>
                </a:lnTo>
                <a:lnTo>
                  <a:pt x="1284732" y="74676"/>
                </a:lnTo>
                <a:lnTo>
                  <a:pt x="1284833" y="60960"/>
                </a:lnTo>
                <a:lnTo>
                  <a:pt x="1286255" y="39624"/>
                </a:lnTo>
                <a:lnTo>
                  <a:pt x="1286255" y="38100"/>
                </a:lnTo>
                <a:lnTo>
                  <a:pt x="1287780" y="60960"/>
                </a:lnTo>
                <a:lnTo>
                  <a:pt x="1289304" y="71628"/>
                </a:lnTo>
                <a:lnTo>
                  <a:pt x="1289304" y="80772"/>
                </a:lnTo>
                <a:lnTo>
                  <a:pt x="1292351" y="99060"/>
                </a:lnTo>
                <a:lnTo>
                  <a:pt x="1293876" y="106680"/>
                </a:lnTo>
                <a:lnTo>
                  <a:pt x="1295400" y="112776"/>
                </a:lnTo>
                <a:lnTo>
                  <a:pt x="1298448" y="121920"/>
                </a:lnTo>
                <a:lnTo>
                  <a:pt x="1292351" y="121920"/>
                </a:lnTo>
                <a:lnTo>
                  <a:pt x="1296924" y="123444"/>
                </a:lnTo>
                <a:lnTo>
                  <a:pt x="1297686" y="123444"/>
                </a:lnTo>
                <a:lnTo>
                  <a:pt x="1298829" y="124206"/>
                </a:lnTo>
                <a:lnTo>
                  <a:pt x="1299972" y="126492"/>
                </a:lnTo>
                <a:lnTo>
                  <a:pt x="2520696" y="126492"/>
                </a:lnTo>
                <a:lnTo>
                  <a:pt x="2523743" y="129540"/>
                </a:lnTo>
                <a:lnTo>
                  <a:pt x="2525268" y="129540"/>
                </a:lnTo>
                <a:lnTo>
                  <a:pt x="2525268" y="131064"/>
                </a:lnTo>
                <a:lnTo>
                  <a:pt x="2526792" y="134112"/>
                </a:lnTo>
                <a:lnTo>
                  <a:pt x="2528316" y="135636"/>
                </a:lnTo>
                <a:lnTo>
                  <a:pt x="2529840" y="140208"/>
                </a:lnTo>
                <a:lnTo>
                  <a:pt x="2532888" y="146304"/>
                </a:lnTo>
                <a:lnTo>
                  <a:pt x="2500884" y="146304"/>
                </a:lnTo>
                <a:lnTo>
                  <a:pt x="2502408" y="147828"/>
                </a:lnTo>
                <a:lnTo>
                  <a:pt x="2503424" y="150876"/>
                </a:lnTo>
                <a:close/>
              </a:path>
              <a:path w="2543809" h="259079">
                <a:moveTo>
                  <a:pt x="1245108" y="124968"/>
                </a:moveTo>
                <a:lnTo>
                  <a:pt x="27432" y="124968"/>
                </a:lnTo>
                <a:lnTo>
                  <a:pt x="28956" y="123444"/>
                </a:lnTo>
                <a:lnTo>
                  <a:pt x="30480" y="123444"/>
                </a:lnTo>
                <a:lnTo>
                  <a:pt x="32004" y="121920"/>
                </a:lnTo>
                <a:lnTo>
                  <a:pt x="1246632" y="121920"/>
                </a:lnTo>
                <a:lnTo>
                  <a:pt x="1245108" y="124968"/>
                </a:lnTo>
                <a:close/>
              </a:path>
              <a:path w="2543809" h="259079">
                <a:moveTo>
                  <a:pt x="1269873" y="126492"/>
                </a:moveTo>
                <a:lnTo>
                  <a:pt x="1243584" y="126492"/>
                </a:lnTo>
                <a:lnTo>
                  <a:pt x="1245108" y="124968"/>
                </a:lnTo>
                <a:lnTo>
                  <a:pt x="1249680" y="121920"/>
                </a:lnTo>
                <a:lnTo>
                  <a:pt x="1248155" y="123444"/>
                </a:lnTo>
                <a:lnTo>
                  <a:pt x="1269111" y="123444"/>
                </a:lnTo>
                <a:lnTo>
                  <a:pt x="1269873" y="126492"/>
                </a:lnTo>
                <a:close/>
              </a:path>
              <a:path w="2543809" h="259079">
                <a:moveTo>
                  <a:pt x="1248155" y="123444"/>
                </a:moveTo>
                <a:lnTo>
                  <a:pt x="1249680" y="121920"/>
                </a:lnTo>
                <a:lnTo>
                  <a:pt x="1251204" y="121920"/>
                </a:lnTo>
                <a:lnTo>
                  <a:pt x="1248155" y="123444"/>
                </a:lnTo>
                <a:close/>
              </a:path>
              <a:path w="2543809" h="259079">
                <a:moveTo>
                  <a:pt x="1269111" y="123444"/>
                </a:moveTo>
                <a:lnTo>
                  <a:pt x="1248155" y="123444"/>
                </a:lnTo>
                <a:lnTo>
                  <a:pt x="1251204" y="121920"/>
                </a:lnTo>
                <a:lnTo>
                  <a:pt x="1268730" y="121920"/>
                </a:lnTo>
                <a:lnTo>
                  <a:pt x="1269111" y="123444"/>
                </a:lnTo>
                <a:close/>
              </a:path>
              <a:path w="2543809" h="259079">
                <a:moveTo>
                  <a:pt x="1296924" y="123444"/>
                </a:moveTo>
                <a:lnTo>
                  <a:pt x="1292351" y="121920"/>
                </a:lnTo>
                <a:lnTo>
                  <a:pt x="1295400" y="121920"/>
                </a:lnTo>
                <a:lnTo>
                  <a:pt x="1296924" y="123444"/>
                </a:lnTo>
                <a:close/>
              </a:path>
              <a:path w="2543809" h="259079">
                <a:moveTo>
                  <a:pt x="1297686" y="123444"/>
                </a:moveTo>
                <a:lnTo>
                  <a:pt x="1296924" y="123444"/>
                </a:lnTo>
                <a:lnTo>
                  <a:pt x="1295400" y="121920"/>
                </a:lnTo>
                <a:lnTo>
                  <a:pt x="1297686" y="123444"/>
                </a:lnTo>
                <a:close/>
              </a:path>
              <a:path w="2543809" h="259079">
                <a:moveTo>
                  <a:pt x="1298829" y="124206"/>
                </a:moveTo>
                <a:lnTo>
                  <a:pt x="1295400" y="121920"/>
                </a:lnTo>
                <a:lnTo>
                  <a:pt x="1298448" y="121920"/>
                </a:lnTo>
                <a:lnTo>
                  <a:pt x="1299210" y="123444"/>
                </a:lnTo>
                <a:lnTo>
                  <a:pt x="1298448" y="123444"/>
                </a:lnTo>
                <a:lnTo>
                  <a:pt x="1298829" y="124206"/>
                </a:lnTo>
                <a:close/>
              </a:path>
              <a:path w="2543809" h="259079">
                <a:moveTo>
                  <a:pt x="2517648" y="124968"/>
                </a:moveTo>
                <a:lnTo>
                  <a:pt x="1299971" y="124968"/>
                </a:lnTo>
                <a:lnTo>
                  <a:pt x="1298448" y="121920"/>
                </a:lnTo>
                <a:lnTo>
                  <a:pt x="2511552" y="121920"/>
                </a:lnTo>
                <a:lnTo>
                  <a:pt x="2513076" y="123444"/>
                </a:lnTo>
                <a:lnTo>
                  <a:pt x="2516124" y="123444"/>
                </a:lnTo>
                <a:lnTo>
                  <a:pt x="2517648" y="124968"/>
                </a:lnTo>
                <a:close/>
              </a:path>
              <a:path w="2543809" h="259079">
                <a:moveTo>
                  <a:pt x="1245108" y="124968"/>
                </a:moveTo>
                <a:lnTo>
                  <a:pt x="1246632" y="123444"/>
                </a:lnTo>
                <a:lnTo>
                  <a:pt x="1247394" y="123444"/>
                </a:lnTo>
                <a:lnTo>
                  <a:pt x="1245108" y="124968"/>
                </a:lnTo>
                <a:close/>
              </a:path>
              <a:path w="2543809" h="259079">
                <a:moveTo>
                  <a:pt x="1299972" y="124968"/>
                </a:moveTo>
                <a:lnTo>
                  <a:pt x="1298829" y="124206"/>
                </a:lnTo>
                <a:lnTo>
                  <a:pt x="1298448" y="123444"/>
                </a:lnTo>
                <a:lnTo>
                  <a:pt x="1299972" y="124968"/>
                </a:lnTo>
                <a:close/>
              </a:path>
              <a:path w="2543809" h="259079">
                <a:moveTo>
                  <a:pt x="1299972" y="124968"/>
                </a:moveTo>
                <a:lnTo>
                  <a:pt x="1298448" y="123444"/>
                </a:lnTo>
                <a:lnTo>
                  <a:pt x="1299210" y="123444"/>
                </a:lnTo>
                <a:lnTo>
                  <a:pt x="1299972" y="124968"/>
                </a:lnTo>
                <a:close/>
              </a:path>
              <a:path w="2543809" h="259079">
                <a:moveTo>
                  <a:pt x="2520696" y="126492"/>
                </a:moveTo>
                <a:lnTo>
                  <a:pt x="1299972" y="126492"/>
                </a:lnTo>
                <a:lnTo>
                  <a:pt x="1298829" y="124206"/>
                </a:lnTo>
                <a:lnTo>
                  <a:pt x="1299972" y="124968"/>
                </a:lnTo>
                <a:lnTo>
                  <a:pt x="2519172" y="124968"/>
                </a:lnTo>
                <a:lnTo>
                  <a:pt x="2520696" y="126492"/>
                </a:lnTo>
                <a:close/>
              </a:path>
              <a:path w="2543809" h="259079">
                <a:moveTo>
                  <a:pt x="28956" y="259080"/>
                </a:moveTo>
                <a:lnTo>
                  <a:pt x="0" y="259080"/>
                </a:lnTo>
                <a:lnTo>
                  <a:pt x="2952" y="211836"/>
                </a:lnTo>
                <a:lnTo>
                  <a:pt x="3048" y="199644"/>
                </a:lnTo>
                <a:lnTo>
                  <a:pt x="4572" y="188976"/>
                </a:lnTo>
                <a:lnTo>
                  <a:pt x="6096" y="179832"/>
                </a:lnTo>
                <a:lnTo>
                  <a:pt x="6096" y="170688"/>
                </a:lnTo>
                <a:lnTo>
                  <a:pt x="9144" y="161544"/>
                </a:lnTo>
                <a:lnTo>
                  <a:pt x="10668" y="153924"/>
                </a:lnTo>
                <a:lnTo>
                  <a:pt x="13716" y="141732"/>
                </a:lnTo>
                <a:lnTo>
                  <a:pt x="16764" y="135636"/>
                </a:lnTo>
                <a:lnTo>
                  <a:pt x="16764" y="134112"/>
                </a:lnTo>
                <a:lnTo>
                  <a:pt x="19812" y="131064"/>
                </a:lnTo>
                <a:lnTo>
                  <a:pt x="19812" y="129540"/>
                </a:lnTo>
                <a:lnTo>
                  <a:pt x="21336" y="129540"/>
                </a:lnTo>
                <a:lnTo>
                  <a:pt x="21336" y="128016"/>
                </a:lnTo>
                <a:lnTo>
                  <a:pt x="24384" y="126492"/>
                </a:lnTo>
                <a:lnTo>
                  <a:pt x="25908" y="124968"/>
                </a:lnTo>
                <a:lnTo>
                  <a:pt x="1245108" y="124968"/>
                </a:lnTo>
                <a:lnTo>
                  <a:pt x="1243584" y="126492"/>
                </a:lnTo>
                <a:lnTo>
                  <a:pt x="1269873" y="126492"/>
                </a:lnTo>
                <a:lnTo>
                  <a:pt x="1271016" y="131064"/>
                </a:lnTo>
                <a:lnTo>
                  <a:pt x="1272235" y="133502"/>
                </a:lnTo>
                <a:lnTo>
                  <a:pt x="1271016" y="137160"/>
                </a:lnTo>
                <a:lnTo>
                  <a:pt x="1271016" y="138684"/>
                </a:lnTo>
                <a:lnTo>
                  <a:pt x="1269492" y="138684"/>
                </a:lnTo>
                <a:lnTo>
                  <a:pt x="1267967" y="141732"/>
                </a:lnTo>
                <a:lnTo>
                  <a:pt x="1267967" y="143256"/>
                </a:lnTo>
                <a:lnTo>
                  <a:pt x="1266444" y="143256"/>
                </a:lnTo>
                <a:lnTo>
                  <a:pt x="1263396" y="146304"/>
                </a:lnTo>
                <a:lnTo>
                  <a:pt x="42672" y="146304"/>
                </a:lnTo>
                <a:lnTo>
                  <a:pt x="41529" y="148590"/>
                </a:lnTo>
                <a:lnTo>
                  <a:pt x="38100" y="150876"/>
                </a:lnTo>
                <a:lnTo>
                  <a:pt x="41148" y="150876"/>
                </a:lnTo>
                <a:lnTo>
                  <a:pt x="38100" y="160020"/>
                </a:lnTo>
                <a:lnTo>
                  <a:pt x="33528" y="182880"/>
                </a:lnTo>
                <a:lnTo>
                  <a:pt x="32004" y="192024"/>
                </a:lnTo>
                <a:lnTo>
                  <a:pt x="32004" y="202692"/>
                </a:lnTo>
                <a:lnTo>
                  <a:pt x="30480" y="211836"/>
                </a:lnTo>
                <a:lnTo>
                  <a:pt x="29057" y="233172"/>
                </a:lnTo>
                <a:lnTo>
                  <a:pt x="28956" y="259080"/>
                </a:lnTo>
                <a:close/>
              </a:path>
              <a:path w="2543809" h="259079">
                <a:moveTo>
                  <a:pt x="41529" y="148590"/>
                </a:moveTo>
                <a:lnTo>
                  <a:pt x="42672" y="146304"/>
                </a:lnTo>
                <a:lnTo>
                  <a:pt x="1263396" y="146304"/>
                </a:lnTo>
                <a:lnTo>
                  <a:pt x="1261872" y="147828"/>
                </a:lnTo>
                <a:lnTo>
                  <a:pt x="42671" y="147828"/>
                </a:lnTo>
                <a:lnTo>
                  <a:pt x="41529" y="148590"/>
                </a:lnTo>
                <a:close/>
              </a:path>
              <a:path w="2543809" h="259079">
                <a:moveTo>
                  <a:pt x="2533802" y="150876"/>
                </a:moveTo>
                <a:lnTo>
                  <a:pt x="2506980" y="150876"/>
                </a:lnTo>
                <a:lnTo>
                  <a:pt x="2502408" y="147828"/>
                </a:lnTo>
                <a:lnTo>
                  <a:pt x="2500884" y="146304"/>
                </a:lnTo>
                <a:lnTo>
                  <a:pt x="2532888" y="146304"/>
                </a:lnTo>
                <a:lnTo>
                  <a:pt x="2533802" y="150876"/>
                </a:lnTo>
                <a:close/>
              </a:path>
              <a:path w="2543809" h="259079">
                <a:moveTo>
                  <a:pt x="41148" y="149352"/>
                </a:moveTo>
                <a:lnTo>
                  <a:pt x="41529" y="148590"/>
                </a:lnTo>
                <a:lnTo>
                  <a:pt x="42672" y="147828"/>
                </a:lnTo>
                <a:lnTo>
                  <a:pt x="41148" y="149352"/>
                </a:lnTo>
                <a:close/>
              </a:path>
              <a:path w="2543809" h="259079">
                <a:moveTo>
                  <a:pt x="41910" y="149352"/>
                </a:moveTo>
                <a:lnTo>
                  <a:pt x="41148" y="149352"/>
                </a:lnTo>
                <a:lnTo>
                  <a:pt x="42672" y="147828"/>
                </a:lnTo>
                <a:lnTo>
                  <a:pt x="41910" y="149352"/>
                </a:lnTo>
                <a:close/>
              </a:path>
              <a:path w="2543809" h="259079">
                <a:moveTo>
                  <a:pt x="1255775" y="150876"/>
                </a:moveTo>
                <a:lnTo>
                  <a:pt x="41148" y="150876"/>
                </a:lnTo>
                <a:lnTo>
                  <a:pt x="42672" y="147828"/>
                </a:lnTo>
                <a:lnTo>
                  <a:pt x="1261872" y="147828"/>
                </a:lnTo>
                <a:lnTo>
                  <a:pt x="1260348" y="149352"/>
                </a:lnTo>
                <a:lnTo>
                  <a:pt x="1258824" y="149352"/>
                </a:lnTo>
                <a:lnTo>
                  <a:pt x="1255775" y="150876"/>
                </a:lnTo>
                <a:close/>
              </a:path>
              <a:path w="2543809" h="259079">
                <a:moveTo>
                  <a:pt x="2543556" y="259080"/>
                </a:moveTo>
                <a:lnTo>
                  <a:pt x="2514600" y="259080"/>
                </a:lnTo>
                <a:lnTo>
                  <a:pt x="2514491" y="233172"/>
                </a:lnTo>
                <a:lnTo>
                  <a:pt x="2513076" y="213360"/>
                </a:lnTo>
                <a:lnTo>
                  <a:pt x="2513076" y="202692"/>
                </a:lnTo>
                <a:lnTo>
                  <a:pt x="2511552" y="192024"/>
                </a:lnTo>
                <a:lnTo>
                  <a:pt x="2510027" y="182880"/>
                </a:lnTo>
                <a:lnTo>
                  <a:pt x="2510027" y="175260"/>
                </a:lnTo>
                <a:lnTo>
                  <a:pt x="2508503" y="167640"/>
                </a:lnTo>
                <a:lnTo>
                  <a:pt x="2505456" y="155448"/>
                </a:lnTo>
                <a:lnTo>
                  <a:pt x="2503932" y="152400"/>
                </a:lnTo>
                <a:lnTo>
                  <a:pt x="2502408" y="147828"/>
                </a:lnTo>
                <a:lnTo>
                  <a:pt x="2503932" y="149352"/>
                </a:lnTo>
                <a:lnTo>
                  <a:pt x="2504694" y="149352"/>
                </a:lnTo>
                <a:lnTo>
                  <a:pt x="2506980" y="150876"/>
                </a:lnTo>
                <a:lnTo>
                  <a:pt x="2533802" y="150876"/>
                </a:lnTo>
                <a:lnTo>
                  <a:pt x="2535935" y="161544"/>
                </a:lnTo>
                <a:lnTo>
                  <a:pt x="2537460" y="170688"/>
                </a:lnTo>
                <a:lnTo>
                  <a:pt x="2538984" y="178308"/>
                </a:lnTo>
                <a:lnTo>
                  <a:pt x="2542032" y="199644"/>
                </a:lnTo>
                <a:lnTo>
                  <a:pt x="2542133" y="211836"/>
                </a:lnTo>
                <a:lnTo>
                  <a:pt x="2543556" y="233172"/>
                </a:lnTo>
                <a:lnTo>
                  <a:pt x="2543556" y="259080"/>
                </a:lnTo>
                <a:close/>
              </a:path>
              <a:path w="2543809" h="259079">
                <a:moveTo>
                  <a:pt x="2504694" y="149352"/>
                </a:moveTo>
                <a:lnTo>
                  <a:pt x="2503932" y="149352"/>
                </a:lnTo>
                <a:lnTo>
                  <a:pt x="2502408" y="147828"/>
                </a:lnTo>
                <a:lnTo>
                  <a:pt x="2504694" y="149352"/>
                </a:lnTo>
                <a:close/>
              </a:path>
              <a:path w="2543809" h="259079">
                <a:moveTo>
                  <a:pt x="41148" y="150876"/>
                </a:moveTo>
                <a:lnTo>
                  <a:pt x="38100" y="150876"/>
                </a:lnTo>
                <a:lnTo>
                  <a:pt x="41529" y="148590"/>
                </a:lnTo>
                <a:lnTo>
                  <a:pt x="41148" y="149352"/>
                </a:lnTo>
                <a:lnTo>
                  <a:pt x="41910" y="149352"/>
                </a:lnTo>
                <a:lnTo>
                  <a:pt x="41148" y="150876"/>
                </a:lnTo>
                <a:close/>
              </a:path>
            </a:pathLst>
          </a:custGeom>
          <a:solidFill>
            <a:srgbClr val="8064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5967" y="4751832"/>
            <a:ext cx="2120265" cy="733425"/>
          </a:xfrm>
          <a:custGeom>
            <a:avLst/>
            <a:gdLst/>
            <a:ahLst/>
            <a:cxnLst/>
            <a:rect l="l" t="t" r="r" b="b"/>
            <a:pathLst>
              <a:path w="2120265" h="733425">
                <a:moveTo>
                  <a:pt x="2115312" y="733043"/>
                </a:moveTo>
                <a:lnTo>
                  <a:pt x="4572" y="733043"/>
                </a:lnTo>
                <a:lnTo>
                  <a:pt x="0" y="728472"/>
                </a:lnTo>
                <a:lnTo>
                  <a:pt x="0" y="6096"/>
                </a:lnTo>
                <a:lnTo>
                  <a:pt x="4572" y="0"/>
                </a:lnTo>
                <a:lnTo>
                  <a:pt x="2115312" y="0"/>
                </a:lnTo>
                <a:lnTo>
                  <a:pt x="2119884" y="6096"/>
                </a:lnTo>
                <a:lnTo>
                  <a:pt x="2119884" y="13716"/>
                </a:lnTo>
                <a:lnTo>
                  <a:pt x="24384" y="13716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708660"/>
                </a:lnTo>
                <a:lnTo>
                  <a:pt x="12192" y="708660"/>
                </a:lnTo>
                <a:lnTo>
                  <a:pt x="24384" y="720852"/>
                </a:lnTo>
                <a:lnTo>
                  <a:pt x="2119884" y="720852"/>
                </a:lnTo>
                <a:lnTo>
                  <a:pt x="2119884" y="728472"/>
                </a:lnTo>
                <a:lnTo>
                  <a:pt x="2115312" y="733043"/>
                </a:lnTo>
                <a:close/>
              </a:path>
              <a:path w="2120265" h="733425">
                <a:moveTo>
                  <a:pt x="24384" y="25908"/>
                </a:moveTo>
                <a:lnTo>
                  <a:pt x="12192" y="25908"/>
                </a:lnTo>
                <a:lnTo>
                  <a:pt x="24384" y="13716"/>
                </a:lnTo>
                <a:lnTo>
                  <a:pt x="24384" y="25908"/>
                </a:lnTo>
                <a:close/>
              </a:path>
              <a:path w="2120265" h="733425">
                <a:moveTo>
                  <a:pt x="2095500" y="25908"/>
                </a:moveTo>
                <a:lnTo>
                  <a:pt x="24384" y="25908"/>
                </a:lnTo>
                <a:lnTo>
                  <a:pt x="24384" y="13716"/>
                </a:lnTo>
                <a:lnTo>
                  <a:pt x="2095500" y="13716"/>
                </a:lnTo>
                <a:lnTo>
                  <a:pt x="2095500" y="25908"/>
                </a:lnTo>
                <a:close/>
              </a:path>
              <a:path w="2120265" h="733425">
                <a:moveTo>
                  <a:pt x="2095500" y="720852"/>
                </a:moveTo>
                <a:lnTo>
                  <a:pt x="2095500" y="13716"/>
                </a:lnTo>
                <a:lnTo>
                  <a:pt x="2107692" y="25908"/>
                </a:lnTo>
                <a:lnTo>
                  <a:pt x="2119884" y="25908"/>
                </a:lnTo>
                <a:lnTo>
                  <a:pt x="2119884" y="708660"/>
                </a:lnTo>
                <a:lnTo>
                  <a:pt x="2107692" y="708660"/>
                </a:lnTo>
                <a:lnTo>
                  <a:pt x="2095500" y="720852"/>
                </a:lnTo>
                <a:close/>
              </a:path>
              <a:path w="2120265" h="733425">
                <a:moveTo>
                  <a:pt x="2119884" y="25908"/>
                </a:moveTo>
                <a:lnTo>
                  <a:pt x="2107692" y="25908"/>
                </a:lnTo>
                <a:lnTo>
                  <a:pt x="2095500" y="13716"/>
                </a:lnTo>
                <a:lnTo>
                  <a:pt x="2119884" y="13716"/>
                </a:lnTo>
                <a:lnTo>
                  <a:pt x="2119884" y="25908"/>
                </a:lnTo>
                <a:close/>
              </a:path>
              <a:path w="2120265" h="733425">
                <a:moveTo>
                  <a:pt x="24384" y="720852"/>
                </a:moveTo>
                <a:lnTo>
                  <a:pt x="12192" y="708660"/>
                </a:lnTo>
                <a:lnTo>
                  <a:pt x="24384" y="708660"/>
                </a:lnTo>
                <a:lnTo>
                  <a:pt x="24384" y="720852"/>
                </a:lnTo>
                <a:close/>
              </a:path>
              <a:path w="2120265" h="733425">
                <a:moveTo>
                  <a:pt x="2095500" y="720852"/>
                </a:moveTo>
                <a:lnTo>
                  <a:pt x="24384" y="720852"/>
                </a:lnTo>
                <a:lnTo>
                  <a:pt x="24384" y="708660"/>
                </a:lnTo>
                <a:lnTo>
                  <a:pt x="2095500" y="708660"/>
                </a:lnTo>
                <a:lnTo>
                  <a:pt x="2095500" y="720852"/>
                </a:lnTo>
                <a:close/>
              </a:path>
              <a:path w="2120265" h="733425">
                <a:moveTo>
                  <a:pt x="2119884" y="720852"/>
                </a:moveTo>
                <a:lnTo>
                  <a:pt x="2095500" y="720852"/>
                </a:lnTo>
                <a:lnTo>
                  <a:pt x="2107692" y="708660"/>
                </a:lnTo>
                <a:lnTo>
                  <a:pt x="2119884" y="708660"/>
                </a:lnTo>
                <a:lnTo>
                  <a:pt x="2119884" y="72085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6378" y="1460992"/>
            <a:ext cx="8607425" cy="365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715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1016635" algn="l"/>
                <a:tab pos="2049780" algn="l"/>
                <a:tab pos="3250565" algn="l"/>
                <a:tab pos="4281170" algn="l"/>
                <a:tab pos="5838825" algn="l"/>
                <a:tab pos="7204075" algn="l"/>
                <a:tab pos="8106409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is	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u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	i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  </a:t>
            </a:r>
            <a:r>
              <a:rPr sz="2400" spc="-5" dirty="0">
                <a:latin typeface="Calibri"/>
                <a:cs typeface="Calibri"/>
              </a:rPr>
              <a:t>three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parts:</a:t>
            </a:r>
            <a:endParaRPr sz="2400">
              <a:latin typeface="Calibri"/>
              <a:cs typeface="Calibri"/>
            </a:endParaRPr>
          </a:p>
          <a:p>
            <a:pPr marL="870585" marR="6985" lvl="1" indent="-457200" algn="just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871855" algn="l"/>
              </a:tabLst>
            </a:pPr>
            <a:r>
              <a:rPr sz="2000" spc="-5" dirty="0">
                <a:latin typeface="Calibri"/>
                <a:cs typeface="Calibri"/>
              </a:rPr>
              <a:t>When transaction </a:t>
            </a:r>
            <a:r>
              <a:rPr sz="2000" spc="-10" dirty="0">
                <a:latin typeface="Calibri"/>
                <a:cs typeface="Calibri"/>
              </a:rPr>
              <a:t>starts executing,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create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list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data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items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on which 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they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need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locks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requests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system for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all the locks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it</a:t>
            </a:r>
            <a:r>
              <a:rPr sz="2000" b="1" spc="-5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needs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927735" lvl="1" indent="-458470" algn="just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928369" algn="l"/>
              </a:tabLst>
            </a:pP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acquires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all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locks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no </a:t>
            </a:r>
            <a:r>
              <a:rPr sz="2000" spc="-5" dirty="0">
                <a:latin typeface="Calibri"/>
                <a:cs typeface="Calibri"/>
              </a:rPr>
              <a:t>other </a:t>
            </a:r>
            <a:r>
              <a:rPr sz="2000" dirty="0">
                <a:latin typeface="Calibri"/>
                <a:cs typeface="Calibri"/>
              </a:rPr>
              <a:t>lock is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required.</a:t>
            </a:r>
            <a:endParaRPr sz="20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</a:pP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Transaction keeps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executing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its</a:t>
            </a:r>
            <a:r>
              <a:rPr sz="2000" b="1" spc="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operation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927100" marR="6985" lvl="1" indent="-457200" algn="just">
              <a:lnSpc>
                <a:spcPct val="100000"/>
              </a:lnSpc>
              <a:spcBef>
                <a:spcPts val="900"/>
              </a:spcBef>
              <a:buAutoNum type="arabicPeriod" startAt="3"/>
              <a:tabLst>
                <a:tab pos="928369" algn="l"/>
              </a:tabLst>
            </a:pPr>
            <a:r>
              <a:rPr sz="2000" dirty="0">
                <a:latin typeface="Calibri"/>
                <a:cs typeface="Calibri"/>
              </a:rPr>
              <a:t>As soon as 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releases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its first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lock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third </a:t>
            </a:r>
            <a:r>
              <a:rPr sz="2000" spc="-5" dirty="0">
                <a:latin typeface="Calibri"/>
                <a:cs typeface="Calibri"/>
              </a:rPr>
              <a:t>phase </a:t>
            </a:r>
            <a:r>
              <a:rPr sz="2000" spc="-10" dirty="0">
                <a:latin typeface="Calibri"/>
                <a:cs typeface="Calibri"/>
              </a:rPr>
              <a:t>starts. </a:t>
            </a:r>
            <a:r>
              <a:rPr sz="2000" spc="-5" dirty="0">
                <a:latin typeface="Calibri"/>
                <a:cs typeface="Calibri"/>
              </a:rPr>
              <a:t>In 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phase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cannot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demand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for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any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lock </a:t>
            </a:r>
            <a:r>
              <a:rPr sz="2000" spc="-5" dirty="0">
                <a:latin typeface="Calibri"/>
                <a:cs typeface="Calibri"/>
              </a:rPr>
              <a:t>but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only releases 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acquired</a:t>
            </a:r>
            <a:r>
              <a:rPr sz="2000" b="1" spc="-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locks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688975" algn="ctr">
              <a:lnSpc>
                <a:spcPct val="100000"/>
              </a:lnSpc>
              <a:spcBef>
                <a:spcPts val="855"/>
              </a:spcBef>
            </a:pPr>
            <a:r>
              <a:rPr sz="2000" spc="-20" dirty="0">
                <a:latin typeface="Calibri"/>
                <a:cs typeface="Calibri"/>
              </a:rPr>
              <a:t>Transaction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7940" y="6569092"/>
            <a:ext cx="6019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47214" y="6569092"/>
            <a:ext cx="5365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5916" y="6579780"/>
            <a:ext cx="3918585" cy="69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2005"/>
              </a:lnSpc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begin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9489" y="5085042"/>
            <a:ext cx="1032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3487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>
                <a:solidFill>
                  <a:srgbClr val="000000"/>
                </a:solidFill>
              </a:rPr>
              <a:t>Two </a:t>
            </a:r>
            <a:r>
              <a:rPr sz="4400" dirty="0">
                <a:solidFill>
                  <a:srgbClr val="000000"/>
                </a:solidFill>
              </a:rPr>
              <a:t>phase </a:t>
            </a:r>
            <a:r>
              <a:rPr sz="4400" spc="-5" dirty="0">
                <a:solidFill>
                  <a:srgbClr val="000000"/>
                </a:solidFill>
              </a:rPr>
              <a:t>locking</a:t>
            </a:r>
            <a:r>
              <a:rPr sz="4400" spc="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2667000" y="6364223"/>
            <a:ext cx="5256530" cy="114300"/>
          </a:xfrm>
          <a:custGeom>
            <a:avLst/>
            <a:gdLst/>
            <a:ahLst/>
            <a:cxnLst/>
            <a:rect l="l" t="t" r="r" b="b"/>
            <a:pathLst>
              <a:path w="5256530" h="114300">
                <a:moveTo>
                  <a:pt x="5141976" y="114300"/>
                </a:moveTo>
                <a:lnTo>
                  <a:pt x="5141976" y="0"/>
                </a:lnTo>
                <a:lnTo>
                  <a:pt x="5219206" y="38100"/>
                </a:lnTo>
                <a:lnTo>
                  <a:pt x="5161787" y="38100"/>
                </a:lnTo>
                <a:lnTo>
                  <a:pt x="5161787" y="76200"/>
                </a:lnTo>
                <a:lnTo>
                  <a:pt x="5217173" y="76200"/>
                </a:lnTo>
                <a:lnTo>
                  <a:pt x="5141976" y="114300"/>
                </a:lnTo>
                <a:close/>
              </a:path>
              <a:path w="5256530" h="114300">
                <a:moveTo>
                  <a:pt x="514197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5141976" y="38100"/>
                </a:lnTo>
                <a:lnTo>
                  <a:pt x="5141976" y="76200"/>
                </a:lnTo>
                <a:close/>
              </a:path>
              <a:path w="5256530" h="114300">
                <a:moveTo>
                  <a:pt x="5217173" y="76200"/>
                </a:moveTo>
                <a:lnTo>
                  <a:pt x="5161787" y="76200"/>
                </a:lnTo>
                <a:lnTo>
                  <a:pt x="5161787" y="38100"/>
                </a:lnTo>
                <a:lnTo>
                  <a:pt x="5219206" y="38100"/>
                </a:lnTo>
                <a:lnTo>
                  <a:pt x="5256276" y="56388"/>
                </a:lnTo>
                <a:lnTo>
                  <a:pt x="5217173" y="762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0" y="5715000"/>
            <a:ext cx="2514600" cy="721360"/>
          </a:xfrm>
          <a:custGeom>
            <a:avLst/>
            <a:gdLst/>
            <a:ahLst/>
            <a:cxnLst/>
            <a:rect l="l" t="t" r="r" b="b"/>
            <a:pathLst>
              <a:path w="2514600" h="721360">
                <a:moveTo>
                  <a:pt x="0" y="0"/>
                </a:moveTo>
                <a:lnTo>
                  <a:pt x="2514600" y="0"/>
                </a:lnTo>
                <a:lnTo>
                  <a:pt x="2514600" y="720851"/>
                </a:lnTo>
                <a:lnTo>
                  <a:pt x="0" y="720851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608" y="5702808"/>
            <a:ext cx="2540635" cy="745490"/>
          </a:xfrm>
          <a:custGeom>
            <a:avLst/>
            <a:gdLst/>
            <a:ahLst/>
            <a:cxnLst/>
            <a:rect l="l" t="t" r="r" b="b"/>
            <a:pathLst>
              <a:path w="2540634" h="745489">
                <a:moveTo>
                  <a:pt x="2534411" y="745236"/>
                </a:moveTo>
                <a:lnTo>
                  <a:pt x="6096" y="745236"/>
                </a:lnTo>
                <a:lnTo>
                  <a:pt x="0" y="740664"/>
                </a:lnTo>
                <a:lnTo>
                  <a:pt x="0" y="6096"/>
                </a:lnTo>
                <a:lnTo>
                  <a:pt x="6096" y="0"/>
                </a:lnTo>
                <a:lnTo>
                  <a:pt x="2534411" y="0"/>
                </a:lnTo>
                <a:lnTo>
                  <a:pt x="2540508" y="6096"/>
                </a:lnTo>
                <a:lnTo>
                  <a:pt x="2540508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720852"/>
                </a:lnTo>
                <a:lnTo>
                  <a:pt x="12192" y="720852"/>
                </a:lnTo>
                <a:lnTo>
                  <a:pt x="25908" y="733044"/>
                </a:lnTo>
                <a:lnTo>
                  <a:pt x="2540508" y="733044"/>
                </a:lnTo>
                <a:lnTo>
                  <a:pt x="2540508" y="740664"/>
                </a:lnTo>
                <a:lnTo>
                  <a:pt x="2534411" y="745236"/>
                </a:lnTo>
                <a:close/>
              </a:path>
              <a:path w="2540634" h="745489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2540634" h="745489">
                <a:moveTo>
                  <a:pt x="2514600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2514600" y="12192"/>
                </a:lnTo>
                <a:lnTo>
                  <a:pt x="2514600" y="25908"/>
                </a:lnTo>
                <a:close/>
              </a:path>
              <a:path w="2540634" h="745489">
                <a:moveTo>
                  <a:pt x="2514600" y="733044"/>
                </a:moveTo>
                <a:lnTo>
                  <a:pt x="2514600" y="12192"/>
                </a:lnTo>
                <a:lnTo>
                  <a:pt x="2526792" y="25908"/>
                </a:lnTo>
                <a:lnTo>
                  <a:pt x="2540508" y="25908"/>
                </a:lnTo>
                <a:lnTo>
                  <a:pt x="2540508" y="720852"/>
                </a:lnTo>
                <a:lnTo>
                  <a:pt x="2526792" y="720852"/>
                </a:lnTo>
                <a:lnTo>
                  <a:pt x="2514600" y="733044"/>
                </a:lnTo>
                <a:close/>
              </a:path>
              <a:path w="2540634" h="745489">
                <a:moveTo>
                  <a:pt x="2540508" y="25908"/>
                </a:moveTo>
                <a:lnTo>
                  <a:pt x="2526792" y="25908"/>
                </a:lnTo>
                <a:lnTo>
                  <a:pt x="2514600" y="12192"/>
                </a:lnTo>
                <a:lnTo>
                  <a:pt x="2540508" y="12192"/>
                </a:lnTo>
                <a:lnTo>
                  <a:pt x="2540508" y="25908"/>
                </a:lnTo>
                <a:close/>
              </a:path>
              <a:path w="2540634" h="745489">
                <a:moveTo>
                  <a:pt x="25908" y="733044"/>
                </a:moveTo>
                <a:lnTo>
                  <a:pt x="12192" y="720852"/>
                </a:lnTo>
                <a:lnTo>
                  <a:pt x="25908" y="720852"/>
                </a:lnTo>
                <a:lnTo>
                  <a:pt x="25908" y="733044"/>
                </a:lnTo>
                <a:close/>
              </a:path>
              <a:path w="2540634" h="745489">
                <a:moveTo>
                  <a:pt x="2514600" y="733044"/>
                </a:moveTo>
                <a:lnTo>
                  <a:pt x="25908" y="733044"/>
                </a:lnTo>
                <a:lnTo>
                  <a:pt x="25908" y="720852"/>
                </a:lnTo>
                <a:lnTo>
                  <a:pt x="2514600" y="720852"/>
                </a:lnTo>
                <a:lnTo>
                  <a:pt x="2514600" y="733044"/>
                </a:lnTo>
                <a:close/>
              </a:path>
              <a:path w="2540634" h="745489">
                <a:moveTo>
                  <a:pt x="2540508" y="733044"/>
                </a:moveTo>
                <a:lnTo>
                  <a:pt x="2514600" y="733044"/>
                </a:lnTo>
                <a:lnTo>
                  <a:pt x="2526792" y="720852"/>
                </a:lnTo>
                <a:lnTo>
                  <a:pt x="2540508" y="720852"/>
                </a:lnTo>
                <a:lnTo>
                  <a:pt x="2540508" y="733044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5141976"/>
            <a:ext cx="2121535" cy="426720"/>
          </a:xfrm>
          <a:custGeom>
            <a:avLst/>
            <a:gdLst/>
            <a:ahLst/>
            <a:cxnLst/>
            <a:rect l="l" t="t" r="r" b="b"/>
            <a:pathLst>
              <a:path w="2121535" h="426720">
                <a:moveTo>
                  <a:pt x="2115312" y="426720"/>
                </a:moveTo>
                <a:lnTo>
                  <a:pt x="6096" y="426720"/>
                </a:lnTo>
                <a:lnTo>
                  <a:pt x="0" y="420624"/>
                </a:lnTo>
                <a:lnTo>
                  <a:pt x="0" y="6096"/>
                </a:lnTo>
                <a:lnTo>
                  <a:pt x="6096" y="0"/>
                </a:lnTo>
                <a:lnTo>
                  <a:pt x="2115312" y="0"/>
                </a:lnTo>
                <a:lnTo>
                  <a:pt x="2121408" y="6096"/>
                </a:lnTo>
                <a:lnTo>
                  <a:pt x="2121408" y="13716"/>
                </a:lnTo>
                <a:lnTo>
                  <a:pt x="25908" y="13716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400812"/>
                </a:lnTo>
                <a:lnTo>
                  <a:pt x="12192" y="400812"/>
                </a:lnTo>
                <a:lnTo>
                  <a:pt x="25908" y="413003"/>
                </a:lnTo>
                <a:lnTo>
                  <a:pt x="2121408" y="413003"/>
                </a:lnTo>
                <a:lnTo>
                  <a:pt x="2121408" y="420624"/>
                </a:lnTo>
                <a:lnTo>
                  <a:pt x="2115312" y="426720"/>
                </a:lnTo>
                <a:close/>
              </a:path>
              <a:path w="2121535" h="426720">
                <a:moveTo>
                  <a:pt x="25908" y="25908"/>
                </a:moveTo>
                <a:lnTo>
                  <a:pt x="12192" y="25908"/>
                </a:lnTo>
                <a:lnTo>
                  <a:pt x="25908" y="13716"/>
                </a:lnTo>
                <a:lnTo>
                  <a:pt x="25908" y="25908"/>
                </a:lnTo>
                <a:close/>
              </a:path>
              <a:path w="2121535" h="426720">
                <a:moveTo>
                  <a:pt x="2095500" y="25908"/>
                </a:moveTo>
                <a:lnTo>
                  <a:pt x="25908" y="25908"/>
                </a:lnTo>
                <a:lnTo>
                  <a:pt x="25908" y="13716"/>
                </a:lnTo>
                <a:lnTo>
                  <a:pt x="2095500" y="13716"/>
                </a:lnTo>
                <a:lnTo>
                  <a:pt x="2095500" y="25908"/>
                </a:lnTo>
                <a:close/>
              </a:path>
              <a:path w="2121535" h="426720">
                <a:moveTo>
                  <a:pt x="2095500" y="413003"/>
                </a:moveTo>
                <a:lnTo>
                  <a:pt x="2095500" y="13716"/>
                </a:lnTo>
                <a:lnTo>
                  <a:pt x="2107692" y="25908"/>
                </a:lnTo>
                <a:lnTo>
                  <a:pt x="2121408" y="25908"/>
                </a:lnTo>
                <a:lnTo>
                  <a:pt x="2121408" y="400812"/>
                </a:lnTo>
                <a:lnTo>
                  <a:pt x="2107692" y="400812"/>
                </a:lnTo>
                <a:lnTo>
                  <a:pt x="2095500" y="413003"/>
                </a:lnTo>
                <a:close/>
              </a:path>
              <a:path w="2121535" h="426720">
                <a:moveTo>
                  <a:pt x="2121408" y="25908"/>
                </a:moveTo>
                <a:lnTo>
                  <a:pt x="2107692" y="25908"/>
                </a:lnTo>
                <a:lnTo>
                  <a:pt x="2095500" y="13716"/>
                </a:lnTo>
                <a:lnTo>
                  <a:pt x="2121408" y="13716"/>
                </a:lnTo>
                <a:lnTo>
                  <a:pt x="2121408" y="25908"/>
                </a:lnTo>
                <a:close/>
              </a:path>
              <a:path w="2121535" h="426720">
                <a:moveTo>
                  <a:pt x="25908" y="413003"/>
                </a:moveTo>
                <a:lnTo>
                  <a:pt x="12192" y="400812"/>
                </a:lnTo>
                <a:lnTo>
                  <a:pt x="25908" y="400812"/>
                </a:lnTo>
                <a:lnTo>
                  <a:pt x="25908" y="413003"/>
                </a:lnTo>
                <a:close/>
              </a:path>
              <a:path w="2121535" h="426720">
                <a:moveTo>
                  <a:pt x="2095500" y="413003"/>
                </a:moveTo>
                <a:lnTo>
                  <a:pt x="25908" y="413003"/>
                </a:lnTo>
                <a:lnTo>
                  <a:pt x="25908" y="400812"/>
                </a:lnTo>
                <a:lnTo>
                  <a:pt x="2095500" y="400812"/>
                </a:lnTo>
                <a:lnTo>
                  <a:pt x="2095500" y="413003"/>
                </a:lnTo>
                <a:close/>
              </a:path>
              <a:path w="2121535" h="426720">
                <a:moveTo>
                  <a:pt x="2121408" y="413003"/>
                </a:moveTo>
                <a:lnTo>
                  <a:pt x="2095500" y="413003"/>
                </a:lnTo>
                <a:lnTo>
                  <a:pt x="2107692" y="400812"/>
                </a:lnTo>
                <a:lnTo>
                  <a:pt x="2121408" y="400812"/>
                </a:lnTo>
                <a:lnTo>
                  <a:pt x="2121408" y="413003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82967" y="5141976"/>
            <a:ext cx="2121535" cy="426720"/>
          </a:xfrm>
          <a:custGeom>
            <a:avLst/>
            <a:gdLst/>
            <a:ahLst/>
            <a:cxnLst/>
            <a:rect l="l" t="t" r="r" b="b"/>
            <a:pathLst>
              <a:path w="2121534" h="426720">
                <a:moveTo>
                  <a:pt x="2115312" y="426720"/>
                </a:moveTo>
                <a:lnTo>
                  <a:pt x="6096" y="426720"/>
                </a:lnTo>
                <a:lnTo>
                  <a:pt x="0" y="420624"/>
                </a:lnTo>
                <a:lnTo>
                  <a:pt x="0" y="6096"/>
                </a:lnTo>
                <a:lnTo>
                  <a:pt x="6096" y="0"/>
                </a:lnTo>
                <a:lnTo>
                  <a:pt x="2115312" y="0"/>
                </a:lnTo>
                <a:lnTo>
                  <a:pt x="2121408" y="6096"/>
                </a:lnTo>
                <a:lnTo>
                  <a:pt x="2121408" y="13716"/>
                </a:lnTo>
                <a:lnTo>
                  <a:pt x="25908" y="13716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400812"/>
                </a:lnTo>
                <a:lnTo>
                  <a:pt x="12192" y="400812"/>
                </a:lnTo>
                <a:lnTo>
                  <a:pt x="25908" y="413003"/>
                </a:lnTo>
                <a:lnTo>
                  <a:pt x="2121408" y="413003"/>
                </a:lnTo>
                <a:lnTo>
                  <a:pt x="2121408" y="420624"/>
                </a:lnTo>
                <a:lnTo>
                  <a:pt x="2115312" y="426720"/>
                </a:lnTo>
                <a:close/>
              </a:path>
              <a:path w="2121534" h="426720">
                <a:moveTo>
                  <a:pt x="25908" y="25908"/>
                </a:moveTo>
                <a:lnTo>
                  <a:pt x="12192" y="25908"/>
                </a:lnTo>
                <a:lnTo>
                  <a:pt x="25908" y="13716"/>
                </a:lnTo>
                <a:lnTo>
                  <a:pt x="25908" y="25908"/>
                </a:lnTo>
                <a:close/>
              </a:path>
              <a:path w="2121534" h="426720">
                <a:moveTo>
                  <a:pt x="2095500" y="25908"/>
                </a:moveTo>
                <a:lnTo>
                  <a:pt x="25908" y="25908"/>
                </a:lnTo>
                <a:lnTo>
                  <a:pt x="25908" y="13716"/>
                </a:lnTo>
                <a:lnTo>
                  <a:pt x="2095500" y="13716"/>
                </a:lnTo>
                <a:lnTo>
                  <a:pt x="2095500" y="25908"/>
                </a:lnTo>
                <a:close/>
              </a:path>
              <a:path w="2121534" h="426720">
                <a:moveTo>
                  <a:pt x="2095500" y="413003"/>
                </a:moveTo>
                <a:lnTo>
                  <a:pt x="2095500" y="13716"/>
                </a:lnTo>
                <a:lnTo>
                  <a:pt x="2107692" y="25908"/>
                </a:lnTo>
                <a:lnTo>
                  <a:pt x="2121408" y="25908"/>
                </a:lnTo>
                <a:lnTo>
                  <a:pt x="2121408" y="400812"/>
                </a:lnTo>
                <a:lnTo>
                  <a:pt x="2107692" y="400812"/>
                </a:lnTo>
                <a:lnTo>
                  <a:pt x="2095500" y="413003"/>
                </a:lnTo>
                <a:close/>
              </a:path>
              <a:path w="2121534" h="426720">
                <a:moveTo>
                  <a:pt x="2121408" y="25908"/>
                </a:moveTo>
                <a:lnTo>
                  <a:pt x="2107692" y="25908"/>
                </a:lnTo>
                <a:lnTo>
                  <a:pt x="2095500" y="13716"/>
                </a:lnTo>
                <a:lnTo>
                  <a:pt x="2121408" y="13716"/>
                </a:lnTo>
                <a:lnTo>
                  <a:pt x="2121408" y="25908"/>
                </a:lnTo>
                <a:close/>
              </a:path>
              <a:path w="2121534" h="426720">
                <a:moveTo>
                  <a:pt x="25908" y="413003"/>
                </a:moveTo>
                <a:lnTo>
                  <a:pt x="12192" y="400812"/>
                </a:lnTo>
                <a:lnTo>
                  <a:pt x="25908" y="400812"/>
                </a:lnTo>
                <a:lnTo>
                  <a:pt x="25908" y="413003"/>
                </a:lnTo>
                <a:close/>
              </a:path>
              <a:path w="2121534" h="426720">
                <a:moveTo>
                  <a:pt x="2095500" y="413003"/>
                </a:moveTo>
                <a:lnTo>
                  <a:pt x="25908" y="413003"/>
                </a:lnTo>
                <a:lnTo>
                  <a:pt x="25908" y="400812"/>
                </a:lnTo>
                <a:lnTo>
                  <a:pt x="2095500" y="400812"/>
                </a:lnTo>
                <a:lnTo>
                  <a:pt x="2095500" y="413003"/>
                </a:lnTo>
                <a:close/>
              </a:path>
              <a:path w="2121534" h="426720">
                <a:moveTo>
                  <a:pt x="2121408" y="413003"/>
                </a:moveTo>
                <a:lnTo>
                  <a:pt x="2095500" y="413003"/>
                </a:lnTo>
                <a:lnTo>
                  <a:pt x="2107692" y="400812"/>
                </a:lnTo>
                <a:lnTo>
                  <a:pt x="2121408" y="400812"/>
                </a:lnTo>
                <a:lnTo>
                  <a:pt x="2121408" y="413003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6378" y="1346632"/>
            <a:ext cx="8606790" cy="49307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protocol works in </a:t>
            </a:r>
            <a:r>
              <a:rPr sz="2400" spc="-5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phases,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Growing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Phase</a:t>
            </a:r>
            <a:endParaRPr sz="24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phase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obtains locks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5" dirty="0">
                <a:latin typeface="Calibri"/>
                <a:cs typeface="Calibri"/>
              </a:rPr>
              <a:t>but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can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not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release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any</a:t>
            </a:r>
            <a:r>
              <a:rPr sz="2000" b="1" spc="-4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lock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000" dirty="0">
                <a:latin typeface="Calibri"/>
                <a:cs typeface="Calibri"/>
              </a:rPr>
              <a:t>When a </a:t>
            </a:r>
            <a:r>
              <a:rPr sz="2000" spc="-5" dirty="0">
                <a:latin typeface="Calibri"/>
                <a:cs typeface="Calibri"/>
              </a:rPr>
              <a:t>transaction </a:t>
            </a:r>
            <a:r>
              <a:rPr sz="2000" spc="-20" dirty="0">
                <a:latin typeface="Calibri"/>
                <a:cs typeface="Calibri"/>
              </a:rPr>
              <a:t>takes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final </a:t>
            </a:r>
            <a:r>
              <a:rPr sz="2000" dirty="0">
                <a:latin typeface="Calibri"/>
                <a:cs typeface="Calibri"/>
              </a:rPr>
              <a:t>lock is </a:t>
            </a:r>
            <a:r>
              <a:rPr sz="2000" spc="-5" dirty="0">
                <a:latin typeface="Calibri"/>
                <a:cs typeface="Calibri"/>
              </a:rPr>
              <a:t>called </a:t>
            </a:r>
            <a:r>
              <a:rPr sz="2000" dirty="0">
                <a:latin typeface="Calibri"/>
                <a:cs typeface="Calibri"/>
              </a:rPr>
              <a:t>lock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point.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Shrinking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Phase</a:t>
            </a:r>
            <a:endParaRPr sz="24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phase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can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release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locks</a:t>
            </a:r>
            <a:r>
              <a:rPr sz="2000" spc="-5" dirty="0">
                <a:latin typeface="Calibri"/>
                <a:cs typeface="Calibri"/>
              </a:rPr>
              <a:t>, but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can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not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obtain any</a:t>
            </a:r>
            <a:r>
              <a:rPr sz="2000" b="1" spc="5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lock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870585" marR="5080" lvl="1" indent="-4572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000" spc="-5" dirty="0">
                <a:latin typeface="Calibri"/>
                <a:cs typeface="Calibri"/>
              </a:rPr>
              <a:t>The transaction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enters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shrinking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phase as soon as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it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releases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first 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lock </a:t>
            </a:r>
            <a:r>
              <a:rPr sz="2000" spc="-10" dirty="0">
                <a:latin typeface="Calibri"/>
                <a:cs typeface="Calibri"/>
              </a:rPr>
              <a:t>after crossing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Lock</a:t>
            </a:r>
            <a:r>
              <a:rPr sz="2000" spc="-10" dirty="0">
                <a:latin typeface="Calibri"/>
                <a:cs typeface="Calibri"/>
              </a:rPr>
              <a:t> Point.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1290955">
              <a:lnSpc>
                <a:spcPct val="100000"/>
              </a:lnSpc>
              <a:tabLst>
                <a:tab pos="6498590" algn="l"/>
              </a:tabLst>
            </a:pPr>
            <a:r>
              <a:rPr sz="2000" spc="-10" dirty="0">
                <a:latin typeface="Calibri"/>
                <a:cs typeface="Calibri"/>
              </a:rPr>
              <a:t>Growing</a:t>
            </a:r>
            <a:r>
              <a:rPr sz="2000" spc="-5" dirty="0">
                <a:latin typeface="Calibri"/>
                <a:cs typeface="Calibri"/>
              </a:rPr>
              <a:t> phase	</a:t>
            </a:r>
            <a:r>
              <a:rPr sz="2000" dirty="0">
                <a:latin typeface="Calibri"/>
                <a:cs typeface="Calibri"/>
              </a:rPr>
              <a:t>Shrinking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phase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683260" algn="ctr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26764" y="5346192"/>
            <a:ext cx="288290" cy="368935"/>
          </a:xfrm>
          <a:custGeom>
            <a:avLst/>
            <a:gdLst/>
            <a:ahLst/>
            <a:cxnLst/>
            <a:rect l="l" t="t" r="r" b="b"/>
            <a:pathLst>
              <a:path w="288289" h="368935">
                <a:moveTo>
                  <a:pt x="224752" y="310613"/>
                </a:moveTo>
                <a:lnTo>
                  <a:pt x="0" y="18288"/>
                </a:lnTo>
                <a:lnTo>
                  <a:pt x="22860" y="0"/>
                </a:lnTo>
                <a:lnTo>
                  <a:pt x="247206" y="293262"/>
                </a:lnTo>
                <a:lnTo>
                  <a:pt x="224752" y="310613"/>
                </a:lnTo>
                <a:close/>
              </a:path>
              <a:path w="288289" h="368935">
                <a:moveTo>
                  <a:pt x="278742" y="321563"/>
                </a:moveTo>
                <a:lnTo>
                  <a:pt x="233172" y="321563"/>
                </a:lnTo>
                <a:lnTo>
                  <a:pt x="256032" y="304800"/>
                </a:lnTo>
                <a:lnTo>
                  <a:pt x="247206" y="293262"/>
                </a:lnTo>
                <a:lnTo>
                  <a:pt x="269748" y="275843"/>
                </a:lnTo>
                <a:lnTo>
                  <a:pt x="278742" y="321563"/>
                </a:lnTo>
                <a:close/>
              </a:path>
              <a:path w="288289" h="368935">
                <a:moveTo>
                  <a:pt x="233172" y="321563"/>
                </a:moveTo>
                <a:lnTo>
                  <a:pt x="224752" y="310613"/>
                </a:lnTo>
                <a:lnTo>
                  <a:pt x="247206" y="293262"/>
                </a:lnTo>
                <a:lnTo>
                  <a:pt x="256032" y="304800"/>
                </a:lnTo>
                <a:lnTo>
                  <a:pt x="233172" y="321563"/>
                </a:lnTo>
                <a:close/>
              </a:path>
              <a:path w="288289" h="368935">
                <a:moveTo>
                  <a:pt x="288036" y="368808"/>
                </a:moveTo>
                <a:lnTo>
                  <a:pt x="202691" y="327660"/>
                </a:lnTo>
                <a:lnTo>
                  <a:pt x="224752" y="310613"/>
                </a:lnTo>
                <a:lnTo>
                  <a:pt x="233172" y="321563"/>
                </a:lnTo>
                <a:lnTo>
                  <a:pt x="278742" y="321563"/>
                </a:lnTo>
                <a:lnTo>
                  <a:pt x="288036" y="368808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9400" y="5344667"/>
            <a:ext cx="376555" cy="370840"/>
          </a:xfrm>
          <a:custGeom>
            <a:avLst/>
            <a:gdLst/>
            <a:ahLst/>
            <a:cxnLst/>
            <a:rect l="l" t="t" r="r" b="b"/>
            <a:pathLst>
              <a:path w="376554" h="370839">
                <a:moveTo>
                  <a:pt x="71224" y="320642"/>
                </a:moveTo>
                <a:lnTo>
                  <a:pt x="51640" y="300555"/>
                </a:lnTo>
                <a:lnTo>
                  <a:pt x="356616" y="0"/>
                </a:lnTo>
                <a:lnTo>
                  <a:pt x="376428" y="21336"/>
                </a:lnTo>
                <a:lnTo>
                  <a:pt x="71224" y="320642"/>
                </a:lnTo>
                <a:close/>
              </a:path>
              <a:path w="376554" h="370839">
                <a:moveTo>
                  <a:pt x="0" y="370332"/>
                </a:moveTo>
                <a:lnTo>
                  <a:pt x="32003" y="280416"/>
                </a:lnTo>
                <a:lnTo>
                  <a:pt x="51640" y="300555"/>
                </a:lnTo>
                <a:lnTo>
                  <a:pt x="41148" y="310895"/>
                </a:lnTo>
                <a:lnTo>
                  <a:pt x="60959" y="330708"/>
                </a:lnTo>
                <a:lnTo>
                  <a:pt x="81038" y="330708"/>
                </a:lnTo>
                <a:lnTo>
                  <a:pt x="91439" y="341376"/>
                </a:lnTo>
                <a:lnTo>
                  <a:pt x="0" y="370332"/>
                </a:lnTo>
                <a:close/>
              </a:path>
              <a:path w="376554" h="370839">
                <a:moveTo>
                  <a:pt x="60959" y="330708"/>
                </a:moveTo>
                <a:lnTo>
                  <a:pt x="41148" y="310895"/>
                </a:lnTo>
                <a:lnTo>
                  <a:pt x="51640" y="300555"/>
                </a:lnTo>
                <a:lnTo>
                  <a:pt x="71224" y="320642"/>
                </a:lnTo>
                <a:lnTo>
                  <a:pt x="60959" y="330708"/>
                </a:lnTo>
                <a:close/>
              </a:path>
              <a:path w="376554" h="370839">
                <a:moveTo>
                  <a:pt x="81038" y="330708"/>
                </a:moveTo>
                <a:lnTo>
                  <a:pt x="60959" y="330708"/>
                </a:lnTo>
                <a:lnTo>
                  <a:pt x="71224" y="320642"/>
                </a:lnTo>
                <a:lnTo>
                  <a:pt x="81038" y="330708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7940" y="6569092"/>
            <a:ext cx="6019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47214" y="6569092"/>
            <a:ext cx="5365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16" y="6579780"/>
            <a:ext cx="3918585" cy="69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2005"/>
              </a:lnSpc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begin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76244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Strict </a:t>
            </a:r>
            <a:r>
              <a:rPr sz="4400" spc="-20" dirty="0">
                <a:solidFill>
                  <a:srgbClr val="000000"/>
                </a:solidFill>
              </a:rPr>
              <a:t>two </a:t>
            </a:r>
            <a:r>
              <a:rPr sz="4400" dirty="0">
                <a:solidFill>
                  <a:srgbClr val="000000"/>
                </a:solidFill>
              </a:rPr>
              <a:t>phase </a:t>
            </a:r>
            <a:r>
              <a:rPr sz="4400" spc="-5" dirty="0">
                <a:solidFill>
                  <a:srgbClr val="000000"/>
                </a:solidFill>
              </a:rPr>
              <a:t>locking</a:t>
            </a:r>
            <a:r>
              <a:rPr sz="4400" spc="-5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6155" cy="244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715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 this </a:t>
            </a:r>
            <a:r>
              <a:rPr sz="2400" spc="-20" dirty="0">
                <a:latin typeface="Calibri"/>
                <a:cs typeface="Calibri"/>
              </a:rPr>
              <a:t>protocol,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may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release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all 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shared locks  after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Lock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Point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has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been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reached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cannot release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any 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exclusive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locks until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transaction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commits or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aborts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ensures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that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if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data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being modified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by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one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transaction,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then  other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cannot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read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until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transaction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commits.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protocol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solves dirty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read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problem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84353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Rigorous </a:t>
            </a:r>
            <a:r>
              <a:rPr sz="4400" spc="-20" dirty="0">
                <a:solidFill>
                  <a:srgbClr val="000000"/>
                </a:solidFill>
              </a:rPr>
              <a:t>two </a:t>
            </a:r>
            <a:r>
              <a:rPr sz="4400" dirty="0">
                <a:solidFill>
                  <a:srgbClr val="000000"/>
                </a:solidFill>
              </a:rPr>
              <a:t>phase locking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742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 this </a:t>
            </a:r>
            <a:r>
              <a:rPr sz="2400" spc="-15" dirty="0">
                <a:latin typeface="Calibri"/>
                <a:cs typeface="Calibri"/>
              </a:rPr>
              <a:t>protocol,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not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allowed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release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any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lock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(either shared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or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exclusive)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until it</a:t>
            </a:r>
            <a:r>
              <a:rPr sz="2400" b="1" spc="2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commits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6985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means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until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commits,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other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 can not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acquire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even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shared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lock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item on </a:t>
            </a:r>
            <a:r>
              <a:rPr sz="2400" spc="-5" dirty="0">
                <a:latin typeface="Calibri"/>
                <a:cs typeface="Calibri"/>
              </a:rPr>
              <a:t>which the  </a:t>
            </a:r>
            <a:r>
              <a:rPr sz="2400" spc="-10" dirty="0">
                <a:latin typeface="Calibri"/>
                <a:cs typeface="Calibri"/>
              </a:rPr>
              <a:t>uncommitted transaction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shared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lock.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3207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>
                <a:solidFill>
                  <a:srgbClr val="000000"/>
                </a:solidFill>
              </a:rPr>
              <a:t>Time </a:t>
            </a:r>
            <a:r>
              <a:rPr sz="4400" spc="-20" dirty="0">
                <a:solidFill>
                  <a:srgbClr val="000000"/>
                </a:solidFill>
              </a:rPr>
              <a:t>stamp </a:t>
            </a:r>
            <a:r>
              <a:rPr sz="4400" spc="-5" dirty="0">
                <a:solidFill>
                  <a:srgbClr val="000000"/>
                </a:solidFill>
              </a:rPr>
              <a:t>based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6790" cy="487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62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protocol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uses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either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system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time </a:t>
            </a:r>
            <a:r>
              <a:rPr sz="2400" spc="-10" dirty="0">
                <a:latin typeface="Calibri"/>
                <a:cs typeface="Calibri"/>
              </a:rPr>
              <a:t>or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logical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counter </a:t>
            </a:r>
            <a:r>
              <a:rPr sz="2400" spc="-10" dirty="0">
                <a:latin typeface="Calibri"/>
                <a:cs typeface="Calibri"/>
              </a:rPr>
              <a:t>to be  </a:t>
            </a:r>
            <a:r>
              <a:rPr sz="2400" dirty="0">
                <a:latin typeface="Calibri"/>
                <a:cs typeface="Calibri"/>
              </a:rPr>
              <a:t>used as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time-stamp.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Every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has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time-stamp </a:t>
            </a:r>
            <a:r>
              <a:rPr sz="2400" spc="-10" dirty="0">
                <a:latin typeface="Calibri"/>
                <a:cs typeface="Calibri"/>
              </a:rPr>
              <a:t>associated with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4965" algn="just">
              <a:lnSpc>
                <a:spcPct val="100000"/>
              </a:lnSpc>
            </a:pP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ordering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is determined by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age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2400" b="1" spc="4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9525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‘T1’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created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at 0002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clock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time would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older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than 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all other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transaction,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which come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after</a:t>
            </a:r>
            <a:r>
              <a:rPr sz="2400" b="1" spc="-4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it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For example, </a:t>
            </a:r>
            <a:r>
              <a:rPr sz="2400" spc="-25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transaction </a:t>
            </a:r>
            <a:r>
              <a:rPr sz="2400" spc="20" dirty="0">
                <a:latin typeface="Calibri"/>
                <a:cs typeface="Calibri"/>
              </a:rPr>
              <a:t>‘T2' </a:t>
            </a:r>
            <a:r>
              <a:rPr sz="2400" spc="-10" dirty="0">
                <a:latin typeface="Calibri"/>
                <a:cs typeface="Calibri"/>
              </a:rPr>
              <a:t>entering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system at </a:t>
            </a:r>
            <a:r>
              <a:rPr sz="2400" spc="-10" dirty="0">
                <a:latin typeface="Calibri"/>
                <a:cs typeface="Calibri"/>
              </a:rPr>
              <a:t>0004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seconds </a:t>
            </a:r>
            <a:r>
              <a:rPr sz="2400" spc="-10" dirty="0">
                <a:latin typeface="Calibri"/>
                <a:cs typeface="Calibri"/>
              </a:rPr>
              <a:t>younger </a:t>
            </a:r>
            <a:r>
              <a:rPr sz="2400" spc="-5" dirty="0">
                <a:latin typeface="Calibri"/>
                <a:cs typeface="Calibri"/>
              </a:rPr>
              <a:t>than </a:t>
            </a:r>
            <a:r>
              <a:rPr sz="2400" spc="-10" dirty="0">
                <a:latin typeface="Calibri"/>
                <a:cs typeface="Calibri"/>
              </a:rPr>
              <a:t>transaction </a:t>
            </a:r>
            <a:r>
              <a:rPr sz="2400" spc="25" dirty="0">
                <a:latin typeface="Calibri"/>
                <a:cs typeface="Calibri"/>
              </a:rPr>
              <a:t>‘T1’ </a:t>
            </a:r>
            <a:r>
              <a:rPr sz="2400" spc="-5" dirty="0">
                <a:latin typeface="Calibri"/>
                <a:cs typeface="Calibri"/>
              </a:rPr>
              <a:t>and priority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given </a:t>
            </a:r>
            <a:r>
              <a:rPr sz="2400" spc="-10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older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 addition,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every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data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item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given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latest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read and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write  time-stamp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This lets 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0" dirty="0">
                <a:latin typeface="Calibri"/>
                <a:cs typeface="Calibri"/>
              </a:rPr>
              <a:t>know, </a:t>
            </a:r>
            <a:r>
              <a:rPr sz="2400" spc="5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last </a:t>
            </a:r>
            <a:r>
              <a:rPr sz="2400" spc="-5" dirty="0">
                <a:latin typeface="Calibri"/>
                <a:cs typeface="Calibri"/>
              </a:rPr>
              <a:t>read and </a:t>
            </a:r>
            <a:r>
              <a:rPr sz="2400" spc="-10" dirty="0">
                <a:latin typeface="Calibri"/>
                <a:cs typeface="Calibri"/>
              </a:rPr>
              <a:t>write  operations </a:t>
            </a:r>
            <a:r>
              <a:rPr sz="2400" spc="-5" dirty="0">
                <a:latin typeface="Calibri"/>
                <a:cs typeface="Calibri"/>
              </a:rPr>
              <a:t>was made </a:t>
            </a:r>
            <a:r>
              <a:rPr sz="240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913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>
                <a:solidFill>
                  <a:srgbClr val="000000"/>
                </a:solidFill>
              </a:rPr>
              <a:t>Time </a:t>
            </a:r>
            <a:r>
              <a:rPr sz="4400" spc="-20" dirty="0">
                <a:solidFill>
                  <a:srgbClr val="000000"/>
                </a:solidFill>
              </a:rPr>
              <a:t>stamp </a:t>
            </a:r>
            <a:r>
              <a:rPr sz="4400" spc="-10" dirty="0">
                <a:solidFill>
                  <a:srgbClr val="000000"/>
                </a:solidFill>
              </a:rPr>
              <a:t>ordering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7425" cy="238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 responsibility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protocol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conflicting  </a:t>
            </a:r>
            <a:r>
              <a:rPr sz="2400" dirty="0">
                <a:latin typeface="Calibri"/>
                <a:cs typeface="Calibri"/>
              </a:rPr>
              <a:t>pair of </a:t>
            </a:r>
            <a:r>
              <a:rPr sz="2400" spc="-20" dirty="0">
                <a:latin typeface="Calibri"/>
                <a:cs typeface="Calibri"/>
              </a:rPr>
              <a:t>tasks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-20" dirty="0">
                <a:latin typeface="Calibri"/>
                <a:cs typeface="Calibri"/>
              </a:rPr>
              <a:t>executed </a:t>
            </a:r>
            <a:r>
              <a:rPr sz="2400" spc="-10" dirty="0">
                <a:latin typeface="Calibri"/>
                <a:cs typeface="Calibri"/>
              </a:rPr>
              <a:t>according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timestamp  </a:t>
            </a:r>
            <a:r>
              <a:rPr sz="2400" spc="-10" dirty="0">
                <a:latin typeface="Calibri"/>
                <a:cs typeface="Calibri"/>
              </a:rPr>
              <a:t>values of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Time-stamp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20" dirty="0">
                <a:latin typeface="Calibri"/>
                <a:cs typeface="Calibri"/>
              </a:rPr>
              <a:t>Transaction </a:t>
            </a:r>
            <a:r>
              <a:rPr sz="2000" spc="-10" dirty="0">
                <a:latin typeface="Calibri"/>
                <a:cs typeface="Calibri"/>
              </a:rPr>
              <a:t>Ti is denoted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TS(Ti).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Read </a:t>
            </a:r>
            <a:r>
              <a:rPr sz="2000" spc="-10" dirty="0">
                <a:latin typeface="Calibri"/>
                <a:cs typeface="Calibri"/>
              </a:rPr>
              <a:t>time-stamp of data-item </a:t>
            </a:r>
            <a:r>
              <a:rPr sz="2000" dirty="0">
                <a:latin typeface="Calibri"/>
                <a:cs typeface="Calibri"/>
              </a:rPr>
              <a:t>X is </a:t>
            </a:r>
            <a:r>
              <a:rPr sz="2000" spc="-5" dirty="0">
                <a:latin typeface="Calibri"/>
                <a:cs typeface="Calibri"/>
              </a:rPr>
              <a:t>denoted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R-timestamp(X).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Write </a:t>
            </a:r>
            <a:r>
              <a:rPr sz="2000" spc="-10" dirty="0">
                <a:latin typeface="Calibri"/>
                <a:cs typeface="Calibri"/>
              </a:rPr>
              <a:t>time-stamp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data-item </a:t>
            </a:r>
            <a:r>
              <a:rPr sz="2000" dirty="0">
                <a:latin typeface="Calibri"/>
                <a:cs typeface="Calibri"/>
              </a:rPr>
              <a:t>X is </a:t>
            </a:r>
            <a:r>
              <a:rPr sz="2000" spc="-5" dirty="0">
                <a:latin typeface="Calibri"/>
                <a:cs typeface="Calibri"/>
              </a:rPr>
              <a:t>denoted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W-timestamp(X).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6913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>
                <a:solidFill>
                  <a:srgbClr val="000000"/>
                </a:solidFill>
              </a:rPr>
              <a:t>Time </a:t>
            </a:r>
            <a:r>
              <a:rPr sz="4400" spc="-20" dirty="0">
                <a:solidFill>
                  <a:srgbClr val="000000"/>
                </a:solidFill>
              </a:rPr>
              <a:t>stamp </a:t>
            </a:r>
            <a:r>
              <a:rPr sz="4400" spc="-10" dirty="0">
                <a:solidFill>
                  <a:srgbClr val="000000"/>
                </a:solidFill>
              </a:rPr>
              <a:t>ordering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protocol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574" y="7016718"/>
            <a:ext cx="258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320479"/>
            <a:ext cx="6141085" cy="475043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Timestamp </a:t>
            </a:r>
            <a:r>
              <a:rPr sz="2400" spc="-5" dirty="0">
                <a:latin typeface="Calibri"/>
                <a:cs typeface="Calibri"/>
              </a:rPr>
              <a:t>ordering </a:t>
            </a:r>
            <a:r>
              <a:rPr sz="2400" spc="-20" dirty="0">
                <a:latin typeface="Calibri"/>
                <a:cs typeface="Calibri"/>
              </a:rPr>
              <a:t>protocol </a:t>
            </a:r>
            <a:r>
              <a:rPr sz="2400" spc="-15" dirty="0">
                <a:latin typeface="Calibri"/>
                <a:cs typeface="Calibri"/>
              </a:rPr>
              <a:t>works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follows: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transaction </a:t>
            </a:r>
            <a:r>
              <a:rPr sz="2000" dirty="0">
                <a:latin typeface="Calibri"/>
                <a:cs typeface="Calibri"/>
              </a:rPr>
              <a:t>Ti </a:t>
            </a:r>
            <a:r>
              <a:rPr sz="2000" spc="-5" dirty="0">
                <a:latin typeface="Calibri"/>
                <a:cs typeface="Calibri"/>
              </a:rPr>
              <a:t>issues read(X)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TS(Ti)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W-timestamp(X)</a:t>
            </a:r>
            <a:endParaRPr sz="18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919"/>
              </a:spcBef>
              <a:buFont typeface="Arial"/>
              <a:buChar char="–"/>
              <a:tabLst>
                <a:tab pos="1613535" algn="l"/>
              </a:tabLst>
            </a:pPr>
            <a:r>
              <a:rPr sz="1600" spc="-10" dirty="0">
                <a:latin typeface="Calibri"/>
                <a:cs typeface="Calibri"/>
              </a:rPr>
              <a:t>Operation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rejected.</a:t>
            </a:r>
            <a:endParaRPr sz="1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TS(Ti) </a:t>
            </a:r>
            <a:r>
              <a:rPr sz="1800" dirty="0">
                <a:latin typeface="Calibri"/>
                <a:cs typeface="Calibri"/>
              </a:rPr>
              <a:t>&gt;=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W-timestamp(X)</a:t>
            </a:r>
            <a:endParaRPr sz="18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919"/>
              </a:spcBef>
              <a:buFont typeface="Arial"/>
              <a:buChar char="–"/>
              <a:tabLst>
                <a:tab pos="1613535" algn="l"/>
              </a:tabLst>
            </a:pPr>
            <a:r>
              <a:rPr sz="1600" spc="-10" dirty="0">
                <a:latin typeface="Calibri"/>
                <a:cs typeface="Calibri"/>
              </a:rPr>
              <a:t>Operation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executed.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transaction </a:t>
            </a:r>
            <a:r>
              <a:rPr sz="2000" dirty="0">
                <a:latin typeface="Calibri"/>
                <a:cs typeface="Calibri"/>
              </a:rPr>
              <a:t>Ti </a:t>
            </a:r>
            <a:r>
              <a:rPr sz="2000" spc="-5" dirty="0">
                <a:latin typeface="Calibri"/>
                <a:cs typeface="Calibri"/>
              </a:rPr>
              <a:t>issues write(X)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TS(Ti)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R-timestamp(X)</a:t>
            </a:r>
            <a:endParaRPr sz="18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919"/>
              </a:spcBef>
              <a:buFont typeface="Arial"/>
              <a:buChar char="–"/>
              <a:tabLst>
                <a:tab pos="1613535" algn="l"/>
              </a:tabLst>
            </a:pPr>
            <a:r>
              <a:rPr sz="1600" spc="-10" dirty="0">
                <a:latin typeface="Calibri"/>
                <a:cs typeface="Calibri"/>
              </a:rPr>
              <a:t>Operation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rejected.</a:t>
            </a:r>
            <a:endParaRPr sz="1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TS(Ti)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W-timestamp(X)</a:t>
            </a:r>
            <a:endParaRPr sz="18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919"/>
              </a:spcBef>
              <a:buFont typeface="Arial"/>
              <a:buChar char="–"/>
              <a:tabLst>
                <a:tab pos="1613535" algn="l"/>
              </a:tabLst>
            </a:pPr>
            <a:r>
              <a:rPr sz="1600" spc="-10" dirty="0">
                <a:latin typeface="Calibri"/>
                <a:cs typeface="Calibri"/>
              </a:rPr>
              <a:t>Operation rejected </a:t>
            </a:r>
            <a:r>
              <a:rPr sz="1600" spc="-5" dirty="0">
                <a:latin typeface="Calibri"/>
                <a:cs typeface="Calibri"/>
              </a:rPr>
              <a:t>and Ti </a:t>
            </a:r>
            <a:r>
              <a:rPr sz="1600" spc="-10" dirty="0">
                <a:latin typeface="Calibri"/>
                <a:cs typeface="Calibri"/>
              </a:rPr>
              <a:t>rolled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back.</a:t>
            </a:r>
            <a:endParaRPr sz="1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Otherwise, </a:t>
            </a:r>
            <a:r>
              <a:rPr sz="1800" spc="-10" dirty="0">
                <a:latin typeface="Calibri"/>
                <a:cs typeface="Calibri"/>
              </a:rPr>
              <a:t>operation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442" y="1289305"/>
            <a:ext cx="5825490" cy="25196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b="1" spc="-15" dirty="0">
                <a:latin typeface="Calibri"/>
                <a:cs typeface="Calibri"/>
              </a:rPr>
              <a:t>Durability</a:t>
            </a:r>
            <a:endParaRPr sz="2800">
              <a:latin typeface="Calibri"/>
              <a:cs typeface="Calibri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transaction completes  </a:t>
            </a:r>
            <a:r>
              <a:rPr sz="2400" spc="-20" dirty="0">
                <a:latin typeface="Calibri"/>
                <a:cs typeface="Calibri"/>
              </a:rPr>
              <a:t>successfully,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changes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has made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to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database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persist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(permanent)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spc="-15" dirty="0">
                <a:latin typeface="Calibri"/>
                <a:cs typeface="Calibri"/>
              </a:rPr>
              <a:t>even 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failures.</a:t>
            </a:r>
            <a:endParaRPr sz="2400">
              <a:latin typeface="Calibri"/>
              <a:cs typeface="Calibri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Once our </a:t>
            </a:r>
            <a:r>
              <a:rPr sz="2400" spc="-10" dirty="0">
                <a:latin typeface="Calibri"/>
                <a:cs typeface="Calibri"/>
              </a:rPr>
              <a:t>transaction completed up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1205" y="7029418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5805" y="7016718"/>
            <a:ext cx="1670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0219" y="3783598"/>
            <a:ext cx="50787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last step (step 6) </a:t>
            </a:r>
            <a:r>
              <a:rPr sz="2400" spc="-5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result </a:t>
            </a:r>
            <a:r>
              <a:rPr sz="2400" spc="-5" dirty="0">
                <a:latin typeface="Calibri"/>
                <a:cs typeface="Calibri"/>
              </a:rPr>
              <a:t>must </a:t>
            </a:r>
            <a:r>
              <a:rPr sz="2400" spc="-10" dirty="0">
                <a:latin typeface="Calibri"/>
                <a:cs typeface="Calibri"/>
              </a:rPr>
              <a:t>be  </a:t>
            </a:r>
            <a:r>
              <a:rPr sz="2400" spc="-20" dirty="0">
                <a:latin typeface="Calibri"/>
                <a:cs typeface="Calibri"/>
              </a:rPr>
              <a:t>stored </a:t>
            </a:r>
            <a:r>
              <a:rPr sz="2400" spc="-15" dirty="0">
                <a:latin typeface="Calibri"/>
                <a:cs typeface="Calibri"/>
              </a:rPr>
              <a:t>permanently. It </a:t>
            </a:r>
            <a:r>
              <a:rPr sz="2400" spc="-5" dirty="0">
                <a:latin typeface="Calibri"/>
                <a:cs typeface="Calibri"/>
              </a:rPr>
              <a:t>should not </a:t>
            </a:r>
            <a:r>
              <a:rPr sz="2400" spc="5" dirty="0">
                <a:latin typeface="Calibri"/>
                <a:cs typeface="Calibri"/>
              </a:rPr>
              <a:t>be  </a:t>
            </a:r>
            <a:r>
              <a:rPr sz="2400" spc="-15" dirty="0">
                <a:latin typeface="Calibri"/>
                <a:cs typeface="Calibri"/>
              </a:rPr>
              <a:t>removed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fails.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7037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ACID </a:t>
            </a:r>
            <a:r>
              <a:rPr sz="4400" spc="-10" dirty="0">
                <a:solidFill>
                  <a:srgbClr val="000000"/>
                </a:solidFill>
              </a:rPr>
              <a:t>properties </a:t>
            </a:r>
            <a:r>
              <a:rPr sz="4400" spc="5" dirty="0">
                <a:solidFill>
                  <a:srgbClr val="000000"/>
                </a:solidFill>
              </a:rPr>
              <a:t>of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transaction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7051024" y="1298892"/>
            <a:ext cx="2165350" cy="41224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8064A1"/>
                </a:solidFill>
                <a:latin typeface="Calibri"/>
                <a:cs typeface="Calibri"/>
              </a:rPr>
              <a:t>A=500,</a:t>
            </a:r>
            <a:r>
              <a:rPr sz="2800" spc="5" dirty="0">
                <a:solidFill>
                  <a:srgbClr val="8064A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064A1"/>
                </a:solidFill>
                <a:latin typeface="Calibri"/>
                <a:cs typeface="Calibri"/>
              </a:rPr>
              <a:t>B=500</a:t>
            </a:r>
            <a:endParaRPr sz="2800">
              <a:latin typeface="Calibri"/>
              <a:cs typeface="Calibri"/>
            </a:endParaRPr>
          </a:p>
          <a:p>
            <a:pPr marL="421005" marR="285115" indent="139700" algn="just">
              <a:lnSpc>
                <a:spcPct val="120000"/>
              </a:lnSpc>
            </a:pPr>
            <a:r>
              <a:rPr sz="2800" b="1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(A)  A = A –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50</a:t>
            </a:r>
            <a:endParaRPr sz="2800">
              <a:latin typeface="Calibri"/>
              <a:cs typeface="Calibri"/>
            </a:endParaRPr>
          </a:p>
          <a:p>
            <a:pPr marL="433070" marR="297815" indent="73025" algn="just">
              <a:lnSpc>
                <a:spcPct val="120000"/>
              </a:lnSpc>
            </a:pPr>
            <a:r>
              <a:rPr sz="2800" b="1" spc="-15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(A)  </a:t>
            </a:r>
            <a:r>
              <a:rPr sz="2800" b="1" spc="-15" dirty="0">
                <a:latin typeface="Calibri"/>
                <a:cs typeface="Calibri"/>
              </a:rPr>
              <a:t>read </a:t>
            </a:r>
            <a:r>
              <a:rPr sz="2800" dirty="0">
                <a:latin typeface="Calibri"/>
                <a:cs typeface="Calibri"/>
              </a:rPr>
              <a:t>(B)  </a:t>
            </a:r>
            <a:r>
              <a:rPr sz="2800" spc="-5" dirty="0">
                <a:latin typeface="Calibri"/>
                <a:cs typeface="Calibri"/>
              </a:rPr>
              <a:t>B = B +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50</a:t>
            </a:r>
            <a:endParaRPr sz="2800">
              <a:latin typeface="Calibri"/>
              <a:cs typeface="Calibri"/>
            </a:endParaRPr>
          </a:p>
          <a:p>
            <a:pPr marL="143510" marR="5080" indent="368300">
              <a:lnSpc>
                <a:spcPct val="120000"/>
              </a:lnSpc>
            </a:pPr>
            <a:r>
              <a:rPr sz="2800" b="1" spc="-15" dirty="0">
                <a:latin typeface="Calibri"/>
                <a:cs typeface="Calibri"/>
              </a:rPr>
              <a:t>write </a:t>
            </a:r>
            <a:r>
              <a:rPr sz="2800" dirty="0">
                <a:latin typeface="Calibri"/>
                <a:cs typeface="Calibri"/>
              </a:rPr>
              <a:t>(B)  </a:t>
            </a:r>
            <a:r>
              <a:rPr sz="2800" spc="-5" dirty="0">
                <a:solidFill>
                  <a:srgbClr val="8064A1"/>
                </a:solidFill>
                <a:latin typeface="Calibri"/>
                <a:cs typeface="Calibri"/>
              </a:rPr>
              <a:t>A=450,</a:t>
            </a:r>
            <a:r>
              <a:rPr sz="2800" spc="-35" dirty="0">
                <a:solidFill>
                  <a:srgbClr val="8064A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064A1"/>
                </a:solidFill>
                <a:latin typeface="Calibri"/>
                <a:cs typeface="Calibri"/>
              </a:rPr>
              <a:t>B=550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267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What </a:t>
            </a:r>
            <a:r>
              <a:rPr sz="4400" spc="-15" dirty="0">
                <a:solidFill>
                  <a:srgbClr val="000000"/>
                </a:solidFill>
              </a:rPr>
              <a:t>is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deadlock?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535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Consider the </a:t>
            </a:r>
            <a:r>
              <a:rPr sz="2400" spc="-10" dirty="0">
                <a:latin typeface="Calibri"/>
                <a:cs typeface="Calibri"/>
              </a:rPr>
              <a:t>following two transactions: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78" y="5781461"/>
            <a:ext cx="86055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deadlock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situation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which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two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or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more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transactions are  waiting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one another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give up</a:t>
            </a:r>
            <a:r>
              <a:rPr sz="2400" b="1" spc="4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locks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6600" y="2057400"/>
            <a:ext cx="3505200" cy="518159"/>
          </a:xfrm>
          <a:custGeom>
            <a:avLst/>
            <a:gdLst/>
            <a:ahLst/>
            <a:cxnLst/>
            <a:rect l="l" t="t" r="r" b="b"/>
            <a:pathLst>
              <a:path w="3505200" h="518160">
                <a:moveTo>
                  <a:pt x="0" y="0"/>
                </a:moveTo>
                <a:lnTo>
                  <a:pt x="3505200" y="0"/>
                </a:lnTo>
                <a:lnTo>
                  <a:pt x="3505200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200" y="2051304"/>
            <a:ext cx="0" cy="3587750"/>
          </a:xfrm>
          <a:custGeom>
            <a:avLst/>
            <a:gdLst/>
            <a:ahLst/>
            <a:cxnLst/>
            <a:rect l="l" t="t" r="r" b="b"/>
            <a:pathLst>
              <a:path h="3587750">
                <a:moveTo>
                  <a:pt x="0" y="0"/>
                </a:moveTo>
                <a:lnTo>
                  <a:pt x="0" y="358749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257556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6600" y="20574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76600" y="2063495"/>
            <a:ext cx="1746885" cy="50609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444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35"/>
              </a:spcBef>
            </a:pPr>
            <a:r>
              <a:rPr sz="2400" b="1" spc="5" dirty="0">
                <a:latin typeface="Calibri"/>
                <a:cs typeface="Calibri"/>
              </a:rPr>
              <a:t>T1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5296" y="2063495"/>
            <a:ext cx="1746885" cy="50609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400" b="1" spc="5" dirty="0">
                <a:latin typeface="Calibri"/>
                <a:cs typeface="Calibri"/>
              </a:rPr>
              <a:t>T2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00628" y="2601468"/>
            <a:ext cx="158750" cy="730250"/>
          </a:xfrm>
          <a:custGeom>
            <a:avLst/>
            <a:gdLst/>
            <a:ahLst/>
            <a:cxnLst/>
            <a:rect l="l" t="t" r="r" b="b"/>
            <a:pathLst>
              <a:path w="158750" h="730250">
                <a:moveTo>
                  <a:pt x="76200" y="352044"/>
                </a:moveTo>
                <a:lnTo>
                  <a:pt x="76200" y="16764"/>
                </a:lnTo>
                <a:lnTo>
                  <a:pt x="77724" y="15239"/>
                </a:lnTo>
                <a:lnTo>
                  <a:pt x="77724" y="12191"/>
                </a:lnTo>
                <a:lnTo>
                  <a:pt x="79248" y="12191"/>
                </a:lnTo>
                <a:lnTo>
                  <a:pt x="79248" y="10668"/>
                </a:lnTo>
                <a:lnTo>
                  <a:pt x="80772" y="10668"/>
                </a:lnTo>
                <a:lnTo>
                  <a:pt x="82296" y="9143"/>
                </a:lnTo>
                <a:lnTo>
                  <a:pt x="85344" y="7620"/>
                </a:lnTo>
                <a:lnTo>
                  <a:pt x="88392" y="7620"/>
                </a:lnTo>
                <a:lnTo>
                  <a:pt x="92964" y="6095"/>
                </a:lnTo>
                <a:lnTo>
                  <a:pt x="103632" y="3047"/>
                </a:lnTo>
                <a:lnTo>
                  <a:pt x="114300" y="1523"/>
                </a:lnTo>
                <a:lnTo>
                  <a:pt x="128016" y="1523"/>
                </a:lnTo>
                <a:lnTo>
                  <a:pt x="141732" y="0"/>
                </a:lnTo>
                <a:lnTo>
                  <a:pt x="156972" y="0"/>
                </a:lnTo>
                <a:lnTo>
                  <a:pt x="158496" y="9143"/>
                </a:lnTo>
                <a:lnTo>
                  <a:pt x="143256" y="9143"/>
                </a:lnTo>
                <a:lnTo>
                  <a:pt x="128016" y="10668"/>
                </a:lnTo>
                <a:lnTo>
                  <a:pt x="115824" y="12191"/>
                </a:lnTo>
                <a:lnTo>
                  <a:pt x="105156" y="13716"/>
                </a:lnTo>
                <a:lnTo>
                  <a:pt x="96012" y="15239"/>
                </a:lnTo>
                <a:lnTo>
                  <a:pt x="92964" y="15239"/>
                </a:lnTo>
                <a:lnTo>
                  <a:pt x="89915" y="16764"/>
                </a:lnTo>
                <a:lnTo>
                  <a:pt x="86868" y="16764"/>
                </a:lnTo>
                <a:lnTo>
                  <a:pt x="85344" y="18287"/>
                </a:lnTo>
                <a:lnTo>
                  <a:pt x="86106" y="18287"/>
                </a:lnTo>
                <a:lnTo>
                  <a:pt x="85344" y="19812"/>
                </a:lnTo>
                <a:lnTo>
                  <a:pt x="86868" y="19812"/>
                </a:lnTo>
                <a:lnTo>
                  <a:pt x="86868" y="350520"/>
                </a:lnTo>
                <a:lnTo>
                  <a:pt x="77724" y="350520"/>
                </a:lnTo>
                <a:lnTo>
                  <a:pt x="76200" y="352044"/>
                </a:lnTo>
                <a:close/>
              </a:path>
              <a:path w="158750" h="730250">
                <a:moveTo>
                  <a:pt x="86106" y="18287"/>
                </a:moveTo>
                <a:lnTo>
                  <a:pt x="85344" y="18287"/>
                </a:lnTo>
                <a:lnTo>
                  <a:pt x="86868" y="16764"/>
                </a:lnTo>
                <a:lnTo>
                  <a:pt x="86106" y="18287"/>
                </a:lnTo>
                <a:close/>
              </a:path>
              <a:path w="158750" h="730250">
                <a:moveTo>
                  <a:pt x="85344" y="19812"/>
                </a:moveTo>
                <a:lnTo>
                  <a:pt x="86868" y="16764"/>
                </a:lnTo>
                <a:lnTo>
                  <a:pt x="86868" y="18287"/>
                </a:lnTo>
                <a:lnTo>
                  <a:pt x="85344" y="19812"/>
                </a:lnTo>
                <a:close/>
              </a:path>
              <a:path w="158750" h="730250">
                <a:moveTo>
                  <a:pt x="86868" y="18287"/>
                </a:moveTo>
                <a:lnTo>
                  <a:pt x="86868" y="16764"/>
                </a:lnTo>
                <a:lnTo>
                  <a:pt x="89915" y="16764"/>
                </a:lnTo>
                <a:lnTo>
                  <a:pt x="86868" y="18287"/>
                </a:lnTo>
                <a:close/>
              </a:path>
              <a:path w="158750" h="730250">
                <a:moveTo>
                  <a:pt x="86868" y="19812"/>
                </a:moveTo>
                <a:lnTo>
                  <a:pt x="85344" y="19812"/>
                </a:lnTo>
                <a:lnTo>
                  <a:pt x="86868" y="18287"/>
                </a:lnTo>
                <a:lnTo>
                  <a:pt x="86868" y="19812"/>
                </a:lnTo>
                <a:close/>
              </a:path>
              <a:path w="158750" h="730250">
                <a:moveTo>
                  <a:pt x="64769" y="364997"/>
                </a:moveTo>
                <a:lnTo>
                  <a:pt x="48768" y="362711"/>
                </a:lnTo>
                <a:lnTo>
                  <a:pt x="21336" y="359663"/>
                </a:lnTo>
                <a:lnTo>
                  <a:pt x="35052" y="359663"/>
                </a:lnTo>
                <a:lnTo>
                  <a:pt x="74676" y="352044"/>
                </a:lnTo>
                <a:lnTo>
                  <a:pt x="76200" y="352044"/>
                </a:lnTo>
                <a:lnTo>
                  <a:pt x="77724" y="350520"/>
                </a:lnTo>
                <a:lnTo>
                  <a:pt x="86868" y="350520"/>
                </a:lnTo>
                <a:lnTo>
                  <a:pt x="86868" y="353568"/>
                </a:lnTo>
                <a:lnTo>
                  <a:pt x="85344" y="353568"/>
                </a:lnTo>
                <a:lnTo>
                  <a:pt x="85344" y="356615"/>
                </a:lnTo>
                <a:lnTo>
                  <a:pt x="83820" y="358139"/>
                </a:lnTo>
                <a:lnTo>
                  <a:pt x="82296" y="358139"/>
                </a:lnTo>
                <a:lnTo>
                  <a:pt x="80772" y="359663"/>
                </a:lnTo>
                <a:lnTo>
                  <a:pt x="76200" y="361187"/>
                </a:lnTo>
                <a:lnTo>
                  <a:pt x="70104" y="364235"/>
                </a:lnTo>
                <a:lnTo>
                  <a:pt x="64769" y="364997"/>
                </a:lnTo>
                <a:close/>
              </a:path>
              <a:path w="158750" h="730250">
                <a:moveTo>
                  <a:pt x="6096" y="368808"/>
                </a:moveTo>
                <a:lnTo>
                  <a:pt x="3048" y="368808"/>
                </a:lnTo>
                <a:lnTo>
                  <a:pt x="0" y="367283"/>
                </a:lnTo>
                <a:lnTo>
                  <a:pt x="0" y="362711"/>
                </a:lnTo>
                <a:lnTo>
                  <a:pt x="3048" y="359663"/>
                </a:lnTo>
                <a:lnTo>
                  <a:pt x="6096" y="359663"/>
                </a:lnTo>
                <a:lnTo>
                  <a:pt x="6096" y="368808"/>
                </a:lnTo>
                <a:close/>
              </a:path>
              <a:path w="158750" h="730250">
                <a:moveTo>
                  <a:pt x="35052" y="368808"/>
                </a:moveTo>
                <a:lnTo>
                  <a:pt x="6096" y="368808"/>
                </a:lnTo>
                <a:lnTo>
                  <a:pt x="6096" y="359663"/>
                </a:lnTo>
                <a:lnTo>
                  <a:pt x="21336" y="359663"/>
                </a:lnTo>
                <a:lnTo>
                  <a:pt x="48768" y="362711"/>
                </a:lnTo>
                <a:lnTo>
                  <a:pt x="64769" y="364997"/>
                </a:lnTo>
                <a:lnTo>
                  <a:pt x="48768" y="367283"/>
                </a:lnTo>
                <a:lnTo>
                  <a:pt x="35052" y="368808"/>
                </a:lnTo>
                <a:close/>
              </a:path>
              <a:path w="158750" h="730250">
                <a:moveTo>
                  <a:pt x="80772" y="370332"/>
                </a:moveTo>
                <a:lnTo>
                  <a:pt x="19812" y="370332"/>
                </a:lnTo>
                <a:lnTo>
                  <a:pt x="4572" y="368808"/>
                </a:lnTo>
                <a:lnTo>
                  <a:pt x="35052" y="368808"/>
                </a:lnTo>
                <a:lnTo>
                  <a:pt x="48768" y="367283"/>
                </a:lnTo>
                <a:lnTo>
                  <a:pt x="64769" y="364997"/>
                </a:lnTo>
                <a:lnTo>
                  <a:pt x="70104" y="365759"/>
                </a:lnTo>
                <a:lnTo>
                  <a:pt x="73152" y="367283"/>
                </a:lnTo>
                <a:lnTo>
                  <a:pt x="77724" y="368808"/>
                </a:lnTo>
                <a:lnTo>
                  <a:pt x="80772" y="370332"/>
                </a:lnTo>
                <a:close/>
              </a:path>
              <a:path w="158750" h="730250">
                <a:moveTo>
                  <a:pt x="85344" y="376428"/>
                </a:moveTo>
                <a:lnTo>
                  <a:pt x="70104" y="376428"/>
                </a:lnTo>
                <a:lnTo>
                  <a:pt x="67056" y="374904"/>
                </a:lnTo>
                <a:lnTo>
                  <a:pt x="57912" y="373380"/>
                </a:lnTo>
                <a:lnTo>
                  <a:pt x="47244" y="371856"/>
                </a:lnTo>
                <a:lnTo>
                  <a:pt x="35052" y="370332"/>
                </a:lnTo>
                <a:lnTo>
                  <a:pt x="82296" y="370332"/>
                </a:lnTo>
                <a:lnTo>
                  <a:pt x="85344" y="373380"/>
                </a:lnTo>
                <a:lnTo>
                  <a:pt x="85344" y="376428"/>
                </a:lnTo>
                <a:close/>
              </a:path>
              <a:path w="158750" h="730250">
                <a:moveTo>
                  <a:pt x="86868" y="379476"/>
                </a:moveTo>
                <a:lnTo>
                  <a:pt x="77724" y="379476"/>
                </a:lnTo>
                <a:lnTo>
                  <a:pt x="76200" y="377952"/>
                </a:lnTo>
                <a:lnTo>
                  <a:pt x="73152" y="376428"/>
                </a:lnTo>
                <a:lnTo>
                  <a:pt x="86868" y="376428"/>
                </a:lnTo>
                <a:lnTo>
                  <a:pt x="86868" y="379476"/>
                </a:lnTo>
                <a:close/>
              </a:path>
              <a:path w="158750" h="730250">
                <a:moveTo>
                  <a:pt x="128016" y="719328"/>
                </a:moveTo>
                <a:lnTo>
                  <a:pt x="80772" y="719328"/>
                </a:lnTo>
                <a:lnTo>
                  <a:pt x="80772" y="717804"/>
                </a:lnTo>
                <a:lnTo>
                  <a:pt x="79248" y="717804"/>
                </a:lnTo>
                <a:lnTo>
                  <a:pt x="77724" y="716280"/>
                </a:lnTo>
                <a:lnTo>
                  <a:pt x="77724" y="714756"/>
                </a:lnTo>
                <a:lnTo>
                  <a:pt x="76200" y="713232"/>
                </a:lnTo>
                <a:lnTo>
                  <a:pt x="76200" y="377952"/>
                </a:lnTo>
                <a:lnTo>
                  <a:pt x="77724" y="379476"/>
                </a:lnTo>
                <a:lnTo>
                  <a:pt x="86868" y="379476"/>
                </a:lnTo>
                <a:lnTo>
                  <a:pt x="86868" y="710184"/>
                </a:lnTo>
                <a:lnTo>
                  <a:pt x="85344" y="710184"/>
                </a:lnTo>
                <a:lnTo>
                  <a:pt x="88392" y="713232"/>
                </a:lnTo>
                <a:lnTo>
                  <a:pt x="91440" y="713232"/>
                </a:lnTo>
                <a:lnTo>
                  <a:pt x="96012" y="714756"/>
                </a:lnTo>
                <a:lnTo>
                  <a:pt x="105156" y="716280"/>
                </a:lnTo>
                <a:lnTo>
                  <a:pt x="115824" y="717804"/>
                </a:lnTo>
                <a:lnTo>
                  <a:pt x="128016" y="719328"/>
                </a:lnTo>
                <a:close/>
              </a:path>
              <a:path w="158750" h="730250">
                <a:moveTo>
                  <a:pt x="86868" y="711708"/>
                </a:moveTo>
                <a:lnTo>
                  <a:pt x="85344" y="710184"/>
                </a:lnTo>
                <a:lnTo>
                  <a:pt x="86868" y="710184"/>
                </a:lnTo>
                <a:lnTo>
                  <a:pt x="86868" y="711708"/>
                </a:lnTo>
                <a:close/>
              </a:path>
              <a:path w="158750" h="730250">
                <a:moveTo>
                  <a:pt x="156972" y="729996"/>
                </a:moveTo>
                <a:lnTo>
                  <a:pt x="141732" y="729996"/>
                </a:lnTo>
                <a:lnTo>
                  <a:pt x="114300" y="726948"/>
                </a:lnTo>
                <a:lnTo>
                  <a:pt x="92964" y="723900"/>
                </a:lnTo>
                <a:lnTo>
                  <a:pt x="89916" y="722376"/>
                </a:lnTo>
                <a:lnTo>
                  <a:pt x="85344" y="720852"/>
                </a:lnTo>
                <a:lnTo>
                  <a:pt x="82296" y="720852"/>
                </a:lnTo>
                <a:lnTo>
                  <a:pt x="82296" y="719328"/>
                </a:lnTo>
                <a:lnTo>
                  <a:pt x="158496" y="719328"/>
                </a:lnTo>
                <a:lnTo>
                  <a:pt x="156972" y="729996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0628" y="4753355"/>
            <a:ext cx="158750" cy="730250"/>
          </a:xfrm>
          <a:custGeom>
            <a:avLst/>
            <a:gdLst/>
            <a:ahLst/>
            <a:cxnLst/>
            <a:rect l="l" t="t" r="r" b="b"/>
            <a:pathLst>
              <a:path w="158750" h="730250">
                <a:moveTo>
                  <a:pt x="76200" y="352044"/>
                </a:moveTo>
                <a:lnTo>
                  <a:pt x="76200" y="16764"/>
                </a:lnTo>
                <a:lnTo>
                  <a:pt x="77724" y="15239"/>
                </a:lnTo>
                <a:lnTo>
                  <a:pt x="77724" y="13716"/>
                </a:lnTo>
                <a:lnTo>
                  <a:pt x="79248" y="12191"/>
                </a:lnTo>
                <a:lnTo>
                  <a:pt x="80772" y="12191"/>
                </a:lnTo>
                <a:lnTo>
                  <a:pt x="82296" y="10668"/>
                </a:lnTo>
                <a:lnTo>
                  <a:pt x="88392" y="7620"/>
                </a:lnTo>
                <a:lnTo>
                  <a:pt x="92964" y="6095"/>
                </a:lnTo>
                <a:lnTo>
                  <a:pt x="114300" y="3047"/>
                </a:lnTo>
                <a:lnTo>
                  <a:pt x="128016" y="1523"/>
                </a:lnTo>
                <a:lnTo>
                  <a:pt x="141732" y="1523"/>
                </a:lnTo>
                <a:lnTo>
                  <a:pt x="156972" y="0"/>
                </a:lnTo>
                <a:lnTo>
                  <a:pt x="158496" y="10668"/>
                </a:lnTo>
                <a:lnTo>
                  <a:pt x="128016" y="10668"/>
                </a:lnTo>
                <a:lnTo>
                  <a:pt x="115824" y="12191"/>
                </a:lnTo>
                <a:lnTo>
                  <a:pt x="105156" y="13716"/>
                </a:lnTo>
                <a:lnTo>
                  <a:pt x="96012" y="15239"/>
                </a:lnTo>
                <a:lnTo>
                  <a:pt x="89916" y="18287"/>
                </a:lnTo>
                <a:lnTo>
                  <a:pt x="86868" y="18287"/>
                </a:lnTo>
                <a:lnTo>
                  <a:pt x="85344" y="19812"/>
                </a:lnTo>
                <a:lnTo>
                  <a:pt x="86868" y="19812"/>
                </a:lnTo>
                <a:lnTo>
                  <a:pt x="86868" y="350520"/>
                </a:lnTo>
                <a:lnTo>
                  <a:pt x="77724" y="350520"/>
                </a:lnTo>
                <a:lnTo>
                  <a:pt x="76200" y="352044"/>
                </a:lnTo>
                <a:close/>
              </a:path>
              <a:path w="158750" h="730250">
                <a:moveTo>
                  <a:pt x="86868" y="19812"/>
                </a:moveTo>
                <a:lnTo>
                  <a:pt x="85344" y="19812"/>
                </a:lnTo>
                <a:lnTo>
                  <a:pt x="86868" y="18287"/>
                </a:lnTo>
                <a:lnTo>
                  <a:pt x="86868" y="19812"/>
                </a:lnTo>
                <a:close/>
              </a:path>
              <a:path w="158750" h="730250">
                <a:moveTo>
                  <a:pt x="76200" y="353568"/>
                </a:moveTo>
                <a:lnTo>
                  <a:pt x="76200" y="352044"/>
                </a:lnTo>
                <a:lnTo>
                  <a:pt x="77724" y="350520"/>
                </a:lnTo>
                <a:lnTo>
                  <a:pt x="76200" y="353568"/>
                </a:lnTo>
                <a:close/>
              </a:path>
              <a:path w="158750" h="730250">
                <a:moveTo>
                  <a:pt x="86868" y="353568"/>
                </a:moveTo>
                <a:lnTo>
                  <a:pt x="76200" y="353568"/>
                </a:lnTo>
                <a:lnTo>
                  <a:pt x="77724" y="350520"/>
                </a:lnTo>
                <a:lnTo>
                  <a:pt x="86868" y="350520"/>
                </a:lnTo>
                <a:lnTo>
                  <a:pt x="86868" y="353568"/>
                </a:lnTo>
                <a:close/>
              </a:path>
              <a:path w="158750" h="730250">
                <a:moveTo>
                  <a:pt x="76200" y="353568"/>
                </a:moveTo>
                <a:lnTo>
                  <a:pt x="74676" y="353568"/>
                </a:lnTo>
                <a:lnTo>
                  <a:pt x="76200" y="352044"/>
                </a:lnTo>
                <a:lnTo>
                  <a:pt x="76200" y="353568"/>
                </a:lnTo>
                <a:close/>
              </a:path>
              <a:path w="158750" h="730250">
                <a:moveTo>
                  <a:pt x="64770" y="365759"/>
                </a:moveTo>
                <a:lnTo>
                  <a:pt x="59436" y="364235"/>
                </a:lnTo>
                <a:lnTo>
                  <a:pt x="48768" y="362711"/>
                </a:lnTo>
                <a:lnTo>
                  <a:pt x="35052" y="361187"/>
                </a:lnTo>
                <a:lnTo>
                  <a:pt x="19812" y="361187"/>
                </a:lnTo>
                <a:lnTo>
                  <a:pt x="35052" y="359663"/>
                </a:lnTo>
                <a:lnTo>
                  <a:pt x="47244" y="358139"/>
                </a:lnTo>
                <a:lnTo>
                  <a:pt x="57912" y="356615"/>
                </a:lnTo>
                <a:lnTo>
                  <a:pt x="67056" y="355091"/>
                </a:lnTo>
                <a:lnTo>
                  <a:pt x="71628" y="353568"/>
                </a:lnTo>
                <a:lnTo>
                  <a:pt x="85344" y="353568"/>
                </a:lnTo>
                <a:lnTo>
                  <a:pt x="85344" y="358139"/>
                </a:lnTo>
                <a:lnTo>
                  <a:pt x="83820" y="358139"/>
                </a:lnTo>
                <a:lnTo>
                  <a:pt x="83820" y="359663"/>
                </a:lnTo>
                <a:lnTo>
                  <a:pt x="82296" y="359663"/>
                </a:lnTo>
                <a:lnTo>
                  <a:pt x="80772" y="361187"/>
                </a:lnTo>
                <a:lnTo>
                  <a:pt x="76200" y="362711"/>
                </a:lnTo>
                <a:lnTo>
                  <a:pt x="73152" y="364235"/>
                </a:lnTo>
                <a:lnTo>
                  <a:pt x="70104" y="364235"/>
                </a:lnTo>
                <a:lnTo>
                  <a:pt x="64770" y="365759"/>
                </a:lnTo>
                <a:close/>
              </a:path>
              <a:path w="158750" h="730250">
                <a:moveTo>
                  <a:pt x="6096" y="370332"/>
                </a:moveTo>
                <a:lnTo>
                  <a:pt x="3048" y="370332"/>
                </a:lnTo>
                <a:lnTo>
                  <a:pt x="0" y="368808"/>
                </a:lnTo>
                <a:lnTo>
                  <a:pt x="0" y="362711"/>
                </a:lnTo>
                <a:lnTo>
                  <a:pt x="3048" y="361187"/>
                </a:lnTo>
                <a:lnTo>
                  <a:pt x="6096" y="361187"/>
                </a:lnTo>
                <a:lnTo>
                  <a:pt x="6096" y="370332"/>
                </a:lnTo>
                <a:close/>
              </a:path>
              <a:path w="158750" h="730250">
                <a:moveTo>
                  <a:pt x="21336" y="370332"/>
                </a:moveTo>
                <a:lnTo>
                  <a:pt x="6096" y="370332"/>
                </a:lnTo>
                <a:lnTo>
                  <a:pt x="6096" y="361187"/>
                </a:lnTo>
                <a:lnTo>
                  <a:pt x="35052" y="361187"/>
                </a:lnTo>
                <a:lnTo>
                  <a:pt x="48768" y="362711"/>
                </a:lnTo>
                <a:lnTo>
                  <a:pt x="59436" y="364235"/>
                </a:lnTo>
                <a:lnTo>
                  <a:pt x="64770" y="365759"/>
                </a:lnTo>
                <a:lnTo>
                  <a:pt x="59436" y="367283"/>
                </a:lnTo>
                <a:lnTo>
                  <a:pt x="48768" y="368808"/>
                </a:lnTo>
                <a:lnTo>
                  <a:pt x="35052" y="368808"/>
                </a:lnTo>
                <a:lnTo>
                  <a:pt x="21336" y="370332"/>
                </a:lnTo>
                <a:close/>
              </a:path>
              <a:path w="158750" h="730250">
                <a:moveTo>
                  <a:pt x="82296" y="371856"/>
                </a:moveTo>
                <a:lnTo>
                  <a:pt x="35052" y="371856"/>
                </a:lnTo>
                <a:lnTo>
                  <a:pt x="19812" y="370332"/>
                </a:lnTo>
                <a:lnTo>
                  <a:pt x="21336" y="370332"/>
                </a:lnTo>
                <a:lnTo>
                  <a:pt x="35052" y="368808"/>
                </a:lnTo>
                <a:lnTo>
                  <a:pt x="48768" y="368808"/>
                </a:lnTo>
                <a:lnTo>
                  <a:pt x="59436" y="367283"/>
                </a:lnTo>
                <a:lnTo>
                  <a:pt x="64770" y="365759"/>
                </a:lnTo>
                <a:lnTo>
                  <a:pt x="70104" y="367283"/>
                </a:lnTo>
                <a:lnTo>
                  <a:pt x="73152" y="367283"/>
                </a:lnTo>
                <a:lnTo>
                  <a:pt x="77724" y="368808"/>
                </a:lnTo>
                <a:lnTo>
                  <a:pt x="80772" y="370332"/>
                </a:lnTo>
                <a:lnTo>
                  <a:pt x="82296" y="371856"/>
                </a:lnTo>
                <a:close/>
              </a:path>
              <a:path w="158750" h="730250">
                <a:moveTo>
                  <a:pt x="86868" y="379476"/>
                </a:moveTo>
                <a:lnTo>
                  <a:pt x="77724" y="379476"/>
                </a:lnTo>
                <a:lnTo>
                  <a:pt x="76200" y="377952"/>
                </a:lnTo>
                <a:lnTo>
                  <a:pt x="73152" y="377952"/>
                </a:lnTo>
                <a:lnTo>
                  <a:pt x="70104" y="376428"/>
                </a:lnTo>
                <a:lnTo>
                  <a:pt x="67056" y="376428"/>
                </a:lnTo>
                <a:lnTo>
                  <a:pt x="57912" y="373380"/>
                </a:lnTo>
                <a:lnTo>
                  <a:pt x="47244" y="371856"/>
                </a:lnTo>
                <a:lnTo>
                  <a:pt x="83820" y="371856"/>
                </a:lnTo>
                <a:lnTo>
                  <a:pt x="85344" y="373380"/>
                </a:lnTo>
                <a:lnTo>
                  <a:pt x="85344" y="376428"/>
                </a:lnTo>
                <a:lnTo>
                  <a:pt x="86868" y="377952"/>
                </a:lnTo>
                <a:lnTo>
                  <a:pt x="86868" y="379476"/>
                </a:lnTo>
                <a:close/>
              </a:path>
              <a:path w="158750" h="730250">
                <a:moveTo>
                  <a:pt x="91440" y="714756"/>
                </a:moveTo>
                <a:lnTo>
                  <a:pt x="76200" y="714756"/>
                </a:lnTo>
                <a:lnTo>
                  <a:pt x="76200" y="377952"/>
                </a:lnTo>
                <a:lnTo>
                  <a:pt x="77724" y="379476"/>
                </a:lnTo>
                <a:lnTo>
                  <a:pt x="86868" y="379476"/>
                </a:lnTo>
                <a:lnTo>
                  <a:pt x="86868" y="710184"/>
                </a:lnTo>
                <a:lnTo>
                  <a:pt x="85344" y="710184"/>
                </a:lnTo>
                <a:lnTo>
                  <a:pt x="86106" y="711708"/>
                </a:lnTo>
                <a:lnTo>
                  <a:pt x="85344" y="711708"/>
                </a:lnTo>
                <a:lnTo>
                  <a:pt x="86868" y="713232"/>
                </a:lnTo>
                <a:lnTo>
                  <a:pt x="88392" y="713232"/>
                </a:lnTo>
                <a:lnTo>
                  <a:pt x="91440" y="714756"/>
                </a:lnTo>
                <a:close/>
              </a:path>
              <a:path w="158750" h="730250">
                <a:moveTo>
                  <a:pt x="86868" y="713232"/>
                </a:moveTo>
                <a:lnTo>
                  <a:pt x="85344" y="710184"/>
                </a:lnTo>
                <a:lnTo>
                  <a:pt x="86868" y="711708"/>
                </a:lnTo>
                <a:lnTo>
                  <a:pt x="86868" y="713232"/>
                </a:lnTo>
                <a:close/>
              </a:path>
              <a:path w="158750" h="730250">
                <a:moveTo>
                  <a:pt x="86868" y="711708"/>
                </a:moveTo>
                <a:lnTo>
                  <a:pt x="85344" y="710184"/>
                </a:lnTo>
                <a:lnTo>
                  <a:pt x="86868" y="710184"/>
                </a:lnTo>
                <a:lnTo>
                  <a:pt x="86868" y="711708"/>
                </a:lnTo>
                <a:close/>
              </a:path>
              <a:path w="158750" h="730250">
                <a:moveTo>
                  <a:pt x="88392" y="713232"/>
                </a:moveTo>
                <a:lnTo>
                  <a:pt x="86868" y="713232"/>
                </a:lnTo>
                <a:lnTo>
                  <a:pt x="86868" y="711708"/>
                </a:lnTo>
                <a:lnTo>
                  <a:pt x="88392" y="713232"/>
                </a:lnTo>
                <a:close/>
              </a:path>
              <a:path w="158750" h="730250">
                <a:moveTo>
                  <a:pt x="115824" y="719328"/>
                </a:moveTo>
                <a:lnTo>
                  <a:pt x="79248" y="719328"/>
                </a:lnTo>
                <a:lnTo>
                  <a:pt x="77724" y="717804"/>
                </a:lnTo>
                <a:lnTo>
                  <a:pt x="77724" y="714756"/>
                </a:lnTo>
                <a:lnTo>
                  <a:pt x="96012" y="714756"/>
                </a:lnTo>
                <a:lnTo>
                  <a:pt x="105156" y="717804"/>
                </a:lnTo>
                <a:lnTo>
                  <a:pt x="115824" y="719328"/>
                </a:lnTo>
                <a:close/>
              </a:path>
              <a:path w="158750" h="730250">
                <a:moveTo>
                  <a:pt x="156972" y="729996"/>
                </a:moveTo>
                <a:lnTo>
                  <a:pt x="128016" y="729996"/>
                </a:lnTo>
                <a:lnTo>
                  <a:pt x="114300" y="728472"/>
                </a:lnTo>
                <a:lnTo>
                  <a:pt x="103632" y="726948"/>
                </a:lnTo>
                <a:lnTo>
                  <a:pt x="92964" y="723900"/>
                </a:lnTo>
                <a:lnTo>
                  <a:pt x="89916" y="723900"/>
                </a:lnTo>
                <a:lnTo>
                  <a:pt x="85344" y="722376"/>
                </a:lnTo>
                <a:lnTo>
                  <a:pt x="82296" y="720852"/>
                </a:lnTo>
                <a:lnTo>
                  <a:pt x="80772" y="719328"/>
                </a:lnTo>
                <a:lnTo>
                  <a:pt x="128016" y="719328"/>
                </a:lnTo>
                <a:lnTo>
                  <a:pt x="141732" y="720852"/>
                </a:lnTo>
                <a:lnTo>
                  <a:pt x="158496" y="720852"/>
                </a:lnTo>
                <a:lnTo>
                  <a:pt x="156972" y="729996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799" y="3296411"/>
            <a:ext cx="158750" cy="730250"/>
          </a:xfrm>
          <a:custGeom>
            <a:avLst/>
            <a:gdLst/>
            <a:ahLst/>
            <a:cxnLst/>
            <a:rect l="l" t="t" r="r" b="b"/>
            <a:pathLst>
              <a:path w="158750" h="730250">
                <a:moveTo>
                  <a:pt x="74676" y="9143"/>
                </a:moveTo>
                <a:lnTo>
                  <a:pt x="0" y="9143"/>
                </a:lnTo>
                <a:lnTo>
                  <a:pt x="1524" y="0"/>
                </a:lnTo>
                <a:lnTo>
                  <a:pt x="30480" y="0"/>
                </a:lnTo>
                <a:lnTo>
                  <a:pt x="44196" y="1523"/>
                </a:lnTo>
                <a:lnTo>
                  <a:pt x="54864" y="3047"/>
                </a:lnTo>
                <a:lnTo>
                  <a:pt x="65532" y="6095"/>
                </a:lnTo>
                <a:lnTo>
                  <a:pt x="68580" y="6095"/>
                </a:lnTo>
                <a:lnTo>
                  <a:pt x="73152" y="7620"/>
                </a:lnTo>
                <a:lnTo>
                  <a:pt x="74676" y="9143"/>
                </a:lnTo>
                <a:close/>
              </a:path>
              <a:path w="158750" h="730250">
                <a:moveTo>
                  <a:pt x="77724" y="10668"/>
                </a:moveTo>
                <a:lnTo>
                  <a:pt x="30480" y="10668"/>
                </a:lnTo>
                <a:lnTo>
                  <a:pt x="15240" y="9143"/>
                </a:lnTo>
                <a:lnTo>
                  <a:pt x="76200" y="9143"/>
                </a:lnTo>
                <a:lnTo>
                  <a:pt x="77724" y="10668"/>
                </a:lnTo>
                <a:close/>
              </a:path>
              <a:path w="158750" h="730250">
                <a:moveTo>
                  <a:pt x="71628" y="18287"/>
                </a:moveTo>
                <a:lnTo>
                  <a:pt x="65532" y="15239"/>
                </a:lnTo>
                <a:lnTo>
                  <a:pt x="62484" y="15239"/>
                </a:lnTo>
                <a:lnTo>
                  <a:pt x="53340" y="12191"/>
                </a:lnTo>
                <a:lnTo>
                  <a:pt x="42672" y="10668"/>
                </a:lnTo>
                <a:lnTo>
                  <a:pt x="79248" y="10668"/>
                </a:lnTo>
                <a:lnTo>
                  <a:pt x="80772" y="12191"/>
                </a:lnTo>
                <a:lnTo>
                  <a:pt x="80772" y="15239"/>
                </a:lnTo>
                <a:lnTo>
                  <a:pt x="82296" y="16764"/>
                </a:lnTo>
                <a:lnTo>
                  <a:pt x="71628" y="16764"/>
                </a:lnTo>
                <a:lnTo>
                  <a:pt x="71628" y="18287"/>
                </a:lnTo>
                <a:close/>
              </a:path>
              <a:path w="158750" h="730250">
                <a:moveTo>
                  <a:pt x="73152" y="19812"/>
                </a:moveTo>
                <a:lnTo>
                  <a:pt x="71628" y="18287"/>
                </a:lnTo>
                <a:lnTo>
                  <a:pt x="71628" y="16764"/>
                </a:lnTo>
                <a:lnTo>
                  <a:pt x="73152" y="19812"/>
                </a:lnTo>
                <a:close/>
              </a:path>
              <a:path w="158750" h="730250">
                <a:moveTo>
                  <a:pt x="82296" y="19812"/>
                </a:moveTo>
                <a:lnTo>
                  <a:pt x="73152" y="19812"/>
                </a:lnTo>
                <a:lnTo>
                  <a:pt x="72389" y="18287"/>
                </a:lnTo>
                <a:lnTo>
                  <a:pt x="73152" y="18287"/>
                </a:lnTo>
                <a:lnTo>
                  <a:pt x="71628" y="16764"/>
                </a:lnTo>
                <a:lnTo>
                  <a:pt x="82296" y="16764"/>
                </a:lnTo>
                <a:lnTo>
                  <a:pt x="82296" y="19812"/>
                </a:lnTo>
                <a:close/>
              </a:path>
              <a:path w="158750" h="730250">
                <a:moveTo>
                  <a:pt x="111252" y="358139"/>
                </a:moveTo>
                <a:lnTo>
                  <a:pt x="74676" y="358139"/>
                </a:lnTo>
                <a:lnTo>
                  <a:pt x="73152" y="356615"/>
                </a:lnTo>
                <a:lnTo>
                  <a:pt x="73152" y="355091"/>
                </a:lnTo>
                <a:lnTo>
                  <a:pt x="71628" y="353568"/>
                </a:lnTo>
                <a:lnTo>
                  <a:pt x="71628" y="18287"/>
                </a:lnTo>
                <a:lnTo>
                  <a:pt x="73152" y="19812"/>
                </a:lnTo>
                <a:lnTo>
                  <a:pt x="82296" y="19812"/>
                </a:lnTo>
                <a:lnTo>
                  <a:pt x="82296" y="350520"/>
                </a:lnTo>
                <a:lnTo>
                  <a:pt x="80772" y="350520"/>
                </a:lnTo>
                <a:lnTo>
                  <a:pt x="82296" y="352044"/>
                </a:lnTo>
                <a:lnTo>
                  <a:pt x="83820" y="352044"/>
                </a:lnTo>
                <a:lnTo>
                  <a:pt x="86868" y="353568"/>
                </a:lnTo>
                <a:lnTo>
                  <a:pt x="91440" y="353568"/>
                </a:lnTo>
                <a:lnTo>
                  <a:pt x="100584" y="356615"/>
                </a:lnTo>
                <a:lnTo>
                  <a:pt x="111252" y="358139"/>
                </a:lnTo>
                <a:close/>
              </a:path>
              <a:path w="158750" h="730250">
                <a:moveTo>
                  <a:pt x="82296" y="352044"/>
                </a:moveTo>
                <a:lnTo>
                  <a:pt x="80772" y="350520"/>
                </a:lnTo>
                <a:lnTo>
                  <a:pt x="82296" y="350520"/>
                </a:lnTo>
                <a:lnTo>
                  <a:pt x="82296" y="352044"/>
                </a:lnTo>
                <a:close/>
              </a:path>
              <a:path w="158750" h="730250">
                <a:moveTo>
                  <a:pt x="83820" y="352044"/>
                </a:moveTo>
                <a:lnTo>
                  <a:pt x="82296" y="352044"/>
                </a:lnTo>
                <a:lnTo>
                  <a:pt x="82296" y="350520"/>
                </a:lnTo>
                <a:lnTo>
                  <a:pt x="83820" y="352044"/>
                </a:lnTo>
                <a:close/>
              </a:path>
              <a:path w="158750" h="730250">
                <a:moveTo>
                  <a:pt x="93315" y="364939"/>
                </a:moveTo>
                <a:lnTo>
                  <a:pt x="88392" y="364235"/>
                </a:lnTo>
                <a:lnTo>
                  <a:pt x="85344" y="362711"/>
                </a:lnTo>
                <a:lnTo>
                  <a:pt x="80772" y="361187"/>
                </a:lnTo>
                <a:lnTo>
                  <a:pt x="77724" y="359663"/>
                </a:lnTo>
                <a:lnTo>
                  <a:pt x="76200" y="358139"/>
                </a:lnTo>
                <a:lnTo>
                  <a:pt x="123444" y="358139"/>
                </a:lnTo>
                <a:lnTo>
                  <a:pt x="137160" y="359663"/>
                </a:lnTo>
                <a:lnTo>
                  <a:pt x="123444" y="361187"/>
                </a:lnTo>
                <a:lnTo>
                  <a:pt x="109728" y="361187"/>
                </a:lnTo>
                <a:lnTo>
                  <a:pt x="97536" y="364235"/>
                </a:lnTo>
                <a:lnTo>
                  <a:pt x="93315" y="364939"/>
                </a:lnTo>
                <a:close/>
              </a:path>
              <a:path w="158750" h="730250">
                <a:moveTo>
                  <a:pt x="152400" y="368808"/>
                </a:moveTo>
                <a:lnTo>
                  <a:pt x="123444" y="368808"/>
                </a:lnTo>
                <a:lnTo>
                  <a:pt x="109728" y="367283"/>
                </a:lnTo>
                <a:lnTo>
                  <a:pt x="93315" y="364939"/>
                </a:lnTo>
                <a:lnTo>
                  <a:pt x="97536" y="364235"/>
                </a:lnTo>
                <a:lnTo>
                  <a:pt x="109728" y="361187"/>
                </a:lnTo>
                <a:lnTo>
                  <a:pt x="123444" y="361187"/>
                </a:lnTo>
                <a:lnTo>
                  <a:pt x="137160" y="359663"/>
                </a:lnTo>
                <a:lnTo>
                  <a:pt x="152400" y="359663"/>
                </a:lnTo>
                <a:lnTo>
                  <a:pt x="152400" y="368808"/>
                </a:lnTo>
                <a:close/>
              </a:path>
              <a:path w="158750" h="730250">
                <a:moveTo>
                  <a:pt x="155448" y="368808"/>
                </a:moveTo>
                <a:lnTo>
                  <a:pt x="152400" y="368808"/>
                </a:lnTo>
                <a:lnTo>
                  <a:pt x="152400" y="359663"/>
                </a:lnTo>
                <a:lnTo>
                  <a:pt x="155448" y="359663"/>
                </a:lnTo>
                <a:lnTo>
                  <a:pt x="158496" y="361187"/>
                </a:lnTo>
                <a:lnTo>
                  <a:pt x="158496" y="367283"/>
                </a:lnTo>
                <a:lnTo>
                  <a:pt x="155448" y="368808"/>
                </a:lnTo>
                <a:close/>
              </a:path>
              <a:path w="158750" h="730250">
                <a:moveTo>
                  <a:pt x="71628" y="711708"/>
                </a:moveTo>
                <a:lnTo>
                  <a:pt x="71628" y="376428"/>
                </a:lnTo>
                <a:lnTo>
                  <a:pt x="73152" y="374904"/>
                </a:lnTo>
                <a:lnTo>
                  <a:pt x="73152" y="371856"/>
                </a:lnTo>
                <a:lnTo>
                  <a:pt x="74676" y="371856"/>
                </a:lnTo>
                <a:lnTo>
                  <a:pt x="74676" y="370332"/>
                </a:lnTo>
                <a:lnTo>
                  <a:pt x="76200" y="370332"/>
                </a:lnTo>
                <a:lnTo>
                  <a:pt x="77724" y="368808"/>
                </a:lnTo>
                <a:lnTo>
                  <a:pt x="80772" y="367283"/>
                </a:lnTo>
                <a:lnTo>
                  <a:pt x="85344" y="367283"/>
                </a:lnTo>
                <a:lnTo>
                  <a:pt x="88392" y="365759"/>
                </a:lnTo>
                <a:lnTo>
                  <a:pt x="93315" y="364939"/>
                </a:lnTo>
                <a:lnTo>
                  <a:pt x="109728" y="367283"/>
                </a:lnTo>
                <a:lnTo>
                  <a:pt x="123444" y="368808"/>
                </a:lnTo>
                <a:lnTo>
                  <a:pt x="138684" y="368808"/>
                </a:lnTo>
                <a:lnTo>
                  <a:pt x="123444" y="370332"/>
                </a:lnTo>
                <a:lnTo>
                  <a:pt x="111252" y="371856"/>
                </a:lnTo>
                <a:lnTo>
                  <a:pt x="100584" y="373380"/>
                </a:lnTo>
                <a:lnTo>
                  <a:pt x="91440" y="374904"/>
                </a:lnTo>
                <a:lnTo>
                  <a:pt x="86868" y="374904"/>
                </a:lnTo>
                <a:lnTo>
                  <a:pt x="85344" y="376428"/>
                </a:lnTo>
                <a:lnTo>
                  <a:pt x="82296" y="376428"/>
                </a:lnTo>
                <a:lnTo>
                  <a:pt x="80772" y="377952"/>
                </a:lnTo>
                <a:lnTo>
                  <a:pt x="81534" y="377952"/>
                </a:lnTo>
                <a:lnTo>
                  <a:pt x="80772" y="379476"/>
                </a:lnTo>
                <a:lnTo>
                  <a:pt x="82296" y="379476"/>
                </a:lnTo>
                <a:lnTo>
                  <a:pt x="82296" y="710184"/>
                </a:lnTo>
                <a:lnTo>
                  <a:pt x="73152" y="710184"/>
                </a:lnTo>
                <a:lnTo>
                  <a:pt x="71628" y="711708"/>
                </a:lnTo>
                <a:close/>
              </a:path>
              <a:path w="158750" h="730250">
                <a:moveTo>
                  <a:pt x="81534" y="377952"/>
                </a:moveTo>
                <a:lnTo>
                  <a:pt x="80772" y="377952"/>
                </a:lnTo>
                <a:lnTo>
                  <a:pt x="82296" y="376428"/>
                </a:lnTo>
                <a:lnTo>
                  <a:pt x="81534" y="377952"/>
                </a:lnTo>
                <a:close/>
              </a:path>
              <a:path w="158750" h="730250">
                <a:moveTo>
                  <a:pt x="80772" y="379476"/>
                </a:moveTo>
                <a:lnTo>
                  <a:pt x="82296" y="376428"/>
                </a:lnTo>
                <a:lnTo>
                  <a:pt x="82296" y="377952"/>
                </a:lnTo>
                <a:lnTo>
                  <a:pt x="80772" y="379476"/>
                </a:lnTo>
                <a:close/>
              </a:path>
              <a:path w="158750" h="730250">
                <a:moveTo>
                  <a:pt x="82296" y="377952"/>
                </a:moveTo>
                <a:lnTo>
                  <a:pt x="82296" y="376428"/>
                </a:lnTo>
                <a:lnTo>
                  <a:pt x="85344" y="376428"/>
                </a:lnTo>
                <a:lnTo>
                  <a:pt x="82296" y="377952"/>
                </a:lnTo>
                <a:close/>
              </a:path>
              <a:path w="158750" h="730250">
                <a:moveTo>
                  <a:pt x="82296" y="379476"/>
                </a:moveTo>
                <a:lnTo>
                  <a:pt x="80772" y="379476"/>
                </a:lnTo>
                <a:lnTo>
                  <a:pt x="82296" y="377952"/>
                </a:lnTo>
                <a:lnTo>
                  <a:pt x="82296" y="379476"/>
                </a:lnTo>
                <a:close/>
              </a:path>
              <a:path w="158750" h="730250">
                <a:moveTo>
                  <a:pt x="76200" y="719328"/>
                </a:moveTo>
                <a:lnTo>
                  <a:pt x="30480" y="719328"/>
                </a:lnTo>
                <a:lnTo>
                  <a:pt x="42672" y="717804"/>
                </a:lnTo>
                <a:lnTo>
                  <a:pt x="53340" y="716280"/>
                </a:lnTo>
                <a:lnTo>
                  <a:pt x="62484" y="714756"/>
                </a:lnTo>
                <a:lnTo>
                  <a:pt x="67056" y="713232"/>
                </a:lnTo>
                <a:lnTo>
                  <a:pt x="68580" y="711708"/>
                </a:lnTo>
                <a:lnTo>
                  <a:pt x="71628" y="711708"/>
                </a:lnTo>
                <a:lnTo>
                  <a:pt x="73152" y="710184"/>
                </a:lnTo>
                <a:lnTo>
                  <a:pt x="82296" y="710184"/>
                </a:lnTo>
                <a:lnTo>
                  <a:pt x="82296" y="713232"/>
                </a:lnTo>
                <a:lnTo>
                  <a:pt x="80772" y="713232"/>
                </a:lnTo>
                <a:lnTo>
                  <a:pt x="80772" y="716280"/>
                </a:lnTo>
                <a:lnTo>
                  <a:pt x="79248" y="717804"/>
                </a:lnTo>
                <a:lnTo>
                  <a:pt x="77724" y="717804"/>
                </a:lnTo>
                <a:lnTo>
                  <a:pt x="76200" y="719328"/>
                </a:lnTo>
                <a:close/>
              </a:path>
              <a:path w="158750" h="730250">
                <a:moveTo>
                  <a:pt x="1524" y="729996"/>
                </a:moveTo>
                <a:lnTo>
                  <a:pt x="0" y="719328"/>
                </a:lnTo>
                <a:lnTo>
                  <a:pt x="74676" y="719328"/>
                </a:lnTo>
                <a:lnTo>
                  <a:pt x="73152" y="720852"/>
                </a:lnTo>
                <a:lnTo>
                  <a:pt x="68580" y="722376"/>
                </a:lnTo>
                <a:lnTo>
                  <a:pt x="65532" y="723900"/>
                </a:lnTo>
                <a:lnTo>
                  <a:pt x="44196" y="726948"/>
                </a:lnTo>
                <a:lnTo>
                  <a:pt x="30480" y="728472"/>
                </a:lnTo>
                <a:lnTo>
                  <a:pt x="16764" y="728472"/>
                </a:lnTo>
                <a:lnTo>
                  <a:pt x="1524" y="729996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799" y="4026407"/>
            <a:ext cx="158750" cy="730250"/>
          </a:xfrm>
          <a:custGeom>
            <a:avLst/>
            <a:gdLst/>
            <a:ahLst/>
            <a:cxnLst/>
            <a:rect l="l" t="t" r="r" b="b"/>
            <a:pathLst>
              <a:path w="158750" h="730250">
                <a:moveTo>
                  <a:pt x="74676" y="9143"/>
                </a:moveTo>
                <a:lnTo>
                  <a:pt x="0" y="9143"/>
                </a:lnTo>
                <a:lnTo>
                  <a:pt x="1524" y="0"/>
                </a:lnTo>
                <a:lnTo>
                  <a:pt x="16764" y="0"/>
                </a:lnTo>
                <a:lnTo>
                  <a:pt x="30480" y="1523"/>
                </a:lnTo>
                <a:lnTo>
                  <a:pt x="44196" y="1523"/>
                </a:lnTo>
                <a:lnTo>
                  <a:pt x="54864" y="3047"/>
                </a:lnTo>
                <a:lnTo>
                  <a:pt x="65532" y="6095"/>
                </a:lnTo>
                <a:lnTo>
                  <a:pt x="68580" y="6095"/>
                </a:lnTo>
                <a:lnTo>
                  <a:pt x="73152" y="7620"/>
                </a:lnTo>
                <a:lnTo>
                  <a:pt x="74676" y="9143"/>
                </a:lnTo>
                <a:close/>
              </a:path>
              <a:path w="158750" h="730250">
                <a:moveTo>
                  <a:pt x="71628" y="18287"/>
                </a:moveTo>
                <a:lnTo>
                  <a:pt x="65532" y="15239"/>
                </a:lnTo>
                <a:lnTo>
                  <a:pt x="62484" y="15239"/>
                </a:lnTo>
                <a:lnTo>
                  <a:pt x="53340" y="13716"/>
                </a:lnTo>
                <a:lnTo>
                  <a:pt x="42672" y="12191"/>
                </a:lnTo>
                <a:lnTo>
                  <a:pt x="30480" y="10668"/>
                </a:lnTo>
                <a:lnTo>
                  <a:pt x="15240" y="9143"/>
                </a:lnTo>
                <a:lnTo>
                  <a:pt x="76200" y="9143"/>
                </a:lnTo>
                <a:lnTo>
                  <a:pt x="77724" y="10668"/>
                </a:lnTo>
                <a:lnTo>
                  <a:pt x="79248" y="10668"/>
                </a:lnTo>
                <a:lnTo>
                  <a:pt x="79248" y="12191"/>
                </a:lnTo>
                <a:lnTo>
                  <a:pt x="80772" y="12191"/>
                </a:lnTo>
                <a:lnTo>
                  <a:pt x="80772" y="16764"/>
                </a:lnTo>
                <a:lnTo>
                  <a:pt x="71628" y="16764"/>
                </a:lnTo>
                <a:lnTo>
                  <a:pt x="71628" y="18287"/>
                </a:lnTo>
                <a:close/>
              </a:path>
              <a:path w="158750" h="730250">
                <a:moveTo>
                  <a:pt x="73152" y="19812"/>
                </a:moveTo>
                <a:lnTo>
                  <a:pt x="71628" y="18287"/>
                </a:lnTo>
                <a:lnTo>
                  <a:pt x="71628" y="16764"/>
                </a:lnTo>
                <a:lnTo>
                  <a:pt x="73152" y="19812"/>
                </a:lnTo>
                <a:close/>
              </a:path>
              <a:path w="158750" h="730250">
                <a:moveTo>
                  <a:pt x="82296" y="19812"/>
                </a:moveTo>
                <a:lnTo>
                  <a:pt x="73152" y="19812"/>
                </a:lnTo>
                <a:lnTo>
                  <a:pt x="71628" y="16764"/>
                </a:lnTo>
                <a:lnTo>
                  <a:pt x="82296" y="16764"/>
                </a:lnTo>
                <a:lnTo>
                  <a:pt x="82296" y="19812"/>
                </a:lnTo>
                <a:close/>
              </a:path>
              <a:path w="158750" h="730250">
                <a:moveTo>
                  <a:pt x="111252" y="358139"/>
                </a:moveTo>
                <a:lnTo>
                  <a:pt x="74676" y="358139"/>
                </a:lnTo>
                <a:lnTo>
                  <a:pt x="73152" y="356615"/>
                </a:lnTo>
                <a:lnTo>
                  <a:pt x="73152" y="355091"/>
                </a:lnTo>
                <a:lnTo>
                  <a:pt x="71628" y="353568"/>
                </a:lnTo>
                <a:lnTo>
                  <a:pt x="71628" y="18287"/>
                </a:lnTo>
                <a:lnTo>
                  <a:pt x="73152" y="19812"/>
                </a:lnTo>
                <a:lnTo>
                  <a:pt x="82296" y="19812"/>
                </a:lnTo>
                <a:lnTo>
                  <a:pt x="82296" y="350520"/>
                </a:lnTo>
                <a:lnTo>
                  <a:pt x="80772" y="350520"/>
                </a:lnTo>
                <a:lnTo>
                  <a:pt x="82296" y="352044"/>
                </a:lnTo>
                <a:lnTo>
                  <a:pt x="83820" y="352044"/>
                </a:lnTo>
                <a:lnTo>
                  <a:pt x="86868" y="353568"/>
                </a:lnTo>
                <a:lnTo>
                  <a:pt x="91440" y="355091"/>
                </a:lnTo>
                <a:lnTo>
                  <a:pt x="100584" y="356615"/>
                </a:lnTo>
                <a:lnTo>
                  <a:pt x="111252" y="358139"/>
                </a:lnTo>
                <a:close/>
              </a:path>
              <a:path w="158750" h="730250">
                <a:moveTo>
                  <a:pt x="82296" y="352044"/>
                </a:moveTo>
                <a:lnTo>
                  <a:pt x="80772" y="350520"/>
                </a:lnTo>
                <a:lnTo>
                  <a:pt x="82296" y="350520"/>
                </a:lnTo>
                <a:lnTo>
                  <a:pt x="82296" y="352044"/>
                </a:lnTo>
                <a:close/>
              </a:path>
              <a:path w="158750" h="730250">
                <a:moveTo>
                  <a:pt x="93315" y="364939"/>
                </a:moveTo>
                <a:lnTo>
                  <a:pt x="88392" y="364235"/>
                </a:lnTo>
                <a:lnTo>
                  <a:pt x="85344" y="362711"/>
                </a:lnTo>
                <a:lnTo>
                  <a:pt x="80772" y="361187"/>
                </a:lnTo>
                <a:lnTo>
                  <a:pt x="77724" y="359663"/>
                </a:lnTo>
                <a:lnTo>
                  <a:pt x="76200" y="358139"/>
                </a:lnTo>
                <a:lnTo>
                  <a:pt x="123444" y="358139"/>
                </a:lnTo>
                <a:lnTo>
                  <a:pt x="137160" y="359663"/>
                </a:lnTo>
                <a:lnTo>
                  <a:pt x="109728" y="362711"/>
                </a:lnTo>
                <a:lnTo>
                  <a:pt x="97536" y="364235"/>
                </a:lnTo>
                <a:lnTo>
                  <a:pt x="93315" y="364939"/>
                </a:lnTo>
                <a:close/>
              </a:path>
              <a:path w="158750" h="730250">
                <a:moveTo>
                  <a:pt x="152400" y="368808"/>
                </a:moveTo>
                <a:lnTo>
                  <a:pt x="123444" y="368808"/>
                </a:lnTo>
                <a:lnTo>
                  <a:pt x="109728" y="367283"/>
                </a:lnTo>
                <a:lnTo>
                  <a:pt x="93315" y="364939"/>
                </a:lnTo>
                <a:lnTo>
                  <a:pt x="97536" y="364235"/>
                </a:lnTo>
                <a:lnTo>
                  <a:pt x="109728" y="362711"/>
                </a:lnTo>
                <a:lnTo>
                  <a:pt x="137160" y="359663"/>
                </a:lnTo>
                <a:lnTo>
                  <a:pt x="152400" y="359663"/>
                </a:lnTo>
                <a:lnTo>
                  <a:pt x="152400" y="368808"/>
                </a:lnTo>
                <a:close/>
              </a:path>
              <a:path w="158750" h="730250">
                <a:moveTo>
                  <a:pt x="155448" y="368808"/>
                </a:moveTo>
                <a:lnTo>
                  <a:pt x="152400" y="368808"/>
                </a:lnTo>
                <a:lnTo>
                  <a:pt x="152400" y="359663"/>
                </a:lnTo>
                <a:lnTo>
                  <a:pt x="155448" y="359663"/>
                </a:lnTo>
                <a:lnTo>
                  <a:pt x="158496" y="362711"/>
                </a:lnTo>
                <a:lnTo>
                  <a:pt x="158496" y="367283"/>
                </a:lnTo>
                <a:lnTo>
                  <a:pt x="155448" y="368808"/>
                </a:lnTo>
                <a:close/>
              </a:path>
              <a:path w="158750" h="730250">
                <a:moveTo>
                  <a:pt x="138684" y="370332"/>
                </a:moveTo>
                <a:lnTo>
                  <a:pt x="77724" y="370332"/>
                </a:lnTo>
                <a:lnTo>
                  <a:pt x="80772" y="368808"/>
                </a:lnTo>
                <a:lnTo>
                  <a:pt x="85344" y="367283"/>
                </a:lnTo>
                <a:lnTo>
                  <a:pt x="88392" y="365759"/>
                </a:lnTo>
                <a:lnTo>
                  <a:pt x="93315" y="364939"/>
                </a:lnTo>
                <a:lnTo>
                  <a:pt x="109728" y="367283"/>
                </a:lnTo>
                <a:lnTo>
                  <a:pt x="123444" y="368808"/>
                </a:lnTo>
                <a:lnTo>
                  <a:pt x="153924" y="368808"/>
                </a:lnTo>
                <a:lnTo>
                  <a:pt x="138684" y="370332"/>
                </a:lnTo>
                <a:close/>
              </a:path>
              <a:path w="158750" h="730250">
                <a:moveTo>
                  <a:pt x="71628" y="711708"/>
                </a:moveTo>
                <a:lnTo>
                  <a:pt x="71628" y="376428"/>
                </a:lnTo>
                <a:lnTo>
                  <a:pt x="73152" y="374904"/>
                </a:lnTo>
                <a:lnTo>
                  <a:pt x="73152" y="373380"/>
                </a:lnTo>
                <a:lnTo>
                  <a:pt x="76200" y="370332"/>
                </a:lnTo>
                <a:lnTo>
                  <a:pt x="123444" y="370332"/>
                </a:lnTo>
                <a:lnTo>
                  <a:pt x="111252" y="371856"/>
                </a:lnTo>
                <a:lnTo>
                  <a:pt x="100584" y="373380"/>
                </a:lnTo>
                <a:lnTo>
                  <a:pt x="91440" y="374904"/>
                </a:lnTo>
                <a:lnTo>
                  <a:pt x="86868" y="376428"/>
                </a:lnTo>
                <a:lnTo>
                  <a:pt x="85344" y="376428"/>
                </a:lnTo>
                <a:lnTo>
                  <a:pt x="82296" y="377952"/>
                </a:lnTo>
                <a:lnTo>
                  <a:pt x="80772" y="379476"/>
                </a:lnTo>
                <a:lnTo>
                  <a:pt x="82296" y="379476"/>
                </a:lnTo>
                <a:lnTo>
                  <a:pt x="82296" y="710184"/>
                </a:lnTo>
                <a:lnTo>
                  <a:pt x="73152" y="710184"/>
                </a:lnTo>
                <a:lnTo>
                  <a:pt x="71628" y="711708"/>
                </a:lnTo>
                <a:close/>
              </a:path>
              <a:path w="158750" h="730250">
                <a:moveTo>
                  <a:pt x="82296" y="379476"/>
                </a:moveTo>
                <a:lnTo>
                  <a:pt x="80772" y="379476"/>
                </a:lnTo>
                <a:lnTo>
                  <a:pt x="82296" y="377952"/>
                </a:lnTo>
                <a:lnTo>
                  <a:pt x="82296" y="379476"/>
                </a:lnTo>
                <a:close/>
              </a:path>
              <a:path w="158750" h="730250">
                <a:moveTo>
                  <a:pt x="1524" y="729996"/>
                </a:moveTo>
                <a:lnTo>
                  <a:pt x="0" y="719328"/>
                </a:lnTo>
                <a:lnTo>
                  <a:pt x="30480" y="719328"/>
                </a:lnTo>
                <a:lnTo>
                  <a:pt x="42672" y="717804"/>
                </a:lnTo>
                <a:lnTo>
                  <a:pt x="53340" y="716280"/>
                </a:lnTo>
                <a:lnTo>
                  <a:pt x="62484" y="714756"/>
                </a:lnTo>
                <a:lnTo>
                  <a:pt x="67056" y="713232"/>
                </a:lnTo>
                <a:lnTo>
                  <a:pt x="68580" y="711708"/>
                </a:lnTo>
                <a:lnTo>
                  <a:pt x="71628" y="711708"/>
                </a:lnTo>
                <a:lnTo>
                  <a:pt x="73152" y="710184"/>
                </a:lnTo>
                <a:lnTo>
                  <a:pt x="82296" y="710184"/>
                </a:lnTo>
                <a:lnTo>
                  <a:pt x="82296" y="713232"/>
                </a:lnTo>
                <a:lnTo>
                  <a:pt x="80772" y="713232"/>
                </a:lnTo>
                <a:lnTo>
                  <a:pt x="80772" y="716280"/>
                </a:lnTo>
                <a:lnTo>
                  <a:pt x="79248" y="717804"/>
                </a:lnTo>
                <a:lnTo>
                  <a:pt x="77724" y="717804"/>
                </a:lnTo>
                <a:lnTo>
                  <a:pt x="74676" y="720852"/>
                </a:lnTo>
                <a:lnTo>
                  <a:pt x="73152" y="720852"/>
                </a:lnTo>
                <a:lnTo>
                  <a:pt x="68580" y="722376"/>
                </a:lnTo>
                <a:lnTo>
                  <a:pt x="65532" y="723900"/>
                </a:lnTo>
                <a:lnTo>
                  <a:pt x="44196" y="726948"/>
                </a:lnTo>
                <a:lnTo>
                  <a:pt x="30480" y="728472"/>
                </a:lnTo>
                <a:lnTo>
                  <a:pt x="16764" y="728472"/>
                </a:lnTo>
                <a:lnTo>
                  <a:pt x="1524" y="729996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73708" y="2703576"/>
            <a:ext cx="2052955" cy="466725"/>
          </a:xfrm>
          <a:custGeom>
            <a:avLst/>
            <a:gdLst/>
            <a:ahLst/>
            <a:cxnLst/>
            <a:rect l="l" t="t" r="r" b="b"/>
            <a:pathLst>
              <a:path w="2052954" h="466725">
                <a:moveTo>
                  <a:pt x="1613916" y="466344"/>
                </a:moveTo>
                <a:lnTo>
                  <a:pt x="77724" y="466344"/>
                </a:lnTo>
                <a:lnTo>
                  <a:pt x="47577" y="460200"/>
                </a:lnTo>
                <a:lnTo>
                  <a:pt x="22860" y="443484"/>
                </a:lnTo>
                <a:lnTo>
                  <a:pt x="6143" y="418766"/>
                </a:lnTo>
                <a:lnTo>
                  <a:pt x="0" y="388620"/>
                </a:lnTo>
                <a:lnTo>
                  <a:pt x="0" y="77724"/>
                </a:lnTo>
                <a:lnTo>
                  <a:pt x="6143" y="47577"/>
                </a:lnTo>
                <a:lnTo>
                  <a:pt x="22860" y="22860"/>
                </a:lnTo>
                <a:lnTo>
                  <a:pt x="47577" y="6143"/>
                </a:lnTo>
                <a:lnTo>
                  <a:pt x="77724" y="0"/>
                </a:lnTo>
                <a:lnTo>
                  <a:pt x="1613916" y="0"/>
                </a:lnTo>
                <a:lnTo>
                  <a:pt x="1644062" y="6143"/>
                </a:lnTo>
                <a:lnTo>
                  <a:pt x="1668780" y="22860"/>
                </a:lnTo>
                <a:lnTo>
                  <a:pt x="1685496" y="47577"/>
                </a:lnTo>
                <a:lnTo>
                  <a:pt x="1691640" y="77724"/>
                </a:lnTo>
                <a:lnTo>
                  <a:pt x="1691640" y="272796"/>
                </a:lnTo>
                <a:lnTo>
                  <a:pt x="2026399" y="272796"/>
                </a:lnTo>
                <a:lnTo>
                  <a:pt x="1691640" y="388620"/>
                </a:lnTo>
                <a:lnTo>
                  <a:pt x="1685496" y="418766"/>
                </a:lnTo>
                <a:lnTo>
                  <a:pt x="1668780" y="443484"/>
                </a:lnTo>
                <a:lnTo>
                  <a:pt x="1644062" y="460200"/>
                </a:lnTo>
                <a:lnTo>
                  <a:pt x="1613916" y="466344"/>
                </a:lnTo>
                <a:close/>
              </a:path>
              <a:path w="2052954" h="466725">
                <a:moveTo>
                  <a:pt x="2026399" y="272796"/>
                </a:moveTo>
                <a:lnTo>
                  <a:pt x="1691640" y="272796"/>
                </a:lnTo>
                <a:lnTo>
                  <a:pt x="2052828" y="263652"/>
                </a:lnTo>
                <a:lnTo>
                  <a:pt x="2026399" y="2727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7612" y="2697479"/>
            <a:ext cx="2065020" cy="478790"/>
          </a:xfrm>
          <a:custGeom>
            <a:avLst/>
            <a:gdLst/>
            <a:ahLst/>
            <a:cxnLst/>
            <a:rect l="l" t="t" r="r" b="b"/>
            <a:pathLst>
              <a:path w="2065020" h="478789">
                <a:moveTo>
                  <a:pt x="1627632" y="1524"/>
                </a:moveTo>
                <a:lnTo>
                  <a:pt x="74676" y="1524"/>
                </a:lnTo>
                <a:lnTo>
                  <a:pt x="82296" y="0"/>
                </a:lnTo>
                <a:lnTo>
                  <a:pt x="1620012" y="0"/>
                </a:lnTo>
                <a:lnTo>
                  <a:pt x="1627632" y="1524"/>
                </a:lnTo>
                <a:close/>
              </a:path>
              <a:path w="2065020" h="478789">
                <a:moveTo>
                  <a:pt x="1629155" y="478536"/>
                </a:moveTo>
                <a:lnTo>
                  <a:pt x="74676" y="478536"/>
                </a:lnTo>
                <a:lnTo>
                  <a:pt x="67056" y="477012"/>
                </a:lnTo>
                <a:lnTo>
                  <a:pt x="57912" y="475488"/>
                </a:lnTo>
                <a:lnTo>
                  <a:pt x="18288" y="448056"/>
                </a:lnTo>
                <a:lnTo>
                  <a:pt x="1524" y="411480"/>
                </a:lnTo>
                <a:lnTo>
                  <a:pt x="0" y="403859"/>
                </a:lnTo>
                <a:lnTo>
                  <a:pt x="0" y="76200"/>
                </a:lnTo>
                <a:lnTo>
                  <a:pt x="1524" y="67056"/>
                </a:lnTo>
                <a:lnTo>
                  <a:pt x="3048" y="59436"/>
                </a:lnTo>
                <a:lnTo>
                  <a:pt x="9144" y="44196"/>
                </a:lnTo>
                <a:lnTo>
                  <a:pt x="18288" y="32004"/>
                </a:lnTo>
                <a:lnTo>
                  <a:pt x="24384" y="25908"/>
                </a:lnTo>
                <a:lnTo>
                  <a:pt x="28956" y="19812"/>
                </a:lnTo>
                <a:lnTo>
                  <a:pt x="36576" y="15240"/>
                </a:lnTo>
                <a:lnTo>
                  <a:pt x="42672" y="10668"/>
                </a:lnTo>
                <a:lnTo>
                  <a:pt x="65532" y="1524"/>
                </a:lnTo>
                <a:lnTo>
                  <a:pt x="1636776" y="1524"/>
                </a:lnTo>
                <a:lnTo>
                  <a:pt x="1659636" y="10668"/>
                </a:lnTo>
                <a:lnTo>
                  <a:pt x="1664716" y="13716"/>
                </a:lnTo>
                <a:lnTo>
                  <a:pt x="76200" y="13716"/>
                </a:lnTo>
                <a:lnTo>
                  <a:pt x="68580" y="15240"/>
                </a:lnTo>
                <a:lnTo>
                  <a:pt x="33528" y="33528"/>
                </a:lnTo>
                <a:lnTo>
                  <a:pt x="28956" y="39624"/>
                </a:lnTo>
                <a:lnTo>
                  <a:pt x="24384" y="44196"/>
                </a:lnTo>
                <a:lnTo>
                  <a:pt x="15240" y="62484"/>
                </a:lnTo>
                <a:lnTo>
                  <a:pt x="13716" y="70104"/>
                </a:lnTo>
                <a:lnTo>
                  <a:pt x="12192" y="76200"/>
                </a:lnTo>
                <a:lnTo>
                  <a:pt x="12192" y="400812"/>
                </a:lnTo>
                <a:lnTo>
                  <a:pt x="15240" y="416052"/>
                </a:lnTo>
                <a:lnTo>
                  <a:pt x="16764" y="422148"/>
                </a:lnTo>
                <a:lnTo>
                  <a:pt x="19812" y="428244"/>
                </a:lnTo>
                <a:lnTo>
                  <a:pt x="24384" y="434340"/>
                </a:lnTo>
                <a:lnTo>
                  <a:pt x="27432" y="440436"/>
                </a:lnTo>
                <a:lnTo>
                  <a:pt x="32004" y="445007"/>
                </a:lnTo>
                <a:lnTo>
                  <a:pt x="38100" y="449580"/>
                </a:lnTo>
                <a:lnTo>
                  <a:pt x="42672" y="454152"/>
                </a:lnTo>
                <a:lnTo>
                  <a:pt x="54864" y="460248"/>
                </a:lnTo>
                <a:lnTo>
                  <a:pt x="62484" y="463296"/>
                </a:lnTo>
                <a:lnTo>
                  <a:pt x="68580" y="464820"/>
                </a:lnTo>
                <a:lnTo>
                  <a:pt x="76200" y="464820"/>
                </a:lnTo>
                <a:lnTo>
                  <a:pt x="83820" y="466344"/>
                </a:lnTo>
                <a:lnTo>
                  <a:pt x="1664207" y="466344"/>
                </a:lnTo>
                <a:lnTo>
                  <a:pt x="1661159" y="467868"/>
                </a:lnTo>
                <a:lnTo>
                  <a:pt x="1653540" y="472440"/>
                </a:lnTo>
                <a:lnTo>
                  <a:pt x="1645920" y="475488"/>
                </a:lnTo>
                <a:lnTo>
                  <a:pt x="1636776" y="477012"/>
                </a:lnTo>
                <a:lnTo>
                  <a:pt x="1629155" y="478536"/>
                </a:lnTo>
                <a:close/>
              </a:path>
              <a:path w="2065020" h="478789">
                <a:moveTo>
                  <a:pt x="1697736" y="284988"/>
                </a:moveTo>
                <a:lnTo>
                  <a:pt x="1696212" y="284988"/>
                </a:lnTo>
                <a:lnTo>
                  <a:pt x="1694688" y="283463"/>
                </a:lnTo>
                <a:lnTo>
                  <a:pt x="1693164" y="283463"/>
                </a:lnTo>
                <a:lnTo>
                  <a:pt x="1691640" y="281939"/>
                </a:lnTo>
                <a:lnTo>
                  <a:pt x="1691640" y="77724"/>
                </a:lnTo>
                <a:lnTo>
                  <a:pt x="1690116" y="70104"/>
                </a:lnTo>
                <a:lnTo>
                  <a:pt x="1688592" y="64008"/>
                </a:lnTo>
                <a:lnTo>
                  <a:pt x="1685544" y="56388"/>
                </a:lnTo>
                <a:lnTo>
                  <a:pt x="1679448" y="44196"/>
                </a:lnTo>
                <a:lnTo>
                  <a:pt x="1674876" y="39624"/>
                </a:lnTo>
                <a:lnTo>
                  <a:pt x="1670304" y="33528"/>
                </a:lnTo>
                <a:lnTo>
                  <a:pt x="1665732" y="28956"/>
                </a:lnTo>
                <a:lnTo>
                  <a:pt x="1659636" y="25908"/>
                </a:lnTo>
                <a:lnTo>
                  <a:pt x="1655064" y="21336"/>
                </a:lnTo>
                <a:lnTo>
                  <a:pt x="1647444" y="18288"/>
                </a:lnTo>
                <a:lnTo>
                  <a:pt x="1635251" y="15240"/>
                </a:lnTo>
                <a:lnTo>
                  <a:pt x="1627632" y="13716"/>
                </a:lnTo>
                <a:lnTo>
                  <a:pt x="1664716" y="13716"/>
                </a:lnTo>
                <a:lnTo>
                  <a:pt x="1667255" y="15240"/>
                </a:lnTo>
                <a:lnTo>
                  <a:pt x="1679448" y="24384"/>
                </a:lnTo>
                <a:lnTo>
                  <a:pt x="1684020" y="30480"/>
                </a:lnTo>
                <a:lnTo>
                  <a:pt x="1690116" y="36576"/>
                </a:lnTo>
                <a:lnTo>
                  <a:pt x="1693164" y="44196"/>
                </a:lnTo>
                <a:lnTo>
                  <a:pt x="1697736" y="51816"/>
                </a:lnTo>
                <a:lnTo>
                  <a:pt x="1700784" y="59436"/>
                </a:lnTo>
                <a:lnTo>
                  <a:pt x="1702308" y="67056"/>
                </a:lnTo>
                <a:lnTo>
                  <a:pt x="1703832" y="76200"/>
                </a:lnTo>
                <a:lnTo>
                  <a:pt x="1703832" y="271143"/>
                </a:lnTo>
                <a:lnTo>
                  <a:pt x="1697736" y="271272"/>
                </a:lnTo>
                <a:lnTo>
                  <a:pt x="1703832" y="278892"/>
                </a:lnTo>
                <a:lnTo>
                  <a:pt x="1938528" y="278892"/>
                </a:lnTo>
                <a:lnTo>
                  <a:pt x="1697736" y="284988"/>
                </a:lnTo>
                <a:close/>
              </a:path>
              <a:path w="2065020" h="478789">
                <a:moveTo>
                  <a:pt x="1664207" y="466344"/>
                </a:moveTo>
                <a:lnTo>
                  <a:pt x="1627632" y="466344"/>
                </a:lnTo>
                <a:lnTo>
                  <a:pt x="1633728" y="464820"/>
                </a:lnTo>
                <a:lnTo>
                  <a:pt x="1641348" y="463296"/>
                </a:lnTo>
                <a:lnTo>
                  <a:pt x="1659636" y="454152"/>
                </a:lnTo>
                <a:lnTo>
                  <a:pt x="1688592" y="416052"/>
                </a:lnTo>
                <a:lnTo>
                  <a:pt x="1691640" y="402336"/>
                </a:lnTo>
                <a:lnTo>
                  <a:pt x="1691640" y="391668"/>
                </a:lnTo>
                <a:lnTo>
                  <a:pt x="1693164" y="390144"/>
                </a:lnTo>
                <a:lnTo>
                  <a:pt x="1696212" y="388620"/>
                </a:lnTo>
                <a:lnTo>
                  <a:pt x="2019259" y="276848"/>
                </a:lnTo>
                <a:lnTo>
                  <a:pt x="2058924" y="275844"/>
                </a:lnTo>
                <a:lnTo>
                  <a:pt x="2057404" y="263684"/>
                </a:lnTo>
                <a:lnTo>
                  <a:pt x="2058924" y="263651"/>
                </a:lnTo>
                <a:lnTo>
                  <a:pt x="2061972" y="263651"/>
                </a:lnTo>
                <a:lnTo>
                  <a:pt x="2065020" y="265176"/>
                </a:lnTo>
                <a:lnTo>
                  <a:pt x="2065020" y="271272"/>
                </a:lnTo>
                <a:lnTo>
                  <a:pt x="2063496" y="274320"/>
                </a:lnTo>
                <a:lnTo>
                  <a:pt x="2060448" y="275844"/>
                </a:lnTo>
                <a:lnTo>
                  <a:pt x="1716878" y="394716"/>
                </a:lnTo>
                <a:lnTo>
                  <a:pt x="1703832" y="394716"/>
                </a:lnTo>
                <a:lnTo>
                  <a:pt x="1699259" y="400812"/>
                </a:lnTo>
                <a:lnTo>
                  <a:pt x="1703832" y="400812"/>
                </a:lnTo>
                <a:lnTo>
                  <a:pt x="1703832" y="402336"/>
                </a:lnTo>
                <a:lnTo>
                  <a:pt x="1690116" y="441959"/>
                </a:lnTo>
                <a:lnTo>
                  <a:pt x="1673351" y="458724"/>
                </a:lnTo>
                <a:lnTo>
                  <a:pt x="1667255" y="464820"/>
                </a:lnTo>
                <a:lnTo>
                  <a:pt x="1664207" y="466344"/>
                </a:lnTo>
                <a:close/>
              </a:path>
              <a:path w="2065020" h="478789">
                <a:moveTo>
                  <a:pt x="2019259" y="276848"/>
                </a:moveTo>
                <a:lnTo>
                  <a:pt x="2057301" y="263686"/>
                </a:lnTo>
                <a:lnTo>
                  <a:pt x="2058924" y="275844"/>
                </a:lnTo>
                <a:lnTo>
                  <a:pt x="2019259" y="276848"/>
                </a:lnTo>
                <a:close/>
              </a:path>
              <a:path w="2065020" h="478789">
                <a:moveTo>
                  <a:pt x="1938528" y="278892"/>
                </a:moveTo>
                <a:lnTo>
                  <a:pt x="1703832" y="278892"/>
                </a:lnTo>
                <a:lnTo>
                  <a:pt x="1703832" y="271143"/>
                </a:lnTo>
                <a:lnTo>
                  <a:pt x="2057301" y="263686"/>
                </a:lnTo>
                <a:lnTo>
                  <a:pt x="2019259" y="276848"/>
                </a:lnTo>
                <a:lnTo>
                  <a:pt x="1938528" y="278892"/>
                </a:lnTo>
                <a:close/>
              </a:path>
              <a:path w="2065020" h="478789">
                <a:moveTo>
                  <a:pt x="1703832" y="278892"/>
                </a:moveTo>
                <a:lnTo>
                  <a:pt x="1697736" y="271272"/>
                </a:lnTo>
                <a:lnTo>
                  <a:pt x="1703832" y="271143"/>
                </a:lnTo>
                <a:lnTo>
                  <a:pt x="1703832" y="278892"/>
                </a:lnTo>
                <a:close/>
              </a:path>
              <a:path w="2065020" h="478789">
                <a:moveTo>
                  <a:pt x="1699259" y="400812"/>
                </a:moveTo>
                <a:lnTo>
                  <a:pt x="1703832" y="394716"/>
                </a:lnTo>
                <a:lnTo>
                  <a:pt x="1703832" y="399230"/>
                </a:lnTo>
                <a:lnTo>
                  <a:pt x="1699259" y="400812"/>
                </a:lnTo>
                <a:close/>
              </a:path>
              <a:path w="2065020" h="478789">
                <a:moveTo>
                  <a:pt x="1703832" y="399230"/>
                </a:moveTo>
                <a:lnTo>
                  <a:pt x="1703832" y="394716"/>
                </a:lnTo>
                <a:lnTo>
                  <a:pt x="1716878" y="394716"/>
                </a:lnTo>
                <a:lnTo>
                  <a:pt x="1703832" y="399230"/>
                </a:lnTo>
                <a:close/>
              </a:path>
              <a:path w="2065020" h="478789">
                <a:moveTo>
                  <a:pt x="1703832" y="400812"/>
                </a:moveTo>
                <a:lnTo>
                  <a:pt x="1699259" y="400812"/>
                </a:lnTo>
                <a:lnTo>
                  <a:pt x="1703832" y="399230"/>
                </a:lnTo>
                <a:lnTo>
                  <a:pt x="1703832" y="40081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07252" y="2771681"/>
            <a:ext cx="142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Granted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47800" y="4850891"/>
            <a:ext cx="2054860" cy="464820"/>
          </a:xfrm>
          <a:custGeom>
            <a:avLst/>
            <a:gdLst/>
            <a:ahLst/>
            <a:cxnLst/>
            <a:rect l="l" t="t" r="r" b="b"/>
            <a:pathLst>
              <a:path w="2054860" h="464820">
                <a:moveTo>
                  <a:pt x="1615440" y="464820"/>
                </a:moveTo>
                <a:lnTo>
                  <a:pt x="77724" y="464820"/>
                </a:lnTo>
                <a:lnTo>
                  <a:pt x="47577" y="458676"/>
                </a:lnTo>
                <a:lnTo>
                  <a:pt x="22860" y="441960"/>
                </a:lnTo>
                <a:lnTo>
                  <a:pt x="6143" y="417242"/>
                </a:lnTo>
                <a:lnTo>
                  <a:pt x="0" y="387096"/>
                </a:lnTo>
                <a:lnTo>
                  <a:pt x="0" y="77724"/>
                </a:lnTo>
                <a:lnTo>
                  <a:pt x="6143" y="47577"/>
                </a:lnTo>
                <a:lnTo>
                  <a:pt x="22860" y="22860"/>
                </a:lnTo>
                <a:lnTo>
                  <a:pt x="47577" y="6143"/>
                </a:lnTo>
                <a:lnTo>
                  <a:pt x="77724" y="0"/>
                </a:lnTo>
                <a:lnTo>
                  <a:pt x="1615440" y="0"/>
                </a:lnTo>
                <a:lnTo>
                  <a:pt x="1645586" y="6143"/>
                </a:lnTo>
                <a:lnTo>
                  <a:pt x="1670304" y="22860"/>
                </a:lnTo>
                <a:lnTo>
                  <a:pt x="1687020" y="47577"/>
                </a:lnTo>
                <a:lnTo>
                  <a:pt x="1693164" y="77724"/>
                </a:lnTo>
                <a:lnTo>
                  <a:pt x="1693164" y="271272"/>
                </a:lnTo>
                <a:lnTo>
                  <a:pt x="2027923" y="271272"/>
                </a:lnTo>
                <a:lnTo>
                  <a:pt x="1693164" y="387096"/>
                </a:lnTo>
                <a:lnTo>
                  <a:pt x="1687020" y="417242"/>
                </a:lnTo>
                <a:lnTo>
                  <a:pt x="1670304" y="441960"/>
                </a:lnTo>
                <a:lnTo>
                  <a:pt x="1645586" y="458676"/>
                </a:lnTo>
                <a:lnTo>
                  <a:pt x="1615440" y="464820"/>
                </a:lnTo>
                <a:close/>
              </a:path>
              <a:path w="2054860" h="464820">
                <a:moveTo>
                  <a:pt x="2027923" y="271272"/>
                </a:moveTo>
                <a:lnTo>
                  <a:pt x="1693164" y="271272"/>
                </a:lnTo>
                <a:lnTo>
                  <a:pt x="2054351" y="262128"/>
                </a:lnTo>
                <a:lnTo>
                  <a:pt x="2027923" y="27127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1704" y="4844796"/>
            <a:ext cx="2066925" cy="477520"/>
          </a:xfrm>
          <a:custGeom>
            <a:avLst/>
            <a:gdLst/>
            <a:ahLst/>
            <a:cxnLst/>
            <a:rect l="l" t="t" r="r" b="b"/>
            <a:pathLst>
              <a:path w="2066925" h="477520">
                <a:moveTo>
                  <a:pt x="1630680" y="477012"/>
                </a:moveTo>
                <a:lnTo>
                  <a:pt x="76200" y="477012"/>
                </a:lnTo>
                <a:lnTo>
                  <a:pt x="67056" y="475488"/>
                </a:lnTo>
                <a:lnTo>
                  <a:pt x="32004" y="458724"/>
                </a:lnTo>
                <a:lnTo>
                  <a:pt x="1524" y="411480"/>
                </a:lnTo>
                <a:lnTo>
                  <a:pt x="1524" y="402336"/>
                </a:lnTo>
                <a:lnTo>
                  <a:pt x="0" y="394716"/>
                </a:lnTo>
                <a:lnTo>
                  <a:pt x="0" y="83820"/>
                </a:lnTo>
                <a:lnTo>
                  <a:pt x="1524" y="74676"/>
                </a:lnTo>
                <a:lnTo>
                  <a:pt x="1524" y="67056"/>
                </a:lnTo>
                <a:lnTo>
                  <a:pt x="24384" y="24384"/>
                </a:lnTo>
                <a:lnTo>
                  <a:pt x="59436" y="3048"/>
                </a:lnTo>
                <a:lnTo>
                  <a:pt x="76200" y="0"/>
                </a:lnTo>
                <a:lnTo>
                  <a:pt x="1629155" y="0"/>
                </a:lnTo>
                <a:lnTo>
                  <a:pt x="1638300" y="1524"/>
                </a:lnTo>
                <a:lnTo>
                  <a:pt x="1645920" y="3048"/>
                </a:lnTo>
                <a:lnTo>
                  <a:pt x="1661159" y="9144"/>
                </a:lnTo>
                <a:lnTo>
                  <a:pt x="1665223" y="12192"/>
                </a:lnTo>
                <a:lnTo>
                  <a:pt x="77724" y="12192"/>
                </a:lnTo>
                <a:lnTo>
                  <a:pt x="70104" y="13716"/>
                </a:lnTo>
                <a:lnTo>
                  <a:pt x="64008" y="15240"/>
                </a:lnTo>
                <a:lnTo>
                  <a:pt x="56388" y="18288"/>
                </a:lnTo>
                <a:lnTo>
                  <a:pt x="50292" y="19812"/>
                </a:lnTo>
                <a:lnTo>
                  <a:pt x="44196" y="24384"/>
                </a:lnTo>
                <a:lnTo>
                  <a:pt x="39624" y="28956"/>
                </a:lnTo>
                <a:lnTo>
                  <a:pt x="33528" y="33528"/>
                </a:lnTo>
                <a:lnTo>
                  <a:pt x="28956" y="38100"/>
                </a:lnTo>
                <a:lnTo>
                  <a:pt x="25908" y="42672"/>
                </a:lnTo>
                <a:lnTo>
                  <a:pt x="21336" y="48768"/>
                </a:lnTo>
                <a:lnTo>
                  <a:pt x="18288" y="54864"/>
                </a:lnTo>
                <a:lnTo>
                  <a:pt x="16764" y="62484"/>
                </a:lnTo>
                <a:lnTo>
                  <a:pt x="15240" y="68580"/>
                </a:lnTo>
                <a:lnTo>
                  <a:pt x="13716" y="76200"/>
                </a:lnTo>
                <a:lnTo>
                  <a:pt x="13716" y="400812"/>
                </a:lnTo>
                <a:lnTo>
                  <a:pt x="28956" y="438912"/>
                </a:lnTo>
                <a:lnTo>
                  <a:pt x="39624" y="448056"/>
                </a:lnTo>
                <a:lnTo>
                  <a:pt x="44196" y="452628"/>
                </a:lnTo>
                <a:lnTo>
                  <a:pt x="62484" y="461772"/>
                </a:lnTo>
                <a:lnTo>
                  <a:pt x="70104" y="463296"/>
                </a:lnTo>
                <a:lnTo>
                  <a:pt x="76200" y="464820"/>
                </a:lnTo>
                <a:lnTo>
                  <a:pt x="1666240" y="464820"/>
                </a:lnTo>
                <a:lnTo>
                  <a:pt x="1661159" y="467868"/>
                </a:lnTo>
                <a:lnTo>
                  <a:pt x="1645920" y="473964"/>
                </a:lnTo>
                <a:lnTo>
                  <a:pt x="1630680" y="477012"/>
                </a:lnTo>
                <a:close/>
              </a:path>
              <a:path w="2066925" h="477520">
                <a:moveTo>
                  <a:pt x="1699259" y="283463"/>
                </a:moveTo>
                <a:lnTo>
                  <a:pt x="1696212" y="283463"/>
                </a:lnTo>
                <a:lnTo>
                  <a:pt x="1693164" y="280415"/>
                </a:lnTo>
                <a:lnTo>
                  <a:pt x="1693164" y="83820"/>
                </a:lnTo>
                <a:lnTo>
                  <a:pt x="1691640" y="76200"/>
                </a:lnTo>
                <a:lnTo>
                  <a:pt x="1691640" y="70104"/>
                </a:lnTo>
                <a:lnTo>
                  <a:pt x="1688592" y="62484"/>
                </a:lnTo>
                <a:lnTo>
                  <a:pt x="1687068" y="56388"/>
                </a:lnTo>
                <a:lnTo>
                  <a:pt x="1661159" y="24384"/>
                </a:lnTo>
                <a:lnTo>
                  <a:pt x="1635251" y="13716"/>
                </a:lnTo>
                <a:lnTo>
                  <a:pt x="1629155" y="12192"/>
                </a:lnTo>
                <a:lnTo>
                  <a:pt x="1665223" y="12192"/>
                </a:lnTo>
                <a:lnTo>
                  <a:pt x="1667255" y="13716"/>
                </a:lnTo>
                <a:lnTo>
                  <a:pt x="1674876" y="18288"/>
                </a:lnTo>
                <a:lnTo>
                  <a:pt x="1680972" y="24384"/>
                </a:lnTo>
                <a:lnTo>
                  <a:pt x="1694688" y="42672"/>
                </a:lnTo>
                <a:lnTo>
                  <a:pt x="1703832" y="65532"/>
                </a:lnTo>
                <a:lnTo>
                  <a:pt x="1705355" y="74676"/>
                </a:lnTo>
                <a:lnTo>
                  <a:pt x="1705355" y="271117"/>
                </a:lnTo>
                <a:lnTo>
                  <a:pt x="1699259" y="271272"/>
                </a:lnTo>
                <a:lnTo>
                  <a:pt x="1705355" y="277368"/>
                </a:lnTo>
                <a:lnTo>
                  <a:pt x="1940051" y="277368"/>
                </a:lnTo>
                <a:lnTo>
                  <a:pt x="1699259" y="283463"/>
                </a:lnTo>
                <a:close/>
              </a:path>
              <a:path w="2066925" h="477520">
                <a:moveTo>
                  <a:pt x="2057159" y="262211"/>
                </a:moveTo>
                <a:lnTo>
                  <a:pt x="2057400" y="262127"/>
                </a:lnTo>
                <a:lnTo>
                  <a:pt x="2057159" y="262211"/>
                </a:lnTo>
                <a:close/>
              </a:path>
              <a:path w="2066925" h="477520">
                <a:moveTo>
                  <a:pt x="1666240" y="464820"/>
                </a:moveTo>
                <a:lnTo>
                  <a:pt x="1627632" y="464820"/>
                </a:lnTo>
                <a:lnTo>
                  <a:pt x="1642872" y="461772"/>
                </a:lnTo>
                <a:lnTo>
                  <a:pt x="1648968" y="458724"/>
                </a:lnTo>
                <a:lnTo>
                  <a:pt x="1655064" y="457200"/>
                </a:lnTo>
                <a:lnTo>
                  <a:pt x="1661159" y="452628"/>
                </a:lnTo>
                <a:lnTo>
                  <a:pt x="1665732" y="449580"/>
                </a:lnTo>
                <a:lnTo>
                  <a:pt x="1671828" y="445007"/>
                </a:lnTo>
                <a:lnTo>
                  <a:pt x="1676400" y="438912"/>
                </a:lnTo>
                <a:lnTo>
                  <a:pt x="1679448" y="434340"/>
                </a:lnTo>
                <a:lnTo>
                  <a:pt x="1684020" y="428244"/>
                </a:lnTo>
                <a:lnTo>
                  <a:pt x="1687068" y="422148"/>
                </a:lnTo>
                <a:lnTo>
                  <a:pt x="1688592" y="414528"/>
                </a:lnTo>
                <a:lnTo>
                  <a:pt x="1691640" y="408432"/>
                </a:lnTo>
                <a:lnTo>
                  <a:pt x="1691640" y="400812"/>
                </a:lnTo>
                <a:lnTo>
                  <a:pt x="1693164" y="393192"/>
                </a:lnTo>
                <a:lnTo>
                  <a:pt x="1693164" y="390144"/>
                </a:lnTo>
                <a:lnTo>
                  <a:pt x="1696212" y="387096"/>
                </a:lnTo>
                <a:lnTo>
                  <a:pt x="2019139" y="275365"/>
                </a:lnTo>
                <a:lnTo>
                  <a:pt x="2060448" y="274320"/>
                </a:lnTo>
                <a:lnTo>
                  <a:pt x="2057419" y="262204"/>
                </a:lnTo>
                <a:lnTo>
                  <a:pt x="2060448" y="262127"/>
                </a:lnTo>
                <a:lnTo>
                  <a:pt x="2063496" y="262127"/>
                </a:lnTo>
                <a:lnTo>
                  <a:pt x="2066544" y="268224"/>
                </a:lnTo>
                <a:lnTo>
                  <a:pt x="2066544" y="271272"/>
                </a:lnTo>
                <a:lnTo>
                  <a:pt x="2065020" y="274320"/>
                </a:lnTo>
                <a:lnTo>
                  <a:pt x="2061972" y="274320"/>
                </a:lnTo>
                <a:lnTo>
                  <a:pt x="1713998" y="394716"/>
                </a:lnTo>
                <a:lnTo>
                  <a:pt x="1705355" y="394716"/>
                </a:lnTo>
                <a:lnTo>
                  <a:pt x="1700784" y="399288"/>
                </a:lnTo>
                <a:lnTo>
                  <a:pt x="1705355" y="399288"/>
                </a:lnTo>
                <a:lnTo>
                  <a:pt x="1705355" y="402336"/>
                </a:lnTo>
                <a:lnTo>
                  <a:pt x="1703832" y="409956"/>
                </a:lnTo>
                <a:lnTo>
                  <a:pt x="1700784" y="417576"/>
                </a:lnTo>
                <a:lnTo>
                  <a:pt x="1699259" y="426720"/>
                </a:lnTo>
                <a:lnTo>
                  <a:pt x="1694688" y="432816"/>
                </a:lnTo>
                <a:lnTo>
                  <a:pt x="1691640" y="440436"/>
                </a:lnTo>
                <a:lnTo>
                  <a:pt x="1685544" y="446532"/>
                </a:lnTo>
                <a:lnTo>
                  <a:pt x="1680972" y="452628"/>
                </a:lnTo>
                <a:lnTo>
                  <a:pt x="1674876" y="458724"/>
                </a:lnTo>
                <a:lnTo>
                  <a:pt x="1668780" y="463296"/>
                </a:lnTo>
                <a:lnTo>
                  <a:pt x="1666240" y="464820"/>
                </a:lnTo>
                <a:close/>
              </a:path>
              <a:path w="2066925" h="477520">
                <a:moveTo>
                  <a:pt x="2019139" y="275365"/>
                </a:moveTo>
                <a:lnTo>
                  <a:pt x="2057159" y="262211"/>
                </a:lnTo>
                <a:lnTo>
                  <a:pt x="2057420" y="262211"/>
                </a:lnTo>
                <a:lnTo>
                  <a:pt x="2060448" y="274320"/>
                </a:lnTo>
                <a:lnTo>
                  <a:pt x="2019139" y="275365"/>
                </a:lnTo>
                <a:close/>
              </a:path>
              <a:path w="2066925" h="477520">
                <a:moveTo>
                  <a:pt x="1940051" y="277368"/>
                </a:moveTo>
                <a:lnTo>
                  <a:pt x="1705355" y="277368"/>
                </a:lnTo>
                <a:lnTo>
                  <a:pt x="1705355" y="271117"/>
                </a:lnTo>
                <a:lnTo>
                  <a:pt x="2057159" y="262211"/>
                </a:lnTo>
                <a:lnTo>
                  <a:pt x="2019139" y="275365"/>
                </a:lnTo>
                <a:lnTo>
                  <a:pt x="1940051" y="277368"/>
                </a:lnTo>
                <a:close/>
              </a:path>
              <a:path w="2066925" h="477520">
                <a:moveTo>
                  <a:pt x="1705355" y="277368"/>
                </a:moveTo>
                <a:lnTo>
                  <a:pt x="1699259" y="271272"/>
                </a:lnTo>
                <a:lnTo>
                  <a:pt x="1705355" y="271117"/>
                </a:lnTo>
                <a:lnTo>
                  <a:pt x="1705355" y="277368"/>
                </a:lnTo>
                <a:close/>
              </a:path>
              <a:path w="2066925" h="477520">
                <a:moveTo>
                  <a:pt x="1700784" y="399288"/>
                </a:moveTo>
                <a:lnTo>
                  <a:pt x="1705355" y="394716"/>
                </a:lnTo>
                <a:lnTo>
                  <a:pt x="1705355" y="397706"/>
                </a:lnTo>
                <a:lnTo>
                  <a:pt x="1700784" y="399288"/>
                </a:lnTo>
                <a:close/>
              </a:path>
              <a:path w="2066925" h="477520">
                <a:moveTo>
                  <a:pt x="1705355" y="397706"/>
                </a:moveTo>
                <a:lnTo>
                  <a:pt x="1705355" y="394716"/>
                </a:lnTo>
                <a:lnTo>
                  <a:pt x="1713998" y="394716"/>
                </a:lnTo>
                <a:lnTo>
                  <a:pt x="1705355" y="397706"/>
                </a:lnTo>
                <a:close/>
              </a:path>
              <a:path w="2066925" h="477520">
                <a:moveTo>
                  <a:pt x="1705355" y="399288"/>
                </a:moveTo>
                <a:lnTo>
                  <a:pt x="1700784" y="399288"/>
                </a:lnTo>
                <a:lnTo>
                  <a:pt x="1705355" y="397706"/>
                </a:lnTo>
                <a:lnTo>
                  <a:pt x="1705355" y="399288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07252" y="4917479"/>
            <a:ext cx="1372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Waiting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59295" y="3381755"/>
            <a:ext cx="2068195" cy="464820"/>
          </a:xfrm>
          <a:custGeom>
            <a:avLst/>
            <a:gdLst/>
            <a:ahLst/>
            <a:cxnLst/>
            <a:rect l="l" t="t" r="r" b="b"/>
            <a:pathLst>
              <a:path w="2068195" h="464820">
                <a:moveTo>
                  <a:pt x="1990344" y="464820"/>
                </a:moveTo>
                <a:lnTo>
                  <a:pt x="452628" y="464820"/>
                </a:lnTo>
                <a:lnTo>
                  <a:pt x="422481" y="458914"/>
                </a:lnTo>
                <a:lnTo>
                  <a:pt x="397764" y="442722"/>
                </a:lnTo>
                <a:lnTo>
                  <a:pt x="381047" y="418528"/>
                </a:lnTo>
                <a:lnTo>
                  <a:pt x="374904" y="388620"/>
                </a:lnTo>
                <a:lnTo>
                  <a:pt x="0" y="271272"/>
                </a:lnTo>
                <a:lnTo>
                  <a:pt x="374904" y="271272"/>
                </a:lnTo>
                <a:lnTo>
                  <a:pt x="374904" y="77724"/>
                </a:lnTo>
                <a:lnTo>
                  <a:pt x="381047" y="47577"/>
                </a:lnTo>
                <a:lnTo>
                  <a:pt x="397764" y="22860"/>
                </a:lnTo>
                <a:lnTo>
                  <a:pt x="422481" y="6143"/>
                </a:lnTo>
                <a:lnTo>
                  <a:pt x="452628" y="0"/>
                </a:lnTo>
                <a:lnTo>
                  <a:pt x="1990344" y="0"/>
                </a:lnTo>
                <a:lnTo>
                  <a:pt x="2020490" y="6143"/>
                </a:lnTo>
                <a:lnTo>
                  <a:pt x="2045208" y="22860"/>
                </a:lnTo>
                <a:lnTo>
                  <a:pt x="2061924" y="47577"/>
                </a:lnTo>
                <a:lnTo>
                  <a:pt x="2068068" y="77724"/>
                </a:lnTo>
                <a:lnTo>
                  <a:pt x="2068068" y="388620"/>
                </a:lnTo>
                <a:lnTo>
                  <a:pt x="2061924" y="418528"/>
                </a:lnTo>
                <a:lnTo>
                  <a:pt x="2045208" y="442722"/>
                </a:lnTo>
                <a:lnTo>
                  <a:pt x="2020490" y="458914"/>
                </a:lnTo>
                <a:lnTo>
                  <a:pt x="1990344" y="46482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1676" y="3375660"/>
            <a:ext cx="2082164" cy="478790"/>
          </a:xfrm>
          <a:custGeom>
            <a:avLst/>
            <a:gdLst/>
            <a:ahLst/>
            <a:cxnLst/>
            <a:rect l="l" t="t" r="r" b="b"/>
            <a:pathLst>
              <a:path w="2082165" h="478789">
                <a:moveTo>
                  <a:pt x="390144" y="277368"/>
                </a:moveTo>
                <a:lnTo>
                  <a:pt x="376428" y="277368"/>
                </a:lnTo>
                <a:lnTo>
                  <a:pt x="382524" y="271272"/>
                </a:lnTo>
                <a:lnTo>
                  <a:pt x="376428" y="271247"/>
                </a:lnTo>
                <a:lnTo>
                  <a:pt x="376428" y="83820"/>
                </a:lnTo>
                <a:lnTo>
                  <a:pt x="377952" y="76200"/>
                </a:lnTo>
                <a:lnTo>
                  <a:pt x="377952" y="67056"/>
                </a:lnTo>
                <a:lnTo>
                  <a:pt x="387096" y="44196"/>
                </a:lnTo>
                <a:lnTo>
                  <a:pt x="391668" y="36576"/>
                </a:lnTo>
                <a:lnTo>
                  <a:pt x="400812" y="24384"/>
                </a:lnTo>
                <a:lnTo>
                  <a:pt x="406908" y="19812"/>
                </a:lnTo>
                <a:lnTo>
                  <a:pt x="413004" y="13716"/>
                </a:lnTo>
                <a:lnTo>
                  <a:pt x="420624" y="10668"/>
                </a:lnTo>
                <a:lnTo>
                  <a:pt x="428244" y="6096"/>
                </a:lnTo>
                <a:lnTo>
                  <a:pt x="435864" y="3048"/>
                </a:lnTo>
                <a:lnTo>
                  <a:pt x="443484" y="1524"/>
                </a:lnTo>
                <a:lnTo>
                  <a:pt x="452628" y="0"/>
                </a:lnTo>
                <a:lnTo>
                  <a:pt x="2005583" y="0"/>
                </a:lnTo>
                <a:lnTo>
                  <a:pt x="2014728" y="1524"/>
                </a:lnTo>
                <a:lnTo>
                  <a:pt x="2022348" y="3048"/>
                </a:lnTo>
                <a:lnTo>
                  <a:pt x="2037588" y="9144"/>
                </a:lnTo>
                <a:lnTo>
                  <a:pt x="2041651" y="12192"/>
                </a:lnTo>
                <a:lnTo>
                  <a:pt x="454152" y="12192"/>
                </a:lnTo>
                <a:lnTo>
                  <a:pt x="446532" y="13716"/>
                </a:lnTo>
                <a:lnTo>
                  <a:pt x="440436" y="15240"/>
                </a:lnTo>
                <a:lnTo>
                  <a:pt x="432816" y="18288"/>
                </a:lnTo>
                <a:lnTo>
                  <a:pt x="420624" y="24384"/>
                </a:lnTo>
                <a:lnTo>
                  <a:pt x="416052" y="28956"/>
                </a:lnTo>
                <a:lnTo>
                  <a:pt x="409956" y="33528"/>
                </a:lnTo>
                <a:lnTo>
                  <a:pt x="405384" y="38100"/>
                </a:lnTo>
                <a:lnTo>
                  <a:pt x="402336" y="44196"/>
                </a:lnTo>
                <a:lnTo>
                  <a:pt x="397764" y="50292"/>
                </a:lnTo>
                <a:lnTo>
                  <a:pt x="394716" y="56388"/>
                </a:lnTo>
                <a:lnTo>
                  <a:pt x="391668" y="68580"/>
                </a:lnTo>
                <a:lnTo>
                  <a:pt x="390144" y="76200"/>
                </a:lnTo>
                <a:lnTo>
                  <a:pt x="390144" y="277368"/>
                </a:lnTo>
                <a:close/>
              </a:path>
              <a:path w="2082165" h="478789">
                <a:moveTo>
                  <a:pt x="2042668" y="464820"/>
                </a:moveTo>
                <a:lnTo>
                  <a:pt x="2004060" y="464820"/>
                </a:lnTo>
                <a:lnTo>
                  <a:pt x="2019300" y="461772"/>
                </a:lnTo>
                <a:lnTo>
                  <a:pt x="2025396" y="460248"/>
                </a:lnTo>
                <a:lnTo>
                  <a:pt x="2031492" y="457200"/>
                </a:lnTo>
                <a:lnTo>
                  <a:pt x="2037588" y="452628"/>
                </a:lnTo>
                <a:lnTo>
                  <a:pt x="2042160" y="449580"/>
                </a:lnTo>
                <a:lnTo>
                  <a:pt x="2048256" y="445007"/>
                </a:lnTo>
                <a:lnTo>
                  <a:pt x="2052828" y="438912"/>
                </a:lnTo>
                <a:lnTo>
                  <a:pt x="2055876" y="434340"/>
                </a:lnTo>
                <a:lnTo>
                  <a:pt x="2060448" y="428244"/>
                </a:lnTo>
                <a:lnTo>
                  <a:pt x="2063496" y="422148"/>
                </a:lnTo>
                <a:lnTo>
                  <a:pt x="2065020" y="416052"/>
                </a:lnTo>
                <a:lnTo>
                  <a:pt x="2068068" y="408432"/>
                </a:lnTo>
                <a:lnTo>
                  <a:pt x="2068068" y="402336"/>
                </a:lnTo>
                <a:lnTo>
                  <a:pt x="2069592" y="394716"/>
                </a:lnTo>
                <a:lnTo>
                  <a:pt x="2069592" y="83820"/>
                </a:lnTo>
                <a:lnTo>
                  <a:pt x="2068068" y="76200"/>
                </a:lnTo>
                <a:lnTo>
                  <a:pt x="2068068" y="70104"/>
                </a:lnTo>
                <a:lnTo>
                  <a:pt x="2065020" y="62484"/>
                </a:lnTo>
                <a:lnTo>
                  <a:pt x="2043683" y="28956"/>
                </a:lnTo>
                <a:lnTo>
                  <a:pt x="2011679" y="13716"/>
                </a:lnTo>
                <a:lnTo>
                  <a:pt x="2005583" y="12192"/>
                </a:lnTo>
                <a:lnTo>
                  <a:pt x="2041651" y="12192"/>
                </a:lnTo>
                <a:lnTo>
                  <a:pt x="2043683" y="13716"/>
                </a:lnTo>
                <a:lnTo>
                  <a:pt x="2051304" y="18288"/>
                </a:lnTo>
                <a:lnTo>
                  <a:pt x="2074164" y="50292"/>
                </a:lnTo>
                <a:lnTo>
                  <a:pt x="2081783" y="74676"/>
                </a:lnTo>
                <a:lnTo>
                  <a:pt x="2081783" y="402336"/>
                </a:lnTo>
                <a:lnTo>
                  <a:pt x="2080260" y="409956"/>
                </a:lnTo>
                <a:lnTo>
                  <a:pt x="2077212" y="419100"/>
                </a:lnTo>
                <a:lnTo>
                  <a:pt x="2075688" y="426720"/>
                </a:lnTo>
                <a:lnTo>
                  <a:pt x="2071116" y="434340"/>
                </a:lnTo>
                <a:lnTo>
                  <a:pt x="2068068" y="440436"/>
                </a:lnTo>
                <a:lnTo>
                  <a:pt x="2061972" y="446532"/>
                </a:lnTo>
                <a:lnTo>
                  <a:pt x="2057400" y="452628"/>
                </a:lnTo>
                <a:lnTo>
                  <a:pt x="2051304" y="458724"/>
                </a:lnTo>
                <a:lnTo>
                  <a:pt x="2045208" y="463296"/>
                </a:lnTo>
                <a:lnTo>
                  <a:pt x="2042668" y="464820"/>
                </a:lnTo>
                <a:close/>
              </a:path>
              <a:path w="2082165" h="478789">
                <a:moveTo>
                  <a:pt x="377423" y="399692"/>
                </a:moveTo>
                <a:lnTo>
                  <a:pt x="6095" y="283463"/>
                </a:lnTo>
                <a:lnTo>
                  <a:pt x="3047" y="281939"/>
                </a:lnTo>
                <a:lnTo>
                  <a:pt x="0" y="278892"/>
                </a:lnTo>
                <a:lnTo>
                  <a:pt x="1523" y="275844"/>
                </a:lnTo>
                <a:lnTo>
                  <a:pt x="1523" y="272796"/>
                </a:lnTo>
                <a:lnTo>
                  <a:pt x="4571" y="269748"/>
                </a:lnTo>
                <a:lnTo>
                  <a:pt x="376428" y="271247"/>
                </a:lnTo>
                <a:lnTo>
                  <a:pt x="9143" y="271272"/>
                </a:lnTo>
                <a:lnTo>
                  <a:pt x="7619" y="283463"/>
                </a:lnTo>
                <a:lnTo>
                  <a:pt x="48253" y="283463"/>
                </a:lnTo>
                <a:lnTo>
                  <a:pt x="385572" y="388620"/>
                </a:lnTo>
                <a:lnTo>
                  <a:pt x="387096" y="388620"/>
                </a:lnTo>
                <a:lnTo>
                  <a:pt x="390144" y="391668"/>
                </a:lnTo>
                <a:lnTo>
                  <a:pt x="390144" y="394716"/>
                </a:lnTo>
                <a:lnTo>
                  <a:pt x="376428" y="394716"/>
                </a:lnTo>
                <a:lnTo>
                  <a:pt x="377423" y="399692"/>
                </a:lnTo>
                <a:close/>
              </a:path>
              <a:path w="2082165" h="478789">
                <a:moveTo>
                  <a:pt x="376428" y="277368"/>
                </a:moveTo>
                <a:lnTo>
                  <a:pt x="376428" y="271247"/>
                </a:lnTo>
                <a:lnTo>
                  <a:pt x="382524" y="271272"/>
                </a:lnTo>
                <a:lnTo>
                  <a:pt x="376428" y="277368"/>
                </a:lnTo>
                <a:close/>
              </a:path>
              <a:path w="2082165" h="478789">
                <a:moveTo>
                  <a:pt x="48253" y="283463"/>
                </a:moveTo>
                <a:lnTo>
                  <a:pt x="7619" y="283463"/>
                </a:lnTo>
                <a:lnTo>
                  <a:pt x="9143" y="271272"/>
                </a:lnTo>
                <a:lnTo>
                  <a:pt x="48253" y="283463"/>
                </a:lnTo>
                <a:close/>
              </a:path>
              <a:path w="2082165" h="478789">
                <a:moveTo>
                  <a:pt x="387096" y="283463"/>
                </a:moveTo>
                <a:lnTo>
                  <a:pt x="48253" y="283463"/>
                </a:lnTo>
                <a:lnTo>
                  <a:pt x="9143" y="271272"/>
                </a:lnTo>
                <a:lnTo>
                  <a:pt x="376428" y="271272"/>
                </a:lnTo>
                <a:lnTo>
                  <a:pt x="376428" y="277368"/>
                </a:lnTo>
                <a:lnTo>
                  <a:pt x="390144" y="277368"/>
                </a:lnTo>
                <a:lnTo>
                  <a:pt x="390144" y="278892"/>
                </a:lnTo>
                <a:lnTo>
                  <a:pt x="387096" y="281939"/>
                </a:lnTo>
                <a:lnTo>
                  <a:pt x="387096" y="283463"/>
                </a:lnTo>
                <a:close/>
              </a:path>
              <a:path w="2082165" h="478789">
                <a:moveTo>
                  <a:pt x="381000" y="400812"/>
                </a:moveTo>
                <a:lnTo>
                  <a:pt x="377423" y="399692"/>
                </a:lnTo>
                <a:lnTo>
                  <a:pt x="376428" y="394716"/>
                </a:lnTo>
                <a:lnTo>
                  <a:pt x="381000" y="400812"/>
                </a:lnTo>
                <a:close/>
              </a:path>
              <a:path w="2082165" h="478789">
                <a:moveTo>
                  <a:pt x="390144" y="400812"/>
                </a:moveTo>
                <a:lnTo>
                  <a:pt x="381000" y="400812"/>
                </a:lnTo>
                <a:lnTo>
                  <a:pt x="376428" y="394716"/>
                </a:lnTo>
                <a:lnTo>
                  <a:pt x="390144" y="394716"/>
                </a:lnTo>
                <a:lnTo>
                  <a:pt x="390144" y="400812"/>
                </a:lnTo>
                <a:close/>
              </a:path>
              <a:path w="2082165" h="478789">
                <a:moveTo>
                  <a:pt x="1997964" y="478536"/>
                </a:moveTo>
                <a:lnTo>
                  <a:pt x="460248" y="478536"/>
                </a:lnTo>
                <a:lnTo>
                  <a:pt x="452628" y="477012"/>
                </a:lnTo>
                <a:lnTo>
                  <a:pt x="443484" y="477012"/>
                </a:lnTo>
                <a:lnTo>
                  <a:pt x="402336" y="454152"/>
                </a:lnTo>
                <a:lnTo>
                  <a:pt x="377952" y="411480"/>
                </a:lnTo>
                <a:lnTo>
                  <a:pt x="377952" y="402336"/>
                </a:lnTo>
                <a:lnTo>
                  <a:pt x="377423" y="399692"/>
                </a:lnTo>
                <a:lnTo>
                  <a:pt x="381000" y="400812"/>
                </a:lnTo>
                <a:lnTo>
                  <a:pt x="390144" y="400812"/>
                </a:lnTo>
                <a:lnTo>
                  <a:pt x="391668" y="408432"/>
                </a:lnTo>
                <a:lnTo>
                  <a:pt x="393192" y="414528"/>
                </a:lnTo>
                <a:lnTo>
                  <a:pt x="394716" y="422148"/>
                </a:lnTo>
                <a:lnTo>
                  <a:pt x="400812" y="434340"/>
                </a:lnTo>
                <a:lnTo>
                  <a:pt x="405384" y="438912"/>
                </a:lnTo>
                <a:lnTo>
                  <a:pt x="409956" y="445007"/>
                </a:lnTo>
                <a:lnTo>
                  <a:pt x="416052" y="449580"/>
                </a:lnTo>
                <a:lnTo>
                  <a:pt x="420624" y="452628"/>
                </a:lnTo>
                <a:lnTo>
                  <a:pt x="426720" y="457200"/>
                </a:lnTo>
                <a:lnTo>
                  <a:pt x="432816" y="460248"/>
                </a:lnTo>
                <a:lnTo>
                  <a:pt x="438912" y="461772"/>
                </a:lnTo>
                <a:lnTo>
                  <a:pt x="446532" y="463296"/>
                </a:lnTo>
                <a:lnTo>
                  <a:pt x="452628" y="464820"/>
                </a:lnTo>
                <a:lnTo>
                  <a:pt x="2042668" y="464820"/>
                </a:lnTo>
                <a:lnTo>
                  <a:pt x="2037588" y="467868"/>
                </a:lnTo>
                <a:lnTo>
                  <a:pt x="2022348" y="473964"/>
                </a:lnTo>
                <a:lnTo>
                  <a:pt x="2007108" y="477012"/>
                </a:lnTo>
                <a:lnTo>
                  <a:pt x="1997964" y="478536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72290" y="3448326"/>
            <a:ext cx="141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Granted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74535" y="4125467"/>
            <a:ext cx="2068195" cy="464820"/>
          </a:xfrm>
          <a:custGeom>
            <a:avLst/>
            <a:gdLst/>
            <a:ahLst/>
            <a:cxnLst/>
            <a:rect l="l" t="t" r="r" b="b"/>
            <a:pathLst>
              <a:path w="2068195" h="464820">
                <a:moveTo>
                  <a:pt x="2068068" y="271272"/>
                </a:moveTo>
                <a:lnTo>
                  <a:pt x="374904" y="271272"/>
                </a:lnTo>
                <a:lnTo>
                  <a:pt x="374904" y="76200"/>
                </a:lnTo>
                <a:lnTo>
                  <a:pt x="381047" y="46291"/>
                </a:lnTo>
                <a:lnTo>
                  <a:pt x="397764" y="22098"/>
                </a:lnTo>
                <a:lnTo>
                  <a:pt x="422481" y="5905"/>
                </a:lnTo>
                <a:lnTo>
                  <a:pt x="452628" y="0"/>
                </a:lnTo>
                <a:lnTo>
                  <a:pt x="1990344" y="0"/>
                </a:lnTo>
                <a:lnTo>
                  <a:pt x="2020490" y="5905"/>
                </a:lnTo>
                <a:lnTo>
                  <a:pt x="2045208" y="22098"/>
                </a:lnTo>
                <a:lnTo>
                  <a:pt x="2061924" y="46291"/>
                </a:lnTo>
                <a:lnTo>
                  <a:pt x="2068068" y="76200"/>
                </a:lnTo>
                <a:lnTo>
                  <a:pt x="2068068" y="271272"/>
                </a:lnTo>
                <a:close/>
              </a:path>
              <a:path w="2068195" h="464820">
                <a:moveTo>
                  <a:pt x="1990344" y="464820"/>
                </a:moveTo>
                <a:lnTo>
                  <a:pt x="452628" y="464820"/>
                </a:lnTo>
                <a:lnTo>
                  <a:pt x="422481" y="458676"/>
                </a:lnTo>
                <a:lnTo>
                  <a:pt x="397764" y="441960"/>
                </a:lnTo>
                <a:lnTo>
                  <a:pt x="381047" y="417242"/>
                </a:lnTo>
                <a:lnTo>
                  <a:pt x="374904" y="387096"/>
                </a:lnTo>
                <a:lnTo>
                  <a:pt x="0" y="269748"/>
                </a:lnTo>
                <a:lnTo>
                  <a:pt x="2068068" y="271272"/>
                </a:lnTo>
                <a:lnTo>
                  <a:pt x="2068068" y="387096"/>
                </a:lnTo>
                <a:lnTo>
                  <a:pt x="2061924" y="417242"/>
                </a:lnTo>
                <a:lnTo>
                  <a:pt x="2045208" y="441960"/>
                </a:lnTo>
                <a:lnTo>
                  <a:pt x="2020490" y="458676"/>
                </a:lnTo>
                <a:lnTo>
                  <a:pt x="1990344" y="46482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66916" y="4117847"/>
            <a:ext cx="2082164" cy="478790"/>
          </a:xfrm>
          <a:custGeom>
            <a:avLst/>
            <a:gdLst/>
            <a:ahLst/>
            <a:cxnLst/>
            <a:rect l="l" t="t" r="r" b="b"/>
            <a:pathLst>
              <a:path w="2082165" h="478789">
                <a:moveTo>
                  <a:pt x="390144" y="278892"/>
                </a:moveTo>
                <a:lnTo>
                  <a:pt x="376428" y="278892"/>
                </a:lnTo>
                <a:lnTo>
                  <a:pt x="382524" y="272796"/>
                </a:lnTo>
                <a:lnTo>
                  <a:pt x="376428" y="272771"/>
                </a:lnTo>
                <a:lnTo>
                  <a:pt x="376428" y="85344"/>
                </a:lnTo>
                <a:lnTo>
                  <a:pt x="377952" y="76200"/>
                </a:lnTo>
                <a:lnTo>
                  <a:pt x="377952" y="68580"/>
                </a:lnTo>
                <a:lnTo>
                  <a:pt x="400812" y="25908"/>
                </a:lnTo>
                <a:lnTo>
                  <a:pt x="435864" y="4572"/>
                </a:lnTo>
                <a:lnTo>
                  <a:pt x="452628" y="1524"/>
                </a:lnTo>
                <a:lnTo>
                  <a:pt x="460248" y="0"/>
                </a:lnTo>
                <a:lnTo>
                  <a:pt x="1997964" y="0"/>
                </a:lnTo>
                <a:lnTo>
                  <a:pt x="2005583" y="1524"/>
                </a:lnTo>
                <a:lnTo>
                  <a:pt x="2014728" y="3048"/>
                </a:lnTo>
                <a:lnTo>
                  <a:pt x="2022348" y="4572"/>
                </a:lnTo>
                <a:lnTo>
                  <a:pt x="2037588" y="10668"/>
                </a:lnTo>
                <a:lnTo>
                  <a:pt x="2041651" y="13716"/>
                </a:lnTo>
                <a:lnTo>
                  <a:pt x="454152" y="13716"/>
                </a:lnTo>
                <a:lnTo>
                  <a:pt x="446532" y="15240"/>
                </a:lnTo>
                <a:lnTo>
                  <a:pt x="440436" y="16764"/>
                </a:lnTo>
                <a:lnTo>
                  <a:pt x="432816" y="18288"/>
                </a:lnTo>
                <a:lnTo>
                  <a:pt x="426720" y="21336"/>
                </a:lnTo>
                <a:lnTo>
                  <a:pt x="420624" y="25908"/>
                </a:lnTo>
                <a:lnTo>
                  <a:pt x="416052" y="28956"/>
                </a:lnTo>
                <a:lnTo>
                  <a:pt x="409956" y="33528"/>
                </a:lnTo>
                <a:lnTo>
                  <a:pt x="405384" y="39624"/>
                </a:lnTo>
                <a:lnTo>
                  <a:pt x="402336" y="44196"/>
                </a:lnTo>
                <a:lnTo>
                  <a:pt x="397764" y="50292"/>
                </a:lnTo>
                <a:lnTo>
                  <a:pt x="394716" y="56388"/>
                </a:lnTo>
                <a:lnTo>
                  <a:pt x="393192" y="62484"/>
                </a:lnTo>
                <a:lnTo>
                  <a:pt x="390144" y="77724"/>
                </a:lnTo>
                <a:lnTo>
                  <a:pt x="390144" y="278892"/>
                </a:lnTo>
                <a:close/>
              </a:path>
              <a:path w="2082165" h="478789">
                <a:moveTo>
                  <a:pt x="2041398" y="466344"/>
                </a:moveTo>
                <a:lnTo>
                  <a:pt x="2004060" y="466344"/>
                </a:lnTo>
                <a:lnTo>
                  <a:pt x="2019300" y="463296"/>
                </a:lnTo>
                <a:lnTo>
                  <a:pt x="2037588" y="454152"/>
                </a:lnTo>
                <a:lnTo>
                  <a:pt x="2042160" y="449580"/>
                </a:lnTo>
                <a:lnTo>
                  <a:pt x="2048256" y="445007"/>
                </a:lnTo>
                <a:lnTo>
                  <a:pt x="2052828" y="440436"/>
                </a:lnTo>
                <a:lnTo>
                  <a:pt x="2055876" y="434340"/>
                </a:lnTo>
                <a:lnTo>
                  <a:pt x="2060448" y="429768"/>
                </a:lnTo>
                <a:lnTo>
                  <a:pt x="2063496" y="422148"/>
                </a:lnTo>
                <a:lnTo>
                  <a:pt x="2065020" y="416052"/>
                </a:lnTo>
                <a:lnTo>
                  <a:pt x="2068068" y="409956"/>
                </a:lnTo>
                <a:lnTo>
                  <a:pt x="2068068" y="402336"/>
                </a:lnTo>
                <a:lnTo>
                  <a:pt x="2069592" y="394716"/>
                </a:lnTo>
                <a:lnTo>
                  <a:pt x="2069592" y="85344"/>
                </a:lnTo>
                <a:lnTo>
                  <a:pt x="2068068" y="77724"/>
                </a:lnTo>
                <a:lnTo>
                  <a:pt x="2068068" y="70104"/>
                </a:lnTo>
                <a:lnTo>
                  <a:pt x="2065020" y="64008"/>
                </a:lnTo>
                <a:lnTo>
                  <a:pt x="2063496" y="57912"/>
                </a:lnTo>
                <a:lnTo>
                  <a:pt x="2060448" y="50292"/>
                </a:lnTo>
                <a:lnTo>
                  <a:pt x="2031492" y="21336"/>
                </a:lnTo>
                <a:lnTo>
                  <a:pt x="2011679" y="15240"/>
                </a:lnTo>
                <a:lnTo>
                  <a:pt x="2005583" y="13716"/>
                </a:lnTo>
                <a:lnTo>
                  <a:pt x="2041651" y="13716"/>
                </a:lnTo>
                <a:lnTo>
                  <a:pt x="2043683" y="15240"/>
                </a:lnTo>
                <a:lnTo>
                  <a:pt x="2051304" y="19812"/>
                </a:lnTo>
                <a:lnTo>
                  <a:pt x="2080260" y="67056"/>
                </a:lnTo>
                <a:lnTo>
                  <a:pt x="2081783" y="76200"/>
                </a:lnTo>
                <a:lnTo>
                  <a:pt x="2081783" y="402336"/>
                </a:lnTo>
                <a:lnTo>
                  <a:pt x="2080260" y="411480"/>
                </a:lnTo>
                <a:lnTo>
                  <a:pt x="2077212" y="419100"/>
                </a:lnTo>
                <a:lnTo>
                  <a:pt x="2075688" y="426720"/>
                </a:lnTo>
                <a:lnTo>
                  <a:pt x="2071116" y="434340"/>
                </a:lnTo>
                <a:lnTo>
                  <a:pt x="2068068" y="441960"/>
                </a:lnTo>
                <a:lnTo>
                  <a:pt x="2061972" y="448056"/>
                </a:lnTo>
                <a:lnTo>
                  <a:pt x="2057400" y="454152"/>
                </a:lnTo>
                <a:lnTo>
                  <a:pt x="2051304" y="458724"/>
                </a:lnTo>
                <a:lnTo>
                  <a:pt x="2045208" y="464820"/>
                </a:lnTo>
                <a:lnTo>
                  <a:pt x="2041398" y="466344"/>
                </a:lnTo>
                <a:close/>
              </a:path>
              <a:path w="2082165" h="478789">
                <a:moveTo>
                  <a:pt x="377248" y="399637"/>
                </a:moveTo>
                <a:lnTo>
                  <a:pt x="6095" y="283463"/>
                </a:lnTo>
                <a:lnTo>
                  <a:pt x="3047" y="281939"/>
                </a:lnTo>
                <a:lnTo>
                  <a:pt x="0" y="278892"/>
                </a:lnTo>
                <a:lnTo>
                  <a:pt x="1523" y="275844"/>
                </a:lnTo>
                <a:lnTo>
                  <a:pt x="1573" y="272771"/>
                </a:lnTo>
                <a:lnTo>
                  <a:pt x="4571" y="271272"/>
                </a:lnTo>
                <a:lnTo>
                  <a:pt x="9141" y="271290"/>
                </a:lnTo>
                <a:lnTo>
                  <a:pt x="7619" y="283463"/>
                </a:lnTo>
                <a:lnTo>
                  <a:pt x="48785" y="283629"/>
                </a:lnTo>
                <a:lnTo>
                  <a:pt x="385572" y="388620"/>
                </a:lnTo>
                <a:lnTo>
                  <a:pt x="387096" y="390144"/>
                </a:lnTo>
                <a:lnTo>
                  <a:pt x="390144" y="391668"/>
                </a:lnTo>
                <a:lnTo>
                  <a:pt x="390144" y="394716"/>
                </a:lnTo>
                <a:lnTo>
                  <a:pt x="376428" y="394716"/>
                </a:lnTo>
                <a:lnTo>
                  <a:pt x="377248" y="399637"/>
                </a:lnTo>
                <a:close/>
              </a:path>
              <a:path w="2082165" h="478789">
                <a:moveTo>
                  <a:pt x="48785" y="283629"/>
                </a:moveTo>
                <a:lnTo>
                  <a:pt x="7619" y="283463"/>
                </a:lnTo>
                <a:lnTo>
                  <a:pt x="9141" y="271290"/>
                </a:lnTo>
                <a:lnTo>
                  <a:pt x="48785" y="283629"/>
                </a:lnTo>
                <a:close/>
              </a:path>
              <a:path w="2082165" h="478789">
                <a:moveTo>
                  <a:pt x="385572" y="284987"/>
                </a:moveTo>
                <a:lnTo>
                  <a:pt x="48785" y="283629"/>
                </a:lnTo>
                <a:lnTo>
                  <a:pt x="9203" y="271290"/>
                </a:lnTo>
                <a:lnTo>
                  <a:pt x="376428" y="272771"/>
                </a:lnTo>
                <a:lnTo>
                  <a:pt x="376428" y="278892"/>
                </a:lnTo>
                <a:lnTo>
                  <a:pt x="390144" y="278892"/>
                </a:lnTo>
                <a:lnTo>
                  <a:pt x="390144" y="280416"/>
                </a:lnTo>
                <a:lnTo>
                  <a:pt x="385572" y="284987"/>
                </a:lnTo>
                <a:close/>
              </a:path>
              <a:path w="2082165" h="478789">
                <a:moveTo>
                  <a:pt x="376428" y="278892"/>
                </a:moveTo>
                <a:lnTo>
                  <a:pt x="376428" y="272771"/>
                </a:lnTo>
                <a:lnTo>
                  <a:pt x="382524" y="272796"/>
                </a:lnTo>
                <a:lnTo>
                  <a:pt x="376428" y="278892"/>
                </a:lnTo>
                <a:close/>
              </a:path>
              <a:path w="2082165" h="478789">
                <a:moveTo>
                  <a:pt x="381000" y="400812"/>
                </a:moveTo>
                <a:lnTo>
                  <a:pt x="377248" y="399637"/>
                </a:lnTo>
                <a:lnTo>
                  <a:pt x="376428" y="394716"/>
                </a:lnTo>
                <a:lnTo>
                  <a:pt x="381000" y="400812"/>
                </a:lnTo>
                <a:close/>
              </a:path>
              <a:path w="2082165" h="478789">
                <a:moveTo>
                  <a:pt x="390144" y="400812"/>
                </a:moveTo>
                <a:lnTo>
                  <a:pt x="381000" y="400812"/>
                </a:lnTo>
                <a:lnTo>
                  <a:pt x="376428" y="394716"/>
                </a:lnTo>
                <a:lnTo>
                  <a:pt x="390144" y="394716"/>
                </a:lnTo>
                <a:lnTo>
                  <a:pt x="390144" y="400812"/>
                </a:lnTo>
                <a:close/>
              </a:path>
              <a:path w="2082165" h="478789">
                <a:moveTo>
                  <a:pt x="2007108" y="478536"/>
                </a:moveTo>
                <a:lnTo>
                  <a:pt x="452628" y="478536"/>
                </a:lnTo>
                <a:lnTo>
                  <a:pt x="443484" y="477012"/>
                </a:lnTo>
                <a:lnTo>
                  <a:pt x="408432" y="460248"/>
                </a:lnTo>
                <a:lnTo>
                  <a:pt x="384048" y="428244"/>
                </a:lnTo>
                <a:lnTo>
                  <a:pt x="377952" y="411480"/>
                </a:lnTo>
                <a:lnTo>
                  <a:pt x="377952" y="403860"/>
                </a:lnTo>
                <a:lnTo>
                  <a:pt x="377248" y="399637"/>
                </a:lnTo>
                <a:lnTo>
                  <a:pt x="381000" y="400812"/>
                </a:lnTo>
                <a:lnTo>
                  <a:pt x="390144" y="400812"/>
                </a:lnTo>
                <a:lnTo>
                  <a:pt x="390144" y="402336"/>
                </a:lnTo>
                <a:lnTo>
                  <a:pt x="391668" y="408431"/>
                </a:lnTo>
                <a:lnTo>
                  <a:pt x="393192" y="416052"/>
                </a:lnTo>
                <a:lnTo>
                  <a:pt x="394716" y="422148"/>
                </a:lnTo>
                <a:lnTo>
                  <a:pt x="400812" y="434340"/>
                </a:lnTo>
                <a:lnTo>
                  <a:pt x="405384" y="440436"/>
                </a:lnTo>
                <a:lnTo>
                  <a:pt x="409956" y="445007"/>
                </a:lnTo>
                <a:lnTo>
                  <a:pt x="416052" y="449580"/>
                </a:lnTo>
                <a:lnTo>
                  <a:pt x="420624" y="454152"/>
                </a:lnTo>
                <a:lnTo>
                  <a:pt x="438912" y="463296"/>
                </a:lnTo>
                <a:lnTo>
                  <a:pt x="446532" y="464820"/>
                </a:lnTo>
                <a:lnTo>
                  <a:pt x="452628" y="466344"/>
                </a:lnTo>
                <a:lnTo>
                  <a:pt x="2041398" y="466344"/>
                </a:lnTo>
                <a:lnTo>
                  <a:pt x="2037588" y="467868"/>
                </a:lnTo>
                <a:lnTo>
                  <a:pt x="2029968" y="472440"/>
                </a:lnTo>
                <a:lnTo>
                  <a:pt x="2022348" y="475488"/>
                </a:lnTo>
                <a:lnTo>
                  <a:pt x="2007108" y="478536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05916" y="4192056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Waiting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5427" y="2623850"/>
            <a:ext cx="95440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Lock-X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(A)  </a:t>
            </a:r>
            <a:r>
              <a:rPr sz="1800" spc="-25" dirty="0">
                <a:latin typeface="Calibri"/>
                <a:cs typeface="Calibri"/>
              </a:rPr>
              <a:t>Write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38440" y="4765072"/>
            <a:ext cx="947419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5080" indent="-46355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Lock-X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(B)  </a:t>
            </a:r>
            <a:r>
              <a:rPr sz="1800" spc="-25" dirty="0">
                <a:latin typeface="Calibri"/>
                <a:cs typeface="Calibri"/>
              </a:rPr>
              <a:t>Write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75558" y="3300495"/>
            <a:ext cx="954405" cy="138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8890" indent="-46355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Lock-X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(B)  </a:t>
            </a:r>
            <a:r>
              <a:rPr sz="1800" spc="-25" dirty="0">
                <a:latin typeface="Calibri"/>
                <a:cs typeface="Calibri"/>
              </a:rPr>
              <a:t>Write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  <a:p>
            <a:pPr marL="56515" marR="5080" indent="-44450">
              <a:lnSpc>
                <a:spcPct val="114999"/>
              </a:lnSpc>
              <a:spcBef>
                <a:spcPts val="780"/>
              </a:spcBef>
            </a:pPr>
            <a:r>
              <a:rPr sz="1800" spc="-5" dirty="0">
                <a:latin typeface="Calibri"/>
                <a:cs typeface="Calibri"/>
              </a:rPr>
              <a:t>Lock-X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(A)  </a:t>
            </a:r>
            <a:r>
              <a:rPr sz="1800" spc="-25" dirty="0">
                <a:latin typeface="Calibri"/>
                <a:cs typeface="Calibri"/>
              </a:rPr>
              <a:t>Write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514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Deadlock</a:t>
            </a:r>
            <a:r>
              <a:rPr sz="4400" spc="-10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detection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346632"/>
            <a:ext cx="8607425" cy="51009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simple </a:t>
            </a:r>
            <a:r>
              <a:rPr sz="2400" spc="-25" dirty="0">
                <a:latin typeface="Calibri"/>
                <a:cs typeface="Calibri"/>
              </a:rPr>
              <a:t>way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detect deadlock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with the </a:t>
            </a:r>
            <a:r>
              <a:rPr sz="2400" dirty="0">
                <a:latin typeface="Calibri"/>
                <a:cs typeface="Calibri"/>
              </a:rPr>
              <a:t>help of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wait-for</a:t>
            </a:r>
            <a:r>
              <a:rPr sz="2400" b="1" spc="-10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graph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One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node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is created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wait-for graph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each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that is currently</a:t>
            </a:r>
            <a:r>
              <a:rPr sz="2400" b="1" spc="4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executing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762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Whenever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Ti is waiting to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lock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an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item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X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that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is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currently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locked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by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Tj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directed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edge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from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Ti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Tj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(Ti→Tj)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created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wait-for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Tj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releases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lock(s) on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items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that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Ti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was waiting </a:t>
            </a:r>
            <a:r>
              <a:rPr sz="2400" spc="-65" dirty="0">
                <a:latin typeface="Calibri"/>
                <a:cs typeface="Calibri"/>
              </a:rPr>
              <a:t>for, 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directed edge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dropped </a:t>
            </a:r>
            <a:r>
              <a:rPr sz="2400" spc="-10" dirty="0">
                <a:latin typeface="Calibri"/>
                <a:cs typeface="Calibri"/>
              </a:rPr>
              <a:t>from the </a:t>
            </a:r>
            <a:r>
              <a:rPr sz="2400" spc="-15" dirty="0">
                <a:latin typeface="Calibri"/>
                <a:cs typeface="Calibri"/>
              </a:rPr>
              <a:t>wait-for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graph.</a:t>
            </a:r>
            <a:endParaRPr sz="2400">
              <a:latin typeface="Calibri"/>
              <a:cs typeface="Calibri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0" dirty="0">
                <a:latin typeface="Calibri"/>
                <a:cs typeface="Calibri"/>
              </a:rPr>
              <a:t>We </a:t>
            </a:r>
            <a:r>
              <a:rPr sz="2400" spc="-15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deadlock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if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and only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if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wait-for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has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cycle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1143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each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involved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in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cycle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said to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be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deadlocked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514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Deadlock</a:t>
            </a:r>
            <a:r>
              <a:rPr sz="4400" spc="-10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detection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3288029" marR="571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88665" algn="l"/>
                <a:tab pos="3289300" algn="l"/>
              </a:tabLst>
            </a:pP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Transaction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 is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waiting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for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transactions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B  and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C.</a:t>
            </a:r>
          </a:p>
          <a:p>
            <a:pPr marL="328866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288665" algn="l"/>
                <a:tab pos="3289300" algn="l"/>
              </a:tabLst>
            </a:pP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Transactions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C is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waiting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for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transaction</a:t>
            </a:r>
            <a:r>
              <a:rPr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B.</a:t>
            </a:r>
          </a:p>
          <a:p>
            <a:pPr marL="328866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288665" algn="l"/>
                <a:tab pos="3289300" algn="l"/>
              </a:tabLst>
            </a:pP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Transaction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B is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waiting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for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transaction</a:t>
            </a:r>
            <a:r>
              <a:rPr b="0" spc="-1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35" dirty="0">
                <a:solidFill>
                  <a:srgbClr val="000000"/>
                </a:solidFill>
                <a:latin typeface="Calibri"/>
                <a:cs typeface="Calibri"/>
              </a:rPr>
              <a:t>D.</a:t>
            </a:r>
          </a:p>
          <a:p>
            <a:pPr marL="3288029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288665" algn="l"/>
                <a:tab pos="3289300" algn="l"/>
              </a:tabLst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This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wait-for graph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has 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no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cycle,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so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there 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is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no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deadlock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state.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0071" y="4024401"/>
            <a:ext cx="56724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2366645" algn="l"/>
              </a:tabLst>
            </a:pPr>
            <a:r>
              <a:rPr sz="2400" spc="-5" dirty="0">
                <a:latin typeface="Calibri"/>
                <a:cs typeface="Calibri"/>
              </a:rPr>
              <a:t>Suppose </a:t>
            </a:r>
            <a:r>
              <a:rPr sz="2400" spc="-15" dirty="0">
                <a:latin typeface="Calibri"/>
                <a:cs typeface="Calibri"/>
              </a:rPr>
              <a:t>now </a:t>
            </a:r>
            <a:r>
              <a:rPr sz="2400" spc="-10" dirty="0">
                <a:latin typeface="Calibri"/>
                <a:cs typeface="Calibri"/>
              </a:rPr>
              <a:t>that transaction </a:t>
            </a:r>
            <a:r>
              <a:rPr sz="2400" dirty="0">
                <a:latin typeface="Calibri"/>
                <a:cs typeface="Calibri"/>
              </a:rPr>
              <a:t>D is  </a:t>
            </a:r>
            <a:r>
              <a:rPr sz="2400" spc="-10" dirty="0">
                <a:latin typeface="Calibri"/>
                <a:cs typeface="Calibri"/>
              </a:rPr>
              <a:t>requesting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item </a:t>
            </a:r>
            <a:r>
              <a:rPr sz="2400" spc="-5" dirty="0">
                <a:latin typeface="Calibri"/>
                <a:cs typeface="Calibri"/>
              </a:rPr>
              <a:t>held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5" dirty="0">
                <a:latin typeface="Calibri"/>
                <a:cs typeface="Calibri"/>
              </a:rPr>
              <a:t>C. Then </a:t>
            </a:r>
            <a:r>
              <a:rPr sz="2400" spc="-5" dirty="0">
                <a:latin typeface="Calibri"/>
                <a:cs typeface="Calibri"/>
              </a:rPr>
              <a:t>the  edge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	C is </a:t>
            </a:r>
            <a:r>
              <a:rPr sz="2400" spc="-5" dirty="0">
                <a:latin typeface="Calibri"/>
                <a:cs typeface="Calibri"/>
              </a:rPr>
              <a:t>added </a:t>
            </a:r>
            <a:r>
              <a:rPr sz="2400" spc="-10" dirty="0">
                <a:latin typeface="Calibri"/>
                <a:cs typeface="Calibri"/>
              </a:rPr>
              <a:t>to the </a:t>
            </a:r>
            <a:r>
              <a:rPr sz="2400" spc="-15" dirty="0">
                <a:latin typeface="Calibri"/>
                <a:cs typeface="Calibri"/>
              </a:rPr>
              <a:t>wait-for  </a:t>
            </a:r>
            <a:r>
              <a:rPr sz="2400" spc="-10" dirty="0">
                <a:latin typeface="Calibri"/>
                <a:cs typeface="Calibri"/>
              </a:rPr>
              <a:t>graph.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4020" y="1740408"/>
            <a:ext cx="481965" cy="483234"/>
          </a:xfrm>
          <a:custGeom>
            <a:avLst/>
            <a:gdLst/>
            <a:ahLst/>
            <a:cxnLst/>
            <a:rect l="l" t="t" r="r" b="b"/>
            <a:pathLst>
              <a:path w="481964" h="483235">
                <a:moveTo>
                  <a:pt x="252983" y="483108"/>
                </a:moveTo>
                <a:lnTo>
                  <a:pt x="228600" y="483108"/>
                </a:lnTo>
                <a:lnTo>
                  <a:pt x="192024" y="478536"/>
                </a:lnTo>
                <a:lnTo>
                  <a:pt x="126492" y="454152"/>
                </a:lnTo>
                <a:lnTo>
                  <a:pt x="88392" y="428244"/>
                </a:lnTo>
                <a:lnTo>
                  <a:pt x="54864" y="396240"/>
                </a:lnTo>
                <a:lnTo>
                  <a:pt x="28956" y="356616"/>
                </a:lnTo>
                <a:lnTo>
                  <a:pt x="10668" y="313944"/>
                </a:lnTo>
                <a:lnTo>
                  <a:pt x="0" y="266700"/>
                </a:lnTo>
                <a:lnTo>
                  <a:pt x="0" y="217932"/>
                </a:lnTo>
                <a:lnTo>
                  <a:pt x="10668" y="170688"/>
                </a:lnTo>
                <a:lnTo>
                  <a:pt x="28956" y="126492"/>
                </a:lnTo>
                <a:lnTo>
                  <a:pt x="54864" y="88392"/>
                </a:lnTo>
                <a:lnTo>
                  <a:pt x="86868" y="56388"/>
                </a:lnTo>
                <a:lnTo>
                  <a:pt x="124968" y="28956"/>
                </a:lnTo>
                <a:lnTo>
                  <a:pt x="167640" y="10668"/>
                </a:lnTo>
                <a:lnTo>
                  <a:pt x="214883" y="1524"/>
                </a:lnTo>
                <a:lnTo>
                  <a:pt x="228600" y="0"/>
                </a:lnTo>
                <a:lnTo>
                  <a:pt x="252983" y="0"/>
                </a:lnTo>
                <a:lnTo>
                  <a:pt x="288036" y="4572"/>
                </a:lnTo>
                <a:lnTo>
                  <a:pt x="312419" y="10668"/>
                </a:lnTo>
                <a:lnTo>
                  <a:pt x="333756" y="18288"/>
                </a:lnTo>
                <a:lnTo>
                  <a:pt x="348996" y="25908"/>
                </a:lnTo>
                <a:lnTo>
                  <a:pt x="219456" y="25908"/>
                </a:lnTo>
                <a:lnTo>
                  <a:pt x="176783" y="35052"/>
                </a:lnTo>
                <a:lnTo>
                  <a:pt x="138684" y="51816"/>
                </a:lnTo>
                <a:lnTo>
                  <a:pt x="103632" y="74676"/>
                </a:lnTo>
                <a:lnTo>
                  <a:pt x="74676" y="103632"/>
                </a:lnTo>
                <a:lnTo>
                  <a:pt x="51816" y="138684"/>
                </a:lnTo>
                <a:lnTo>
                  <a:pt x="35052" y="176784"/>
                </a:lnTo>
                <a:lnTo>
                  <a:pt x="25908" y="219456"/>
                </a:lnTo>
                <a:lnTo>
                  <a:pt x="24384" y="230124"/>
                </a:lnTo>
                <a:lnTo>
                  <a:pt x="24384" y="252984"/>
                </a:lnTo>
                <a:lnTo>
                  <a:pt x="28956" y="284988"/>
                </a:lnTo>
                <a:lnTo>
                  <a:pt x="41148" y="324612"/>
                </a:lnTo>
                <a:lnTo>
                  <a:pt x="60960" y="361188"/>
                </a:lnTo>
                <a:lnTo>
                  <a:pt x="103632" y="408432"/>
                </a:lnTo>
                <a:lnTo>
                  <a:pt x="137160" y="431292"/>
                </a:lnTo>
                <a:lnTo>
                  <a:pt x="175260" y="448056"/>
                </a:lnTo>
                <a:lnTo>
                  <a:pt x="228600" y="457200"/>
                </a:lnTo>
                <a:lnTo>
                  <a:pt x="347472" y="457200"/>
                </a:lnTo>
                <a:lnTo>
                  <a:pt x="335280" y="463296"/>
                </a:lnTo>
                <a:lnTo>
                  <a:pt x="312419" y="472440"/>
                </a:lnTo>
                <a:lnTo>
                  <a:pt x="266700" y="481584"/>
                </a:lnTo>
                <a:lnTo>
                  <a:pt x="252983" y="483108"/>
                </a:lnTo>
                <a:close/>
              </a:path>
              <a:path w="481964" h="483235">
                <a:moveTo>
                  <a:pt x="347472" y="457200"/>
                </a:moveTo>
                <a:lnTo>
                  <a:pt x="251460" y="457200"/>
                </a:lnTo>
                <a:lnTo>
                  <a:pt x="283464" y="452628"/>
                </a:lnTo>
                <a:lnTo>
                  <a:pt x="304800" y="448056"/>
                </a:lnTo>
                <a:lnTo>
                  <a:pt x="342900" y="431292"/>
                </a:lnTo>
                <a:lnTo>
                  <a:pt x="377952" y="408432"/>
                </a:lnTo>
                <a:lnTo>
                  <a:pt x="406908" y="379476"/>
                </a:lnTo>
                <a:lnTo>
                  <a:pt x="429768" y="344424"/>
                </a:lnTo>
                <a:lnTo>
                  <a:pt x="446532" y="306324"/>
                </a:lnTo>
                <a:lnTo>
                  <a:pt x="455676" y="263652"/>
                </a:lnTo>
                <a:lnTo>
                  <a:pt x="455676" y="252984"/>
                </a:lnTo>
                <a:lnTo>
                  <a:pt x="457200" y="242316"/>
                </a:lnTo>
                <a:lnTo>
                  <a:pt x="455676" y="230124"/>
                </a:lnTo>
                <a:lnTo>
                  <a:pt x="455676" y="219456"/>
                </a:lnTo>
                <a:lnTo>
                  <a:pt x="452628" y="198120"/>
                </a:lnTo>
                <a:lnTo>
                  <a:pt x="440436" y="158496"/>
                </a:lnTo>
                <a:lnTo>
                  <a:pt x="420624" y="121920"/>
                </a:lnTo>
                <a:lnTo>
                  <a:pt x="377952" y="74676"/>
                </a:lnTo>
                <a:lnTo>
                  <a:pt x="344424" y="51816"/>
                </a:lnTo>
                <a:lnTo>
                  <a:pt x="306324" y="35052"/>
                </a:lnTo>
                <a:lnTo>
                  <a:pt x="252983" y="25908"/>
                </a:lnTo>
                <a:lnTo>
                  <a:pt x="348996" y="25908"/>
                </a:lnTo>
                <a:lnTo>
                  <a:pt x="393192" y="54864"/>
                </a:lnTo>
                <a:lnTo>
                  <a:pt x="426720" y="86868"/>
                </a:lnTo>
                <a:lnTo>
                  <a:pt x="452628" y="126492"/>
                </a:lnTo>
                <a:lnTo>
                  <a:pt x="470916" y="169164"/>
                </a:lnTo>
                <a:lnTo>
                  <a:pt x="481584" y="228600"/>
                </a:lnTo>
                <a:lnTo>
                  <a:pt x="481584" y="265176"/>
                </a:lnTo>
                <a:lnTo>
                  <a:pt x="470916" y="312420"/>
                </a:lnTo>
                <a:lnTo>
                  <a:pt x="452628" y="356616"/>
                </a:lnTo>
                <a:lnTo>
                  <a:pt x="426720" y="394716"/>
                </a:lnTo>
                <a:lnTo>
                  <a:pt x="394716" y="426720"/>
                </a:lnTo>
                <a:lnTo>
                  <a:pt x="356616" y="452628"/>
                </a:lnTo>
                <a:lnTo>
                  <a:pt x="347472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49581" y="1816095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8951" y="251764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5">
                <a:moveTo>
                  <a:pt x="254507" y="1524"/>
                </a:moveTo>
                <a:lnTo>
                  <a:pt x="228600" y="1524"/>
                </a:lnTo>
                <a:lnTo>
                  <a:pt x="242316" y="0"/>
                </a:lnTo>
                <a:lnTo>
                  <a:pt x="254507" y="1524"/>
                </a:lnTo>
                <a:close/>
              </a:path>
              <a:path w="483234" h="483235">
                <a:moveTo>
                  <a:pt x="254507" y="483108"/>
                </a:moveTo>
                <a:lnTo>
                  <a:pt x="230124" y="483108"/>
                </a:lnTo>
                <a:lnTo>
                  <a:pt x="193548" y="478536"/>
                </a:lnTo>
                <a:lnTo>
                  <a:pt x="147828" y="464820"/>
                </a:lnTo>
                <a:lnTo>
                  <a:pt x="108204" y="441960"/>
                </a:lnTo>
                <a:lnTo>
                  <a:pt x="71628" y="413004"/>
                </a:lnTo>
                <a:lnTo>
                  <a:pt x="42672" y="377952"/>
                </a:lnTo>
                <a:lnTo>
                  <a:pt x="19812" y="336804"/>
                </a:lnTo>
                <a:lnTo>
                  <a:pt x="6096" y="291084"/>
                </a:lnTo>
                <a:lnTo>
                  <a:pt x="1524" y="266700"/>
                </a:lnTo>
                <a:lnTo>
                  <a:pt x="1524" y="254508"/>
                </a:lnTo>
                <a:lnTo>
                  <a:pt x="0" y="242316"/>
                </a:lnTo>
                <a:lnTo>
                  <a:pt x="1524" y="230124"/>
                </a:lnTo>
                <a:lnTo>
                  <a:pt x="1524" y="217932"/>
                </a:lnTo>
                <a:lnTo>
                  <a:pt x="6096" y="193548"/>
                </a:lnTo>
                <a:lnTo>
                  <a:pt x="19812" y="147828"/>
                </a:lnTo>
                <a:lnTo>
                  <a:pt x="41148" y="108204"/>
                </a:lnTo>
                <a:lnTo>
                  <a:pt x="70104" y="71628"/>
                </a:lnTo>
                <a:lnTo>
                  <a:pt x="106680" y="42672"/>
                </a:lnTo>
                <a:lnTo>
                  <a:pt x="147828" y="19812"/>
                </a:lnTo>
                <a:lnTo>
                  <a:pt x="192024" y="6096"/>
                </a:lnTo>
                <a:lnTo>
                  <a:pt x="216407" y="1524"/>
                </a:lnTo>
                <a:lnTo>
                  <a:pt x="266700" y="1524"/>
                </a:lnTo>
                <a:lnTo>
                  <a:pt x="312419" y="10668"/>
                </a:lnTo>
                <a:lnTo>
                  <a:pt x="335280" y="19812"/>
                </a:lnTo>
                <a:lnTo>
                  <a:pt x="349504" y="25908"/>
                </a:lnTo>
                <a:lnTo>
                  <a:pt x="231648" y="25908"/>
                </a:lnTo>
                <a:lnTo>
                  <a:pt x="199643" y="30480"/>
                </a:lnTo>
                <a:lnTo>
                  <a:pt x="158495" y="42672"/>
                </a:lnTo>
                <a:lnTo>
                  <a:pt x="121920" y="62484"/>
                </a:lnTo>
                <a:lnTo>
                  <a:pt x="89916" y="88392"/>
                </a:lnTo>
                <a:lnTo>
                  <a:pt x="62484" y="120396"/>
                </a:lnTo>
                <a:lnTo>
                  <a:pt x="42672" y="156972"/>
                </a:lnTo>
                <a:lnTo>
                  <a:pt x="30480" y="198120"/>
                </a:lnTo>
                <a:lnTo>
                  <a:pt x="25908" y="230124"/>
                </a:lnTo>
                <a:lnTo>
                  <a:pt x="25908" y="252984"/>
                </a:lnTo>
                <a:lnTo>
                  <a:pt x="35052" y="304800"/>
                </a:lnTo>
                <a:lnTo>
                  <a:pt x="51816" y="344424"/>
                </a:lnTo>
                <a:lnTo>
                  <a:pt x="74676" y="379476"/>
                </a:lnTo>
                <a:lnTo>
                  <a:pt x="103632" y="408432"/>
                </a:lnTo>
                <a:lnTo>
                  <a:pt x="138684" y="431292"/>
                </a:lnTo>
                <a:lnTo>
                  <a:pt x="176783" y="448056"/>
                </a:lnTo>
                <a:lnTo>
                  <a:pt x="219456" y="457200"/>
                </a:lnTo>
                <a:lnTo>
                  <a:pt x="351028" y="457200"/>
                </a:lnTo>
                <a:lnTo>
                  <a:pt x="336804" y="463296"/>
                </a:lnTo>
                <a:lnTo>
                  <a:pt x="313943" y="472440"/>
                </a:lnTo>
                <a:lnTo>
                  <a:pt x="291083" y="478536"/>
                </a:lnTo>
                <a:lnTo>
                  <a:pt x="254507" y="483108"/>
                </a:lnTo>
                <a:close/>
              </a:path>
              <a:path w="483234" h="483235">
                <a:moveTo>
                  <a:pt x="351028" y="457200"/>
                </a:moveTo>
                <a:lnTo>
                  <a:pt x="263652" y="457200"/>
                </a:lnTo>
                <a:lnTo>
                  <a:pt x="284988" y="454152"/>
                </a:lnTo>
                <a:lnTo>
                  <a:pt x="304800" y="448056"/>
                </a:lnTo>
                <a:lnTo>
                  <a:pt x="344424" y="431292"/>
                </a:lnTo>
                <a:lnTo>
                  <a:pt x="379476" y="408432"/>
                </a:lnTo>
                <a:lnTo>
                  <a:pt x="408432" y="379476"/>
                </a:lnTo>
                <a:lnTo>
                  <a:pt x="431292" y="345948"/>
                </a:lnTo>
                <a:lnTo>
                  <a:pt x="448056" y="306324"/>
                </a:lnTo>
                <a:lnTo>
                  <a:pt x="457200" y="263652"/>
                </a:lnTo>
                <a:lnTo>
                  <a:pt x="457200" y="220980"/>
                </a:lnTo>
                <a:lnTo>
                  <a:pt x="448056" y="178308"/>
                </a:lnTo>
                <a:lnTo>
                  <a:pt x="431292" y="140208"/>
                </a:lnTo>
                <a:lnTo>
                  <a:pt x="408432" y="105156"/>
                </a:lnTo>
                <a:lnTo>
                  <a:pt x="379476" y="76200"/>
                </a:lnTo>
                <a:lnTo>
                  <a:pt x="345948" y="51816"/>
                </a:lnTo>
                <a:lnTo>
                  <a:pt x="286512" y="30480"/>
                </a:lnTo>
                <a:lnTo>
                  <a:pt x="252983" y="25908"/>
                </a:lnTo>
                <a:lnTo>
                  <a:pt x="349504" y="25908"/>
                </a:lnTo>
                <a:lnTo>
                  <a:pt x="394716" y="54864"/>
                </a:lnTo>
                <a:lnTo>
                  <a:pt x="428244" y="88392"/>
                </a:lnTo>
                <a:lnTo>
                  <a:pt x="454152" y="126492"/>
                </a:lnTo>
                <a:lnTo>
                  <a:pt x="472439" y="169164"/>
                </a:lnTo>
                <a:lnTo>
                  <a:pt x="483108" y="228600"/>
                </a:lnTo>
                <a:lnTo>
                  <a:pt x="483108" y="254508"/>
                </a:lnTo>
                <a:lnTo>
                  <a:pt x="472439" y="312420"/>
                </a:lnTo>
                <a:lnTo>
                  <a:pt x="454152" y="356616"/>
                </a:lnTo>
                <a:lnTo>
                  <a:pt x="428244" y="394716"/>
                </a:lnTo>
                <a:lnTo>
                  <a:pt x="396239" y="428244"/>
                </a:lnTo>
                <a:lnTo>
                  <a:pt x="358139" y="454152"/>
                </a:lnTo>
                <a:lnTo>
                  <a:pt x="351028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0003" y="259331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14827" y="17404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5" h="483235">
                <a:moveTo>
                  <a:pt x="254507" y="483108"/>
                </a:moveTo>
                <a:lnTo>
                  <a:pt x="230124" y="483108"/>
                </a:lnTo>
                <a:lnTo>
                  <a:pt x="193548" y="478536"/>
                </a:lnTo>
                <a:lnTo>
                  <a:pt x="147828" y="463296"/>
                </a:lnTo>
                <a:lnTo>
                  <a:pt x="108204" y="441960"/>
                </a:lnTo>
                <a:lnTo>
                  <a:pt x="71628" y="413004"/>
                </a:lnTo>
                <a:lnTo>
                  <a:pt x="42672" y="376428"/>
                </a:lnTo>
                <a:lnTo>
                  <a:pt x="19812" y="335280"/>
                </a:lnTo>
                <a:lnTo>
                  <a:pt x="6096" y="291084"/>
                </a:lnTo>
                <a:lnTo>
                  <a:pt x="1524" y="266700"/>
                </a:lnTo>
                <a:lnTo>
                  <a:pt x="1524" y="254508"/>
                </a:lnTo>
                <a:lnTo>
                  <a:pt x="0" y="242316"/>
                </a:lnTo>
                <a:lnTo>
                  <a:pt x="1524" y="230124"/>
                </a:lnTo>
                <a:lnTo>
                  <a:pt x="1524" y="217932"/>
                </a:lnTo>
                <a:lnTo>
                  <a:pt x="6096" y="193548"/>
                </a:lnTo>
                <a:lnTo>
                  <a:pt x="19812" y="147828"/>
                </a:lnTo>
                <a:lnTo>
                  <a:pt x="41148" y="106680"/>
                </a:lnTo>
                <a:lnTo>
                  <a:pt x="71628" y="71628"/>
                </a:lnTo>
                <a:lnTo>
                  <a:pt x="106680" y="41148"/>
                </a:lnTo>
                <a:lnTo>
                  <a:pt x="169164" y="10668"/>
                </a:lnTo>
                <a:lnTo>
                  <a:pt x="228600" y="0"/>
                </a:lnTo>
                <a:lnTo>
                  <a:pt x="254507" y="0"/>
                </a:lnTo>
                <a:lnTo>
                  <a:pt x="289560" y="4572"/>
                </a:lnTo>
                <a:lnTo>
                  <a:pt x="312419" y="10668"/>
                </a:lnTo>
                <a:lnTo>
                  <a:pt x="335280" y="18288"/>
                </a:lnTo>
                <a:lnTo>
                  <a:pt x="350520" y="25908"/>
                </a:lnTo>
                <a:lnTo>
                  <a:pt x="220980" y="25908"/>
                </a:lnTo>
                <a:lnTo>
                  <a:pt x="178307" y="35052"/>
                </a:lnTo>
                <a:lnTo>
                  <a:pt x="140208" y="51816"/>
                </a:lnTo>
                <a:lnTo>
                  <a:pt x="105156" y="74676"/>
                </a:lnTo>
                <a:lnTo>
                  <a:pt x="76200" y="103632"/>
                </a:lnTo>
                <a:lnTo>
                  <a:pt x="51816" y="138684"/>
                </a:lnTo>
                <a:lnTo>
                  <a:pt x="30480" y="196596"/>
                </a:lnTo>
                <a:lnTo>
                  <a:pt x="27432" y="219456"/>
                </a:lnTo>
                <a:lnTo>
                  <a:pt x="25908" y="230124"/>
                </a:lnTo>
                <a:lnTo>
                  <a:pt x="25908" y="252984"/>
                </a:lnTo>
                <a:lnTo>
                  <a:pt x="30480" y="284988"/>
                </a:lnTo>
                <a:lnTo>
                  <a:pt x="42672" y="324612"/>
                </a:lnTo>
                <a:lnTo>
                  <a:pt x="62484" y="361188"/>
                </a:lnTo>
                <a:lnTo>
                  <a:pt x="88392" y="393192"/>
                </a:lnTo>
                <a:lnTo>
                  <a:pt x="120396" y="420624"/>
                </a:lnTo>
                <a:lnTo>
                  <a:pt x="156972" y="440436"/>
                </a:lnTo>
                <a:lnTo>
                  <a:pt x="198119" y="452628"/>
                </a:lnTo>
                <a:lnTo>
                  <a:pt x="230124" y="457200"/>
                </a:lnTo>
                <a:lnTo>
                  <a:pt x="348996" y="457200"/>
                </a:lnTo>
                <a:lnTo>
                  <a:pt x="336804" y="463296"/>
                </a:lnTo>
                <a:lnTo>
                  <a:pt x="313943" y="472440"/>
                </a:lnTo>
                <a:lnTo>
                  <a:pt x="291083" y="477012"/>
                </a:lnTo>
                <a:lnTo>
                  <a:pt x="266700" y="481584"/>
                </a:lnTo>
                <a:lnTo>
                  <a:pt x="254507" y="483108"/>
                </a:lnTo>
                <a:close/>
              </a:path>
              <a:path w="483235" h="483235">
                <a:moveTo>
                  <a:pt x="348996" y="457200"/>
                </a:moveTo>
                <a:lnTo>
                  <a:pt x="252983" y="457200"/>
                </a:lnTo>
                <a:lnTo>
                  <a:pt x="284988" y="452628"/>
                </a:lnTo>
                <a:lnTo>
                  <a:pt x="304800" y="448056"/>
                </a:lnTo>
                <a:lnTo>
                  <a:pt x="344424" y="431292"/>
                </a:lnTo>
                <a:lnTo>
                  <a:pt x="379476" y="408432"/>
                </a:lnTo>
                <a:lnTo>
                  <a:pt x="408432" y="379476"/>
                </a:lnTo>
                <a:lnTo>
                  <a:pt x="431292" y="344424"/>
                </a:lnTo>
                <a:lnTo>
                  <a:pt x="448056" y="306324"/>
                </a:lnTo>
                <a:lnTo>
                  <a:pt x="457200" y="263652"/>
                </a:lnTo>
                <a:lnTo>
                  <a:pt x="457200" y="219456"/>
                </a:lnTo>
                <a:lnTo>
                  <a:pt x="448056" y="178308"/>
                </a:lnTo>
                <a:lnTo>
                  <a:pt x="431292" y="138684"/>
                </a:lnTo>
                <a:lnTo>
                  <a:pt x="408432" y="105156"/>
                </a:lnTo>
                <a:lnTo>
                  <a:pt x="379476" y="74676"/>
                </a:lnTo>
                <a:lnTo>
                  <a:pt x="345948" y="51816"/>
                </a:lnTo>
                <a:lnTo>
                  <a:pt x="306324" y="35052"/>
                </a:lnTo>
                <a:lnTo>
                  <a:pt x="252983" y="25908"/>
                </a:lnTo>
                <a:lnTo>
                  <a:pt x="350520" y="25908"/>
                </a:lnTo>
                <a:lnTo>
                  <a:pt x="394716" y="54864"/>
                </a:lnTo>
                <a:lnTo>
                  <a:pt x="428244" y="86868"/>
                </a:lnTo>
                <a:lnTo>
                  <a:pt x="454152" y="126492"/>
                </a:lnTo>
                <a:lnTo>
                  <a:pt x="472439" y="169164"/>
                </a:lnTo>
                <a:lnTo>
                  <a:pt x="483108" y="228600"/>
                </a:lnTo>
                <a:lnTo>
                  <a:pt x="483108" y="252984"/>
                </a:lnTo>
                <a:lnTo>
                  <a:pt x="472439" y="312420"/>
                </a:lnTo>
                <a:lnTo>
                  <a:pt x="454152" y="356616"/>
                </a:lnTo>
                <a:lnTo>
                  <a:pt x="428244" y="394716"/>
                </a:lnTo>
                <a:lnTo>
                  <a:pt x="396239" y="426720"/>
                </a:lnTo>
                <a:lnTo>
                  <a:pt x="358139" y="452628"/>
                </a:lnTo>
                <a:lnTo>
                  <a:pt x="348996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72821" y="181609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84020" y="3477767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4" h="481964">
                <a:moveTo>
                  <a:pt x="252983" y="481584"/>
                </a:moveTo>
                <a:lnTo>
                  <a:pt x="228600" y="481584"/>
                </a:lnTo>
                <a:lnTo>
                  <a:pt x="192024" y="477012"/>
                </a:lnTo>
                <a:lnTo>
                  <a:pt x="147828" y="463296"/>
                </a:lnTo>
                <a:lnTo>
                  <a:pt x="106680" y="440436"/>
                </a:lnTo>
                <a:lnTo>
                  <a:pt x="70104" y="411480"/>
                </a:lnTo>
                <a:lnTo>
                  <a:pt x="41148" y="376428"/>
                </a:lnTo>
                <a:lnTo>
                  <a:pt x="18288" y="335280"/>
                </a:lnTo>
                <a:lnTo>
                  <a:pt x="4572" y="289560"/>
                </a:lnTo>
                <a:lnTo>
                  <a:pt x="0" y="265176"/>
                </a:lnTo>
                <a:lnTo>
                  <a:pt x="0" y="216408"/>
                </a:lnTo>
                <a:lnTo>
                  <a:pt x="10668" y="169164"/>
                </a:lnTo>
                <a:lnTo>
                  <a:pt x="28956" y="126492"/>
                </a:lnTo>
                <a:lnTo>
                  <a:pt x="70104" y="70104"/>
                </a:lnTo>
                <a:lnTo>
                  <a:pt x="105156" y="41148"/>
                </a:lnTo>
                <a:lnTo>
                  <a:pt x="146304" y="18288"/>
                </a:lnTo>
                <a:lnTo>
                  <a:pt x="192024" y="4572"/>
                </a:lnTo>
                <a:lnTo>
                  <a:pt x="214883" y="0"/>
                </a:lnTo>
                <a:lnTo>
                  <a:pt x="265176" y="0"/>
                </a:lnTo>
                <a:lnTo>
                  <a:pt x="288036" y="4572"/>
                </a:lnTo>
                <a:lnTo>
                  <a:pt x="312419" y="10668"/>
                </a:lnTo>
                <a:lnTo>
                  <a:pt x="333756" y="18288"/>
                </a:lnTo>
                <a:lnTo>
                  <a:pt x="345948" y="24384"/>
                </a:lnTo>
                <a:lnTo>
                  <a:pt x="230124" y="24384"/>
                </a:lnTo>
                <a:lnTo>
                  <a:pt x="198119" y="28956"/>
                </a:lnTo>
                <a:lnTo>
                  <a:pt x="156972" y="41148"/>
                </a:lnTo>
                <a:lnTo>
                  <a:pt x="120396" y="60960"/>
                </a:lnTo>
                <a:lnTo>
                  <a:pt x="88392" y="86868"/>
                </a:lnTo>
                <a:lnTo>
                  <a:pt x="62484" y="118872"/>
                </a:lnTo>
                <a:lnTo>
                  <a:pt x="42672" y="155448"/>
                </a:lnTo>
                <a:lnTo>
                  <a:pt x="28956" y="196596"/>
                </a:lnTo>
                <a:lnTo>
                  <a:pt x="24384" y="228600"/>
                </a:lnTo>
                <a:lnTo>
                  <a:pt x="24384" y="251460"/>
                </a:lnTo>
                <a:lnTo>
                  <a:pt x="35052" y="304800"/>
                </a:lnTo>
                <a:lnTo>
                  <a:pt x="50292" y="342900"/>
                </a:lnTo>
                <a:lnTo>
                  <a:pt x="73152" y="377952"/>
                </a:lnTo>
                <a:lnTo>
                  <a:pt x="103632" y="406908"/>
                </a:lnTo>
                <a:lnTo>
                  <a:pt x="137160" y="429768"/>
                </a:lnTo>
                <a:lnTo>
                  <a:pt x="175260" y="446532"/>
                </a:lnTo>
                <a:lnTo>
                  <a:pt x="217931" y="455676"/>
                </a:lnTo>
                <a:lnTo>
                  <a:pt x="228600" y="455676"/>
                </a:lnTo>
                <a:lnTo>
                  <a:pt x="240792" y="457200"/>
                </a:lnTo>
                <a:lnTo>
                  <a:pt x="347472" y="457200"/>
                </a:lnTo>
                <a:lnTo>
                  <a:pt x="335280" y="463296"/>
                </a:lnTo>
                <a:lnTo>
                  <a:pt x="312419" y="470916"/>
                </a:lnTo>
                <a:lnTo>
                  <a:pt x="289560" y="477012"/>
                </a:lnTo>
                <a:lnTo>
                  <a:pt x="266700" y="480060"/>
                </a:lnTo>
                <a:lnTo>
                  <a:pt x="252983" y="481584"/>
                </a:lnTo>
                <a:close/>
              </a:path>
              <a:path w="481964" h="481964">
                <a:moveTo>
                  <a:pt x="347472" y="457200"/>
                </a:moveTo>
                <a:lnTo>
                  <a:pt x="240792" y="457200"/>
                </a:lnTo>
                <a:lnTo>
                  <a:pt x="251460" y="455676"/>
                </a:lnTo>
                <a:lnTo>
                  <a:pt x="262128" y="455676"/>
                </a:lnTo>
                <a:lnTo>
                  <a:pt x="283464" y="452628"/>
                </a:lnTo>
                <a:lnTo>
                  <a:pt x="324612" y="440436"/>
                </a:lnTo>
                <a:lnTo>
                  <a:pt x="361187" y="420624"/>
                </a:lnTo>
                <a:lnTo>
                  <a:pt x="393192" y="393192"/>
                </a:lnTo>
                <a:lnTo>
                  <a:pt x="419100" y="361188"/>
                </a:lnTo>
                <a:lnTo>
                  <a:pt x="438912" y="324612"/>
                </a:lnTo>
                <a:lnTo>
                  <a:pt x="452628" y="284988"/>
                </a:lnTo>
                <a:lnTo>
                  <a:pt x="455676" y="263652"/>
                </a:lnTo>
                <a:lnTo>
                  <a:pt x="455676" y="251460"/>
                </a:lnTo>
                <a:lnTo>
                  <a:pt x="457200" y="240792"/>
                </a:lnTo>
                <a:lnTo>
                  <a:pt x="455676" y="230124"/>
                </a:lnTo>
                <a:lnTo>
                  <a:pt x="455676" y="219456"/>
                </a:lnTo>
                <a:lnTo>
                  <a:pt x="452628" y="198120"/>
                </a:lnTo>
                <a:lnTo>
                  <a:pt x="440436" y="156972"/>
                </a:lnTo>
                <a:lnTo>
                  <a:pt x="420624" y="120396"/>
                </a:lnTo>
                <a:lnTo>
                  <a:pt x="393192" y="88392"/>
                </a:lnTo>
                <a:lnTo>
                  <a:pt x="362712" y="62484"/>
                </a:lnTo>
                <a:lnTo>
                  <a:pt x="324612" y="42672"/>
                </a:lnTo>
                <a:lnTo>
                  <a:pt x="284988" y="28956"/>
                </a:lnTo>
                <a:lnTo>
                  <a:pt x="252983" y="24384"/>
                </a:lnTo>
                <a:lnTo>
                  <a:pt x="345948" y="24384"/>
                </a:lnTo>
                <a:lnTo>
                  <a:pt x="393192" y="53340"/>
                </a:lnTo>
                <a:lnTo>
                  <a:pt x="426720" y="86868"/>
                </a:lnTo>
                <a:lnTo>
                  <a:pt x="452628" y="124968"/>
                </a:lnTo>
                <a:lnTo>
                  <a:pt x="470916" y="167640"/>
                </a:lnTo>
                <a:lnTo>
                  <a:pt x="480060" y="214884"/>
                </a:lnTo>
                <a:lnTo>
                  <a:pt x="481584" y="228600"/>
                </a:lnTo>
                <a:lnTo>
                  <a:pt x="481584" y="265176"/>
                </a:lnTo>
                <a:lnTo>
                  <a:pt x="470916" y="312420"/>
                </a:lnTo>
                <a:lnTo>
                  <a:pt x="452628" y="355092"/>
                </a:lnTo>
                <a:lnTo>
                  <a:pt x="426720" y="393192"/>
                </a:lnTo>
                <a:lnTo>
                  <a:pt x="394716" y="426720"/>
                </a:lnTo>
                <a:lnTo>
                  <a:pt x="356616" y="452628"/>
                </a:lnTo>
                <a:lnTo>
                  <a:pt x="347472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51144" y="355191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52144" y="1981200"/>
            <a:ext cx="544195" cy="626745"/>
          </a:xfrm>
          <a:custGeom>
            <a:avLst/>
            <a:gdLst/>
            <a:ahLst/>
            <a:cxnLst/>
            <a:rect l="l" t="t" r="r" b="b"/>
            <a:pathLst>
              <a:path w="544194" h="626744">
                <a:moveTo>
                  <a:pt x="476966" y="56349"/>
                </a:moveTo>
                <a:lnTo>
                  <a:pt x="455675" y="38100"/>
                </a:lnTo>
                <a:lnTo>
                  <a:pt x="544068" y="0"/>
                </a:lnTo>
                <a:lnTo>
                  <a:pt x="532075" y="45720"/>
                </a:lnTo>
                <a:lnTo>
                  <a:pt x="486156" y="45720"/>
                </a:lnTo>
                <a:lnTo>
                  <a:pt x="476966" y="56349"/>
                </a:lnTo>
                <a:close/>
              </a:path>
              <a:path w="544194" h="626744">
                <a:moveTo>
                  <a:pt x="498302" y="74637"/>
                </a:moveTo>
                <a:lnTo>
                  <a:pt x="476966" y="56349"/>
                </a:lnTo>
                <a:lnTo>
                  <a:pt x="486156" y="45720"/>
                </a:lnTo>
                <a:lnTo>
                  <a:pt x="507492" y="64008"/>
                </a:lnTo>
                <a:lnTo>
                  <a:pt x="498302" y="74637"/>
                </a:lnTo>
                <a:close/>
              </a:path>
              <a:path w="544194" h="626744">
                <a:moveTo>
                  <a:pt x="519684" y="92964"/>
                </a:moveTo>
                <a:lnTo>
                  <a:pt x="498302" y="74637"/>
                </a:lnTo>
                <a:lnTo>
                  <a:pt x="507492" y="64008"/>
                </a:lnTo>
                <a:lnTo>
                  <a:pt x="486156" y="45720"/>
                </a:lnTo>
                <a:lnTo>
                  <a:pt x="532075" y="45720"/>
                </a:lnTo>
                <a:lnTo>
                  <a:pt x="519684" y="92964"/>
                </a:lnTo>
                <a:close/>
              </a:path>
              <a:path w="544194" h="626744">
                <a:moveTo>
                  <a:pt x="21336" y="626364"/>
                </a:moveTo>
                <a:lnTo>
                  <a:pt x="0" y="608076"/>
                </a:lnTo>
                <a:lnTo>
                  <a:pt x="476966" y="56349"/>
                </a:lnTo>
                <a:lnTo>
                  <a:pt x="498302" y="74637"/>
                </a:lnTo>
                <a:lnTo>
                  <a:pt x="21336" y="626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3411" y="1938527"/>
            <a:ext cx="675640" cy="86995"/>
          </a:xfrm>
          <a:custGeom>
            <a:avLst/>
            <a:gdLst/>
            <a:ahLst/>
            <a:cxnLst/>
            <a:rect l="l" t="t" r="r" b="b"/>
            <a:pathLst>
              <a:path w="675639" h="86994">
                <a:moveTo>
                  <a:pt x="588263" y="86868"/>
                </a:moveTo>
                <a:lnTo>
                  <a:pt x="588263" y="0"/>
                </a:lnTo>
                <a:lnTo>
                  <a:pt x="647210" y="28956"/>
                </a:lnTo>
                <a:lnTo>
                  <a:pt x="603504" y="28956"/>
                </a:lnTo>
                <a:lnTo>
                  <a:pt x="603504" y="57912"/>
                </a:lnTo>
                <a:lnTo>
                  <a:pt x="645177" y="57912"/>
                </a:lnTo>
                <a:lnTo>
                  <a:pt x="588263" y="86868"/>
                </a:lnTo>
                <a:close/>
              </a:path>
              <a:path w="675639" h="86994">
                <a:moveTo>
                  <a:pt x="588263" y="57912"/>
                </a:moveTo>
                <a:lnTo>
                  <a:pt x="0" y="57912"/>
                </a:lnTo>
                <a:lnTo>
                  <a:pt x="0" y="28956"/>
                </a:lnTo>
                <a:lnTo>
                  <a:pt x="588263" y="28956"/>
                </a:lnTo>
                <a:lnTo>
                  <a:pt x="588263" y="57912"/>
                </a:lnTo>
                <a:close/>
              </a:path>
              <a:path w="675639" h="86994">
                <a:moveTo>
                  <a:pt x="645177" y="57912"/>
                </a:moveTo>
                <a:lnTo>
                  <a:pt x="603504" y="57912"/>
                </a:lnTo>
                <a:lnTo>
                  <a:pt x="603504" y="28956"/>
                </a:lnTo>
                <a:lnTo>
                  <a:pt x="647210" y="28956"/>
                </a:lnTo>
                <a:lnTo>
                  <a:pt x="675131" y="42672"/>
                </a:lnTo>
                <a:lnTo>
                  <a:pt x="645177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82139" y="2209800"/>
            <a:ext cx="85725" cy="1280160"/>
          </a:xfrm>
          <a:custGeom>
            <a:avLst/>
            <a:gdLst/>
            <a:ahLst/>
            <a:cxnLst/>
            <a:rect l="l" t="t" r="r" b="b"/>
            <a:pathLst>
              <a:path w="85725" h="1280160">
                <a:moveTo>
                  <a:pt x="28956" y="86867"/>
                </a:moveTo>
                <a:lnTo>
                  <a:pt x="0" y="86867"/>
                </a:lnTo>
                <a:lnTo>
                  <a:pt x="42672" y="0"/>
                </a:lnTo>
                <a:lnTo>
                  <a:pt x="77857" y="71627"/>
                </a:lnTo>
                <a:lnTo>
                  <a:pt x="28956" y="71627"/>
                </a:lnTo>
                <a:lnTo>
                  <a:pt x="28956" y="86867"/>
                </a:lnTo>
                <a:close/>
              </a:path>
              <a:path w="85725" h="1280160">
                <a:moveTo>
                  <a:pt x="56388" y="1280159"/>
                </a:moveTo>
                <a:lnTo>
                  <a:pt x="28956" y="1280159"/>
                </a:lnTo>
                <a:lnTo>
                  <a:pt x="28956" y="71627"/>
                </a:lnTo>
                <a:lnTo>
                  <a:pt x="56388" y="71627"/>
                </a:lnTo>
                <a:lnTo>
                  <a:pt x="56388" y="1280159"/>
                </a:lnTo>
                <a:close/>
              </a:path>
              <a:path w="85725" h="1280160">
                <a:moveTo>
                  <a:pt x="85344" y="86867"/>
                </a:moveTo>
                <a:lnTo>
                  <a:pt x="56388" y="86867"/>
                </a:lnTo>
                <a:lnTo>
                  <a:pt x="56388" y="71627"/>
                </a:lnTo>
                <a:lnTo>
                  <a:pt x="77857" y="71627"/>
                </a:lnTo>
                <a:lnTo>
                  <a:pt x="85344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0619" y="2913888"/>
            <a:ext cx="546100" cy="805180"/>
          </a:xfrm>
          <a:custGeom>
            <a:avLst/>
            <a:gdLst/>
            <a:ahLst/>
            <a:cxnLst/>
            <a:rect l="l" t="t" r="r" b="b"/>
            <a:pathLst>
              <a:path w="546100" h="805179">
                <a:moveTo>
                  <a:pt x="486096" y="741384"/>
                </a:moveTo>
                <a:lnTo>
                  <a:pt x="0" y="15240"/>
                </a:lnTo>
                <a:lnTo>
                  <a:pt x="24384" y="0"/>
                </a:lnTo>
                <a:lnTo>
                  <a:pt x="510089" y="725559"/>
                </a:lnTo>
                <a:lnTo>
                  <a:pt x="486096" y="741384"/>
                </a:lnTo>
                <a:close/>
              </a:path>
              <a:path w="546100" h="805179">
                <a:moveTo>
                  <a:pt x="538906" y="752856"/>
                </a:moveTo>
                <a:lnTo>
                  <a:pt x="493776" y="752856"/>
                </a:lnTo>
                <a:lnTo>
                  <a:pt x="518160" y="737616"/>
                </a:lnTo>
                <a:lnTo>
                  <a:pt x="510089" y="725559"/>
                </a:lnTo>
                <a:lnTo>
                  <a:pt x="533400" y="710184"/>
                </a:lnTo>
                <a:lnTo>
                  <a:pt x="538906" y="752856"/>
                </a:lnTo>
                <a:close/>
              </a:path>
              <a:path w="546100" h="805179">
                <a:moveTo>
                  <a:pt x="493776" y="752856"/>
                </a:moveTo>
                <a:lnTo>
                  <a:pt x="486096" y="741384"/>
                </a:lnTo>
                <a:lnTo>
                  <a:pt x="510089" y="725559"/>
                </a:lnTo>
                <a:lnTo>
                  <a:pt x="518160" y="737616"/>
                </a:lnTo>
                <a:lnTo>
                  <a:pt x="493776" y="752856"/>
                </a:lnTo>
                <a:close/>
              </a:path>
              <a:path w="546100" h="805179">
                <a:moveTo>
                  <a:pt x="545592" y="804672"/>
                </a:moveTo>
                <a:lnTo>
                  <a:pt x="461771" y="757427"/>
                </a:lnTo>
                <a:lnTo>
                  <a:pt x="486096" y="741384"/>
                </a:lnTo>
                <a:lnTo>
                  <a:pt x="493776" y="752856"/>
                </a:lnTo>
                <a:lnTo>
                  <a:pt x="538906" y="752856"/>
                </a:lnTo>
                <a:lnTo>
                  <a:pt x="545592" y="8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71871" y="4931663"/>
            <a:ext cx="762000" cy="85725"/>
          </a:xfrm>
          <a:custGeom>
            <a:avLst/>
            <a:gdLst/>
            <a:ahLst/>
            <a:cxnLst/>
            <a:rect l="l" t="t" r="r" b="b"/>
            <a:pathLst>
              <a:path w="762000" h="85725">
                <a:moveTo>
                  <a:pt x="676656" y="85344"/>
                </a:moveTo>
                <a:lnTo>
                  <a:pt x="676656" y="0"/>
                </a:lnTo>
                <a:lnTo>
                  <a:pt x="734568" y="28956"/>
                </a:lnTo>
                <a:lnTo>
                  <a:pt x="690372" y="28956"/>
                </a:lnTo>
                <a:lnTo>
                  <a:pt x="690372" y="56388"/>
                </a:lnTo>
                <a:lnTo>
                  <a:pt x="734568" y="56388"/>
                </a:lnTo>
                <a:lnTo>
                  <a:pt x="676656" y="85344"/>
                </a:lnTo>
                <a:close/>
              </a:path>
              <a:path w="762000" h="85725">
                <a:moveTo>
                  <a:pt x="676656" y="56388"/>
                </a:moveTo>
                <a:lnTo>
                  <a:pt x="0" y="56388"/>
                </a:lnTo>
                <a:lnTo>
                  <a:pt x="0" y="28956"/>
                </a:lnTo>
                <a:lnTo>
                  <a:pt x="676656" y="28956"/>
                </a:lnTo>
                <a:lnTo>
                  <a:pt x="676656" y="56388"/>
                </a:lnTo>
                <a:close/>
              </a:path>
              <a:path w="762000" h="85725">
                <a:moveTo>
                  <a:pt x="734568" y="56388"/>
                </a:moveTo>
                <a:lnTo>
                  <a:pt x="690372" y="56388"/>
                </a:lnTo>
                <a:lnTo>
                  <a:pt x="690372" y="28956"/>
                </a:lnTo>
                <a:lnTo>
                  <a:pt x="734568" y="28956"/>
                </a:lnTo>
                <a:lnTo>
                  <a:pt x="762000" y="42672"/>
                </a:lnTo>
                <a:lnTo>
                  <a:pt x="7345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514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Deadlock</a:t>
            </a:r>
            <a:r>
              <a:rPr sz="4400" spc="-10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detection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29303" rIns="0" bIns="0" rtlCol="0">
            <a:spAutoFit/>
          </a:bodyPr>
          <a:lstStyle/>
          <a:p>
            <a:pPr marL="328866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288665" algn="l"/>
                <a:tab pos="3289300" algn="l"/>
              </a:tabLst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Now 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this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graph contains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b="0" spc="-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cycle.</a:t>
            </a:r>
          </a:p>
          <a:p>
            <a:pPr marL="328866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288665" algn="l"/>
                <a:tab pos="3289300" algn="l"/>
                <a:tab pos="4273550" algn="l"/>
                <a:tab pos="5279390" algn="l"/>
                <a:tab pos="6330950" algn="l"/>
              </a:tabLst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B	D	C	B</a:t>
            </a:r>
          </a:p>
          <a:p>
            <a:pPr marL="3288029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288665" algn="l"/>
                <a:tab pos="3289300" algn="l"/>
              </a:tabLst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It means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that transactions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B,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D and C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are 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deadlocked.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49581" y="1816095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0003" y="259331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2821" y="181609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1144" y="355191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8951" y="1621536"/>
            <a:ext cx="2636520" cy="2456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6240" y="2159507"/>
            <a:ext cx="762000" cy="86995"/>
          </a:xfrm>
          <a:custGeom>
            <a:avLst/>
            <a:gdLst/>
            <a:ahLst/>
            <a:cxnLst/>
            <a:rect l="l" t="t" r="r" b="b"/>
            <a:pathLst>
              <a:path w="762000" h="86994">
                <a:moveTo>
                  <a:pt x="676656" y="86868"/>
                </a:moveTo>
                <a:lnTo>
                  <a:pt x="676656" y="0"/>
                </a:lnTo>
                <a:lnTo>
                  <a:pt x="734568" y="28956"/>
                </a:lnTo>
                <a:lnTo>
                  <a:pt x="691896" y="28956"/>
                </a:lnTo>
                <a:lnTo>
                  <a:pt x="691896" y="57912"/>
                </a:lnTo>
                <a:lnTo>
                  <a:pt x="732571" y="57912"/>
                </a:lnTo>
                <a:lnTo>
                  <a:pt x="676656" y="86868"/>
                </a:lnTo>
                <a:close/>
              </a:path>
              <a:path w="762000" h="86994">
                <a:moveTo>
                  <a:pt x="676656" y="57912"/>
                </a:moveTo>
                <a:lnTo>
                  <a:pt x="0" y="57912"/>
                </a:lnTo>
                <a:lnTo>
                  <a:pt x="0" y="28956"/>
                </a:lnTo>
                <a:lnTo>
                  <a:pt x="676656" y="28956"/>
                </a:lnTo>
                <a:lnTo>
                  <a:pt x="676656" y="57912"/>
                </a:lnTo>
                <a:close/>
              </a:path>
              <a:path w="762000" h="86994">
                <a:moveTo>
                  <a:pt x="732571" y="57912"/>
                </a:moveTo>
                <a:lnTo>
                  <a:pt x="691896" y="57912"/>
                </a:lnTo>
                <a:lnTo>
                  <a:pt x="691896" y="28956"/>
                </a:lnTo>
                <a:lnTo>
                  <a:pt x="734568" y="28956"/>
                </a:lnTo>
                <a:lnTo>
                  <a:pt x="762000" y="42672"/>
                </a:lnTo>
                <a:lnTo>
                  <a:pt x="73257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04460" y="2159507"/>
            <a:ext cx="762000" cy="86995"/>
          </a:xfrm>
          <a:custGeom>
            <a:avLst/>
            <a:gdLst/>
            <a:ahLst/>
            <a:cxnLst/>
            <a:rect l="l" t="t" r="r" b="b"/>
            <a:pathLst>
              <a:path w="762000" h="86994">
                <a:moveTo>
                  <a:pt x="676656" y="86868"/>
                </a:moveTo>
                <a:lnTo>
                  <a:pt x="676656" y="0"/>
                </a:lnTo>
                <a:lnTo>
                  <a:pt x="734568" y="28956"/>
                </a:lnTo>
                <a:lnTo>
                  <a:pt x="691896" y="28956"/>
                </a:lnTo>
                <a:lnTo>
                  <a:pt x="691896" y="57912"/>
                </a:lnTo>
                <a:lnTo>
                  <a:pt x="732571" y="57912"/>
                </a:lnTo>
                <a:lnTo>
                  <a:pt x="676656" y="86868"/>
                </a:lnTo>
                <a:close/>
              </a:path>
              <a:path w="762000" h="86994">
                <a:moveTo>
                  <a:pt x="676656" y="57912"/>
                </a:moveTo>
                <a:lnTo>
                  <a:pt x="0" y="57912"/>
                </a:lnTo>
                <a:lnTo>
                  <a:pt x="0" y="28956"/>
                </a:lnTo>
                <a:lnTo>
                  <a:pt x="676656" y="28956"/>
                </a:lnTo>
                <a:lnTo>
                  <a:pt x="676656" y="57912"/>
                </a:lnTo>
                <a:close/>
              </a:path>
              <a:path w="762000" h="86994">
                <a:moveTo>
                  <a:pt x="732571" y="57912"/>
                </a:moveTo>
                <a:lnTo>
                  <a:pt x="691896" y="57912"/>
                </a:lnTo>
                <a:lnTo>
                  <a:pt x="691896" y="28956"/>
                </a:lnTo>
                <a:lnTo>
                  <a:pt x="734568" y="28956"/>
                </a:lnTo>
                <a:lnTo>
                  <a:pt x="762000" y="42672"/>
                </a:lnTo>
                <a:lnTo>
                  <a:pt x="73257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8400" y="2156460"/>
            <a:ext cx="762000" cy="85725"/>
          </a:xfrm>
          <a:custGeom>
            <a:avLst/>
            <a:gdLst/>
            <a:ahLst/>
            <a:cxnLst/>
            <a:rect l="l" t="t" r="r" b="b"/>
            <a:pathLst>
              <a:path w="762000" h="85725">
                <a:moveTo>
                  <a:pt x="676656" y="85344"/>
                </a:moveTo>
                <a:lnTo>
                  <a:pt x="676656" y="0"/>
                </a:lnTo>
                <a:lnTo>
                  <a:pt x="734568" y="28956"/>
                </a:lnTo>
                <a:lnTo>
                  <a:pt x="691896" y="28956"/>
                </a:lnTo>
                <a:lnTo>
                  <a:pt x="691896" y="57912"/>
                </a:lnTo>
                <a:lnTo>
                  <a:pt x="731520" y="57912"/>
                </a:lnTo>
                <a:lnTo>
                  <a:pt x="676656" y="85344"/>
                </a:lnTo>
                <a:close/>
              </a:path>
              <a:path w="762000" h="85725">
                <a:moveTo>
                  <a:pt x="676656" y="57912"/>
                </a:moveTo>
                <a:lnTo>
                  <a:pt x="0" y="57912"/>
                </a:lnTo>
                <a:lnTo>
                  <a:pt x="0" y="28956"/>
                </a:lnTo>
                <a:lnTo>
                  <a:pt x="676656" y="28956"/>
                </a:lnTo>
                <a:lnTo>
                  <a:pt x="676656" y="57912"/>
                </a:lnTo>
                <a:close/>
              </a:path>
              <a:path w="762000" h="85725">
                <a:moveTo>
                  <a:pt x="731520" y="57912"/>
                </a:moveTo>
                <a:lnTo>
                  <a:pt x="691896" y="57912"/>
                </a:lnTo>
                <a:lnTo>
                  <a:pt x="691896" y="28956"/>
                </a:lnTo>
                <a:lnTo>
                  <a:pt x="734568" y="28956"/>
                </a:lnTo>
                <a:lnTo>
                  <a:pt x="762000" y="42672"/>
                </a:lnTo>
                <a:lnTo>
                  <a:pt x="73152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3122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Deadlock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recovery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6790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a deadlock is </a:t>
            </a:r>
            <a:r>
              <a:rPr sz="2400" spc="-10" dirty="0">
                <a:latin typeface="Calibri"/>
                <a:cs typeface="Calibri"/>
              </a:rPr>
              <a:t>detected,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must recover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the  </a:t>
            </a:r>
            <a:r>
              <a:rPr sz="2400" dirty="0">
                <a:latin typeface="Calibri"/>
                <a:cs typeface="Calibri"/>
              </a:rPr>
              <a:t>deadlock.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  <a:tab pos="1035050" algn="l"/>
                <a:tab pos="1873250" algn="l"/>
                <a:tab pos="3187065" algn="l"/>
                <a:tab pos="4403090" algn="l"/>
                <a:tab pos="4810125" algn="l"/>
                <a:tab pos="5294630" algn="l"/>
                <a:tab pos="5928360" algn="l"/>
                <a:tab pos="6732905" algn="l"/>
                <a:tab pos="7433945" algn="l"/>
                <a:tab pos="7921625" algn="l"/>
              </a:tabLst>
            </a:pPr>
            <a:r>
              <a:rPr sz="2400" spc="-5" dirty="0">
                <a:latin typeface="Calibri"/>
                <a:cs typeface="Calibri"/>
              </a:rPr>
              <a:t>The	</a:t>
            </a:r>
            <a:r>
              <a:rPr sz="2400" spc="-15" dirty="0">
                <a:latin typeface="Calibri"/>
                <a:cs typeface="Calibri"/>
              </a:rPr>
              <a:t>most	</a:t>
            </a:r>
            <a:r>
              <a:rPr sz="2400" spc="-5" dirty="0">
                <a:latin typeface="Calibri"/>
                <a:cs typeface="Calibri"/>
              </a:rPr>
              <a:t>common	</a:t>
            </a:r>
            <a:r>
              <a:rPr sz="2400" spc="-10" dirty="0">
                <a:latin typeface="Calibri"/>
                <a:cs typeface="Calibri"/>
              </a:rPr>
              <a:t>solution	</a:t>
            </a:r>
            <a:r>
              <a:rPr sz="2400" dirty="0">
                <a:latin typeface="Calibri"/>
                <a:cs typeface="Calibri"/>
              </a:rPr>
              <a:t>is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to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roll	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back	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one	or	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more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4210" y="3152568"/>
            <a:ext cx="3757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1350645" algn="l"/>
                <a:tab pos="2438400" algn="l"/>
                <a:tab pos="2932430" algn="l"/>
              </a:tabLst>
            </a:pP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abort	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is	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known	as	Victim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378" y="2558388"/>
            <a:ext cx="4759960" cy="13512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0"/>
              </a:spcBef>
            </a:pP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transactions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break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deadlock.</a:t>
            </a:r>
            <a:endParaRPr sz="2400">
              <a:latin typeface="Calibri"/>
              <a:cs typeface="Calibri"/>
            </a:endParaRPr>
          </a:p>
          <a:p>
            <a:pPr marL="354965" marR="114300" indent="-342900">
              <a:lnSpc>
                <a:spcPct val="100000"/>
              </a:lnSpc>
              <a:spcBef>
                <a:spcPts val="894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  <a:tab pos="1736089" algn="l"/>
                <a:tab pos="2717165" algn="l"/>
                <a:tab pos="4369435" algn="l"/>
              </a:tabLst>
            </a:pP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spc="2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g	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w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2400" b="1" spc="10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ch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	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 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Selection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60071" y="1387917"/>
            <a:ext cx="5670550" cy="192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 this </a:t>
            </a:r>
            <a:r>
              <a:rPr sz="2400" spc="-20" dirty="0">
                <a:latin typeface="Calibri"/>
                <a:cs typeface="Calibri"/>
              </a:rPr>
              <a:t>wait-for </a:t>
            </a:r>
            <a:r>
              <a:rPr sz="2400" spc="-10" dirty="0">
                <a:latin typeface="Calibri"/>
                <a:cs typeface="Calibri"/>
              </a:rPr>
              <a:t>graph transactions </a:t>
            </a:r>
            <a:r>
              <a:rPr sz="2400" spc="-20" dirty="0">
                <a:latin typeface="Calibri"/>
                <a:cs typeface="Calibri"/>
              </a:rPr>
              <a:t>B, 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and  </a:t>
            </a:r>
            <a:r>
              <a:rPr sz="2400" dirty="0">
                <a:latin typeface="Calibri"/>
                <a:cs typeface="Calibri"/>
              </a:rPr>
              <a:t>C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deadlocked.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order to </a:t>
            </a:r>
            <a:r>
              <a:rPr sz="2400" spc="-15" dirty="0">
                <a:latin typeface="Calibri"/>
                <a:cs typeface="Calibri"/>
              </a:rPr>
              <a:t>remove </a:t>
            </a:r>
            <a:r>
              <a:rPr sz="2400" spc="-5" dirty="0">
                <a:latin typeface="Calibri"/>
                <a:cs typeface="Calibri"/>
              </a:rPr>
              <a:t>deadlock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one of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 transaction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0" dirty="0">
                <a:latin typeface="Calibri"/>
                <a:cs typeface="Calibri"/>
              </a:rPr>
              <a:t>three (B, </a:t>
            </a:r>
            <a:r>
              <a:rPr sz="2400" spc="-35" dirty="0">
                <a:latin typeface="Calibri"/>
                <a:cs typeface="Calibri"/>
              </a:rPr>
              <a:t>D, </a:t>
            </a:r>
            <a:r>
              <a:rPr sz="2400" spc="-5" dirty="0">
                <a:latin typeface="Calibri"/>
                <a:cs typeface="Calibri"/>
              </a:rPr>
              <a:t>C)  </a:t>
            </a:r>
            <a:r>
              <a:rPr sz="2400" spc="-10" dirty="0">
                <a:latin typeface="Calibri"/>
                <a:cs typeface="Calibri"/>
              </a:rPr>
              <a:t>transactions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must be roll</a:t>
            </a:r>
            <a:r>
              <a:rPr sz="2400" b="1" spc="-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backed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0071" y="3363011"/>
            <a:ext cx="5671820" cy="333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rollback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those transactions 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that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will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incur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the minimum</a:t>
            </a:r>
            <a:r>
              <a:rPr sz="2400" b="1" spc="2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cost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a deadlock is </a:t>
            </a:r>
            <a:r>
              <a:rPr sz="2400" spc="-10" dirty="0">
                <a:latin typeface="Calibri"/>
                <a:cs typeface="Calibri"/>
              </a:rPr>
              <a:t>detected, </a:t>
            </a:r>
            <a:r>
              <a:rPr sz="2400" spc="-5" dirty="0">
                <a:latin typeface="Calibri"/>
                <a:cs typeface="Calibri"/>
              </a:rPr>
              <a:t>the choice  </a:t>
            </a:r>
            <a:r>
              <a:rPr sz="2400" dirty="0">
                <a:latin typeface="Calibri"/>
                <a:cs typeface="Calibri"/>
              </a:rPr>
              <a:t>of which </a:t>
            </a:r>
            <a:r>
              <a:rPr sz="2400" spc="-10" dirty="0">
                <a:latin typeface="Calibri"/>
                <a:cs typeface="Calibri"/>
              </a:rPr>
              <a:t>transaction to </a:t>
            </a:r>
            <a:r>
              <a:rPr sz="2400" spc="-5" dirty="0">
                <a:latin typeface="Calibri"/>
                <a:cs typeface="Calibri"/>
              </a:rPr>
              <a:t>abort can </a:t>
            </a:r>
            <a:r>
              <a:rPr sz="2400" spc="-1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made  using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criteria: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which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have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fewest</a:t>
            </a:r>
            <a:r>
              <a:rPr sz="2000" b="1" spc="4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locks</a:t>
            </a:r>
            <a:endParaRPr sz="20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that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has done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least</a:t>
            </a:r>
            <a:r>
              <a:rPr sz="2000" b="1" spc="-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work</a:t>
            </a:r>
            <a:endParaRPr sz="2000">
              <a:latin typeface="Calibri"/>
              <a:cs typeface="Calibri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that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is farthest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from 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completion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59448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Choice </a:t>
            </a:r>
            <a:r>
              <a:rPr sz="4400" spc="5" dirty="0">
                <a:solidFill>
                  <a:srgbClr val="000000"/>
                </a:solidFill>
              </a:rPr>
              <a:t>of </a:t>
            </a:r>
            <a:r>
              <a:rPr sz="4400" spc="-5" dirty="0">
                <a:solidFill>
                  <a:srgbClr val="000000"/>
                </a:solidFill>
              </a:rPr>
              <a:t>deadlock</a:t>
            </a:r>
            <a:r>
              <a:rPr sz="4400" spc="-15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victim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849581" y="1816095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0003" y="259331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2821" y="181609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1144" y="355191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8951" y="1621536"/>
            <a:ext cx="2636520" cy="2456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8393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Deadlock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prevention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53212" rIns="0" bIns="0" rtlCol="0">
            <a:spAutoFit/>
          </a:bodyPr>
          <a:lstStyle/>
          <a:p>
            <a:pPr marL="354965" marR="6985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699770" algn="l"/>
                <a:tab pos="2052955" algn="l"/>
                <a:tab pos="3080385" algn="l"/>
                <a:tab pos="3771900" algn="l"/>
                <a:tab pos="4363720" algn="l"/>
                <a:tab pos="5415280" algn="l"/>
                <a:tab pos="6033770" algn="l"/>
                <a:tab pos="6924040" algn="l"/>
                <a:tab pos="7767955" algn="l"/>
                <a:tab pos="8438515" algn="l"/>
              </a:tabLst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	</a:t>
            </a:r>
            <a:r>
              <a:rPr spc="-20" dirty="0"/>
              <a:t>p</a:t>
            </a:r>
            <a:r>
              <a:rPr spc="-15" dirty="0"/>
              <a:t>r</a:t>
            </a:r>
            <a:r>
              <a:rPr spc="5" dirty="0"/>
              <a:t>o</a:t>
            </a:r>
            <a:r>
              <a:rPr spc="-40" dirty="0"/>
              <a:t>t</a:t>
            </a:r>
            <a:r>
              <a:rPr spc="5" dirty="0"/>
              <a:t>o</a:t>
            </a:r>
            <a:r>
              <a:rPr spc="-25" dirty="0"/>
              <a:t>c</a:t>
            </a:r>
            <a:r>
              <a:rPr spc="5" dirty="0"/>
              <a:t>o</a:t>
            </a:r>
            <a:r>
              <a:rPr spc="10" dirty="0"/>
              <a:t>l</a:t>
            </a:r>
            <a:r>
              <a:rPr dirty="0"/>
              <a:t>s	</a:t>
            </a:r>
            <a:r>
              <a:rPr spc="-10" dirty="0"/>
              <a:t>e</a:t>
            </a:r>
            <a:r>
              <a:rPr spc="-20" dirty="0"/>
              <a:t>n</a:t>
            </a:r>
            <a:r>
              <a:rPr spc="25" dirty="0"/>
              <a:t>s</a:t>
            </a:r>
            <a:r>
              <a:rPr spc="-20" dirty="0"/>
              <a:t>u</a:t>
            </a:r>
            <a:r>
              <a:rPr spc="-40" dirty="0"/>
              <a:t>r</a:t>
            </a:r>
            <a:r>
              <a:rPr dirty="0"/>
              <a:t>e	</a:t>
            </a:r>
            <a:r>
              <a:rPr spc="5" dirty="0"/>
              <a:t>th</a:t>
            </a:r>
            <a:r>
              <a:rPr spc="-10" dirty="0"/>
              <a:t>a</a:t>
            </a:r>
            <a:r>
              <a:rPr dirty="0"/>
              <a:t>t	</a:t>
            </a:r>
            <a:r>
              <a:rPr spc="5" dirty="0"/>
              <a:t>t</a:t>
            </a:r>
            <a:r>
              <a:rPr spc="-20" dirty="0"/>
              <a:t>h</a:t>
            </a:r>
            <a:r>
              <a:rPr dirty="0"/>
              <a:t>e	</a:t>
            </a:r>
            <a:r>
              <a:rPr spc="-25" dirty="0"/>
              <a:t>s</a:t>
            </a:r>
            <a:r>
              <a:rPr spc="-10" dirty="0"/>
              <a:t>y</a:t>
            </a:r>
            <a:r>
              <a:rPr spc="-25" dirty="0"/>
              <a:t>s</a:t>
            </a:r>
            <a:r>
              <a:rPr spc="-40" dirty="0"/>
              <a:t>t</a:t>
            </a:r>
            <a:r>
              <a:rPr spc="15" dirty="0"/>
              <a:t>e</a:t>
            </a:r>
            <a:r>
              <a:rPr dirty="0"/>
              <a:t>m	</a:t>
            </a:r>
            <a:r>
              <a:rPr spc="10" dirty="0"/>
              <a:t>w</a:t>
            </a:r>
            <a:r>
              <a:rPr spc="-15" dirty="0"/>
              <a:t>i</a:t>
            </a:r>
            <a:r>
              <a:rPr spc="10" dirty="0"/>
              <a:t>l</a:t>
            </a:r>
            <a:r>
              <a:rPr dirty="0"/>
              <a:t>l	</a:t>
            </a:r>
            <a:r>
              <a:rPr spc="5" dirty="0"/>
              <a:t>n</a:t>
            </a:r>
            <a:r>
              <a:rPr spc="-10" dirty="0"/>
              <a:t>e</a:t>
            </a:r>
            <a:r>
              <a:rPr spc="-35" dirty="0"/>
              <a:t>v</a:t>
            </a:r>
            <a:r>
              <a:rPr spc="15" dirty="0"/>
              <a:t>e</a:t>
            </a:r>
            <a:r>
              <a:rPr dirty="0"/>
              <a:t>r	</a:t>
            </a:r>
            <a:r>
              <a:rPr spc="-10" dirty="0"/>
              <a:t>e</a:t>
            </a:r>
            <a:r>
              <a:rPr spc="-40" dirty="0"/>
              <a:t>n</a:t>
            </a:r>
            <a:r>
              <a:rPr spc="-20" dirty="0"/>
              <a:t>t</a:t>
            </a:r>
            <a:r>
              <a:rPr spc="-10" dirty="0"/>
              <a:t>e</a:t>
            </a:r>
            <a:r>
              <a:rPr dirty="0"/>
              <a:t>r	</a:t>
            </a:r>
            <a:r>
              <a:rPr spc="10" dirty="0"/>
              <a:t>i</a:t>
            </a:r>
            <a:r>
              <a:rPr spc="-40" dirty="0"/>
              <a:t>n</a:t>
            </a:r>
            <a:r>
              <a:rPr spc="-20" dirty="0"/>
              <a:t>t</a:t>
            </a:r>
            <a:r>
              <a:rPr dirty="0"/>
              <a:t>o	a  deadlock</a:t>
            </a:r>
            <a:r>
              <a:rPr spc="-20" dirty="0"/>
              <a:t> state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Some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prevention strategies</a:t>
            </a: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marL="756285" marR="5080" lvl="1" indent="-28702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Require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locks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all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its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data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items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before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it begins 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execution</a:t>
            </a:r>
            <a:r>
              <a:rPr sz="2000" b="1" spc="-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(predeclaration).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Impose partial </a:t>
            </a:r>
            <a:r>
              <a:rPr sz="2000" spc="-10" dirty="0">
                <a:latin typeface="Calibri"/>
                <a:cs typeface="Calibri"/>
              </a:rPr>
              <a:t>ordering </a:t>
            </a:r>
            <a:r>
              <a:rPr sz="2000" dirty="0">
                <a:latin typeface="Calibri"/>
                <a:cs typeface="Calibri"/>
              </a:rPr>
              <a:t>of all </a:t>
            </a:r>
            <a:r>
              <a:rPr sz="2000" spc="-10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items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require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that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can 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lock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data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items only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in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order specified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by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2000" b="1" spc="-14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partial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8393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Deadlock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prevention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6155" cy="299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schemes use </a:t>
            </a:r>
            <a:r>
              <a:rPr sz="2400" spc="-10" dirty="0">
                <a:latin typeface="Calibri"/>
                <a:cs typeface="Calibri"/>
              </a:rPr>
              <a:t>transaction </a:t>
            </a:r>
            <a:r>
              <a:rPr sz="2400" spc="-15" dirty="0">
                <a:latin typeface="Calibri"/>
                <a:cs typeface="Calibri"/>
              </a:rPr>
              <a:t>timestamps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sake </a:t>
            </a:r>
            <a:r>
              <a:rPr sz="2400" dirty="0">
                <a:latin typeface="Calibri"/>
                <a:cs typeface="Calibri"/>
              </a:rPr>
              <a:t>of  </a:t>
            </a:r>
            <a:r>
              <a:rPr sz="2400" spc="-5" dirty="0">
                <a:latin typeface="Calibri"/>
                <a:cs typeface="Calibri"/>
              </a:rPr>
              <a:t>deadlock </a:t>
            </a:r>
            <a:r>
              <a:rPr sz="2400" spc="-15" dirty="0">
                <a:latin typeface="Calibri"/>
                <a:cs typeface="Calibri"/>
              </a:rPr>
              <a:t>prevention</a:t>
            </a:r>
            <a:r>
              <a:rPr sz="2400" spc="-5" dirty="0">
                <a:latin typeface="Calibri"/>
                <a:cs typeface="Calibri"/>
              </a:rPr>
              <a:t> alone.</a:t>
            </a:r>
            <a:endParaRPr sz="240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469900" algn="l"/>
              </a:tabLst>
            </a:pPr>
            <a:r>
              <a:rPr sz="2400" spc="-15" dirty="0">
                <a:latin typeface="Calibri"/>
                <a:cs typeface="Calibri"/>
              </a:rPr>
              <a:t>Wait-die </a:t>
            </a:r>
            <a:r>
              <a:rPr sz="2400" dirty="0">
                <a:latin typeface="Calibri"/>
                <a:cs typeface="Calibri"/>
              </a:rPr>
              <a:t>scheme —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non-preemptive</a:t>
            </a:r>
            <a:endParaRPr sz="24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older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is requesting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resource </a:t>
            </a:r>
            <a:r>
              <a:rPr sz="2000" spc="-5" dirty="0">
                <a:latin typeface="Calibri"/>
                <a:cs typeface="Calibri"/>
              </a:rPr>
              <a:t>which </a:t>
            </a:r>
            <a:r>
              <a:rPr sz="2000" dirty="0">
                <a:latin typeface="Calibri"/>
                <a:cs typeface="Calibri"/>
              </a:rPr>
              <a:t>is held </a:t>
            </a:r>
            <a:r>
              <a:rPr sz="2000" spc="-10" dirty="0">
                <a:latin typeface="Calibri"/>
                <a:cs typeface="Calibri"/>
              </a:rPr>
              <a:t>by younger  </a:t>
            </a:r>
            <a:r>
              <a:rPr sz="2000" spc="-5" dirty="0">
                <a:latin typeface="Calibri"/>
                <a:cs typeface="Calibri"/>
              </a:rPr>
              <a:t>transaction,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older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is allowed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wait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till </a:t>
            </a:r>
            <a:r>
              <a:rPr sz="2000" dirty="0">
                <a:latin typeface="Calibri"/>
                <a:cs typeface="Calibri"/>
              </a:rPr>
              <a:t>it is  </a:t>
            </a:r>
            <a:r>
              <a:rPr sz="2000" spc="-10" dirty="0">
                <a:latin typeface="Calibri"/>
                <a:cs typeface="Calibri"/>
              </a:rPr>
              <a:t>available.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younger transaction is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requesting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resource </a:t>
            </a:r>
            <a:r>
              <a:rPr sz="2000" spc="-5" dirty="0">
                <a:latin typeface="Calibri"/>
                <a:cs typeface="Calibri"/>
              </a:rPr>
              <a:t>which </a:t>
            </a:r>
            <a:r>
              <a:rPr sz="2000" dirty="0">
                <a:latin typeface="Calibri"/>
                <a:cs typeface="Calibri"/>
              </a:rPr>
              <a:t>is held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older  transaction,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younger transaction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is</a:t>
            </a:r>
            <a:r>
              <a:rPr sz="2000" b="1" spc="-4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killed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97252" y="4946903"/>
          <a:ext cx="5293360" cy="1219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Wait-Die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 needs a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resource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held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waits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83"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 needs a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resource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held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8393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Deadlock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prevention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6155" cy="329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schemes use </a:t>
            </a:r>
            <a:r>
              <a:rPr sz="2400" spc="-10" dirty="0">
                <a:latin typeface="Calibri"/>
                <a:cs typeface="Calibri"/>
              </a:rPr>
              <a:t>transaction </a:t>
            </a:r>
            <a:r>
              <a:rPr sz="2400" spc="-15" dirty="0">
                <a:latin typeface="Calibri"/>
                <a:cs typeface="Calibri"/>
              </a:rPr>
              <a:t>timestamps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sake </a:t>
            </a:r>
            <a:r>
              <a:rPr sz="2400" dirty="0">
                <a:latin typeface="Calibri"/>
                <a:cs typeface="Calibri"/>
              </a:rPr>
              <a:t>of  </a:t>
            </a:r>
            <a:r>
              <a:rPr sz="2400" spc="-5" dirty="0">
                <a:latin typeface="Calibri"/>
                <a:cs typeface="Calibri"/>
              </a:rPr>
              <a:t>deadlock </a:t>
            </a:r>
            <a:r>
              <a:rPr sz="2400" spc="-15" dirty="0">
                <a:latin typeface="Calibri"/>
                <a:cs typeface="Calibri"/>
              </a:rPr>
              <a:t>prevention</a:t>
            </a:r>
            <a:r>
              <a:rPr sz="2400" spc="-5" dirty="0">
                <a:latin typeface="Calibri"/>
                <a:cs typeface="Calibri"/>
              </a:rPr>
              <a:t> alone.</a:t>
            </a:r>
            <a:endParaRPr sz="240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spcBef>
                <a:spcPts val="900"/>
              </a:spcBef>
              <a:buAutoNum type="arabicPeriod" startAt="2"/>
              <a:tabLst>
                <a:tab pos="469900" algn="l"/>
              </a:tabLst>
            </a:pPr>
            <a:r>
              <a:rPr sz="2400" spc="-15" dirty="0">
                <a:latin typeface="Calibri"/>
                <a:cs typeface="Calibri"/>
              </a:rPr>
              <a:t>Wound-wait </a:t>
            </a:r>
            <a:r>
              <a:rPr sz="2400" dirty="0">
                <a:latin typeface="Calibri"/>
                <a:cs typeface="Calibri"/>
              </a:rPr>
              <a:t>scheme —</a:t>
            </a:r>
            <a:r>
              <a:rPr sz="2400" spc="-10" dirty="0">
                <a:latin typeface="Calibri"/>
                <a:cs typeface="Calibri"/>
              </a:rPr>
              <a:t> preemptive</a:t>
            </a:r>
            <a:endParaRPr sz="24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older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is requesting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resource </a:t>
            </a:r>
            <a:r>
              <a:rPr sz="2000" spc="-5" dirty="0">
                <a:latin typeface="Calibri"/>
                <a:cs typeface="Calibri"/>
              </a:rPr>
              <a:t>which </a:t>
            </a:r>
            <a:r>
              <a:rPr sz="2000" dirty="0">
                <a:latin typeface="Calibri"/>
                <a:cs typeface="Calibri"/>
              </a:rPr>
              <a:t>is held </a:t>
            </a:r>
            <a:r>
              <a:rPr sz="2000" spc="-10" dirty="0">
                <a:latin typeface="Calibri"/>
                <a:cs typeface="Calibri"/>
              </a:rPr>
              <a:t>by younger  </a:t>
            </a:r>
            <a:r>
              <a:rPr sz="2000" spc="-5" dirty="0">
                <a:latin typeface="Calibri"/>
                <a:cs typeface="Calibri"/>
              </a:rPr>
              <a:t>transaction, then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older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forces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younger transaction to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kill </a:t>
            </a:r>
            <a:r>
              <a:rPr sz="2000" dirty="0">
                <a:latin typeface="Calibri"/>
                <a:cs typeface="Calibri"/>
              </a:rPr>
              <a:t>the  </a:t>
            </a:r>
            <a:r>
              <a:rPr sz="2000" spc="-5" dirty="0">
                <a:latin typeface="Calibri"/>
                <a:cs typeface="Calibri"/>
              </a:rPr>
              <a:t>transaction and release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resource.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younger transaction is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requesting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resource </a:t>
            </a:r>
            <a:r>
              <a:rPr sz="2000" spc="-5" dirty="0">
                <a:latin typeface="Calibri"/>
                <a:cs typeface="Calibri"/>
              </a:rPr>
              <a:t>which </a:t>
            </a:r>
            <a:r>
              <a:rPr sz="2000" dirty="0">
                <a:latin typeface="Calibri"/>
                <a:cs typeface="Calibri"/>
              </a:rPr>
              <a:t>is held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older  transaction, then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younger transaction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is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allowed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wait till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older 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000" spc="-5" dirty="0">
                <a:latin typeface="Calibri"/>
                <a:cs typeface="Calibri"/>
              </a:rPr>
              <a:t>will </a:t>
            </a:r>
            <a:r>
              <a:rPr sz="2000" spc="-10" dirty="0">
                <a:latin typeface="Calibri"/>
                <a:cs typeface="Calibri"/>
              </a:rPr>
              <a:t>releases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97252" y="4946903"/>
          <a:ext cx="5709285" cy="1219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Wound-Wait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 needs a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resource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held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83"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 needs a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resource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held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waits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48393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Deadlock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prevention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574" y="7016718"/>
            <a:ext cx="258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460992"/>
            <a:ext cx="8606155" cy="299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schemes use </a:t>
            </a:r>
            <a:r>
              <a:rPr sz="2400" spc="-10" dirty="0">
                <a:latin typeface="Calibri"/>
                <a:cs typeface="Calibri"/>
              </a:rPr>
              <a:t>transaction </a:t>
            </a:r>
            <a:r>
              <a:rPr sz="2400" spc="-15" dirty="0">
                <a:latin typeface="Calibri"/>
                <a:cs typeface="Calibri"/>
              </a:rPr>
              <a:t>timestamps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sake </a:t>
            </a:r>
            <a:r>
              <a:rPr sz="2400" dirty="0">
                <a:latin typeface="Calibri"/>
                <a:cs typeface="Calibri"/>
              </a:rPr>
              <a:t>of  </a:t>
            </a:r>
            <a:r>
              <a:rPr sz="2400" spc="-5" dirty="0">
                <a:latin typeface="Calibri"/>
                <a:cs typeface="Calibri"/>
              </a:rPr>
              <a:t>deadlock </a:t>
            </a:r>
            <a:r>
              <a:rPr sz="2400" spc="-15" dirty="0">
                <a:latin typeface="Calibri"/>
                <a:cs typeface="Calibri"/>
              </a:rPr>
              <a:t>prevention</a:t>
            </a:r>
            <a:r>
              <a:rPr sz="2400" spc="-5" dirty="0">
                <a:latin typeface="Calibri"/>
                <a:cs typeface="Calibri"/>
              </a:rPr>
              <a:t> alone.</a:t>
            </a:r>
            <a:endParaRPr sz="240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spcBef>
                <a:spcPts val="900"/>
              </a:spcBef>
              <a:buAutoNum type="arabicPeriod" startAt="3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Timeout-Based </a:t>
            </a:r>
            <a:r>
              <a:rPr sz="2400" dirty="0">
                <a:latin typeface="Calibri"/>
                <a:cs typeface="Calibri"/>
              </a:rPr>
              <a:t>Schemes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waits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for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lock only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for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specified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amount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time</a:t>
            </a:r>
            <a:r>
              <a:rPr sz="2000" spc="-5" dirty="0">
                <a:latin typeface="Calibri"/>
                <a:cs typeface="Calibri"/>
              </a:rPr>
              <a:t>.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After  that,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wait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times out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and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is rolled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back</a:t>
            </a:r>
            <a:r>
              <a:rPr sz="2000" spc="-5" dirty="0">
                <a:latin typeface="Calibri"/>
                <a:cs typeface="Calibri"/>
              </a:rPr>
              <a:t>. </a:t>
            </a:r>
            <a:r>
              <a:rPr sz="2000" dirty="0">
                <a:latin typeface="Calibri"/>
                <a:cs typeface="Calibri"/>
              </a:rPr>
              <a:t>So </a:t>
            </a:r>
            <a:r>
              <a:rPr sz="2000" spc="-5" dirty="0">
                <a:latin typeface="Calibri"/>
                <a:cs typeface="Calibri"/>
              </a:rPr>
              <a:t>deadlocks  </a:t>
            </a:r>
            <a:r>
              <a:rPr sz="2000" spc="-15" dirty="0">
                <a:latin typeface="Calibri"/>
                <a:cs typeface="Calibri"/>
              </a:rPr>
              <a:t>never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occur.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920" algn="l"/>
              </a:tabLst>
            </a:pP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Simple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implement</a:t>
            </a:r>
            <a:r>
              <a:rPr sz="2000" spc="-5" dirty="0">
                <a:latin typeface="Calibri"/>
                <a:cs typeface="Calibri"/>
              </a:rPr>
              <a:t>; but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difficult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to determine good value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of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timeout 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interval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7476" y="2162555"/>
            <a:ext cx="2186940" cy="3674745"/>
          </a:xfrm>
          <a:custGeom>
            <a:avLst/>
            <a:gdLst/>
            <a:ahLst/>
            <a:cxnLst/>
            <a:rect l="l" t="t" r="r" b="b"/>
            <a:pathLst>
              <a:path w="2186940" h="3674745">
                <a:moveTo>
                  <a:pt x="2180844" y="3674364"/>
                </a:moveTo>
                <a:lnTo>
                  <a:pt x="4572" y="3674364"/>
                </a:lnTo>
                <a:lnTo>
                  <a:pt x="0" y="3669792"/>
                </a:lnTo>
                <a:lnTo>
                  <a:pt x="0" y="6096"/>
                </a:lnTo>
                <a:lnTo>
                  <a:pt x="4572" y="0"/>
                </a:lnTo>
                <a:lnTo>
                  <a:pt x="2180844" y="0"/>
                </a:lnTo>
                <a:lnTo>
                  <a:pt x="2186940" y="6096"/>
                </a:lnTo>
                <a:lnTo>
                  <a:pt x="2186940" y="13716"/>
                </a:lnTo>
                <a:lnTo>
                  <a:pt x="24384" y="13716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3649980"/>
                </a:lnTo>
                <a:lnTo>
                  <a:pt x="12192" y="3649980"/>
                </a:lnTo>
                <a:lnTo>
                  <a:pt x="24384" y="3662172"/>
                </a:lnTo>
                <a:lnTo>
                  <a:pt x="2186940" y="3662172"/>
                </a:lnTo>
                <a:lnTo>
                  <a:pt x="2186940" y="3669792"/>
                </a:lnTo>
                <a:lnTo>
                  <a:pt x="2180844" y="3674364"/>
                </a:lnTo>
                <a:close/>
              </a:path>
              <a:path w="2186940" h="3674745">
                <a:moveTo>
                  <a:pt x="24384" y="25908"/>
                </a:moveTo>
                <a:lnTo>
                  <a:pt x="12192" y="25908"/>
                </a:lnTo>
                <a:lnTo>
                  <a:pt x="24384" y="13716"/>
                </a:lnTo>
                <a:lnTo>
                  <a:pt x="24384" y="25908"/>
                </a:lnTo>
                <a:close/>
              </a:path>
              <a:path w="2186940" h="3674745">
                <a:moveTo>
                  <a:pt x="2161032" y="25908"/>
                </a:moveTo>
                <a:lnTo>
                  <a:pt x="24384" y="25908"/>
                </a:lnTo>
                <a:lnTo>
                  <a:pt x="24384" y="13716"/>
                </a:lnTo>
                <a:lnTo>
                  <a:pt x="2161032" y="13716"/>
                </a:lnTo>
                <a:lnTo>
                  <a:pt x="2161032" y="25908"/>
                </a:lnTo>
                <a:close/>
              </a:path>
              <a:path w="2186940" h="3674745">
                <a:moveTo>
                  <a:pt x="2161032" y="3662172"/>
                </a:moveTo>
                <a:lnTo>
                  <a:pt x="2161032" y="13716"/>
                </a:lnTo>
                <a:lnTo>
                  <a:pt x="2173224" y="25908"/>
                </a:lnTo>
                <a:lnTo>
                  <a:pt x="2186940" y="25908"/>
                </a:lnTo>
                <a:lnTo>
                  <a:pt x="2186940" y="3649980"/>
                </a:lnTo>
                <a:lnTo>
                  <a:pt x="2173224" y="3649980"/>
                </a:lnTo>
                <a:lnTo>
                  <a:pt x="2161032" y="3662172"/>
                </a:lnTo>
                <a:close/>
              </a:path>
              <a:path w="2186940" h="3674745">
                <a:moveTo>
                  <a:pt x="2186940" y="25908"/>
                </a:moveTo>
                <a:lnTo>
                  <a:pt x="2173224" y="25908"/>
                </a:lnTo>
                <a:lnTo>
                  <a:pt x="2161032" y="13716"/>
                </a:lnTo>
                <a:lnTo>
                  <a:pt x="2186940" y="13716"/>
                </a:lnTo>
                <a:lnTo>
                  <a:pt x="2186940" y="25908"/>
                </a:lnTo>
                <a:close/>
              </a:path>
              <a:path w="2186940" h="3674745">
                <a:moveTo>
                  <a:pt x="24384" y="3662172"/>
                </a:moveTo>
                <a:lnTo>
                  <a:pt x="12192" y="3649980"/>
                </a:lnTo>
                <a:lnTo>
                  <a:pt x="24384" y="3649980"/>
                </a:lnTo>
                <a:lnTo>
                  <a:pt x="24384" y="3662172"/>
                </a:lnTo>
                <a:close/>
              </a:path>
              <a:path w="2186940" h="3674745">
                <a:moveTo>
                  <a:pt x="2161032" y="3662172"/>
                </a:moveTo>
                <a:lnTo>
                  <a:pt x="24384" y="3662172"/>
                </a:lnTo>
                <a:lnTo>
                  <a:pt x="24384" y="3649980"/>
                </a:lnTo>
                <a:lnTo>
                  <a:pt x="2161032" y="3649980"/>
                </a:lnTo>
                <a:lnTo>
                  <a:pt x="2161032" y="3662172"/>
                </a:lnTo>
                <a:close/>
              </a:path>
              <a:path w="2186940" h="3674745">
                <a:moveTo>
                  <a:pt x="2186940" y="3662172"/>
                </a:moveTo>
                <a:lnTo>
                  <a:pt x="2161032" y="3662172"/>
                </a:lnTo>
                <a:lnTo>
                  <a:pt x="2173224" y="3649980"/>
                </a:lnTo>
                <a:lnTo>
                  <a:pt x="2186940" y="3649980"/>
                </a:lnTo>
                <a:lnTo>
                  <a:pt x="2186940" y="3662172"/>
                </a:lnTo>
                <a:close/>
              </a:path>
            </a:pathLst>
          </a:custGeom>
          <a:solidFill>
            <a:srgbClr val="8064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86655" y="2099065"/>
            <a:ext cx="1477010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b="1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(A)  A = A –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50</a:t>
            </a:r>
            <a:endParaRPr sz="2800">
              <a:latin typeface="Calibri"/>
              <a:cs typeface="Calibri"/>
            </a:endParaRPr>
          </a:p>
          <a:p>
            <a:pPr marL="12700" marR="29845">
              <a:lnSpc>
                <a:spcPct val="120000"/>
              </a:lnSpc>
            </a:pPr>
            <a:r>
              <a:rPr sz="2800" b="1" spc="-15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(A)  </a:t>
            </a:r>
            <a:r>
              <a:rPr sz="2800" b="1" spc="-15" dirty="0">
                <a:latin typeface="Calibri"/>
                <a:cs typeface="Calibri"/>
              </a:rPr>
              <a:t>read </a:t>
            </a:r>
            <a:r>
              <a:rPr sz="2800" dirty="0">
                <a:latin typeface="Calibri"/>
                <a:cs typeface="Calibri"/>
              </a:rPr>
              <a:t>(B)  </a:t>
            </a:r>
            <a:r>
              <a:rPr sz="2800" spc="-5" dirty="0">
                <a:latin typeface="Calibri"/>
                <a:cs typeface="Calibri"/>
              </a:rPr>
              <a:t>B = B +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15" dirty="0">
                <a:latin typeface="Calibri"/>
                <a:cs typeface="Calibri"/>
              </a:rPr>
              <a:t>write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Calibri"/>
                <a:cs typeface="Calibri"/>
              </a:rPr>
              <a:t>Commit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6415" y="702044"/>
            <a:ext cx="8367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000000"/>
                </a:solidFill>
              </a:rPr>
              <a:t>Transaction </a:t>
            </a:r>
            <a:r>
              <a:rPr sz="3000" spc="-15" dirty="0">
                <a:solidFill>
                  <a:srgbClr val="000000"/>
                </a:solidFill>
              </a:rPr>
              <a:t>State Diagram </a:t>
            </a:r>
            <a:r>
              <a:rPr sz="3000" dirty="0">
                <a:solidFill>
                  <a:srgbClr val="000000"/>
                </a:solidFill>
              </a:rPr>
              <a:t>\ </a:t>
            </a:r>
            <a:r>
              <a:rPr sz="3000" spc="-20" dirty="0">
                <a:solidFill>
                  <a:srgbClr val="000000"/>
                </a:solidFill>
              </a:rPr>
              <a:t>State </a:t>
            </a:r>
            <a:r>
              <a:rPr sz="3000" spc="-25" dirty="0">
                <a:solidFill>
                  <a:srgbClr val="000000"/>
                </a:solidFill>
              </a:rPr>
              <a:t>Transition</a:t>
            </a:r>
            <a:r>
              <a:rPr sz="3000" spc="-80" dirty="0">
                <a:solidFill>
                  <a:srgbClr val="000000"/>
                </a:solidFill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Diagram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1361895" y="3908494"/>
            <a:ext cx="535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1142" y="2588728"/>
            <a:ext cx="951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81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Partial 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0971" y="5068325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9432" y="2748763"/>
            <a:ext cx="951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Committed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4843" y="5068325"/>
            <a:ext cx="699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Aborted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366" y="3908494"/>
            <a:ext cx="339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41205" y="7029418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15805" y="7016718"/>
            <a:ext cx="1670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3268" r="11909" b="1634"/>
          <a:stretch>
            <a:fillRect/>
          </a:stretch>
        </p:blipFill>
        <p:spPr bwMode="auto">
          <a:xfrm>
            <a:off x="1082522" y="1876848"/>
            <a:ext cx="5219700" cy="4787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306" y="583202"/>
            <a:ext cx="55029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Questions </a:t>
            </a:r>
            <a:r>
              <a:rPr sz="4400" spc="-25" dirty="0">
                <a:solidFill>
                  <a:srgbClr val="000000"/>
                </a:solidFill>
              </a:rPr>
              <a:t>asked </a:t>
            </a:r>
            <a:r>
              <a:rPr sz="4400" spc="-15" dirty="0">
                <a:solidFill>
                  <a:srgbClr val="000000"/>
                </a:solidFill>
              </a:rPr>
              <a:t>in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GTU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574" y="7016718"/>
            <a:ext cx="258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41" y="7019718"/>
            <a:ext cx="432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Darshan Institute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68" y="1349151"/>
            <a:ext cx="8604250" cy="509143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69900" indent="-457834" algn="just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70534" algn="l"/>
              </a:tabLst>
            </a:pPr>
            <a:r>
              <a:rPr sz="2200" spc="-25" dirty="0">
                <a:latin typeface="Calibri"/>
                <a:cs typeface="Calibri"/>
              </a:rPr>
              <a:t>Write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note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15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phase locking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protocol.</a:t>
            </a:r>
            <a:endParaRPr sz="2200">
              <a:latin typeface="Calibri"/>
              <a:cs typeface="Calibri"/>
            </a:endParaRPr>
          </a:p>
          <a:p>
            <a:pPr marL="469900" indent="-457834" algn="just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Explain ACID properties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transaction </a:t>
            </a:r>
            <a:r>
              <a:rPr sz="2200" spc="-5" dirty="0">
                <a:latin typeface="Calibri"/>
                <a:cs typeface="Calibri"/>
              </a:rPr>
              <a:t>with suitable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example.</a:t>
            </a:r>
            <a:endParaRPr sz="2200">
              <a:latin typeface="Calibri"/>
              <a:cs typeface="Calibri"/>
            </a:endParaRPr>
          </a:p>
          <a:p>
            <a:pPr marL="469265" marR="5080" indent="-457200" algn="just">
              <a:lnSpc>
                <a:spcPts val="2380"/>
              </a:lnSpc>
              <a:spcBef>
                <a:spcPts val="935"/>
              </a:spcBef>
              <a:buAutoNum type="arabicPeriod"/>
              <a:tabLst>
                <a:tab pos="470534" algn="l"/>
              </a:tabLst>
            </a:pPr>
            <a:r>
              <a:rPr sz="2200" spc="-15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log </a:t>
            </a:r>
            <a:r>
              <a:rPr sz="2200" spc="-5" dirty="0">
                <a:latin typeface="Calibri"/>
                <a:cs typeface="Calibri"/>
              </a:rPr>
              <a:t>based </a:t>
            </a:r>
            <a:r>
              <a:rPr sz="2200" spc="-15" dirty="0">
                <a:latin typeface="Calibri"/>
                <a:cs typeface="Calibri"/>
              </a:rPr>
              <a:t>recovery? </a:t>
            </a:r>
            <a:r>
              <a:rPr sz="2200" spc="-10" dirty="0">
                <a:latin typeface="Calibri"/>
                <a:cs typeface="Calibri"/>
              </a:rPr>
              <a:t>Explain immediate </a:t>
            </a:r>
            <a:r>
              <a:rPr sz="2200" spc="-5" dirty="0">
                <a:latin typeface="Calibri"/>
                <a:cs typeface="Calibri"/>
              </a:rPr>
              <a:t>database </a:t>
            </a:r>
            <a:r>
              <a:rPr sz="2200" spc="-10" dirty="0">
                <a:latin typeface="Calibri"/>
                <a:cs typeface="Calibri"/>
              </a:rPr>
              <a:t>modification  technique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database </a:t>
            </a:r>
            <a:r>
              <a:rPr sz="2200" spc="-30" dirty="0">
                <a:latin typeface="Calibri"/>
                <a:cs typeface="Calibri"/>
              </a:rPr>
              <a:t>recovery. </a:t>
            </a:r>
            <a:r>
              <a:rPr sz="2200" spc="-5" dirty="0">
                <a:latin typeface="Calibri"/>
                <a:cs typeface="Calibri"/>
              </a:rPr>
              <a:t>OR Define </a:t>
            </a:r>
            <a:r>
              <a:rPr sz="2200" spc="-15" dirty="0">
                <a:latin typeface="Calibri"/>
                <a:cs typeface="Calibri"/>
              </a:rPr>
              <a:t>Failure. </a:t>
            </a:r>
            <a:r>
              <a:rPr sz="2200" spc="-25" dirty="0">
                <a:latin typeface="Calibri"/>
                <a:cs typeface="Calibri"/>
              </a:rPr>
              <a:t>Write </a:t>
            </a:r>
            <a:r>
              <a:rPr sz="2200" spc="-5" dirty="0">
                <a:latin typeface="Calibri"/>
                <a:cs typeface="Calibri"/>
              </a:rPr>
              <a:t>a note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log  based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recovery.</a:t>
            </a:r>
            <a:endParaRPr sz="2200">
              <a:latin typeface="Calibri"/>
              <a:cs typeface="Calibri"/>
            </a:endParaRPr>
          </a:p>
          <a:p>
            <a:pPr marL="469900" indent="-457834" algn="just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470534" algn="l"/>
              </a:tabLst>
            </a:pPr>
            <a:r>
              <a:rPr sz="2200" spc="-20" dirty="0">
                <a:latin typeface="Calibri"/>
                <a:cs typeface="Calibri"/>
              </a:rPr>
              <a:t>State </a:t>
            </a:r>
            <a:r>
              <a:rPr sz="2200" spc="-15" dirty="0">
                <a:latin typeface="Calibri"/>
                <a:cs typeface="Calibri"/>
              </a:rPr>
              <a:t>differences </a:t>
            </a:r>
            <a:r>
              <a:rPr sz="2200" spc="-10" dirty="0">
                <a:latin typeface="Calibri"/>
                <a:cs typeface="Calibri"/>
              </a:rPr>
              <a:t>between conflict </a:t>
            </a:r>
            <a:r>
              <a:rPr sz="2200" spc="-5" dirty="0">
                <a:latin typeface="Calibri"/>
                <a:cs typeface="Calibri"/>
              </a:rPr>
              <a:t>serializability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view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serializability.</a:t>
            </a:r>
            <a:endParaRPr sz="2200">
              <a:latin typeface="Calibri"/>
              <a:cs typeface="Calibri"/>
            </a:endParaRPr>
          </a:p>
          <a:p>
            <a:pPr marL="469900" indent="-457834" algn="just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Explain two-phase commit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protocol.</a:t>
            </a:r>
            <a:endParaRPr sz="2200">
              <a:latin typeface="Calibri"/>
              <a:cs typeface="Calibri"/>
            </a:endParaRPr>
          </a:p>
          <a:p>
            <a:pPr marL="469265" marR="5715" indent="-457200">
              <a:lnSpc>
                <a:spcPts val="2380"/>
              </a:lnSpc>
              <a:spcBef>
                <a:spcPts val="9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Define transaction. </a:t>
            </a:r>
            <a:r>
              <a:rPr sz="2200" spc="-5" dirty="0">
                <a:latin typeface="Calibri"/>
                <a:cs typeface="Calibri"/>
              </a:rPr>
              <a:t>Explain </a:t>
            </a:r>
            <a:r>
              <a:rPr sz="2200" spc="-15" dirty="0">
                <a:latin typeface="Calibri"/>
                <a:cs typeface="Calibri"/>
              </a:rPr>
              <a:t>various </a:t>
            </a:r>
            <a:r>
              <a:rPr sz="2200" spc="-25" dirty="0">
                <a:latin typeface="Calibri"/>
                <a:cs typeface="Calibri"/>
              </a:rPr>
              <a:t>states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transaction </a:t>
            </a:r>
            <a:r>
              <a:rPr sz="2200" spc="-5" dirty="0">
                <a:latin typeface="Calibri"/>
                <a:cs typeface="Calibri"/>
              </a:rPr>
              <a:t>with suitable  </a:t>
            </a:r>
            <a:r>
              <a:rPr sz="2200" spc="-10" dirty="0">
                <a:latin typeface="Calibri"/>
                <a:cs typeface="Calibri"/>
              </a:rPr>
              <a:t>diagram.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25" dirty="0">
                <a:latin typeface="Calibri"/>
                <a:cs typeface="Calibri"/>
              </a:rPr>
              <a:t>Write </a:t>
            </a:r>
            <a:r>
              <a:rPr sz="2200" spc="-15" dirty="0">
                <a:latin typeface="Calibri"/>
                <a:cs typeface="Calibri"/>
              </a:rPr>
              <a:t>differences </a:t>
            </a:r>
            <a:r>
              <a:rPr sz="2200" spc="-10" dirty="0">
                <a:latin typeface="Calibri"/>
                <a:cs typeface="Calibri"/>
              </a:rPr>
              <a:t>between </a:t>
            </a:r>
            <a:r>
              <a:rPr sz="2200" spc="-5" dirty="0">
                <a:latin typeface="Calibri"/>
                <a:cs typeface="Calibri"/>
              </a:rPr>
              <a:t>shared lock and </a:t>
            </a:r>
            <a:r>
              <a:rPr sz="2200" spc="-20" dirty="0">
                <a:latin typeface="Calibri"/>
                <a:cs typeface="Calibri"/>
              </a:rPr>
              <a:t>exclusive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lock.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Explain </a:t>
            </a:r>
            <a:r>
              <a:rPr sz="2200" spc="-5" dirty="0">
                <a:latin typeface="Calibri"/>
                <a:cs typeface="Calibri"/>
              </a:rPr>
              <a:t>deadlock </a:t>
            </a:r>
            <a:r>
              <a:rPr sz="2200" spc="-10" dirty="0">
                <a:latin typeface="Calibri"/>
                <a:cs typeface="Calibri"/>
              </a:rPr>
              <a:t>with suitable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example.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15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is locking? Define each </a:t>
            </a:r>
            <a:r>
              <a:rPr sz="2200" spc="-10" dirty="0">
                <a:latin typeface="Calibri"/>
                <a:cs typeface="Calibri"/>
              </a:rPr>
              <a:t>types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locking.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Define wait-Die </a:t>
            </a:r>
            <a:r>
              <a:rPr sz="2200" spc="-5" dirty="0">
                <a:latin typeface="Calibri"/>
                <a:cs typeface="Calibri"/>
              </a:rPr>
              <a:t>&amp;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wound-wait.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3723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415" y="702044"/>
            <a:ext cx="8367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000000"/>
                </a:solidFill>
              </a:rPr>
              <a:t>Transaction </a:t>
            </a:r>
            <a:r>
              <a:rPr sz="3000" spc="-15" dirty="0">
                <a:solidFill>
                  <a:srgbClr val="000000"/>
                </a:solidFill>
              </a:rPr>
              <a:t>State Diagram </a:t>
            </a:r>
            <a:r>
              <a:rPr sz="3000" dirty="0">
                <a:solidFill>
                  <a:srgbClr val="000000"/>
                </a:solidFill>
              </a:rPr>
              <a:t>\ </a:t>
            </a:r>
            <a:r>
              <a:rPr sz="3000" spc="-20" dirty="0">
                <a:solidFill>
                  <a:srgbClr val="000000"/>
                </a:solidFill>
              </a:rPr>
              <a:t>State </a:t>
            </a:r>
            <a:r>
              <a:rPr sz="3000" spc="-25" dirty="0">
                <a:solidFill>
                  <a:srgbClr val="000000"/>
                </a:solidFill>
              </a:rPr>
              <a:t>Transition</a:t>
            </a:r>
            <a:r>
              <a:rPr sz="3000" spc="-80" dirty="0">
                <a:solidFill>
                  <a:srgbClr val="000000"/>
                </a:solidFill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Diagram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4683274" y="7029418"/>
            <a:ext cx="233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16" y="7016718"/>
            <a:ext cx="323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574" y="7016718"/>
            <a:ext cx="258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378" y="1320479"/>
            <a:ext cx="8606790" cy="420116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Active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initial</a:t>
            </a:r>
            <a:r>
              <a:rPr sz="2000" b="1" spc="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state</a:t>
            </a:r>
            <a:r>
              <a:rPr sz="2000" spc="-2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transaction </a:t>
            </a:r>
            <a:r>
              <a:rPr sz="2000" b="1" spc="-25" dirty="0">
                <a:solidFill>
                  <a:srgbClr val="BF0000"/>
                </a:solidFill>
                <a:latin typeface="Calibri"/>
                <a:cs typeface="Calibri"/>
              </a:rPr>
              <a:t>stays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in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this </a:t>
            </a:r>
            <a:r>
              <a:rPr sz="2000" b="1" spc="-20" dirty="0">
                <a:solidFill>
                  <a:srgbClr val="BF0000"/>
                </a:solidFill>
                <a:latin typeface="Calibri"/>
                <a:cs typeface="Calibri"/>
              </a:rPr>
              <a:t>state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while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it is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 executing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Partial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Committed</a:t>
            </a:r>
            <a:endParaRPr sz="2400">
              <a:latin typeface="Calibri"/>
              <a:cs typeface="Calibri"/>
            </a:endParaRPr>
          </a:p>
          <a:p>
            <a:pPr marL="756285" marR="5715" lvl="1" indent="-28702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transaction </a:t>
            </a:r>
            <a:r>
              <a:rPr sz="2000" b="1" spc="-15" dirty="0">
                <a:solidFill>
                  <a:srgbClr val="BF0000"/>
                </a:solidFill>
                <a:latin typeface="Calibri"/>
                <a:cs typeface="Calibri"/>
              </a:rPr>
              <a:t>executes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its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final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operation/ instruction</a:t>
            </a:r>
            <a:r>
              <a:rPr sz="2000" spc="-10" dirty="0">
                <a:latin typeface="Calibri"/>
                <a:cs typeface="Calibri"/>
              </a:rPr>
              <a:t>, it is </a:t>
            </a:r>
            <a:r>
              <a:rPr sz="2000" dirty="0">
                <a:latin typeface="Calibri"/>
                <a:cs typeface="Calibri"/>
              </a:rPr>
              <a:t>said </a:t>
            </a:r>
            <a:r>
              <a:rPr sz="2000" spc="-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  in a </a:t>
            </a:r>
            <a:r>
              <a:rPr sz="2000" spc="-5" dirty="0">
                <a:latin typeface="Calibri"/>
                <a:cs typeface="Calibri"/>
              </a:rPr>
              <a:t>partially </a:t>
            </a:r>
            <a:r>
              <a:rPr sz="2000" spc="-10" dirty="0">
                <a:latin typeface="Calibri"/>
                <a:cs typeface="Calibri"/>
              </a:rPr>
              <a:t>committed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Failed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Discover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normal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execution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can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no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longer</a:t>
            </a:r>
            <a:r>
              <a:rPr sz="2000" b="1" spc="-4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proceed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Once a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transaction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cannot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be completed</a:t>
            </a:r>
            <a:r>
              <a:rPr sz="2000" spc="-10" dirty="0">
                <a:latin typeface="Calibri"/>
                <a:cs typeface="Calibri"/>
              </a:rPr>
              <a:t>, any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changes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that it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made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must 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be </a:t>
            </a:r>
            <a:r>
              <a:rPr sz="2000" b="1" spc="5" dirty="0">
                <a:solidFill>
                  <a:srgbClr val="BF0000"/>
                </a:solidFill>
                <a:latin typeface="Calibri"/>
                <a:cs typeface="Calibri"/>
              </a:rPr>
              <a:t>undone </a:t>
            </a:r>
            <a:r>
              <a:rPr sz="2000" b="1" spc="-10" dirty="0">
                <a:solidFill>
                  <a:srgbClr val="BF0000"/>
                </a:solidFill>
                <a:latin typeface="Calibri"/>
                <a:cs typeface="Calibri"/>
              </a:rPr>
              <a:t>rolling </a:t>
            </a:r>
            <a:r>
              <a:rPr sz="2000" b="1" dirty="0">
                <a:solidFill>
                  <a:srgbClr val="BF0000"/>
                </a:solidFill>
                <a:latin typeface="Calibri"/>
                <a:cs typeface="Calibri"/>
              </a:rPr>
              <a:t>it</a:t>
            </a:r>
            <a:r>
              <a:rPr sz="2000" b="1" spc="-6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Calibri"/>
                <a:cs typeface="Calibri"/>
              </a:rPr>
              <a:t>back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7793</Words>
  <Application>Microsoft Office PowerPoint</Application>
  <PresentationFormat>Custom</PresentationFormat>
  <Paragraphs>1283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  Transaction  Management</vt:lpstr>
      <vt:lpstr>What is transaction?</vt:lpstr>
      <vt:lpstr>ACID properties of transaction</vt:lpstr>
      <vt:lpstr>ACID properties of transaction</vt:lpstr>
      <vt:lpstr>ACID properties of transaction</vt:lpstr>
      <vt:lpstr>ACID properties of transaction</vt:lpstr>
      <vt:lpstr>ACID properties of transaction</vt:lpstr>
      <vt:lpstr>Transaction State Diagram \ State Transition Diagram</vt:lpstr>
      <vt:lpstr>Transaction State Diagram \ State Transition Diagram</vt:lpstr>
      <vt:lpstr>Transaction State Diagram \ State Transition Diagram</vt:lpstr>
      <vt:lpstr>What is schedule?</vt:lpstr>
      <vt:lpstr>Example of schedule</vt:lpstr>
      <vt:lpstr>Example of schedule</vt:lpstr>
      <vt:lpstr>Serial schedule</vt:lpstr>
      <vt:lpstr>Example of serial schedule</vt:lpstr>
      <vt:lpstr>Example of serial schedule</vt:lpstr>
      <vt:lpstr>Interleaved schedule</vt:lpstr>
      <vt:lpstr>Example of interleaved schedule</vt:lpstr>
      <vt:lpstr>Example of interleaved schedule</vt:lpstr>
      <vt:lpstr>Equivalent schedule</vt:lpstr>
      <vt:lpstr>Equivalent schedule</vt:lpstr>
      <vt:lpstr>Serializability</vt:lpstr>
      <vt:lpstr>Conflicting instructions</vt:lpstr>
      <vt:lpstr>Conflicting instructions</vt:lpstr>
      <vt:lpstr>Conflict serializability</vt:lpstr>
      <vt:lpstr>Conflict serializability (example)</vt:lpstr>
      <vt:lpstr>Conflict serializability</vt:lpstr>
      <vt:lpstr>View serializability</vt:lpstr>
      <vt:lpstr>Initial Read</vt:lpstr>
      <vt:lpstr>Updated Read</vt:lpstr>
      <vt:lpstr>Updated Read</vt:lpstr>
      <vt:lpstr>Final Write</vt:lpstr>
      <vt:lpstr>Two phase commit protocol</vt:lpstr>
      <vt:lpstr>Two phase commit protocol</vt:lpstr>
      <vt:lpstr>Two phase commit protocol</vt:lpstr>
      <vt:lpstr>Two phase commit protocol</vt:lpstr>
      <vt:lpstr>Two phase commit protocol</vt:lpstr>
      <vt:lpstr>Two phase commit protocol</vt:lpstr>
      <vt:lpstr>Database recovery</vt:lpstr>
      <vt:lpstr>Database recovery</vt:lpstr>
      <vt:lpstr>Log based recovery method</vt:lpstr>
      <vt:lpstr>Log based recovery method</vt:lpstr>
      <vt:lpstr>Immediate v/s Deferred database modification</vt:lpstr>
      <vt:lpstr>Immediate v/s Deferred database modification</vt:lpstr>
      <vt:lpstr>Problems with Deferred &amp; Immediate Updates</vt:lpstr>
      <vt:lpstr>Checkpoint</vt:lpstr>
      <vt:lpstr>Checkpoint works when failure occurs</vt:lpstr>
      <vt:lpstr>Page table structure</vt:lpstr>
      <vt:lpstr>Shadow paging technique</vt:lpstr>
      <vt:lpstr>Shadow paging technique</vt:lpstr>
      <vt:lpstr>Shadow paging technique</vt:lpstr>
      <vt:lpstr>Shadow paging technique</vt:lpstr>
      <vt:lpstr>Shadow paging technique</vt:lpstr>
      <vt:lpstr>Shadow paging technique</vt:lpstr>
      <vt:lpstr>What is concurrency?</vt:lpstr>
      <vt:lpstr>Lost update problem</vt:lpstr>
      <vt:lpstr>Dirty read problem</vt:lpstr>
      <vt:lpstr>Incorrect retrieval problem</vt:lpstr>
      <vt:lpstr>The incorrect retrieval problem</vt:lpstr>
      <vt:lpstr>What is lock?</vt:lpstr>
      <vt:lpstr>Lock based protocol</vt:lpstr>
      <vt:lpstr>Lock based protocol</vt:lpstr>
      <vt:lpstr>Lock based protocol</vt:lpstr>
      <vt:lpstr>Two phase locking protocol</vt:lpstr>
      <vt:lpstr>Strict two phase locking protocol</vt:lpstr>
      <vt:lpstr>Rigorous two phase locking protocol</vt:lpstr>
      <vt:lpstr>Time stamp based protocol</vt:lpstr>
      <vt:lpstr>Time stamp ordering protocol</vt:lpstr>
      <vt:lpstr>Time stamp ordering protocol</vt:lpstr>
      <vt:lpstr>What is deadlock?</vt:lpstr>
      <vt:lpstr>Deadlock detection</vt:lpstr>
      <vt:lpstr>Deadlock detection</vt:lpstr>
      <vt:lpstr>Deadlock detection</vt:lpstr>
      <vt:lpstr>Deadlock recovery</vt:lpstr>
      <vt:lpstr>Choice of deadlock victim</vt:lpstr>
      <vt:lpstr>Deadlock prevention</vt:lpstr>
      <vt:lpstr>Deadlock prevention</vt:lpstr>
      <vt:lpstr>Deadlock prevention</vt:lpstr>
      <vt:lpstr>Deadlock prevention</vt:lpstr>
      <vt:lpstr>Questions asked in GTU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- 2130703-DBMS-Unit-6-2 [Read-Only]</dc:title>
  <dc:creator>Admin</dc:creator>
  <cp:lastModifiedBy>Windows User</cp:lastModifiedBy>
  <cp:revision>6</cp:revision>
  <dcterms:created xsi:type="dcterms:W3CDTF">2020-03-10T12:52:25Z</dcterms:created>
  <dcterms:modified xsi:type="dcterms:W3CDTF">2020-03-11T01:29:11Z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2020-03-10T00:00:00Z</vt:filetime>
  </property>
  <property fmtid="{D5CDD505-2E9C-101B-9397-08002B2CF9AE}" pid="3" name="LastSaved">
    <vt:filetime>2020-03-10T00:00:00Z</vt:filetime>
  </property>
</Properties>
</file>